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sldIdLst>
    <p:sldId id="256" r:id="rId6"/>
    <p:sldId id="2651" r:id="rId7"/>
    <p:sldId id="257" r:id="rId8"/>
    <p:sldId id="2694" r:id="rId9"/>
    <p:sldId id="2652" r:id="rId10"/>
    <p:sldId id="2688" r:id="rId11"/>
    <p:sldId id="2689" r:id="rId12"/>
    <p:sldId id="2690" r:id="rId13"/>
    <p:sldId id="2691" r:id="rId14"/>
    <p:sldId id="2704" r:id="rId15"/>
    <p:sldId id="2705" r:id="rId16"/>
    <p:sldId id="2706" r:id="rId17"/>
    <p:sldId id="2707" r:id="rId18"/>
    <p:sldId id="2708" r:id="rId19"/>
    <p:sldId id="2709" r:id="rId20"/>
    <p:sldId id="2710" r:id="rId21"/>
    <p:sldId id="2695" r:id="rId22"/>
    <p:sldId id="2693" r:id="rId23"/>
    <p:sldId id="2697" r:id="rId24"/>
    <p:sldId id="2699" r:id="rId25"/>
    <p:sldId id="2700" r:id="rId26"/>
    <p:sldId id="2701" r:id="rId27"/>
    <p:sldId id="2703" r:id="rId28"/>
    <p:sldId id="2654" r:id="rId29"/>
  </p:sldIdLst>
  <p:sldSz cx="12192000" cy="6858000"/>
  <p:notesSz cx="6794500" cy="9931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118"/>
  </p:normalViewPr>
  <p:slideViewPr>
    <p:cSldViewPr snapToGrid="0">
      <p:cViewPr varScale="1">
        <p:scale>
          <a:sx n="69" d="100"/>
          <a:sy n="69" d="100"/>
        </p:scale>
        <p:origin x="5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B034EBA-6F00-AD5A-91CF-B9D716238F42}"/>
              </a:ext>
            </a:extLst>
          </p:cNvPr>
          <p:cNvSpPr>
            <a:spLocks noGrp="1"/>
          </p:cNvSpPr>
          <p:nvPr>
            <p:ph type="dt" sz="half" idx="10"/>
          </p:nvPr>
        </p:nvSpPr>
        <p:spPr/>
        <p:txBody>
          <a:bodyPr/>
          <a:lstStyle>
            <a:lvl1pPr>
              <a:defRPr/>
            </a:lvl1pPr>
          </a:lstStyle>
          <a:p>
            <a:pPr>
              <a:defRPr/>
            </a:pPr>
            <a:fld id="{AB901ACE-E55A-4BE7-86BD-E24FBF3691F7}" type="datetimeFigureOut">
              <a:rPr lang="en-US"/>
              <a:pPr>
                <a:defRPr/>
              </a:pPr>
              <a:t>11/29/2022</a:t>
            </a:fld>
            <a:endParaRPr lang="en-US"/>
          </a:p>
        </p:txBody>
      </p:sp>
      <p:sp>
        <p:nvSpPr>
          <p:cNvPr id="5" name="Footer Placeholder 4">
            <a:extLst>
              <a:ext uri="{FF2B5EF4-FFF2-40B4-BE49-F238E27FC236}">
                <a16:creationId xmlns:a16="http://schemas.microsoft.com/office/drawing/2014/main" id="{CC4843E1-9D13-BC60-479C-08BAF32E98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F04917-98BE-6936-C58A-950EE1688599}"/>
              </a:ext>
            </a:extLst>
          </p:cNvPr>
          <p:cNvSpPr>
            <a:spLocks noGrp="1"/>
          </p:cNvSpPr>
          <p:nvPr>
            <p:ph type="sldNum" sz="quarter" idx="12"/>
          </p:nvPr>
        </p:nvSpPr>
        <p:spPr/>
        <p:txBody>
          <a:bodyPr/>
          <a:lstStyle>
            <a:lvl1pPr>
              <a:defRPr/>
            </a:lvl1pPr>
          </a:lstStyle>
          <a:p>
            <a:fld id="{4732D51D-F17B-4D0E-ABEC-4E92D43FDD7F}" type="slidenum">
              <a:rPr lang="en-US" altLang="en-US"/>
              <a:pPr/>
              <a:t>‹#›</a:t>
            </a:fld>
            <a:endParaRPr lang="en-US" altLang="en-US"/>
          </a:p>
        </p:txBody>
      </p:sp>
    </p:spTree>
    <p:extLst>
      <p:ext uri="{BB962C8B-B14F-4D97-AF65-F5344CB8AC3E}">
        <p14:creationId xmlns:p14="http://schemas.microsoft.com/office/powerpoint/2010/main" val="276382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0D9226-D88E-E792-A1E9-A74A71C6FF5E}"/>
              </a:ext>
            </a:extLst>
          </p:cNvPr>
          <p:cNvSpPr>
            <a:spLocks noGrp="1"/>
          </p:cNvSpPr>
          <p:nvPr>
            <p:ph type="dt" sz="half" idx="10"/>
          </p:nvPr>
        </p:nvSpPr>
        <p:spPr/>
        <p:txBody>
          <a:bodyPr/>
          <a:lstStyle>
            <a:lvl1pPr>
              <a:defRPr/>
            </a:lvl1pPr>
          </a:lstStyle>
          <a:p>
            <a:pPr>
              <a:defRPr/>
            </a:pPr>
            <a:fld id="{9325E440-FD71-4EBA-B9E4-442FC644682C}" type="datetimeFigureOut">
              <a:rPr lang="en-US"/>
              <a:pPr>
                <a:defRPr/>
              </a:pPr>
              <a:t>11/29/2022</a:t>
            </a:fld>
            <a:endParaRPr lang="en-US"/>
          </a:p>
        </p:txBody>
      </p:sp>
      <p:sp>
        <p:nvSpPr>
          <p:cNvPr id="5" name="Footer Placeholder 4">
            <a:extLst>
              <a:ext uri="{FF2B5EF4-FFF2-40B4-BE49-F238E27FC236}">
                <a16:creationId xmlns:a16="http://schemas.microsoft.com/office/drawing/2014/main" id="{1CD915C5-8332-34B0-D1D5-1CC04A09AB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99DF04-58D1-02FA-4E3B-D439458A1D09}"/>
              </a:ext>
            </a:extLst>
          </p:cNvPr>
          <p:cNvSpPr>
            <a:spLocks noGrp="1"/>
          </p:cNvSpPr>
          <p:nvPr>
            <p:ph type="sldNum" sz="quarter" idx="12"/>
          </p:nvPr>
        </p:nvSpPr>
        <p:spPr/>
        <p:txBody>
          <a:bodyPr/>
          <a:lstStyle>
            <a:lvl1pPr>
              <a:defRPr/>
            </a:lvl1pPr>
          </a:lstStyle>
          <a:p>
            <a:fld id="{BA72E9D7-ACD5-4767-A9C2-327040B94927}" type="slidenum">
              <a:rPr lang="en-US" altLang="en-US"/>
              <a:pPr/>
              <a:t>‹#›</a:t>
            </a:fld>
            <a:endParaRPr lang="en-US" altLang="en-US"/>
          </a:p>
        </p:txBody>
      </p:sp>
    </p:spTree>
    <p:extLst>
      <p:ext uri="{BB962C8B-B14F-4D97-AF65-F5344CB8AC3E}">
        <p14:creationId xmlns:p14="http://schemas.microsoft.com/office/powerpoint/2010/main" val="9378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07769B-7573-1F8F-5892-88A1F99F4CFC}"/>
              </a:ext>
            </a:extLst>
          </p:cNvPr>
          <p:cNvSpPr>
            <a:spLocks noGrp="1"/>
          </p:cNvSpPr>
          <p:nvPr>
            <p:ph type="dt" sz="half" idx="10"/>
          </p:nvPr>
        </p:nvSpPr>
        <p:spPr/>
        <p:txBody>
          <a:bodyPr/>
          <a:lstStyle>
            <a:lvl1pPr>
              <a:defRPr/>
            </a:lvl1pPr>
          </a:lstStyle>
          <a:p>
            <a:pPr>
              <a:defRPr/>
            </a:pPr>
            <a:fld id="{C0E89AC9-0CB4-4481-8343-BAAFCFFC5CCC}" type="datetimeFigureOut">
              <a:rPr lang="en-US"/>
              <a:pPr>
                <a:defRPr/>
              </a:pPr>
              <a:t>11/29/2022</a:t>
            </a:fld>
            <a:endParaRPr lang="en-US"/>
          </a:p>
        </p:txBody>
      </p:sp>
      <p:sp>
        <p:nvSpPr>
          <p:cNvPr id="5" name="Footer Placeholder 4">
            <a:extLst>
              <a:ext uri="{FF2B5EF4-FFF2-40B4-BE49-F238E27FC236}">
                <a16:creationId xmlns:a16="http://schemas.microsoft.com/office/drawing/2014/main" id="{3447AC80-BA16-CA61-E871-AD9501BCF6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A86B22-2DB5-A206-84B1-CBC8C13ECD1C}"/>
              </a:ext>
            </a:extLst>
          </p:cNvPr>
          <p:cNvSpPr>
            <a:spLocks noGrp="1"/>
          </p:cNvSpPr>
          <p:nvPr>
            <p:ph type="sldNum" sz="quarter" idx="12"/>
          </p:nvPr>
        </p:nvSpPr>
        <p:spPr/>
        <p:txBody>
          <a:bodyPr/>
          <a:lstStyle>
            <a:lvl1pPr>
              <a:defRPr/>
            </a:lvl1pPr>
          </a:lstStyle>
          <a:p>
            <a:fld id="{906C406B-42D0-4716-8C84-C1A06D86D919}" type="slidenum">
              <a:rPr lang="en-US" altLang="en-US"/>
              <a:pPr/>
              <a:t>‹#›</a:t>
            </a:fld>
            <a:endParaRPr lang="en-US" altLang="en-US"/>
          </a:p>
        </p:txBody>
      </p:sp>
    </p:spTree>
    <p:extLst>
      <p:ext uri="{BB962C8B-B14F-4D97-AF65-F5344CB8AC3E}">
        <p14:creationId xmlns:p14="http://schemas.microsoft.com/office/powerpoint/2010/main" val="1079683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29">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879456" cy="6858000"/>
          </a:xfrm>
          <a:prstGeom prst="rect">
            <a:avLst/>
          </a:prstGeom>
        </p:spPr>
        <p:txBody>
          <a:bodyPr rtlCol="0">
            <a:normAutofit/>
          </a:bodyPr>
          <a:lstStyle/>
          <a:p>
            <a:pPr lvl="0"/>
            <a:endParaRPr lang="ru-RU" noProof="0"/>
          </a:p>
        </p:txBody>
      </p:sp>
    </p:spTree>
    <p:extLst>
      <p:ext uri="{BB962C8B-B14F-4D97-AF65-F5344CB8AC3E}">
        <p14:creationId xmlns:p14="http://schemas.microsoft.com/office/powerpoint/2010/main" val="941021169"/>
      </p:ext>
    </p:extLst>
  </p:cSld>
  <p:clrMapOvr>
    <a:masterClrMapping/>
  </p:clrMapOvr>
  <p:transition spd="slow" advClick="0" advTm="1000">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312223A-8366-D155-0784-7FCF4CB43A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5042FB0F-25FA-BCF7-1257-55AC6A65E8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21838" y="460375"/>
            <a:ext cx="18478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38598" y="2395959"/>
            <a:ext cx="6629401" cy="1114004"/>
          </a:xfrm>
        </p:spPr>
        <p:txBody>
          <a:bodyPr anchor="b">
            <a:normAutofit/>
          </a:bodyPr>
          <a:lstStyle>
            <a:lvl1pPr algn="l">
              <a:defRPr sz="4000" b="1">
                <a:solidFill>
                  <a:srgbClr val="00B0F0"/>
                </a:solidFill>
                <a:latin typeface="Montserrat" pitchFamily="2" charset="77"/>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038598" y="3602038"/>
            <a:ext cx="6629401" cy="1655762"/>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DDB11C-B79D-50A3-C971-724C9D206F34}"/>
              </a:ext>
            </a:extLst>
          </p:cNvPr>
          <p:cNvSpPr>
            <a:spLocks noGrp="1"/>
          </p:cNvSpPr>
          <p:nvPr>
            <p:ph type="sldNum" sz="quarter" idx="10"/>
          </p:nvPr>
        </p:nvSpPr>
        <p:spPr/>
        <p:txBody>
          <a:bodyPr rtlCol="0"/>
          <a:lstStyle>
            <a:lvl1pPr fontAlgn="auto">
              <a:spcBef>
                <a:spcPts val="0"/>
              </a:spcBef>
              <a:spcAft>
                <a:spcPts val="0"/>
              </a:spcAft>
              <a:defRPr err="1">
                <a:solidFill>
                  <a:srgbClr val="00B0F0"/>
                </a:solidFill>
                <a:latin typeface="Arial" panose="020B0604020202020204" pitchFamily="34" charset="0"/>
                <a:cs typeface="Arial" panose="020B0604020202020204" pitchFamily="34" charset="0"/>
              </a:defRPr>
            </a:lvl1pPr>
          </a:lstStyle>
          <a:p>
            <a:pPr>
              <a:defRPr/>
            </a:pPr>
            <a:r>
              <a:rPr lang="en-US"/>
              <a:t>prasa.com</a:t>
            </a:r>
          </a:p>
        </p:txBody>
      </p:sp>
    </p:spTree>
    <p:extLst>
      <p:ext uri="{BB962C8B-B14F-4D97-AF65-F5344CB8AC3E}">
        <p14:creationId xmlns:p14="http://schemas.microsoft.com/office/powerpoint/2010/main" val="1795893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2DC07FE-63F4-05C5-A52C-7E0BDCC767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9575" y="230188"/>
            <a:ext cx="12715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7A2A9351-2A43-EC82-30F0-DFBC6CE7BF92}"/>
              </a:ext>
            </a:extLst>
          </p:cNvPr>
          <p:cNvSpPr txBox="1">
            <a:spLocks/>
          </p:cNvSpPr>
          <p:nvPr userDrawn="1"/>
        </p:nvSpPr>
        <p:spPr>
          <a:xfrm>
            <a:off x="10231438" y="6269038"/>
            <a:ext cx="1282700" cy="381000"/>
          </a:xfrm>
          <a:prstGeom prst="rect">
            <a:avLst/>
          </a:prstGeom>
        </p:spPr>
        <p:txBody>
          <a:bodyPr/>
          <a:lstStyle/>
          <a:p>
            <a:pPr algn="r" eaLnBrk="1" hangingPunct="1">
              <a:buFont typeface="Arial" panose="020B0604020202020204" pitchFamily="34" charset="0"/>
              <a:buNone/>
            </a:pPr>
            <a:fld id="{E5E45A10-2916-4FEF-A304-FE67C11804D0}" type="slidenum">
              <a:rPr lang="en-US" altLang="en-US" sz="1200">
                <a:solidFill>
                  <a:srgbClr val="00B0F0"/>
                </a:solidFill>
                <a:latin typeface="Arial" panose="020B0604020202020204" pitchFamily="34" charset="0"/>
                <a:cs typeface="Arial" panose="020B0604020202020204" pitchFamily="34" charset="0"/>
              </a:rPr>
              <a:pPr algn="r" eaLnBrk="1" hangingPunct="1">
                <a:buFont typeface="Arial" panose="020B0604020202020204" pitchFamily="34" charset="0"/>
                <a:buNone/>
              </a:pPr>
              <a:t>‹#›</a:t>
            </a:fld>
            <a:endParaRPr lang="en-US" altLang="en-US" sz="1200">
              <a:solidFill>
                <a:srgbClr val="00B0F0"/>
              </a:solidFill>
              <a:latin typeface="Arial" panose="020B0604020202020204" pitchFamily="34" charset="0"/>
              <a:cs typeface="Arial" panose="020B0604020202020204" pitchFamily="34" charset="0"/>
            </a:endParaRPr>
          </a:p>
          <a:p>
            <a:pPr algn="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sp>
        <p:nvSpPr>
          <p:cNvPr id="6" name="Subtitle 2">
            <a:extLst>
              <a:ext uri="{FF2B5EF4-FFF2-40B4-BE49-F238E27FC236}">
                <a16:creationId xmlns:a16="http://schemas.microsoft.com/office/drawing/2014/main" id="{3917217B-FB48-D887-D42B-FC600C9AF10E}"/>
              </a:ext>
            </a:extLst>
          </p:cNvPr>
          <p:cNvSpPr txBox="1">
            <a:spLocks/>
          </p:cNvSpPr>
          <p:nvPr userDrawn="1"/>
        </p:nvSpPr>
        <p:spPr>
          <a:xfrm>
            <a:off x="1131888" y="6269038"/>
            <a:ext cx="3090862" cy="3810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1200">
                <a:solidFill>
                  <a:srgbClr val="00B0F0"/>
                </a:solidFill>
                <a:latin typeface="Arial" panose="020B0604020202020204" pitchFamily="34" charset="0"/>
                <a:cs typeface="Arial" panose="020B0604020202020204" pitchFamily="34" charset="0"/>
              </a:rPr>
              <a:t>PRASA | PRESENTATION</a:t>
            </a:r>
          </a:p>
        </p:txBody>
      </p:sp>
      <p:sp>
        <p:nvSpPr>
          <p:cNvPr id="2" name="Title 1"/>
          <p:cNvSpPr>
            <a:spLocks noGrp="1"/>
          </p:cNvSpPr>
          <p:nvPr>
            <p:ph type="title"/>
          </p:nvPr>
        </p:nvSpPr>
        <p:spPr>
          <a:xfrm>
            <a:off x="838200" y="1701479"/>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Content Placeholder 2"/>
          <p:cNvSpPr>
            <a:spLocks noGrp="1"/>
          </p:cNvSpPr>
          <p:nvPr>
            <p:ph idx="1"/>
          </p:nvPr>
        </p:nvSpPr>
        <p:spPr>
          <a:xfrm>
            <a:off x="838200" y="2685327"/>
            <a:ext cx="10515600" cy="2905245"/>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57198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95272"/>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Content Placeholder 2"/>
          <p:cNvSpPr>
            <a:spLocks noGrp="1"/>
          </p:cNvSpPr>
          <p:nvPr>
            <p:ph sz="half" idx="1"/>
          </p:nvPr>
        </p:nvSpPr>
        <p:spPr>
          <a:xfrm>
            <a:off x="838200" y="2338085"/>
            <a:ext cx="5181600" cy="3838877"/>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200" y="2338085"/>
            <a:ext cx="5181600" cy="3838878"/>
          </a:xfrm>
        </p:spPr>
        <p:txBody>
          <a:bodyPr/>
          <a:lstStyle>
            <a:lvl1pPr>
              <a:defRPr sz="1800"/>
            </a:lvl1pPr>
            <a:lvl2pPr>
              <a:defRPr sz="1600"/>
            </a:lvl2pPr>
            <a:lvl3pPr>
              <a:defRPr sz="14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Date Placeholder 4">
            <a:extLst>
              <a:ext uri="{FF2B5EF4-FFF2-40B4-BE49-F238E27FC236}">
                <a16:creationId xmlns:a16="http://schemas.microsoft.com/office/drawing/2014/main" id="{D3EEDC63-6AB9-3DF1-E4CF-CBC50B174299}"/>
              </a:ext>
            </a:extLst>
          </p:cNvPr>
          <p:cNvSpPr>
            <a:spLocks noGrp="1"/>
          </p:cNvSpPr>
          <p:nvPr>
            <p:ph type="dt" sz="half" idx="10"/>
          </p:nvPr>
        </p:nvSpPr>
        <p:spPr/>
        <p:txBody>
          <a:bodyPr/>
          <a:lstStyle>
            <a:lvl1pPr>
              <a:defRPr/>
            </a:lvl1pPr>
          </a:lstStyle>
          <a:p>
            <a:pPr>
              <a:defRPr/>
            </a:pPr>
            <a:r>
              <a:rPr lang="en-ZA"/>
              <a:t>PRASA | PRESENTATION</a:t>
            </a:r>
            <a:endParaRPr lang="en-US"/>
          </a:p>
        </p:txBody>
      </p:sp>
      <p:sp>
        <p:nvSpPr>
          <p:cNvPr id="6" name="Footer Placeholder 5">
            <a:extLst>
              <a:ext uri="{FF2B5EF4-FFF2-40B4-BE49-F238E27FC236}">
                <a16:creationId xmlns:a16="http://schemas.microsoft.com/office/drawing/2014/main" id="{A26433DA-1EEB-DE09-D0D9-731A024F2A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C4F2E38-3F03-531C-E7CD-A3600D7223B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FCE9E38-6EBC-43DA-AC74-4F15F34334F0}" type="slidenum">
              <a:rPr lang="en-US" altLang="en-US">
                <a:latin typeface="Calibri" panose="020F0502020204030204" pitchFamily="34" charset="0"/>
                <a:cs typeface="+mn-cs"/>
              </a:rPr>
              <a:pPr/>
              <a:t>‹#›</a:t>
            </a:fld>
            <a:endParaRPr lang="en-US" altLang="en-US">
              <a:latin typeface="Calibri" panose="020F0502020204030204" pitchFamily="34" charset="0"/>
              <a:cs typeface="+mn-cs"/>
            </a:endParaRPr>
          </a:p>
          <a:p>
            <a:r>
              <a:rPr lang="en-US" altLang="en-US"/>
              <a:t>prasa.com</a:t>
            </a:r>
          </a:p>
        </p:txBody>
      </p:sp>
    </p:spTree>
    <p:extLst>
      <p:ext uri="{BB962C8B-B14F-4D97-AF65-F5344CB8AC3E}">
        <p14:creationId xmlns:p14="http://schemas.microsoft.com/office/powerpoint/2010/main" val="1593874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225991"/>
            <a:ext cx="10515600" cy="662782"/>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839788" y="2013995"/>
            <a:ext cx="5157787" cy="491080"/>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2013993"/>
            <a:ext cx="5183188" cy="491081"/>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Date Placeholder 6">
            <a:extLst>
              <a:ext uri="{FF2B5EF4-FFF2-40B4-BE49-F238E27FC236}">
                <a16:creationId xmlns:a16="http://schemas.microsoft.com/office/drawing/2014/main" id="{F3E14476-24ED-C746-20A2-F31A76CA2693}"/>
              </a:ext>
            </a:extLst>
          </p:cNvPr>
          <p:cNvSpPr>
            <a:spLocks noGrp="1"/>
          </p:cNvSpPr>
          <p:nvPr>
            <p:ph type="dt" sz="half" idx="10"/>
          </p:nvPr>
        </p:nvSpPr>
        <p:spPr/>
        <p:txBody>
          <a:bodyPr/>
          <a:lstStyle>
            <a:lvl1pPr>
              <a:defRPr/>
            </a:lvl1pPr>
          </a:lstStyle>
          <a:p>
            <a:pPr>
              <a:defRPr/>
            </a:pPr>
            <a:r>
              <a:rPr lang="en-ZA"/>
              <a:t>PRASA | PRESENTATION</a:t>
            </a:r>
            <a:endParaRPr lang="en-US"/>
          </a:p>
        </p:txBody>
      </p:sp>
      <p:sp>
        <p:nvSpPr>
          <p:cNvPr id="8" name="Footer Placeholder 7">
            <a:extLst>
              <a:ext uri="{FF2B5EF4-FFF2-40B4-BE49-F238E27FC236}">
                <a16:creationId xmlns:a16="http://schemas.microsoft.com/office/drawing/2014/main" id="{644D4BBC-8FCC-C878-8F1C-37A29EBF07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8F255811-54ED-5762-0B48-183FB4C3BF32}"/>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88F53-0892-4382-AA9B-BB3814CF4ED2}" type="slidenum">
              <a:rPr lang="en-US" altLang="en-US">
                <a:latin typeface="Calibri" panose="020F0502020204030204" pitchFamily="34" charset="0"/>
                <a:cs typeface="+mn-cs"/>
              </a:rPr>
              <a:pPr/>
              <a:t>‹#›</a:t>
            </a:fld>
            <a:endParaRPr lang="en-US" altLang="en-US">
              <a:latin typeface="Calibri" panose="020F0502020204030204" pitchFamily="34" charset="0"/>
              <a:cs typeface="+mn-cs"/>
            </a:endParaRPr>
          </a:p>
          <a:p>
            <a:r>
              <a:rPr lang="en-US" altLang="en-US"/>
              <a:t>prasa.com</a:t>
            </a:r>
          </a:p>
        </p:txBody>
      </p:sp>
    </p:spTree>
    <p:extLst>
      <p:ext uri="{BB962C8B-B14F-4D97-AF65-F5344CB8AC3E}">
        <p14:creationId xmlns:p14="http://schemas.microsoft.com/office/powerpoint/2010/main" val="3189410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44">
            <a:extLst>
              <a:ext uri="{FF2B5EF4-FFF2-40B4-BE49-F238E27FC236}">
                <a16:creationId xmlns:a16="http://schemas.microsoft.com/office/drawing/2014/main" id="{38305CE3-C9BD-4FAA-BC4B-7D1B32CB78D8}"/>
              </a:ext>
            </a:extLst>
          </p:cNvPr>
          <p:cNvSpPr txBox="1">
            <a:spLocks noChangeArrowheads="1"/>
          </p:cNvSpPr>
          <p:nvPr userDrawn="1"/>
        </p:nvSpPr>
        <p:spPr bwMode="auto">
          <a:xfrm>
            <a:off x="395288" y="3849688"/>
            <a:ext cx="2087562" cy="1443037"/>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lnSpc>
                <a:spcPct val="150000"/>
              </a:lnSpc>
              <a:spcBef>
                <a:spcPts val="0"/>
              </a:spcBef>
              <a:spcAft>
                <a:spcPts val="0"/>
              </a:spcAft>
              <a:defRPr/>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fontAlgn="auto" hangingPunct="1">
              <a:lnSpc>
                <a:spcPct val="150000"/>
              </a:lnSpc>
              <a:spcBef>
                <a:spcPts val="0"/>
              </a:spcBef>
              <a:spcAft>
                <a:spcPts val="0"/>
              </a:spcAft>
              <a:defRPr/>
            </a:pPr>
            <a:endParaRPr lang="en-US" altLang="en-US" sz="1200" b="1">
              <a:solidFill>
                <a:schemeClr val="tx2"/>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4" name="TextBox 44">
            <a:extLst>
              <a:ext uri="{FF2B5EF4-FFF2-40B4-BE49-F238E27FC236}">
                <a16:creationId xmlns:a16="http://schemas.microsoft.com/office/drawing/2014/main" id="{41094D86-1B7A-8E6B-65A5-824733AFBF30}"/>
              </a:ext>
            </a:extLst>
          </p:cNvPr>
          <p:cNvSpPr txBox="1">
            <a:spLocks noChangeArrowheads="1"/>
          </p:cNvSpPr>
          <p:nvPr userDrawn="1"/>
        </p:nvSpPr>
        <p:spPr bwMode="auto">
          <a:xfrm>
            <a:off x="2535238" y="3849688"/>
            <a:ext cx="2087562" cy="1443037"/>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lnSpc>
                <a:spcPct val="150000"/>
              </a:lnSpc>
              <a:spcBef>
                <a:spcPts val="0"/>
              </a:spcBef>
              <a:spcAft>
                <a:spcPts val="0"/>
              </a:spcAft>
              <a:defRPr/>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fontAlgn="auto" hangingPunct="1">
              <a:lnSpc>
                <a:spcPct val="150000"/>
              </a:lnSpc>
              <a:spcBef>
                <a:spcPts val="0"/>
              </a:spcBef>
              <a:spcAft>
                <a:spcPts val="0"/>
              </a:spcAft>
              <a:defRPr/>
            </a:pPr>
            <a:endParaRPr lang="en-US" altLang="en-US" sz="1200" b="1">
              <a:solidFill>
                <a:schemeClr val="tx2"/>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5" name="TextBox 44">
            <a:extLst>
              <a:ext uri="{FF2B5EF4-FFF2-40B4-BE49-F238E27FC236}">
                <a16:creationId xmlns:a16="http://schemas.microsoft.com/office/drawing/2014/main" id="{2EF68AC0-0399-2084-FDBA-0978EF7970CC}"/>
              </a:ext>
            </a:extLst>
          </p:cNvPr>
          <p:cNvSpPr txBox="1">
            <a:spLocks noChangeArrowheads="1"/>
          </p:cNvSpPr>
          <p:nvPr userDrawn="1"/>
        </p:nvSpPr>
        <p:spPr bwMode="auto">
          <a:xfrm>
            <a:off x="4808538" y="3849688"/>
            <a:ext cx="2087562" cy="1443037"/>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lnSpc>
                <a:spcPct val="150000"/>
              </a:lnSpc>
              <a:spcBef>
                <a:spcPts val="0"/>
              </a:spcBef>
              <a:spcAft>
                <a:spcPts val="0"/>
              </a:spcAft>
              <a:defRPr/>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fontAlgn="auto" hangingPunct="1">
              <a:lnSpc>
                <a:spcPct val="150000"/>
              </a:lnSpc>
              <a:spcBef>
                <a:spcPts val="0"/>
              </a:spcBef>
              <a:spcAft>
                <a:spcPts val="0"/>
              </a:spcAft>
              <a:defRPr/>
            </a:pPr>
            <a:endParaRPr lang="en-US" altLang="en-US" sz="1200" b="1">
              <a:solidFill>
                <a:schemeClr val="tx2"/>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6" name="TextBox 44">
            <a:extLst>
              <a:ext uri="{FF2B5EF4-FFF2-40B4-BE49-F238E27FC236}">
                <a16:creationId xmlns:a16="http://schemas.microsoft.com/office/drawing/2014/main" id="{2090891B-6827-7BA7-2C8B-A7530415A846}"/>
              </a:ext>
            </a:extLst>
          </p:cNvPr>
          <p:cNvSpPr txBox="1">
            <a:spLocks noChangeArrowheads="1"/>
          </p:cNvSpPr>
          <p:nvPr userDrawn="1"/>
        </p:nvSpPr>
        <p:spPr bwMode="auto">
          <a:xfrm>
            <a:off x="7156450" y="3849688"/>
            <a:ext cx="2089150" cy="1443037"/>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lnSpc>
                <a:spcPct val="150000"/>
              </a:lnSpc>
              <a:spcBef>
                <a:spcPts val="0"/>
              </a:spcBef>
              <a:spcAft>
                <a:spcPts val="0"/>
              </a:spcAft>
              <a:defRPr/>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fontAlgn="auto" hangingPunct="1">
              <a:lnSpc>
                <a:spcPct val="150000"/>
              </a:lnSpc>
              <a:spcBef>
                <a:spcPts val="0"/>
              </a:spcBef>
              <a:spcAft>
                <a:spcPts val="0"/>
              </a:spcAft>
              <a:defRPr/>
            </a:pPr>
            <a:endParaRPr lang="en-US" altLang="en-US" sz="1200" b="1">
              <a:solidFill>
                <a:schemeClr val="tx2"/>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7" name="TextBox 44">
            <a:extLst>
              <a:ext uri="{FF2B5EF4-FFF2-40B4-BE49-F238E27FC236}">
                <a16:creationId xmlns:a16="http://schemas.microsoft.com/office/drawing/2014/main" id="{DDD8ED03-B05F-95C0-20A4-046026943ABD}"/>
              </a:ext>
            </a:extLst>
          </p:cNvPr>
          <p:cNvSpPr txBox="1">
            <a:spLocks noChangeArrowheads="1"/>
          </p:cNvSpPr>
          <p:nvPr userDrawn="1"/>
        </p:nvSpPr>
        <p:spPr bwMode="auto">
          <a:xfrm>
            <a:off x="9617075" y="3849688"/>
            <a:ext cx="2087563" cy="1443037"/>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lnSpc>
                <a:spcPct val="150000"/>
              </a:lnSpc>
              <a:spcBef>
                <a:spcPts val="0"/>
              </a:spcBef>
              <a:spcAft>
                <a:spcPts val="0"/>
              </a:spcAft>
              <a:defRPr/>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fontAlgn="auto" hangingPunct="1">
              <a:lnSpc>
                <a:spcPct val="150000"/>
              </a:lnSpc>
              <a:spcBef>
                <a:spcPts val="0"/>
              </a:spcBef>
              <a:spcAft>
                <a:spcPts val="0"/>
              </a:spcAft>
              <a:defRPr/>
            </a:pPr>
            <a:endParaRPr lang="en-US" altLang="en-US" sz="1200" b="1">
              <a:solidFill>
                <a:schemeClr val="tx2"/>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grpSp>
        <p:nvGrpSpPr>
          <p:cNvPr id="8" name="Group 12">
            <a:extLst>
              <a:ext uri="{FF2B5EF4-FFF2-40B4-BE49-F238E27FC236}">
                <a16:creationId xmlns:a16="http://schemas.microsoft.com/office/drawing/2014/main" id="{23ECC15F-E788-1AA8-B828-51460EF23D06}"/>
              </a:ext>
            </a:extLst>
          </p:cNvPr>
          <p:cNvGrpSpPr>
            <a:grpSpLocks/>
          </p:cNvGrpSpPr>
          <p:nvPr userDrawn="1"/>
        </p:nvGrpSpPr>
        <p:grpSpPr bwMode="auto">
          <a:xfrm>
            <a:off x="695325" y="2195513"/>
            <a:ext cx="1435100" cy="1233487"/>
            <a:chOff x="695100" y="2196115"/>
            <a:chExt cx="1434662" cy="1232885"/>
          </a:xfrm>
        </p:grpSpPr>
        <p:grpSp>
          <p:nvGrpSpPr>
            <p:cNvPr id="9" name="Group 45">
              <a:extLst>
                <a:ext uri="{FF2B5EF4-FFF2-40B4-BE49-F238E27FC236}">
                  <a16:creationId xmlns:a16="http://schemas.microsoft.com/office/drawing/2014/main" id="{EAC3E556-6A72-F599-BEA6-EF16045C47AE}"/>
                </a:ext>
              </a:extLst>
            </p:cNvPr>
            <p:cNvGrpSpPr>
              <a:grpSpLocks/>
            </p:cNvGrpSpPr>
            <p:nvPr userDrawn="1"/>
          </p:nvGrpSpPr>
          <p:grpSpPr bwMode="auto">
            <a:xfrm>
              <a:off x="823019" y="2196115"/>
              <a:ext cx="1232885" cy="1232885"/>
              <a:chOff x="9810750" y="2171700"/>
              <a:chExt cx="1943100" cy="1943100"/>
            </a:xfrm>
          </p:grpSpPr>
          <p:sp>
            <p:nvSpPr>
              <p:cNvPr id="11" name="Oval 10">
                <a:extLst>
                  <a:ext uri="{FF2B5EF4-FFF2-40B4-BE49-F238E27FC236}">
                    <a16:creationId xmlns:a16="http://schemas.microsoft.com/office/drawing/2014/main" id="{8AA396CA-5BA2-2D08-BB55-334DE23A755B}"/>
                  </a:ext>
                </a:extLst>
              </p:cNvPr>
              <p:cNvSpPr/>
              <p:nvPr/>
            </p:nvSpPr>
            <p:spPr>
              <a:xfrm>
                <a:off x="9979324" y="2339251"/>
                <a:ext cx="1605791" cy="1607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12" name="Oval 11">
                <a:extLst>
                  <a:ext uri="{FF2B5EF4-FFF2-40B4-BE49-F238E27FC236}">
                    <a16:creationId xmlns:a16="http://schemas.microsoft.com/office/drawing/2014/main" id="{11F49AD0-6AB7-409B-76D8-0C1AEFAB7205}"/>
                  </a:ext>
                </a:extLst>
              </p:cNvPr>
              <p:cNvSpPr/>
              <p:nvPr/>
            </p:nvSpPr>
            <p:spPr>
              <a:xfrm>
                <a:off x="9811743" y="2171700"/>
                <a:ext cx="1940956"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10" name="TextBox 12">
              <a:extLst>
                <a:ext uri="{FF2B5EF4-FFF2-40B4-BE49-F238E27FC236}">
                  <a16:creationId xmlns:a16="http://schemas.microsoft.com/office/drawing/2014/main" id="{C0063B2B-E9A0-5111-2B36-45D642A80476}"/>
                </a:ext>
              </a:extLst>
            </p:cNvPr>
            <p:cNvSpPr txBox="1">
              <a:spLocks noChangeArrowheads="1"/>
            </p:cNvSpPr>
            <p:nvPr userDrawn="1"/>
          </p:nvSpPr>
          <p:spPr bwMode="auto">
            <a:xfrm>
              <a:off x="695100" y="2261170"/>
              <a:ext cx="1434662" cy="1107534"/>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spcBef>
                  <a:spcPts val="0"/>
                </a:spcBef>
                <a:spcAft>
                  <a:spcPts val="0"/>
                </a:spcAft>
                <a:defRPr/>
              </a:pPr>
              <a:r>
                <a:rPr lang="en-US" altLang="en-US" sz="6600">
                  <a:solidFill>
                    <a:schemeClr val="bg1"/>
                  </a:solidFill>
                  <a:latin typeface="Arial" panose="020B0604020202020204" pitchFamily="34" charset="0"/>
                  <a:cs typeface="Arial" panose="020B0604020202020204" pitchFamily="34" charset="0"/>
                </a:rPr>
                <a:t>1</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13" name="Group 17">
            <a:extLst>
              <a:ext uri="{FF2B5EF4-FFF2-40B4-BE49-F238E27FC236}">
                <a16:creationId xmlns:a16="http://schemas.microsoft.com/office/drawing/2014/main" id="{C43DD9F9-7542-A8B7-CFF5-BF84B9B02A73}"/>
              </a:ext>
            </a:extLst>
          </p:cNvPr>
          <p:cNvGrpSpPr>
            <a:grpSpLocks/>
          </p:cNvGrpSpPr>
          <p:nvPr userDrawn="1"/>
        </p:nvGrpSpPr>
        <p:grpSpPr bwMode="auto">
          <a:xfrm>
            <a:off x="2843213" y="2195513"/>
            <a:ext cx="1435100" cy="1233487"/>
            <a:chOff x="2843923" y="2196115"/>
            <a:chExt cx="1434662" cy="1232885"/>
          </a:xfrm>
        </p:grpSpPr>
        <p:grpSp>
          <p:nvGrpSpPr>
            <p:cNvPr id="14" name="Group 45">
              <a:extLst>
                <a:ext uri="{FF2B5EF4-FFF2-40B4-BE49-F238E27FC236}">
                  <a16:creationId xmlns:a16="http://schemas.microsoft.com/office/drawing/2014/main" id="{AA8DA45B-2CEA-1084-30BB-55DA3CB2E786}"/>
                </a:ext>
              </a:extLst>
            </p:cNvPr>
            <p:cNvGrpSpPr>
              <a:grpSpLocks/>
            </p:cNvGrpSpPr>
            <p:nvPr userDrawn="1"/>
          </p:nvGrpSpPr>
          <p:grpSpPr bwMode="auto">
            <a:xfrm>
              <a:off x="2935602" y="2196115"/>
              <a:ext cx="1232885" cy="1232885"/>
              <a:chOff x="9810750" y="2171700"/>
              <a:chExt cx="1943100" cy="1943100"/>
            </a:xfrm>
          </p:grpSpPr>
          <p:sp>
            <p:nvSpPr>
              <p:cNvPr id="16" name="Oval 15">
                <a:extLst>
                  <a:ext uri="{FF2B5EF4-FFF2-40B4-BE49-F238E27FC236}">
                    <a16:creationId xmlns:a16="http://schemas.microsoft.com/office/drawing/2014/main" id="{7EC47F9E-FC69-FA03-C37E-23D5D5739255}"/>
                  </a:ext>
                </a:extLst>
              </p:cNvPr>
              <p:cNvSpPr/>
              <p:nvPr/>
            </p:nvSpPr>
            <p:spPr>
              <a:xfrm>
                <a:off x="9978912" y="2339251"/>
                <a:ext cx="1608293" cy="1607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17" name="Oval 16">
                <a:extLst>
                  <a:ext uri="{FF2B5EF4-FFF2-40B4-BE49-F238E27FC236}">
                    <a16:creationId xmlns:a16="http://schemas.microsoft.com/office/drawing/2014/main" id="{0DBE43F2-6A5C-B234-017F-DDD93405CFDF}"/>
                  </a:ext>
                </a:extLst>
              </p:cNvPr>
              <p:cNvSpPr/>
              <p:nvPr/>
            </p:nvSpPr>
            <p:spPr>
              <a:xfrm>
                <a:off x="9811330" y="2171700"/>
                <a:ext cx="1943456"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15" name="TextBox 12">
              <a:extLst>
                <a:ext uri="{FF2B5EF4-FFF2-40B4-BE49-F238E27FC236}">
                  <a16:creationId xmlns:a16="http://schemas.microsoft.com/office/drawing/2014/main" id="{C937927A-DDBE-B9A6-B32F-DAF8C03ECCD4}"/>
                </a:ext>
              </a:extLst>
            </p:cNvPr>
            <p:cNvSpPr txBox="1">
              <a:spLocks noChangeArrowheads="1"/>
            </p:cNvSpPr>
            <p:nvPr userDrawn="1"/>
          </p:nvSpPr>
          <p:spPr bwMode="auto">
            <a:xfrm>
              <a:off x="2843923" y="2257997"/>
              <a:ext cx="1434662" cy="1109121"/>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spcBef>
                  <a:spcPts val="0"/>
                </a:spcBef>
                <a:spcAft>
                  <a:spcPts val="0"/>
                </a:spcAft>
                <a:defRPr/>
              </a:pPr>
              <a:r>
                <a:rPr lang="en-US" altLang="en-US" sz="6600">
                  <a:solidFill>
                    <a:schemeClr val="bg1"/>
                  </a:solidFill>
                  <a:latin typeface="Arial" panose="020B0604020202020204" pitchFamily="34" charset="0"/>
                  <a:cs typeface="Arial" panose="020B0604020202020204" pitchFamily="34" charset="0"/>
                </a:rPr>
                <a:t>2</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18" name="Group 22">
            <a:extLst>
              <a:ext uri="{FF2B5EF4-FFF2-40B4-BE49-F238E27FC236}">
                <a16:creationId xmlns:a16="http://schemas.microsoft.com/office/drawing/2014/main" id="{3D6DF702-5AB6-F609-6226-E70FA33F69C9}"/>
              </a:ext>
            </a:extLst>
          </p:cNvPr>
          <p:cNvGrpSpPr>
            <a:grpSpLocks/>
          </p:cNvGrpSpPr>
          <p:nvPr userDrawn="1"/>
        </p:nvGrpSpPr>
        <p:grpSpPr bwMode="auto">
          <a:xfrm>
            <a:off x="5094288" y="2195513"/>
            <a:ext cx="1433512" cy="1233487"/>
            <a:chOff x="5093680" y="2196115"/>
            <a:chExt cx="1434662" cy="1232885"/>
          </a:xfrm>
        </p:grpSpPr>
        <p:grpSp>
          <p:nvGrpSpPr>
            <p:cNvPr id="19" name="Group 45">
              <a:extLst>
                <a:ext uri="{FF2B5EF4-FFF2-40B4-BE49-F238E27FC236}">
                  <a16:creationId xmlns:a16="http://schemas.microsoft.com/office/drawing/2014/main" id="{81DF5E0B-EC4F-CDA9-44FA-27A8201D4F14}"/>
                </a:ext>
              </a:extLst>
            </p:cNvPr>
            <p:cNvGrpSpPr>
              <a:grpSpLocks/>
            </p:cNvGrpSpPr>
            <p:nvPr userDrawn="1"/>
          </p:nvGrpSpPr>
          <p:grpSpPr bwMode="auto">
            <a:xfrm>
              <a:off x="5193653" y="2196115"/>
              <a:ext cx="1232885" cy="1232885"/>
              <a:chOff x="9810750" y="2171700"/>
              <a:chExt cx="1943100" cy="1943100"/>
            </a:xfrm>
          </p:grpSpPr>
          <p:sp>
            <p:nvSpPr>
              <p:cNvPr id="21" name="Oval 20">
                <a:extLst>
                  <a:ext uri="{FF2B5EF4-FFF2-40B4-BE49-F238E27FC236}">
                    <a16:creationId xmlns:a16="http://schemas.microsoft.com/office/drawing/2014/main" id="{815602D6-5E44-4AC4-7595-D1B13F27751D}"/>
                  </a:ext>
                </a:extLst>
              </p:cNvPr>
              <p:cNvSpPr/>
              <p:nvPr/>
            </p:nvSpPr>
            <p:spPr>
              <a:xfrm>
                <a:off x="9978707" y="2339251"/>
                <a:ext cx="1607569" cy="1607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22" name="Oval 21">
                <a:extLst>
                  <a:ext uri="{FF2B5EF4-FFF2-40B4-BE49-F238E27FC236}">
                    <a16:creationId xmlns:a16="http://schemas.microsoft.com/office/drawing/2014/main" id="{46599825-8156-6B11-6280-FDEA6598E4B6}"/>
                  </a:ext>
                </a:extLst>
              </p:cNvPr>
              <p:cNvSpPr/>
              <p:nvPr/>
            </p:nvSpPr>
            <p:spPr>
              <a:xfrm>
                <a:off x="9810938" y="2171700"/>
                <a:ext cx="1943105"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0" name="TextBox 12">
              <a:extLst>
                <a:ext uri="{FF2B5EF4-FFF2-40B4-BE49-F238E27FC236}">
                  <a16:creationId xmlns:a16="http://schemas.microsoft.com/office/drawing/2014/main" id="{B2A8659D-AA42-C0AE-CFF1-B062A757B14B}"/>
                </a:ext>
              </a:extLst>
            </p:cNvPr>
            <p:cNvSpPr txBox="1">
              <a:spLocks noChangeArrowheads="1"/>
            </p:cNvSpPr>
            <p:nvPr userDrawn="1"/>
          </p:nvSpPr>
          <p:spPr bwMode="auto">
            <a:xfrm>
              <a:off x="5093680" y="2245303"/>
              <a:ext cx="1434662" cy="1107534"/>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spcBef>
                  <a:spcPts val="0"/>
                </a:spcBef>
                <a:spcAft>
                  <a:spcPts val="0"/>
                </a:spcAft>
                <a:defRPr/>
              </a:pPr>
              <a:r>
                <a:rPr lang="en-US" altLang="en-US" sz="6600">
                  <a:solidFill>
                    <a:schemeClr val="bg1"/>
                  </a:solidFill>
                  <a:latin typeface="Arial" panose="020B0604020202020204" pitchFamily="34" charset="0"/>
                  <a:cs typeface="Arial" panose="020B0604020202020204" pitchFamily="34" charset="0"/>
                </a:rPr>
                <a:t>3</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23" name="Group 27">
            <a:extLst>
              <a:ext uri="{FF2B5EF4-FFF2-40B4-BE49-F238E27FC236}">
                <a16:creationId xmlns:a16="http://schemas.microsoft.com/office/drawing/2014/main" id="{FE4B2359-6EA0-A99E-ED19-57F514D7D098}"/>
              </a:ext>
            </a:extLst>
          </p:cNvPr>
          <p:cNvGrpSpPr>
            <a:grpSpLocks/>
          </p:cNvGrpSpPr>
          <p:nvPr userDrawn="1"/>
        </p:nvGrpSpPr>
        <p:grpSpPr bwMode="auto">
          <a:xfrm>
            <a:off x="7426325" y="2195513"/>
            <a:ext cx="1435100" cy="1233487"/>
            <a:chOff x="7426976" y="2196115"/>
            <a:chExt cx="1434662" cy="1232885"/>
          </a:xfrm>
        </p:grpSpPr>
        <p:grpSp>
          <p:nvGrpSpPr>
            <p:cNvPr id="24" name="Group 45">
              <a:extLst>
                <a:ext uri="{FF2B5EF4-FFF2-40B4-BE49-F238E27FC236}">
                  <a16:creationId xmlns:a16="http://schemas.microsoft.com/office/drawing/2014/main" id="{C0DB2823-BBBB-EE6C-C1AD-FDE8A3789B74}"/>
                </a:ext>
              </a:extLst>
            </p:cNvPr>
            <p:cNvGrpSpPr>
              <a:grpSpLocks/>
            </p:cNvGrpSpPr>
            <p:nvPr userDrawn="1"/>
          </p:nvGrpSpPr>
          <p:grpSpPr bwMode="auto">
            <a:xfrm>
              <a:off x="7540921" y="2196115"/>
              <a:ext cx="1232885" cy="1232885"/>
              <a:chOff x="9810750" y="2171700"/>
              <a:chExt cx="1943100" cy="1943100"/>
            </a:xfrm>
          </p:grpSpPr>
          <p:sp>
            <p:nvSpPr>
              <p:cNvPr id="26" name="Oval 25">
                <a:extLst>
                  <a:ext uri="{FF2B5EF4-FFF2-40B4-BE49-F238E27FC236}">
                    <a16:creationId xmlns:a16="http://schemas.microsoft.com/office/drawing/2014/main" id="{8616A344-1CA8-49C1-90D2-FC1B395BC322}"/>
                  </a:ext>
                </a:extLst>
              </p:cNvPr>
              <p:cNvSpPr/>
              <p:nvPr/>
            </p:nvSpPr>
            <p:spPr>
              <a:xfrm>
                <a:off x="9978837" y="2339251"/>
                <a:ext cx="1608291" cy="1607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27" name="Oval 26">
                <a:extLst>
                  <a:ext uri="{FF2B5EF4-FFF2-40B4-BE49-F238E27FC236}">
                    <a16:creationId xmlns:a16="http://schemas.microsoft.com/office/drawing/2014/main" id="{CD120077-07A5-52BA-AD37-2E3D0B28C0A7}"/>
                  </a:ext>
                </a:extLst>
              </p:cNvPr>
              <p:cNvSpPr/>
              <p:nvPr/>
            </p:nvSpPr>
            <p:spPr>
              <a:xfrm>
                <a:off x="9811254" y="2171700"/>
                <a:ext cx="1943458"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5" name="TextBox 12">
              <a:extLst>
                <a:ext uri="{FF2B5EF4-FFF2-40B4-BE49-F238E27FC236}">
                  <a16:creationId xmlns:a16="http://schemas.microsoft.com/office/drawing/2014/main" id="{BD35DCE3-3DBF-6F74-99B1-859F1E4FB2B5}"/>
                </a:ext>
              </a:extLst>
            </p:cNvPr>
            <p:cNvSpPr txBox="1">
              <a:spLocks noChangeArrowheads="1"/>
            </p:cNvSpPr>
            <p:nvPr userDrawn="1"/>
          </p:nvSpPr>
          <p:spPr bwMode="auto">
            <a:xfrm>
              <a:off x="7426976" y="2261170"/>
              <a:ext cx="1434662" cy="1107534"/>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spcBef>
                  <a:spcPts val="0"/>
                </a:spcBef>
                <a:spcAft>
                  <a:spcPts val="0"/>
                </a:spcAft>
                <a:defRPr/>
              </a:pPr>
              <a:r>
                <a:rPr lang="en-US" altLang="en-US" sz="6600">
                  <a:solidFill>
                    <a:schemeClr val="bg1"/>
                  </a:solidFill>
                  <a:latin typeface="Arial" panose="020B0604020202020204" pitchFamily="34" charset="0"/>
                  <a:cs typeface="Arial" panose="020B0604020202020204" pitchFamily="34" charset="0"/>
                </a:rPr>
                <a:t>4</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28" name="Group 32">
            <a:extLst>
              <a:ext uri="{FF2B5EF4-FFF2-40B4-BE49-F238E27FC236}">
                <a16:creationId xmlns:a16="http://schemas.microsoft.com/office/drawing/2014/main" id="{54A4FEDD-E26D-BC1C-C2D6-083EE22B6E4B}"/>
              </a:ext>
            </a:extLst>
          </p:cNvPr>
          <p:cNvGrpSpPr>
            <a:grpSpLocks/>
          </p:cNvGrpSpPr>
          <p:nvPr userDrawn="1"/>
        </p:nvGrpSpPr>
        <p:grpSpPr bwMode="auto">
          <a:xfrm>
            <a:off x="9966325" y="2195513"/>
            <a:ext cx="1435100" cy="1233487"/>
            <a:chOff x="9966446" y="2196115"/>
            <a:chExt cx="1434662" cy="1232885"/>
          </a:xfrm>
        </p:grpSpPr>
        <p:grpSp>
          <p:nvGrpSpPr>
            <p:cNvPr id="29" name="Group 45">
              <a:extLst>
                <a:ext uri="{FF2B5EF4-FFF2-40B4-BE49-F238E27FC236}">
                  <a16:creationId xmlns:a16="http://schemas.microsoft.com/office/drawing/2014/main" id="{854EB302-B56C-091E-F66D-577011C978CC}"/>
                </a:ext>
              </a:extLst>
            </p:cNvPr>
            <p:cNvGrpSpPr>
              <a:grpSpLocks/>
            </p:cNvGrpSpPr>
            <p:nvPr userDrawn="1"/>
          </p:nvGrpSpPr>
          <p:grpSpPr bwMode="auto">
            <a:xfrm>
              <a:off x="10063404" y="2196115"/>
              <a:ext cx="1232885" cy="1232885"/>
              <a:chOff x="9810750" y="2171700"/>
              <a:chExt cx="1943100" cy="1943100"/>
            </a:xfrm>
          </p:grpSpPr>
          <p:sp>
            <p:nvSpPr>
              <p:cNvPr id="31" name="Oval 30">
                <a:extLst>
                  <a:ext uri="{FF2B5EF4-FFF2-40B4-BE49-F238E27FC236}">
                    <a16:creationId xmlns:a16="http://schemas.microsoft.com/office/drawing/2014/main" id="{9DCEC853-B79D-E3AB-E0E5-B28C08ED4350}"/>
                  </a:ext>
                </a:extLst>
              </p:cNvPr>
              <p:cNvSpPr/>
              <p:nvPr/>
            </p:nvSpPr>
            <p:spPr>
              <a:xfrm>
                <a:off x="9978095" y="2339251"/>
                <a:ext cx="1608293" cy="1607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32" name="Oval 31">
                <a:extLst>
                  <a:ext uri="{FF2B5EF4-FFF2-40B4-BE49-F238E27FC236}">
                    <a16:creationId xmlns:a16="http://schemas.microsoft.com/office/drawing/2014/main" id="{9A1C614B-B94F-EF3D-7D4F-272FC0CFC309}"/>
                  </a:ext>
                </a:extLst>
              </p:cNvPr>
              <p:cNvSpPr/>
              <p:nvPr/>
            </p:nvSpPr>
            <p:spPr>
              <a:xfrm>
                <a:off x="9810514" y="2171700"/>
                <a:ext cx="1943456"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30" name="TextBox 12">
              <a:extLst>
                <a:ext uri="{FF2B5EF4-FFF2-40B4-BE49-F238E27FC236}">
                  <a16:creationId xmlns:a16="http://schemas.microsoft.com/office/drawing/2014/main" id="{FAB474C9-781F-6AD2-1AD0-EF8EA5988F80}"/>
                </a:ext>
              </a:extLst>
            </p:cNvPr>
            <p:cNvSpPr txBox="1">
              <a:spLocks noChangeArrowheads="1"/>
            </p:cNvSpPr>
            <p:nvPr userDrawn="1"/>
          </p:nvSpPr>
          <p:spPr bwMode="auto">
            <a:xfrm>
              <a:off x="9966446" y="2261170"/>
              <a:ext cx="1434662" cy="1107534"/>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fontAlgn="auto" hangingPunct="1">
                <a:spcBef>
                  <a:spcPts val="0"/>
                </a:spcBef>
                <a:spcAft>
                  <a:spcPts val="0"/>
                </a:spcAft>
                <a:defRPr/>
              </a:pPr>
              <a:r>
                <a:rPr lang="en-US" altLang="en-US" sz="6600">
                  <a:solidFill>
                    <a:schemeClr val="bg1"/>
                  </a:solidFill>
                  <a:latin typeface="Arial" panose="020B0604020202020204" pitchFamily="34" charset="0"/>
                  <a:cs typeface="Arial" panose="020B0604020202020204" pitchFamily="34" charset="0"/>
                </a:rPr>
                <a:t>5</a:t>
              </a:r>
              <a:endParaRPr lang="ru-RU" altLang="en-US" sz="6600">
                <a:solidFill>
                  <a:schemeClr val="bg1"/>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780689" y="1100414"/>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3" name="Date Placeholder 2">
            <a:extLst>
              <a:ext uri="{FF2B5EF4-FFF2-40B4-BE49-F238E27FC236}">
                <a16:creationId xmlns:a16="http://schemas.microsoft.com/office/drawing/2014/main" id="{CF9CA622-EC21-E927-AF28-DF671E5933DF}"/>
              </a:ext>
            </a:extLst>
          </p:cNvPr>
          <p:cNvSpPr>
            <a:spLocks noGrp="1"/>
          </p:cNvSpPr>
          <p:nvPr>
            <p:ph type="dt" sz="half" idx="10"/>
          </p:nvPr>
        </p:nvSpPr>
        <p:spPr/>
        <p:txBody>
          <a:bodyPr/>
          <a:lstStyle>
            <a:lvl1pPr>
              <a:defRPr/>
            </a:lvl1pPr>
          </a:lstStyle>
          <a:p>
            <a:pPr>
              <a:defRPr/>
            </a:pPr>
            <a:r>
              <a:rPr lang="en-ZA"/>
              <a:t>PRASA | PRESENTATION</a:t>
            </a:r>
            <a:endParaRPr lang="en-US"/>
          </a:p>
        </p:txBody>
      </p:sp>
      <p:sp>
        <p:nvSpPr>
          <p:cNvPr id="34" name="Footer Placeholder 3">
            <a:extLst>
              <a:ext uri="{FF2B5EF4-FFF2-40B4-BE49-F238E27FC236}">
                <a16:creationId xmlns:a16="http://schemas.microsoft.com/office/drawing/2014/main" id="{9617D8C2-1AA8-A60E-8028-66A6982BE314}"/>
              </a:ext>
            </a:extLst>
          </p:cNvPr>
          <p:cNvSpPr>
            <a:spLocks noGrp="1"/>
          </p:cNvSpPr>
          <p:nvPr>
            <p:ph type="ftr" sz="quarter" idx="11"/>
          </p:nvPr>
        </p:nvSpPr>
        <p:spPr/>
        <p:txBody>
          <a:bodyPr/>
          <a:lstStyle>
            <a:lvl1pPr>
              <a:defRPr/>
            </a:lvl1pPr>
          </a:lstStyle>
          <a:p>
            <a:pPr>
              <a:defRPr/>
            </a:pPr>
            <a:endParaRPr lang="en-US"/>
          </a:p>
        </p:txBody>
      </p:sp>
      <p:sp>
        <p:nvSpPr>
          <p:cNvPr id="35" name="Slide Number Placeholder 4">
            <a:extLst>
              <a:ext uri="{FF2B5EF4-FFF2-40B4-BE49-F238E27FC236}">
                <a16:creationId xmlns:a16="http://schemas.microsoft.com/office/drawing/2014/main" id="{C28641E2-D500-5713-4027-D6DAD780D41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B2E253B-17E0-44D3-AB9D-DC6CEF95C530}" type="slidenum">
              <a:rPr lang="en-US" altLang="en-US">
                <a:latin typeface="Calibri" panose="020F0502020204030204" pitchFamily="34" charset="0"/>
                <a:cs typeface="+mn-cs"/>
              </a:rPr>
              <a:pPr/>
              <a:t>‹#›</a:t>
            </a:fld>
            <a:endParaRPr lang="en-US" altLang="en-US">
              <a:latin typeface="Calibri" panose="020F0502020204030204" pitchFamily="34" charset="0"/>
              <a:cs typeface="+mn-cs"/>
            </a:endParaRPr>
          </a:p>
          <a:p>
            <a:r>
              <a:rPr lang="en-US" altLang="en-US"/>
              <a:t>prasa.com</a:t>
            </a:r>
          </a:p>
        </p:txBody>
      </p:sp>
    </p:spTree>
    <p:extLst>
      <p:ext uri="{BB962C8B-B14F-4D97-AF65-F5344CB8AC3E}">
        <p14:creationId xmlns:p14="http://schemas.microsoft.com/office/powerpoint/2010/main" val="44040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29">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879456" cy="6858000"/>
          </a:xfrm>
          <a:prstGeom prst="rect">
            <a:avLst/>
          </a:prstGeom>
        </p:spPr>
        <p:txBody>
          <a:bodyPr rtlCol="0">
            <a:normAutofit/>
          </a:bodyPr>
          <a:lstStyle/>
          <a:p>
            <a:pPr lvl="0"/>
            <a:endParaRPr lang="ru-RU" noProof="0"/>
          </a:p>
        </p:txBody>
      </p:sp>
    </p:spTree>
    <p:extLst>
      <p:ext uri="{BB962C8B-B14F-4D97-AF65-F5344CB8AC3E}">
        <p14:creationId xmlns:p14="http://schemas.microsoft.com/office/powerpoint/2010/main" val="1389478065"/>
      </p:ext>
    </p:extLst>
  </p:cSld>
  <p:clrMapOvr>
    <a:masterClrMapping/>
  </p:clrMapOvr>
  <p:transition spd="slow" advClick="0" advTm="100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381F73A-160E-867C-D8DD-276ED7F43F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9575" y="230188"/>
            <a:ext cx="12715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F214517E-851B-23DB-C1B4-DF0CA7B32FD3}"/>
              </a:ext>
            </a:extLst>
          </p:cNvPr>
          <p:cNvSpPr txBox="1">
            <a:spLocks/>
          </p:cNvSpPr>
          <p:nvPr userDrawn="1"/>
        </p:nvSpPr>
        <p:spPr>
          <a:xfrm>
            <a:off x="10231438" y="6269038"/>
            <a:ext cx="1282700" cy="3810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1200" dirty="0" err="1">
                <a:solidFill>
                  <a:srgbClr val="00B0F0"/>
                </a:solidFill>
                <a:latin typeface="Arial" panose="020B0604020202020204" pitchFamily="34" charset="0"/>
                <a:cs typeface="Arial" panose="020B0604020202020204" pitchFamily="34" charset="0"/>
              </a:rPr>
              <a:t>prasa.com</a:t>
            </a:r>
            <a:endParaRPr lang="en-US" sz="1200" dirty="0">
              <a:solidFill>
                <a:srgbClr val="00B0F0"/>
              </a:solidFill>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C78A57CA-8A3E-05CD-91B8-A79CBDC1D630}"/>
              </a:ext>
            </a:extLst>
          </p:cNvPr>
          <p:cNvSpPr txBox="1">
            <a:spLocks/>
          </p:cNvSpPr>
          <p:nvPr userDrawn="1"/>
        </p:nvSpPr>
        <p:spPr>
          <a:xfrm>
            <a:off x="1131888" y="6269038"/>
            <a:ext cx="3090862" cy="3810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1200" dirty="0">
                <a:solidFill>
                  <a:srgbClr val="00B0F0"/>
                </a:solidFill>
                <a:latin typeface="Arial" panose="020B0604020202020204" pitchFamily="34" charset="0"/>
                <a:cs typeface="Arial" panose="020B0604020202020204" pitchFamily="34" charset="0"/>
              </a:rPr>
              <a:t>PRASA | PRESENTATION</a:t>
            </a:r>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00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1D29B6-6D96-5F63-4CAD-7D6C1DDC4578}"/>
              </a:ext>
            </a:extLst>
          </p:cNvPr>
          <p:cNvSpPr>
            <a:spLocks noGrp="1"/>
          </p:cNvSpPr>
          <p:nvPr>
            <p:ph type="dt" sz="half" idx="10"/>
          </p:nvPr>
        </p:nvSpPr>
        <p:spPr/>
        <p:txBody>
          <a:bodyPr/>
          <a:lstStyle>
            <a:lvl1pPr>
              <a:defRPr/>
            </a:lvl1pPr>
          </a:lstStyle>
          <a:p>
            <a:pPr>
              <a:defRPr/>
            </a:pPr>
            <a:fld id="{C59B715D-6613-4561-9777-581D38342E72}" type="datetimeFigureOut">
              <a:rPr lang="en-US"/>
              <a:pPr>
                <a:defRPr/>
              </a:pPr>
              <a:t>11/29/2022</a:t>
            </a:fld>
            <a:endParaRPr lang="en-US"/>
          </a:p>
        </p:txBody>
      </p:sp>
      <p:sp>
        <p:nvSpPr>
          <p:cNvPr id="5" name="Footer Placeholder 4">
            <a:extLst>
              <a:ext uri="{FF2B5EF4-FFF2-40B4-BE49-F238E27FC236}">
                <a16:creationId xmlns:a16="http://schemas.microsoft.com/office/drawing/2014/main" id="{3D184732-D33B-A96B-6CB5-BF723798F3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C8A6DA-09E1-575E-BA07-AD8862364633}"/>
              </a:ext>
            </a:extLst>
          </p:cNvPr>
          <p:cNvSpPr>
            <a:spLocks noGrp="1"/>
          </p:cNvSpPr>
          <p:nvPr>
            <p:ph type="sldNum" sz="quarter" idx="12"/>
          </p:nvPr>
        </p:nvSpPr>
        <p:spPr/>
        <p:txBody>
          <a:bodyPr/>
          <a:lstStyle>
            <a:lvl1pPr>
              <a:defRPr/>
            </a:lvl1pPr>
          </a:lstStyle>
          <a:p>
            <a:fld id="{AB53C002-7C32-4F4F-9273-22E881139B25}" type="slidenum">
              <a:rPr lang="en-US" altLang="en-US"/>
              <a:pPr/>
              <a:t>‹#›</a:t>
            </a:fld>
            <a:endParaRPr lang="en-US" altLang="en-US"/>
          </a:p>
        </p:txBody>
      </p:sp>
    </p:spTree>
    <p:extLst>
      <p:ext uri="{BB962C8B-B14F-4D97-AF65-F5344CB8AC3E}">
        <p14:creationId xmlns:p14="http://schemas.microsoft.com/office/powerpoint/2010/main" val="114423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D1728B9B-A2F8-15C4-A1D3-E1562F4D67E1}"/>
              </a:ext>
            </a:extLst>
          </p:cNvPr>
          <p:cNvSpPr>
            <a:spLocks noGrp="1"/>
          </p:cNvSpPr>
          <p:nvPr>
            <p:ph type="dt" sz="half" idx="10"/>
          </p:nvPr>
        </p:nvSpPr>
        <p:spPr/>
        <p:txBody>
          <a:bodyPr/>
          <a:lstStyle>
            <a:lvl1pPr>
              <a:defRPr/>
            </a:lvl1pPr>
          </a:lstStyle>
          <a:p>
            <a:pPr>
              <a:defRPr/>
            </a:pPr>
            <a:fld id="{CAF7DC69-1647-4AF5-BDD0-5CB37376CE61}" type="datetimeFigureOut">
              <a:rPr lang="en-US"/>
              <a:pPr>
                <a:defRPr/>
              </a:pPr>
              <a:t>11/29/2022</a:t>
            </a:fld>
            <a:endParaRPr lang="en-US"/>
          </a:p>
        </p:txBody>
      </p:sp>
      <p:sp>
        <p:nvSpPr>
          <p:cNvPr id="6" name="Footer Placeholder 4">
            <a:extLst>
              <a:ext uri="{FF2B5EF4-FFF2-40B4-BE49-F238E27FC236}">
                <a16:creationId xmlns:a16="http://schemas.microsoft.com/office/drawing/2014/main" id="{9813F91B-FC84-FF85-8D9C-BB90F3AF63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0EEFDD-94E4-8EF5-A319-EE415F092381}"/>
              </a:ext>
            </a:extLst>
          </p:cNvPr>
          <p:cNvSpPr>
            <a:spLocks noGrp="1"/>
          </p:cNvSpPr>
          <p:nvPr>
            <p:ph type="sldNum" sz="quarter" idx="12"/>
          </p:nvPr>
        </p:nvSpPr>
        <p:spPr/>
        <p:txBody>
          <a:bodyPr/>
          <a:lstStyle>
            <a:lvl1pPr>
              <a:defRPr/>
            </a:lvl1pPr>
          </a:lstStyle>
          <a:p>
            <a:fld id="{E71DA559-58B2-4892-A8A8-BC25F42AC0DE}" type="slidenum">
              <a:rPr lang="en-US" altLang="en-US"/>
              <a:pPr/>
              <a:t>‹#›</a:t>
            </a:fld>
            <a:endParaRPr lang="en-US" altLang="en-US"/>
          </a:p>
        </p:txBody>
      </p:sp>
    </p:spTree>
    <p:extLst>
      <p:ext uri="{BB962C8B-B14F-4D97-AF65-F5344CB8AC3E}">
        <p14:creationId xmlns:p14="http://schemas.microsoft.com/office/powerpoint/2010/main" val="288958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549F6186-468D-530A-43C4-007E97420583}"/>
              </a:ext>
            </a:extLst>
          </p:cNvPr>
          <p:cNvSpPr>
            <a:spLocks noGrp="1"/>
          </p:cNvSpPr>
          <p:nvPr>
            <p:ph type="dt" sz="half" idx="10"/>
          </p:nvPr>
        </p:nvSpPr>
        <p:spPr/>
        <p:txBody>
          <a:bodyPr/>
          <a:lstStyle>
            <a:lvl1pPr>
              <a:defRPr/>
            </a:lvl1pPr>
          </a:lstStyle>
          <a:p>
            <a:pPr>
              <a:defRPr/>
            </a:pPr>
            <a:fld id="{95333392-272E-40BA-BFB8-B8F453838B96}" type="datetimeFigureOut">
              <a:rPr lang="en-US"/>
              <a:pPr>
                <a:defRPr/>
              </a:pPr>
              <a:t>11/29/2022</a:t>
            </a:fld>
            <a:endParaRPr lang="en-US"/>
          </a:p>
        </p:txBody>
      </p:sp>
      <p:sp>
        <p:nvSpPr>
          <p:cNvPr id="8" name="Footer Placeholder 4">
            <a:extLst>
              <a:ext uri="{FF2B5EF4-FFF2-40B4-BE49-F238E27FC236}">
                <a16:creationId xmlns:a16="http://schemas.microsoft.com/office/drawing/2014/main" id="{04C65D16-2871-B655-5CA6-06F47958B5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9E28C2-E7E9-DD8F-8A39-EF35B67F6E86}"/>
              </a:ext>
            </a:extLst>
          </p:cNvPr>
          <p:cNvSpPr>
            <a:spLocks noGrp="1"/>
          </p:cNvSpPr>
          <p:nvPr>
            <p:ph type="sldNum" sz="quarter" idx="12"/>
          </p:nvPr>
        </p:nvSpPr>
        <p:spPr/>
        <p:txBody>
          <a:bodyPr/>
          <a:lstStyle>
            <a:lvl1pPr>
              <a:defRPr/>
            </a:lvl1pPr>
          </a:lstStyle>
          <a:p>
            <a:fld id="{BC2E7693-E6E9-425D-83AF-A24FE8D76B56}" type="slidenum">
              <a:rPr lang="en-US" altLang="en-US"/>
              <a:pPr/>
              <a:t>‹#›</a:t>
            </a:fld>
            <a:endParaRPr lang="en-US" altLang="en-US"/>
          </a:p>
        </p:txBody>
      </p:sp>
    </p:spTree>
    <p:extLst>
      <p:ext uri="{BB962C8B-B14F-4D97-AF65-F5344CB8AC3E}">
        <p14:creationId xmlns:p14="http://schemas.microsoft.com/office/powerpoint/2010/main" val="17786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3AA52B52-2F0C-FFB5-1D3E-33CD1280E052}"/>
              </a:ext>
            </a:extLst>
          </p:cNvPr>
          <p:cNvSpPr>
            <a:spLocks noGrp="1"/>
          </p:cNvSpPr>
          <p:nvPr>
            <p:ph type="dt" sz="half" idx="10"/>
          </p:nvPr>
        </p:nvSpPr>
        <p:spPr/>
        <p:txBody>
          <a:bodyPr/>
          <a:lstStyle>
            <a:lvl1pPr>
              <a:defRPr/>
            </a:lvl1pPr>
          </a:lstStyle>
          <a:p>
            <a:pPr>
              <a:defRPr/>
            </a:pPr>
            <a:fld id="{23D43CBA-FA17-4177-A624-0B357B22DB71}" type="datetimeFigureOut">
              <a:rPr lang="en-US"/>
              <a:pPr>
                <a:defRPr/>
              </a:pPr>
              <a:t>11/29/2022</a:t>
            </a:fld>
            <a:endParaRPr lang="en-US"/>
          </a:p>
        </p:txBody>
      </p:sp>
      <p:sp>
        <p:nvSpPr>
          <p:cNvPr id="4" name="Footer Placeholder 4">
            <a:extLst>
              <a:ext uri="{FF2B5EF4-FFF2-40B4-BE49-F238E27FC236}">
                <a16:creationId xmlns:a16="http://schemas.microsoft.com/office/drawing/2014/main" id="{0AEC6C73-6C84-0C22-E48A-BE08C52B43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FDC2BA8-1476-8F00-1EAE-C3A05965CDAB}"/>
              </a:ext>
            </a:extLst>
          </p:cNvPr>
          <p:cNvSpPr>
            <a:spLocks noGrp="1"/>
          </p:cNvSpPr>
          <p:nvPr>
            <p:ph type="sldNum" sz="quarter" idx="12"/>
          </p:nvPr>
        </p:nvSpPr>
        <p:spPr/>
        <p:txBody>
          <a:bodyPr/>
          <a:lstStyle>
            <a:lvl1pPr>
              <a:defRPr/>
            </a:lvl1pPr>
          </a:lstStyle>
          <a:p>
            <a:fld id="{74530F85-2F16-4A61-BB9D-FF4C29A2BE86}" type="slidenum">
              <a:rPr lang="en-US" altLang="en-US"/>
              <a:pPr/>
              <a:t>‹#›</a:t>
            </a:fld>
            <a:endParaRPr lang="en-US" altLang="en-US"/>
          </a:p>
        </p:txBody>
      </p:sp>
    </p:spTree>
    <p:extLst>
      <p:ext uri="{BB962C8B-B14F-4D97-AF65-F5344CB8AC3E}">
        <p14:creationId xmlns:p14="http://schemas.microsoft.com/office/powerpoint/2010/main" val="36013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D679D79-D1DB-A440-804C-3249026B2AA7}"/>
              </a:ext>
            </a:extLst>
          </p:cNvPr>
          <p:cNvSpPr>
            <a:spLocks noGrp="1"/>
          </p:cNvSpPr>
          <p:nvPr>
            <p:ph type="dt" sz="half" idx="10"/>
          </p:nvPr>
        </p:nvSpPr>
        <p:spPr/>
        <p:txBody>
          <a:bodyPr/>
          <a:lstStyle>
            <a:lvl1pPr>
              <a:defRPr/>
            </a:lvl1pPr>
          </a:lstStyle>
          <a:p>
            <a:pPr>
              <a:defRPr/>
            </a:pPr>
            <a:fld id="{753AE1F0-E93D-4B8C-A40D-F13ADF7FC8CA}" type="datetimeFigureOut">
              <a:rPr lang="en-US"/>
              <a:pPr>
                <a:defRPr/>
              </a:pPr>
              <a:t>11/29/2022</a:t>
            </a:fld>
            <a:endParaRPr lang="en-US"/>
          </a:p>
        </p:txBody>
      </p:sp>
      <p:sp>
        <p:nvSpPr>
          <p:cNvPr id="3" name="Footer Placeholder 4">
            <a:extLst>
              <a:ext uri="{FF2B5EF4-FFF2-40B4-BE49-F238E27FC236}">
                <a16:creationId xmlns:a16="http://schemas.microsoft.com/office/drawing/2014/main" id="{838ED7BA-3041-DEAA-98A0-F359797EF1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CF889C-CEDB-5A9F-A79B-2FB3732C0C13}"/>
              </a:ext>
            </a:extLst>
          </p:cNvPr>
          <p:cNvSpPr>
            <a:spLocks noGrp="1"/>
          </p:cNvSpPr>
          <p:nvPr>
            <p:ph type="sldNum" sz="quarter" idx="12"/>
          </p:nvPr>
        </p:nvSpPr>
        <p:spPr/>
        <p:txBody>
          <a:bodyPr/>
          <a:lstStyle>
            <a:lvl1pPr>
              <a:defRPr/>
            </a:lvl1pPr>
          </a:lstStyle>
          <a:p>
            <a:fld id="{5285DEB6-7DC4-4D49-9E93-CB9F86F9AB44}" type="slidenum">
              <a:rPr lang="en-US" altLang="en-US"/>
              <a:pPr/>
              <a:t>‹#›</a:t>
            </a:fld>
            <a:endParaRPr lang="en-US" altLang="en-US"/>
          </a:p>
        </p:txBody>
      </p:sp>
    </p:spTree>
    <p:extLst>
      <p:ext uri="{BB962C8B-B14F-4D97-AF65-F5344CB8AC3E}">
        <p14:creationId xmlns:p14="http://schemas.microsoft.com/office/powerpoint/2010/main" val="219482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1FEE055E-8687-57F4-C89D-46EE4DEC8C16}"/>
              </a:ext>
            </a:extLst>
          </p:cNvPr>
          <p:cNvSpPr>
            <a:spLocks noGrp="1"/>
          </p:cNvSpPr>
          <p:nvPr>
            <p:ph type="dt" sz="half" idx="10"/>
          </p:nvPr>
        </p:nvSpPr>
        <p:spPr/>
        <p:txBody>
          <a:bodyPr/>
          <a:lstStyle>
            <a:lvl1pPr>
              <a:defRPr/>
            </a:lvl1pPr>
          </a:lstStyle>
          <a:p>
            <a:pPr>
              <a:defRPr/>
            </a:pPr>
            <a:fld id="{5E933502-4EC3-4B7B-A552-B25018E6838E}" type="datetimeFigureOut">
              <a:rPr lang="en-US"/>
              <a:pPr>
                <a:defRPr/>
              </a:pPr>
              <a:t>11/29/2022</a:t>
            </a:fld>
            <a:endParaRPr lang="en-US"/>
          </a:p>
        </p:txBody>
      </p:sp>
      <p:sp>
        <p:nvSpPr>
          <p:cNvPr id="6" name="Footer Placeholder 4">
            <a:extLst>
              <a:ext uri="{FF2B5EF4-FFF2-40B4-BE49-F238E27FC236}">
                <a16:creationId xmlns:a16="http://schemas.microsoft.com/office/drawing/2014/main" id="{CF5B3F72-E792-EB7F-EC50-5F8BAC1006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597E15-4EF0-F4FD-17F4-94CE7B00B9EE}"/>
              </a:ext>
            </a:extLst>
          </p:cNvPr>
          <p:cNvSpPr>
            <a:spLocks noGrp="1"/>
          </p:cNvSpPr>
          <p:nvPr>
            <p:ph type="sldNum" sz="quarter" idx="12"/>
          </p:nvPr>
        </p:nvSpPr>
        <p:spPr/>
        <p:txBody>
          <a:bodyPr/>
          <a:lstStyle>
            <a:lvl1pPr>
              <a:defRPr/>
            </a:lvl1pPr>
          </a:lstStyle>
          <a:p>
            <a:fld id="{2A9A1338-F745-4F4A-AF76-16E552C7FFF5}" type="slidenum">
              <a:rPr lang="en-US" altLang="en-US"/>
              <a:pPr/>
              <a:t>‹#›</a:t>
            </a:fld>
            <a:endParaRPr lang="en-US" altLang="en-US"/>
          </a:p>
        </p:txBody>
      </p:sp>
    </p:spTree>
    <p:extLst>
      <p:ext uri="{BB962C8B-B14F-4D97-AF65-F5344CB8AC3E}">
        <p14:creationId xmlns:p14="http://schemas.microsoft.com/office/powerpoint/2010/main" val="8071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9064035D-8AED-95DA-8FFF-E0617B7C308D}"/>
              </a:ext>
            </a:extLst>
          </p:cNvPr>
          <p:cNvSpPr>
            <a:spLocks noGrp="1"/>
          </p:cNvSpPr>
          <p:nvPr>
            <p:ph type="dt" sz="half" idx="10"/>
          </p:nvPr>
        </p:nvSpPr>
        <p:spPr/>
        <p:txBody>
          <a:bodyPr/>
          <a:lstStyle>
            <a:lvl1pPr>
              <a:defRPr/>
            </a:lvl1pPr>
          </a:lstStyle>
          <a:p>
            <a:pPr>
              <a:defRPr/>
            </a:pPr>
            <a:fld id="{F72D8864-3410-42D8-8319-C4189C15A40D}" type="datetimeFigureOut">
              <a:rPr lang="en-US"/>
              <a:pPr>
                <a:defRPr/>
              </a:pPr>
              <a:t>11/29/2022</a:t>
            </a:fld>
            <a:endParaRPr lang="en-US"/>
          </a:p>
        </p:txBody>
      </p:sp>
      <p:sp>
        <p:nvSpPr>
          <p:cNvPr id="6" name="Footer Placeholder 4">
            <a:extLst>
              <a:ext uri="{FF2B5EF4-FFF2-40B4-BE49-F238E27FC236}">
                <a16:creationId xmlns:a16="http://schemas.microsoft.com/office/drawing/2014/main" id="{3E9205AC-2461-208B-BBA1-8C014A384A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D88D80-39DC-0DCF-2A59-707CC2298B8B}"/>
              </a:ext>
            </a:extLst>
          </p:cNvPr>
          <p:cNvSpPr>
            <a:spLocks noGrp="1"/>
          </p:cNvSpPr>
          <p:nvPr>
            <p:ph type="sldNum" sz="quarter" idx="12"/>
          </p:nvPr>
        </p:nvSpPr>
        <p:spPr/>
        <p:txBody>
          <a:bodyPr/>
          <a:lstStyle>
            <a:lvl1pPr>
              <a:defRPr/>
            </a:lvl1pPr>
          </a:lstStyle>
          <a:p>
            <a:fld id="{302A65BF-458B-4992-B418-150D5F75BFF0}" type="slidenum">
              <a:rPr lang="en-US" altLang="en-US"/>
              <a:pPr/>
              <a:t>‹#›</a:t>
            </a:fld>
            <a:endParaRPr lang="en-US" altLang="en-US"/>
          </a:p>
        </p:txBody>
      </p:sp>
    </p:spTree>
    <p:extLst>
      <p:ext uri="{BB962C8B-B14F-4D97-AF65-F5344CB8AC3E}">
        <p14:creationId xmlns:p14="http://schemas.microsoft.com/office/powerpoint/2010/main" val="117646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8151181-8A6B-861C-BD2D-A697FF9DACD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C9286ECF-5957-19AA-DBD1-2E2C57F1947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2B7EA3B8-25C8-CC4C-97B4-43544F859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311AE1-8554-4322-9CB2-8963BC652474}" type="datetimeFigureOut">
              <a:rPr lang="en-US"/>
              <a:pPr>
                <a:defRPr/>
              </a:pPr>
              <a:t>11/29/2022</a:t>
            </a:fld>
            <a:endParaRPr lang="en-US"/>
          </a:p>
        </p:txBody>
      </p:sp>
      <p:sp>
        <p:nvSpPr>
          <p:cNvPr id="5" name="Footer Placeholder 4">
            <a:extLst>
              <a:ext uri="{FF2B5EF4-FFF2-40B4-BE49-F238E27FC236}">
                <a16:creationId xmlns:a16="http://schemas.microsoft.com/office/drawing/2014/main" id="{47B3A9D6-C913-FF82-B5AE-304E858004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C473F0B-9B04-C517-99D4-CFD0F6FAE68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261CC4F-A362-4CBF-9E4E-2D8C44602A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7" r:id="rId1"/>
    <p:sldLayoutId id="214748368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B1D0648-7890-5813-207A-CDEA199CD267}"/>
              </a:ext>
            </a:extLst>
          </p:cNvPr>
          <p:cNvSpPr>
            <a:spLocks noGrp="1" noChangeArrowheads="1"/>
          </p:cNvSpPr>
          <p:nvPr>
            <p:ph type="title"/>
          </p:nvPr>
        </p:nvSpPr>
        <p:spPr bwMode="auto">
          <a:xfrm>
            <a:off x="838200" y="1852613"/>
            <a:ext cx="10515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1" name="Text Placeholder 2">
            <a:extLst>
              <a:ext uri="{FF2B5EF4-FFF2-40B4-BE49-F238E27FC236}">
                <a16:creationId xmlns:a16="http://schemas.microsoft.com/office/drawing/2014/main" id="{EA525B1C-35B3-022E-76F5-C0A40ED78F55}"/>
              </a:ext>
            </a:extLst>
          </p:cNvPr>
          <p:cNvSpPr>
            <a:spLocks noGrp="1" noChangeArrowheads="1"/>
          </p:cNvSpPr>
          <p:nvPr>
            <p:ph type="body" idx="1"/>
          </p:nvPr>
        </p:nvSpPr>
        <p:spPr bwMode="auto">
          <a:xfrm>
            <a:off x="838200" y="2754313"/>
            <a:ext cx="105156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4" name="Date Placeholder 3">
            <a:extLst>
              <a:ext uri="{FF2B5EF4-FFF2-40B4-BE49-F238E27FC236}">
                <a16:creationId xmlns:a16="http://schemas.microsoft.com/office/drawing/2014/main" id="{9C6E90A4-11CF-4683-3A9E-F3029B43C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B0F0"/>
                </a:solidFill>
                <a:latin typeface="+mn-lt"/>
              </a:defRPr>
            </a:lvl1pPr>
          </a:lstStyle>
          <a:p>
            <a:pPr>
              <a:defRPr/>
            </a:pPr>
            <a:r>
              <a:rPr lang="en-ZA"/>
              <a:t>PRASA | PRESENTATION</a:t>
            </a:r>
            <a:endParaRPr lang="en-US"/>
          </a:p>
        </p:txBody>
      </p:sp>
      <p:sp>
        <p:nvSpPr>
          <p:cNvPr id="5" name="Footer Placeholder 4">
            <a:extLst>
              <a:ext uri="{FF2B5EF4-FFF2-40B4-BE49-F238E27FC236}">
                <a16:creationId xmlns:a16="http://schemas.microsoft.com/office/drawing/2014/main" id="{017E1A78-E5EB-9F93-4350-BBF3EEBE9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708D1C4-8FD5-CB39-E3C6-EF3FAE77D08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B0F0"/>
                </a:solidFill>
              </a:defRPr>
            </a:lvl1pPr>
          </a:lstStyle>
          <a:p>
            <a:fld id="{EC1F396C-AC36-40E2-BDA9-686F79798457}" type="slidenum">
              <a:rPr lang="en-US" altLang="en-US"/>
              <a:pPr/>
              <a:t>‹#›</a:t>
            </a:fld>
            <a:endParaRPr lang="en-US" altLang="en-US"/>
          </a:p>
          <a:p>
            <a:r>
              <a:rPr lang="en-US" altLang="en-US"/>
              <a:t>prasa.com</a:t>
            </a:r>
          </a:p>
        </p:txBody>
      </p:sp>
      <p:pic>
        <p:nvPicPr>
          <p:cNvPr id="2055" name="Picture 6">
            <a:extLst>
              <a:ext uri="{FF2B5EF4-FFF2-40B4-BE49-F238E27FC236}">
                <a16:creationId xmlns:a16="http://schemas.microsoft.com/office/drawing/2014/main" id="{E769C656-B315-C6F6-23D1-8278A059AD5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9575" y="230188"/>
            <a:ext cx="12715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hdr="0" ftr="0" dt="0"/>
  <p:txStyles>
    <p:titleStyle>
      <a:lvl1pPr algn="l" rtl="0" fontAlgn="base">
        <a:lnSpc>
          <a:spcPct val="90000"/>
        </a:lnSpc>
        <a:spcBef>
          <a:spcPct val="0"/>
        </a:spcBef>
        <a:spcAft>
          <a:spcPct val="0"/>
        </a:spcAft>
        <a:defRPr sz="3600" b="1" kern="1200">
          <a:solidFill>
            <a:srgbClr val="00B0F0"/>
          </a:solidFill>
          <a:latin typeface="Montserrat" pitchFamily="2" charset="77"/>
          <a:ea typeface="+mj-ea"/>
          <a:cs typeface="+mj-cs"/>
        </a:defRPr>
      </a:lvl1pPr>
      <a:lvl2pPr algn="l" rtl="0" fontAlgn="base">
        <a:lnSpc>
          <a:spcPct val="90000"/>
        </a:lnSpc>
        <a:spcBef>
          <a:spcPct val="0"/>
        </a:spcBef>
        <a:spcAft>
          <a:spcPct val="0"/>
        </a:spcAft>
        <a:defRPr sz="3600" b="1">
          <a:solidFill>
            <a:srgbClr val="00B0F0"/>
          </a:solidFill>
          <a:latin typeface="Montserrat" pitchFamily="2" charset="0"/>
        </a:defRPr>
      </a:lvl2pPr>
      <a:lvl3pPr algn="l" rtl="0" fontAlgn="base">
        <a:lnSpc>
          <a:spcPct val="90000"/>
        </a:lnSpc>
        <a:spcBef>
          <a:spcPct val="0"/>
        </a:spcBef>
        <a:spcAft>
          <a:spcPct val="0"/>
        </a:spcAft>
        <a:defRPr sz="3600" b="1">
          <a:solidFill>
            <a:srgbClr val="00B0F0"/>
          </a:solidFill>
          <a:latin typeface="Montserrat" pitchFamily="2" charset="0"/>
        </a:defRPr>
      </a:lvl3pPr>
      <a:lvl4pPr algn="l" rtl="0" fontAlgn="base">
        <a:lnSpc>
          <a:spcPct val="90000"/>
        </a:lnSpc>
        <a:spcBef>
          <a:spcPct val="0"/>
        </a:spcBef>
        <a:spcAft>
          <a:spcPct val="0"/>
        </a:spcAft>
        <a:defRPr sz="3600" b="1">
          <a:solidFill>
            <a:srgbClr val="00B0F0"/>
          </a:solidFill>
          <a:latin typeface="Montserrat" pitchFamily="2" charset="0"/>
        </a:defRPr>
      </a:lvl4pPr>
      <a:lvl5pPr algn="l" rtl="0" fontAlgn="base">
        <a:lnSpc>
          <a:spcPct val="90000"/>
        </a:lnSpc>
        <a:spcBef>
          <a:spcPct val="0"/>
        </a:spcBef>
        <a:spcAft>
          <a:spcPct val="0"/>
        </a:spcAft>
        <a:defRPr sz="3600" b="1">
          <a:solidFill>
            <a:srgbClr val="00B0F0"/>
          </a:solidFill>
          <a:latin typeface="Montserrat" pitchFamily="2" charset="0"/>
        </a:defRPr>
      </a:lvl5pPr>
      <a:lvl6pPr marL="457200" algn="l" rtl="0" fontAlgn="base">
        <a:lnSpc>
          <a:spcPct val="90000"/>
        </a:lnSpc>
        <a:spcBef>
          <a:spcPct val="0"/>
        </a:spcBef>
        <a:spcAft>
          <a:spcPct val="0"/>
        </a:spcAft>
        <a:defRPr sz="3600" b="1">
          <a:solidFill>
            <a:srgbClr val="00B0F0"/>
          </a:solidFill>
          <a:latin typeface="Montserrat" pitchFamily="2" charset="0"/>
        </a:defRPr>
      </a:lvl6pPr>
      <a:lvl7pPr marL="914400" algn="l" rtl="0" fontAlgn="base">
        <a:lnSpc>
          <a:spcPct val="90000"/>
        </a:lnSpc>
        <a:spcBef>
          <a:spcPct val="0"/>
        </a:spcBef>
        <a:spcAft>
          <a:spcPct val="0"/>
        </a:spcAft>
        <a:defRPr sz="3600" b="1">
          <a:solidFill>
            <a:srgbClr val="00B0F0"/>
          </a:solidFill>
          <a:latin typeface="Montserrat" pitchFamily="2" charset="0"/>
        </a:defRPr>
      </a:lvl7pPr>
      <a:lvl8pPr marL="1371600" algn="l" rtl="0" fontAlgn="base">
        <a:lnSpc>
          <a:spcPct val="90000"/>
        </a:lnSpc>
        <a:spcBef>
          <a:spcPct val="0"/>
        </a:spcBef>
        <a:spcAft>
          <a:spcPct val="0"/>
        </a:spcAft>
        <a:defRPr sz="3600" b="1">
          <a:solidFill>
            <a:srgbClr val="00B0F0"/>
          </a:solidFill>
          <a:latin typeface="Montserrat" pitchFamily="2" charset="0"/>
        </a:defRPr>
      </a:lvl8pPr>
      <a:lvl9pPr marL="1828800" algn="l" rtl="0" fontAlgn="base">
        <a:lnSpc>
          <a:spcPct val="90000"/>
        </a:lnSpc>
        <a:spcBef>
          <a:spcPct val="0"/>
        </a:spcBef>
        <a:spcAft>
          <a:spcPct val="0"/>
        </a:spcAft>
        <a:defRPr sz="3600" b="1">
          <a:solidFill>
            <a:srgbClr val="00B0F0"/>
          </a:solidFill>
          <a:latin typeface="Montserrat"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B7FF6A0-75E4-F26D-E27E-907BDE8210D4}"/>
              </a:ext>
            </a:extLst>
          </p:cNvPr>
          <p:cNvSpPr>
            <a:spLocks noGrp="1" noChangeArrowheads="1"/>
          </p:cNvSpPr>
          <p:nvPr>
            <p:ph type="ctrTitle"/>
          </p:nvPr>
        </p:nvSpPr>
        <p:spPr>
          <a:xfrm>
            <a:off x="3709988" y="1776413"/>
            <a:ext cx="7358062" cy="2827337"/>
          </a:xfrm>
        </p:spPr>
        <p:txBody>
          <a:bodyPr/>
          <a:lstStyle/>
          <a:p>
            <a:r>
              <a:rPr lang="en-US" altLang="en-US" sz="2400" b="1">
                <a:solidFill>
                  <a:srgbClr val="00B0F0"/>
                </a:solidFill>
                <a:latin typeface="Arial" panose="020B0604020202020204" pitchFamily="34" charset="0"/>
                <a:cs typeface="Arial" panose="020B0604020202020204" pitchFamily="34" charset="0"/>
              </a:rPr>
              <a:t>PRESENTATION TO THE SELECT COMMITTEE ON TRANSPORT, PUBLIC SERVICE AND ADMINISTRATION, PUBLIC WORKS AND INFRASTRUCTURE</a:t>
            </a:r>
            <a:br>
              <a:rPr lang="en-US" altLang="en-US" sz="2400" b="1">
                <a:solidFill>
                  <a:srgbClr val="00B0F0"/>
                </a:solidFill>
                <a:latin typeface="Arial" panose="020B0604020202020204" pitchFamily="34" charset="0"/>
                <a:cs typeface="Arial" panose="020B0604020202020204" pitchFamily="34" charset="0"/>
              </a:rPr>
            </a:br>
            <a:r>
              <a:rPr lang="en-US" altLang="en-US" sz="2400" b="1">
                <a:solidFill>
                  <a:srgbClr val="00B0F0"/>
                </a:solidFill>
                <a:latin typeface="Arial" panose="020B0604020202020204" pitchFamily="34" charset="0"/>
                <a:cs typeface="Arial" panose="020B0604020202020204" pitchFamily="34" charset="0"/>
              </a:rPr>
              <a:t/>
            </a:r>
            <a:br>
              <a:rPr lang="en-US" altLang="en-US" sz="2400" b="1">
                <a:solidFill>
                  <a:srgbClr val="00B0F0"/>
                </a:solidFill>
                <a:latin typeface="Arial" panose="020B0604020202020204" pitchFamily="34" charset="0"/>
                <a:cs typeface="Arial" panose="020B0604020202020204" pitchFamily="34" charset="0"/>
              </a:rPr>
            </a:br>
            <a:r>
              <a:rPr lang="en-US" altLang="en-US" sz="2400" b="1">
                <a:solidFill>
                  <a:srgbClr val="00B0F0"/>
                </a:solidFill>
                <a:latin typeface="Arial" panose="020B0604020202020204" pitchFamily="34" charset="0"/>
                <a:cs typeface="Arial" panose="020B0604020202020204" pitchFamily="34" charset="0"/>
              </a:rPr>
              <a:t>PRASA ANNUAL REPORT 2021/22</a:t>
            </a:r>
            <a:br>
              <a:rPr lang="en-US" altLang="en-US" sz="2400" b="1">
                <a:solidFill>
                  <a:srgbClr val="00B0F0"/>
                </a:solidFill>
                <a:latin typeface="Arial" panose="020B0604020202020204" pitchFamily="34" charset="0"/>
                <a:cs typeface="Arial" panose="020B0604020202020204" pitchFamily="34" charset="0"/>
              </a:rPr>
            </a:br>
            <a:r>
              <a:rPr lang="en-US" altLang="en-US" sz="2400" b="1">
                <a:solidFill>
                  <a:srgbClr val="00B0F0"/>
                </a:solidFill>
                <a:latin typeface="Arial" panose="020B0604020202020204" pitchFamily="34" charset="0"/>
                <a:cs typeface="Arial" panose="020B0604020202020204" pitchFamily="34" charset="0"/>
              </a:rPr>
              <a:t/>
            </a:r>
            <a:br>
              <a:rPr lang="en-US" altLang="en-US" sz="2400" b="1">
                <a:solidFill>
                  <a:srgbClr val="00B0F0"/>
                </a:solidFill>
                <a:latin typeface="Arial" panose="020B0604020202020204" pitchFamily="34" charset="0"/>
                <a:cs typeface="Arial" panose="020B0604020202020204" pitchFamily="34" charset="0"/>
              </a:rPr>
            </a:br>
            <a:r>
              <a:rPr lang="en-US" altLang="en-US" sz="2400" b="1">
                <a:solidFill>
                  <a:srgbClr val="00B0F0"/>
                </a:solidFill>
                <a:latin typeface="Arial" panose="020B0604020202020204" pitchFamily="34" charset="0"/>
                <a:cs typeface="Arial" panose="020B0604020202020204" pitchFamily="34" charset="0"/>
              </a:rPr>
              <a:t>30 NOVEMBER 2022</a:t>
            </a:r>
          </a:p>
        </p:txBody>
      </p:sp>
      <p:pic>
        <p:nvPicPr>
          <p:cNvPr id="11267" name="Picture 4">
            <a:extLst>
              <a:ext uri="{FF2B5EF4-FFF2-40B4-BE49-F238E27FC236}">
                <a16:creationId xmlns:a16="http://schemas.microsoft.com/office/drawing/2014/main" id="{77DBE5B0-04EC-AE4A-3539-6387DDF5B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738" y="493713"/>
            <a:ext cx="23114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Subtitle 2">
            <a:extLst>
              <a:ext uri="{FF2B5EF4-FFF2-40B4-BE49-F238E27FC236}">
                <a16:creationId xmlns:a16="http://schemas.microsoft.com/office/drawing/2014/main" id="{58B4600A-FAAD-70AC-C8BB-C6F3087E8AE5}"/>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11269" name="Picture 9">
            <a:extLst>
              <a:ext uri="{FF2B5EF4-FFF2-40B4-BE49-F238E27FC236}">
                <a16:creationId xmlns:a16="http://schemas.microsoft.com/office/drawing/2014/main" id="{5B26A05B-D92D-F792-F5B9-045D43312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Subtitle 2">
            <a:extLst>
              <a:ext uri="{FF2B5EF4-FFF2-40B4-BE49-F238E27FC236}">
                <a16:creationId xmlns:a16="http://schemas.microsoft.com/office/drawing/2014/main" id="{48E454A0-352C-9F11-1CA2-EB7B17710069}"/>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11271" name="Picture 3">
            <a:extLst>
              <a:ext uri="{FF2B5EF4-FFF2-40B4-BE49-F238E27FC236}">
                <a16:creationId xmlns:a16="http://schemas.microsoft.com/office/drawing/2014/main" id="{F10BC3A6-A7B1-5AC0-6A37-8BD310951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4">
            <a:extLst>
              <a:ext uri="{FF2B5EF4-FFF2-40B4-BE49-F238E27FC236}">
                <a16:creationId xmlns:a16="http://schemas.microsoft.com/office/drawing/2014/main" id="{DEE75A92-BC7A-9C21-B830-909A9F9DDCAD}"/>
              </a:ext>
            </a:extLst>
          </p:cNvPr>
          <p:cNvSpPr txBox="1">
            <a:spLocks noChangeArrowheads="1"/>
          </p:cNvSpPr>
          <p:nvPr/>
        </p:nvSpPr>
        <p:spPr bwMode="auto">
          <a:xfrm rot="10800000" flipV="1">
            <a:off x="862013" y="1501775"/>
            <a:ext cx="10058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Diesel locomotives released from Gauteng redistributed to KwaZulu-Natal and Eastern Cape. </a:t>
            </a:r>
          </a:p>
          <a:p>
            <a:pPr eaLnBrk="1" hangingPunct="1">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Clean-up work in KwaZulu-Natal post April 2022 floods completed to run diesel service in June 2022 from Umgeni – KwaMashu; electrical service between Durban and Merebank extended to Umbogintwini</a:t>
            </a:r>
          </a:p>
        </p:txBody>
      </p:sp>
      <p:sp>
        <p:nvSpPr>
          <p:cNvPr id="20483" name="TextBox 11">
            <a:extLst>
              <a:ext uri="{FF2B5EF4-FFF2-40B4-BE49-F238E27FC236}">
                <a16:creationId xmlns:a16="http://schemas.microsoft.com/office/drawing/2014/main" id="{03E6A1AA-6D40-8E42-4E5D-785ABF90C808}"/>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pic>
        <p:nvPicPr>
          <p:cNvPr id="20484" name="Picture 7">
            <a:extLst>
              <a:ext uri="{FF2B5EF4-FFF2-40B4-BE49-F238E27FC236}">
                <a16:creationId xmlns:a16="http://schemas.microsoft.com/office/drawing/2014/main" id="{FE359BDC-5CC0-A097-4AA9-23C0A0C29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2546350"/>
            <a:ext cx="71755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a:extLst>
              <a:ext uri="{FF2B5EF4-FFF2-40B4-BE49-F238E27FC236}">
                <a16:creationId xmlns:a16="http://schemas.microsoft.com/office/drawing/2014/main" id="{03BB3D72-BF4B-AA74-3F53-52095BC3DCC0}"/>
              </a:ext>
            </a:extLst>
          </p:cNvPr>
          <p:cNvSpPr txBox="1">
            <a:spLocks noChangeArrowheads="1"/>
          </p:cNvSpPr>
          <p:nvPr/>
        </p:nvSpPr>
        <p:spPr bwMode="auto">
          <a:xfrm rot="10800000" flipV="1">
            <a:off x="862013" y="1500188"/>
            <a:ext cx="4635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On 26 July 2022, commenced trail services between Langa and Pinelands and Cape Town to Bellville via Sarepta and full service without signalling from 1 August 2022. </a:t>
            </a:r>
          </a:p>
        </p:txBody>
      </p:sp>
      <p:sp>
        <p:nvSpPr>
          <p:cNvPr id="21507" name="TextBox 11">
            <a:extLst>
              <a:ext uri="{FF2B5EF4-FFF2-40B4-BE49-F238E27FC236}">
                <a16:creationId xmlns:a16="http://schemas.microsoft.com/office/drawing/2014/main" id="{F31FCB99-77F8-57BC-764F-E5943F144AD7}"/>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pic>
        <p:nvPicPr>
          <p:cNvPr id="21508" name="Picture 1">
            <a:extLst>
              <a:ext uri="{FF2B5EF4-FFF2-40B4-BE49-F238E27FC236}">
                <a16:creationId xmlns:a16="http://schemas.microsoft.com/office/drawing/2014/main" id="{3B7E305D-B564-ED59-1ADB-1C4D4D95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2713038"/>
            <a:ext cx="5106987"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
            <a:extLst>
              <a:ext uri="{FF2B5EF4-FFF2-40B4-BE49-F238E27FC236}">
                <a16:creationId xmlns:a16="http://schemas.microsoft.com/office/drawing/2014/main" id="{71046A7C-3D6C-B0D5-6225-ADA0F29D0D9B}"/>
              </a:ext>
            </a:extLst>
          </p:cNvPr>
          <p:cNvSpPr txBox="1">
            <a:spLocks noChangeArrowheads="1"/>
          </p:cNvSpPr>
          <p:nvPr/>
        </p:nvSpPr>
        <p:spPr bwMode="auto">
          <a:xfrm>
            <a:off x="6337300" y="1365250"/>
            <a:ext cx="53371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a:solidFill>
                  <a:schemeClr val="tx1"/>
                </a:solidFill>
                <a:latin typeface="Calibri" panose="020F0502020204030204" pitchFamily="34" charset="0"/>
              </a:defRPr>
            </a:lvl1pPr>
            <a:lvl2pPr marL="684213" indent="-227013">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Font typeface="Arial" panose="020B0604020202020204" pitchFamily="34" charset="0"/>
              <a:buChar char="•"/>
            </a:pPr>
            <a:r>
              <a:rPr lang="en-US" altLang="en-US">
                <a:solidFill>
                  <a:srgbClr val="000000"/>
                </a:solidFill>
                <a:latin typeface="Arial" panose="020B0604020202020204" pitchFamily="34" charset="0"/>
                <a:cs typeface="Arial" panose="020B0604020202020204" pitchFamily="34" charset="0"/>
              </a:rPr>
              <a:t>An Implementation Protocol between several government levels concluded by end March 2022. </a:t>
            </a:r>
          </a:p>
          <a:p>
            <a:pPr lvl="1" eaLnBrk="1" hangingPunct="1">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A National Steering Committee formed with dual leadership by DOT and DHS. DOT leading project management committee on relocations and HDA tasked with relocations. </a:t>
            </a:r>
          </a:p>
          <a:p>
            <a:pPr eaLnBrk="1" hangingPunct="1">
              <a:spcAft>
                <a:spcPts val="600"/>
              </a:spcAft>
              <a:buFont typeface="Arial" panose="020B0604020202020204" pitchFamily="34" charset="0"/>
              <a:buChar char="•"/>
            </a:pPr>
            <a:r>
              <a:rPr lang="en-US" altLang="en-US">
                <a:solidFill>
                  <a:srgbClr val="000000"/>
                </a:solidFill>
                <a:latin typeface="Arial" panose="020B0604020202020204" pitchFamily="34" charset="0"/>
                <a:cs typeface="Arial" panose="020B0604020202020204" pitchFamily="34" charset="0"/>
              </a:rPr>
              <a:t>A social compact with communities were signed on 9 September 2022. </a:t>
            </a:r>
          </a:p>
        </p:txBody>
      </p:sp>
      <p:pic>
        <p:nvPicPr>
          <p:cNvPr id="21510" name="Picture 5">
            <a:extLst>
              <a:ext uri="{FF2B5EF4-FFF2-40B4-BE49-F238E27FC236}">
                <a16:creationId xmlns:a16="http://schemas.microsoft.com/office/drawing/2014/main" id="{63DED92D-F73B-61CD-817E-5E044377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3981450"/>
            <a:ext cx="510698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1">
            <a:extLst>
              <a:ext uri="{FF2B5EF4-FFF2-40B4-BE49-F238E27FC236}">
                <a16:creationId xmlns:a16="http://schemas.microsoft.com/office/drawing/2014/main" id="{FD78F988-A694-DB49-840A-72CAF7FAFE56}"/>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pic>
        <p:nvPicPr>
          <p:cNvPr id="22531" name="Picture 1">
            <a:extLst>
              <a:ext uri="{FF2B5EF4-FFF2-40B4-BE49-F238E27FC236}">
                <a16:creationId xmlns:a16="http://schemas.microsoft.com/office/drawing/2014/main" id="{4159941F-AA9D-113B-BF44-2006E7AD8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768475"/>
            <a:ext cx="106632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a:extLst>
              <a:ext uri="{FF2B5EF4-FFF2-40B4-BE49-F238E27FC236}">
                <a16:creationId xmlns:a16="http://schemas.microsoft.com/office/drawing/2014/main" id="{8B038557-635E-7EC6-D3E2-C83022172BE8}"/>
              </a:ext>
            </a:extLst>
          </p:cNvPr>
          <p:cNvSpPr txBox="1">
            <a:spLocks noChangeArrowheads="1"/>
          </p:cNvSpPr>
          <p:nvPr/>
        </p:nvSpPr>
        <p:spPr bwMode="auto">
          <a:xfrm>
            <a:off x="4519613" y="1285875"/>
            <a:ext cx="462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a:solidFill>
                  <a:srgbClr val="000000"/>
                </a:solidFill>
              </a:rPr>
              <a:t>Naledi substation foundation for </a:t>
            </a:r>
          </a:p>
          <a:p>
            <a:r>
              <a:rPr lang="en-US" altLang="en-US" sz="1200">
                <a:solidFill>
                  <a:srgbClr val="000000"/>
                </a:solidFill>
              </a:rPr>
              <a:t>Bund wall</a:t>
            </a:r>
          </a:p>
        </p:txBody>
      </p:sp>
      <p:sp>
        <p:nvSpPr>
          <p:cNvPr id="6" name="TextBox 5">
            <a:extLst>
              <a:ext uri="{FF2B5EF4-FFF2-40B4-BE49-F238E27FC236}">
                <a16:creationId xmlns:a16="http://schemas.microsoft.com/office/drawing/2014/main" id="{A3202ED3-6EF1-1782-D043-1A45B2F289B6}"/>
              </a:ext>
            </a:extLst>
          </p:cNvPr>
          <p:cNvSpPr txBox="1"/>
          <p:nvPr/>
        </p:nvSpPr>
        <p:spPr>
          <a:xfrm>
            <a:off x="8197850" y="1285875"/>
            <a:ext cx="2955925" cy="277813"/>
          </a:xfrm>
          <a:prstGeom prst="rect">
            <a:avLst/>
          </a:prstGeom>
          <a:noFill/>
        </p:spPr>
        <p:txBody>
          <a:bodyPr>
            <a:spAutoFit/>
          </a:bodyPr>
          <a:lstStyle/>
          <a:p>
            <a:pPr>
              <a:defRPr/>
            </a:pPr>
            <a:r>
              <a:rPr lang="en-US" sz="1200" kern="0" dirty="0" err="1">
                <a:solidFill>
                  <a:prstClr val="black"/>
                </a:solidFill>
                <a:latin typeface="+mn-lt"/>
              </a:rPr>
              <a:t>Pinedene</a:t>
            </a:r>
            <a:r>
              <a:rPr lang="en-US" sz="1200" kern="0" dirty="0">
                <a:solidFill>
                  <a:prstClr val="black"/>
                </a:solidFill>
                <a:latin typeface="+mn-lt"/>
              </a:rPr>
              <a:t> Substation Excavations</a:t>
            </a:r>
          </a:p>
        </p:txBody>
      </p:sp>
      <p:sp>
        <p:nvSpPr>
          <p:cNvPr id="22534" name="Content Placeholder 6">
            <a:extLst>
              <a:ext uri="{FF2B5EF4-FFF2-40B4-BE49-F238E27FC236}">
                <a16:creationId xmlns:a16="http://schemas.microsoft.com/office/drawing/2014/main" id="{FE9A6893-9CB1-BE53-8E46-F33D3678EE85}"/>
              </a:ext>
            </a:extLst>
          </p:cNvPr>
          <p:cNvSpPr txBox="1">
            <a:spLocks noChangeArrowheads="1"/>
          </p:cNvSpPr>
          <p:nvPr/>
        </p:nvSpPr>
        <p:spPr bwMode="auto">
          <a:xfrm>
            <a:off x="787400" y="1285875"/>
            <a:ext cx="341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400">
                <a:solidFill>
                  <a:srgbClr val="000000"/>
                </a:solidFill>
              </a:rPr>
              <a:t>Dube Substation Aerial feeds</a:t>
            </a:r>
          </a:p>
          <a:p>
            <a:pPr eaLnBrk="1" hangingPunct="1">
              <a:spcBef>
                <a:spcPct val="0"/>
              </a:spcBef>
              <a:buFont typeface="Arial" panose="020B0604020202020204" pitchFamily="34" charset="0"/>
              <a:buNone/>
            </a:pPr>
            <a:r>
              <a:rPr lang="en-US" altLang="en-US" sz="1400">
                <a:solidFill>
                  <a:srgbClr val="000000"/>
                </a:solidFill>
              </a:rPr>
              <a:t> &amp; structure foundations</a:t>
            </a:r>
          </a:p>
        </p:txBody>
      </p:sp>
      <p:pic>
        <p:nvPicPr>
          <p:cNvPr id="22535" name="Picture 8">
            <a:extLst>
              <a:ext uri="{FF2B5EF4-FFF2-40B4-BE49-F238E27FC236}">
                <a16:creationId xmlns:a16="http://schemas.microsoft.com/office/drawing/2014/main" id="{130F18D0-8E53-3508-365F-A332DF8A8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4394200"/>
            <a:ext cx="107378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17CFD59-A887-274A-E3EE-581DA422E3DC}"/>
              </a:ext>
            </a:extLst>
          </p:cNvPr>
          <p:cNvSpPr txBox="1"/>
          <p:nvPr/>
        </p:nvSpPr>
        <p:spPr>
          <a:xfrm>
            <a:off x="787400" y="4116388"/>
            <a:ext cx="2286000" cy="277812"/>
          </a:xfrm>
          <a:prstGeom prst="rect">
            <a:avLst/>
          </a:prstGeom>
          <a:noFill/>
        </p:spPr>
        <p:txBody>
          <a:bodyPr>
            <a:spAutoFit/>
          </a:bodyPr>
          <a:lstStyle/>
          <a:p>
            <a:pPr>
              <a:defRPr/>
            </a:pPr>
            <a:r>
              <a:rPr lang="en-US" sz="1200" kern="0" dirty="0" err="1">
                <a:solidFill>
                  <a:prstClr val="black"/>
                </a:solidFill>
                <a:latin typeface="+mn-lt"/>
              </a:rPr>
              <a:t>Oakmoor</a:t>
            </a:r>
            <a:r>
              <a:rPr lang="en-US" sz="1200" kern="0" dirty="0">
                <a:solidFill>
                  <a:prstClr val="black"/>
                </a:solidFill>
                <a:latin typeface="+mn-lt"/>
              </a:rPr>
              <a:t> substation</a:t>
            </a:r>
          </a:p>
        </p:txBody>
      </p:sp>
      <p:sp>
        <p:nvSpPr>
          <p:cNvPr id="11" name="TextBox 10">
            <a:extLst>
              <a:ext uri="{FF2B5EF4-FFF2-40B4-BE49-F238E27FC236}">
                <a16:creationId xmlns:a16="http://schemas.microsoft.com/office/drawing/2014/main" id="{C34A1FFC-F08A-18F9-E385-DC875DA51643}"/>
              </a:ext>
            </a:extLst>
          </p:cNvPr>
          <p:cNvSpPr txBox="1"/>
          <p:nvPr/>
        </p:nvSpPr>
        <p:spPr>
          <a:xfrm>
            <a:off x="4338638" y="4116388"/>
            <a:ext cx="2720975" cy="277812"/>
          </a:xfrm>
          <a:prstGeom prst="rect">
            <a:avLst/>
          </a:prstGeom>
          <a:noFill/>
        </p:spPr>
        <p:txBody>
          <a:bodyPr>
            <a:spAutoFit/>
          </a:bodyPr>
          <a:lstStyle/>
          <a:p>
            <a:pPr>
              <a:defRPr/>
            </a:pPr>
            <a:r>
              <a:rPr lang="en-US" sz="1200" kern="0" dirty="0" err="1">
                <a:solidFill>
                  <a:prstClr val="black"/>
                </a:solidFill>
                <a:latin typeface="+mn-lt"/>
              </a:rPr>
              <a:t>Koedoespoort</a:t>
            </a:r>
            <a:r>
              <a:rPr lang="en-US" sz="1200" kern="0" dirty="0">
                <a:solidFill>
                  <a:prstClr val="black"/>
                </a:solidFill>
                <a:latin typeface="+mn-lt"/>
              </a:rPr>
              <a:t> new transformer</a:t>
            </a:r>
          </a:p>
        </p:txBody>
      </p:sp>
      <p:sp>
        <p:nvSpPr>
          <p:cNvPr id="13" name="TextBox 12">
            <a:extLst>
              <a:ext uri="{FF2B5EF4-FFF2-40B4-BE49-F238E27FC236}">
                <a16:creationId xmlns:a16="http://schemas.microsoft.com/office/drawing/2014/main" id="{9934CE15-2F6C-95BC-E3C2-F96FC001E488}"/>
              </a:ext>
            </a:extLst>
          </p:cNvPr>
          <p:cNvSpPr txBox="1"/>
          <p:nvPr/>
        </p:nvSpPr>
        <p:spPr>
          <a:xfrm>
            <a:off x="8197850" y="4116388"/>
            <a:ext cx="2605088" cy="277812"/>
          </a:xfrm>
          <a:prstGeom prst="rect">
            <a:avLst/>
          </a:prstGeom>
          <a:noFill/>
        </p:spPr>
        <p:txBody>
          <a:bodyPr>
            <a:spAutoFit/>
          </a:bodyPr>
          <a:lstStyle/>
          <a:p>
            <a:pPr>
              <a:defRPr/>
            </a:pPr>
            <a:r>
              <a:rPr lang="en-US" sz="1200" kern="0" dirty="0">
                <a:solidFill>
                  <a:prstClr val="black"/>
                </a:solidFill>
                <a:latin typeface="+mn-lt"/>
              </a:rPr>
              <a:t>OHTE Work at </a:t>
            </a:r>
            <a:r>
              <a:rPr lang="en-US" sz="1200" kern="0" dirty="0" err="1">
                <a:solidFill>
                  <a:prstClr val="black"/>
                </a:solidFill>
                <a:latin typeface="+mn-lt"/>
              </a:rPr>
              <a:t>Pienaarspoort</a:t>
            </a:r>
            <a:endParaRPr lang="en-US" sz="1200" kern="0" dirty="0">
              <a:solidFill>
                <a:prstClr val="black"/>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1">
            <a:extLst>
              <a:ext uri="{FF2B5EF4-FFF2-40B4-BE49-F238E27FC236}">
                <a16:creationId xmlns:a16="http://schemas.microsoft.com/office/drawing/2014/main" id="{ABEA4893-428F-10AF-683A-E0E5DEE5FEB1}"/>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sp>
        <p:nvSpPr>
          <p:cNvPr id="23555" name="Content Placeholder 2">
            <a:extLst>
              <a:ext uri="{FF2B5EF4-FFF2-40B4-BE49-F238E27FC236}">
                <a16:creationId xmlns:a16="http://schemas.microsoft.com/office/drawing/2014/main" id="{FCD253A9-4835-1A0D-B53B-7D16280FA23F}"/>
              </a:ext>
            </a:extLst>
          </p:cNvPr>
          <p:cNvSpPr txBox="1">
            <a:spLocks noChangeArrowheads="1"/>
          </p:cNvSpPr>
          <p:nvPr/>
        </p:nvSpPr>
        <p:spPr bwMode="auto">
          <a:xfrm>
            <a:off x="862013" y="1222375"/>
            <a:ext cx="40290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r>
              <a:rPr lang="en-US" altLang="en-US" sz="1600">
                <a:solidFill>
                  <a:srgbClr val="000000"/>
                </a:solidFill>
                <a:latin typeface="Arial" panose="020B0604020202020204" pitchFamily="34" charset="0"/>
                <a:cs typeface="Arial" panose="020B0604020202020204" pitchFamily="34" charset="0"/>
              </a:rPr>
              <a:t>Authorisation of RSR for testing of new trains on DeWildt to Belle Ombre Line at speed of 120km/h obtained</a:t>
            </a:r>
          </a:p>
          <a:p>
            <a:pPr eaLnBrk="1" hangingPunct="1">
              <a:lnSpc>
                <a:spcPct val="100000"/>
              </a:lnSpc>
              <a:spcBef>
                <a:spcPct val="0"/>
              </a:spcBef>
              <a:spcAft>
                <a:spcPts val="600"/>
              </a:spcAft>
            </a:pPr>
            <a:r>
              <a:rPr lang="en-US" altLang="en-US" sz="1600">
                <a:solidFill>
                  <a:srgbClr val="000000"/>
                </a:solidFill>
                <a:latin typeface="Arial" panose="020B0604020202020204" pitchFamily="34" charset="0"/>
                <a:cs typeface="Arial" panose="020B0604020202020204" pitchFamily="34" charset="0"/>
              </a:rPr>
              <a:t>Rebuilding of corridors in Gauteng commenced end May 2022</a:t>
            </a:r>
          </a:p>
          <a:p>
            <a:pPr eaLnBrk="1" hangingPunct="1">
              <a:lnSpc>
                <a:spcPct val="100000"/>
              </a:lnSpc>
              <a:spcBef>
                <a:spcPct val="0"/>
              </a:spcBef>
              <a:spcAft>
                <a:spcPts val="600"/>
              </a:spcAft>
            </a:pPr>
            <a:r>
              <a:rPr lang="en-US" altLang="en-US" sz="1600">
                <a:solidFill>
                  <a:srgbClr val="000000"/>
                </a:solidFill>
                <a:latin typeface="Arial" panose="020B0604020202020204" pitchFamily="34" charset="0"/>
                <a:cs typeface="Arial" panose="020B0604020202020204" pitchFamily="34" charset="0"/>
              </a:rPr>
              <a:t>Pretoria – Pienaarspoort full commercial services as from 3 October 2022 at speed of 60km/h</a:t>
            </a:r>
          </a:p>
        </p:txBody>
      </p:sp>
      <p:pic>
        <p:nvPicPr>
          <p:cNvPr id="23556" name="Picture 4">
            <a:extLst>
              <a:ext uri="{FF2B5EF4-FFF2-40B4-BE49-F238E27FC236}">
                <a16:creationId xmlns:a16="http://schemas.microsoft.com/office/drawing/2014/main" id="{A37E426A-3E62-E739-4223-E231CF6A5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3551238"/>
            <a:ext cx="43307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a:extLst>
              <a:ext uri="{FF2B5EF4-FFF2-40B4-BE49-F238E27FC236}">
                <a16:creationId xmlns:a16="http://schemas.microsoft.com/office/drawing/2014/main" id="{2AA5EEC2-E998-60B9-3C0D-B288D058B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225" y="1466850"/>
            <a:ext cx="357187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3">
            <a:extLst>
              <a:ext uri="{FF2B5EF4-FFF2-40B4-BE49-F238E27FC236}">
                <a16:creationId xmlns:a16="http://schemas.microsoft.com/office/drawing/2014/main" id="{A1DE2756-2B33-0683-206F-E7FDE5E60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225" y="4164013"/>
            <a:ext cx="33242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1">
            <a:extLst>
              <a:ext uri="{FF2B5EF4-FFF2-40B4-BE49-F238E27FC236}">
                <a16:creationId xmlns:a16="http://schemas.microsoft.com/office/drawing/2014/main" id="{B7DC57FF-55D6-747A-86F1-859DF40F0DA0}"/>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sp>
        <p:nvSpPr>
          <p:cNvPr id="2" name="Content Placeholder 4">
            <a:extLst>
              <a:ext uri="{FF2B5EF4-FFF2-40B4-BE49-F238E27FC236}">
                <a16:creationId xmlns:a16="http://schemas.microsoft.com/office/drawing/2014/main" id="{CF7A0405-A5CD-B30D-9BA5-B47F7E6ADCD2}"/>
              </a:ext>
            </a:extLst>
          </p:cNvPr>
          <p:cNvSpPr txBox="1">
            <a:spLocks/>
          </p:cNvSpPr>
          <p:nvPr/>
        </p:nvSpPr>
        <p:spPr>
          <a:xfrm>
            <a:off x="966788" y="1365250"/>
            <a:ext cx="4870450" cy="4530725"/>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Font typeface="Arial" panose="020B0604020202020204" pitchFamily="34" charset="0"/>
              <a:buNone/>
              <a:defRPr/>
            </a:pPr>
            <a:r>
              <a:rPr lang="en-US" sz="1600" dirty="0">
                <a:solidFill>
                  <a:sysClr val="windowText" lastClr="000000"/>
                </a:solidFill>
                <a:latin typeface="Arial" panose="020B0604020202020204" pitchFamily="34" charset="0"/>
                <a:cs typeface="Arial" panose="020B0604020202020204" pitchFamily="34" charset="0"/>
              </a:rPr>
              <a:t>Co-investment in a commercial development for Cape Town Station concluded. </a:t>
            </a:r>
          </a:p>
          <a:p>
            <a:pPr>
              <a:lnSpc>
                <a:spcPct val="15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Student accommodation for 3000 beds and 7000m</a:t>
            </a:r>
            <a:r>
              <a:rPr lang="en-US" sz="1600" baseline="30000" dirty="0">
                <a:solidFill>
                  <a:sysClr val="windowText" lastClr="000000"/>
                </a:solidFill>
                <a:latin typeface="Arial" panose="020B0604020202020204" pitchFamily="34" charset="0"/>
                <a:cs typeface="Arial" panose="020B0604020202020204" pitchFamily="34" charset="0"/>
              </a:rPr>
              <a:t>2</a:t>
            </a:r>
            <a:r>
              <a:rPr lang="en-US" sz="1600" dirty="0">
                <a:solidFill>
                  <a:sysClr val="windowText" lastClr="000000"/>
                </a:solidFill>
                <a:latin typeface="Arial" panose="020B0604020202020204" pitchFamily="34" charset="0"/>
                <a:cs typeface="Arial" panose="020B0604020202020204" pitchFamily="34" charset="0"/>
              </a:rPr>
              <a:t> retail space.</a:t>
            </a:r>
          </a:p>
          <a:p>
            <a:pPr>
              <a:lnSpc>
                <a:spcPct val="15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Revenue from co-investment to be realized from January 2024</a:t>
            </a:r>
          </a:p>
          <a:p>
            <a:pPr marL="0" indent="0">
              <a:buFont typeface="Arial" panose="020B0604020202020204" pitchFamily="34" charset="0"/>
              <a:buNone/>
              <a:defRPr/>
            </a:pPr>
            <a:endParaRPr lang="en-US" dirty="0">
              <a:solidFill>
                <a:sysClr val="windowText" lastClr="000000"/>
              </a:solidFill>
            </a:endParaRPr>
          </a:p>
        </p:txBody>
      </p:sp>
      <p:pic>
        <p:nvPicPr>
          <p:cNvPr id="24580" name="Content Placeholder 6">
            <a:extLst>
              <a:ext uri="{FF2B5EF4-FFF2-40B4-BE49-F238E27FC236}">
                <a16:creationId xmlns:a16="http://schemas.microsoft.com/office/drawing/2014/main" id="{5C1E0319-8119-B287-757F-C2D064007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1365250"/>
            <a:ext cx="4583113"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1">
            <a:extLst>
              <a:ext uri="{FF2B5EF4-FFF2-40B4-BE49-F238E27FC236}">
                <a16:creationId xmlns:a16="http://schemas.microsoft.com/office/drawing/2014/main" id="{18E4B984-2FD6-9DDC-647B-46E7EBF72F8F}"/>
              </a:ext>
            </a:extLst>
          </p:cNvPr>
          <p:cNvSpPr txBox="1">
            <a:spLocks noChangeArrowheads="1"/>
          </p:cNvSpPr>
          <p:nvPr/>
        </p:nvSpPr>
        <p:spPr bwMode="auto">
          <a:xfrm>
            <a:off x="871538" y="887413"/>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Station Progress: Western Cape </a:t>
            </a:r>
            <a:endParaRPr lang="en-ZA" altLang="en-US" sz="2400">
              <a:solidFill>
                <a:srgbClr val="000000"/>
              </a:solidFill>
            </a:endParaRPr>
          </a:p>
        </p:txBody>
      </p:sp>
      <p:pic>
        <p:nvPicPr>
          <p:cNvPr id="25603" name="Picture 2">
            <a:extLst>
              <a:ext uri="{FF2B5EF4-FFF2-40B4-BE49-F238E27FC236}">
                <a16:creationId xmlns:a16="http://schemas.microsoft.com/office/drawing/2014/main" id="{2F7AFD69-E81D-938A-42D9-977106AC7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828800"/>
            <a:ext cx="925036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9F93AF7-1259-9FED-957A-1D1EB809C4B3}"/>
              </a:ext>
            </a:extLst>
          </p:cNvPr>
          <p:cNvSpPr txBox="1"/>
          <p:nvPr/>
        </p:nvSpPr>
        <p:spPr>
          <a:xfrm>
            <a:off x="703263" y="1465263"/>
            <a:ext cx="2379662" cy="276225"/>
          </a:xfrm>
          <a:prstGeom prst="rect">
            <a:avLst/>
          </a:prstGeom>
          <a:noFill/>
        </p:spPr>
        <p:txBody>
          <a:bodyPr>
            <a:spAutoFit/>
          </a:bodyPr>
          <a:lstStyle/>
          <a:p>
            <a:pPr algn="ctr">
              <a:defRPr/>
            </a:pPr>
            <a:r>
              <a:rPr lang="en-US" sz="1200" kern="0" dirty="0" err="1">
                <a:solidFill>
                  <a:prstClr val="black"/>
                </a:solidFill>
                <a:latin typeface="+mn-lt"/>
              </a:rPr>
              <a:t>Ysterplaat</a:t>
            </a:r>
            <a:endParaRPr lang="en-US" sz="1200" kern="0" dirty="0">
              <a:solidFill>
                <a:prstClr val="black"/>
              </a:solidFill>
              <a:latin typeface="+mn-lt"/>
            </a:endParaRPr>
          </a:p>
        </p:txBody>
      </p:sp>
      <p:sp>
        <p:nvSpPr>
          <p:cNvPr id="6" name="TextBox 5">
            <a:extLst>
              <a:ext uri="{FF2B5EF4-FFF2-40B4-BE49-F238E27FC236}">
                <a16:creationId xmlns:a16="http://schemas.microsoft.com/office/drawing/2014/main" id="{315BF51C-16B7-6134-F3BE-988AA53F42C5}"/>
              </a:ext>
            </a:extLst>
          </p:cNvPr>
          <p:cNvSpPr txBox="1"/>
          <p:nvPr/>
        </p:nvSpPr>
        <p:spPr>
          <a:xfrm>
            <a:off x="3678238" y="1452563"/>
            <a:ext cx="2259012" cy="276225"/>
          </a:xfrm>
          <a:prstGeom prst="rect">
            <a:avLst/>
          </a:prstGeom>
          <a:noFill/>
        </p:spPr>
        <p:txBody>
          <a:bodyPr>
            <a:spAutoFit/>
          </a:bodyPr>
          <a:lstStyle/>
          <a:p>
            <a:pPr algn="ctr">
              <a:defRPr/>
            </a:pPr>
            <a:r>
              <a:rPr lang="en-US" sz="1200" kern="0" dirty="0">
                <a:solidFill>
                  <a:prstClr val="black"/>
                </a:solidFill>
                <a:latin typeface="+mn-lt"/>
              </a:rPr>
              <a:t>Bonteheuwel</a:t>
            </a:r>
          </a:p>
        </p:txBody>
      </p:sp>
      <p:sp>
        <p:nvSpPr>
          <p:cNvPr id="7" name="TextBox 6">
            <a:extLst>
              <a:ext uri="{FF2B5EF4-FFF2-40B4-BE49-F238E27FC236}">
                <a16:creationId xmlns:a16="http://schemas.microsoft.com/office/drawing/2014/main" id="{D76373DD-7F09-D233-4C21-4A6DAFFFDAB3}"/>
              </a:ext>
            </a:extLst>
          </p:cNvPr>
          <p:cNvSpPr txBox="1"/>
          <p:nvPr/>
        </p:nvSpPr>
        <p:spPr>
          <a:xfrm>
            <a:off x="7729538" y="1462088"/>
            <a:ext cx="1144587" cy="276225"/>
          </a:xfrm>
          <a:prstGeom prst="rect">
            <a:avLst/>
          </a:prstGeom>
          <a:noFill/>
        </p:spPr>
        <p:txBody>
          <a:bodyPr>
            <a:spAutoFit/>
          </a:bodyPr>
          <a:lstStyle/>
          <a:p>
            <a:pPr algn="ctr">
              <a:defRPr/>
            </a:pPr>
            <a:r>
              <a:rPr lang="en-US" sz="1200" kern="0" dirty="0" err="1">
                <a:solidFill>
                  <a:prstClr val="black"/>
                </a:solidFill>
                <a:latin typeface="+mn-lt"/>
              </a:rPr>
              <a:t>Lavis</a:t>
            </a:r>
            <a:r>
              <a:rPr lang="en-US" sz="1200" kern="0" dirty="0">
                <a:solidFill>
                  <a:prstClr val="black"/>
                </a:solidFill>
                <a:latin typeface="+mn-lt"/>
              </a:rPr>
              <a:t> Town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1">
            <a:extLst>
              <a:ext uri="{FF2B5EF4-FFF2-40B4-BE49-F238E27FC236}">
                <a16:creationId xmlns:a16="http://schemas.microsoft.com/office/drawing/2014/main" id="{2430D3B8-C956-29C9-B9F4-6A0A8EDD8237}"/>
              </a:ext>
            </a:extLst>
          </p:cNvPr>
          <p:cNvSpPr txBox="1">
            <a:spLocks noChangeArrowheads="1"/>
          </p:cNvSpPr>
          <p:nvPr/>
        </p:nvSpPr>
        <p:spPr bwMode="auto">
          <a:xfrm>
            <a:off x="871538" y="887413"/>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Station Progress: Gauteng </a:t>
            </a:r>
            <a:endParaRPr lang="en-ZA" altLang="en-US" sz="2400">
              <a:solidFill>
                <a:srgbClr val="000000"/>
              </a:solidFill>
            </a:endParaRPr>
          </a:p>
        </p:txBody>
      </p:sp>
      <p:pic>
        <p:nvPicPr>
          <p:cNvPr id="26627" name="Content Placeholder 6">
            <a:extLst>
              <a:ext uri="{FF2B5EF4-FFF2-40B4-BE49-F238E27FC236}">
                <a16:creationId xmlns:a16="http://schemas.microsoft.com/office/drawing/2014/main" id="{F61E7F3D-047E-4A83-65EB-E57D2BE0C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679575"/>
            <a:ext cx="36353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Content Placeholder 8">
            <a:extLst>
              <a:ext uri="{FF2B5EF4-FFF2-40B4-BE49-F238E27FC236}">
                <a16:creationId xmlns:a16="http://schemas.microsoft.com/office/drawing/2014/main" id="{1531A245-3FBF-D13C-8D36-476271114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1679575"/>
            <a:ext cx="2413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a16="http://schemas.microsoft.com/office/drawing/2014/main" id="{C560B05D-BFA0-2E2E-0545-0706FD585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613" y="1347788"/>
            <a:ext cx="36353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a:extLst>
              <a:ext uri="{FF2B5EF4-FFF2-40B4-BE49-F238E27FC236}">
                <a16:creationId xmlns:a16="http://schemas.microsoft.com/office/drawing/2014/main" id="{60AF8439-875D-D0C5-7E92-56810A28B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013" y="3922713"/>
            <a:ext cx="36353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a:extLst>
              <a:ext uri="{FF2B5EF4-FFF2-40B4-BE49-F238E27FC236}">
                <a16:creationId xmlns:a16="http://schemas.microsoft.com/office/drawing/2014/main" id="{113A3097-DC33-5899-3FD5-98D726B65B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13" y="4646613"/>
            <a:ext cx="2730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a:extLst>
              <a:ext uri="{FF2B5EF4-FFF2-40B4-BE49-F238E27FC236}">
                <a16:creationId xmlns:a16="http://schemas.microsoft.com/office/drawing/2014/main" id="{1762E61D-CBB9-7552-D38C-1DE01BD28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000" y="4241800"/>
            <a:ext cx="30416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D9BCA06-4FD1-1089-E21C-285DBF27E719}"/>
              </a:ext>
            </a:extLst>
          </p:cNvPr>
          <p:cNvSpPr txBox="1"/>
          <p:nvPr/>
        </p:nvSpPr>
        <p:spPr>
          <a:xfrm>
            <a:off x="5262563" y="4367213"/>
            <a:ext cx="1539875" cy="276225"/>
          </a:xfrm>
          <a:prstGeom prst="rect">
            <a:avLst/>
          </a:prstGeom>
          <a:noFill/>
        </p:spPr>
        <p:txBody>
          <a:bodyPr>
            <a:spAutoFit/>
          </a:bodyPr>
          <a:lstStyle/>
          <a:p>
            <a:pPr algn="ctr">
              <a:defRPr/>
            </a:pPr>
            <a:r>
              <a:rPr lang="en-US" sz="1200" kern="0" dirty="0" err="1">
                <a:solidFill>
                  <a:prstClr val="black"/>
                </a:solidFill>
                <a:latin typeface="+mn-lt"/>
              </a:rPr>
              <a:t>Grosvernor</a:t>
            </a:r>
            <a:r>
              <a:rPr lang="en-US" sz="1200" kern="0" dirty="0">
                <a:solidFill>
                  <a:prstClr val="black"/>
                </a:solidFill>
                <a:latin typeface="+mn-lt"/>
              </a:rPr>
              <a:t> ABT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4695FA9-2F20-2298-D6CD-1D635B181E1C}"/>
              </a:ext>
            </a:extLst>
          </p:cNvPr>
          <p:cNvSpPr>
            <a:spLocks noGrp="1" noChangeArrowheads="1"/>
          </p:cNvSpPr>
          <p:nvPr>
            <p:ph type="ctrTitle"/>
          </p:nvPr>
        </p:nvSpPr>
        <p:spPr>
          <a:xfrm>
            <a:off x="3763963" y="1143000"/>
            <a:ext cx="6967537" cy="1154113"/>
          </a:xfrm>
        </p:spPr>
        <p:txBody>
          <a:bodyPr/>
          <a:lstStyle/>
          <a:p>
            <a:r>
              <a:rPr lang="en-US" altLang="en-US" sz="2700">
                <a:latin typeface="Arial" panose="020B0604020202020204" pitchFamily="34" charset="0"/>
              </a:rPr>
              <a:t>Financial Year at a Glance: 2021/22</a:t>
            </a:r>
            <a:r>
              <a:rPr lang="en-US" altLang="en-US" sz="2800">
                <a:latin typeface="Arial" panose="020B0604020202020204" pitchFamily="34" charset="0"/>
              </a:rPr>
              <a:t/>
            </a:r>
            <a:br>
              <a:rPr lang="en-US" altLang="en-US" sz="2800">
                <a:latin typeface="Arial" panose="020B0604020202020204" pitchFamily="34" charset="0"/>
              </a:rPr>
            </a:br>
            <a:endParaRPr lang="en-US" altLang="en-US" sz="2800">
              <a:latin typeface="Arial" panose="020B0604020202020204" pitchFamily="34" charset="0"/>
            </a:endParaRPr>
          </a:p>
        </p:txBody>
      </p:sp>
      <p:sp>
        <p:nvSpPr>
          <p:cNvPr id="27651" name="Subtitle 2">
            <a:extLst>
              <a:ext uri="{FF2B5EF4-FFF2-40B4-BE49-F238E27FC236}">
                <a16:creationId xmlns:a16="http://schemas.microsoft.com/office/drawing/2014/main" id="{1D1149F9-0539-60EE-DF81-D6F68D8F691B}"/>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27652" name="Picture 9">
            <a:extLst>
              <a:ext uri="{FF2B5EF4-FFF2-40B4-BE49-F238E27FC236}">
                <a16:creationId xmlns:a16="http://schemas.microsoft.com/office/drawing/2014/main" id="{4432B7C2-A48E-17EE-9937-06181C11E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ubtitle 2">
            <a:extLst>
              <a:ext uri="{FF2B5EF4-FFF2-40B4-BE49-F238E27FC236}">
                <a16:creationId xmlns:a16="http://schemas.microsoft.com/office/drawing/2014/main" id="{B33B2699-D6C3-1708-86F2-C2A9E6EEC842}"/>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27654" name="Picture 3">
            <a:extLst>
              <a:ext uri="{FF2B5EF4-FFF2-40B4-BE49-F238E27FC236}">
                <a16:creationId xmlns:a16="http://schemas.microsoft.com/office/drawing/2014/main" id="{EE89F0B9-7276-6A6D-1C36-595648289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F82AF63-0844-CAA7-2FA9-D1A37B319F93}"/>
              </a:ext>
            </a:extLst>
          </p:cNvPr>
          <p:cNvSpPr/>
          <p:nvPr/>
        </p:nvSpPr>
        <p:spPr>
          <a:xfrm>
            <a:off x="3668713" y="1946275"/>
            <a:ext cx="7689850" cy="1963738"/>
          </a:xfrm>
          <a:prstGeom prst="rect">
            <a:avLst/>
          </a:prstGeom>
        </p:spPr>
        <p:txBody>
          <a:bodyPr>
            <a:spAutoFit/>
          </a:bodyPr>
          <a:lstStyle/>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Stability at Board level.</a:t>
            </a:r>
          </a:p>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Instability in key management positions.</a:t>
            </a:r>
          </a:p>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The rebuild program is under way.</a:t>
            </a:r>
          </a:p>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Limited capacity to implement the capital programme.</a:t>
            </a:r>
          </a:p>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Limited availability of the network severely impacting PRASA’s fare revenue and performance. </a:t>
            </a:r>
          </a:p>
          <a:p>
            <a:pPr marL="463550" lvl="1" indent="-285750" eaLnBrk="1" fontAlgn="auto" hangingPunct="1">
              <a:lnSpc>
                <a:spcPct val="90000"/>
              </a:lnSpc>
              <a:spcBef>
                <a:spcPts val="500"/>
              </a:spcBef>
              <a:spcAft>
                <a:spcPts val="0"/>
              </a:spcAft>
              <a:buFont typeface="Arial" panose="020B0604020202020204" pitchFamily="34" charset="0"/>
              <a:buChar char="•"/>
              <a:tabLst>
                <a:tab pos="541338" algn="l"/>
              </a:tabLst>
              <a:defRPr/>
            </a:pPr>
            <a:r>
              <a:rPr lang="en-GB" sz="1600" kern="0" dirty="0">
                <a:solidFill>
                  <a:prstClr val="black"/>
                </a:solidFill>
                <a:latin typeface="Arial" panose="020B0604020202020204" pitchFamily="34" charset="0"/>
                <a:cs typeface="Arial" panose="020B0604020202020204" pitchFamily="34" charset="0"/>
              </a:rPr>
              <a:t>Positive action noted in addressing some audit outcomes.</a:t>
            </a:r>
            <a:endParaRPr lang="en-ZA" sz="1600" kern="0"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698D1BB-0992-7040-C299-48E1793A86EB}"/>
              </a:ext>
            </a:extLst>
          </p:cNvPr>
          <p:cNvSpPr>
            <a:spLocks noGrp="1" noChangeArrowheads="1"/>
          </p:cNvSpPr>
          <p:nvPr>
            <p:ph type="ctrTitle"/>
          </p:nvPr>
        </p:nvSpPr>
        <p:spPr>
          <a:xfrm>
            <a:off x="3763963" y="1143000"/>
            <a:ext cx="6967537" cy="1154113"/>
          </a:xfrm>
        </p:spPr>
        <p:txBody>
          <a:bodyPr/>
          <a:lstStyle/>
          <a:p>
            <a:r>
              <a:rPr lang="en-US" altLang="en-US" sz="2700">
                <a:latin typeface="Arial" panose="020B0604020202020204" pitchFamily="34" charset="0"/>
              </a:rPr>
              <a:t>Audit Outcomes: 2021/22</a:t>
            </a:r>
            <a:r>
              <a:rPr lang="en-US" altLang="en-US" sz="2800">
                <a:latin typeface="Arial" panose="020B0604020202020204" pitchFamily="34" charset="0"/>
              </a:rPr>
              <a:t/>
            </a:r>
            <a:br>
              <a:rPr lang="en-US" altLang="en-US" sz="2800">
                <a:latin typeface="Arial" panose="020B0604020202020204" pitchFamily="34" charset="0"/>
              </a:rPr>
            </a:br>
            <a:endParaRPr lang="en-US" altLang="en-US" sz="2800">
              <a:latin typeface="Arial" panose="020B0604020202020204" pitchFamily="34" charset="0"/>
            </a:endParaRPr>
          </a:p>
        </p:txBody>
      </p:sp>
      <p:sp>
        <p:nvSpPr>
          <p:cNvPr id="28675" name="Subtitle 2">
            <a:extLst>
              <a:ext uri="{FF2B5EF4-FFF2-40B4-BE49-F238E27FC236}">
                <a16:creationId xmlns:a16="http://schemas.microsoft.com/office/drawing/2014/main" id="{BC7B9457-9E26-4F50-F2D8-DC84E10A143F}"/>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28676" name="Picture 9">
            <a:extLst>
              <a:ext uri="{FF2B5EF4-FFF2-40B4-BE49-F238E27FC236}">
                <a16:creationId xmlns:a16="http://schemas.microsoft.com/office/drawing/2014/main" id="{259118B3-BA85-D52E-A09B-685028C1C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Subtitle 2">
            <a:extLst>
              <a:ext uri="{FF2B5EF4-FFF2-40B4-BE49-F238E27FC236}">
                <a16:creationId xmlns:a16="http://schemas.microsoft.com/office/drawing/2014/main" id="{BA0FFC99-E479-A4E1-DEAA-087993FCE758}"/>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28678" name="Picture 3">
            <a:extLst>
              <a:ext uri="{FF2B5EF4-FFF2-40B4-BE49-F238E27FC236}">
                <a16:creationId xmlns:a16="http://schemas.microsoft.com/office/drawing/2014/main" id="{9ADB5786-3A74-21E7-2A70-936ABAE59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2">
            <a:extLst>
              <a:ext uri="{FF2B5EF4-FFF2-40B4-BE49-F238E27FC236}">
                <a16:creationId xmlns:a16="http://schemas.microsoft.com/office/drawing/2014/main" id="{EBF33E66-11A6-272E-0A39-09E9E690D65E}"/>
              </a:ext>
            </a:extLst>
          </p:cNvPr>
          <p:cNvSpPr>
            <a:spLocks noChangeArrowheads="1"/>
          </p:cNvSpPr>
          <p:nvPr/>
        </p:nvSpPr>
        <p:spPr bwMode="auto">
          <a:xfrm>
            <a:off x="3763963" y="2030413"/>
            <a:ext cx="8170862"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733425" indent="-2857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The PRASA 2021/2022 audit outcome is a </a:t>
            </a:r>
            <a:r>
              <a:rPr lang="en-GB" altLang="en-US" sz="1600" i="1">
                <a:solidFill>
                  <a:srgbClr val="000000"/>
                </a:solidFill>
                <a:latin typeface="Arial" panose="020B0604020202020204" pitchFamily="34" charset="0"/>
                <a:cs typeface="Arial" panose="020B0604020202020204" pitchFamily="34" charset="0"/>
              </a:rPr>
              <a:t>Disclaimer</a:t>
            </a:r>
            <a:r>
              <a:rPr lang="en-GB" altLang="en-US" sz="1600">
                <a:solidFill>
                  <a:srgbClr val="000000"/>
                </a:solidFill>
                <a:latin typeface="Arial" panose="020B0604020202020204" pitchFamily="34" charset="0"/>
                <a:cs typeface="Arial" panose="020B0604020202020204" pitchFamily="34" charset="0"/>
              </a:rPr>
              <a:t> with findings.</a:t>
            </a:r>
          </a:p>
          <a:p>
            <a:pPr>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The Auditor-General South Africa highlighted the following as root causes:</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No sustainable and comprehensive turnaround plan that will address audit outcomes and performance shortfalls.</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Stability in executive management.</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Critical capacity constraints.</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Insufficient financial processing reconciling controls combined with poor record keeping.</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Inadequate financial reporting processes and review.</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Lack of compliance monitoring and enforcement.</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Poor procurement planning and lack of preventative controls to avoid irregular expenditure.</a:t>
            </a:r>
          </a:p>
          <a:p>
            <a:pPr lvl="2">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Lack of legislatively prescribed consequence management.</a:t>
            </a: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79F8-DB1E-7B67-2F24-50D2CB74EDDD}"/>
              </a:ext>
            </a:extLst>
          </p:cNvPr>
          <p:cNvSpPr>
            <a:spLocks noGrp="1"/>
          </p:cNvSpPr>
          <p:nvPr>
            <p:ph type="ctrTitle"/>
          </p:nvPr>
        </p:nvSpPr>
        <p:spPr>
          <a:xfrm>
            <a:off x="3763963" y="1143000"/>
            <a:ext cx="6967537" cy="1206500"/>
          </a:xfrm>
        </p:spPr>
        <p:txBody>
          <a:bodyPr rtlCol="0">
            <a:normAutofit fontScale="90000"/>
          </a:bodyPr>
          <a:lstStyle/>
          <a:p>
            <a:pPr fontAlgn="auto">
              <a:spcAft>
                <a:spcPts val="0"/>
              </a:spcAft>
              <a:defRPr/>
            </a:pPr>
            <a:r>
              <a:rPr lang="en-US" sz="2700" dirty="0">
                <a:latin typeface="Arial"/>
                <a:cs typeface="Arial"/>
              </a:rPr>
              <a:t>Financial Performance: 2021/22</a:t>
            </a:r>
            <a:r>
              <a:rPr lang="en-US" sz="2800" dirty="0">
                <a:latin typeface="Arial"/>
                <a:cs typeface="Arial"/>
              </a:rPr>
              <a:t/>
            </a:r>
            <a:br>
              <a:rPr lang="en-US" sz="2800" dirty="0">
                <a:latin typeface="Arial"/>
                <a:cs typeface="Arial"/>
              </a:rPr>
            </a:br>
            <a:r>
              <a:rPr lang="en-US" sz="2800" dirty="0">
                <a:latin typeface="Arial"/>
                <a:cs typeface="Arial"/>
              </a:rPr>
              <a:t/>
            </a:r>
            <a:br>
              <a:rPr lang="en-US" sz="2800" dirty="0">
                <a:latin typeface="Arial"/>
                <a:cs typeface="Arial"/>
              </a:rPr>
            </a:br>
            <a:r>
              <a:rPr lang="en-US" sz="2800" dirty="0">
                <a:latin typeface="Arial"/>
                <a:cs typeface="Arial"/>
              </a:rPr>
              <a:t>Salient Financial Position</a:t>
            </a:r>
          </a:p>
        </p:txBody>
      </p:sp>
      <p:sp>
        <p:nvSpPr>
          <p:cNvPr id="29699" name="Subtitle 2">
            <a:extLst>
              <a:ext uri="{FF2B5EF4-FFF2-40B4-BE49-F238E27FC236}">
                <a16:creationId xmlns:a16="http://schemas.microsoft.com/office/drawing/2014/main" id="{13191D94-292F-36E0-778C-40AAEF6A3240}"/>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29700" name="Picture 9">
            <a:extLst>
              <a:ext uri="{FF2B5EF4-FFF2-40B4-BE49-F238E27FC236}">
                <a16:creationId xmlns:a16="http://schemas.microsoft.com/office/drawing/2014/main" id="{354440C3-55A7-8435-F4E9-E27B3C5CD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ubtitle 2">
            <a:extLst>
              <a:ext uri="{FF2B5EF4-FFF2-40B4-BE49-F238E27FC236}">
                <a16:creationId xmlns:a16="http://schemas.microsoft.com/office/drawing/2014/main" id="{4DB7351F-88DC-F263-8ED1-247D857CBEE3}"/>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29702" name="Picture 3">
            <a:extLst>
              <a:ext uri="{FF2B5EF4-FFF2-40B4-BE49-F238E27FC236}">
                <a16:creationId xmlns:a16="http://schemas.microsoft.com/office/drawing/2014/main" id="{64999D31-3CBC-F0DF-A90C-7A9A5820B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98463"/>
            <a:ext cx="38433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4">
            <a:extLst>
              <a:ext uri="{FF2B5EF4-FFF2-40B4-BE49-F238E27FC236}">
                <a16:creationId xmlns:a16="http://schemas.microsoft.com/office/drawing/2014/main" id="{736DF13C-3CB0-D580-836F-E05F52EFEE0C}"/>
              </a:ext>
            </a:extLst>
          </p:cNvPr>
          <p:cNvGraphicFramePr>
            <a:graphicFrameLocks noGrp="1"/>
          </p:cNvGraphicFramePr>
          <p:nvPr/>
        </p:nvGraphicFramePr>
        <p:xfrm>
          <a:off x="3763963" y="2830513"/>
          <a:ext cx="8250237" cy="2378075"/>
        </p:xfrm>
        <a:graphic>
          <a:graphicData uri="http://schemas.openxmlformats.org/drawingml/2006/table">
            <a:tbl>
              <a:tblPr firstRow="1" bandRow="1"/>
              <a:tblGrid>
                <a:gridCol w="2803058">
                  <a:extLst>
                    <a:ext uri="{9D8B030D-6E8A-4147-A177-3AD203B41FA5}">
                      <a16:colId xmlns:a16="http://schemas.microsoft.com/office/drawing/2014/main" val="20000"/>
                    </a:ext>
                  </a:extLst>
                </a:gridCol>
                <a:gridCol w="2143204">
                  <a:extLst>
                    <a:ext uri="{9D8B030D-6E8A-4147-A177-3AD203B41FA5}">
                      <a16:colId xmlns:a16="http://schemas.microsoft.com/office/drawing/2014/main" val="20001"/>
                    </a:ext>
                  </a:extLst>
                </a:gridCol>
                <a:gridCol w="2027973">
                  <a:extLst>
                    <a:ext uri="{9D8B030D-6E8A-4147-A177-3AD203B41FA5}">
                      <a16:colId xmlns:a16="http://schemas.microsoft.com/office/drawing/2014/main" val="20002"/>
                    </a:ext>
                  </a:extLst>
                </a:gridCol>
                <a:gridCol w="1276003">
                  <a:extLst>
                    <a:ext uri="{9D8B030D-6E8A-4147-A177-3AD203B41FA5}">
                      <a16:colId xmlns:a16="http://schemas.microsoft.com/office/drawing/2014/main" val="20003"/>
                    </a:ext>
                  </a:extLst>
                </a:gridCol>
              </a:tblGrid>
              <a:tr h="413579">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endParaRPr lang="en-US" sz="1800" dirty="0"/>
                    </a:p>
                  </a:txBody>
                  <a:tcPr marL="91433" marR="91433" marT="45721" marB="45721">
                    <a:lnL w="6350" cap="flat" cmpd="sng" algn="ctr">
                      <a:noFill/>
                      <a:prstDash val="solid"/>
                      <a:miter lim="800000"/>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800" dirty="0"/>
                        <a:t>31 March 2022</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800" dirty="0"/>
                        <a:t>31 March 2021</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1800" dirty="0"/>
                    </a:p>
                  </a:txBody>
                  <a:tcPr marL="91433" marR="91433" marT="45721" marB="45721">
                    <a:lnL w="12700" cap="flat" cmpd="sng" algn="ctr">
                      <a:solidFill>
                        <a:sysClr val="windowText" lastClr="000000"/>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135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Revenue</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18.7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11.4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800" dirty="0"/>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35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Expenditure</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12.8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14.5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800" dirty="0"/>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35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Operating Loss</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3.8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385"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(R 3.8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385" rtl="0" eaLnBrk="1" fontAlgn="auto" latinLnBrk="0" hangingPunct="1">
                        <a:lnSpc>
                          <a:spcPct val="100000"/>
                        </a:lnSpc>
                        <a:spcBef>
                          <a:spcPts val="0"/>
                        </a:spcBef>
                        <a:spcAft>
                          <a:spcPts val="0"/>
                        </a:spcAft>
                        <a:buClrTx/>
                        <a:buSzTx/>
                        <a:buFontTx/>
                        <a:buNone/>
                        <a:tabLst/>
                        <a:defRPr/>
                      </a:pPr>
                      <a:endParaRPr lang="en-US" sz="1800" dirty="0">
                        <a:cs typeface="Arial" panose="020B0604020202020204" pitchFamily="34" charset="0"/>
                      </a:endParaRP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37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cash (Loss)/Surplus:</a:t>
                      </a:r>
                    </a:p>
                    <a:p>
                      <a:pPr algn="l"/>
                      <a:r>
                        <a:rPr lang="en-US" sz="1600" dirty="0">
                          <a:latin typeface="Arial" panose="020B0604020202020204" pitchFamily="34" charset="0"/>
                          <a:cs typeface="Arial" panose="020B0604020202020204" pitchFamily="34" charset="0"/>
                        </a:rPr>
                        <a:t>(excluding non-cash items)</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0.9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1.3 bn</a:t>
                      </a:r>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800" dirty="0"/>
                    </a:p>
                    <a:p>
                      <a:pPr algn="ctr"/>
                      <a:endParaRPr lang="en-US" sz="1800" dirty="0"/>
                    </a:p>
                  </a:txBody>
                  <a:tcPr marL="91433" marR="91433" marT="45721" marB="4572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Up Arrow 4">
            <a:extLst>
              <a:ext uri="{FF2B5EF4-FFF2-40B4-BE49-F238E27FC236}">
                <a16:creationId xmlns:a16="http://schemas.microsoft.com/office/drawing/2014/main" id="{0E0C0F0D-6AE2-BA56-9A14-6CD09CE3EF8E}"/>
              </a:ext>
            </a:extLst>
          </p:cNvPr>
          <p:cNvSpPr/>
          <p:nvPr/>
        </p:nvSpPr>
        <p:spPr>
          <a:xfrm>
            <a:off x="11056938" y="3300413"/>
            <a:ext cx="566737" cy="225425"/>
          </a:xfrm>
          <a:prstGeom prst="upArrow">
            <a:avLst/>
          </a:prstGeom>
          <a:solidFill>
            <a:srgbClr val="70AD47"/>
          </a:solidFill>
          <a:ln w="12700" cap="flat" cmpd="sng" algn="ctr">
            <a:solidFill>
              <a:srgbClr val="4472C4">
                <a:shade val="50000"/>
              </a:srgbClr>
            </a:solidFill>
            <a:prstDash val="solid"/>
            <a:miter lim="800000"/>
          </a:ln>
          <a:effectLst/>
        </p:spPr>
        <p:txBody>
          <a:bodyPr anchor="ctr"/>
          <a:lstStyle/>
          <a:p>
            <a:pPr algn="ctr">
              <a:defRPr/>
            </a:pPr>
            <a:endParaRPr lang="en-US" kern="0">
              <a:solidFill>
                <a:prstClr val="white"/>
              </a:solidFill>
              <a:latin typeface="Calibri" panose="020F0502020204030204"/>
            </a:endParaRPr>
          </a:p>
        </p:txBody>
      </p:sp>
      <p:sp>
        <p:nvSpPr>
          <p:cNvPr id="11" name="Up Arrow 6">
            <a:extLst>
              <a:ext uri="{FF2B5EF4-FFF2-40B4-BE49-F238E27FC236}">
                <a16:creationId xmlns:a16="http://schemas.microsoft.com/office/drawing/2014/main" id="{720085B4-67F1-B3CA-2321-B8DEC6BF0F97}"/>
              </a:ext>
            </a:extLst>
          </p:cNvPr>
          <p:cNvSpPr/>
          <p:nvPr/>
        </p:nvSpPr>
        <p:spPr>
          <a:xfrm rot="10800000" flipH="1">
            <a:off x="11064875" y="3743325"/>
            <a:ext cx="566738" cy="252413"/>
          </a:xfrm>
          <a:prstGeom prst="upArrow">
            <a:avLst/>
          </a:prstGeom>
          <a:solidFill>
            <a:srgbClr val="92D050"/>
          </a:solidFill>
          <a:ln w="12700" cap="flat" cmpd="sng" algn="ctr">
            <a:solidFill>
              <a:srgbClr val="4472C4">
                <a:shade val="50000"/>
              </a:srgbClr>
            </a:solidFill>
            <a:prstDash val="solid"/>
            <a:miter lim="800000"/>
          </a:ln>
          <a:effectLst/>
        </p:spPr>
        <p:txBody>
          <a:bodyPr anchor="ctr"/>
          <a:lstStyle/>
          <a:p>
            <a:pPr algn="ctr">
              <a:defRPr/>
            </a:pPr>
            <a:endParaRPr lang="en-US" kern="0">
              <a:solidFill>
                <a:prstClr val="white"/>
              </a:solidFill>
              <a:latin typeface="Calibri" panose="020F0502020204030204"/>
            </a:endParaRPr>
          </a:p>
        </p:txBody>
      </p:sp>
      <p:sp>
        <p:nvSpPr>
          <p:cNvPr id="13" name="Up Arrow 8">
            <a:extLst>
              <a:ext uri="{FF2B5EF4-FFF2-40B4-BE49-F238E27FC236}">
                <a16:creationId xmlns:a16="http://schemas.microsoft.com/office/drawing/2014/main" id="{81A4837E-A399-2986-DFF3-44EF07DE90AB}"/>
              </a:ext>
            </a:extLst>
          </p:cNvPr>
          <p:cNvSpPr/>
          <p:nvPr/>
        </p:nvSpPr>
        <p:spPr>
          <a:xfrm rot="10800000">
            <a:off x="11064875" y="4232275"/>
            <a:ext cx="566738" cy="228600"/>
          </a:xfrm>
          <a:prstGeom prst="upArrow">
            <a:avLst>
              <a:gd name="adj1" fmla="val 50000"/>
              <a:gd name="adj2" fmla="val 50000"/>
            </a:avLst>
          </a:prstGeom>
          <a:solidFill>
            <a:srgbClr val="FF0000"/>
          </a:solidFill>
          <a:ln w="12700" cap="flat" cmpd="sng" algn="ctr">
            <a:solidFill>
              <a:srgbClr val="4472C4">
                <a:shade val="50000"/>
              </a:srgbClr>
            </a:solidFill>
            <a:prstDash val="solid"/>
            <a:miter lim="800000"/>
          </a:ln>
          <a:effectLst/>
        </p:spPr>
        <p:txBody>
          <a:bodyPr anchor="ctr"/>
          <a:lstStyle/>
          <a:p>
            <a:pPr algn="ctr">
              <a:defRPr/>
            </a:pPr>
            <a:endParaRPr lang="en-US" kern="0" dirty="0">
              <a:solidFill>
                <a:prstClr val="white"/>
              </a:solidFill>
              <a:latin typeface="Calibri" panose="020F0502020204030204"/>
            </a:endParaRPr>
          </a:p>
        </p:txBody>
      </p:sp>
      <p:sp>
        <p:nvSpPr>
          <p:cNvPr id="16" name="Up Arrow 7">
            <a:extLst>
              <a:ext uri="{FF2B5EF4-FFF2-40B4-BE49-F238E27FC236}">
                <a16:creationId xmlns:a16="http://schemas.microsoft.com/office/drawing/2014/main" id="{DA22B38F-9C94-7D4E-6CF1-8A6506CEFC36}"/>
              </a:ext>
            </a:extLst>
          </p:cNvPr>
          <p:cNvSpPr/>
          <p:nvPr/>
        </p:nvSpPr>
        <p:spPr>
          <a:xfrm rot="10800000" flipH="1">
            <a:off x="11064875" y="4614863"/>
            <a:ext cx="566738" cy="244475"/>
          </a:xfrm>
          <a:prstGeom prst="upArrow">
            <a:avLst>
              <a:gd name="adj1" fmla="val 50000"/>
              <a:gd name="adj2" fmla="val 64932"/>
            </a:avLst>
          </a:prstGeom>
          <a:solidFill>
            <a:srgbClr val="FF0000"/>
          </a:solidFill>
          <a:ln w="12700" cap="flat" cmpd="sng" algn="ctr">
            <a:solidFill>
              <a:srgbClr val="4472C4">
                <a:shade val="50000"/>
              </a:srgbClr>
            </a:solidFill>
            <a:prstDash val="solid"/>
            <a:miter lim="800000"/>
          </a:ln>
          <a:effectLst/>
        </p:spPr>
        <p:txBody>
          <a:bodyPr anchor="ctr"/>
          <a:lstStyle/>
          <a:p>
            <a:pPr algn="ctr">
              <a:defRPr/>
            </a:pPr>
            <a:endParaRPr lang="en-US" kern="0">
              <a:solidFill>
                <a:prstClr val="white"/>
              </a:solidFill>
              <a:latin typeface="Calibri" panose="020F0502020204030204"/>
            </a:endParaRPr>
          </a:p>
        </p:txBody>
      </p:sp>
    </p:spTree>
  </p:cSld>
  <p:clrMapOvr>
    <a:masterClrMapping/>
  </p:clrMapOvr>
  <p:transition advTm="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906866-A827-CA72-01CA-F368EDB5EC55}"/>
              </a:ext>
            </a:extLst>
          </p:cNvPr>
          <p:cNvSpPr/>
          <p:nvPr/>
        </p:nvSpPr>
        <p:spPr>
          <a:xfrm>
            <a:off x="-57150" y="0"/>
            <a:ext cx="6937375"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eaLnBrk="1" fontAlgn="auto" hangingPunct="1">
              <a:spcBef>
                <a:spcPts val="0"/>
              </a:spcBef>
              <a:spcAft>
                <a:spcPts val="0"/>
              </a:spcAft>
              <a:defRPr/>
            </a:pPr>
            <a:endParaRPr lang="ru-RU" sz="900"/>
          </a:p>
        </p:txBody>
      </p:sp>
      <p:pic>
        <p:nvPicPr>
          <p:cNvPr id="12291" name="Picture Placeholder 14">
            <a:extLst>
              <a:ext uri="{FF2B5EF4-FFF2-40B4-BE49-F238E27FC236}">
                <a16:creationId xmlns:a16="http://schemas.microsoft.com/office/drawing/2014/main" id="{45BFA65B-EF30-8DFE-1457-34587BBFA112}"/>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5" r="15"/>
          <a:stretch>
            <a:fillRect/>
          </a:stretch>
        </p:blipFill>
        <p:spPr>
          <a:xfrm>
            <a:off x="0" y="0"/>
            <a:ext cx="6880225" cy="6858000"/>
          </a:xfrm>
        </p:spPr>
      </p:pic>
      <p:sp>
        <p:nvSpPr>
          <p:cNvPr id="2" name="Rectangle 1">
            <a:extLst>
              <a:ext uri="{FF2B5EF4-FFF2-40B4-BE49-F238E27FC236}">
                <a16:creationId xmlns:a16="http://schemas.microsoft.com/office/drawing/2014/main" id="{4F82786C-3746-4268-09E5-EE5D9C875268}"/>
              </a:ext>
            </a:extLst>
          </p:cNvPr>
          <p:cNvSpPr/>
          <p:nvPr/>
        </p:nvSpPr>
        <p:spPr>
          <a:xfrm>
            <a:off x="6880225" y="0"/>
            <a:ext cx="5310188"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eaLnBrk="1" fontAlgn="auto" hangingPunct="1">
              <a:spcBef>
                <a:spcPts val="0"/>
              </a:spcBef>
              <a:spcAft>
                <a:spcPts val="0"/>
              </a:spcAft>
              <a:defRPr/>
            </a:pPr>
            <a:endParaRPr lang="ru-RU" sz="900">
              <a:solidFill>
                <a:srgbClr val="0070C0"/>
              </a:solidFill>
            </a:endParaRPr>
          </a:p>
        </p:txBody>
      </p:sp>
      <p:sp>
        <p:nvSpPr>
          <p:cNvPr id="32777" name="TextBox 13">
            <a:extLst>
              <a:ext uri="{FF2B5EF4-FFF2-40B4-BE49-F238E27FC236}">
                <a16:creationId xmlns:a16="http://schemas.microsoft.com/office/drawing/2014/main" id="{AC138207-EFC0-9958-D705-E8D8AA2CC6E8}"/>
              </a:ext>
            </a:extLst>
          </p:cNvPr>
          <p:cNvSpPr txBox="1">
            <a:spLocks noChangeArrowheads="1"/>
          </p:cNvSpPr>
          <p:nvPr/>
        </p:nvSpPr>
        <p:spPr bwMode="auto">
          <a:xfrm>
            <a:off x="7067550" y="276225"/>
            <a:ext cx="3789363" cy="4697413"/>
          </a:xfrm>
          <a:prstGeom prst="rect">
            <a:avLst/>
          </a:prstGeom>
          <a:noFill/>
          <a:ln>
            <a:noFill/>
          </a:ln>
        </p:spPr>
        <p:txBody>
          <a:bodyPr>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eaLnBrk="1" fontAlgn="auto" hangingPunct="1">
              <a:lnSpc>
                <a:spcPct val="150000"/>
              </a:lnSpc>
              <a:spcBef>
                <a:spcPts val="0"/>
              </a:spcBef>
              <a:spcAft>
                <a:spcPts val="0"/>
              </a:spcAft>
              <a:defRPr/>
            </a:pPr>
            <a:r>
              <a:rPr lang="en-US" altLang="en-US" sz="1750" b="1" dirty="0">
                <a:solidFill>
                  <a:schemeClr val="bg1"/>
                </a:solidFill>
                <a:latin typeface="Arial" panose="020B0604020202020204" pitchFamily="34" charset="0"/>
                <a:cs typeface="Arial" panose="020B0604020202020204" pitchFamily="34" charset="0"/>
              </a:rPr>
              <a:t>Table of Contents</a:t>
            </a:r>
          </a:p>
          <a:p>
            <a:pPr marL="342900" indent="-342900" eaLnBrk="1" fontAlgn="auto" hangingPunct="1">
              <a:lnSpc>
                <a:spcPct val="150000"/>
              </a:lnSpc>
              <a:spcBef>
                <a:spcPts val="0"/>
              </a:spcBef>
              <a:spcAft>
                <a:spcPts val="0"/>
              </a:spcAft>
              <a:buFont typeface="+mj-lt"/>
              <a:buAutoNum type="arabicPeriod"/>
              <a:defRPr/>
            </a:pPr>
            <a:r>
              <a:rPr lang="en-US" altLang="en-US" sz="1750" b="1" dirty="0">
                <a:solidFill>
                  <a:schemeClr val="bg1"/>
                </a:solidFill>
                <a:latin typeface="Arial" panose="020B0604020202020204" pitchFamily="34" charset="0"/>
                <a:cs typeface="Arial" panose="020B0604020202020204" pitchFamily="34" charset="0"/>
              </a:rPr>
              <a:t>Overview</a:t>
            </a:r>
          </a:p>
          <a:p>
            <a:pPr marL="342900" indent="-342900" eaLnBrk="1" fontAlgn="auto" hangingPunct="1">
              <a:lnSpc>
                <a:spcPct val="150000"/>
              </a:lnSpc>
              <a:spcBef>
                <a:spcPts val="0"/>
              </a:spcBef>
              <a:spcAft>
                <a:spcPts val="0"/>
              </a:spcAft>
              <a:buFont typeface="+mj-lt"/>
              <a:buAutoNum type="arabicPeriod"/>
              <a:defRPr/>
            </a:pPr>
            <a:r>
              <a:rPr lang="en-US" altLang="en-US" sz="1750" b="1" dirty="0">
                <a:solidFill>
                  <a:schemeClr val="bg1"/>
                </a:solidFill>
                <a:latin typeface="Arial" panose="020B0604020202020204" pitchFamily="34" charset="0"/>
                <a:cs typeface="Arial" panose="020B0604020202020204" pitchFamily="34" charset="0"/>
              </a:rPr>
              <a:t>Annual Performance 2021/22</a:t>
            </a:r>
          </a:p>
          <a:p>
            <a:pPr marL="342900" indent="-342900" eaLnBrk="1" fontAlgn="auto" hangingPunct="1">
              <a:lnSpc>
                <a:spcPct val="150000"/>
              </a:lnSpc>
              <a:spcBef>
                <a:spcPts val="0"/>
              </a:spcBef>
              <a:spcAft>
                <a:spcPts val="0"/>
              </a:spcAft>
              <a:buFont typeface="+mj-lt"/>
              <a:buAutoNum type="arabicPeriod"/>
              <a:defRPr/>
            </a:pPr>
            <a:r>
              <a:rPr lang="en-GB" altLang="en-US" sz="1750" b="1" dirty="0">
                <a:solidFill>
                  <a:schemeClr val="bg1"/>
                </a:solidFill>
                <a:latin typeface="Arial" panose="020B0604020202020204" pitchFamily="34" charset="0"/>
                <a:cs typeface="Arial" panose="020B0604020202020204" pitchFamily="34" charset="0"/>
              </a:rPr>
              <a:t>Status of performance per pre-determined objective</a:t>
            </a:r>
          </a:p>
          <a:p>
            <a:pPr marL="342900" indent="-342900" eaLnBrk="1" fontAlgn="auto" hangingPunct="1">
              <a:lnSpc>
                <a:spcPct val="150000"/>
              </a:lnSpc>
              <a:spcBef>
                <a:spcPts val="0"/>
              </a:spcBef>
              <a:spcAft>
                <a:spcPts val="0"/>
              </a:spcAft>
              <a:buFont typeface="+mj-lt"/>
              <a:buAutoNum type="arabicPeriod"/>
              <a:defRPr/>
            </a:pPr>
            <a:r>
              <a:rPr lang="en-US" altLang="en-US" sz="1750" b="1" dirty="0">
                <a:solidFill>
                  <a:schemeClr val="bg1"/>
                </a:solidFill>
                <a:latin typeface="Arial" panose="020B0604020202020204" pitchFamily="34" charset="0"/>
                <a:cs typeface="Arial" panose="020B0604020202020204" pitchFamily="34" charset="0"/>
              </a:rPr>
              <a:t>Post year-end achievements &amp; progress</a:t>
            </a:r>
          </a:p>
          <a:p>
            <a:pPr marL="342900" indent="-342900" eaLnBrk="1" fontAlgn="auto" hangingPunct="1">
              <a:lnSpc>
                <a:spcPct val="150000"/>
              </a:lnSpc>
              <a:spcBef>
                <a:spcPts val="0"/>
              </a:spcBef>
              <a:spcAft>
                <a:spcPts val="0"/>
              </a:spcAft>
              <a:buFont typeface="+mj-lt"/>
              <a:buAutoNum type="arabicPeriod"/>
              <a:defRPr/>
            </a:pPr>
            <a:r>
              <a:rPr lang="en-US" altLang="en-US" sz="1750" b="1" dirty="0">
                <a:solidFill>
                  <a:schemeClr val="bg1"/>
                </a:solidFill>
                <a:latin typeface="Arial" panose="020B0604020202020204" pitchFamily="34" charset="0"/>
                <a:cs typeface="Arial" panose="020B0604020202020204" pitchFamily="34" charset="0"/>
              </a:rPr>
              <a:t>Audit Outcomes: 2021/22</a:t>
            </a:r>
          </a:p>
          <a:p>
            <a:pPr marL="342900" indent="-342900" eaLnBrk="1" fontAlgn="auto" hangingPunct="1">
              <a:lnSpc>
                <a:spcPct val="150000"/>
              </a:lnSpc>
              <a:spcBef>
                <a:spcPts val="0"/>
              </a:spcBef>
              <a:spcAft>
                <a:spcPts val="0"/>
              </a:spcAft>
              <a:buFont typeface="+mj-lt"/>
              <a:buAutoNum type="arabicPeriod"/>
              <a:defRPr/>
            </a:pPr>
            <a:r>
              <a:rPr lang="en-US" altLang="en-US" sz="1750" b="1" dirty="0">
                <a:solidFill>
                  <a:schemeClr val="bg1"/>
                </a:solidFill>
                <a:latin typeface="Arial" panose="020B0604020202020204" pitchFamily="34" charset="0"/>
                <a:cs typeface="Arial" panose="020B0604020202020204" pitchFamily="34" charset="0"/>
              </a:rPr>
              <a:t>Improvement in Internal Controls and Processes</a:t>
            </a:r>
          </a:p>
          <a:p>
            <a:pPr marL="342900" indent="-342900" eaLnBrk="1" fontAlgn="auto" hangingPunct="1">
              <a:lnSpc>
                <a:spcPct val="150000"/>
              </a:lnSpc>
              <a:spcBef>
                <a:spcPts val="0"/>
              </a:spcBef>
              <a:spcAft>
                <a:spcPts val="0"/>
              </a:spcAft>
              <a:buFont typeface="+mj-lt"/>
              <a:buAutoNum type="arabicPeriod"/>
              <a:defRPr/>
            </a:pPr>
            <a:endParaRPr lang="en-US" altLang="en-US" sz="1750" b="1" dirty="0">
              <a:solidFill>
                <a:schemeClr val="bg1"/>
              </a:solidFill>
              <a:latin typeface="Arial" panose="020B0604020202020204" pitchFamily="34" charset="0"/>
              <a:cs typeface="Arial" panose="020B0604020202020204" pitchFamily="34" charset="0"/>
            </a:endParaRPr>
          </a:p>
          <a:p>
            <a:pPr eaLnBrk="1" fontAlgn="auto" hangingPunct="1">
              <a:lnSpc>
                <a:spcPct val="150000"/>
              </a:lnSpc>
              <a:spcBef>
                <a:spcPts val="0"/>
              </a:spcBef>
              <a:spcAft>
                <a:spcPts val="0"/>
              </a:spcAft>
              <a:defRPr/>
            </a:pPr>
            <a:endParaRPr lang="en-US" altLang="en-US" sz="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advClick="0" advTm="1000">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D47F8B11-4D21-3AB3-1493-09B2B36A4CA2}"/>
              </a:ext>
            </a:extLst>
          </p:cNvPr>
          <p:cNvSpPr txBox="1">
            <a:spLocks noChangeArrowheads="1"/>
          </p:cNvSpPr>
          <p:nvPr/>
        </p:nvSpPr>
        <p:spPr bwMode="auto">
          <a:xfrm>
            <a:off x="777875" y="1360488"/>
            <a:ext cx="4219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endParaRPr lang="en-US" altLang="en-US" sz="1600">
              <a:solidFill>
                <a:srgbClr val="000000"/>
              </a:solidFill>
            </a:endParaRPr>
          </a:p>
        </p:txBody>
      </p:sp>
      <p:sp>
        <p:nvSpPr>
          <p:cNvPr id="30723" name="TextBox 11">
            <a:extLst>
              <a:ext uri="{FF2B5EF4-FFF2-40B4-BE49-F238E27FC236}">
                <a16:creationId xmlns:a16="http://schemas.microsoft.com/office/drawing/2014/main" id="{B9B9E10C-725F-336F-35F6-2BA4810BFFB9}"/>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Revenue</a:t>
            </a:r>
            <a:endParaRPr lang="en-ZA" altLang="en-US" sz="2400">
              <a:solidFill>
                <a:srgbClr val="000000"/>
              </a:solidFill>
            </a:endParaRPr>
          </a:p>
        </p:txBody>
      </p:sp>
      <p:sp>
        <p:nvSpPr>
          <p:cNvPr id="10" name="TextBox 9">
            <a:extLst>
              <a:ext uri="{FF2B5EF4-FFF2-40B4-BE49-F238E27FC236}">
                <a16:creationId xmlns:a16="http://schemas.microsoft.com/office/drawing/2014/main" id="{4CD305DD-0C53-FC6C-3670-A6EA3F2D2AAB}"/>
              </a:ext>
            </a:extLst>
          </p:cNvPr>
          <p:cNvSpPr txBox="1"/>
          <p:nvPr/>
        </p:nvSpPr>
        <p:spPr>
          <a:xfrm>
            <a:off x="862013" y="1254125"/>
            <a:ext cx="8285162" cy="2093913"/>
          </a:xfrm>
          <a:prstGeom prst="rect">
            <a:avLst/>
          </a:prstGeom>
          <a:noFill/>
        </p:spPr>
        <p:txBody>
          <a:bodyPr>
            <a:normAutofit/>
          </a:bodyPr>
          <a:lstStyle/>
          <a:p>
            <a:pPr>
              <a:spcBef>
                <a:spcPts val="600"/>
              </a:spcBef>
              <a:spcAft>
                <a:spcPts val="600"/>
              </a:spcAft>
              <a:defRPr/>
            </a:pPr>
            <a:r>
              <a:rPr lang="en-US" dirty="0">
                <a:solidFill>
                  <a:prstClr val="black"/>
                </a:solidFill>
                <a:latin typeface="Arial" panose="020B0604020202020204" pitchFamily="34" charset="0"/>
                <a:cs typeface="Arial" panose="020B0604020202020204" pitchFamily="34" charset="0"/>
              </a:rPr>
              <a:t>Revenue (reflects constrained operation conditions):</a:t>
            </a:r>
          </a:p>
          <a:p>
            <a:pPr marL="285750" indent="-285750">
              <a:spcBef>
                <a:spcPts val="600"/>
              </a:spcBef>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Subsidy – Operational subsidy dropped as no further Covid assistance received. Capital subsidy increased as activity resumed.</a:t>
            </a:r>
          </a:p>
          <a:p>
            <a:pPr marL="285750" indent="-285750">
              <a:spcBef>
                <a:spcPts val="600"/>
              </a:spcBef>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Increasing fare revenue (R 165 million) – remain impacted by network and train availability</a:t>
            </a:r>
          </a:p>
          <a:p>
            <a:pPr marL="285750" indent="-285750">
              <a:spcBef>
                <a:spcPts val="600"/>
              </a:spcBef>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Interest income dependency.</a:t>
            </a:r>
          </a:p>
        </p:txBody>
      </p:sp>
      <p:pic>
        <p:nvPicPr>
          <p:cNvPr id="30725" name="Picture 10">
            <a:extLst>
              <a:ext uri="{FF2B5EF4-FFF2-40B4-BE49-F238E27FC236}">
                <a16:creationId xmlns:a16="http://schemas.microsoft.com/office/drawing/2014/main" id="{B06BE0C5-0D6F-0D27-5EB9-90327E93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3348038"/>
            <a:ext cx="490061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2">
            <a:extLst>
              <a:ext uri="{FF2B5EF4-FFF2-40B4-BE49-F238E27FC236}">
                <a16:creationId xmlns:a16="http://schemas.microsoft.com/office/drawing/2014/main" id="{8643B764-304E-7417-E75A-B4288590E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48038"/>
            <a:ext cx="47180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F1CD0B5A-B43D-70E9-E997-046A77EA51F5}"/>
              </a:ext>
            </a:extLst>
          </p:cNvPr>
          <p:cNvSpPr txBox="1">
            <a:spLocks noChangeArrowheads="1"/>
          </p:cNvSpPr>
          <p:nvPr/>
        </p:nvSpPr>
        <p:spPr bwMode="auto">
          <a:xfrm>
            <a:off x="777875" y="1360488"/>
            <a:ext cx="4219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endParaRPr lang="en-US" altLang="en-US" sz="1600">
              <a:solidFill>
                <a:srgbClr val="000000"/>
              </a:solidFill>
            </a:endParaRPr>
          </a:p>
        </p:txBody>
      </p:sp>
      <p:sp>
        <p:nvSpPr>
          <p:cNvPr id="31747" name="TextBox 11">
            <a:extLst>
              <a:ext uri="{FF2B5EF4-FFF2-40B4-BE49-F238E27FC236}">
                <a16:creationId xmlns:a16="http://schemas.microsoft.com/office/drawing/2014/main" id="{31837FF4-AD9E-B230-33AD-2643F12C9C62}"/>
              </a:ext>
            </a:extLst>
          </p:cNvPr>
          <p:cNvSpPr txBox="1">
            <a:spLocks noChangeArrowheads="1"/>
          </p:cNvSpPr>
          <p:nvPr/>
        </p:nvSpPr>
        <p:spPr bwMode="auto">
          <a:xfrm>
            <a:off x="862013" y="903288"/>
            <a:ext cx="82851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Expenditure</a:t>
            </a: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ZA" altLang="en-US" sz="2400">
              <a:solidFill>
                <a:srgbClr val="000000"/>
              </a:solidFill>
            </a:endParaRPr>
          </a:p>
        </p:txBody>
      </p:sp>
      <p:sp>
        <p:nvSpPr>
          <p:cNvPr id="3" name="TextBox 2">
            <a:extLst>
              <a:ext uri="{FF2B5EF4-FFF2-40B4-BE49-F238E27FC236}">
                <a16:creationId xmlns:a16="http://schemas.microsoft.com/office/drawing/2014/main" id="{AD0219A2-B24A-682B-9D54-1ABAB7A4DEE7}"/>
              </a:ext>
            </a:extLst>
          </p:cNvPr>
          <p:cNvSpPr txBox="1"/>
          <p:nvPr/>
        </p:nvSpPr>
        <p:spPr>
          <a:xfrm>
            <a:off x="862013" y="1360488"/>
            <a:ext cx="8285162" cy="1585912"/>
          </a:xfrm>
          <a:prstGeom prst="rect">
            <a:avLst/>
          </a:prstGeom>
          <a:noFill/>
        </p:spPr>
        <p:txBody>
          <a:bodyPr>
            <a:spAutoFit/>
          </a:bodyPr>
          <a:lstStyle/>
          <a:p>
            <a:pPr>
              <a:spcBef>
                <a:spcPts val="600"/>
              </a:spcBef>
              <a:spcAft>
                <a:spcPts val="600"/>
              </a:spcAft>
              <a:defRPr/>
            </a:pPr>
            <a:r>
              <a:rPr lang="en-US" dirty="0">
                <a:solidFill>
                  <a:prstClr val="black"/>
                </a:solidFill>
                <a:latin typeface="Arial" panose="020B0604020202020204" pitchFamily="34" charset="0"/>
                <a:cs typeface="Arial" panose="020B0604020202020204" pitchFamily="34" charset="0"/>
              </a:rPr>
              <a:t>Expenditure (reflects inherent fixed cost structure):</a:t>
            </a:r>
          </a:p>
          <a:p>
            <a:pPr marL="285750" indent="-285750">
              <a:spcBef>
                <a:spcPts val="600"/>
              </a:spcBef>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Staff costs – consistent year on year </a:t>
            </a:r>
          </a:p>
          <a:p>
            <a:pPr marL="265113" lvl="1" indent="-265113" algn="just">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General expenditure comprises security, municipal costs, materials, leases (including locomotives), Insurance, Health and Risk (cleaning and SHEQ), ICT costs (including data and communication) and decreased due to less activity and lower consumption</a:t>
            </a:r>
          </a:p>
        </p:txBody>
      </p:sp>
      <p:pic>
        <p:nvPicPr>
          <p:cNvPr id="31749" name="Picture 4">
            <a:extLst>
              <a:ext uri="{FF2B5EF4-FFF2-40B4-BE49-F238E27FC236}">
                <a16:creationId xmlns:a16="http://schemas.microsoft.com/office/drawing/2014/main" id="{56F18DE1-284E-2C03-4751-597DBB53A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2946400"/>
            <a:ext cx="9621837"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41E5ED0C-D919-9A12-1E08-0E649EA51D27}"/>
              </a:ext>
            </a:extLst>
          </p:cNvPr>
          <p:cNvSpPr txBox="1">
            <a:spLocks noChangeArrowheads="1"/>
          </p:cNvSpPr>
          <p:nvPr/>
        </p:nvSpPr>
        <p:spPr bwMode="auto">
          <a:xfrm>
            <a:off x="777875" y="1360488"/>
            <a:ext cx="4219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endParaRPr lang="en-US" altLang="en-US" sz="1600">
              <a:solidFill>
                <a:srgbClr val="000000"/>
              </a:solidFill>
            </a:endParaRPr>
          </a:p>
        </p:txBody>
      </p:sp>
      <p:sp>
        <p:nvSpPr>
          <p:cNvPr id="32771" name="TextBox 11">
            <a:extLst>
              <a:ext uri="{FF2B5EF4-FFF2-40B4-BE49-F238E27FC236}">
                <a16:creationId xmlns:a16="http://schemas.microsoft.com/office/drawing/2014/main" id="{F180006D-AA35-A811-5DB9-0BAAC8032AAF}"/>
              </a:ext>
            </a:extLst>
          </p:cNvPr>
          <p:cNvSpPr txBox="1">
            <a:spLocks noChangeArrowheads="1"/>
          </p:cNvSpPr>
          <p:nvPr/>
        </p:nvSpPr>
        <p:spPr bwMode="auto">
          <a:xfrm>
            <a:off x="862013" y="903288"/>
            <a:ext cx="82851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Balance Sheet</a:t>
            </a: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US" altLang="en-US" sz="2400" b="1">
              <a:solidFill>
                <a:srgbClr val="00B0F0"/>
              </a:solidFill>
              <a:latin typeface="Arial" panose="020B0604020202020204" pitchFamily="34" charset="0"/>
              <a:cs typeface="Arial" panose="020B0604020202020204" pitchFamily="34" charset="0"/>
            </a:endParaRPr>
          </a:p>
          <a:p>
            <a:pPr eaLnBrk="1" hangingPunct="1"/>
            <a:endParaRPr lang="en-ZA" altLang="en-US" sz="2400">
              <a:solidFill>
                <a:srgbClr val="000000"/>
              </a:solidFill>
            </a:endParaRPr>
          </a:p>
        </p:txBody>
      </p:sp>
      <p:graphicFrame>
        <p:nvGraphicFramePr>
          <p:cNvPr id="2" name="Table 5">
            <a:extLst>
              <a:ext uri="{FF2B5EF4-FFF2-40B4-BE49-F238E27FC236}">
                <a16:creationId xmlns:a16="http://schemas.microsoft.com/office/drawing/2014/main" id="{3BD392C9-E2ED-E6D2-D3FC-57C09D0EDF6F}"/>
              </a:ext>
            </a:extLst>
          </p:cNvPr>
          <p:cNvGraphicFramePr>
            <a:graphicFrameLocks noGrp="1"/>
          </p:cNvGraphicFramePr>
          <p:nvPr/>
        </p:nvGraphicFramePr>
        <p:xfrm>
          <a:off x="939800" y="1655763"/>
          <a:ext cx="9490075" cy="4259262"/>
        </p:xfrm>
        <a:graphic>
          <a:graphicData uri="http://schemas.openxmlformats.org/drawingml/2006/table">
            <a:tbl>
              <a:tblPr firstRow="1" bandRow="1"/>
              <a:tblGrid>
                <a:gridCol w="3726101">
                  <a:extLst>
                    <a:ext uri="{9D8B030D-6E8A-4147-A177-3AD203B41FA5}">
                      <a16:colId xmlns:a16="http://schemas.microsoft.com/office/drawing/2014/main" val="20000"/>
                    </a:ext>
                  </a:extLst>
                </a:gridCol>
                <a:gridCol w="2600616">
                  <a:extLst>
                    <a:ext uri="{9D8B030D-6E8A-4147-A177-3AD203B41FA5}">
                      <a16:colId xmlns:a16="http://schemas.microsoft.com/office/drawing/2014/main" val="20001"/>
                    </a:ext>
                  </a:extLst>
                </a:gridCol>
                <a:gridCol w="3163358">
                  <a:extLst>
                    <a:ext uri="{9D8B030D-6E8A-4147-A177-3AD203B41FA5}">
                      <a16:colId xmlns:a16="http://schemas.microsoft.com/office/drawing/2014/main" val="20002"/>
                    </a:ext>
                  </a:extLst>
                </a:gridCol>
              </a:tblGrid>
              <a:tr h="365837">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180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dirty="0">
                          <a:latin typeface="Arial" panose="020B0604020202020204" pitchFamily="34" charset="0"/>
                          <a:cs typeface="Arial" panose="020B0604020202020204" pitchFamily="34" charset="0"/>
                        </a:rPr>
                        <a:t>R-value</a:t>
                      </a: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dirty="0">
                          <a:latin typeface="Arial" panose="020B0604020202020204" pitchFamily="34" charset="0"/>
                          <a:cs typeface="Arial" panose="020B0604020202020204" pitchFamily="34" charset="0"/>
                        </a:rPr>
                        <a:t>Comment</a:t>
                      </a: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62179">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Property, plant and equipment:</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3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1"/>
                      <a:r>
                        <a:rPr lang="en-ZA" sz="1600" dirty="0">
                          <a:latin typeface="Arial" panose="020B0604020202020204" pitchFamily="34" charset="0"/>
                          <a:cs typeface="Arial" panose="020B0604020202020204" pitchFamily="34" charset="0"/>
                        </a:rPr>
                        <a:t>Additions (WIP)</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R7.2 bn</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March 2021 : R 3.7 bn</a:t>
                      </a:r>
                    </a:p>
                    <a:p>
                      <a:pPr marL="0" marR="0" lvl="0" indent="0" algn="l" defTabSz="914385"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3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1"/>
                      <a:r>
                        <a:rPr lang="en-ZA" sz="1600" dirty="0">
                          <a:latin typeface="Arial" panose="020B0604020202020204" pitchFamily="34" charset="0"/>
                          <a:cs typeface="Arial" panose="020B0604020202020204" pitchFamily="34" charset="0"/>
                        </a:rPr>
                        <a:t>WIP capitalised</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R5.7 bn</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March 2021 : R5.5 bn</a:t>
                      </a:r>
                    </a:p>
                    <a:p>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3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Prepayment (</a:t>
                      </a:r>
                      <a:r>
                        <a:rPr lang="en-ZA" sz="1600" dirty="0" err="1">
                          <a:latin typeface="Arial" panose="020B0604020202020204" pitchFamily="34" charset="0"/>
                          <a:cs typeface="Arial" panose="020B0604020202020204" pitchFamily="34" charset="0"/>
                        </a:rPr>
                        <a:t>Gibela</a:t>
                      </a:r>
                      <a:r>
                        <a:rPr lang="en-ZA"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R7.4 bn </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Amortisation of trains</a:t>
                      </a:r>
                    </a:p>
                    <a:p>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3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Cash and cash equivalents</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R24.6 bn</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High deposits due to unspent capex</a:t>
                      </a: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33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Capex spend</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R5.3 bn/R9.1 bn</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a:latin typeface="Arial" panose="020B0604020202020204" pitchFamily="34" charset="0"/>
                          <a:cs typeface="Arial" panose="020B0604020202020204" pitchFamily="34" charset="0"/>
                        </a:rPr>
                        <a:t>March 2021: R3.7 </a:t>
                      </a:r>
                      <a:r>
                        <a:rPr lang="en-ZA" sz="1600" dirty="0">
                          <a:latin typeface="Arial" panose="020B0604020202020204" pitchFamily="34" charset="0"/>
                          <a:cs typeface="Arial" panose="020B0604020202020204" pitchFamily="34" charset="0"/>
                        </a:rPr>
                        <a:t>bn/R11.9 bn</a:t>
                      </a:r>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21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Investment property </a:t>
                      </a:r>
                      <a:endParaRPr lang="en-US" sz="1600" dirty="0">
                        <a:latin typeface="Arial" panose="020B0604020202020204" pitchFamily="34" charset="0"/>
                        <a:cs typeface="Arial" panose="020B0604020202020204" pitchFamily="34" charset="0"/>
                      </a:endParaRPr>
                    </a:p>
                  </a:txBody>
                  <a:tcPr marL="91431" marR="91431" marT="45730" marB="45730">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R4.4 bn</a:t>
                      </a:r>
                      <a:endParaRPr lang="en-US" sz="1600" dirty="0">
                        <a:latin typeface="Arial" panose="020B0604020202020204" pitchFamily="34" charset="0"/>
                        <a:cs typeface="Arial" panose="020B0604020202020204" pitchFamily="34" charset="0"/>
                      </a:endParaRPr>
                    </a:p>
                  </a:txBody>
                  <a:tcPr marL="91431" marR="91431" marT="45730" marB="45730">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Fair value adjustments</a:t>
                      </a:r>
                      <a:endParaRPr lang="en-US" sz="1600" dirty="0">
                        <a:latin typeface="Arial" panose="020B0604020202020204" pitchFamily="34" charset="0"/>
                        <a:cs typeface="Arial" panose="020B0604020202020204" pitchFamily="34" charset="0"/>
                      </a:endParaRPr>
                    </a:p>
                  </a:txBody>
                  <a:tcPr marL="91431" marR="91431" marT="45730" marB="45730">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848F-EE59-E1DE-92CE-F023BB97EA88}"/>
              </a:ext>
            </a:extLst>
          </p:cNvPr>
          <p:cNvSpPr>
            <a:spLocks noGrp="1"/>
          </p:cNvSpPr>
          <p:nvPr>
            <p:ph type="ctrTitle"/>
          </p:nvPr>
        </p:nvSpPr>
        <p:spPr>
          <a:xfrm>
            <a:off x="3976688" y="1276350"/>
            <a:ext cx="6899275" cy="1509713"/>
          </a:xfrm>
        </p:spPr>
        <p:txBody>
          <a:bodyPr rtlCol="0">
            <a:normAutofit fontScale="90000"/>
          </a:bodyPr>
          <a:lstStyle/>
          <a:p>
            <a:pPr fontAlgn="auto">
              <a:lnSpc>
                <a:spcPct val="100000"/>
              </a:lnSpc>
              <a:spcBef>
                <a:spcPts val="0"/>
              </a:spcBef>
              <a:spcAft>
                <a:spcPts val="0"/>
              </a:spcAft>
              <a:defRPr/>
            </a:pP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400" dirty="0">
                <a:latin typeface="Arial"/>
                <a:ea typeface="+mn-ea"/>
                <a:cs typeface="Arial"/>
              </a:rPr>
              <a:t/>
            </a:r>
            <a:br>
              <a:rPr lang="en-US" sz="2400" dirty="0">
                <a:latin typeface="Arial"/>
                <a:ea typeface="+mn-ea"/>
                <a:cs typeface="Arial"/>
              </a:rPr>
            </a:br>
            <a:r>
              <a:rPr lang="en-US" sz="2700" dirty="0">
                <a:latin typeface="Arial"/>
                <a:ea typeface="+mn-ea"/>
                <a:cs typeface="Arial"/>
              </a:rPr>
              <a:t>Improvement in Internal Controls and Processes</a:t>
            </a:r>
            <a:r>
              <a:rPr lang="en-US" sz="2400" dirty="0">
                <a:latin typeface="Arial"/>
                <a:ea typeface="+mn-ea"/>
                <a:cs typeface="Arial"/>
              </a:rPr>
              <a:t/>
            </a:r>
            <a:br>
              <a:rPr lang="en-US" sz="2400" dirty="0">
                <a:latin typeface="Arial"/>
                <a:ea typeface="+mn-ea"/>
                <a:cs typeface="Arial"/>
              </a:rPr>
            </a:br>
            <a:r>
              <a:rPr lang="en-US" sz="2800" dirty="0">
                <a:latin typeface="Arial"/>
                <a:cs typeface="Arial"/>
              </a:rPr>
              <a:t/>
            </a:r>
            <a:br>
              <a:rPr lang="en-US" sz="2800" dirty="0">
                <a:latin typeface="Arial"/>
                <a:cs typeface="Arial"/>
              </a:rPr>
            </a:br>
            <a:endParaRPr lang="en-US" sz="2800" dirty="0">
              <a:latin typeface="Arial"/>
              <a:cs typeface="Arial"/>
            </a:endParaRPr>
          </a:p>
        </p:txBody>
      </p:sp>
      <p:sp>
        <p:nvSpPr>
          <p:cNvPr id="33795" name="Subtitle 2">
            <a:extLst>
              <a:ext uri="{FF2B5EF4-FFF2-40B4-BE49-F238E27FC236}">
                <a16:creationId xmlns:a16="http://schemas.microsoft.com/office/drawing/2014/main" id="{59A93A09-18D1-0DAF-E09E-81930D4D8DFD}"/>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33796" name="Picture 9">
            <a:extLst>
              <a:ext uri="{FF2B5EF4-FFF2-40B4-BE49-F238E27FC236}">
                <a16:creationId xmlns:a16="http://schemas.microsoft.com/office/drawing/2014/main" id="{E46479AE-E177-97BE-B0FA-7DCB91366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Subtitle 2">
            <a:extLst>
              <a:ext uri="{FF2B5EF4-FFF2-40B4-BE49-F238E27FC236}">
                <a16:creationId xmlns:a16="http://schemas.microsoft.com/office/drawing/2014/main" id="{05FC7013-C953-5A00-867B-F610D893A282}"/>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33798" name="Picture 3">
            <a:extLst>
              <a:ext uri="{FF2B5EF4-FFF2-40B4-BE49-F238E27FC236}">
                <a16:creationId xmlns:a16="http://schemas.microsoft.com/office/drawing/2014/main" id="{4724E0D5-026D-D621-794F-04D8BECAD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4">
            <a:extLst>
              <a:ext uri="{FF2B5EF4-FFF2-40B4-BE49-F238E27FC236}">
                <a16:creationId xmlns:a16="http://schemas.microsoft.com/office/drawing/2014/main" id="{FD9D95A6-D414-B409-F642-434EAA13F6F9}"/>
              </a:ext>
            </a:extLst>
          </p:cNvPr>
          <p:cNvSpPr txBox="1">
            <a:spLocks noChangeArrowheads="1"/>
          </p:cNvSpPr>
          <p:nvPr/>
        </p:nvSpPr>
        <p:spPr bwMode="auto">
          <a:xfrm>
            <a:off x="3976688" y="2200275"/>
            <a:ext cx="68151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7675" indent="-4476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Asset management (including impairment) – Engineering asset management and Finance</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Work in Progress – Project Management  and Finance</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Group policies and standard processes</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Accounting policy matters – Capital Grants</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SCM Compliance and Training (Institutionalisation)</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Loss control process put in place</a:t>
            </a:r>
          </a:p>
          <a:p>
            <a:pPr eaLnBrk="1" hangingPunct="1">
              <a:buFont typeface="Arial" panose="020B0604020202020204" pitchFamily="34" charset="0"/>
              <a:buChar char="•"/>
            </a:pPr>
            <a:r>
              <a:rPr lang="en-GB" altLang="en-US" sz="1600">
                <a:solidFill>
                  <a:srgbClr val="000000"/>
                </a:solidFill>
                <a:latin typeface="Arial" panose="020B0604020202020204" pitchFamily="34" charset="0"/>
                <a:cs typeface="Arial" panose="020B0604020202020204" pitchFamily="34" charset="0"/>
              </a:rPr>
              <a:t>Consequence management taking place although slowly</a:t>
            </a:r>
          </a:p>
        </p:txBody>
      </p:sp>
    </p:spTree>
  </p:cSld>
  <p:clrMapOvr>
    <a:masterClrMapping/>
  </p:clrMapOvr>
  <p:transition advTm="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9650205-B9D8-76F9-7CDA-87071135F946}"/>
              </a:ext>
            </a:extLst>
          </p:cNvPr>
          <p:cNvSpPr>
            <a:spLocks noGrp="1" noChangeArrowheads="1"/>
          </p:cNvSpPr>
          <p:nvPr>
            <p:ph type="title"/>
          </p:nvPr>
        </p:nvSpPr>
        <p:spPr/>
        <p:txBody>
          <a:bodyPr/>
          <a:lstStyle/>
          <a:p>
            <a:endParaRPr lang="en-US" altLang="en-US"/>
          </a:p>
        </p:txBody>
      </p:sp>
      <p:pic>
        <p:nvPicPr>
          <p:cNvPr id="34819" name="Content Placeholder 18">
            <a:extLst>
              <a:ext uri="{FF2B5EF4-FFF2-40B4-BE49-F238E27FC236}">
                <a16:creationId xmlns:a16="http://schemas.microsoft.com/office/drawing/2014/main" id="{44D04324-9B8E-A5FC-2971-A855834DE0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2093"/>
          <a:stretch>
            <a:fillRect/>
          </a:stretch>
        </p:blipFill>
        <p:spPr>
          <a:xfrm>
            <a:off x="28575" y="-85725"/>
            <a:ext cx="12192000" cy="7143750"/>
          </a:xfrm>
        </p:spPr>
      </p:pic>
      <p:sp>
        <p:nvSpPr>
          <p:cNvPr id="5" name="Oval 4">
            <a:extLst>
              <a:ext uri="{FF2B5EF4-FFF2-40B4-BE49-F238E27FC236}">
                <a16:creationId xmlns:a16="http://schemas.microsoft.com/office/drawing/2014/main" id="{5D25BC0C-E63F-D313-6F2F-7E3C30E2D82C}"/>
              </a:ext>
            </a:extLst>
          </p:cNvPr>
          <p:cNvSpPr/>
          <p:nvPr/>
        </p:nvSpPr>
        <p:spPr>
          <a:xfrm>
            <a:off x="3600450" y="1535113"/>
            <a:ext cx="4410075" cy="4165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34821" name="TextBox 7">
            <a:extLst>
              <a:ext uri="{FF2B5EF4-FFF2-40B4-BE49-F238E27FC236}">
                <a16:creationId xmlns:a16="http://schemas.microsoft.com/office/drawing/2014/main" id="{66BB8DE6-4070-D6E8-0725-E009A2FA3516}"/>
              </a:ext>
            </a:extLst>
          </p:cNvPr>
          <p:cNvSpPr txBox="1">
            <a:spLocks noChangeArrowheads="1"/>
          </p:cNvSpPr>
          <p:nvPr/>
        </p:nvSpPr>
        <p:spPr bwMode="auto">
          <a:xfrm>
            <a:off x="3748088" y="2833688"/>
            <a:ext cx="42624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sz="6000" b="1">
                <a:solidFill>
                  <a:srgbClr val="00B0F0"/>
                </a:solidFill>
                <a:latin typeface="Arial" panose="020B0604020202020204" pitchFamily="34" charset="0"/>
                <a:cs typeface="Arial" panose="020B0604020202020204" pitchFamily="34" charset="0"/>
              </a:rPr>
              <a:t>Thank You</a:t>
            </a:r>
            <a:endParaRPr lang="ru-RU" altLang="en-US" sz="6000" b="1">
              <a:solidFill>
                <a:srgbClr val="00B0F0"/>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1D47AD5D-F408-1D65-C530-AB37CB3A8084}"/>
              </a:ext>
            </a:extLst>
          </p:cNvPr>
          <p:cNvSpPr txBox="1">
            <a:spLocks noChangeArrowheads="1"/>
          </p:cNvSpPr>
          <p:nvPr/>
        </p:nvSpPr>
        <p:spPr bwMode="auto">
          <a:xfrm>
            <a:off x="839788" y="-82550"/>
            <a:ext cx="106727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0"/>
              </a:spcBef>
              <a:buFontTx/>
              <a:buNone/>
            </a:pPr>
            <a:endParaRPr lang="en-US" altLang="en-US" sz="2400">
              <a:solidFill>
                <a:srgbClr val="00B0F0"/>
              </a:solidFill>
              <a:latin typeface="Montserrat SemiBold" pitchFamily="2" charset="0"/>
            </a:endParaRPr>
          </a:p>
          <a:p>
            <a:pPr eaLnBrk="1" hangingPunct="1">
              <a:lnSpc>
                <a:spcPct val="130000"/>
              </a:lnSpc>
              <a:spcBef>
                <a:spcPct val="0"/>
              </a:spcBef>
              <a:buFontTx/>
              <a:buNone/>
            </a:pPr>
            <a:endParaRPr lang="en-US" altLang="en-US" sz="2400">
              <a:solidFill>
                <a:srgbClr val="00B0F0"/>
              </a:solidFill>
              <a:latin typeface="Arial" panose="020B0604020202020204" pitchFamily="34" charset="0"/>
              <a:cs typeface="Arial" panose="020B0604020202020204" pitchFamily="34" charset="0"/>
            </a:endParaRPr>
          </a:p>
          <a:p>
            <a:pPr eaLnBrk="1" hangingPunct="1">
              <a:lnSpc>
                <a:spcPct val="130000"/>
              </a:lnSpc>
              <a:spcBef>
                <a:spcPct val="0"/>
              </a:spcBef>
              <a:buFontTx/>
              <a:buNone/>
            </a:pPr>
            <a:r>
              <a:rPr lang="en-US" altLang="en-US" sz="2400" b="1">
                <a:solidFill>
                  <a:srgbClr val="00B0F0"/>
                </a:solidFill>
                <a:latin typeface="Arial" panose="020B0604020202020204" pitchFamily="34" charset="0"/>
                <a:cs typeface="Arial" panose="020B0604020202020204" pitchFamily="34" charset="0"/>
              </a:rPr>
              <a:t>2021/22 a year of continued improvement</a:t>
            </a:r>
            <a:endParaRPr lang="ru-RU" altLang="en-US" sz="2400" b="1">
              <a:solidFill>
                <a:srgbClr val="00B0F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F70A5F-0B76-23B6-A28F-713492B6B026}"/>
              </a:ext>
            </a:extLst>
          </p:cNvPr>
          <p:cNvSpPr txBox="1"/>
          <p:nvPr/>
        </p:nvSpPr>
        <p:spPr>
          <a:xfrm>
            <a:off x="839788" y="1627188"/>
            <a:ext cx="10242550" cy="3740150"/>
          </a:xfrm>
          <a:prstGeom prst="rect">
            <a:avLst/>
          </a:prstGeom>
          <a:noFill/>
        </p:spPr>
        <p:txBody>
          <a:bodyPr>
            <a:spAutoFit/>
          </a:bodyPr>
          <a:lstStyle/>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PRASA on a steady path to recovery.</a:t>
            </a:r>
          </a:p>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Process to bring stability, address irregularities and rebuild PRASA on track.  </a:t>
            </a:r>
          </a:p>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Board made significant strides in addressing irregularities </a:t>
            </a:r>
          </a:p>
          <a:p>
            <a:pPr marL="285750" indent="7620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Condonations of R12bn submitted to NT</a:t>
            </a:r>
          </a:p>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SIU investigations concluded and instituted disciplinary hearings for 33 employees </a:t>
            </a:r>
          </a:p>
          <a:p>
            <a:pPr marL="285750" indent="-20638"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13 cases active</a:t>
            </a:r>
          </a:p>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Consolidated subsidiary </a:t>
            </a:r>
            <a:r>
              <a:rPr lang="en-US" sz="1600" spc="150" dirty="0" err="1">
                <a:latin typeface="Arial" panose="020B0604020202020204" pitchFamily="34" charset="0"/>
                <a:cs typeface="Arial" panose="020B0604020202020204" pitchFamily="34" charset="0"/>
              </a:rPr>
              <a:t>Intersite</a:t>
            </a:r>
            <a:r>
              <a:rPr lang="en-US" sz="1600" spc="150" dirty="0">
                <a:latin typeface="Arial" panose="020B0604020202020204" pitchFamily="34" charset="0"/>
                <a:cs typeface="Arial" panose="020B0604020202020204" pitchFamily="34" charset="0"/>
              </a:rPr>
              <a:t> with division CRES</a:t>
            </a:r>
          </a:p>
          <a:p>
            <a:pPr marL="285750" indent="7620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CRES taken over all staff functions and </a:t>
            </a:r>
            <a:r>
              <a:rPr lang="en-US" sz="1600" spc="150" dirty="0" err="1">
                <a:latin typeface="Arial" panose="020B0604020202020204" pitchFamily="34" charset="0"/>
                <a:cs typeface="Arial" panose="020B0604020202020204" pitchFamily="34" charset="0"/>
              </a:rPr>
              <a:t>Intersite</a:t>
            </a:r>
            <a:r>
              <a:rPr lang="en-US" sz="1600" spc="150" dirty="0">
                <a:latin typeface="Arial" panose="020B0604020202020204" pitchFamily="34" charset="0"/>
                <a:cs typeface="Arial" panose="020B0604020202020204" pitchFamily="34" charset="0"/>
              </a:rPr>
              <a:t> remains a Special Purpose Vehicle</a:t>
            </a:r>
          </a:p>
          <a:p>
            <a:pPr marL="285750" algn="just" defTabSz="914217" eaLnBrk="1" fontAlgn="auto" hangingPunct="1">
              <a:lnSpc>
                <a:spcPct val="150000"/>
              </a:lnSpc>
              <a:spcBef>
                <a:spcPts val="0"/>
              </a:spcBef>
              <a:spcAft>
                <a:spcPts val="0"/>
              </a:spcAft>
              <a:tabLst>
                <a:tab pos="542925" algn="l"/>
                <a:tab pos="712788" algn="l"/>
              </a:tabLst>
              <a:defRPr/>
            </a:pPr>
            <a:r>
              <a:rPr lang="en-US" sz="1600" spc="150" dirty="0">
                <a:latin typeface="Arial" panose="020B0604020202020204" pitchFamily="34" charset="0"/>
                <a:cs typeface="Arial" panose="020B0604020202020204" pitchFamily="34" charset="0"/>
              </a:rPr>
              <a:t>        with its own Board</a:t>
            </a:r>
          </a:p>
          <a:p>
            <a:pPr marL="285750" indent="-285750" algn="just" defTabSz="914217" eaLnBrk="1" fontAlgn="auto" hangingPunct="1">
              <a:lnSpc>
                <a:spcPct val="150000"/>
              </a:lnSpc>
              <a:spcBef>
                <a:spcPts val="0"/>
              </a:spcBef>
              <a:spcAft>
                <a:spcPts val="0"/>
              </a:spcAft>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Approved an </a:t>
            </a:r>
            <a:r>
              <a:rPr lang="en-US" sz="1600" spc="150" dirty="0" err="1">
                <a:latin typeface="Arial" panose="020B0604020202020204" pitchFamily="34" charset="0"/>
                <a:cs typeface="Arial" panose="020B0604020202020204" pitchFamily="34" charset="0"/>
              </a:rPr>
              <a:t>organisational</a:t>
            </a:r>
            <a:r>
              <a:rPr lang="en-US" sz="1600" spc="150" dirty="0">
                <a:latin typeface="Arial" panose="020B0604020202020204" pitchFamily="34" charset="0"/>
                <a:cs typeface="Arial" panose="020B0604020202020204" pitchFamily="34" charset="0"/>
              </a:rPr>
              <a:t> structure in line with GTAC and World Bank reports.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D3CF-1DCC-CDC6-F9CC-5914AACCC335}"/>
              </a:ext>
            </a:extLst>
          </p:cNvPr>
          <p:cNvSpPr>
            <a:spLocks noGrp="1"/>
          </p:cNvSpPr>
          <p:nvPr>
            <p:ph type="ctrTitle"/>
          </p:nvPr>
        </p:nvSpPr>
        <p:spPr>
          <a:xfrm>
            <a:off x="3843338" y="1143000"/>
            <a:ext cx="6888162" cy="1154113"/>
          </a:xfrm>
        </p:spPr>
        <p:txBody>
          <a:bodyPr rtlCol="0">
            <a:normAutofit fontScale="90000"/>
          </a:bodyPr>
          <a:lstStyle/>
          <a:p>
            <a:pPr fontAlgn="auto">
              <a:spcAft>
                <a:spcPts val="0"/>
              </a:spcAft>
              <a:defRPr/>
            </a:pPr>
            <a:r>
              <a:rPr lang="en-US" sz="2700" dirty="0">
                <a:latin typeface="Arial"/>
                <a:cs typeface="Arial"/>
              </a:rPr>
              <a:t>Annual Performance: 2021/22 Achievements</a:t>
            </a:r>
            <a:r>
              <a:rPr lang="en-US" sz="2800" dirty="0">
                <a:latin typeface="Arial"/>
                <a:cs typeface="Arial"/>
              </a:rPr>
              <a:t/>
            </a:r>
            <a:br>
              <a:rPr lang="en-US" sz="2800" dirty="0">
                <a:latin typeface="Arial"/>
                <a:cs typeface="Arial"/>
              </a:rPr>
            </a:br>
            <a:endParaRPr lang="en-US" sz="2800" dirty="0">
              <a:latin typeface="Arial"/>
              <a:cs typeface="Arial"/>
            </a:endParaRPr>
          </a:p>
        </p:txBody>
      </p:sp>
      <p:sp>
        <p:nvSpPr>
          <p:cNvPr id="14339" name="Subtitle 2">
            <a:extLst>
              <a:ext uri="{FF2B5EF4-FFF2-40B4-BE49-F238E27FC236}">
                <a16:creationId xmlns:a16="http://schemas.microsoft.com/office/drawing/2014/main" id="{8F8839E4-18F7-6E40-E5C8-D8CDE5342E78}"/>
              </a:ext>
            </a:extLst>
          </p:cNvPr>
          <p:cNvSpPr txBox="1">
            <a:spLocks noChangeArrowheads="1"/>
          </p:cNvSpPr>
          <p:nvPr/>
        </p:nvSpPr>
        <p:spPr bwMode="auto">
          <a:xfrm>
            <a:off x="10231438" y="6269038"/>
            <a:ext cx="1282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prasa.com</a:t>
            </a:r>
          </a:p>
        </p:txBody>
      </p:sp>
      <p:pic>
        <p:nvPicPr>
          <p:cNvPr id="14340" name="Picture 9">
            <a:extLst>
              <a:ext uri="{FF2B5EF4-FFF2-40B4-BE49-F238E27FC236}">
                <a16:creationId xmlns:a16="http://schemas.microsoft.com/office/drawing/2014/main" id="{F3882B9C-DD3A-22A2-0514-2B7A9B908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Subtitle 2">
            <a:extLst>
              <a:ext uri="{FF2B5EF4-FFF2-40B4-BE49-F238E27FC236}">
                <a16:creationId xmlns:a16="http://schemas.microsoft.com/office/drawing/2014/main" id="{11F26F92-B1F4-6348-7AA0-665A3D4BA423}"/>
              </a:ext>
            </a:extLst>
          </p:cNvPr>
          <p:cNvSpPr txBox="1">
            <a:spLocks noChangeArrowheads="1"/>
          </p:cNvSpPr>
          <p:nvPr/>
        </p:nvSpPr>
        <p:spPr bwMode="auto">
          <a:xfrm>
            <a:off x="1131888" y="6269038"/>
            <a:ext cx="3090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200">
                <a:solidFill>
                  <a:srgbClr val="00B0F0"/>
                </a:solidFill>
                <a:latin typeface="Arial" panose="020B0604020202020204" pitchFamily="34" charset="0"/>
                <a:cs typeface="Arial" panose="020B0604020202020204" pitchFamily="34" charset="0"/>
              </a:rPr>
              <a:t>Presented by: Name &amp; Surname</a:t>
            </a:r>
          </a:p>
        </p:txBody>
      </p:sp>
      <p:pic>
        <p:nvPicPr>
          <p:cNvPr id="14342" name="Picture 3">
            <a:extLst>
              <a:ext uri="{FF2B5EF4-FFF2-40B4-BE49-F238E27FC236}">
                <a16:creationId xmlns:a16="http://schemas.microsoft.com/office/drawing/2014/main" id="{782E1433-7029-53D6-F9BB-EFA67471A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4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8">
            <a:extLst>
              <a:ext uri="{FF2B5EF4-FFF2-40B4-BE49-F238E27FC236}">
                <a16:creationId xmlns:a16="http://schemas.microsoft.com/office/drawing/2014/main" id="{24B9DB24-D288-8F6C-921D-02D71E4C26BD}"/>
              </a:ext>
            </a:extLst>
          </p:cNvPr>
          <p:cNvSpPr txBox="1">
            <a:spLocks noChangeArrowheads="1"/>
          </p:cNvSpPr>
          <p:nvPr/>
        </p:nvSpPr>
        <p:spPr bwMode="auto">
          <a:xfrm>
            <a:off x="3668713" y="2057400"/>
            <a:ext cx="70627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a:solidFill>
                  <a:schemeClr val="tx1"/>
                </a:solidFill>
                <a:latin typeface="Calibri" panose="020F0502020204030204" pitchFamily="34" charset="0"/>
              </a:defRPr>
            </a:lvl1pPr>
            <a:lvl2pPr marL="684213" indent="-227013">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Five of 10 corridors resumed with electrical services for both peak and off-peak</a:t>
            </a:r>
          </a:p>
          <a:p>
            <a:pPr lvl="1" eaLnBrk="1" hangingPunct="1">
              <a:lnSpc>
                <a:spcPct val="150000"/>
              </a:lnSpc>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Pretoria - Mabopane  with new train sets</a:t>
            </a:r>
          </a:p>
          <a:p>
            <a:pPr lvl="1" eaLnBrk="1" hangingPunct="1">
              <a:lnSpc>
                <a:spcPct val="150000"/>
              </a:lnSpc>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Pretoria – Saulsville with new train sets </a:t>
            </a:r>
          </a:p>
          <a:p>
            <a:pPr lvl="1" eaLnBrk="1" hangingPunct="1">
              <a:lnSpc>
                <a:spcPct val="150000"/>
              </a:lnSpc>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Cape Town – Simon’s Town with new train sets</a:t>
            </a:r>
          </a:p>
          <a:p>
            <a:pPr lvl="1" eaLnBrk="1" hangingPunct="1">
              <a:lnSpc>
                <a:spcPct val="150000"/>
              </a:lnSpc>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Cape Town – Retreat with new train sets</a:t>
            </a:r>
          </a:p>
          <a:p>
            <a:pPr lvl="1" eaLnBrk="1" hangingPunct="1">
              <a:lnSpc>
                <a:spcPct val="150000"/>
              </a:lnSpc>
              <a:spcAft>
                <a:spcPts val="600"/>
              </a:spcAft>
              <a:buFont typeface="Arial" panose="020B0604020202020204" pitchFamily="34" charset="0"/>
              <a:buChar char="•"/>
            </a:pPr>
            <a:r>
              <a:rPr lang="en-US" altLang="en-US" sz="1600">
                <a:solidFill>
                  <a:srgbClr val="000000"/>
                </a:solidFill>
                <a:latin typeface="Arial" panose="020B0604020202020204" pitchFamily="34" charset="0"/>
                <a:cs typeface="Arial" panose="020B0604020202020204" pitchFamily="34" charset="0"/>
              </a:rPr>
              <a:t>Cape Town – Bellville via Goodwood (End 2022/23 for new train sets)</a:t>
            </a:r>
          </a:p>
        </p:txBody>
      </p:sp>
    </p:spTree>
  </p:cSld>
  <p:clrMapOvr>
    <a:masterClrMapping/>
  </p:clrMapOvr>
  <p:transition advTm="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701E66C0-F7E7-0F50-56F0-965E3E508C42}"/>
              </a:ext>
            </a:extLst>
          </p:cNvPr>
          <p:cNvSpPr txBox="1">
            <a:spLocks noChangeArrowheads="1"/>
          </p:cNvSpPr>
          <p:nvPr/>
        </p:nvSpPr>
        <p:spPr bwMode="auto">
          <a:xfrm>
            <a:off x="777875" y="1360488"/>
            <a:ext cx="4219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r>
              <a:rPr lang="en-US" altLang="en-US" sz="1600">
                <a:solidFill>
                  <a:srgbClr val="000000"/>
                </a:solidFill>
              </a:rPr>
              <a:t>Number of safety occurrences remain very low partially linked to less trains. </a:t>
            </a:r>
          </a:p>
        </p:txBody>
      </p:sp>
      <p:sp>
        <p:nvSpPr>
          <p:cNvPr id="5" name="TextBox 4">
            <a:extLst>
              <a:ext uri="{FF2B5EF4-FFF2-40B4-BE49-F238E27FC236}">
                <a16:creationId xmlns:a16="http://schemas.microsoft.com/office/drawing/2014/main" id="{C8EBB163-00FA-6EAC-0D87-90ADF77CA057}"/>
              </a:ext>
            </a:extLst>
          </p:cNvPr>
          <p:cNvSpPr txBox="1"/>
          <p:nvPr/>
        </p:nvSpPr>
        <p:spPr>
          <a:xfrm flipV="1">
            <a:off x="777875" y="1554163"/>
            <a:ext cx="5116513" cy="1219200"/>
          </a:xfrm>
          <a:prstGeom prst="rect">
            <a:avLst/>
          </a:prstGeom>
          <a:noFill/>
        </p:spPr>
        <p:txBody>
          <a:bodyPr>
            <a:spAutoFit/>
          </a:bodyPr>
          <a:lstStyle/>
          <a:p>
            <a:pPr algn="just" defTabSz="914217" eaLnBrk="1" fontAlgn="auto" hangingPunct="1">
              <a:lnSpc>
                <a:spcPct val="150000"/>
              </a:lnSpc>
              <a:spcBef>
                <a:spcPts val="0"/>
              </a:spcBef>
              <a:spcAft>
                <a:spcPts val="0"/>
              </a:spcAft>
              <a:defRPr/>
            </a:pPr>
            <a:endParaRPr lang="ru-RU" sz="1250" spc="150" dirty="0">
              <a:solidFill>
                <a:schemeClr val="tx2"/>
              </a:solidFill>
              <a:latin typeface="Arial" panose="020B0604020202020204" pitchFamily="34" charset="0"/>
              <a:cs typeface="Arial" panose="020B0604020202020204" pitchFamily="34" charset="0"/>
            </a:endParaRPr>
          </a:p>
        </p:txBody>
      </p:sp>
      <p:pic>
        <p:nvPicPr>
          <p:cNvPr id="15364" name="Picture 1">
            <a:extLst>
              <a:ext uri="{FF2B5EF4-FFF2-40B4-BE49-F238E27FC236}">
                <a16:creationId xmlns:a16="http://schemas.microsoft.com/office/drawing/2014/main" id="{73D6671A-0144-F36E-00C3-DB1390D4C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2041525"/>
            <a:ext cx="4462462"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AAE410A1-3E4E-665D-894B-1E363E9E3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4378325"/>
            <a:ext cx="4462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6">
            <a:extLst>
              <a:ext uri="{FF2B5EF4-FFF2-40B4-BE49-F238E27FC236}">
                <a16:creationId xmlns:a16="http://schemas.microsoft.com/office/drawing/2014/main" id="{E1CCA0A5-7A27-D303-A984-58912774F82D}"/>
              </a:ext>
            </a:extLst>
          </p:cNvPr>
          <p:cNvSpPr txBox="1">
            <a:spLocks noChangeArrowheads="1"/>
          </p:cNvSpPr>
          <p:nvPr/>
        </p:nvSpPr>
        <p:spPr bwMode="auto">
          <a:xfrm>
            <a:off x="5667375" y="1468438"/>
            <a:ext cx="54244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 typeface="Arial" panose="020B0604020202020204" pitchFamily="34" charset="0"/>
              <a:buChar char="•"/>
            </a:pPr>
            <a:r>
              <a:rPr lang="en-US" altLang="en-US" sz="1600">
                <a:solidFill>
                  <a:srgbClr val="000000"/>
                </a:solidFill>
              </a:rPr>
              <a:t>Number of security occurrences remain lower than anticipated indicating success of security interventions. </a:t>
            </a:r>
          </a:p>
        </p:txBody>
      </p:sp>
      <p:pic>
        <p:nvPicPr>
          <p:cNvPr id="15367" name="Picture 7">
            <a:extLst>
              <a:ext uri="{FF2B5EF4-FFF2-40B4-BE49-F238E27FC236}">
                <a16:creationId xmlns:a16="http://schemas.microsoft.com/office/drawing/2014/main" id="{0645A82C-C0A1-3824-ACA6-045EC6902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2041525"/>
            <a:ext cx="545465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a:extLst>
              <a:ext uri="{FF2B5EF4-FFF2-40B4-BE49-F238E27FC236}">
                <a16:creationId xmlns:a16="http://schemas.microsoft.com/office/drawing/2014/main" id="{8A296FAC-2F12-3B85-F882-5B2591530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525" y="4378325"/>
            <a:ext cx="557688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E2C24F-46B7-DE06-6C12-8A1DF31B3E64}"/>
              </a:ext>
            </a:extLst>
          </p:cNvPr>
          <p:cNvSpPr txBox="1"/>
          <p:nvPr/>
        </p:nvSpPr>
        <p:spPr>
          <a:xfrm>
            <a:off x="862013" y="903288"/>
            <a:ext cx="8285162" cy="461962"/>
          </a:xfrm>
          <a:prstGeom prst="rect">
            <a:avLst/>
          </a:prstGeom>
          <a:noFill/>
        </p:spPr>
        <p:txBody>
          <a:bodyPr>
            <a:spAutoFit/>
          </a:bodyPr>
          <a:lstStyle/>
          <a:p>
            <a:pPr eaLnBrk="1" fontAlgn="auto" hangingPunct="1">
              <a:spcBef>
                <a:spcPts val="0"/>
              </a:spcBef>
              <a:spcAft>
                <a:spcPts val="0"/>
              </a:spcAft>
              <a:defRPr/>
            </a:pPr>
            <a:r>
              <a:rPr lang="en-US" sz="2400" b="1" dirty="0">
                <a:solidFill>
                  <a:srgbClr val="00B0F0"/>
                </a:solidFill>
                <a:latin typeface="Arial"/>
                <a:ea typeface="+mj-ea"/>
                <a:cs typeface="Arial"/>
              </a:rPr>
              <a:t>Annual Performance: 2021/22 Achievements</a:t>
            </a:r>
            <a:endParaRPr lang="en-ZA" sz="24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5D5747-39E5-530B-4963-CB1801CBDE11}"/>
              </a:ext>
            </a:extLst>
          </p:cNvPr>
          <p:cNvSpPr txBox="1"/>
          <p:nvPr/>
        </p:nvSpPr>
        <p:spPr>
          <a:xfrm rot="10800000" flipV="1">
            <a:off x="777875" y="1554163"/>
            <a:ext cx="5116513" cy="1219200"/>
          </a:xfrm>
          <a:prstGeom prst="rect">
            <a:avLst/>
          </a:prstGeom>
          <a:noFill/>
        </p:spPr>
        <p:txBody>
          <a:bodyPr>
            <a:spAutoFit/>
          </a:bodyPr>
          <a:lstStyle/>
          <a:p>
            <a:pPr algn="just" defTabSz="914217" eaLnBrk="1" fontAlgn="auto" hangingPunct="1">
              <a:lnSpc>
                <a:spcPct val="150000"/>
              </a:lnSpc>
              <a:spcBef>
                <a:spcPts val="0"/>
              </a:spcBef>
              <a:spcAft>
                <a:spcPts val="0"/>
              </a:spcAft>
              <a:defRPr/>
            </a:pPr>
            <a:endParaRPr lang="ru-RU" sz="1250" spc="150" dirty="0">
              <a:solidFill>
                <a:srgbClr val="44546A"/>
              </a:solidFill>
              <a:latin typeface="Arial" panose="020B0604020202020204" pitchFamily="34" charset="0"/>
              <a:cs typeface="Arial" panose="020B0604020202020204" pitchFamily="34" charset="0"/>
            </a:endParaRPr>
          </a:p>
        </p:txBody>
      </p:sp>
      <p:sp>
        <p:nvSpPr>
          <p:cNvPr id="16387" name="TextBox 11">
            <a:extLst>
              <a:ext uri="{FF2B5EF4-FFF2-40B4-BE49-F238E27FC236}">
                <a16:creationId xmlns:a16="http://schemas.microsoft.com/office/drawing/2014/main" id="{F9D04ACC-9EAD-A317-590F-16C3BD06420A}"/>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Annual Performance: 2021/22 Achievements</a:t>
            </a:r>
            <a:endParaRPr lang="en-ZA" altLang="en-US" sz="2400">
              <a:solidFill>
                <a:srgbClr val="000000"/>
              </a:solidFill>
            </a:endParaRPr>
          </a:p>
        </p:txBody>
      </p:sp>
      <p:sp>
        <p:nvSpPr>
          <p:cNvPr id="11" name="Content Placeholder 6">
            <a:extLst>
              <a:ext uri="{FF2B5EF4-FFF2-40B4-BE49-F238E27FC236}">
                <a16:creationId xmlns:a16="http://schemas.microsoft.com/office/drawing/2014/main" id="{BEB7B42E-78DE-6480-A78E-9CAFC6E9CCE3}"/>
              </a:ext>
            </a:extLst>
          </p:cNvPr>
          <p:cNvSpPr txBox="1">
            <a:spLocks/>
          </p:cNvSpPr>
          <p:nvPr/>
        </p:nvSpPr>
        <p:spPr>
          <a:xfrm>
            <a:off x="777875" y="1365250"/>
            <a:ext cx="9993313" cy="1951038"/>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Implementation of integrated security strategy with physical security and technology commenced. </a:t>
            </a:r>
          </a:p>
          <a:p>
            <a:pPr lvl="1">
              <a:lnSpc>
                <a:spcPct val="10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Security intervention unit in </a:t>
            </a:r>
            <a:r>
              <a:rPr lang="en-US" sz="1600" dirty="0" err="1">
                <a:solidFill>
                  <a:sysClr val="windowText" lastClr="000000"/>
                </a:solidFill>
                <a:latin typeface="Arial" panose="020B0604020202020204" pitchFamily="34" charset="0"/>
                <a:cs typeface="Arial" panose="020B0604020202020204" pitchFamily="34" charset="0"/>
              </a:rPr>
              <a:t>Mabopane</a:t>
            </a:r>
            <a:r>
              <a:rPr lang="en-US" sz="1600" dirty="0">
                <a:solidFill>
                  <a:sysClr val="windowText" lastClr="000000"/>
                </a:solidFill>
                <a:latin typeface="Arial" panose="020B0604020202020204" pitchFamily="34" charset="0"/>
                <a:cs typeface="Arial" panose="020B0604020202020204" pitchFamily="34" charset="0"/>
              </a:rPr>
              <a:t> over period December 2021 – March 2022 nil incidents </a:t>
            </a:r>
          </a:p>
          <a:p>
            <a:pPr marL="457191" lvl="1" indent="0">
              <a:lnSpc>
                <a:spcPct val="100000"/>
              </a:lnSpc>
              <a:spcAft>
                <a:spcPts val="600"/>
              </a:spcAft>
              <a:buFont typeface="Arial" panose="020B0604020202020204" pitchFamily="34" charset="0"/>
              <a:buNone/>
              <a:defRPr/>
            </a:pPr>
            <a:r>
              <a:rPr lang="en-US" sz="1600" dirty="0">
                <a:solidFill>
                  <a:sysClr val="windowText" lastClr="000000"/>
                </a:solidFill>
                <a:latin typeface="Arial" panose="020B0604020202020204" pitchFamily="34" charset="0"/>
                <a:cs typeface="Arial" panose="020B0604020202020204" pitchFamily="34" charset="0"/>
              </a:rPr>
              <a:t>     related to assets</a:t>
            </a:r>
          </a:p>
          <a:p>
            <a:pPr>
              <a:lnSpc>
                <a:spcPct val="10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39 new train sets completed </a:t>
            </a:r>
          </a:p>
          <a:p>
            <a:pPr lvl="1">
              <a:lnSpc>
                <a:spcPct val="10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6 carry over to 2022/23 as final sign off not concluded by 31 March 2022. </a:t>
            </a:r>
          </a:p>
          <a:p>
            <a:pPr lvl="1">
              <a:lnSpc>
                <a:spcPct val="100000"/>
              </a:lnSpc>
              <a:spcAft>
                <a:spcPts val="600"/>
              </a:spcAft>
              <a:defRPr/>
            </a:pPr>
            <a:endParaRPr lang="en-US" dirty="0">
              <a:solidFill>
                <a:sysClr val="windowText" lastClr="000000"/>
              </a:solidFill>
            </a:endParaRPr>
          </a:p>
          <a:p>
            <a:pPr marL="457191" lvl="1" indent="0">
              <a:lnSpc>
                <a:spcPct val="100000"/>
              </a:lnSpc>
              <a:spcAft>
                <a:spcPts val="600"/>
              </a:spcAft>
              <a:buFont typeface="Arial" panose="020B0604020202020204" pitchFamily="34" charset="0"/>
              <a:buNone/>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a:lnSpc>
                <a:spcPct val="100000"/>
              </a:lnSpc>
              <a:spcAft>
                <a:spcPts val="600"/>
              </a:spcAft>
              <a:defRPr/>
            </a:pPr>
            <a:r>
              <a:rPr lang="en-US" sz="1600" dirty="0">
                <a:solidFill>
                  <a:sysClr val="windowText" lastClr="000000"/>
                </a:solidFill>
                <a:latin typeface="Arial" panose="020B0604020202020204" pitchFamily="34" charset="0"/>
                <a:cs typeface="Arial" panose="020B0604020202020204" pitchFamily="34" charset="0"/>
              </a:rPr>
              <a:t>Unqualified audit of performance of pre-determined objectives. </a:t>
            </a:r>
          </a:p>
          <a:p>
            <a:pPr>
              <a:lnSpc>
                <a:spcPct val="150000"/>
              </a:lnSpc>
              <a:defRPr/>
            </a:pPr>
            <a:endParaRPr lang="en-US" dirty="0">
              <a:solidFill>
                <a:sysClr val="windowText" lastClr="000000"/>
              </a:solidFill>
            </a:endParaRPr>
          </a:p>
          <a:p>
            <a:pPr lvl="1">
              <a:defRPr/>
            </a:pPr>
            <a:endParaRPr lang="en-US" dirty="0">
              <a:solidFill>
                <a:sysClr val="windowText" lastClr="000000"/>
              </a:solidFill>
            </a:endParaRPr>
          </a:p>
        </p:txBody>
      </p:sp>
      <p:pic>
        <p:nvPicPr>
          <p:cNvPr id="16389" name="Picture 12">
            <a:extLst>
              <a:ext uri="{FF2B5EF4-FFF2-40B4-BE49-F238E27FC236}">
                <a16:creationId xmlns:a16="http://schemas.microsoft.com/office/drawing/2014/main" id="{772D305D-9DE8-5D2B-57D4-066789FF3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2962275"/>
            <a:ext cx="63627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6BF707-47D7-5094-31C9-121E017C280C}"/>
              </a:ext>
            </a:extLst>
          </p:cNvPr>
          <p:cNvSpPr txBox="1"/>
          <p:nvPr/>
        </p:nvSpPr>
        <p:spPr>
          <a:xfrm rot="10800000" flipV="1">
            <a:off x="777875" y="1554163"/>
            <a:ext cx="5116513" cy="1219200"/>
          </a:xfrm>
          <a:prstGeom prst="rect">
            <a:avLst/>
          </a:prstGeom>
          <a:noFill/>
        </p:spPr>
        <p:txBody>
          <a:bodyPr>
            <a:spAutoFit/>
          </a:bodyPr>
          <a:lstStyle/>
          <a:p>
            <a:pPr algn="just" defTabSz="914217" eaLnBrk="1" fontAlgn="auto" hangingPunct="1">
              <a:lnSpc>
                <a:spcPct val="150000"/>
              </a:lnSpc>
              <a:spcBef>
                <a:spcPts val="0"/>
              </a:spcBef>
              <a:spcAft>
                <a:spcPts val="0"/>
              </a:spcAft>
              <a:defRPr/>
            </a:pPr>
            <a:endParaRPr lang="ru-RU" sz="1250" spc="150" dirty="0">
              <a:solidFill>
                <a:srgbClr val="44546A"/>
              </a:solidFill>
              <a:latin typeface="Arial" panose="020B0604020202020204" pitchFamily="34" charset="0"/>
              <a:cs typeface="Arial" panose="020B0604020202020204" pitchFamily="34" charset="0"/>
            </a:endParaRPr>
          </a:p>
        </p:txBody>
      </p:sp>
      <p:graphicFrame>
        <p:nvGraphicFramePr>
          <p:cNvPr id="2" name="Table 10">
            <a:extLst>
              <a:ext uri="{FF2B5EF4-FFF2-40B4-BE49-F238E27FC236}">
                <a16:creationId xmlns:a16="http://schemas.microsoft.com/office/drawing/2014/main" id="{9EAB46C1-0EE9-775F-E22D-9BAE48389EAF}"/>
              </a:ext>
            </a:extLst>
          </p:cNvPr>
          <p:cNvGraphicFramePr>
            <a:graphicFrameLocks/>
          </p:cNvGraphicFramePr>
          <p:nvPr/>
        </p:nvGraphicFramePr>
        <p:xfrm>
          <a:off x="777875" y="1554163"/>
          <a:ext cx="5318125" cy="4876800"/>
        </p:xfrm>
        <a:graphic>
          <a:graphicData uri="http://schemas.openxmlformats.org/drawingml/2006/table">
            <a:tbl>
              <a:tblPr firstRow="1" bandRow="1"/>
              <a:tblGrid>
                <a:gridCol w="2535204">
                  <a:extLst>
                    <a:ext uri="{9D8B030D-6E8A-4147-A177-3AD203B41FA5}">
                      <a16:colId xmlns:a16="http://schemas.microsoft.com/office/drawing/2014/main" val="20000"/>
                    </a:ext>
                  </a:extLst>
                </a:gridCol>
                <a:gridCol w="1070380">
                  <a:extLst>
                    <a:ext uri="{9D8B030D-6E8A-4147-A177-3AD203B41FA5}">
                      <a16:colId xmlns:a16="http://schemas.microsoft.com/office/drawing/2014/main" val="20001"/>
                    </a:ext>
                  </a:extLst>
                </a:gridCol>
                <a:gridCol w="1070380">
                  <a:extLst>
                    <a:ext uri="{9D8B030D-6E8A-4147-A177-3AD203B41FA5}">
                      <a16:colId xmlns:a16="http://schemas.microsoft.com/office/drawing/2014/main" val="20002"/>
                    </a:ext>
                  </a:extLst>
                </a:gridCol>
                <a:gridCol w="642162">
                  <a:extLst>
                    <a:ext uri="{9D8B030D-6E8A-4147-A177-3AD203B41FA5}">
                      <a16:colId xmlns:a16="http://schemas.microsoft.com/office/drawing/2014/main" val="20003"/>
                    </a:ext>
                  </a:extLst>
                </a:gridCol>
              </a:tblGrid>
              <a:tr h="576277">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Pre-determined Objective</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Achieved</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Not Achieved</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Total</a:t>
                      </a:r>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336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Core performance objective</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extLst>
                  <a:ext uri="{0D108BD9-81ED-4DB2-BD59-A6C34878D82A}">
                    <a16:rowId xmlns:a16="http://schemas.microsoft.com/office/drawing/2014/main" val="10001"/>
                  </a:ext>
                </a:extLst>
              </a:tr>
              <a:tr h="10440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err="1"/>
                        <a:t>Modernise</a:t>
                      </a:r>
                      <a:r>
                        <a:rPr lang="en-US" sz="1600" dirty="0"/>
                        <a:t> rail through manufacturing, infrastructure development and maintenance</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7</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7</a:t>
                      </a:r>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62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Recover Rail and Autopax performance</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4</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5</a:t>
                      </a:r>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2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Improve Operational Safety &amp; security</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189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Restructure and improve performance of secondary mandate</a:t>
                      </a:r>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marL="91429" marR="91429">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36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marL="91429" marR="91429">
                    <a:lnL w="6350" cap="flat" cmpd="sng" algn="ctr">
                      <a:solidFill>
                        <a:srgbClr val="5B9BD5"/>
                      </a:solidFill>
                      <a:prstDash val="solid"/>
                      <a:miter lim="800000"/>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marL="91429" marR="91429">
                    <a:lnL>
                      <a:noFill/>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marL="91429" marR="91429">
                    <a:lnL>
                      <a:noFill/>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marL="91429" marR="91429">
                    <a:lnL>
                      <a:noFill/>
                    </a:lnL>
                    <a:lnR w="6350" cap="flat" cmpd="sng" algn="ctr">
                      <a:solidFill>
                        <a:srgbClr val="5B9BD5"/>
                      </a:solidFill>
                      <a:prstDash val="solid"/>
                      <a:miter lim="800000"/>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39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Performance core objectives</a:t>
                      </a:r>
                    </a:p>
                  </a:txBody>
                  <a:tcPr marL="91429" marR="91429">
                    <a:lnL w="6350" cap="flat" cmpd="sng" algn="ctr">
                      <a:solidFill>
                        <a:srgbClr val="5B9BD5"/>
                      </a:solidFill>
                      <a:prstDash val="solid"/>
                      <a:miter lim="800000"/>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t>3 </a:t>
                      </a:r>
                      <a:r>
                        <a:rPr lang="en-US" sz="1800" b="1" dirty="0">
                          <a:solidFill>
                            <a:srgbClr val="C00000"/>
                          </a:solidFill>
                        </a:rPr>
                        <a:t>(19%)</a:t>
                      </a:r>
                    </a:p>
                  </a:txBody>
                  <a:tcPr marL="91429" marR="91429">
                    <a:lnL>
                      <a:noFill/>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14</a:t>
                      </a:r>
                    </a:p>
                  </a:txBody>
                  <a:tcPr marL="91429" marR="91429">
                    <a:lnL>
                      <a:noFill/>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17</a:t>
                      </a:r>
                    </a:p>
                  </a:txBody>
                  <a:tcPr marL="91429" marR="91429">
                    <a:lnL>
                      <a:noFill/>
                    </a:lnL>
                    <a:lnR w="6350" cap="flat" cmpd="sng" algn="ctr">
                      <a:solidFill>
                        <a:srgbClr val="5B9BD5"/>
                      </a:solidFill>
                      <a:prstDash val="solid"/>
                      <a:miter lim="800000"/>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3" name="Content Placeholder 6">
            <a:extLst>
              <a:ext uri="{FF2B5EF4-FFF2-40B4-BE49-F238E27FC236}">
                <a16:creationId xmlns:a16="http://schemas.microsoft.com/office/drawing/2014/main" id="{F8A2074A-B9FE-ECEC-9076-7D1E1FDC3EA9}"/>
              </a:ext>
            </a:extLst>
          </p:cNvPr>
          <p:cNvSpPr txBox="1">
            <a:spLocks/>
          </p:cNvSpPr>
          <p:nvPr/>
        </p:nvSpPr>
        <p:spPr>
          <a:xfrm>
            <a:off x="6256338" y="1554163"/>
            <a:ext cx="4025900" cy="4341812"/>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600" dirty="0">
                <a:solidFill>
                  <a:sysClr val="windowText" lastClr="000000"/>
                </a:solidFill>
                <a:latin typeface="Arial" panose="020B0604020202020204" pitchFamily="34" charset="0"/>
                <a:cs typeface="Arial" panose="020B0604020202020204" pitchFamily="34" charset="0"/>
              </a:rPr>
              <a:t>Partial achievements</a:t>
            </a:r>
          </a:p>
          <a:p>
            <a:pPr marL="0" indent="0">
              <a:buFont typeface="Arial" panose="020B0604020202020204" pitchFamily="34" charset="0"/>
              <a:buNone/>
              <a:defRPr/>
            </a:pPr>
            <a:endParaRPr lang="en-US" sz="1600" dirty="0">
              <a:solidFill>
                <a:sysClr val="windowText" lastClr="000000"/>
              </a:solidFill>
              <a:latin typeface="Arial" panose="020B0604020202020204" pitchFamily="34" charset="0"/>
              <a:cs typeface="Arial" panose="020B0604020202020204" pitchFamily="34" charset="0"/>
            </a:endParaRPr>
          </a:p>
          <a:p>
            <a:pPr>
              <a:defRPr/>
            </a:pPr>
            <a:r>
              <a:rPr lang="en-US" sz="1600" dirty="0">
                <a:solidFill>
                  <a:sysClr val="windowText" lastClr="000000"/>
                </a:solidFill>
                <a:latin typeface="Arial" panose="020B0604020202020204" pitchFamily="34" charset="0"/>
                <a:cs typeface="Arial" panose="020B0604020202020204" pitchFamily="34" charset="0"/>
              </a:rPr>
              <a:t>36 out of 44 new EMUs delivered (Excl. 6 carried over)</a:t>
            </a:r>
          </a:p>
          <a:p>
            <a:pPr>
              <a:defRPr/>
            </a:pPr>
            <a:r>
              <a:rPr lang="en-US" sz="1600" dirty="0" err="1">
                <a:solidFill>
                  <a:sysClr val="windowText" lastClr="000000"/>
                </a:solidFill>
                <a:latin typeface="Arial" panose="020B0604020202020204" pitchFamily="34" charset="0"/>
                <a:cs typeface="Arial" panose="020B0604020202020204" pitchFamily="34" charset="0"/>
              </a:rPr>
              <a:t>Signalling</a:t>
            </a:r>
            <a:r>
              <a:rPr lang="en-US" sz="1600" dirty="0">
                <a:solidFill>
                  <a:sysClr val="windowText" lastClr="000000"/>
                </a:solidFill>
                <a:latin typeface="Arial" panose="020B0604020202020204" pitchFamily="34" charset="0"/>
                <a:cs typeface="Arial" panose="020B0604020202020204" pitchFamily="34" charset="0"/>
              </a:rPr>
              <a:t> of Western Cape completed with exception of Central Line that was halted due to Illegal Settlements removal not completed. </a:t>
            </a:r>
          </a:p>
          <a:p>
            <a:pPr>
              <a:defRPr/>
            </a:pPr>
            <a:endParaRPr lang="en-US" sz="1600" dirty="0">
              <a:solidFill>
                <a:sysClr val="windowText" lastClr="000000"/>
              </a:solidFill>
              <a:latin typeface="Arial" panose="020B0604020202020204" pitchFamily="34" charset="0"/>
              <a:cs typeface="Arial" panose="020B0604020202020204" pitchFamily="34" charset="0"/>
            </a:endParaRPr>
          </a:p>
          <a:p>
            <a:pPr>
              <a:defRPr/>
            </a:pPr>
            <a:endParaRPr lang="en-US" sz="1600" dirty="0">
              <a:solidFill>
                <a:sysClr val="windowText" lastClr="000000"/>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1200" dirty="0">
                <a:solidFill>
                  <a:sysClr val="windowText" lastClr="000000"/>
                </a:solidFill>
                <a:latin typeface="Arial" panose="020B0604020202020204" pitchFamily="34" charset="0"/>
                <a:cs typeface="Arial" panose="020B0604020202020204" pitchFamily="34" charset="0"/>
              </a:rPr>
              <a:t>Notes: </a:t>
            </a:r>
          </a:p>
          <a:p>
            <a:pPr marL="0" indent="0">
              <a:buFont typeface="Arial" panose="020B0604020202020204" pitchFamily="34" charset="0"/>
              <a:buNone/>
              <a:defRPr/>
            </a:pPr>
            <a:r>
              <a:rPr lang="en-US" sz="1200" dirty="0">
                <a:solidFill>
                  <a:sysClr val="windowText" lastClr="000000"/>
                </a:solidFill>
                <a:latin typeface="Arial" panose="020B0604020202020204" pitchFamily="34" charset="0"/>
                <a:cs typeface="Arial" panose="020B0604020202020204" pitchFamily="34" charset="0"/>
              </a:rPr>
              <a:t>Completion of other corridors were not part of the compact. </a:t>
            </a:r>
          </a:p>
          <a:p>
            <a:pPr marL="0" indent="0">
              <a:buFont typeface="Arial" panose="020B0604020202020204" pitchFamily="34" charset="0"/>
              <a:buNone/>
              <a:defRPr/>
            </a:pPr>
            <a:endParaRPr lang="en-US" dirty="0">
              <a:solidFill>
                <a:sysClr val="windowText" lastClr="000000"/>
              </a:solidFill>
            </a:endParaRPr>
          </a:p>
          <a:p>
            <a:pPr marL="0" indent="0">
              <a:buFont typeface="Arial" panose="020B0604020202020204" pitchFamily="34" charset="0"/>
              <a:buNone/>
              <a:defRPr/>
            </a:pPr>
            <a:endParaRPr lang="en-US" sz="1600" dirty="0">
              <a:solidFill>
                <a:sysClr val="windowText" lastClr="000000"/>
              </a:solidFill>
            </a:endParaRPr>
          </a:p>
          <a:p>
            <a:pPr>
              <a:defRPr/>
            </a:pPr>
            <a:endParaRPr lang="en-US" sz="1400" dirty="0">
              <a:solidFill>
                <a:sysClr val="windowText" lastClr="000000"/>
              </a:solidFill>
            </a:endParaRPr>
          </a:p>
          <a:p>
            <a:pPr>
              <a:defRPr/>
            </a:pPr>
            <a:endParaRPr lang="en-US" sz="1400" dirty="0">
              <a:solidFill>
                <a:sysClr val="windowText" lastClr="000000"/>
              </a:solidFill>
            </a:endParaRPr>
          </a:p>
          <a:p>
            <a:pPr marL="0" indent="0">
              <a:buFont typeface="Arial" panose="020B0604020202020204" pitchFamily="34" charset="0"/>
              <a:buNone/>
              <a:defRPr/>
            </a:pPr>
            <a:endParaRPr lang="en-US" sz="1400" dirty="0">
              <a:solidFill>
                <a:sysClr val="windowText" lastClr="000000"/>
              </a:solidFill>
            </a:endParaRPr>
          </a:p>
          <a:p>
            <a:pPr>
              <a:defRPr/>
            </a:pPr>
            <a:endParaRPr lang="en-US" sz="1400" dirty="0">
              <a:solidFill>
                <a:sysClr val="windowText" lastClr="000000"/>
              </a:solidFill>
            </a:endParaRPr>
          </a:p>
          <a:p>
            <a:pPr>
              <a:defRPr/>
            </a:pPr>
            <a:endParaRPr lang="en-US" sz="1400" dirty="0">
              <a:solidFill>
                <a:sysClr val="windowText" lastClr="000000"/>
              </a:solidFill>
            </a:endParaRPr>
          </a:p>
          <a:p>
            <a:pPr marL="0" indent="0">
              <a:buFont typeface="Arial" panose="020B0604020202020204" pitchFamily="34" charset="0"/>
              <a:buNone/>
              <a:defRPr/>
            </a:pPr>
            <a:endParaRPr lang="en-US" dirty="0">
              <a:solidFill>
                <a:sysClr val="windowText" lastClr="000000"/>
              </a:solidFill>
            </a:endParaRPr>
          </a:p>
          <a:p>
            <a:pPr lvl="1">
              <a:defRPr/>
            </a:pPr>
            <a:endParaRPr lang="en-US" dirty="0">
              <a:solidFill>
                <a:sysClr val="windowText" lastClr="000000"/>
              </a:solidFill>
            </a:endParaRPr>
          </a:p>
        </p:txBody>
      </p:sp>
      <p:sp>
        <p:nvSpPr>
          <p:cNvPr id="17456" name="TextBox 7">
            <a:extLst>
              <a:ext uri="{FF2B5EF4-FFF2-40B4-BE49-F238E27FC236}">
                <a16:creationId xmlns:a16="http://schemas.microsoft.com/office/drawing/2014/main" id="{D9F64554-83BA-5E0F-212A-2946FAF943F7}"/>
              </a:ext>
            </a:extLst>
          </p:cNvPr>
          <p:cNvSpPr txBox="1">
            <a:spLocks noChangeArrowheads="1"/>
          </p:cNvSpPr>
          <p:nvPr/>
        </p:nvSpPr>
        <p:spPr bwMode="auto">
          <a:xfrm>
            <a:off x="615950" y="962025"/>
            <a:ext cx="930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Status of performance per pre-determined objective: 2021/22</a:t>
            </a:r>
            <a:endParaRPr lang="en-ZA" altLang="en-US" sz="2400" b="1">
              <a:solidFill>
                <a:srgbClr val="00B0F0"/>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4A202C-847B-6950-9313-202AC6E345A8}"/>
              </a:ext>
            </a:extLst>
          </p:cNvPr>
          <p:cNvSpPr txBox="1"/>
          <p:nvPr/>
        </p:nvSpPr>
        <p:spPr>
          <a:xfrm rot="10800000" flipV="1">
            <a:off x="744538" y="982663"/>
            <a:ext cx="8877300" cy="577850"/>
          </a:xfrm>
          <a:prstGeom prst="rect">
            <a:avLst/>
          </a:prstGeom>
          <a:noFill/>
        </p:spPr>
        <p:txBody>
          <a:bodyPr>
            <a:spAutoFit/>
          </a:bodyPr>
          <a:lstStyle/>
          <a:p>
            <a:pPr algn="just" defTabSz="914217" eaLnBrk="1" fontAlgn="auto" hangingPunct="1">
              <a:lnSpc>
                <a:spcPct val="150000"/>
              </a:lnSpc>
              <a:spcBef>
                <a:spcPts val="0"/>
              </a:spcBef>
              <a:spcAft>
                <a:spcPts val="0"/>
              </a:spcAft>
              <a:defRPr/>
            </a:pPr>
            <a:r>
              <a:rPr lang="en-US" sz="2400" b="1" spc="150" dirty="0">
                <a:solidFill>
                  <a:srgbClr val="00B0F0"/>
                </a:solidFill>
                <a:latin typeface="Arial" panose="020B0604020202020204" pitchFamily="34" charset="0"/>
                <a:cs typeface="Arial" panose="020B0604020202020204" pitchFamily="34" charset="0"/>
              </a:rPr>
              <a:t>Post year-end achievements &amp; progress: 2021/22</a:t>
            </a:r>
            <a:endParaRPr lang="ru-RU" sz="2400" b="1" spc="150" dirty="0">
              <a:solidFill>
                <a:srgbClr val="00B0F0"/>
              </a:solidFill>
              <a:latin typeface="Arial" panose="020B0604020202020204" pitchFamily="34" charset="0"/>
              <a:cs typeface="Arial" panose="020B0604020202020204" pitchFamily="34" charset="0"/>
            </a:endParaRPr>
          </a:p>
        </p:txBody>
      </p:sp>
      <p:sp>
        <p:nvSpPr>
          <p:cNvPr id="18435" name="TextBox 5">
            <a:extLst>
              <a:ext uri="{FF2B5EF4-FFF2-40B4-BE49-F238E27FC236}">
                <a16:creationId xmlns:a16="http://schemas.microsoft.com/office/drawing/2014/main" id="{50E4EAB5-2667-5583-8A64-63DBFAB2BE94}"/>
              </a:ext>
            </a:extLst>
          </p:cNvPr>
          <p:cNvSpPr txBox="1">
            <a:spLocks noChangeArrowheads="1"/>
          </p:cNvSpPr>
          <p:nvPr/>
        </p:nvSpPr>
        <p:spPr bwMode="auto">
          <a:xfrm>
            <a:off x="744538" y="1560513"/>
            <a:ext cx="87709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a:latin typeface="Arial" panose="020B0604020202020204" pitchFamily="34" charset="0"/>
                <a:cs typeface="Arial" panose="020B0604020202020204" pitchFamily="34" charset="0"/>
              </a:rPr>
              <a:t>Fencing for 6 depots with concrete walling with high technology in progress with completion by end of 2022/23. Contracts commenced March 2022.</a:t>
            </a:r>
          </a:p>
        </p:txBody>
      </p:sp>
      <p:pic>
        <p:nvPicPr>
          <p:cNvPr id="18436" name="Picture 6">
            <a:extLst>
              <a:ext uri="{FF2B5EF4-FFF2-40B4-BE49-F238E27FC236}">
                <a16:creationId xmlns:a16="http://schemas.microsoft.com/office/drawing/2014/main" id="{32B1C0F5-2098-57C8-B4E7-2D842CA88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8" y="2413000"/>
            <a:ext cx="193198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a:extLst>
              <a:ext uri="{FF2B5EF4-FFF2-40B4-BE49-F238E27FC236}">
                <a16:creationId xmlns:a16="http://schemas.microsoft.com/office/drawing/2014/main" id="{D0203471-3535-7A76-DDDC-E34BD27A4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2413000"/>
            <a:ext cx="16573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8033A50A-6642-7B46-84C9-E097D5761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88" y="2413000"/>
            <a:ext cx="172561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a:extLst>
              <a:ext uri="{FF2B5EF4-FFF2-40B4-BE49-F238E27FC236}">
                <a16:creationId xmlns:a16="http://schemas.microsoft.com/office/drawing/2014/main" id="{28C415E0-92DC-E312-81B0-703101F7BF7C}"/>
              </a:ext>
            </a:extLst>
          </p:cNvPr>
          <p:cNvGrpSpPr>
            <a:grpSpLocks/>
          </p:cNvGrpSpPr>
          <p:nvPr/>
        </p:nvGrpSpPr>
        <p:grpSpPr bwMode="auto">
          <a:xfrm>
            <a:off x="6153150" y="2487613"/>
            <a:ext cx="1939925" cy="3498850"/>
            <a:chOff x="7229401" y="1892102"/>
            <a:chExt cx="1995562" cy="2624250"/>
          </a:xfrm>
        </p:grpSpPr>
        <p:pic>
          <p:nvPicPr>
            <p:cNvPr id="18443" name="Picture 10">
              <a:extLst>
                <a:ext uri="{FF2B5EF4-FFF2-40B4-BE49-F238E27FC236}">
                  <a16:creationId xmlns:a16="http://schemas.microsoft.com/office/drawing/2014/main" id="{7DA7C951-CB1A-ADB8-1602-E112B3A00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401" y="2190815"/>
              <a:ext cx="1995562" cy="23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E25DBDA-2DEF-4E88-432F-9166B474FFE8}"/>
                </a:ext>
              </a:extLst>
            </p:cNvPr>
            <p:cNvSpPr txBox="1"/>
            <p:nvPr/>
          </p:nvSpPr>
          <p:spPr>
            <a:xfrm>
              <a:off x="7229401" y="1892102"/>
              <a:ext cx="1995562" cy="261949"/>
            </a:xfrm>
            <a:prstGeom prst="rect">
              <a:avLst/>
            </a:prstGeom>
            <a:noFill/>
          </p:spPr>
          <p:txBody>
            <a:bodyPr>
              <a:spAutoFit/>
            </a:bodyPr>
            <a:lstStyle/>
            <a:p>
              <a:pPr>
                <a:defRPr/>
              </a:pPr>
              <a:r>
                <a:rPr lang="en-US" sz="1100" b="1" kern="0" dirty="0">
                  <a:solidFill>
                    <a:prstClr val="black"/>
                  </a:solidFill>
                  <a:latin typeface="+mn-lt"/>
                </a:rPr>
                <a:t>Paarden Eiland </a:t>
              </a:r>
            </a:p>
          </p:txBody>
        </p:sp>
      </p:grpSp>
      <p:pic>
        <p:nvPicPr>
          <p:cNvPr id="18440" name="Picture 14">
            <a:extLst>
              <a:ext uri="{FF2B5EF4-FFF2-40B4-BE49-F238E27FC236}">
                <a16:creationId xmlns:a16="http://schemas.microsoft.com/office/drawing/2014/main" id="{A592A635-200C-45D0-67BD-466A8D7DC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1175" y="2886075"/>
            <a:ext cx="18161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7DD7D42D-D998-A4E9-6F78-A340058795CF}"/>
              </a:ext>
            </a:extLst>
          </p:cNvPr>
          <p:cNvSpPr txBox="1"/>
          <p:nvPr/>
        </p:nvSpPr>
        <p:spPr>
          <a:xfrm flipH="1">
            <a:off x="8093075" y="2584450"/>
            <a:ext cx="1720850" cy="260350"/>
          </a:xfrm>
          <a:prstGeom prst="rect">
            <a:avLst/>
          </a:prstGeom>
          <a:noFill/>
        </p:spPr>
        <p:txBody>
          <a:bodyPr>
            <a:spAutoFit/>
          </a:bodyPr>
          <a:lstStyle/>
          <a:p>
            <a:pPr>
              <a:defRPr/>
            </a:pPr>
            <a:r>
              <a:rPr lang="en-US" sz="1100" b="1" kern="0" dirty="0">
                <a:solidFill>
                  <a:prstClr val="black"/>
                </a:solidFill>
                <a:latin typeface="+mn-lt"/>
              </a:rPr>
              <a:t>Salt River</a:t>
            </a:r>
          </a:p>
        </p:txBody>
      </p:sp>
      <p:pic>
        <p:nvPicPr>
          <p:cNvPr id="18442" name="Picture 16">
            <a:extLst>
              <a:ext uri="{FF2B5EF4-FFF2-40B4-BE49-F238E27FC236}">
                <a16:creationId xmlns:a16="http://schemas.microsoft.com/office/drawing/2014/main" id="{0B109254-4877-E7CA-E576-C8557DD815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8550" y="2584450"/>
            <a:ext cx="20018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C2C56-4301-AAC1-E3C7-0528023A7736}"/>
              </a:ext>
            </a:extLst>
          </p:cNvPr>
          <p:cNvSpPr txBox="1"/>
          <p:nvPr/>
        </p:nvSpPr>
        <p:spPr>
          <a:xfrm rot="10800000" flipV="1">
            <a:off x="777875" y="1554163"/>
            <a:ext cx="5116513" cy="1219200"/>
          </a:xfrm>
          <a:prstGeom prst="rect">
            <a:avLst/>
          </a:prstGeom>
          <a:noFill/>
        </p:spPr>
        <p:txBody>
          <a:bodyPr>
            <a:spAutoFit/>
          </a:bodyPr>
          <a:lstStyle/>
          <a:p>
            <a:pPr algn="just" defTabSz="914217" eaLnBrk="1" fontAlgn="auto" hangingPunct="1">
              <a:lnSpc>
                <a:spcPct val="150000"/>
              </a:lnSpc>
              <a:spcBef>
                <a:spcPts val="0"/>
              </a:spcBef>
              <a:spcAft>
                <a:spcPts val="0"/>
              </a:spcAft>
              <a:defRPr/>
            </a:pPr>
            <a:endParaRPr lang="ru-RU" sz="1250" spc="150" dirty="0">
              <a:solidFill>
                <a:srgbClr val="44546A"/>
              </a:solidFill>
              <a:latin typeface="Arial" panose="020B0604020202020204" pitchFamily="34" charset="0"/>
              <a:cs typeface="Arial" panose="020B0604020202020204" pitchFamily="34" charset="0"/>
            </a:endParaRPr>
          </a:p>
        </p:txBody>
      </p:sp>
      <p:sp>
        <p:nvSpPr>
          <p:cNvPr id="19459" name="TextBox 11">
            <a:extLst>
              <a:ext uri="{FF2B5EF4-FFF2-40B4-BE49-F238E27FC236}">
                <a16:creationId xmlns:a16="http://schemas.microsoft.com/office/drawing/2014/main" id="{594B52FD-8524-155F-FC86-DD82D5B541AD}"/>
              </a:ext>
            </a:extLst>
          </p:cNvPr>
          <p:cNvSpPr txBox="1">
            <a:spLocks noChangeArrowheads="1"/>
          </p:cNvSpPr>
          <p:nvPr/>
        </p:nvSpPr>
        <p:spPr bwMode="auto">
          <a:xfrm>
            <a:off x="862013" y="90328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latin typeface="Arial" panose="020B0604020202020204" pitchFamily="34" charset="0"/>
                <a:cs typeface="Arial" panose="020B0604020202020204" pitchFamily="34" charset="0"/>
              </a:rPr>
              <a:t>Post year-end achievements: 2021/22 </a:t>
            </a:r>
            <a:endParaRPr lang="en-ZA" altLang="en-US" sz="2400">
              <a:solidFill>
                <a:srgbClr val="000000"/>
              </a:solidFill>
            </a:endParaRPr>
          </a:p>
        </p:txBody>
      </p:sp>
      <p:sp>
        <p:nvSpPr>
          <p:cNvPr id="11" name="Content Placeholder 6">
            <a:extLst>
              <a:ext uri="{FF2B5EF4-FFF2-40B4-BE49-F238E27FC236}">
                <a16:creationId xmlns:a16="http://schemas.microsoft.com/office/drawing/2014/main" id="{0D9DD754-CD66-3E15-0391-ED84B6DD5403}"/>
              </a:ext>
            </a:extLst>
          </p:cNvPr>
          <p:cNvSpPr txBox="1">
            <a:spLocks/>
          </p:cNvSpPr>
          <p:nvPr/>
        </p:nvSpPr>
        <p:spPr>
          <a:xfrm>
            <a:off x="777875" y="1365250"/>
            <a:ext cx="9993313" cy="1951038"/>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defRPr/>
            </a:pPr>
            <a:r>
              <a:rPr lang="en-US" sz="1600" dirty="0">
                <a:solidFill>
                  <a:prstClr val="black"/>
                </a:solidFill>
                <a:latin typeface="Arial" panose="020B0604020202020204" pitchFamily="34" charset="0"/>
                <a:cs typeface="Arial" panose="020B0604020202020204" pitchFamily="34" charset="0"/>
              </a:rPr>
              <a:t>General Overhaul </a:t>
            </a:r>
            <a:r>
              <a:rPr lang="en-US" sz="1600" dirty="0" err="1">
                <a:solidFill>
                  <a:prstClr val="black"/>
                </a:solidFill>
                <a:latin typeface="Arial" panose="020B0604020202020204" pitchFamily="34" charset="0"/>
                <a:cs typeface="Arial" panose="020B0604020202020204" pitchFamily="34" charset="0"/>
              </a:rPr>
              <a:t>programme</a:t>
            </a:r>
            <a:r>
              <a:rPr lang="en-US" sz="1600" dirty="0">
                <a:solidFill>
                  <a:prstClr val="black"/>
                </a:solidFill>
                <a:latin typeface="Arial" panose="020B0604020202020204" pitchFamily="34" charset="0"/>
                <a:cs typeface="Arial" panose="020B0604020202020204" pitchFamily="34" charset="0"/>
              </a:rPr>
              <a:t> endorsed by Shareholder - contracts concluded June 2022. </a:t>
            </a:r>
          </a:p>
          <a:p>
            <a:pPr lvl="1">
              <a:lnSpc>
                <a:spcPct val="100000"/>
              </a:lnSpc>
              <a:spcAft>
                <a:spcPts val="600"/>
              </a:spcAft>
              <a:defRPr/>
            </a:pPr>
            <a:r>
              <a:rPr lang="en-US" sz="1600" dirty="0">
                <a:solidFill>
                  <a:prstClr val="black"/>
                </a:solidFill>
                <a:latin typeface="Arial" panose="020B0604020202020204" pitchFamily="34" charset="0"/>
                <a:cs typeface="Arial" panose="020B0604020202020204" pitchFamily="34" charset="0"/>
              </a:rPr>
              <a:t>Trains from </a:t>
            </a:r>
            <a:r>
              <a:rPr lang="en-US" sz="1600" dirty="0" err="1">
                <a:solidFill>
                  <a:prstClr val="black"/>
                </a:solidFill>
                <a:latin typeface="Arial" panose="020B0604020202020204" pitchFamily="34" charset="0"/>
                <a:cs typeface="Arial" panose="020B0604020202020204" pitchFamily="34" charset="0"/>
              </a:rPr>
              <a:t>programme</a:t>
            </a:r>
            <a:r>
              <a:rPr lang="en-US" sz="1600" dirty="0">
                <a:solidFill>
                  <a:prstClr val="black"/>
                </a:solidFill>
                <a:latin typeface="Arial" panose="020B0604020202020204" pitchFamily="34" charset="0"/>
                <a:cs typeface="Arial" panose="020B0604020202020204" pitchFamily="34" charset="0"/>
              </a:rPr>
              <a:t> will be in PRASA blue</a:t>
            </a:r>
          </a:p>
          <a:p>
            <a:pPr lvl="1">
              <a:lnSpc>
                <a:spcPct val="100000"/>
              </a:lnSpc>
              <a:spcAft>
                <a:spcPts val="600"/>
              </a:spcAft>
              <a:defRPr/>
            </a:pPr>
            <a:r>
              <a:rPr lang="en-US" sz="1600" dirty="0">
                <a:solidFill>
                  <a:prstClr val="black"/>
                </a:solidFill>
                <a:latin typeface="Arial" panose="020B0604020202020204" pitchFamily="34" charset="0"/>
                <a:cs typeface="Arial" panose="020B0604020202020204" pitchFamily="34" charset="0"/>
              </a:rPr>
              <a:t>2000 potential jobs. </a:t>
            </a:r>
          </a:p>
          <a:p>
            <a:pPr lvl="1">
              <a:lnSpc>
                <a:spcPct val="100000"/>
              </a:lnSpc>
              <a:spcAft>
                <a:spcPts val="600"/>
              </a:spcAft>
              <a:defRPr/>
            </a:pPr>
            <a:r>
              <a:rPr lang="en-US" sz="1600" dirty="0">
                <a:solidFill>
                  <a:prstClr val="black"/>
                </a:solidFill>
                <a:latin typeface="Arial" panose="020B0604020202020204" pitchFamily="34" charset="0"/>
                <a:cs typeface="Arial" panose="020B0604020202020204" pitchFamily="34" charset="0"/>
              </a:rPr>
              <a:t>Work accelerated to meet targets for 2022/23 on Metrorail coaches</a:t>
            </a:r>
          </a:p>
          <a:p>
            <a:pPr>
              <a:lnSpc>
                <a:spcPct val="100000"/>
              </a:lnSpc>
              <a:spcAft>
                <a:spcPts val="600"/>
              </a:spcAft>
              <a:defRPr/>
            </a:pPr>
            <a:r>
              <a:rPr lang="en-US" sz="1600" dirty="0">
                <a:solidFill>
                  <a:prstClr val="black"/>
                </a:solidFill>
                <a:latin typeface="Arial" panose="020B0604020202020204" pitchFamily="34" charset="0"/>
                <a:cs typeface="Arial" panose="020B0604020202020204" pitchFamily="34" charset="0"/>
              </a:rPr>
              <a:t>Fencing and walling of high-risk infrastructure in </a:t>
            </a:r>
            <a:r>
              <a:rPr lang="en-US" sz="1600" dirty="0" err="1">
                <a:solidFill>
                  <a:prstClr val="black"/>
                </a:solidFill>
                <a:latin typeface="Arial" panose="020B0604020202020204" pitchFamily="34" charset="0"/>
                <a:cs typeface="Arial" panose="020B0604020202020204" pitchFamily="34" charset="0"/>
              </a:rPr>
              <a:t>Mabopane</a:t>
            </a:r>
            <a:endParaRPr lang="en-US" sz="1600" dirty="0">
              <a:solidFill>
                <a:prstClr val="black"/>
              </a:solidFill>
              <a:latin typeface="Arial" panose="020B0604020202020204" pitchFamily="34" charset="0"/>
              <a:cs typeface="Arial" panose="020B0604020202020204" pitchFamily="34" charset="0"/>
            </a:endParaRPr>
          </a:p>
          <a:p>
            <a:pPr lvl="1">
              <a:lnSpc>
                <a:spcPct val="100000"/>
              </a:lnSpc>
              <a:spcAft>
                <a:spcPts val="600"/>
              </a:spcAft>
              <a:defRPr/>
            </a:pPr>
            <a:endParaRPr lang="en-US" dirty="0">
              <a:solidFill>
                <a:sysClr val="windowText" lastClr="000000"/>
              </a:solidFill>
            </a:endParaRPr>
          </a:p>
          <a:p>
            <a:pPr marL="457191" lvl="1" indent="0">
              <a:lnSpc>
                <a:spcPct val="100000"/>
              </a:lnSpc>
              <a:spcAft>
                <a:spcPts val="600"/>
              </a:spcAft>
              <a:buFont typeface="Arial" panose="020B0604020202020204" pitchFamily="34" charset="0"/>
              <a:buNone/>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lvl="1">
              <a:lnSpc>
                <a:spcPct val="100000"/>
              </a:lnSpc>
              <a:spcAft>
                <a:spcPts val="600"/>
              </a:spcAft>
              <a:defRPr/>
            </a:pPr>
            <a:endParaRPr lang="en-US" dirty="0">
              <a:solidFill>
                <a:sysClr val="windowText" lastClr="000000"/>
              </a:solidFill>
            </a:endParaRPr>
          </a:p>
          <a:p>
            <a:pPr>
              <a:lnSpc>
                <a:spcPct val="150000"/>
              </a:lnSpc>
              <a:defRPr/>
            </a:pPr>
            <a:endParaRPr lang="en-US" dirty="0">
              <a:solidFill>
                <a:sysClr val="windowText" lastClr="000000"/>
              </a:solidFill>
            </a:endParaRPr>
          </a:p>
          <a:p>
            <a:pPr lvl="1">
              <a:defRPr/>
            </a:pPr>
            <a:endParaRPr lang="en-US" dirty="0">
              <a:solidFill>
                <a:sysClr val="windowText" lastClr="000000"/>
              </a:solidFill>
            </a:endParaRPr>
          </a:p>
        </p:txBody>
      </p:sp>
      <p:sp>
        <p:nvSpPr>
          <p:cNvPr id="2" name="TextBox 1">
            <a:extLst>
              <a:ext uri="{FF2B5EF4-FFF2-40B4-BE49-F238E27FC236}">
                <a16:creationId xmlns:a16="http://schemas.microsoft.com/office/drawing/2014/main" id="{F24602BC-D3BF-3DEB-E2B3-DB2ABA061E01}"/>
              </a:ext>
            </a:extLst>
          </p:cNvPr>
          <p:cNvSpPr txBox="1"/>
          <p:nvPr/>
        </p:nvSpPr>
        <p:spPr>
          <a:xfrm>
            <a:off x="374650" y="3105150"/>
            <a:ext cx="2112963" cy="261938"/>
          </a:xfrm>
          <a:prstGeom prst="rect">
            <a:avLst/>
          </a:prstGeom>
          <a:noFill/>
        </p:spPr>
        <p:txBody>
          <a:bodyPr>
            <a:spAutoFit/>
          </a:bodyPr>
          <a:lstStyle/>
          <a:p>
            <a:pPr>
              <a:defRPr/>
            </a:pPr>
            <a:r>
              <a:rPr lang="en-US" sz="1100" b="1" kern="0" dirty="0" err="1">
                <a:solidFill>
                  <a:prstClr val="black"/>
                </a:solidFill>
                <a:latin typeface="+mn-lt"/>
              </a:rPr>
              <a:t>Mabopane</a:t>
            </a:r>
            <a:r>
              <a:rPr lang="en-US" sz="1100" b="1" kern="0" dirty="0">
                <a:solidFill>
                  <a:prstClr val="black"/>
                </a:solidFill>
                <a:latin typeface="+mn-lt"/>
              </a:rPr>
              <a:t> – Prototype Wall</a:t>
            </a:r>
          </a:p>
        </p:txBody>
      </p:sp>
      <p:pic>
        <p:nvPicPr>
          <p:cNvPr id="19462" name="Picture 2">
            <a:extLst>
              <a:ext uri="{FF2B5EF4-FFF2-40B4-BE49-F238E27FC236}">
                <a16:creationId xmlns:a16="http://schemas.microsoft.com/office/drawing/2014/main" id="{23DC5CD2-5B53-87EA-3064-044059121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3429000"/>
            <a:ext cx="28956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a:extLst>
              <a:ext uri="{FF2B5EF4-FFF2-40B4-BE49-F238E27FC236}">
                <a16:creationId xmlns:a16="http://schemas.microsoft.com/office/drawing/2014/main" id="{FB5ADD62-1FB0-94AC-E3FD-61644A2C7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0" y="4295775"/>
            <a:ext cx="34671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9A1CA6-0146-DB2F-F243-92BE488BA840}"/>
              </a:ext>
            </a:extLst>
          </p:cNvPr>
          <p:cNvSpPr txBox="1"/>
          <p:nvPr/>
        </p:nvSpPr>
        <p:spPr>
          <a:xfrm>
            <a:off x="3270250" y="3778250"/>
            <a:ext cx="3182938" cy="431800"/>
          </a:xfrm>
          <a:prstGeom prst="rect">
            <a:avLst/>
          </a:prstGeom>
          <a:noFill/>
        </p:spPr>
        <p:txBody>
          <a:bodyPr>
            <a:spAutoFit/>
          </a:bodyPr>
          <a:lstStyle/>
          <a:p>
            <a:pPr algn="r">
              <a:defRPr/>
            </a:pPr>
            <a:r>
              <a:rPr lang="en-US" sz="1100" b="1" kern="0" dirty="0">
                <a:solidFill>
                  <a:prstClr val="black"/>
                </a:solidFill>
                <a:latin typeface="+mn-lt"/>
              </a:rPr>
              <a:t>Military grade fencing – Hercules. </a:t>
            </a:r>
          </a:p>
          <a:p>
            <a:pPr algn="r">
              <a:defRPr/>
            </a:pPr>
            <a:r>
              <a:rPr lang="en-US" sz="1100" b="1" kern="0" dirty="0">
                <a:solidFill>
                  <a:prstClr val="black"/>
                </a:solidFill>
                <a:latin typeface="+mn-lt"/>
              </a:rPr>
              <a:t>Signal Room – below and Substation - right</a:t>
            </a:r>
          </a:p>
        </p:txBody>
      </p:sp>
      <p:pic>
        <p:nvPicPr>
          <p:cNvPr id="19465" name="Picture 6">
            <a:extLst>
              <a:ext uri="{FF2B5EF4-FFF2-40B4-BE49-F238E27FC236}">
                <a16:creationId xmlns:a16="http://schemas.microsoft.com/office/drawing/2014/main" id="{1758C3C9-54B4-67C4-0DFC-EBF1359BA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3338513"/>
            <a:ext cx="278765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A PPT Template" id="{F2F74C2E-6D22-4C4B-92A7-4496F69D8932}" vid="{A42620DC-C57D-FD4D-9FB5-BE7D08D8A82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E8B81096EF8C4F8ACBEADC9C7217F2" ma:contentTypeVersion="14" ma:contentTypeDescription="Create a new document." ma:contentTypeScope="" ma:versionID="82a29b2eac868513a9ccb234dbd00dcd">
  <xsd:schema xmlns:xsd="http://www.w3.org/2001/XMLSchema" xmlns:xs="http://www.w3.org/2001/XMLSchema" xmlns:p="http://schemas.microsoft.com/office/2006/metadata/properties" xmlns:ns3="ba809c19-f45c-48c4-8052-617e2018779f" xmlns:ns4="e9a303c1-56a8-46c9-b806-2ba61de9279d" targetNamespace="http://schemas.microsoft.com/office/2006/metadata/properties" ma:root="true" ma:fieldsID="71120d8ce07f6017970966f87858efb6" ns3:_="" ns4:_="">
    <xsd:import namespace="ba809c19-f45c-48c4-8052-617e2018779f"/>
    <xsd:import namespace="e9a303c1-56a8-46c9-b806-2ba61de9279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09c19-f45c-48c4-8052-617e20187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a303c1-56a8-46c9-b806-2ba61de9279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5CA684-E6FC-487D-B1F5-66D6D903091A}">
  <ds:schemaRefs>
    <ds:schemaRef ds:uri="http://schemas.microsoft.com/office/2006/metadata/contentType"/>
    <ds:schemaRef ds:uri="http://schemas.microsoft.com/office/2006/metadata/properties/metaAttributes"/>
    <ds:schemaRef ds:uri="http://www.w3.org/2000/xmlns/"/>
    <ds:schemaRef ds:uri="http://www.w3.org/2001/XMLSchema"/>
    <ds:schemaRef ds:uri="ba809c19-f45c-48c4-8052-617e2018779f"/>
    <ds:schemaRef ds:uri="e9a303c1-56a8-46c9-b806-2ba61de9279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8A1BBA-D448-46C1-9D9B-BF7E47DB817F}">
  <ds:schemaRefs>
    <ds:schemaRef ds:uri="http://purl.org/dc/terms/"/>
    <ds:schemaRef ds:uri="http://schemas.microsoft.com/office/2006/documentManagement/types"/>
    <ds:schemaRef ds:uri="http://purl.org/dc/dcmitype/"/>
    <ds:schemaRef ds:uri="http://schemas.microsoft.com/office/2006/metadata/properties"/>
    <ds:schemaRef ds:uri="ba809c19-f45c-48c4-8052-617e2018779f"/>
    <ds:schemaRef ds:uri="http://www.w3.org/XML/1998/namespace"/>
    <ds:schemaRef ds:uri="http://schemas.microsoft.com/office/infopath/2007/PartnerControls"/>
    <ds:schemaRef ds:uri="http://schemas.openxmlformats.org/package/2006/metadata/core-properties"/>
    <ds:schemaRef ds:uri="e9a303c1-56a8-46c9-b806-2ba61de9279d"/>
    <ds:schemaRef ds:uri="http://purl.org/dc/elements/1.1/"/>
  </ds:schemaRefs>
</ds:datastoreItem>
</file>

<file path=customXml/itemProps3.xml><?xml version="1.0" encoding="utf-8"?>
<ds:datastoreItem xmlns:ds="http://schemas.openxmlformats.org/officeDocument/2006/customXml" ds:itemID="{BD8D8FA1-1C2A-4B04-BEC0-F1DF08595F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517</TotalTime>
  <Words>1248</Words>
  <Application>Microsoft Office PowerPoint</Application>
  <PresentationFormat>Widescreen</PresentationFormat>
  <Paragraphs>227</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Montserrat</vt:lpstr>
      <vt:lpstr>Montserrat SemiBold</vt:lpstr>
      <vt:lpstr>Office Theme</vt:lpstr>
      <vt:lpstr>1_Office Theme</vt:lpstr>
      <vt:lpstr>PRESENTATION TO THE SELECT COMMITTEE ON TRANSPORT, PUBLIC SERVICE AND ADMINISTRATION, PUBLIC WORKS AND INFRASTRUCTURE  PRASA ANNUAL REPORT 2021/22  30 NOVEMBER 2022</vt:lpstr>
      <vt:lpstr>PowerPoint Presentation</vt:lpstr>
      <vt:lpstr>PowerPoint Presentation</vt:lpstr>
      <vt:lpstr>Annual Performance: 2021/22 Achievements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Year at a Glance: 2021/22 </vt:lpstr>
      <vt:lpstr>Audit Outcomes: 2021/22 </vt:lpstr>
      <vt:lpstr>Financial Performance: 2021/22  Salient Financial Position</vt:lpstr>
      <vt:lpstr>PowerPoint Presentation</vt:lpstr>
      <vt:lpstr>PowerPoint Presentation</vt:lpstr>
      <vt:lpstr>PowerPoint Presentation</vt:lpstr>
      <vt:lpstr>               Improvement in Internal Controls and Processes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Goes Here</dc:title>
  <dc:creator>Tinyiko Maringa</dc:creator>
  <cp:lastModifiedBy>Admin</cp:lastModifiedBy>
  <cp:revision>38</cp:revision>
  <cp:lastPrinted>2022-11-25T16:09:15Z</cp:lastPrinted>
  <dcterms:created xsi:type="dcterms:W3CDTF">2022-10-31T13:00:41Z</dcterms:created>
  <dcterms:modified xsi:type="dcterms:W3CDTF">2022-11-29T07:21:45Z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0x01010019E8B81096EF8C4F8ACBEADC9C7217F2</vt:lpwstr>
  </property>
</Properties>
</file>