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8325" r:id="rId2"/>
    <p:sldId id="8326" r:id="rId3"/>
    <p:sldId id="305" r:id="rId4"/>
    <p:sldId id="302" r:id="rId5"/>
    <p:sldId id="300" r:id="rId6"/>
    <p:sldId id="296" r:id="rId7"/>
    <p:sldId id="8329" r:id="rId8"/>
    <p:sldId id="8330" r:id="rId9"/>
    <p:sldId id="8321" r:id="rId10"/>
    <p:sldId id="8323" r:id="rId11"/>
    <p:sldId id="299" r:id="rId12"/>
    <p:sldId id="269" r:id="rId13"/>
  </p:sldIdLst>
  <p:sldSz cx="12192000" cy="6858000"/>
  <p:notesSz cx="7019925" cy="9305925"/>
  <p:embeddedFontLst>
    <p:embeddedFont>
      <p:font typeface="Gill Sans MT" panose="020B0502020104020203" pitchFamily="34" charset="0"/>
      <p:regular r:id="rId15"/>
      <p:bold r:id="rId16"/>
      <p:italic r:id="rId17"/>
      <p:boldItalic r:id="rId18"/>
    </p:embeddedFont>
    <p:embeddedFont>
      <p:font typeface="Copperplate Gothic Bold" panose="020E0705020206020404" pitchFamily="34" charset="0"/>
      <p:regular r:id="rId19"/>
    </p:embeddedFont>
    <p:embeddedFont>
      <p:font typeface="ＭＳ Ｐゴシック" panose="020B0600070205080204" pitchFamily="34" charset="-128"/>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AD56D2-C539-8D72-03BC-1A9BBB28C154}" name="Sekedi Thenga" initials="ST" userId="S::SekediT@cogta.gov.za::46a5ccb8-d596-4082-8edd-0f4fd6c88c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305" autoAdjust="0"/>
  </p:normalViewPr>
  <p:slideViewPr>
    <p:cSldViewPr snapToGrid="0" snapToObjects="1">
      <p:cViewPr varScale="1">
        <p:scale>
          <a:sx n="68" d="100"/>
          <a:sy n="68"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93613EB9-776A-4F3A-9F38-EC1AAC53D685}" type="datetimeFigureOut">
              <a:rPr lang="en-ZA" smtClean="0"/>
              <a:t>2022/11/29</a:t>
            </a:fld>
            <a:endParaRPr lang="en-ZA"/>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AC97E82F-7A33-4DB2-9B5E-9741981764FA}" type="slidenum">
              <a:rPr lang="en-ZA" smtClean="0"/>
              <a:t>‹#›</a:t>
            </a:fld>
            <a:endParaRPr lang="en-ZA"/>
          </a:p>
        </p:txBody>
      </p:sp>
    </p:spTree>
    <p:extLst>
      <p:ext uri="{BB962C8B-B14F-4D97-AF65-F5344CB8AC3E}">
        <p14:creationId xmlns:p14="http://schemas.microsoft.com/office/powerpoint/2010/main" val="341785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C97E82F-7A33-4DB2-9B5E-9741981764FA}" type="slidenum">
              <a:rPr lang="en-ZA" smtClean="0"/>
              <a:t>4</a:t>
            </a:fld>
            <a:endParaRPr lang="en-ZA"/>
          </a:p>
        </p:txBody>
      </p:sp>
    </p:spTree>
    <p:extLst>
      <p:ext uri="{BB962C8B-B14F-4D97-AF65-F5344CB8AC3E}">
        <p14:creationId xmlns:p14="http://schemas.microsoft.com/office/powerpoint/2010/main" val="338600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C97E82F-7A33-4DB2-9B5E-9741981764FA}" type="slidenum">
              <a:rPr lang="en-ZA" smtClean="0"/>
              <a:t>6</a:t>
            </a:fld>
            <a:endParaRPr lang="en-ZA"/>
          </a:p>
        </p:txBody>
      </p:sp>
    </p:spTree>
    <p:extLst>
      <p:ext uri="{BB962C8B-B14F-4D97-AF65-F5344CB8AC3E}">
        <p14:creationId xmlns:p14="http://schemas.microsoft.com/office/powerpoint/2010/main" val="2589809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3" y="2318657"/>
            <a:ext cx="8894135" cy="2982685"/>
          </a:xfrm>
        </p:spPr>
        <p:txBody>
          <a:bodyPr/>
          <a:lstStyle/>
          <a:p>
            <a:r>
              <a:rPr lang="en-US" dirty="0"/>
              <a:t>PORTFOLIO COMMITTEE: COOPERATIVE GOVERNANCE AND TRADITIONAL AFFAIRS</a:t>
            </a:r>
          </a:p>
          <a:p>
            <a:r>
              <a:rPr lang="en-US" sz="2600" u="sng" dirty="0"/>
              <a:t>INTERGOVERNMENTAL MONITORING, SUPPORT AND INTERVENTIONS BILL STATUS QUO</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dirty="0"/>
              <a:t>30 November  2022</a:t>
            </a:r>
          </a:p>
        </p:txBody>
      </p:sp>
    </p:spTree>
    <p:extLst>
      <p:ext uri="{BB962C8B-B14F-4D97-AF65-F5344CB8AC3E}">
        <p14:creationId xmlns:p14="http://schemas.microsoft.com/office/powerpoint/2010/main" val="370170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A975-8618-7BB1-9622-A95595E778D5}"/>
              </a:ext>
            </a:extLst>
          </p:cNvPr>
          <p:cNvSpPr>
            <a:spLocks noGrp="1"/>
          </p:cNvSpPr>
          <p:nvPr>
            <p:ph type="title"/>
          </p:nvPr>
        </p:nvSpPr>
        <p:spPr/>
        <p:txBody>
          <a:bodyPr/>
          <a:lstStyle/>
          <a:p>
            <a:pPr algn="ctr"/>
            <a:r>
              <a:rPr kumimoji="0" lang="en-US" sz="2400" b="1" i="0" u="none" strike="noStrike" kern="1200" cap="all" spc="0" normalizeH="0" baseline="0" noProof="0" dirty="0">
                <a:ln>
                  <a:noFill/>
                </a:ln>
                <a:solidFill>
                  <a:srgbClr val="ED7D31"/>
                </a:solidFill>
                <a:effectLst/>
                <a:uLnTx/>
                <a:uFillTx/>
                <a:latin typeface="Arial" panose="020B0604020202020204"/>
                <a:ea typeface="+mj-ea"/>
                <a:cs typeface="+mj-cs"/>
              </a:rPr>
              <a:t>PROCESS Flow: Imsi BILL (Way-Forward)</a:t>
            </a:r>
            <a:endParaRPr lang="en-ZA" dirty="0"/>
          </a:p>
        </p:txBody>
      </p:sp>
      <p:graphicFrame>
        <p:nvGraphicFramePr>
          <p:cNvPr id="3" name="Content Placeholder 2">
            <a:extLst>
              <a:ext uri="{FF2B5EF4-FFF2-40B4-BE49-F238E27FC236}">
                <a16:creationId xmlns:a16="http://schemas.microsoft.com/office/drawing/2014/main" id="{C3EE11F6-26C1-0DB4-BBD9-BFF27914B3C9}"/>
              </a:ext>
            </a:extLst>
          </p:cNvPr>
          <p:cNvGraphicFramePr>
            <a:graphicFrameLocks noGrp="1"/>
          </p:cNvGraphicFramePr>
          <p:nvPr>
            <p:ph sz="half" idx="2"/>
            <p:extLst>
              <p:ext uri="{D42A27DB-BD31-4B8C-83A1-F6EECF244321}">
                <p14:modId xmlns:p14="http://schemas.microsoft.com/office/powerpoint/2010/main" val="708954986"/>
              </p:ext>
            </p:extLst>
          </p:nvPr>
        </p:nvGraphicFramePr>
        <p:xfrm>
          <a:off x="0" y="500742"/>
          <a:ext cx="12191999" cy="6635640"/>
        </p:xfrm>
        <a:graphic>
          <a:graphicData uri="http://schemas.openxmlformats.org/drawingml/2006/table">
            <a:tbl>
              <a:tblPr firstRow="1" firstCol="1" bandRow="1"/>
              <a:tblGrid>
                <a:gridCol w="1521631">
                  <a:extLst>
                    <a:ext uri="{9D8B030D-6E8A-4147-A177-3AD203B41FA5}">
                      <a16:colId xmlns:a16="http://schemas.microsoft.com/office/drawing/2014/main" val="3114016771"/>
                    </a:ext>
                  </a:extLst>
                </a:gridCol>
                <a:gridCol w="8123938">
                  <a:extLst>
                    <a:ext uri="{9D8B030D-6E8A-4147-A177-3AD203B41FA5}">
                      <a16:colId xmlns:a16="http://schemas.microsoft.com/office/drawing/2014/main" val="3251917402"/>
                    </a:ext>
                  </a:extLst>
                </a:gridCol>
                <a:gridCol w="2546430">
                  <a:extLst>
                    <a:ext uri="{9D8B030D-6E8A-4147-A177-3AD203B41FA5}">
                      <a16:colId xmlns:a16="http://schemas.microsoft.com/office/drawing/2014/main" val="2322050399"/>
                    </a:ext>
                  </a:extLst>
                </a:gridCol>
              </a:tblGrid>
              <a:tr h="251838">
                <a:tc>
                  <a:txBody>
                    <a:bodyPr/>
                    <a:lstStyle/>
                    <a:p>
                      <a:pPr>
                        <a:lnSpc>
                          <a:spcPct val="107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No. items</a:t>
                      </a:r>
                      <a:endParaRPr lang="en-ZA" sz="16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2">
                  <a:txBody>
                    <a:bodyPr/>
                    <a:lstStyle/>
                    <a:p>
                      <a:pPr algn="ctr">
                        <a:lnSpc>
                          <a:spcPct val="107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IMSI Bill Project Plan End Dates</a:t>
                      </a:r>
                      <a:endParaRPr lang="en-ZA" sz="1600" dirty="0">
                        <a:effectLst/>
                        <a:latin typeface="+mn-lt"/>
                        <a:ea typeface="Calibri" panose="020F0502020204030204" pitchFamily="34" charset="0"/>
                        <a:cs typeface="Times New Roman" panose="02020603050405020304" pitchFamily="18" charset="0"/>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extLst>
                  <a:ext uri="{0D108BD9-81ED-4DB2-BD59-A6C34878D82A}">
                    <a16:rowId xmlns:a16="http://schemas.microsoft.com/office/drawing/2014/main" val="3854562512"/>
                  </a:ext>
                </a:extLst>
              </a:tr>
              <a:tr h="1120707">
                <a:tc>
                  <a:txBody>
                    <a:bodyPr/>
                    <a:lstStyle/>
                    <a:p>
                      <a:pPr algn="ctr">
                        <a:lnSpc>
                          <a:spcPct val="115000"/>
                        </a:lnSpc>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final “socio-economic impact assessment’” certificate obtained on 19 March 2022, including approval of the Monitoring and Evaluation Framework</a:t>
                      </a: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Monitoring, </a:t>
                      </a: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well as an Implementation Plan.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March 2022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69998063"/>
                  </a:ext>
                </a:extLst>
              </a:tr>
              <a:tr h="518580">
                <a:tc>
                  <a:txBody>
                    <a:bodyPr/>
                    <a:lstStyle/>
                    <a:p>
                      <a:pPr algn="ctr">
                        <a:lnSpc>
                          <a:spcPct val="115000"/>
                        </a:lnSpc>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80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“socio-economic impact assessment” certificate re-issued in September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September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67818567"/>
                  </a:ext>
                </a:extLst>
              </a:tr>
              <a:tr h="518580">
                <a:tc>
                  <a:txBody>
                    <a:bodyPr/>
                    <a:lstStyle/>
                    <a:p>
                      <a:pPr algn="ctr">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Processing/tabling the Bill together with the Memorandum on the Object of the Bill, the Cabinet Memorandum, and accompanying State Law Advisor and “socio-economic impact assessment” certificates at the Technical GSCID Cluster.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 November 2022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79841965"/>
                  </a:ext>
                </a:extLst>
              </a:tr>
              <a:tr h="518580">
                <a:tc>
                  <a:txBody>
                    <a:bodyPr/>
                    <a:lstStyle/>
                    <a:p>
                      <a:pPr algn="ctr">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Processing/tabling the IMSI Bill at the GSCID-DG Cluster.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November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65890960"/>
                  </a:ext>
                </a:extLst>
              </a:tr>
              <a:tr h="518580">
                <a:tc>
                  <a:txBody>
                    <a:bodyPr/>
                    <a:lstStyle/>
                    <a:p>
                      <a:pPr algn="ctr">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Processing/tabling the IMSI Bill at the Ministerial Cabinet Cluster.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November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17988523"/>
                  </a:ext>
                </a:extLst>
              </a:tr>
              <a:tr h="836899">
                <a:tc>
                  <a:txBody>
                    <a:bodyPr/>
                    <a:lstStyle/>
                    <a:p>
                      <a:pPr algn="ctr">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Submit the Bill, together with the Memorandum on the Object of the Bill, the Cabinet Memorandum, and accompanying State Law Advisor and “socio-economic impact assessment” certificates to Cabinet for consideration and approval.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December 2022/January 2023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02958019"/>
                  </a:ext>
                </a:extLst>
              </a:tr>
              <a:tr h="447615">
                <a:tc>
                  <a:txBody>
                    <a:bodyPr/>
                    <a:lstStyle/>
                    <a:p>
                      <a:pPr algn="ctr">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Publication of the Bill in the Government Gazette for public comments.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February/March 2023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94710265"/>
                  </a:ext>
                </a:extLst>
              </a:tr>
              <a:tr h="836899">
                <a:tc>
                  <a:txBody>
                    <a:bodyPr/>
                    <a:lstStyle/>
                    <a:p>
                      <a:pPr algn="ctr">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Collations and consideration of public comments, and possible codifications and amendments to the Bill in liaison with SLA (including drafting of a report on the public comments).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April/May 2023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77547481"/>
                  </a:ext>
                </a:extLst>
              </a:tr>
              <a:tr h="691444">
                <a:tc>
                  <a:txBody>
                    <a:bodyPr/>
                    <a:lstStyle/>
                    <a:p>
                      <a:pPr algn="ctr">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Processing of the Bill in Parliament.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July 2023 – March 2024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40303251"/>
                  </a:ext>
                </a:extLst>
              </a:tr>
            </a:tbl>
          </a:graphicData>
        </a:graphic>
      </p:graphicFrame>
    </p:spTree>
    <p:extLst>
      <p:ext uri="{BB962C8B-B14F-4D97-AF65-F5344CB8AC3E}">
        <p14:creationId xmlns:p14="http://schemas.microsoft.com/office/powerpoint/2010/main" val="295310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608220"/>
          </a:xfrm>
        </p:spPr>
        <p:txBody>
          <a:bodyPr/>
          <a:lstStyle/>
          <a:p>
            <a:pPr algn="ctr"/>
            <a:r>
              <a:rPr lang="en-ZA" b="1" dirty="0">
                <a:solidFill>
                  <a:schemeClr val="accent2"/>
                </a:solidFill>
              </a:rPr>
              <a:t>Recommendations</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717672"/>
            <a:ext cx="12192000" cy="5284270"/>
          </a:xfrm>
        </p:spPr>
        <p:txBody>
          <a:bodyPr/>
          <a:lstStyle/>
          <a:p>
            <a:pPr marL="0" indent="0" algn="just">
              <a:buClr>
                <a:srgbClr val="FF0000"/>
              </a:buClr>
              <a:buNone/>
            </a:pPr>
            <a:r>
              <a:rPr lang="en-US" sz="2400" dirty="0"/>
              <a:t>It is recommended that the Portfolio Committee: COGTA</a:t>
            </a:r>
          </a:p>
          <a:p>
            <a:pPr marL="0" indent="0" algn="just">
              <a:buClr>
                <a:srgbClr val="FF0000"/>
              </a:buClr>
              <a:buNone/>
            </a:pPr>
            <a:endParaRPr lang="en-US" sz="2400" dirty="0"/>
          </a:p>
          <a:p>
            <a:pPr algn="just">
              <a:buClr>
                <a:schemeClr val="accent2"/>
              </a:buClr>
              <a:buFont typeface="Wingdings" panose="05000000000000000000" pitchFamily="2" charset="2"/>
              <a:buChar char="q"/>
            </a:pPr>
            <a:r>
              <a:rPr lang="en-US" sz="2400" dirty="0"/>
              <a:t> Takes note on status and progress on the development of the IMSI Bill; and</a:t>
            </a:r>
          </a:p>
          <a:p>
            <a:pPr algn="just">
              <a:buClr>
                <a:schemeClr val="accent2"/>
              </a:buClr>
              <a:buFont typeface="Wingdings" panose="05000000000000000000" pitchFamily="2" charset="2"/>
              <a:buChar char="q"/>
            </a:pPr>
            <a:endParaRPr lang="en-US" sz="2400" dirty="0"/>
          </a:p>
          <a:p>
            <a:pPr algn="just">
              <a:buClr>
                <a:schemeClr val="accent2"/>
              </a:buClr>
              <a:buFont typeface="Wingdings" panose="05000000000000000000" pitchFamily="2" charset="2"/>
              <a:buChar char="q"/>
            </a:pPr>
            <a:r>
              <a:rPr lang="en-US" sz="2400" dirty="0"/>
              <a:t> Support the processing of the IMSI Bill into the Parliamentary processes once the Bill is approved by Cabinet.</a:t>
            </a:r>
          </a:p>
        </p:txBody>
      </p:sp>
    </p:spTree>
    <p:extLst>
      <p:ext uri="{BB962C8B-B14F-4D97-AF65-F5344CB8AC3E}">
        <p14:creationId xmlns:p14="http://schemas.microsoft.com/office/powerpoint/2010/main" val="380011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sz="2400" b="1" dirty="0">
                <a:solidFill>
                  <a:schemeClr val="accent2"/>
                </a:solidFill>
                <a:ea typeface="ＭＳ Ｐゴシック" panose="020B0600070205080204" pitchFamily="34" charset="-128"/>
              </a:rPr>
              <a:t>Overview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32522" y="859971"/>
            <a:ext cx="12059478" cy="5888578"/>
          </a:xfrm>
        </p:spPr>
        <p:txBody>
          <a:bodyPr/>
          <a:lstStyle/>
          <a:p>
            <a:pPr algn="just">
              <a:buClr>
                <a:schemeClr val="accent1"/>
              </a:buClr>
              <a:buFont typeface="Wingdings" panose="05000000000000000000" pitchFamily="2" charset="2"/>
              <a:buChar char="v"/>
            </a:pPr>
            <a:r>
              <a:rPr lang="en-US" sz="2600" dirty="0"/>
              <a:t> Constitutional context</a:t>
            </a:r>
          </a:p>
          <a:p>
            <a:pPr marL="0" indent="0" algn="just">
              <a:buClr>
                <a:schemeClr val="accent1"/>
              </a:buClr>
              <a:buNone/>
            </a:pPr>
            <a:endParaRPr lang="en-US" sz="2600" dirty="0"/>
          </a:p>
          <a:p>
            <a:pPr algn="just">
              <a:buClr>
                <a:schemeClr val="accent1"/>
              </a:buClr>
              <a:buFont typeface="Wingdings" panose="05000000000000000000" pitchFamily="2" charset="2"/>
              <a:buChar char="v"/>
            </a:pPr>
            <a:r>
              <a:rPr lang="en-US" sz="2600" dirty="0"/>
              <a:t> Purpose of the Intergovernmental Monitoring, Support and Interventions (IMSI) Bill</a:t>
            </a:r>
          </a:p>
          <a:p>
            <a:pPr marL="0" indent="0" algn="just">
              <a:buClr>
                <a:schemeClr val="accent1"/>
              </a:buClr>
              <a:buNone/>
            </a:pPr>
            <a:endParaRPr lang="en-US" sz="2600" dirty="0"/>
          </a:p>
          <a:p>
            <a:pPr algn="just">
              <a:buClr>
                <a:schemeClr val="accent1"/>
              </a:buClr>
              <a:buFont typeface="Wingdings" panose="05000000000000000000" pitchFamily="2" charset="2"/>
              <a:buChar char="v"/>
            </a:pPr>
            <a:r>
              <a:rPr lang="en-US" sz="2600" dirty="0"/>
              <a:t> S</a:t>
            </a:r>
            <a:r>
              <a:rPr lang="en-US" sz="2600" dirty="0">
                <a:solidFill>
                  <a:schemeClr val="tx1"/>
                </a:solidFill>
              </a:rPr>
              <a:t>tatus quo of the </a:t>
            </a:r>
            <a:r>
              <a:rPr lang="en-US" sz="2600" dirty="0"/>
              <a:t>IMSI</a:t>
            </a:r>
            <a:r>
              <a:rPr lang="en-US" sz="2600" dirty="0">
                <a:solidFill>
                  <a:schemeClr val="tx1"/>
                </a:solidFill>
              </a:rPr>
              <a:t> </a:t>
            </a:r>
            <a:r>
              <a:rPr lang="en-US" sz="2600" dirty="0"/>
              <a:t>B</a:t>
            </a:r>
            <a:r>
              <a:rPr lang="en-US" sz="2600" dirty="0">
                <a:solidFill>
                  <a:schemeClr val="tx1"/>
                </a:solidFill>
              </a:rPr>
              <a:t>ill</a:t>
            </a:r>
          </a:p>
          <a:p>
            <a:pPr marL="0" indent="0" algn="just">
              <a:buClr>
                <a:schemeClr val="accent1"/>
              </a:buClr>
              <a:buNone/>
            </a:pPr>
            <a:endParaRPr lang="en-US" sz="2600" dirty="0">
              <a:solidFill>
                <a:schemeClr val="tx1"/>
              </a:solidFill>
            </a:endParaRPr>
          </a:p>
          <a:p>
            <a:pPr algn="just">
              <a:buClr>
                <a:schemeClr val="accent1"/>
              </a:buClr>
              <a:buFont typeface="Wingdings" panose="05000000000000000000" pitchFamily="2" charset="2"/>
              <a:buChar char="v"/>
            </a:pPr>
            <a:r>
              <a:rPr lang="en-US" sz="2600" dirty="0"/>
              <a:t> Recommendations</a:t>
            </a:r>
          </a:p>
          <a:p>
            <a:pPr marL="0" indent="0">
              <a:buNone/>
            </a:pPr>
            <a:endParaRPr lang="en-US" dirty="0"/>
          </a:p>
        </p:txBody>
      </p:sp>
    </p:spTree>
    <p:extLst>
      <p:ext uri="{BB962C8B-B14F-4D97-AF65-F5344CB8AC3E}">
        <p14:creationId xmlns:p14="http://schemas.microsoft.com/office/powerpoint/2010/main" val="24094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b="1" dirty="0">
                <a:solidFill>
                  <a:schemeClr val="accent2"/>
                </a:solidFill>
                <a:ea typeface="ＭＳ Ｐゴシック" panose="020B0600070205080204" pitchFamily="34" charset="-128"/>
              </a:rPr>
              <a:t>Purpose of the presentation</a:t>
            </a:r>
            <a:r>
              <a:rPr lang="en-ZA" altLang="en-US" sz="2400" b="1" dirty="0">
                <a:solidFill>
                  <a:srgbClr val="FF0000"/>
                </a:solidFill>
                <a:ea typeface="ＭＳ Ｐゴシック" panose="020B0600070205080204" pitchFamily="34" charset="-128"/>
              </a:rPr>
              <a:t> </a:t>
            </a:r>
            <a:endParaRPr lang="en-ZA" b="1" dirty="0">
              <a:solidFill>
                <a:srgbClr val="FF0000"/>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681037"/>
            <a:ext cx="12192000" cy="5262563"/>
          </a:xfrm>
        </p:spPr>
        <p:txBody>
          <a:bodyPr/>
          <a:lstStyle/>
          <a:p>
            <a:pPr marL="0" indent="0" algn="just">
              <a:buClr>
                <a:srgbClr val="FF0000"/>
              </a:buClr>
              <a:buNone/>
            </a:pPr>
            <a:endParaRPr lang="en-US" sz="2800" dirty="0">
              <a:solidFill>
                <a:schemeClr val="tx1"/>
              </a:solidFill>
            </a:endParaRPr>
          </a:p>
          <a:p>
            <a:pPr algn="just">
              <a:buClr>
                <a:schemeClr val="accent2"/>
              </a:buClr>
              <a:buFont typeface="Wingdings" panose="05000000000000000000" pitchFamily="2" charset="2"/>
              <a:buChar char="v"/>
            </a:pPr>
            <a:endParaRPr lang="en-US" sz="2400" dirty="0"/>
          </a:p>
          <a:p>
            <a:pPr algn="just">
              <a:buClr>
                <a:schemeClr val="accent2"/>
              </a:buClr>
              <a:buFont typeface="Wingdings" panose="05000000000000000000" pitchFamily="2" charset="2"/>
              <a:buChar char="v"/>
            </a:pPr>
            <a:r>
              <a:rPr lang="en-US" sz="2400" dirty="0"/>
              <a:t> To provide status and progress on the development of the Intergovernmental Monitoring, Support and Interventions Bill (IMSI), 2022; and</a:t>
            </a:r>
          </a:p>
          <a:p>
            <a:pPr algn="just">
              <a:buClr>
                <a:schemeClr val="accent2"/>
              </a:buClr>
              <a:buFont typeface="Wingdings" panose="05000000000000000000" pitchFamily="2" charset="2"/>
              <a:buChar char="v"/>
            </a:pPr>
            <a:endParaRPr lang="en-US" sz="2400" dirty="0"/>
          </a:p>
          <a:p>
            <a:pPr algn="just">
              <a:buClr>
                <a:schemeClr val="accent2"/>
              </a:buClr>
              <a:buFont typeface="Wingdings" panose="05000000000000000000" pitchFamily="2" charset="2"/>
              <a:buChar char="v"/>
            </a:pPr>
            <a:r>
              <a:rPr lang="en-US" sz="2400" dirty="0"/>
              <a:t> To request Portfolio Committee: COGTA to support the processing of the IMSI Bill in Parliament once Cabinet approves the Bill.</a:t>
            </a:r>
          </a:p>
        </p:txBody>
      </p:sp>
    </p:spTree>
    <p:extLst>
      <p:ext uri="{BB962C8B-B14F-4D97-AF65-F5344CB8AC3E}">
        <p14:creationId xmlns:p14="http://schemas.microsoft.com/office/powerpoint/2010/main" val="34497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0"/>
            <a:ext cx="11205636" cy="681037"/>
          </a:xfrm>
        </p:spPr>
        <p:txBody>
          <a:bodyPr/>
          <a:lstStyle/>
          <a:p>
            <a:pPr algn="ctr"/>
            <a:r>
              <a:rPr lang="en-ZA" altLang="en-US" sz="2400" b="1" dirty="0">
                <a:solidFill>
                  <a:schemeClr val="accent2"/>
                </a:solidFill>
                <a:ea typeface="ＭＳ Ｐゴシック" panose="020B0600070205080204" pitchFamily="34" charset="-128"/>
              </a:rPr>
              <a:t>Constitutional context</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424542"/>
            <a:ext cx="11876315" cy="6433457"/>
          </a:xfrm>
        </p:spPr>
        <p:txBody>
          <a:bodyPr/>
          <a:lstStyle/>
          <a:p>
            <a:pPr algn="just">
              <a:lnSpc>
                <a:spcPct val="100000"/>
              </a:lnSpc>
              <a:buClr>
                <a:schemeClr val="accent2"/>
              </a:buClr>
              <a:buFont typeface="Wingdings" panose="05000000000000000000" pitchFamily="2" charset="2"/>
              <a:buChar char="v"/>
            </a:pPr>
            <a:r>
              <a:rPr lang="en-US" dirty="0"/>
              <a:t>The Constitution provides for an intervention's framework when a sphere of government cannot or does not exercise its obligations in terms of the Constitution or legislation. These interventions framework are provided for in terms of sections 100 and 139 of the Constitution.</a:t>
            </a:r>
          </a:p>
          <a:p>
            <a:pPr algn="just">
              <a:lnSpc>
                <a:spcPct val="100000"/>
              </a:lnSpc>
              <a:buClr>
                <a:schemeClr val="accent2"/>
              </a:buClr>
              <a:buFont typeface="Wingdings" panose="05000000000000000000" pitchFamily="2" charset="2"/>
              <a:buChar char="v"/>
            </a:pPr>
            <a:r>
              <a:rPr lang="en-US" dirty="0"/>
              <a:t>Section 100(1) of the Constitution provides that when a province cannot or does not fulfil an executive obligation in terms of the Constitution or legislation, the national executive may intervene by taking any appropriate steps to ensure fulfilment of that obligation;</a:t>
            </a:r>
          </a:p>
          <a:p>
            <a:pPr algn="just">
              <a:lnSpc>
                <a:spcPct val="100000"/>
              </a:lnSpc>
              <a:buClr>
                <a:schemeClr val="accent2"/>
              </a:buClr>
              <a:buFont typeface="Wingdings" panose="05000000000000000000" pitchFamily="2" charset="2"/>
              <a:buChar char="v"/>
            </a:pPr>
            <a:r>
              <a:rPr lang="en-US" dirty="0"/>
              <a:t>Section 139(1) of the Constitution provides that when a municipality cannot or does not fulfil an executive obligations in terms of the Constitution or legislation, the relevant provincial executive may intervene by taking any appropriate steps to fulfil that obligation;</a:t>
            </a:r>
          </a:p>
          <a:p>
            <a:pPr algn="just">
              <a:lnSpc>
                <a:spcPct val="100000"/>
              </a:lnSpc>
              <a:buClr>
                <a:schemeClr val="accent2"/>
              </a:buClr>
              <a:buFont typeface="Wingdings" panose="05000000000000000000" pitchFamily="2" charset="2"/>
              <a:buChar char="v"/>
            </a:pPr>
            <a:r>
              <a:rPr lang="en-US" dirty="0">
                <a:solidFill>
                  <a:srgbClr val="000000"/>
                </a:solidFill>
                <a:ea typeface="Times New Roman" panose="02020603050405020304" pitchFamily="18" charset="0"/>
                <a:cs typeface="Arial" panose="020B0604020202020204" pitchFamily="34" charset="0"/>
              </a:rPr>
              <a:t> Since the advent of the Constitution to date, section 100 of the Constitution was invoked in 24 provincial governments/departments, while there have been 198 invocations of section 139 of the Constitution in municipalities across all provinces. </a:t>
            </a:r>
            <a:endParaRPr lang="en-US" dirty="0"/>
          </a:p>
          <a:p>
            <a:pPr algn="just">
              <a:lnSpc>
                <a:spcPct val="100000"/>
              </a:lnSpc>
              <a:buClr>
                <a:schemeClr val="accent2"/>
              </a:buClr>
              <a:buFont typeface="Wingdings" panose="05000000000000000000" pitchFamily="2" charset="2"/>
              <a:buChar char="v"/>
            </a:pPr>
            <a:r>
              <a:rPr lang="en-US" dirty="0"/>
              <a:t>Sections 100(3) and 139(8) of the Constitution calls for national legislation to regulate the process established by section 100 of the Constitution, and to regulate the implementation of section 139 of the Constitution. </a:t>
            </a:r>
          </a:p>
          <a:p>
            <a:pPr algn="just">
              <a:lnSpc>
                <a:spcPct val="100000"/>
              </a:lnSpc>
              <a:buClr>
                <a:schemeClr val="accent2"/>
              </a:buClr>
              <a:buFont typeface="Wingdings" panose="05000000000000000000" pitchFamily="2" charset="2"/>
              <a:buChar char="v"/>
            </a:pPr>
            <a:r>
              <a:rPr lang="en-US" dirty="0"/>
              <a:t>In order comply with these constitutional provisions, the Department developed the Intergovernmental Monitoring, Support and Interventions (IMSI) Bill, giving effect to both the application of sections 100(3) and 139(8) of the Constitution.</a:t>
            </a:r>
          </a:p>
          <a:p>
            <a:pPr marL="0" indent="0">
              <a:buNone/>
            </a:pPr>
            <a:endParaRPr lang="en-US" dirty="0"/>
          </a:p>
        </p:txBody>
      </p:sp>
    </p:spTree>
    <p:extLst>
      <p:ext uri="{BB962C8B-B14F-4D97-AF65-F5344CB8AC3E}">
        <p14:creationId xmlns:p14="http://schemas.microsoft.com/office/powerpoint/2010/main" val="347661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sz="2400" b="1" dirty="0">
                <a:solidFill>
                  <a:schemeClr val="accent2"/>
                </a:solidFill>
                <a:ea typeface="ＭＳ Ｐゴシック" panose="020B0600070205080204" pitchFamily="34" charset="-128"/>
              </a:rPr>
              <a:t>Purpose (LONG TITLE) OF THE BILL</a:t>
            </a:r>
            <a:endParaRPr lang="en-ZA"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681036"/>
            <a:ext cx="12192000" cy="6176963"/>
          </a:xfrm>
        </p:spPr>
        <p:txBody>
          <a:bodyPr/>
          <a:lstStyle/>
          <a:p>
            <a:pPr>
              <a:buClr>
                <a:schemeClr val="accent2"/>
              </a:buClr>
              <a:buFont typeface="Wingdings" panose="05000000000000000000" pitchFamily="2" charset="2"/>
              <a:buChar char="v"/>
            </a:pPr>
            <a:r>
              <a:rPr lang="en-US" sz="2200" dirty="0"/>
              <a:t> The purpose of the Bill is:</a:t>
            </a:r>
          </a:p>
          <a:p>
            <a:pPr>
              <a:buClr>
                <a:schemeClr val="accent2"/>
              </a:buClr>
              <a:buFont typeface="Wingdings" panose="05000000000000000000" pitchFamily="2" charset="2"/>
              <a:buChar char="v"/>
            </a:pPr>
            <a:endParaRPr lang="en-US" sz="800" dirty="0"/>
          </a:p>
          <a:p>
            <a:pPr algn="just">
              <a:buClr>
                <a:schemeClr val="accent2"/>
              </a:buClr>
              <a:buFont typeface="Wingdings" panose="05000000000000000000" pitchFamily="2" charset="2"/>
              <a:buChar char="Ø"/>
            </a:pPr>
            <a:r>
              <a:rPr lang="en-US" sz="2200" dirty="0"/>
              <a:t> to regulate the implementation of, and the processes provided for in section 100 and section 139 of the Constitution;</a:t>
            </a:r>
          </a:p>
          <a:p>
            <a:pPr algn="just">
              <a:buClr>
                <a:schemeClr val="accent2"/>
              </a:buClr>
              <a:buFont typeface="Wingdings" panose="05000000000000000000" pitchFamily="2" charset="2"/>
              <a:buChar char="Ø"/>
            </a:pPr>
            <a:endParaRPr lang="en-US" sz="800" dirty="0"/>
          </a:p>
          <a:p>
            <a:pPr algn="just">
              <a:buClr>
                <a:schemeClr val="accent2"/>
              </a:buClr>
              <a:buFont typeface="Wingdings" panose="05000000000000000000" pitchFamily="2" charset="2"/>
              <a:buChar char="Ø"/>
            </a:pPr>
            <a:r>
              <a:rPr lang="en-US" sz="2200" dirty="0"/>
              <a:t> to provide for targeted support to provinces and municipalities in need of assistance;</a:t>
            </a:r>
          </a:p>
          <a:p>
            <a:pPr algn="just">
              <a:buClr>
                <a:schemeClr val="accent2"/>
              </a:buClr>
              <a:buFont typeface="Wingdings" panose="05000000000000000000" pitchFamily="2" charset="2"/>
              <a:buChar char="Ø"/>
            </a:pPr>
            <a:endParaRPr lang="en-US" sz="800" dirty="0"/>
          </a:p>
          <a:p>
            <a:pPr algn="just">
              <a:buClr>
                <a:schemeClr val="accent2"/>
              </a:buClr>
              <a:buFont typeface="Wingdings" panose="05000000000000000000" pitchFamily="2" charset="2"/>
              <a:buChar char="Ø"/>
            </a:pPr>
            <a:r>
              <a:rPr lang="en-US" sz="2200" dirty="0"/>
              <a:t> to provide for the monitoring of provinces and municipalities as to the fulfilment of their executive obligations in terms of the Constitution or legislation;</a:t>
            </a:r>
          </a:p>
          <a:p>
            <a:pPr algn="just">
              <a:buClr>
                <a:schemeClr val="accent2"/>
              </a:buClr>
              <a:buFont typeface="Wingdings" panose="05000000000000000000" pitchFamily="2" charset="2"/>
              <a:buChar char="Ø"/>
            </a:pPr>
            <a:endParaRPr lang="en-US" sz="800" dirty="0"/>
          </a:p>
          <a:p>
            <a:pPr algn="just">
              <a:buClr>
                <a:schemeClr val="accent2"/>
              </a:buClr>
              <a:buFont typeface="Wingdings" panose="05000000000000000000" pitchFamily="2" charset="2"/>
              <a:buChar char="Ø"/>
            </a:pPr>
            <a:r>
              <a:rPr lang="en-US" sz="2200" dirty="0"/>
              <a:t> to provide alternative steps to interventions to induce compliance by provinces or municipalities with their executive obligations;</a:t>
            </a:r>
          </a:p>
          <a:p>
            <a:pPr algn="just">
              <a:buClr>
                <a:schemeClr val="accent2"/>
              </a:buClr>
              <a:buFont typeface="Wingdings" panose="05000000000000000000" pitchFamily="2" charset="2"/>
              <a:buChar char="Ø"/>
            </a:pPr>
            <a:endParaRPr lang="en-US" sz="800" dirty="0"/>
          </a:p>
          <a:p>
            <a:pPr algn="just">
              <a:buClr>
                <a:schemeClr val="accent2"/>
              </a:buClr>
              <a:buFont typeface="Wingdings" panose="05000000000000000000" pitchFamily="2" charset="2"/>
              <a:buChar char="Ø"/>
            </a:pPr>
            <a:r>
              <a:rPr lang="en-US" sz="2200" dirty="0"/>
              <a:t> to provide for the deployment of administrators by the intervening national executive or provincial executive; and</a:t>
            </a:r>
          </a:p>
          <a:p>
            <a:pPr algn="just">
              <a:buClr>
                <a:schemeClr val="accent2"/>
              </a:buClr>
              <a:buFont typeface="Wingdings" panose="05000000000000000000" pitchFamily="2" charset="2"/>
              <a:buChar char="Ø"/>
            </a:pPr>
            <a:endParaRPr lang="en-US" sz="800" dirty="0"/>
          </a:p>
          <a:p>
            <a:pPr algn="just">
              <a:buClr>
                <a:schemeClr val="accent2"/>
              </a:buClr>
              <a:buFont typeface="Wingdings" panose="05000000000000000000" pitchFamily="2" charset="2"/>
              <a:buChar char="Ø"/>
            </a:pPr>
            <a:r>
              <a:rPr lang="en-US" sz="2200" dirty="0"/>
              <a:t> to provide for matters connected therewith.</a:t>
            </a:r>
          </a:p>
          <a:p>
            <a:pPr marL="0" indent="0">
              <a:buNone/>
            </a:pPr>
            <a:endParaRPr lang="en-US" dirty="0"/>
          </a:p>
        </p:txBody>
      </p:sp>
    </p:spTree>
    <p:extLst>
      <p:ext uri="{BB962C8B-B14F-4D97-AF65-F5344CB8AC3E}">
        <p14:creationId xmlns:p14="http://schemas.microsoft.com/office/powerpoint/2010/main" val="346348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608220"/>
          </a:xfrm>
        </p:spPr>
        <p:txBody>
          <a:bodyPr/>
          <a:lstStyle/>
          <a:p>
            <a:pPr algn="ctr"/>
            <a:r>
              <a:rPr lang="en-US" b="1" dirty="0">
                <a:solidFill>
                  <a:schemeClr val="accent2"/>
                </a:solidFill>
              </a:rPr>
              <a:t>STATUS QUO OF THE BILL</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109452"/>
            <a:ext cx="12039601" cy="6748548"/>
          </a:xfrm>
        </p:spPr>
        <p:txBody>
          <a:bodyPr/>
          <a:lstStyle/>
          <a:p>
            <a:pPr algn="just">
              <a:buClr>
                <a:schemeClr val="accent2"/>
              </a:buClr>
              <a:buFont typeface="Wingdings" panose="05000000000000000000" pitchFamily="2" charset="2"/>
              <a:buChar char="v"/>
            </a:pPr>
            <a:endParaRPr lang="en-US" dirty="0">
              <a:effectLst/>
              <a:latin typeface="Arial" panose="020B0604020202020204" pitchFamily="34" charset="0"/>
              <a:ea typeface="Times New Roman" panose="02020603050405020304" pitchFamily="18" charset="0"/>
            </a:endParaRPr>
          </a:p>
          <a:p>
            <a:pPr algn="just">
              <a:buClr>
                <a:schemeClr val="accent2"/>
              </a:buClr>
              <a:buFont typeface="Wingdings" panose="05000000000000000000" pitchFamily="2" charset="2"/>
              <a:buChar char="v"/>
            </a:pPr>
            <a:r>
              <a:rPr lang="en-US" dirty="0">
                <a:latin typeface="Arial" panose="020B0604020202020204" pitchFamily="34" charset="0"/>
                <a:ea typeface="Times New Roman" panose="02020603050405020304" pitchFamily="18" charset="0"/>
              </a:rPr>
              <a:t>During </a:t>
            </a:r>
            <a:r>
              <a:rPr lang="en-US" dirty="0">
                <a:effectLst/>
                <a:latin typeface="Arial" panose="020B0604020202020204" pitchFamily="34" charset="0"/>
                <a:ea typeface="Times New Roman" panose="02020603050405020304" pitchFamily="18" charset="0"/>
              </a:rPr>
              <a:t>2020/2021, the Department distributed the Bill to all national sector departments; to </a:t>
            </a:r>
            <a:r>
              <a:rPr lang="en-US" dirty="0">
                <a:latin typeface="Arial" panose="020B0604020202020204" pitchFamily="34" charset="0"/>
                <a:ea typeface="Times New Roman" panose="02020603050405020304" pitchFamily="18" charset="0"/>
              </a:rPr>
              <a:t>Premiers Offices; P</a:t>
            </a:r>
            <a:r>
              <a:rPr lang="en-US" dirty="0">
                <a:effectLst/>
                <a:latin typeface="Arial" panose="020B0604020202020204" pitchFamily="34" charset="0"/>
                <a:ea typeface="Times New Roman" panose="02020603050405020304" pitchFamily="18" charset="0"/>
              </a:rPr>
              <a:t>rovincial Treasuries; and CoGTA </a:t>
            </a:r>
            <a:r>
              <a:rPr lang="en-US" dirty="0" err="1">
                <a:effectLst/>
                <a:latin typeface="Arial" panose="020B0604020202020204" pitchFamily="34" charset="0"/>
                <a:ea typeface="Times New Roman" panose="02020603050405020304" pitchFamily="18" charset="0"/>
              </a:rPr>
              <a:t>MinMec</a:t>
            </a:r>
            <a:r>
              <a:rPr lang="en-US" dirty="0">
                <a:effectLst/>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members (</a:t>
            </a:r>
            <a:r>
              <a:rPr lang="en-US" dirty="0">
                <a:effectLst/>
                <a:latin typeface="Arial" panose="020B0604020202020204" pitchFamily="34" charset="0"/>
                <a:ea typeface="Times New Roman" panose="02020603050405020304" pitchFamily="18" charset="0"/>
              </a:rPr>
              <a:t>provincial </a:t>
            </a:r>
            <a:r>
              <a:rPr lang="en-US" dirty="0" err="1">
                <a:effectLst/>
                <a:latin typeface="Arial" panose="020B0604020202020204" pitchFamily="34" charset="0"/>
                <a:ea typeface="Times New Roman" panose="02020603050405020304" pitchFamily="18" charset="0"/>
              </a:rPr>
              <a:t>CoGTAS</a:t>
            </a:r>
            <a:r>
              <a:rPr lang="en-US" dirty="0">
                <a:effectLst/>
                <a:latin typeface="Arial" panose="020B0604020202020204" pitchFamily="34" charset="0"/>
                <a:ea typeface="Times New Roman" panose="02020603050405020304" pitchFamily="18" charset="0"/>
              </a:rPr>
              <a:t>, SALGA, MDB, Cities Network) to solicit written comments and inputs on the Bill.</a:t>
            </a:r>
          </a:p>
          <a:p>
            <a:pPr algn="just">
              <a:buClr>
                <a:schemeClr val="accent2"/>
              </a:buClr>
              <a:buFont typeface="Wingdings" panose="05000000000000000000" pitchFamily="2" charset="2"/>
              <a:buChar char="v"/>
            </a:pPr>
            <a:r>
              <a:rPr lang="en-US" dirty="0">
                <a:effectLst/>
                <a:latin typeface="Arial" panose="020B0604020202020204" pitchFamily="34" charset="0"/>
                <a:ea typeface="Times New Roman" panose="02020603050405020304" pitchFamily="18" charset="0"/>
              </a:rPr>
              <a:t>During 2021/2022 financial year, one-on-one engagements were held with the National Treasury, SALGA, North-West Section 100 Administrators, the DPSA; DPME on the Bill. Further, written inputs and comments were also obtained, and the Bill was amended accordingly.</a:t>
            </a:r>
          </a:p>
          <a:p>
            <a:pPr algn="just">
              <a:buClr>
                <a:schemeClr val="accent2"/>
              </a:buClr>
              <a:buFont typeface="Wingdings" panose="05000000000000000000" pitchFamily="2" charset="2"/>
              <a:buChar char="v"/>
            </a:pPr>
            <a:r>
              <a:rPr lang="en-US" dirty="0">
                <a:latin typeface="Arial" panose="020B0604020202020204" pitchFamily="34" charset="0"/>
                <a:ea typeface="Times New Roman" panose="02020603050405020304" pitchFamily="18" charset="0"/>
              </a:rPr>
              <a:t>C</a:t>
            </a:r>
            <a:r>
              <a:rPr lang="en-US" dirty="0">
                <a:effectLst/>
                <a:latin typeface="Arial" panose="020B0604020202020204" pitchFamily="34" charset="0"/>
                <a:ea typeface="Times New Roman" panose="02020603050405020304" pitchFamily="18" charset="0"/>
              </a:rPr>
              <a:t>onsultative Roadshows were undertaken with MuniMECs/TROIKAs and office-bearers in all nine provinces between April and July 2021.</a:t>
            </a:r>
          </a:p>
          <a:p>
            <a:pPr algn="just">
              <a:buClr>
                <a:schemeClr val="accent2"/>
              </a:buClr>
              <a:buFont typeface="Wingdings" panose="05000000000000000000" pitchFamily="2" charset="2"/>
              <a:buChar char="v"/>
            </a:pPr>
            <a:r>
              <a:rPr lang="en-US" dirty="0">
                <a:latin typeface="Arial" panose="020B0604020202020204" pitchFamily="34" charset="0"/>
                <a:ea typeface="Times New Roman" panose="02020603050405020304" pitchFamily="18" charset="0"/>
              </a:rPr>
              <a:t>Furthermore, J</a:t>
            </a:r>
            <a:r>
              <a:rPr lang="en-US" dirty="0">
                <a:effectLst/>
                <a:latin typeface="Arial" panose="020B0604020202020204" pitchFamily="34" charset="0"/>
                <a:ea typeface="Times New Roman" panose="02020603050405020304" pitchFamily="18" charset="0"/>
              </a:rPr>
              <a:t>oint Interventions Roadshows were conducted, led by the Deputy Ministers of Finance and COGTA on interventions procedures in all nine provinces during the first quarter of 2021/2022. </a:t>
            </a:r>
          </a:p>
          <a:p>
            <a:pPr algn="just">
              <a:buClr>
                <a:schemeClr val="accent2"/>
              </a:buClr>
              <a:buFont typeface="Wingdings" panose="05000000000000000000" pitchFamily="2" charset="2"/>
              <a:buChar char="v"/>
            </a:pPr>
            <a:r>
              <a:rPr lang="en-US" dirty="0">
                <a:effectLst/>
                <a:latin typeface="Arial" panose="020B0604020202020204" pitchFamily="34" charset="0"/>
                <a:ea typeface="Times New Roman" panose="02020603050405020304" pitchFamily="18" charset="0"/>
              </a:rPr>
              <a:t>Still within 2021/2022 financial year, the Bill was consulted with CoGTA MINMEC; Transport MINMEC; Environmental Affairs MINMEC; and Human Settlement, Water and Sanitation Technical MINMEC. </a:t>
            </a:r>
          </a:p>
          <a:p>
            <a:pPr algn="just">
              <a:buClr>
                <a:schemeClr val="accent2"/>
              </a:buClr>
              <a:buFont typeface="Wingdings" panose="05000000000000000000" pitchFamily="2" charset="2"/>
              <a:buChar char="v"/>
            </a:pPr>
            <a:r>
              <a:rPr lang="en-US" dirty="0">
                <a:effectLst/>
                <a:latin typeface="Arial" panose="020B0604020202020204" pitchFamily="34" charset="0"/>
                <a:ea typeface="Times New Roman" panose="02020603050405020304" pitchFamily="18" charset="0"/>
              </a:rPr>
              <a:t>At the same time, the National Economic Development and Labour Council (NEDLAC) was engaged, (where three labour unions operating in the local government space, namely; SAMWU, IMATU and MATUSA.). </a:t>
            </a:r>
          </a:p>
          <a:p>
            <a:pPr algn="just">
              <a:buClr>
                <a:schemeClr val="accent2"/>
              </a:buClr>
              <a:buFont typeface="Wingdings" panose="05000000000000000000" pitchFamily="2" charset="2"/>
              <a:buChar char="v"/>
            </a:pPr>
            <a:r>
              <a:rPr lang="en-US" dirty="0">
                <a:latin typeface="Arial" panose="020B0604020202020204" pitchFamily="34" charset="0"/>
                <a:ea typeface="Times New Roman" panose="02020603050405020304" pitchFamily="18" charset="0"/>
              </a:rPr>
              <a:t>To date, 704 written comments and inputs were obtained from these different stakeholders, and all inputs were considered for inclusion in the Bill where necessary.</a:t>
            </a:r>
            <a:endParaRPr lang="en-US" dirty="0">
              <a:solidFill>
                <a:srgbClr val="FF0000"/>
              </a:solidFill>
            </a:endParaRPr>
          </a:p>
          <a:p>
            <a:pPr marL="0" indent="0" algn="just">
              <a:buNone/>
            </a:pPr>
            <a:endParaRPr lang="en-US" sz="1800" dirty="0"/>
          </a:p>
          <a:p>
            <a:endParaRPr lang="en-ZA" sz="1800" dirty="0"/>
          </a:p>
        </p:txBody>
      </p:sp>
    </p:spTree>
    <p:extLst>
      <p:ext uri="{BB962C8B-B14F-4D97-AF65-F5344CB8AC3E}">
        <p14:creationId xmlns:p14="http://schemas.microsoft.com/office/powerpoint/2010/main" val="274473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0"/>
            <a:ext cx="11205636" cy="510138"/>
          </a:xfrm>
        </p:spPr>
        <p:txBody>
          <a:bodyPr/>
          <a:lstStyle/>
          <a:p>
            <a:pPr algn="ctr"/>
            <a:r>
              <a:rPr lang="en-US" b="1" dirty="0">
                <a:solidFill>
                  <a:schemeClr val="accent2"/>
                </a:solidFill>
              </a:rPr>
              <a:t>STATUS QUO OF THE BILL</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642257"/>
            <a:ext cx="12191999" cy="6215741"/>
          </a:xfrm>
        </p:spPr>
        <p:txBody>
          <a:bodyPr/>
          <a:lstStyle/>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In October 2021, the Bill was subjected to a compulsory Cabinet required “socio-economic impact assessment”, conducted by the Presidency. </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In addition to the requirements of the “socio-economic impact assessment”, a Monitoring and Evaluation Framework, as well as an Implementation Plan for the Bill have been developed. The Department was issued with the “socio-economic impact assessment” certificate in March 2022 and another certificate in September 2022, paving the way for submitting the Bill to Cabinet Clusters and to Cabinet for approval.</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In addition, a parallel process was undertaken wherein the Bill was submitted to Office of the State Law Advisor (SLA) in October 2021. The purpose was to obtain a Cabinet compulsory State Law Advisor’s constitutional compliance certificate. A preliminary constitutional compliant certificate was issued on the Bill in January 2022, also paving the way for submitting the Bill to Cabinet.</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The Bill </a:t>
            </a:r>
            <a:r>
              <a:rPr lang="en-US" dirty="0">
                <a:solidFill>
                  <a:srgbClr val="000000"/>
                </a:solidFill>
                <a:latin typeface="Arial" panose="020B0604020202020204"/>
              </a:rPr>
              <a:t>served</a:t>
            </a: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 before the Governance State Capacity and Institutional Development (GSCID) Cluster for processing on 16 November 2022. </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This was followed by serving the Bill before the GSCID-DG Cluster on 24 November 2022. </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Thereafter, the Bill served before the Cabinet Ministerial Cluster on 29 November 2022.</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algn="just">
              <a:buClr>
                <a:srgbClr val="FF0000"/>
              </a:buClr>
              <a:buFont typeface="Wingdings" panose="05000000000000000000" pitchFamily="2" charset="2"/>
              <a:buChar char="v"/>
            </a:pPr>
            <a:endParaRPr lang="en-US" sz="2000" dirty="0"/>
          </a:p>
          <a:p>
            <a:pPr marL="0" indent="0" algn="just">
              <a:buClr>
                <a:srgbClr val="FF0000"/>
              </a:buClr>
              <a:buNone/>
            </a:pPr>
            <a:endParaRPr lang="en-US" sz="1600" dirty="0"/>
          </a:p>
        </p:txBody>
      </p:sp>
    </p:spTree>
    <p:extLst>
      <p:ext uri="{BB962C8B-B14F-4D97-AF65-F5344CB8AC3E}">
        <p14:creationId xmlns:p14="http://schemas.microsoft.com/office/powerpoint/2010/main" val="96197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0"/>
            <a:ext cx="11205636" cy="510138"/>
          </a:xfrm>
        </p:spPr>
        <p:txBody>
          <a:bodyPr/>
          <a:lstStyle/>
          <a:p>
            <a:pPr algn="ctr"/>
            <a:r>
              <a:rPr lang="en-US" b="1" dirty="0">
                <a:solidFill>
                  <a:schemeClr val="accent2"/>
                </a:solidFill>
              </a:rPr>
              <a:t>STATUS QUO OF THE BILL</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685800"/>
            <a:ext cx="12192000" cy="6172199"/>
          </a:xfrm>
        </p:spPr>
        <p:txBody>
          <a:bodyPr/>
          <a:lstStyle/>
          <a:p>
            <a:pPr marR="0" lvl="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lang="en-US" dirty="0">
              <a:solidFill>
                <a:srgbClr val="000000"/>
              </a:solidFill>
              <a:latin typeface="Arial" panose="020B0604020202020204"/>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lang="en-US" dirty="0">
                <a:solidFill>
                  <a:srgbClr val="000000"/>
                </a:solidFill>
                <a:latin typeface="Arial" panose="020B0604020202020204"/>
              </a:rPr>
              <a:t>Once the Bill is approved by Cabinet, it will then be published for public comments between January and March 2023.</a:t>
            </a:r>
          </a:p>
          <a:p>
            <a:pPr marL="0" marR="0" lvl="0" indent="0" algn="just" defTabSz="914400" rtl="0" eaLnBrk="1" fontAlgn="auto" latinLnBrk="0" hangingPunct="1">
              <a:lnSpc>
                <a:spcPct val="90000"/>
              </a:lnSpc>
              <a:spcBef>
                <a:spcPts val="1000"/>
              </a:spcBef>
              <a:spcAft>
                <a:spcPts val="0"/>
              </a:spcAft>
              <a:buClr>
                <a:srgbClr val="ED7D31"/>
              </a:buClr>
              <a:buSzTx/>
              <a:buNone/>
              <a:tabLst/>
              <a:defRPr/>
            </a:pPr>
            <a:endParaRPr lang="en-US" dirty="0">
              <a:solidFill>
                <a:srgbClr val="000000"/>
              </a:solidFill>
              <a:latin typeface="Arial" panose="020B0604020202020204"/>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Post the publication for public comments process, the Bill will then be submitted into the parliamentary processes and be dealt with in terms of the National Assembly Rules, and those of the National Council of Provinces as a section 76 (of the Constitution) Bill affecting provinces.</a:t>
            </a:r>
          </a:p>
          <a:p>
            <a:pPr marL="0" marR="0" lvl="0" indent="0" algn="just" defTabSz="914400" rtl="0" eaLnBrk="1" fontAlgn="auto" latinLnBrk="0" hangingPunct="1">
              <a:lnSpc>
                <a:spcPct val="90000"/>
              </a:lnSpc>
              <a:spcBef>
                <a:spcPts val="1000"/>
              </a:spcBef>
              <a:spcAft>
                <a:spcPts val="0"/>
              </a:spcAft>
              <a:buClr>
                <a:srgbClr val="ED7D31"/>
              </a:buClr>
              <a:buSz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As a section 76 Bill, it will be considered by the Portfolio Committee responsible for cooperative governance. It will then be considered by the Select Committee on cooperative governance</a:t>
            </a:r>
          </a:p>
          <a:p>
            <a:pPr marL="0" marR="0" lvl="0" indent="0" algn="just" defTabSz="914400" rtl="0" eaLnBrk="1" fontAlgn="auto" latinLnBrk="0" hangingPunct="1">
              <a:lnSpc>
                <a:spcPct val="90000"/>
              </a:lnSpc>
              <a:spcBef>
                <a:spcPts val="1000"/>
              </a:spcBef>
              <a:spcAft>
                <a:spcPts val="0"/>
              </a:spcAft>
              <a:buClr>
                <a:srgbClr val="ED7D31"/>
              </a:buClr>
              <a:buSz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Once the Bill is approved by the National Assembly, it will be submitted to the President for assenting, and once so assented, be enacted as an Act of Parliament in the 2023/2024 financial year.</a:t>
            </a: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v"/>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algn="just">
              <a:buClr>
                <a:srgbClr val="FF0000"/>
              </a:buClr>
              <a:buFont typeface="Wingdings" panose="05000000000000000000" pitchFamily="2" charset="2"/>
              <a:buChar char="v"/>
            </a:pPr>
            <a:endParaRPr lang="en-US" sz="2000" dirty="0"/>
          </a:p>
          <a:p>
            <a:pPr marL="0" indent="0" algn="just">
              <a:buClr>
                <a:srgbClr val="FF0000"/>
              </a:buClr>
              <a:buNone/>
            </a:pPr>
            <a:endParaRPr lang="en-US" sz="1600" dirty="0"/>
          </a:p>
        </p:txBody>
      </p:sp>
    </p:spTree>
    <p:extLst>
      <p:ext uri="{BB962C8B-B14F-4D97-AF65-F5344CB8AC3E}">
        <p14:creationId xmlns:p14="http://schemas.microsoft.com/office/powerpoint/2010/main" val="215491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A975-8618-7BB1-9622-A95595E778D5}"/>
              </a:ext>
            </a:extLst>
          </p:cNvPr>
          <p:cNvSpPr>
            <a:spLocks noGrp="1"/>
          </p:cNvSpPr>
          <p:nvPr>
            <p:ph type="title"/>
          </p:nvPr>
        </p:nvSpPr>
        <p:spPr>
          <a:xfrm>
            <a:off x="498684" y="89449"/>
            <a:ext cx="11205636" cy="571585"/>
          </a:xfrm>
        </p:spPr>
        <p:txBody>
          <a:bodyPr/>
          <a:lstStyle/>
          <a:p>
            <a:pPr algn="ctr"/>
            <a:r>
              <a:rPr kumimoji="0" lang="en-US" sz="2400" b="1" i="0" u="none" strike="noStrike" kern="1200" cap="all" spc="0" normalizeH="0" baseline="0" noProof="0" dirty="0">
                <a:ln>
                  <a:noFill/>
                </a:ln>
                <a:solidFill>
                  <a:srgbClr val="ED7D31"/>
                </a:solidFill>
                <a:effectLst/>
                <a:uLnTx/>
                <a:uFillTx/>
                <a:latin typeface="Arial" panose="020B0604020202020204"/>
                <a:ea typeface="+mj-ea"/>
                <a:cs typeface="+mj-cs"/>
              </a:rPr>
              <a:t>PROCESS Flow: Imsi BILL (Way-Forward)</a:t>
            </a:r>
            <a:endParaRPr lang="en-ZA" dirty="0"/>
          </a:p>
        </p:txBody>
      </p:sp>
      <p:graphicFrame>
        <p:nvGraphicFramePr>
          <p:cNvPr id="3" name="Content Placeholder 2">
            <a:extLst>
              <a:ext uri="{FF2B5EF4-FFF2-40B4-BE49-F238E27FC236}">
                <a16:creationId xmlns:a16="http://schemas.microsoft.com/office/drawing/2014/main" id="{C3EE11F6-26C1-0DB4-BBD9-BFF27914B3C9}"/>
              </a:ext>
            </a:extLst>
          </p:cNvPr>
          <p:cNvGraphicFramePr>
            <a:graphicFrameLocks noGrp="1"/>
          </p:cNvGraphicFramePr>
          <p:nvPr>
            <p:ph sz="half" idx="2"/>
            <p:extLst>
              <p:ext uri="{D42A27DB-BD31-4B8C-83A1-F6EECF244321}">
                <p14:modId xmlns:p14="http://schemas.microsoft.com/office/powerpoint/2010/main" val="4237169262"/>
              </p:ext>
            </p:extLst>
          </p:nvPr>
        </p:nvGraphicFramePr>
        <p:xfrm>
          <a:off x="1" y="1117601"/>
          <a:ext cx="12192000" cy="5781857"/>
        </p:xfrm>
        <a:graphic>
          <a:graphicData uri="http://schemas.openxmlformats.org/drawingml/2006/table">
            <a:tbl>
              <a:tblPr firstRow="1" firstCol="1" bandRow="1"/>
              <a:tblGrid>
                <a:gridCol w="1586803">
                  <a:extLst>
                    <a:ext uri="{9D8B030D-6E8A-4147-A177-3AD203B41FA5}">
                      <a16:colId xmlns:a16="http://schemas.microsoft.com/office/drawing/2014/main" val="3114016771"/>
                    </a:ext>
                  </a:extLst>
                </a:gridCol>
                <a:gridCol w="8471891">
                  <a:extLst>
                    <a:ext uri="{9D8B030D-6E8A-4147-A177-3AD203B41FA5}">
                      <a16:colId xmlns:a16="http://schemas.microsoft.com/office/drawing/2014/main" val="3251917402"/>
                    </a:ext>
                  </a:extLst>
                </a:gridCol>
                <a:gridCol w="2133306">
                  <a:extLst>
                    <a:ext uri="{9D8B030D-6E8A-4147-A177-3AD203B41FA5}">
                      <a16:colId xmlns:a16="http://schemas.microsoft.com/office/drawing/2014/main" val="2322050399"/>
                    </a:ext>
                  </a:extLst>
                </a:gridCol>
              </a:tblGrid>
              <a:tr h="279812">
                <a:tc>
                  <a:txBody>
                    <a:bodyPr/>
                    <a:lstStyle/>
                    <a:p>
                      <a:pPr>
                        <a:lnSpc>
                          <a:spcPct val="107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No. items</a:t>
                      </a:r>
                      <a:endParaRPr lang="en-ZA" sz="16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2">
                  <a:txBody>
                    <a:bodyPr/>
                    <a:lstStyle/>
                    <a:p>
                      <a:pPr algn="ctr">
                        <a:lnSpc>
                          <a:spcPct val="107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IMSI Bill Project Plan End Dates</a:t>
                      </a:r>
                      <a:endParaRPr lang="en-ZA" sz="1600" dirty="0">
                        <a:effectLst/>
                        <a:latin typeface="+mn-lt"/>
                        <a:ea typeface="Calibri" panose="020F0502020204030204" pitchFamily="34" charset="0"/>
                        <a:cs typeface="Times New Roman" panose="02020603050405020304" pitchFamily="18" charset="0"/>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extLst>
                  <a:ext uri="{0D108BD9-81ED-4DB2-BD59-A6C34878D82A}">
                    <a16:rowId xmlns:a16="http://schemas.microsoft.com/office/drawing/2014/main" val="3854562512"/>
                  </a:ext>
                </a:extLst>
              </a:tr>
              <a:tr h="757958">
                <a:tc>
                  <a:txBody>
                    <a:bodyPr/>
                    <a:lstStyle/>
                    <a:p>
                      <a:pPr algn="ctr">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Consultations held with all national sector departments, 9 Premiers Offices, Provincial Treasuries, and provincial CoGTAs, SALGA and NT and the Bill amended accordingly.</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 March 2021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63101140"/>
                  </a:ext>
                </a:extLst>
              </a:tr>
              <a:tr h="1031581">
                <a:tc>
                  <a:txBody>
                    <a:bodyPr/>
                    <a:lstStyle/>
                    <a:p>
                      <a:pPr algn="ctr">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Consultations held with the identified MinMecs; the municipal Troikas and office-bearers; municipal unions; and National Economic Development and Labour Council (NEDLAC); and NT/DCoG Interventions Roadshows and the Bill amended according.</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April - August 2021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01549072"/>
                  </a:ext>
                </a:extLst>
              </a:tr>
              <a:tr h="445756">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Submission of the Bill to the State Law Advisor to test the constitutionality of the Bill.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October 2021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4231063"/>
                  </a:ext>
                </a:extLst>
              </a:tr>
              <a:tr h="614529">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Submission of the Bill to the Presidency, subjecting it to the “socio-economic impact assessment”.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October 2021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67818567"/>
                  </a:ext>
                </a:extLst>
              </a:tr>
              <a:tr h="477163">
                <a:tc>
                  <a:txBody>
                    <a:bodyPr/>
                    <a:lstStyle/>
                    <a:p>
                      <a:pPr algn="ctr">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Meeting with the SLA and engage on the Bill, including obtaining written inputs the SLA.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December 2021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69596215"/>
                  </a:ext>
                </a:extLst>
              </a:tr>
              <a:tr h="1245196">
                <a:tc>
                  <a:txBody>
                    <a:bodyPr/>
                    <a:lstStyle/>
                    <a:p>
                      <a:pPr algn="ctr">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Engagement with the Presidency and the development, by the Department, of the </a:t>
                      </a: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Monitoring and Evaluation Framework</a:t>
                      </a: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Monitoring </a:t>
                      </a: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well as an Implementation Plan of the Bill,</a:t>
                      </a: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a requirement for the “socio-economic impact assessment” as part of the process of certificate issuing.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December – February 2022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35534484"/>
                  </a:ext>
                </a:extLst>
              </a:tr>
              <a:tr h="929862">
                <a:tc>
                  <a:txBody>
                    <a:bodyPr/>
                    <a:lstStyle/>
                    <a:p>
                      <a:pPr algn="ctr">
                        <a:lnSpc>
                          <a:spcPct val="115000"/>
                        </a:lnSpc>
                      </a:pPr>
                      <a:r>
                        <a:rPr lang="en-US"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US"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Further engagements undertaken with the State Law Advisor, and a pre-constitutional compliance certification was obtained from the SLA, giving permission to process the Bill in Cabinet.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pPr>
                      <a:r>
                        <a:rPr lang="en-Z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72726051"/>
                  </a:ext>
                </a:extLst>
              </a:tr>
            </a:tbl>
          </a:graphicData>
        </a:graphic>
      </p:graphicFrame>
      <p:graphicFrame>
        <p:nvGraphicFramePr>
          <p:cNvPr id="4" name="Object 3">
            <a:extLst>
              <a:ext uri="{FF2B5EF4-FFF2-40B4-BE49-F238E27FC236}">
                <a16:creationId xmlns:a16="http://schemas.microsoft.com/office/drawing/2014/main" id="{C04775E0-D245-5C16-CD3A-9F23E332E7B3}"/>
              </a:ext>
            </a:extLst>
          </p:cNvPr>
          <p:cNvGraphicFramePr>
            <a:graphicFrameLocks noChangeAspect="1"/>
          </p:cNvGraphicFramePr>
          <p:nvPr>
            <p:extLst>
              <p:ext uri="{D42A27DB-BD31-4B8C-83A1-F6EECF244321}">
                <p14:modId xmlns:p14="http://schemas.microsoft.com/office/powerpoint/2010/main" val="24837480"/>
              </p:ext>
            </p:extLst>
          </p:nvPr>
        </p:nvGraphicFramePr>
        <p:xfrm>
          <a:off x="2600960" y="546016"/>
          <a:ext cx="8323501" cy="927183"/>
        </p:xfrm>
        <a:graphic>
          <a:graphicData uri="http://schemas.openxmlformats.org/presentationml/2006/ole">
            <mc:AlternateContent xmlns:mc="http://schemas.openxmlformats.org/markup-compatibility/2006">
              <mc:Choice xmlns:v="urn:schemas-microsoft-com:vml" Requires="v">
                <p:oleObj spid="_x0000_s1026" name="Document" r:id="rId3" imgW="5725970" imgH="638913" progId="Word.Document.12">
                  <p:embed/>
                </p:oleObj>
              </mc:Choice>
              <mc:Fallback>
                <p:oleObj name="Document" r:id="rId3" imgW="5725970" imgH="638913" progId="Word.Document.12">
                  <p:embed/>
                  <p:pic>
                    <p:nvPicPr>
                      <p:cNvPr id="0" name=""/>
                      <p:cNvPicPr/>
                      <p:nvPr/>
                    </p:nvPicPr>
                    <p:blipFill>
                      <a:blip r:embed="rId4"/>
                      <a:stretch>
                        <a:fillRect/>
                      </a:stretch>
                    </p:blipFill>
                    <p:spPr>
                      <a:xfrm>
                        <a:off x="2600960" y="546016"/>
                        <a:ext cx="8323501" cy="927183"/>
                      </a:xfrm>
                      <a:prstGeom prst="rect">
                        <a:avLst/>
                      </a:prstGeom>
                    </p:spPr>
                  </p:pic>
                </p:oleObj>
              </mc:Fallback>
            </mc:AlternateContent>
          </a:graphicData>
        </a:graphic>
      </p:graphicFrame>
    </p:spTree>
    <p:extLst>
      <p:ext uri="{BB962C8B-B14F-4D97-AF65-F5344CB8AC3E}">
        <p14:creationId xmlns:p14="http://schemas.microsoft.com/office/powerpoint/2010/main" val="2491678811"/>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192</TotalTime>
  <Words>1598</Words>
  <Application>Microsoft Office PowerPoint</Application>
  <PresentationFormat>Widescreen</PresentationFormat>
  <Paragraphs>133</Paragraphs>
  <Slides>12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Gill Sans MT</vt:lpstr>
      <vt:lpstr>Arial</vt:lpstr>
      <vt:lpstr>Times New Roman</vt:lpstr>
      <vt:lpstr>Copperplate Gothic Bold</vt:lpstr>
      <vt:lpstr>ＭＳ Ｐゴシック</vt:lpstr>
      <vt:lpstr>Calibri</vt:lpstr>
      <vt:lpstr>Wingdings</vt:lpstr>
      <vt:lpstr>Office Theme</vt:lpstr>
      <vt:lpstr>Document</vt:lpstr>
      <vt:lpstr>PowerPoint Presentation</vt:lpstr>
      <vt:lpstr>Overview </vt:lpstr>
      <vt:lpstr>Purpose of the presentation </vt:lpstr>
      <vt:lpstr>Constitutional context</vt:lpstr>
      <vt:lpstr>Purpose (LONG TITLE) OF THE BILL</vt:lpstr>
      <vt:lpstr>STATUS QUO OF THE BILL</vt:lpstr>
      <vt:lpstr>STATUS QUO OF THE BILL</vt:lpstr>
      <vt:lpstr>STATUS QUO OF THE BILL</vt:lpstr>
      <vt:lpstr>PROCESS Flow: Imsi BILL (Way-Forward)</vt:lpstr>
      <vt:lpstr>PROCESS Flow: Imsi BILL (Way-Forward)</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131</cp:revision>
  <cp:lastPrinted>2022-11-25T11:38:00Z</cp:lastPrinted>
  <dcterms:created xsi:type="dcterms:W3CDTF">2021-02-13T08:50:29Z</dcterms:created>
  <dcterms:modified xsi:type="dcterms:W3CDTF">2022-11-29T12:25:13Z</dcterms:modified>
</cp:coreProperties>
</file>