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27" r:id="rId3"/>
    <p:sldMasterId id="2147483856" r:id="rId4"/>
    <p:sldMasterId id="2147483862" r:id="rId5"/>
    <p:sldMasterId id="2147483884" r:id="rId6"/>
    <p:sldMasterId id="2147483891" r:id="rId7"/>
    <p:sldMasterId id="2147483918" r:id="rId8"/>
    <p:sldMasterId id="2147483986" r:id="rId9"/>
  </p:sldMasterIdLst>
  <p:notesMasterIdLst>
    <p:notesMasterId r:id="rId38"/>
  </p:notesMasterIdLst>
  <p:sldIdLst>
    <p:sldId id="257" r:id="rId10"/>
    <p:sldId id="10705353" r:id="rId11"/>
    <p:sldId id="8269" r:id="rId12"/>
    <p:sldId id="256" r:id="rId13"/>
    <p:sldId id="8293" r:id="rId14"/>
    <p:sldId id="2076137776" r:id="rId15"/>
    <p:sldId id="836" r:id="rId16"/>
    <p:sldId id="2076137782" r:id="rId17"/>
    <p:sldId id="8295" r:id="rId18"/>
    <p:sldId id="8778" r:id="rId19"/>
    <p:sldId id="2076137777" r:id="rId20"/>
    <p:sldId id="2076137783" r:id="rId21"/>
    <p:sldId id="8787" r:id="rId22"/>
    <p:sldId id="2076137781" r:id="rId23"/>
    <p:sldId id="2076137780" r:id="rId24"/>
    <p:sldId id="10705240" r:id="rId25"/>
    <p:sldId id="2076137788" r:id="rId26"/>
    <p:sldId id="2134805958" r:id="rId27"/>
    <p:sldId id="2076137789" r:id="rId28"/>
    <p:sldId id="2076137790" r:id="rId29"/>
    <p:sldId id="2076137791" r:id="rId30"/>
    <p:sldId id="2134805960" r:id="rId31"/>
    <p:sldId id="2076137792" r:id="rId32"/>
    <p:sldId id="9072" r:id="rId33"/>
    <p:sldId id="2134805959" r:id="rId34"/>
    <p:sldId id="2076137779" r:id="rId35"/>
    <p:sldId id="2076137760" r:id="rId36"/>
    <p:sldId id="2076137759" r:id="rId3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1" autoAdjust="0"/>
    <p:restoredTop sz="94660"/>
  </p:normalViewPr>
  <p:slideViewPr>
    <p:cSldViewPr snapToGrid="0">
      <p:cViewPr varScale="1">
        <p:scale>
          <a:sx n="73" d="100"/>
          <a:sy n="73" d="100"/>
        </p:scale>
        <p:origin x="4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AAACED4-103B-4217-B991-5F10EC8DAB90}" type="datetimeFigureOut">
              <a:rPr lang="en-ZA" smtClean="0"/>
              <a:t>2022/11/29</a:t>
            </a:fld>
            <a:endParaRPr lang="en-ZA"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FB93AF4-8A2D-4033-8558-6870576CD64D}" type="slidenum">
              <a:rPr lang="en-ZA" smtClean="0"/>
              <a:t>‹#›</a:t>
            </a:fld>
            <a:endParaRPr lang="en-ZA" dirty="0"/>
          </a:p>
        </p:txBody>
      </p:sp>
    </p:spTree>
    <p:extLst>
      <p:ext uri="{BB962C8B-B14F-4D97-AF65-F5344CB8AC3E}">
        <p14:creationId xmlns:p14="http://schemas.microsoft.com/office/powerpoint/2010/main" val="126342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F9BBDD-4884-4A46-B590-DB12DE74097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083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5183C-15D8-4343-863B-CBC8E36846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534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D5461F-C938-4D2C-A991-E10980CA7957}"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50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F9BBDD-4884-4A46-B590-DB12DE74097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39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1FBC85-B4E3-40F1-AD4B-842FF612D0D5}"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09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F9BBDD-4884-4A46-B590-DB12DE740974}"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018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5183C-15D8-4343-863B-CBC8E36846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32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5183C-15D8-4343-863B-CBC8E36846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17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5183C-15D8-4343-863B-CBC8E36846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71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5183C-15D8-4343-863B-CBC8E36846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091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E5183C-15D8-4343-863B-CBC8E36846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46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3.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3.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1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1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5.xml"/><Relationship Id="rId4" Type="http://schemas.openxmlformats.org/officeDocument/2006/relationships/image" Target="../media/image19.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19.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g"/><Relationship Id="rId1" Type="http://schemas.openxmlformats.org/officeDocument/2006/relationships/slideMaster" Target="../slideMasters/slideMaster5.xml"/><Relationship Id="rId4" Type="http://schemas.openxmlformats.org/officeDocument/2006/relationships/image" Target="../media/image19.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20.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13.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Master" Target="../slideMasters/slideMaster5.xml"/><Relationship Id="rId4" Type="http://schemas.openxmlformats.org/officeDocument/2006/relationships/image" Target="../media/image19.jpe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13.jpe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Master" Target="../slideMasters/slideMaster5.xml"/><Relationship Id="rId4" Type="http://schemas.openxmlformats.org/officeDocument/2006/relationships/image" Target="../media/image13.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13.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6.xml"/><Relationship Id="rId4" Type="http://schemas.openxmlformats.org/officeDocument/2006/relationships/image" Target="../media/image3.jp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6.xml"/><Relationship Id="rId4" Type="http://schemas.openxmlformats.org/officeDocument/2006/relationships/image" Target="../media/image2.jp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6.xml"/><Relationship Id="rId4" Type="http://schemas.openxmlformats.org/officeDocument/2006/relationships/image" Target="../media/image2.jp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6.xml"/><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7.xml"/><Relationship Id="rId4" Type="http://schemas.openxmlformats.org/officeDocument/2006/relationships/image" Target="../media/image2.jp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8.xml"/><Relationship Id="rId4" Type="http://schemas.openxmlformats.org/officeDocument/2006/relationships/image" Target="../media/image3.jp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8.xml"/><Relationship Id="rId4" Type="http://schemas.openxmlformats.org/officeDocument/2006/relationships/image" Target="../media/image2.jp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8.xml"/><Relationship Id="rId4" Type="http://schemas.openxmlformats.org/officeDocument/2006/relationships/image" Target="../media/image2.jp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8.xml"/><Relationship Id="rId4" Type="http://schemas.openxmlformats.org/officeDocument/2006/relationships/image" Target="../media/image2.jp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D588C4-C6C2-4C57-93F6-2566D4DC4E66}"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35389-46DF-427A-A344-9D76BC961FCE}" type="slidenum">
              <a:rPr lang="en-US" smtClean="0"/>
              <a:t>‹#›</a:t>
            </a:fld>
            <a:endParaRPr lang="en-US" dirty="0"/>
          </a:p>
        </p:txBody>
      </p:sp>
    </p:spTree>
    <p:extLst>
      <p:ext uri="{BB962C8B-B14F-4D97-AF65-F5344CB8AC3E}">
        <p14:creationId xmlns:p14="http://schemas.microsoft.com/office/powerpoint/2010/main" val="296116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588C4-C6C2-4C57-93F6-2566D4DC4E66}"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35389-46DF-427A-A344-9D76BC961FCE}" type="slidenum">
              <a:rPr lang="en-US" smtClean="0"/>
              <a:t>‹#›</a:t>
            </a:fld>
            <a:endParaRPr lang="en-US" dirty="0"/>
          </a:p>
        </p:txBody>
      </p:sp>
    </p:spTree>
    <p:extLst>
      <p:ext uri="{BB962C8B-B14F-4D97-AF65-F5344CB8AC3E}">
        <p14:creationId xmlns:p14="http://schemas.microsoft.com/office/powerpoint/2010/main" val="109925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588C4-C6C2-4C57-93F6-2566D4DC4E66}"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35389-46DF-427A-A344-9D76BC961FCE}" type="slidenum">
              <a:rPr lang="en-US" smtClean="0"/>
              <a:t>‹#›</a:t>
            </a:fld>
            <a:endParaRPr lang="en-US" dirty="0"/>
          </a:p>
        </p:txBody>
      </p:sp>
    </p:spTree>
    <p:extLst>
      <p:ext uri="{BB962C8B-B14F-4D97-AF65-F5344CB8AC3E}">
        <p14:creationId xmlns:p14="http://schemas.microsoft.com/office/powerpoint/2010/main" val="699384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1203812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128958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2532025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744723" y="2404111"/>
            <a:ext cx="6702552" cy="2717801"/>
          </a:xfrm>
          <a:prstGeom prst="rect">
            <a:avLst/>
          </a:prstGeom>
          <a:noFill/>
        </p:spPr>
        <p:txBody>
          <a:bodyPr anchor="ctr"/>
          <a:lstStyle>
            <a:lvl1pPr algn="ctr">
              <a:lnSpc>
                <a:spcPts val="4200"/>
              </a:lnSpc>
              <a:buNone/>
              <a:defRPr sz="30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627237" y="6190743"/>
            <a:ext cx="8937523" cy="310203"/>
          </a:xfrm>
          <a:prstGeom prst="rect">
            <a:avLst/>
          </a:prstGeom>
        </p:spPr>
        <p:txBody>
          <a:bodyPr/>
          <a:lstStyle>
            <a:lvl1pPr algn="ctr">
              <a:buNone/>
              <a:defRPr sz="1800" b="0" i="0" u="none">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sp>
        <p:nvSpPr>
          <p:cNvPr id="2" name="Rectangle 1">
            <a:extLst>
              <a:ext uri="{FF2B5EF4-FFF2-40B4-BE49-F238E27FC236}">
                <a16:creationId xmlns:a16="http://schemas.microsoft.com/office/drawing/2014/main" id="{BDC7DC0A-433A-2342-8CAE-E6896B2F6715}"/>
              </a:ext>
            </a:extLst>
          </p:cNvPr>
          <p:cNvSpPr/>
          <p:nvPr userDrawn="1"/>
        </p:nvSpPr>
        <p:spPr>
          <a:xfrm>
            <a:off x="0" y="234458"/>
            <a:ext cx="12192000" cy="166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3"/>
          <a:srcRect/>
          <a:stretch/>
        </p:blipFill>
        <p:spPr>
          <a:xfrm>
            <a:off x="4250489" y="384487"/>
            <a:ext cx="3691021" cy="1346659"/>
          </a:xfrm>
          <a:prstGeom prst="rect">
            <a:avLst/>
          </a:prstGeom>
        </p:spPr>
      </p:pic>
      <p:sp>
        <p:nvSpPr>
          <p:cNvPr id="4" name="Rectangle 3">
            <a:extLst>
              <a:ext uri="{FF2B5EF4-FFF2-40B4-BE49-F238E27FC236}">
                <a16:creationId xmlns:a16="http://schemas.microsoft.com/office/drawing/2014/main" id="{CA29908D-0E62-A847-8B5F-A0EB92922742}"/>
              </a:ext>
            </a:extLst>
          </p:cNvPr>
          <p:cNvSpPr/>
          <p:nvPr userDrawn="1"/>
        </p:nvSpPr>
        <p:spPr>
          <a:xfrm>
            <a:off x="0" y="6757416"/>
            <a:ext cx="12192000" cy="100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5928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dirty="0"/>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362481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t="-439" b="11507"/>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002535" y="2865439"/>
            <a:ext cx="8494777" cy="589858"/>
          </a:xfrm>
          <a:prstGeom prst="rect">
            <a:avLst/>
          </a:prstGeom>
        </p:spPr>
        <p:txBody>
          <a:bodyPr/>
          <a:lstStyle>
            <a:lvl1pPr algn="ctr">
              <a:buNone/>
              <a:defRPr sz="32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91088" y="6243176"/>
            <a:ext cx="553284" cy="496587"/>
          </a:xfrm>
          <a:prstGeom prst="rect">
            <a:avLst/>
          </a:prstGeom>
        </p:spPr>
      </p:pic>
      <p:sp>
        <p:nvSpPr>
          <p:cNvPr id="9" name="Rectangle 8">
            <a:extLst>
              <a:ext uri="{FF2B5EF4-FFF2-40B4-BE49-F238E27FC236}">
                <a16:creationId xmlns:a16="http://schemas.microsoft.com/office/drawing/2014/main" id="{BEFF8553-9F38-3243-A11C-5BD6E90A9520}"/>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909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11">
            <a:extLst>
              <a:ext uri="{FF2B5EF4-FFF2-40B4-BE49-F238E27FC236}">
                <a16:creationId xmlns:a16="http://schemas.microsoft.com/office/drawing/2014/main" id="{56092EB7-30A9-2C4D-9313-5C877B882AE6}"/>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7" name="Picture 6">
            <a:extLst>
              <a:ext uri="{FF2B5EF4-FFF2-40B4-BE49-F238E27FC236}">
                <a16:creationId xmlns:a16="http://schemas.microsoft.com/office/drawing/2014/main" id="{878B98AF-38B6-114B-921A-C941744CCB8D}"/>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9" name="Picture 8">
            <a:extLst>
              <a:ext uri="{FF2B5EF4-FFF2-40B4-BE49-F238E27FC236}">
                <a16:creationId xmlns:a16="http://schemas.microsoft.com/office/drawing/2014/main" id="{634A8AB6-BDBD-4449-8A1E-92A1AC17EBD2}"/>
              </a:ext>
            </a:extLst>
          </p:cNvPr>
          <p:cNvPicPr>
            <a:picLocks noChangeAspect="1"/>
          </p:cNvPicPr>
          <p:nvPr userDrawn="1"/>
        </p:nvPicPr>
        <p:blipFill>
          <a:blip r:embed="rId4"/>
          <a:srcRect/>
          <a:stretch/>
        </p:blipFill>
        <p:spPr>
          <a:xfrm>
            <a:off x="10991088" y="6243176"/>
            <a:ext cx="553284" cy="496587"/>
          </a:xfrm>
          <a:prstGeom prst="rect">
            <a:avLst/>
          </a:prstGeom>
        </p:spPr>
      </p:pic>
      <p:sp>
        <p:nvSpPr>
          <p:cNvPr id="10" name="Rectangle 9">
            <a:extLst>
              <a:ext uri="{FF2B5EF4-FFF2-40B4-BE49-F238E27FC236}">
                <a16:creationId xmlns:a16="http://schemas.microsoft.com/office/drawing/2014/main" id="{AC7A4EAA-AE2A-D54C-9812-00F1CE8F3FC7}"/>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896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9E107-294D-B748-AD38-08D8DE34BC1C}"/>
              </a:ext>
            </a:extLst>
          </p:cNvPr>
          <p:cNvSpPr>
            <a:spLocks noGrp="1"/>
          </p:cNvSpPr>
          <p:nvPr>
            <p:ph type="dt" sz="half" idx="10"/>
          </p:nvPr>
        </p:nvSpPr>
        <p:spPr/>
        <p:txBody>
          <a:bodyPr/>
          <a:lstStyle/>
          <a:p>
            <a:fld id="{1E5768E3-6457-774F-8259-0C7551564D3A}" type="datetimeFigureOut">
              <a:rPr lang="en-US" smtClean="0"/>
              <a:t>11/29/2022</a:t>
            </a:fld>
            <a:endParaRPr lang="en-US" dirty="0"/>
          </a:p>
        </p:txBody>
      </p:sp>
      <p:sp>
        <p:nvSpPr>
          <p:cNvPr id="3" name="Footer Placeholder 2">
            <a:extLst>
              <a:ext uri="{FF2B5EF4-FFF2-40B4-BE49-F238E27FC236}">
                <a16:creationId xmlns:a16="http://schemas.microsoft.com/office/drawing/2014/main" id="{5FADA6C4-1F04-8B40-9A87-598F204B098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AD2B24-F9EB-EF43-9BDB-2C2D57F56659}"/>
              </a:ext>
            </a:extLst>
          </p:cNvPr>
          <p:cNvSpPr>
            <a:spLocks noGrp="1"/>
          </p:cNvSpPr>
          <p:nvPr>
            <p:ph type="sldNum" sz="quarter" idx="12"/>
          </p:nvPr>
        </p:nvSpPr>
        <p:spPr/>
        <p:txBody>
          <a:bodyPr/>
          <a:lstStyle/>
          <a:p>
            <a:fld id="{A8E7F7A4-584D-B241-8B42-7DC2819EDE4F}" type="slidenum">
              <a:rPr lang="en-US" smtClean="0"/>
              <a:t>‹#›</a:t>
            </a:fld>
            <a:endParaRPr lang="en-US" dirty="0"/>
          </a:p>
        </p:txBody>
      </p:sp>
    </p:spTree>
    <p:extLst>
      <p:ext uri="{BB962C8B-B14F-4D97-AF65-F5344CB8AC3E}">
        <p14:creationId xmlns:p14="http://schemas.microsoft.com/office/powerpoint/2010/main" val="110461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D588C4-C6C2-4C57-93F6-2566D4DC4E66}"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35389-46DF-427A-A344-9D76BC961FCE}" type="slidenum">
              <a:rPr lang="en-US" smtClean="0"/>
              <a:t>‹#›</a:t>
            </a:fld>
            <a:endParaRPr lang="en-US" dirty="0"/>
          </a:p>
        </p:txBody>
      </p:sp>
    </p:spTree>
    <p:extLst>
      <p:ext uri="{BB962C8B-B14F-4D97-AF65-F5344CB8AC3E}">
        <p14:creationId xmlns:p14="http://schemas.microsoft.com/office/powerpoint/2010/main" val="2805389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4B75-A39E-F94D-A003-E42724E4C86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D4DBC35-96C6-454A-BD58-5F89502284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4EAA55E-9689-A44B-A765-22BFC19879CC}"/>
              </a:ext>
            </a:extLst>
          </p:cNvPr>
          <p:cNvSpPr>
            <a:spLocks noGrp="1"/>
          </p:cNvSpPr>
          <p:nvPr>
            <p:ph type="dt" sz="half" idx="10"/>
          </p:nvPr>
        </p:nvSpPr>
        <p:spPr/>
        <p:txBody>
          <a:bodyPr/>
          <a:lstStyle/>
          <a:p>
            <a:fld id="{17DE8545-A03E-F741-80D2-3F4ABD75C920}" type="datetimeFigureOut">
              <a:rPr lang="en-US" smtClean="0"/>
              <a:t>11/29/2022</a:t>
            </a:fld>
            <a:endParaRPr lang="en-US" dirty="0"/>
          </a:p>
        </p:txBody>
      </p:sp>
      <p:sp>
        <p:nvSpPr>
          <p:cNvPr id="5" name="Footer Placeholder 4">
            <a:extLst>
              <a:ext uri="{FF2B5EF4-FFF2-40B4-BE49-F238E27FC236}">
                <a16:creationId xmlns:a16="http://schemas.microsoft.com/office/drawing/2014/main" id="{F36CC90A-8F13-1E49-97DC-D69C068FA1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2F3FC9-4AE6-0845-8C42-020ECAA7361D}"/>
              </a:ext>
            </a:extLst>
          </p:cNvPr>
          <p:cNvSpPr>
            <a:spLocks noGrp="1"/>
          </p:cNvSpPr>
          <p:nvPr>
            <p:ph type="sldNum" sz="quarter" idx="12"/>
          </p:nvPr>
        </p:nvSpPr>
        <p:spPr/>
        <p:txBody>
          <a:bodyPr/>
          <a:lstStyle/>
          <a:p>
            <a:fld id="{FADD1806-1383-CA40-8D3A-451A27EAB56A}" type="slidenum">
              <a:rPr lang="en-US" smtClean="0"/>
              <a:t>‹#›</a:t>
            </a:fld>
            <a:endParaRPr lang="en-US" dirty="0"/>
          </a:p>
        </p:txBody>
      </p:sp>
    </p:spTree>
    <p:extLst>
      <p:ext uri="{BB962C8B-B14F-4D97-AF65-F5344CB8AC3E}">
        <p14:creationId xmlns:p14="http://schemas.microsoft.com/office/powerpoint/2010/main" val="1685788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2"/>
          <a:srcRect/>
          <a:stretch/>
        </p:blipFill>
        <p:spPr>
          <a:xfrm>
            <a:off x="10991090" y="6290313"/>
            <a:ext cx="553284" cy="496586"/>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60BB0427-0466-6049-8463-AD0934D2B73D}"/>
              </a:ext>
            </a:extLst>
          </p:cNvPr>
          <p:cNvPicPr>
            <a:picLocks noChangeAspect="1"/>
          </p:cNvPicPr>
          <p:nvPr userDrawn="1"/>
        </p:nvPicPr>
        <p:blipFill rotWithShape="1">
          <a:blip r:embed="rId3"/>
          <a:srcRect t="9336" b="25308"/>
          <a:stretch/>
        </p:blipFill>
        <p:spPr>
          <a:xfrm>
            <a:off x="547254" y="6161726"/>
            <a:ext cx="1827812" cy="625175"/>
          </a:xfrm>
          <a:prstGeom prst="rect">
            <a:avLst/>
          </a:prstGeom>
        </p:spPr>
      </p:pic>
      <p:sp>
        <p:nvSpPr>
          <p:cNvPr id="13" name="Slide Number Placeholder 11">
            <a:extLst>
              <a:ext uri="{FF2B5EF4-FFF2-40B4-BE49-F238E27FC236}">
                <a16:creationId xmlns:a16="http://schemas.microsoft.com/office/drawing/2014/main" id="{7E48E40E-D106-6A4F-B2B1-5E32DE8F6C19}"/>
              </a:ext>
            </a:extLst>
          </p:cNvPr>
          <p:cNvSpPr txBox="1">
            <a:spLocks/>
          </p:cNvSpPr>
          <p:nvPr userDrawn="1"/>
        </p:nvSpPr>
        <p:spPr>
          <a:xfrm>
            <a:off x="9320151" y="6356352"/>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z="1260" smtClean="0"/>
              <a:pPr/>
              <a:t>‹#›</a:t>
            </a:fld>
            <a:endParaRPr lang="en-US" sz="1260" dirty="0"/>
          </a:p>
        </p:txBody>
      </p:sp>
    </p:spTree>
    <p:extLst>
      <p:ext uri="{BB962C8B-B14F-4D97-AF65-F5344CB8AC3E}">
        <p14:creationId xmlns:p14="http://schemas.microsoft.com/office/powerpoint/2010/main" val="512853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p:nvPicPr>
        <p:blipFill rotWithShape="1">
          <a:blip r:embed="rId2"/>
          <a:srcRect b="11524"/>
          <a:stretch/>
        </p:blipFill>
        <p:spPr>
          <a:xfrm>
            <a:off x="-10274" y="790319"/>
            <a:ext cx="12192000" cy="6067681"/>
          </a:xfrm>
          <a:prstGeom prst="rect">
            <a:avLst/>
          </a:prstGeom>
        </p:spPr>
      </p:pic>
      <p:sp>
        <p:nvSpPr>
          <p:cNvPr id="2" name="Rectangle 1">
            <a:extLst>
              <a:ext uri="{FF2B5EF4-FFF2-40B4-BE49-F238E27FC236}">
                <a16:creationId xmlns:a16="http://schemas.microsoft.com/office/drawing/2014/main" id="{441EEEE4-F050-E64E-8BCF-47D440F77357}"/>
              </a:ext>
            </a:extLst>
          </p:cNvPr>
          <p:cNvSpPr/>
          <p:nvPr userDrawn="1"/>
        </p:nvSpPr>
        <p:spPr>
          <a:xfrm>
            <a:off x="0" y="0"/>
            <a:ext cx="12192000" cy="1450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2773507"/>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4442651"/>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a:t>To Whom | Presenter Name | Date</a:t>
            </a:r>
          </a:p>
        </p:txBody>
      </p:sp>
      <p:pic>
        <p:nvPicPr>
          <p:cNvPr id="12" name="Picture 11">
            <a:extLst>
              <a:ext uri="{FF2B5EF4-FFF2-40B4-BE49-F238E27FC236}">
                <a16:creationId xmlns:a16="http://schemas.microsoft.com/office/drawing/2014/main" id="{180B3B4D-4090-41A3-BAF7-4F8AA0BBD52D}"/>
              </a:ext>
            </a:extLst>
          </p:cNvPr>
          <p:cNvPicPr>
            <a:picLocks noChangeAspect="1"/>
          </p:cNvPicPr>
          <p:nvPr/>
        </p:nvPicPr>
        <p:blipFill>
          <a:blip r:embed="rId3"/>
          <a:srcRect/>
          <a:stretch/>
        </p:blipFill>
        <p:spPr>
          <a:xfrm>
            <a:off x="4366913" y="153730"/>
            <a:ext cx="3143496" cy="1146897"/>
          </a:xfrm>
          <a:prstGeom prst="rect">
            <a:avLst/>
          </a:prstGeom>
        </p:spPr>
      </p:pic>
    </p:spTree>
    <p:extLst>
      <p:ext uri="{BB962C8B-B14F-4D97-AF65-F5344CB8AC3E}">
        <p14:creationId xmlns:p14="http://schemas.microsoft.com/office/powerpoint/2010/main" val="2178305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nchor="ctr"/>
          <a:lstStyle>
            <a:lvl1pPr algn="ctr">
              <a:defRPr sz="2000" b="0" i="0" cap="all" baseline="0">
                <a:solidFill>
                  <a:schemeClr val="tx1">
                    <a:lumMod val="75000"/>
                    <a:lumOff val="25000"/>
                  </a:schemeClr>
                </a:solidFill>
                <a:latin typeface="Gill Sans MT" panose="020B0502020104020203" pitchFamily="34" charset="77"/>
              </a:defRPr>
            </a:lvl1pPr>
          </a:lstStyle>
          <a:p>
            <a:r>
              <a:rPr lang="en-GB"/>
              <a:t>Click to ADD title</a:t>
            </a:r>
            <a:endParaRPr lang="en-US"/>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p:nvSpPr>
        <p:spPr>
          <a:xfrm>
            <a:off x="4761502" y="6383423"/>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p:nvPicPr>
        <p:blipFill>
          <a:blip r:embed="rId3"/>
          <a:srcRect/>
          <a:stretch/>
        </p:blipFill>
        <p:spPr>
          <a:xfrm>
            <a:off x="498684" y="6238442"/>
            <a:ext cx="1616736" cy="589862"/>
          </a:xfrm>
          <a:prstGeom prst="rect">
            <a:avLst/>
          </a:prstGeom>
        </p:spPr>
      </p:pic>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a:t>Point 1</a:t>
            </a:r>
          </a:p>
          <a:p>
            <a:pPr lvl="1"/>
            <a:r>
              <a:rPr lang="en-GB"/>
              <a:t>Point 2</a:t>
            </a:r>
          </a:p>
          <a:p>
            <a:pPr lvl="2"/>
            <a:r>
              <a:rPr lang="en-GB"/>
              <a:t>Point 3</a:t>
            </a:r>
          </a:p>
        </p:txBody>
      </p:sp>
      <p:pic>
        <p:nvPicPr>
          <p:cNvPr id="10" name="Picture 9">
            <a:extLst>
              <a:ext uri="{FF2B5EF4-FFF2-40B4-BE49-F238E27FC236}">
                <a16:creationId xmlns:a16="http://schemas.microsoft.com/office/drawing/2014/main" id="{C9703079-B76F-BC45-9E9C-A00B0F7E9C1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2727942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SECTION BREAK TITLE</a:t>
            </a:r>
          </a:p>
          <a:p>
            <a:pPr lvl="1"/>
            <a:endParaRPr lang="en-US"/>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1569255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p:nvPicPr>
        <p:blipFill>
          <a:blip r:embed="rId4"/>
          <a:srcRect/>
          <a:stretch/>
        </p:blipFill>
        <p:spPr>
          <a:xfrm>
            <a:off x="10931470" y="6229882"/>
            <a:ext cx="567055" cy="508947"/>
          </a:xfrm>
          <a:prstGeom prst="rect">
            <a:avLst/>
          </a:prstGeom>
        </p:spPr>
      </p:pic>
      <p:pic>
        <p:nvPicPr>
          <p:cNvPr id="6" name="Picture 5">
            <a:extLst>
              <a:ext uri="{FF2B5EF4-FFF2-40B4-BE49-F238E27FC236}">
                <a16:creationId xmlns:a16="http://schemas.microsoft.com/office/drawing/2014/main" id="{ADBC6A19-B728-49E1-AE0F-66FD1E12888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4D64B16-45F8-4862-B130-3837EAD7C53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9" name="Picture 8">
            <a:extLst>
              <a:ext uri="{FF2B5EF4-FFF2-40B4-BE49-F238E27FC236}">
                <a16:creationId xmlns:a16="http://schemas.microsoft.com/office/drawing/2014/main" id="{3AE4DE97-3F80-4A72-B40D-C4A672B82EBD}"/>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58806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101063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3334354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a:t>Click to ADD title</a:t>
            </a:r>
            <a:endParaRPr lang="en-US"/>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a:t>Point 1</a:t>
            </a:r>
          </a:p>
          <a:p>
            <a:pPr lvl="1"/>
            <a:r>
              <a:rPr lang="en-GB"/>
              <a:t>Point 2</a:t>
            </a:r>
          </a:p>
          <a:p>
            <a:pPr lvl="2"/>
            <a:r>
              <a:rPr lang="en-GB"/>
              <a:t>Point 3</a:t>
            </a:r>
          </a:p>
        </p:txBody>
      </p:sp>
      <p:pic>
        <p:nvPicPr>
          <p:cNvPr id="10" name="Picture 9">
            <a:extLst>
              <a:ext uri="{FF2B5EF4-FFF2-40B4-BE49-F238E27FC236}">
                <a16:creationId xmlns:a16="http://schemas.microsoft.com/office/drawing/2014/main" id="{BAF2061E-F2D4-ED42-B744-E99DA39C0C5F}"/>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20509637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SECTION BREAK TITLE</a:t>
            </a:r>
          </a:p>
          <a:p>
            <a:pPr lvl="1"/>
            <a:endParaRPr lang="en-US"/>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401762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D588C4-C6C2-4C57-93F6-2566D4DC4E66}" type="datetimeFigureOut">
              <a:rPr lang="en-US" smtClean="0"/>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C35389-46DF-427A-A344-9D76BC961FCE}" type="slidenum">
              <a:rPr lang="en-US" smtClean="0"/>
              <a:t>‹#›</a:t>
            </a:fld>
            <a:endParaRPr lang="en-US" dirty="0"/>
          </a:p>
        </p:txBody>
      </p:sp>
    </p:spTree>
    <p:extLst>
      <p:ext uri="{BB962C8B-B14F-4D97-AF65-F5344CB8AC3E}">
        <p14:creationId xmlns:p14="http://schemas.microsoft.com/office/powerpoint/2010/main" val="3020957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744723" y="2404111"/>
            <a:ext cx="6702552" cy="2717801"/>
          </a:xfrm>
          <a:prstGeom prst="rect">
            <a:avLst/>
          </a:prstGeom>
          <a:noFill/>
        </p:spPr>
        <p:txBody>
          <a:bodyPr anchor="ctr"/>
          <a:lstStyle>
            <a:lvl1pPr algn="ctr">
              <a:lnSpc>
                <a:spcPts val="4200"/>
              </a:lnSpc>
              <a:buNone/>
              <a:defRPr sz="30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PRESENTATION TITLE</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627237" y="6190743"/>
            <a:ext cx="8937523" cy="310203"/>
          </a:xfrm>
          <a:prstGeom prst="rect">
            <a:avLst/>
          </a:prstGeom>
        </p:spPr>
        <p:txBody>
          <a:bodyPr/>
          <a:lstStyle>
            <a:lvl1pPr algn="ctr">
              <a:buNone/>
              <a:defRPr sz="1800" b="0" i="0" u="none">
                <a:solidFill>
                  <a:schemeClr val="tx1">
                    <a:lumMod val="65000"/>
                    <a:lumOff val="35000"/>
                  </a:schemeClr>
                </a:solidFill>
                <a:latin typeface="Gill Sans MT" panose="020B0502020104020203" pitchFamily="34" charset="77"/>
              </a:defRPr>
            </a:lvl1pPr>
          </a:lstStyle>
          <a:p>
            <a:pPr lvl="0"/>
            <a:r>
              <a:rPr lang="en-GB"/>
              <a:t>To Whom | Presenter Name | Date</a:t>
            </a:r>
          </a:p>
        </p:txBody>
      </p:sp>
      <p:sp>
        <p:nvSpPr>
          <p:cNvPr id="2" name="Rectangle 1">
            <a:extLst>
              <a:ext uri="{FF2B5EF4-FFF2-40B4-BE49-F238E27FC236}">
                <a16:creationId xmlns:a16="http://schemas.microsoft.com/office/drawing/2014/main" id="{BDC7DC0A-433A-2342-8CAE-E6896B2F6715}"/>
              </a:ext>
            </a:extLst>
          </p:cNvPr>
          <p:cNvSpPr/>
          <p:nvPr userDrawn="1"/>
        </p:nvSpPr>
        <p:spPr>
          <a:xfrm>
            <a:off x="0" y="234458"/>
            <a:ext cx="12192000" cy="166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3"/>
          <a:srcRect/>
          <a:stretch/>
        </p:blipFill>
        <p:spPr>
          <a:xfrm>
            <a:off x="4250489" y="384487"/>
            <a:ext cx="3691021" cy="1346659"/>
          </a:xfrm>
          <a:prstGeom prst="rect">
            <a:avLst/>
          </a:prstGeom>
        </p:spPr>
      </p:pic>
      <p:sp>
        <p:nvSpPr>
          <p:cNvPr id="4" name="Rectangle 3">
            <a:extLst>
              <a:ext uri="{FF2B5EF4-FFF2-40B4-BE49-F238E27FC236}">
                <a16:creationId xmlns:a16="http://schemas.microsoft.com/office/drawing/2014/main" id="{CA29908D-0E62-A847-8B5F-A0EB92922742}"/>
              </a:ext>
            </a:extLst>
          </p:cNvPr>
          <p:cNvSpPr/>
          <p:nvPr userDrawn="1"/>
        </p:nvSpPr>
        <p:spPr>
          <a:xfrm>
            <a:off x="0" y="6757416"/>
            <a:ext cx="12192000" cy="100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9876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a:t>Click to ADD title</a:t>
            </a:r>
            <a:endParaRPr lang="en-US"/>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a:t>Point 1</a:t>
            </a:r>
          </a:p>
          <a:p>
            <a:pPr lvl="1"/>
            <a:r>
              <a:rPr lang="en-GB"/>
              <a:t>Point 2</a:t>
            </a:r>
          </a:p>
          <a:p>
            <a:pPr lvl="2"/>
            <a:r>
              <a:rPr lang="en-GB"/>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1080188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t="-439" b="11507"/>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002535" y="2865439"/>
            <a:ext cx="8494777" cy="589858"/>
          </a:xfrm>
          <a:prstGeom prst="rect">
            <a:avLst/>
          </a:prstGeom>
        </p:spPr>
        <p:txBody>
          <a:bodyPr/>
          <a:lstStyle>
            <a:lvl1pPr algn="ctr">
              <a:buNone/>
              <a:defRPr sz="32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SECTION BREAK TITLE</a:t>
            </a:r>
          </a:p>
          <a:p>
            <a:pPr lvl="1"/>
            <a:endParaRPr lang="en-US"/>
          </a:p>
        </p:txBody>
      </p: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91088" y="6243176"/>
            <a:ext cx="553284" cy="496587"/>
          </a:xfrm>
          <a:prstGeom prst="rect">
            <a:avLst/>
          </a:prstGeom>
        </p:spPr>
      </p:pic>
      <p:sp>
        <p:nvSpPr>
          <p:cNvPr id="9" name="Rectangle 8">
            <a:extLst>
              <a:ext uri="{FF2B5EF4-FFF2-40B4-BE49-F238E27FC236}">
                <a16:creationId xmlns:a16="http://schemas.microsoft.com/office/drawing/2014/main" id="{BEFF8553-9F38-3243-A11C-5BD6E90A9520}"/>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0427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11">
            <a:extLst>
              <a:ext uri="{FF2B5EF4-FFF2-40B4-BE49-F238E27FC236}">
                <a16:creationId xmlns:a16="http://schemas.microsoft.com/office/drawing/2014/main" id="{56092EB7-30A9-2C4D-9313-5C877B882AE6}"/>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7" name="Picture 6">
            <a:extLst>
              <a:ext uri="{FF2B5EF4-FFF2-40B4-BE49-F238E27FC236}">
                <a16:creationId xmlns:a16="http://schemas.microsoft.com/office/drawing/2014/main" id="{878B98AF-38B6-114B-921A-C941744CCB8D}"/>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9" name="Picture 8">
            <a:extLst>
              <a:ext uri="{FF2B5EF4-FFF2-40B4-BE49-F238E27FC236}">
                <a16:creationId xmlns:a16="http://schemas.microsoft.com/office/drawing/2014/main" id="{634A8AB6-BDBD-4449-8A1E-92A1AC17EBD2}"/>
              </a:ext>
            </a:extLst>
          </p:cNvPr>
          <p:cNvPicPr>
            <a:picLocks noChangeAspect="1"/>
          </p:cNvPicPr>
          <p:nvPr userDrawn="1"/>
        </p:nvPicPr>
        <p:blipFill>
          <a:blip r:embed="rId4"/>
          <a:srcRect/>
          <a:stretch/>
        </p:blipFill>
        <p:spPr>
          <a:xfrm>
            <a:off x="10991088" y="6243176"/>
            <a:ext cx="553284" cy="496587"/>
          </a:xfrm>
          <a:prstGeom prst="rect">
            <a:avLst/>
          </a:prstGeom>
        </p:spPr>
      </p:pic>
      <p:sp>
        <p:nvSpPr>
          <p:cNvPr id="10" name="Rectangle 9">
            <a:extLst>
              <a:ext uri="{FF2B5EF4-FFF2-40B4-BE49-F238E27FC236}">
                <a16:creationId xmlns:a16="http://schemas.microsoft.com/office/drawing/2014/main" id="{AC7A4EAA-AE2A-D54C-9812-00F1CE8F3FC7}"/>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01470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740E-7987-49F7-9B24-2DAAE3DE3FE2}"/>
              </a:ext>
            </a:extLst>
          </p:cNvPr>
          <p:cNvSpPr>
            <a:spLocks noGrp="1"/>
          </p:cNvSpPr>
          <p:nvPr>
            <p:ph type="title"/>
          </p:nvPr>
        </p:nvSpPr>
        <p:spPr>
          <a:xfrm>
            <a:off x="839788" y="457200"/>
            <a:ext cx="3932237" cy="1600200"/>
          </a:xfrm>
        </p:spPr>
        <p:txBody>
          <a:bodyPr anchor="b"/>
          <a:lstStyle>
            <a:lvl1pPr>
              <a:defRPr sz="288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B273D2-C3FB-488C-9BF2-A0B3F1D20301}"/>
              </a:ext>
            </a:extLst>
          </p:cNvPr>
          <p:cNvSpPr>
            <a:spLocks noGrp="1"/>
          </p:cNvSpPr>
          <p:nvPr>
            <p:ph idx="1"/>
          </p:nvPr>
        </p:nvSpPr>
        <p:spPr>
          <a:xfrm>
            <a:off x="5183188" y="987426"/>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4446FC-3D63-4B7B-A65D-5992BA6689EF}"/>
              </a:ext>
            </a:extLst>
          </p:cNvPr>
          <p:cNvSpPr>
            <a:spLocks noGrp="1"/>
          </p:cNvSpPr>
          <p:nvPr>
            <p:ph type="body" sz="half" idx="2"/>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47D6017-FE0E-420C-A5CD-03564058FB6B}"/>
              </a:ext>
            </a:extLst>
          </p:cNvPr>
          <p:cNvSpPr>
            <a:spLocks noGrp="1"/>
          </p:cNvSpPr>
          <p:nvPr>
            <p:ph type="dt" sz="half" idx="10"/>
          </p:nvPr>
        </p:nvSpPr>
        <p:spPr/>
        <p:txBody>
          <a:bodyPr/>
          <a:lstStyle/>
          <a:p>
            <a:fld id="{1923CDC0-EA9A-4B88-A539-816FDC802A2F}" type="datetimeFigureOut">
              <a:rPr lang="en-GB" smtClean="0"/>
              <a:t>29/11/2022</a:t>
            </a:fld>
            <a:endParaRPr lang="en-GB" dirty="0"/>
          </a:p>
        </p:txBody>
      </p:sp>
      <p:sp>
        <p:nvSpPr>
          <p:cNvPr id="6" name="Footer Placeholder 5">
            <a:extLst>
              <a:ext uri="{FF2B5EF4-FFF2-40B4-BE49-F238E27FC236}">
                <a16:creationId xmlns:a16="http://schemas.microsoft.com/office/drawing/2014/main" id="{BC3F72A7-FFE1-4B76-A47B-CB340B9C500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3055B3-2B09-406F-946F-E300467D2822}"/>
              </a:ext>
            </a:extLst>
          </p:cNvPr>
          <p:cNvSpPr>
            <a:spLocks noGrp="1"/>
          </p:cNvSpPr>
          <p:nvPr>
            <p:ph type="sldNum" sz="quarter" idx="12"/>
          </p:nvPr>
        </p:nvSpPr>
        <p:spPr/>
        <p:txBody>
          <a:bodyPr/>
          <a:lstStyle/>
          <a:p>
            <a:fld id="{4D2DB98F-4438-4588-8B39-AC7FE9B19CC4}" type="slidenum">
              <a:rPr lang="en-GB" smtClean="0"/>
              <a:t>‹#›</a:t>
            </a:fld>
            <a:endParaRPr lang="en-GB" dirty="0"/>
          </a:p>
        </p:txBody>
      </p:sp>
    </p:spTree>
    <p:extLst>
      <p:ext uri="{BB962C8B-B14F-4D97-AF65-F5344CB8AC3E}">
        <p14:creationId xmlns:p14="http://schemas.microsoft.com/office/powerpoint/2010/main" val="25634435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2"/>
          <a:srcRect/>
          <a:stretch/>
        </p:blipFill>
        <p:spPr>
          <a:xfrm>
            <a:off x="10991091" y="6290313"/>
            <a:ext cx="553284" cy="496586"/>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60BB0427-0466-6049-8463-AD0934D2B73D}"/>
              </a:ext>
            </a:extLst>
          </p:cNvPr>
          <p:cNvPicPr>
            <a:picLocks noChangeAspect="1"/>
          </p:cNvPicPr>
          <p:nvPr userDrawn="1"/>
        </p:nvPicPr>
        <p:blipFill rotWithShape="1">
          <a:blip r:embed="rId3"/>
          <a:srcRect t="9336" b="25308"/>
          <a:stretch/>
        </p:blipFill>
        <p:spPr>
          <a:xfrm>
            <a:off x="547255" y="6161728"/>
            <a:ext cx="1827812" cy="625175"/>
          </a:xfrm>
          <a:prstGeom prst="rect">
            <a:avLst/>
          </a:prstGeom>
        </p:spPr>
      </p:pic>
      <p:sp>
        <p:nvSpPr>
          <p:cNvPr id="13" name="Slide Number Placeholder 11">
            <a:extLst>
              <a:ext uri="{FF2B5EF4-FFF2-40B4-BE49-F238E27FC236}">
                <a16:creationId xmlns:a16="http://schemas.microsoft.com/office/drawing/2014/main" id="{7E48E40E-D106-6A4F-B2B1-5E32DE8F6C19}"/>
              </a:ext>
            </a:extLst>
          </p:cNvPr>
          <p:cNvSpPr txBox="1">
            <a:spLocks/>
          </p:cNvSpPr>
          <p:nvPr userDrawn="1"/>
        </p:nvSpPr>
        <p:spPr>
          <a:xfrm>
            <a:off x="9320151" y="6356354"/>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z="1200" smtClean="0"/>
              <a:pPr/>
              <a:t>‹#›</a:t>
            </a:fld>
            <a:endParaRPr lang="en-US" sz="1200" dirty="0"/>
          </a:p>
        </p:txBody>
      </p:sp>
    </p:spTree>
    <p:extLst>
      <p:ext uri="{BB962C8B-B14F-4D97-AF65-F5344CB8AC3E}">
        <p14:creationId xmlns:p14="http://schemas.microsoft.com/office/powerpoint/2010/main" val="746205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744723" y="2404111"/>
            <a:ext cx="6702552" cy="2717801"/>
          </a:xfrm>
          <a:prstGeom prst="rect">
            <a:avLst/>
          </a:prstGeom>
          <a:noFill/>
        </p:spPr>
        <p:txBody>
          <a:bodyPr anchor="ctr"/>
          <a:lstStyle>
            <a:lvl1pPr algn="ctr">
              <a:lnSpc>
                <a:spcPts val="4200"/>
              </a:lnSpc>
              <a:buNone/>
              <a:defRPr sz="30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PRESENTATION TITLE</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627237" y="6190743"/>
            <a:ext cx="8937523" cy="310203"/>
          </a:xfrm>
          <a:prstGeom prst="rect">
            <a:avLst/>
          </a:prstGeom>
        </p:spPr>
        <p:txBody>
          <a:bodyPr/>
          <a:lstStyle>
            <a:lvl1pPr algn="ctr">
              <a:buNone/>
              <a:defRPr sz="1800" b="0" i="0" u="none">
                <a:solidFill>
                  <a:schemeClr val="tx1">
                    <a:lumMod val="65000"/>
                    <a:lumOff val="35000"/>
                  </a:schemeClr>
                </a:solidFill>
                <a:latin typeface="Gill Sans MT" panose="020B0502020104020203" pitchFamily="34" charset="77"/>
              </a:defRPr>
            </a:lvl1pPr>
          </a:lstStyle>
          <a:p>
            <a:pPr lvl="0"/>
            <a:r>
              <a:rPr lang="en-GB"/>
              <a:t>To Whom | Presenter Name | Date</a:t>
            </a:r>
          </a:p>
        </p:txBody>
      </p:sp>
      <p:sp>
        <p:nvSpPr>
          <p:cNvPr id="2" name="Rectangle 1">
            <a:extLst>
              <a:ext uri="{FF2B5EF4-FFF2-40B4-BE49-F238E27FC236}">
                <a16:creationId xmlns:a16="http://schemas.microsoft.com/office/drawing/2014/main" id="{BDC7DC0A-433A-2342-8CAE-E6896B2F6715}"/>
              </a:ext>
            </a:extLst>
          </p:cNvPr>
          <p:cNvSpPr/>
          <p:nvPr userDrawn="1"/>
        </p:nvSpPr>
        <p:spPr>
          <a:xfrm>
            <a:off x="0" y="234458"/>
            <a:ext cx="12192000" cy="166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250489" y="384487"/>
            <a:ext cx="3691021" cy="1346659"/>
          </a:xfrm>
          <a:prstGeom prst="rect">
            <a:avLst/>
          </a:prstGeom>
        </p:spPr>
      </p:pic>
      <p:sp>
        <p:nvSpPr>
          <p:cNvPr id="4" name="Rectangle 3">
            <a:extLst>
              <a:ext uri="{FF2B5EF4-FFF2-40B4-BE49-F238E27FC236}">
                <a16:creationId xmlns:a16="http://schemas.microsoft.com/office/drawing/2014/main" id="{CA29908D-0E62-A847-8B5F-A0EB92922742}"/>
              </a:ext>
            </a:extLst>
          </p:cNvPr>
          <p:cNvSpPr/>
          <p:nvPr userDrawn="1"/>
        </p:nvSpPr>
        <p:spPr>
          <a:xfrm>
            <a:off x="0" y="6757416"/>
            <a:ext cx="12192000" cy="100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62033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a:t>Click to ADD title</a:t>
            </a:r>
            <a:endParaRPr lang="en-US"/>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a:t>Point 1</a:t>
            </a:r>
          </a:p>
          <a:p>
            <a:pPr lvl="1"/>
            <a:r>
              <a:rPr lang="en-GB"/>
              <a:t>Point 2</a:t>
            </a:r>
          </a:p>
          <a:p>
            <a:pPr lvl="2"/>
            <a:r>
              <a:rPr lang="en-GB"/>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91088" y="6243176"/>
            <a:ext cx="553284" cy="496587"/>
          </a:xfrm>
          <a:prstGeom prst="rect">
            <a:avLst/>
          </a:prstGeom>
        </p:spPr>
      </p:pic>
    </p:spTree>
    <p:extLst>
      <p:ext uri="{BB962C8B-B14F-4D97-AF65-F5344CB8AC3E}">
        <p14:creationId xmlns:p14="http://schemas.microsoft.com/office/powerpoint/2010/main" val="882527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002535" y="2865439"/>
            <a:ext cx="8494777" cy="589858"/>
          </a:xfrm>
          <a:prstGeom prst="rect">
            <a:avLst/>
          </a:prstGeom>
        </p:spPr>
        <p:txBody>
          <a:bodyPr/>
          <a:lstStyle>
            <a:lvl1pPr algn="ctr">
              <a:buNone/>
              <a:defRPr sz="32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SECTION BREAK TITLE</a:t>
            </a:r>
          </a:p>
          <a:p>
            <a:pPr lvl="1"/>
            <a:endParaRPr lang="en-US"/>
          </a:p>
        </p:txBody>
      </p: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91088" y="6243176"/>
            <a:ext cx="553284" cy="496587"/>
          </a:xfrm>
          <a:prstGeom prst="rect">
            <a:avLst/>
          </a:prstGeom>
        </p:spPr>
      </p:pic>
      <p:sp>
        <p:nvSpPr>
          <p:cNvPr id="9" name="Rectangle 8">
            <a:extLst>
              <a:ext uri="{FF2B5EF4-FFF2-40B4-BE49-F238E27FC236}">
                <a16:creationId xmlns:a16="http://schemas.microsoft.com/office/drawing/2014/main" id="{BEFF8553-9F38-3243-A11C-5BD6E90A9520}"/>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6539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11">
            <a:extLst>
              <a:ext uri="{FF2B5EF4-FFF2-40B4-BE49-F238E27FC236}">
                <a16:creationId xmlns:a16="http://schemas.microsoft.com/office/drawing/2014/main" id="{56092EB7-30A9-2C4D-9313-5C877B882AE6}"/>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7" name="Picture 6">
            <a:extLst>
              <a:ext uri="{FF2B5EF4-FFF2-40B4-BE49-F238E27FC236}">
                <a16:creationId xmlns:a16="http://schemas.microsoft.com/office/drawing/2014/main" id="{878B98AF-38B6-114B-921A-C941744CCB8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8684" y="6231071"/>
            <a:ext cx="1503852" cy="548677"/>
          </a:xfrm>
          <a:prstGeom prst="rect">
            <a:avLst/>
          </a:prstGeom>
        </p:spPr>
      </p:pic>
      <p:pic>
        <p:nvPicPr>
          <p:cNvPr id="9" name="Picture 8">
            <a:extLst>
              <a:ext uri="{FF2B5EF4-FFF2-40B4-BE49-F238E27FC236}">
                <a16:creationId xmlns:a16="http://schemas.microsoft.com/office/drawing/2014/main" id="{634A8AB6-BDBD-4449-8A1E-92A1AC17EBD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91088" y="6243176"/>
            <a:ext cx="553284" cy="496587"/>
          </a:xfrm>
          <a:prstGeom prst="rect">
            <a:avLst/>
          </a:prstGeom>
        </p:spPr>
      </p:pic>
      <p:sp>
        <p:nvSpPr>
          <p:cNvPr id="10" name="Rectangle 9">
            <a:extLst>
              <a:ext uri="{FF2B5EF4-FFF2-40B4-BE49-F238E27FC236}">
                <a16:creationId xmlns:a16="http://schemas.microsoft.com/office/drawing/2014/main" id="{AC7A4EAA-AE2A-D54C-9812-00F1CE8F3FC7}"/>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2008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D588C4-C6C2-4C57-93F6-2566D4DC4E66}"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C35389-46DF-427A-A344-9D76BC961FCE}" type="slidenum">
              <a:rPr lang="en-US" smtClean="0"/>
              <a:t>‹#›</a:t>
            </a:fld>
            <a:endParaRPr lang="en-US" dirty="0"/>
          </a:p>
        </p:txBody>
      </p:sp>
    </p:spTree>
    <p:extLst>
      <p:ext uri="{BB962C8B-B14F-4D97-AF65-F5344CB8AC3E}">
        <p14:creationId xmlns:p14="http://schemas.microsoft.com/office/powerpoint/2010/main" val="9938305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9E107-294D-B748-AD38-08D8DE34BC1C}"/>
              </a:ext>
            </a:extLst>
          </p:cNvPr>
          <p:cNvSpPr>
            <a:spLocks noGrp="1"/>
          </p:cNvSpPr>
          <p:nvPr>
            <p:ph type="dt" sz="half" idx="10"/>
          </p:nvPr>
        </p:nvSpPr>
        <p:spPr/>
        <p:txBody>
          <a:bodyPr/>
          <a:lstStyle/>
          <a:p>
            <a:fld id="{1E5768E3-6457-774F-8259-0C7551564D3A}" type="datetimeFigureOut">
              <a:rPr lang="en-US" smtClean="0"/>
              <a:t>11/29/2022</a:t>
            </a:fld>
            <a:endParaRPr lang="en-US" dirty="0"/>
          </a:p>
        </p:txBody>
      </p:sp>
      <p:sp>
        <p:nvSpPr>
          <p:cNvPr id="3" name="Footer Placeholder 2">
            <a:extLst>
              <a:ext uri="{FF2B5EF4-FFF2-40B4-BE49-F238E27FC236}">
                <a16:creationId xmlns:a16="http://schemas.microsoft.com/office/drawing/2014/main" id="{5FADA6C4-1F04-8B40-9A87-598F204B098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AD2B24-F9EB-EF43-9BDB-2C2D57F56659}"/>
              </a:ext>
            </a:extLst>
          </p:cNvPr>
          <p:cNvSpPr>
            <a:spLocks noGrp="1"/>
          </p:cNvSpPr>
          <p:nvPr>
            <p:ph type="sldNum" sz="quarter" idx="12"/>
          </p:nvPr>
        </p:nvSpPr>
        <p:spPr/>
        <p:txBody>
          <a:bodyPr/>
          <a:lstStyle/>
          <a:p>
            <a:fld id="{A8E7F7A4-584D-B241-8B42-7DC2819EDE4F}" type="slidenum">
              <a:rPr lang="en-US" smtClean="0"/>
              <a:t>‹#›</a:t>
            </a:fld>
            <a:endParaRPr lang="en-US" dirty="0"/>
          </a:p>
        </p:txBody>
      </p:sp>
    </p:spTree>
    <p:extLst>
      <p:ext uri="{BB962C8B-B14F-4D97-AF65-F5344CB8AC3E}">
        <p14:creationId xmlns:p14="http://schemas.microsoft.com/office/powerpoint/2010/main" val="470983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74" y="790319"/>
            <a:ext cx="12192000" cy="6067681"/>
          </a:xfrm>
          <a:prstGeom prst="rect">
            <a:avLst/>
          </a:prstGeom>
        </p:spPr>
      </p:pic>
      <p:sp>
        <p:nvSpPr>
          <p:cNvPr id="2" name="Rectangle 1">
            <a:extLst>
              <a:ext uri="{FF2B5EF4-FFF2-40B4-BE49-F238E27FC236}">
                <a16:creationId xmlns:a16="http://schemas.microsoft.com/office/drawing/2014/main" id="{441EEEE4-F050-E64E-8BCF-47D440F77357}"/>
              </a:ext>
            </a:extLst>
          </p:cNvPr>
          <p:cNvSpPr/>
          <p:nvPr userDrawn="1"/>
        </p:nvSpPr>
        <p:spPr>
          <a:xfrm>
            <a:off x="0" y="0"/>
            <a:ext cx="12192000" cy="14500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2773507"/>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4442651"/>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a:t>To Whom | Presenter Name | Date</a:t>
            </a:r>
          </a:p>
        </p:txBody>
      </p:sp>
      <p:pic>
        <p:nvPicPr>
          <p:cNvPr id="12" name="Picture 11">
            <a:extLst>
              <a:ext uri="{FF2B5EF4-FFF2-40B4-BE49-F238E27FC236}">
                <a16:creationId xmlns:a16="http://schemas.microsoft.com/office/drawing/2014/main" id="{180B3B4D-4090-41A3-BAF7-4F8AA0BBD52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366913" y="153730"/>
            <a:ext cx="3143496" cy="1146897"/>
          </a:xfrm>
          <a:prstGeom prst="rect">
            <a:avLst/>
          </a:prstGeom>
        </p:spPr>
      </p:pic>
    </p:spTree>
    <p:extLst>
      <p:ext uri="{BB962C8B-B14F-4D97-AF65-F5344CB8AC3E}">
        <p14:creationId xmlns:p14="http://schemas.microsoft.com/office/powerpoint/2010/main" val="1760581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nchor="ctr"/>
          <a:lstStyle>
            <a:lvl1pPr algn="ctr">
              <a:defRPr sz="2000" b="0" i="0" cap="all" baseline="0">
                <a:solidFill>
                  <a:schemeClr val="tx1">
                    <a:lumMod val="75000"/>
                    <a:lumOff val="25000"/>
                  </a:schemeClr>
                </a:solidFill>
                <a:latin typeface="Gill Sans MT" panose="020B0502020104020203" pitchFamily="34" charset="77"/>
              </a:defRPr>
            </a:lvl1pPr>
          </a:lstStyle>
          <a:p>
            <a:r>
              <a:rPr lang="en-GB"/>
              <a:t>Click to ADD title</a:t>
            </a:r>
            <a:endParaRPr lang="en-US"/>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p:nvSpPr>
        <p:spPr>
          <a:xfrm>
            <a:off x="4761502" y="6383423"/>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8684" y="6238442"/>
            <a:ext cx="1616736" cy="589862"/>
          </a:xfrm>
          <a:prstGeom prst="rect">
            <a:avLst/>
          </a:prstGeom>
        </p:spPr>
      </p:pic>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a:t>Point 1</a:t>
            </a:r>
          </a:p>
          <a:p>
            <a:pPr lvl="1"/>
            <a:r>
              <a:rPr lang="en-GB"/>
              <a:t>Point 2</a:t>
            </a:r>
          </a:p>
          <a:p>
            <a:pPr lvl="2"/>
            <a:r>
              <a:rPr lang="en-GB"/>
              <a:t>Point 3</a:t>
            </a:r>
          </a:p>
        </p:txBody>
      </p:sp>
      <p:pic>
        <p:nvPicPr>
          <p:cNvPr id="10" name="Picture 9">
            <a:extLst>
              <a:ext uri="{FF2B5EF4-FFF2-40B4-BE49-F238E27FC236}">
                <a16:creationId xmlns:a16="http://schemas.microsoft.com/office/drawing/2014/main" id="{C9703079-B76F-BC45-9E9C-A00B0F7E9C1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91088" y="6243176"/>
            <a:ext cx="553284" cy="496587"/>
          </a:xfrm>
          <a:prstGeom prst="rect">
            <a:avLst/>
          </a:prstGeom>
        </p:spPr>
      </p:pic>
    </p:spTree>
    <p:extLst>
      <p:ext uri="{BB962C8B-B14F-4D97-AF65-F5344CB8AC3E}">
        <p14:creationId xmlns:p14="http://schemas.microsoft.com/office/powerpoint/2010/main" val="1429317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SECTION BREAK TITLE</a:t>
            </a:r>
          </a:p>
          <a:p>
            <a:pPr lvl="1"/>
            <a:endParaRPr lang="en-US"/>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931470" y="6229882"/>
            <a:ext cx="567055" cy="508947"/>
          </a:xfrm>
          <a:prstGeom prst="rect">
            <a:avLst/>
          </a:prstGeom>
        </p:spPr>
      </p:pic>
    </p:spTree>
    <p:extLst>
      <p:ext uri="{BB962C8B-B14F-4D97-AF65-F5344CB8AC3E}">
        <p14:creationId xmlns:p14="http://schemas.microsoft.com/office/powerpoint/2010/main" val="1542242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931470" y="6229882"/>
            <a:ext cx="567055" cy="508947"/>
          </a:xfrm>
          <a:prstGeom prst="rect">
            <a:avLst/>
          </a:prstGeom>
        </p:spPr>
      </p:pic>
      <p:pic>
        <p:nvPicPr>
          <p:cNvPr id="6" name="Picture 5">
            <a:extLst>
              <a:ext uri="{FF2B5EF4-FFF2-40B4-BE49-F238E27FC236}">
                <a16:creationId xmlns:a16="http://schemas.microsoft.com/office/drawing/2014/main" id="{ADBC6A19-B728-49E1-AE0F-66FD1E12888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4D64B16-45F8-4862-B130-3837EAD7C53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8684" y="6171599"/>
            <a:ext cx="1616736" cy="589862"/>
          </a:xfrm>
          <a:prstGeom prst="rect">
            <a:avLst/>
          </a:prstGeom>
        </p:spPr>
      </p:pic>
      <p:pic>
        <p:nvPicPr>
          <p:cNvPr id="9" name="Picture 8">
            <a:extLst>
              <a:ext uri="{FF2B5EF4-FFF2-40B4-BE49-F238E27FC236}">
                <a16:creationId xmlns:a16="http://schemas.microsoft.com/office/drawing/2014/main" id="{3AE4DE97-3F80-4A72-B40D-C4A672B82EB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31470" y="6229882"/>
            <a:ext cx="567055" cy="508947"/>
          </a:xfrm>
          <a:prstGeom prst="rect">
            <a:avLst/>
          </a:prstGeom>
        </p:spPr>
      </p:pic>
    </p:spTree>
    <p:extLst>
      <p:ext uri="{BB962C8B-B14F-4D97-AF65-F5344CB8AC3E}">
        <p14:creationId xmlns:p14="http://schemas.microsoft.com/office/powerpoint/2010/main" val="17991368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31470" y="6229882"/>
            <a:ext cx="567055" cy="508947"/>
          </a:xfrm>
          <a:prstGeom prst="rect">
            <a:avLst/>
          </a:prstGeom>
        </p:spPr>
      </p:pic>
    </p:spTree>
    <p:extLst>
      <p:ext uri="{BB962C8B-B14F-4D97-AF65-F5344CB8AC3E}">
        <p14:creationId xmlns:p14="http://schemas.microsoft.com/office/powerpoint/2010/main" val="15282872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3926147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a:t>Click to ADD title</a:t>
            </a:r>
            <a:endParaRPr lang="en-US"/>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8684" y="6238442"/>
            <a:ext cx="1616736" cy="589862"/>
          </a:xfrm>
          <a:prstGeom prst="rect">
            <a:avLst/>
          </a:prstGeom>
        </p:spPr>
      </p:pic>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a:t>Point 1</a:t>
            </a:r>
          </a:p>
          <a:p>
            <a:pPr lvl="1"/>
            <a:r>
              <a:rPr lang="en-GB"/>
              <a:t>Point 2</a:t>
            </a:r>
          </a:p>
          <a:p>
            <a:pPr lvl="2"/>
            <a:r>
              <a:rPr lang="en-GB"/>
              <a:t>Point 3</a:t>
            </a:r>
          </a:p>
        </p:txBody>
      </p:sp>
      <p:pic>
        <p:nvPicPr>
          <p:cNvPr id="10" name="Picture 9">
            <a:extLst>
              <a:ext uri="{FF2B5EF4-FFF2-40B4-BE49-F238E27FC236}">
                <a16:creationId xmlns:a16="http://schemas.microsoft.com/office/drawing/2014/main" id="{BAF2061E-F2D4-ED42-B744-E99DA39C0C5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91088" y="6243176"/>
            <a:ext cx="553284" cy="496587"/>
          </a:xfrm>
          <a:prstGeom prst="rect">
            <a:avLst/>
          </a:prstGeom>
        </p:spPr>
      </p:pic>
    </p:spTree>
    <p:extLst>
      <p:ext uri="{BB962C8B-B14F-4D97-AF65-F5344CB8AC3E}">
        <p14:creationId xmlns:p14="http://schemas.microsoft.com/office/powerpoint/2010/main" val="41902208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SECTION BREAK TITLE</a:t>
            </a:r>
          </a:p>
          <a:p>
            <a:pPr lvl="1"/>
            <a:endParaRPr lang="en-US"/>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31470" y="6229882"/>
            <a:ext cx="567055" cy="508947"/>
          </a:xfrm>
          <a:prstGeom prst="rect">
            <a:avLst/>
          </a:prstGeom>
        </p:spPr>
      </p:pic>
    </p:spTree>
    <p:extLst>
      <p:ext uri="{BB962C8B-B14F-4D97-AF65-F5344CB8AC3E}">
        <p14:creationId xmlns:p14="http://schemas.microsoft.com/office/powerpoint/2010/main" val="1011787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744723" y="2404111"/>
            <a:ext cx="6702552" cy="2717801"/>
          </a:xfrm>
          <a:prstGeom prst="rect">
            <a:avLst/>
          </a:prstGeom>
          <a:noFill/>
        </p:spPr>
        <p:txBody>
          <a:bodyPr anchor="ctr"/>
          <a:lstStyle>
            <a:lvl1pPr algn="ctr">
              <a:lnSpc>
                <a:spcPts val="4200"/>
              </a:lnSpc>
              <a:buNone/>
              <a:defRPr sz="30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PRESENTATION TITLE</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627237" y="6190743"/>
            <a:ext cx="8937523" cy="310203"/>
          </a:xfrm>
          <a:prstGeom prst="rect">
            <a:avLst/>
          </a:prstGeom>
        </p:spPr>
        <p:txBody>
          <a:bodyPr/>
          <a:lstStyle>
            <a:lvl1pPr algn="ctr">
              <a:buNone/>
              <a:defRPr sz="1800" b="0" i="0" u="none">
                <a:solidFill>
                  <a:schemeClr val="tx1">
                    <a:lumMod val="65000"/>
                    <a:lumOff val="35000"/>
                  </a:schemeClr>
                </a:solidFill>
                <a:latin typeface="Gill Sans MT" panose="020B0502020104020203" pitchFamily="34" charset="77"/>
              </a:defRPr>
            </a:lvl1pPr>
          </a:lstStyle>
          <a:p>
            <a:pPr lvl="0"/>
            <a:r>
              <a:rPr lang="en-GB"/>
              <a:t>To Whom | Presenter Name | Date</a:t>
            </a:r>
          </a:p>
        </p:txBody>
      </p:sp>
      <p:sp>
        <p:nvSpPr>
          <p:cNvPr id="2" name="Rectangle 1">
            <a:extLst>
              <a:ext uri="{FF2B5EF4-FFF2-40B4-BE49-F238E27FC236}">
                <a16:creationId xmlns:a16="http://schemas.microsoft.com/office/drawing/2014/main" id="{BDC7DC0A-433A-2342-8CAE-E6896B2F6715}"/>
              </a:ext>
            </a:extLst>
          </p:cNvPr>
          <p:cNvSpPr/>
          <p:nvPr userDrawn="1"/>
        </p:nvSpPr>
        <p:spPr>
          <a:xfrm>
            <a:off x="0" y="234458"/>
            <a:ext cx="12192000" cy="166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250489" y="384487"/>
            <a:ext cx="3691021" cy="1346659"/>
          </a:xfrm>
          <a:prstGeom prst="rect">
            <a:avLst/>
          </a:prstGeom>
        </p:spPr>
      </p:pic>
      <p:sp>
        <p:nvSpPr>
          <p:cNvPr id="4" name="Rectangle 3">
            <a:extLst>
              <a:ext uri="{FF2B5EF4-FFF2-40B4-BE49-F238E27FC236}">
                <a16:creationId xmlns:a16="http://schemas.microsoft.com/office/drawing/2014/main" id="{CA29908D-0E62-A847-8B5F-A0EB92922742}"/>
              </a:ext>
            </a:extLst>
          </p:cNvPr>
          <p:cNvSpPr/>
          <p:nvPr userDrawn="1"/>
        </p:nvSpPr>
        <p:spPr>
          <a:xfrm>
            <a:off x="0" y="6757416"/>
            <a:ext cx="12192000" cy="100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947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D588C4-C6C2-4C57-93F6-2566D4DC4E66}" type="datetimeFigureOut">
              <a:rPr lang="en-US" smtClean="0"/>
              <a:t>11/29/2022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C35389-46DF-427A-A344-9D76BC961FCE}" type="slidenum">
              <a:rPr lang="en-US" smtClean="0"/>
              <a:t>‹#›</a:t>
            </a:fld>
            <a:endParaRPr lang="en-US" dirty="0"/>
          </a:p>
        </p:txBody>
      </p:sp>
    </p:spTree>
    <p:extLst>
      <p:ext uri="{BB962C8B-B14F-4D97-AF65-F5344CB8AC3E}">
        <p14:creationId xmlns:p14="http://schemas.microsoft.com/office/powerpoint/2010/main" val="36494802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a:t>Click to ADD title</a:t>
            </a:r>
            <a:endParaRPr lang="en-US"/>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a:t>Point 1</a:t>
            </a:r>
          </a:p>
          <a:p>
            <a:pPr lvl="1"/>
            <a:r>
              <a:rPr lang="en-GB"/>
              <a:t>Point 2</a:t>
            </a:r>
          </a:p>
          <a:p>
            <a:pPr lvl="2"/>
            <a:r>
              <a:rPr lang="en-GB"/>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91088" y="6243176"/>
            <a:ext cx="553284" cy="496587"/>
          </a:xfrm>
          <a:prstGeom prst="rect">
            <a:avLst/>
          </a:prstGeom>
        </p:spPr>
      </p:pic>
    </p:spTree>
    <p:extLst>
      <p:ext uri="{BB962C8B-B14F-4D97-AF65-F5344CB8AC3E}">
        <p14:creationId xmlns:p14="http://schemas.microsoft.com/office/powerpoint/2010/main" val="32733535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002535" y="2865439"/>
            <a:ext cx="8494777" cy="589858"/>
          </a:xfrm>
          <a:prstGeom prst="rect">
            <a:avLst/>
          </a:prstGeom>
        </p:spPr>
        <p:txBody>
          <a:bodyPr/>
          <a:lstStyle>
            <a:lvl1pPr algn="ctr">
              <a:buNone/>
              <a:defRPr sz="32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SECTION BREAK TITLE</a:t>
            </a:r>
          </a:p>
          <a:p>
            <a:pPr lvl="1"/>
            <a:endParaRPr lang="en-US"/>
          </a:p>
        </p:txBody>
      </p: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91088" y="6243176"/>
            <a:ext cx="553284" cy="496587"/>
          </a:xfrm>
          <a:prstGeom prst="rect">
            <a:avLst/>
          </a:prstGeom>
        </p:spPr>
      </p:pic>
      <p:sp>
        <p:nvSpPr>
          <p:cNvPr id="9" name="Rectangle 8">
            <a:extLst>
              <a:ext uri="{FF2B5EF4-FFF2-40B4-BE49-F238E27FC236}">
                <a16:creationId xmlns:a16="http://schemas.microsoft.com/office/drawing/2014/main" id="{BEFF8553-9F38-3243-A11C-5BD6E90A9520}"/>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49628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11">
            <a:extLst>
              <a:ext uri="{FF2B5EF4-FFF2-40B4-BE49-F238E27FC236}">
                <a16:creationId xmlns:a16="http://schemas.microsoft.com/office/drawing/2014/main" id="{56092EB7-30A9-2C4D-9313-5C877B882AE6}"/>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7" name="Picture 6">
            <a:extLst>
              <a:ext uri="{FF2B5EF4-FFF2-40B4-BE49-F238E27FC236}">
                <a16:creationId xmlns:a16="http://schemas.microsoft.com/office/drawing/2014/main" id="{878B98AF-38B6-114B-921A-C941744CCB8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8684" y="6231071"/>
            <a:ext cx="1503852" cy="548677"/>
          </a:xfrm>
          <a:prstGeom prst="rect">
            <a:avLst/>
          </a:prstGeom>
        </p:spPr>
      </p:pic>
      <p:pic>
        <p:nvPicPr>
          <p:cNvPr id="9" name="Picture 8">
            <a:extLst>
              <a:ext uri="{FF2B5EF4-FFF2-40B4-BE49-F238E27FC236}">
                <a16:creationId xmlns:a16="http://schemas.microsoft.com/office/drawing/2014/main" id="{634A8AB6-BDBD-4449-8A1E-92A1AC17EBD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91088" y="6243176"/>
            <a:ext cx="553284" cy="496587"/>
          </a:xfrm>
          <a:prstGeom prst="rect">
            <a:avLst/>
          </a:prstGeom>
        </p:spPr>
      </p:pic>
      <p:sp>
        <p:nvSpPr>
          <p:cNvPr id="10" name="Rectangle 9">
            <a:extLst>
              <a:ext uri="{FF2B5EF4-FFF2-40B4-BE49-F238E27FC236}">
                <a16:creationId xmlns:a16="http://schemas.microsoft.com/office/drawing/2014/main" id="{AC7A4EAA-AE2A-D54C-9812-00F1CE8F3FC7}"/>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96344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740E-7987-49F7-9B24-2DAAE3DE3FE2}"/>
              </a:ext>
            </a:extLst>
          </p:cNvPr>
          <p:cNvSpPr>
            <a:spLocks noGrp="1"/>
          </p:cNvSpPr>
          <p:nvPr>
            <p:ph type="title"/>
          </p:nvPr>
        </p:nvSpPr>
        <p:spPr>
          <a:xfrm>
            <a:off x="839788" y="457200"/>
            <a:ext cx="3932237" cy="1600200"/>
          </a:xfrm>
        </p:spPr>
        <p:txBody>
          <a:bodyPr anchor="b"/>
          <a:lstStyle>
            <a:lvl1pPr>
              <a:defRPr sz="288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B273D2-C3FB-488C-9BF2-A0B3F1D20301}"/>
              </a:ext>
            </a:extLst>
          </p:cNvPr>
          <p:cNvSpPr>
            <a:spLocks noGrp="1"/>
          </p:cNvSpPr>
          <p:nvPr>
            <p:ph idx="1"/>
          </p:nvPr>
        </p:nvSpPr>
        <p:spPr>
          <a:xfrm>
            <a:off x="5183188" y="987426"/>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4446FC-3D63-4B7B-A65D-5992BA6689EF}"/>
              </a:ext>
            </a:extLst>
          </p:cNvPr>
          <p:cNvSpPr>
            <a:spLocks noGrp="1"/>
          </p:cNvSpPr>
          <p:nvPr>
            <p:ph type="body" sz="half" idx="2"/>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47D6017-FE0E-420C-A5CD-03564058FB6B}"/>
              </a:ext>
            </a:extLst>
          </p:cNvPr>
          <p:cNvSpPr>
            <a:spLocks noGrp="1"/>
          </p:cNvSpPr>
          <p:nvPr>
            <p:ph type="dt" sz="half" idx="10"/>
          </p:nvPr>
        </p:nvSpPr>
        <p:spPr/>
        <p:txBody>
          <a:bodyPr/>
          <a:lstStyle/>
          <a:p>
            <a:fld id="{1923CDC0-EA9A-4B88-A539-816FDC802A2F}" type="datetimeFigureOut">
              <a:rPr lang="en-GB" smtClean="0"/>
              <a:t>29/11/2022</a:t>
            </a:fld>
            <a:endParaRPr lang="en-GB" dirty="0"/>
          </a:p>
        </p:txBody>
      </p:sp>
      <p:sp>
        <p:nvSpPr>
          <p:cNvPr id="6" name="Footer Placeholder 5">
            <a:extLst>
              <a:ext uri="{FF2B5EF4-FFF2-40B4-BE49-F238E27FC236}">
                <a16:creationId xmlns:a16="http://schemas.microsoft.com/office/drawing/2014/main" id="{BC3F72A7-FFE1-4B76-A47B-CB340B9C500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3055B3-2B09-406F-946F-E300467D2822}"/>
              </a:ext>
            </a:extLst>
          </p:cNvPr>
          <p:cNvSpPr>
            <a:spLocks noGrp="1"/>
          </p:cNvSpPr>
          <p:nvPr>
            <p:ph type="sldNum" sz="quarter" idx="12"/>
          </p:nvPr>
        </p:nvSpPr>
        <p:spPr/>
        <p:txBody>
          <a:bodyPr/>
          <a:lstStyle/>
          <a:p>
            <a:fld id="{4D2DB98F-4438-4588-8B39-AC7FE9B19CC4}" type="slidenum">
              <a:rPr lang="en-GB" smtClean="0"/>
              <a:t>‹#›</a:t>
            </a:fld>
            <a:endParaRPr lang="en-GB" dirty="0"/>
          </a:p>
        </p:txBody>
      </p:sp>
    </p:spTree>
    <p:extLst>
      <p:ext uri="{BB962C8B-B14F-4D97-AF65-F5344CB8AC3E}">
        <p14:creationId xmlns:p14="http://schemas.microsoft.com/office/powerpoint/2010/main" val="10589710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991091" y="6290313"/>
            <a:ext cx="553284" cy="496586"/>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60BB0427-0466-6049-8463-AD0934D2B73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7255" y="6161728"/>
            <a:ext cx="1827812" cy="625175"/>
          </a:xfrm>
          <a:prstGeom prst="rect">
            <a:avLst/>
          </a:prstGeom>
        </p:spPr>
      </p:pic>
      <p:sp>
        <p:nvSpPr>
          <p:cNvPr id="13" name="Slide Number Placeholder 11">
            <a:extLst>
              <a:ext uri="{FF2B5EF4-FFF2-40B4-BE49-F238E27FC236}">
                <a16:creationId xmlns:a16="http://schemas.microsoft.com/office/drawing/2014/main" id="{7E48E40E-D106-6A4F-B2B1-5E32DE8F6C19}"/>
              </a:ext>
            </a:extLst>
          </p:cNvPr>
          <p:cNvSpPr txBox="1">
            <a:spLocks/>
          </p:cNvSpPr>
          <p:nvPr userDrawn="1"/>
        </p:nvSpPr>
        <p:spPr>
          <a:xfrm>
            <a:off x="9320151" y="6356354"/>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z="1200" smtClean="0"/>
              <a:pPr/>
              <a:t>‹#›</a:t>
            </a:fld>
            <a:endParaRPr lang="en-US" sz="1200" dirty="0"/>
          </a:p>
        </p:txBody>
      </p:sp>
    </p:spTree>
    <p:extLst>
      <p:ext uri="{BB962C8B-B14F-4D97-AF65-F5344CB8AC3E}">
        <p14:creationId xmlns:p14="http://schemas.microsoft.com/office/powerpoint/2010/main" val="27576687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10340980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13944615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773315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973534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dirty="0"/>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777205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D588C4-C6C2-4C57-93F6-2566D4DC4E66}" type="datetimeFigureOut">
              <a:rPr lang="en-US" smtClean="0"/>
              <a:t>11/29/2022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C35389-46DF-427A-A344-9D76BC961FCE}" type="slidenum">
              <a:rPr lang="en-US" smtClean="0"/>
              <a:t>‹#›</a:t>
            </a:fld>
            <a:endParaRPr lang="en-US" dirty="0"/>
          </a:p>
        </p:txBody>
      </p:sp>
    </p:spTree>
    <p:extLst>
      <p:ext uri="{BB962C8B-B14F-4D97-AF65-F5344CB8AC3E}">
        <p14:creationId xmlns:p14="http://schemas.microsoft.com/office/powerpoint/2010/main" val="14387864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F3B6-5A90-4F09-8412-2117556E0B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CF6838-0180-463A-932D-6EEA588E8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540D6A1-78CA-48CF-A734-B3C2E662D5D1}"/>
              </a:ext>
            </a:extLst>
          </p:cNvPr>
          <p:cNvSpPr>
            <a:spLocks noGrp="1"/>
          </p:cNvSpPr>
          <p:nvPr>
            <p:ph type="dt" sz="half" idx="10"/>
          </p:nvPr>
        </p:nvSpPr>
        <p:spPr/>
        <p:txBody>
          <a:bodyPr/>
          <a:lstStyle/>
          <a:p>
            <a:fld id="{3FE4C7CA-80C5-4820-89EF-EC8CAB111180}" type="datetimeFigureOut">
              <a:rPr lang="en-GB" smtClean="0"/>
              <a:t>29/11/2022</a:t>
            </a:fld>
            <a:endParaRPr lang="en-GB" dirty="0"/>
          </a:p>
        </p:txBody>
      </p:sp>
      <p:sp>
        <p:nvSpPr>
          <p:cNvPr id="5" name="Footer Placeholder 4">
            <a:extLst>
              <a:ext uri="{FF2B5EF4-FFF2-40B4-BE49-F238E27FC236}">
                <a16:creationId xmlns:a16="http://schemas.microsoft.com/office/drawing/2014/main" id="{D568B8C9-A0DF-45FC-B97A-2A3776AF417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91F1E66-8DA1-4CDE-B56E-7CE78E0E7F66}"/>
              </a:ext>
            </a:extLst>
          </p:cNvPr>
          <p:cNvSpPr>
            <a:spLocks noGrp="1"/>
          </p:cNvSpPr>
          <p:nvPr>
            <p:ph type="sldNum" sz="quarter" idx="12"/>
          </p:nvPr>
        </p:nvSpPr>
        <p:spPr/>
        <p:txBody>
          <a:bodyPr/>
          <a:lstStyle/>
          <a:p>
            <a:fld id="{68CC8D89-2E32-4609-B247-B0CBCB299951}" type="slidenum">
              <a:rPr lang="en-GB" smtClean="0"/>
              <a:t>‹#›</a:t>
            </a:fld>
            <a:endParaRPr lang="en-GB" dirty="0"/>
          </a:p>
        </p:txBody>
      </p:sp>
    </p:spTree>
    <p:extLst>
      <p:ext uri="{BB962C8B-B14F-4D97-AF65-F5344CB8AC3E}">
        <p14:creationId xmlns:p14="http://schemas.microsoft.com/office/powerpoint/2010/main" val="36487924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E14D0-9983-446F-A023-D4EF7128EC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B8B233-DF62-4EBF-9301-2D286886CE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19A21E-2C24-4368-840F-D0CCCCE54D47}"/>
              </a:ext>
            </a:extLst>
          </p:cNvPr>
          <p:cNvSpPr>
            <a:spLocks noGrp="1"/>
          </p:cNvSpPr>
          <p:nvPr>
            <p:ph type="dt" sz="half" idx="10"/>
          </p:nvPr>
        </p:nvSpPr>
        <p:spPr/>
        <p:txBody>
          <a:bodyPr/>
          <a:lstStyle/>
          <a:p>
            <a:fld id="{3FE4C7CA-80C5-4820-89EF-EC8CAB111180}" type="datetimeFigureOut">
              <a:rPr lang="en-GB" smtClean="0"/>
              <a:t>29/11/2022</a:t>
            </a:fld>
            <a:endParaRPr lang="en-GB" dirty="0"/>
          </a:p>
        </p:txBody>
      </p:sp>
      <p:sp>
        <p:nvSpPr>
          <p:cNvPr id="5" name="Footer Placeholder 4">
            <a:extLst>
              <a:ext uri="{FF2B5EF4-FFF2-40B4-BE49-F238E27FC236}">
                <a16:creationId xmlns:a16="http://schemas.microsoft.com/office/drawing/2014/main" id="{85D94942-B1EF-4B41-87AC-D82950D687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A7C771A-D86F-4542-A263-E95716789B2C}"/>
              </a:ext>
            </a:extLst>
          </p:cNvPr>
          <p:cNvSpPr>
            <a:spLocks noGrp="1"/>
          </p:cNvSpPr>
          <p:nvPr>
            <p:ph type="sldNum" sz="quarter" idx="12"/>
          </p:nvPr>
        </p:nvSpPr>
        <p:spPr/>
        <p:txBody>
          <a:bodyPr/>
          <a:lstStyle/>
          <a:p>
            <a:fld id="{68CC8D89-2E32-4609-B247-B0CBCB299951}" type="slidenum">
              <a:rPr lang="en-GB" smtClean="0"/>
              <a:t>‹#›</a:t>
            </a:fld>
            <a:endParaRPr lang="en-GB" dirty="0"/>
          </a:p>
        </p:txBody>
      </p:sp>
    </p:spTree>
    <p:extLst>
      <p:ext uri="{BB962C8B-B14F-4D97-AF65-F5344CB8AC3E}">
        <p14:creationId xmlns:p14="http://schemas.microsoft.com/office/powerpoint/2010/main" val="42126220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342A-F65B-472F-893C-18FAD43577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5FA34D-0309-46CC-BDA3-C0B9FE394C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29C62B-65F7-4BBD-8917-49F368B31E16}"/>
              </a:ext>
            </a:extLst>
          </p:cNvPr>
          <p:cNvSpPr>
            <a:spLocks noGrp="1"/>
          </p:cNvSpPr>
          <p:nvPr>
            <p:ph type="dt" sz="half" idx="10"/>
          </p:nvPr>
        </p:nvSpPr>
        <p:spPr/>
        <p:txBody>
          <a:bodyPr/>
          <a:lstStyle/>
          <a:p>
            <a:fld id="{3FE4C7CA-80C5-4820-89EF-EC8CAB111180}" type="datetimeFigureOut">
              <a:rPr lang="en-GB" smtClean="0"/>
              <a:t>29/11/2022</a:t>
            </a:fld>
            <a:endParaRPr lang="en-GB" dirty="0"/>
          </a:p>
        </p:txBody>
      </p:sp>
      <p:sp>
        <p:nvSpPr>
          <p:cNvPr id="5" name="Footer Placeholder 4">
            <a:extLst>
              <a:ext uri="{FF2B5EF4-FFF2-40B4-BE49-F238E27FC236}">
                <a16:creationId xmlns:a16="http://schemas.microsoft.com/office/drawing/2014/main" id="{BD5B9000-480A-44BF-9C28-5632ED1DFE9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CC0E00-6916-45BC-8B53-A52EF62457FF}"/>
              </a:ext>
            </a:extLst>
          </p:cNvPr>
          <p:cNvSpPr>
            <a:spLocks noGrp="1"/>
          </p:cNvSpPr>
          <p:nvPr>
            <p:ph type="sldNum" sz="quarter" idx="12"/>
          </p:nvPr>
        </p:nvSpPr>
        <p:spPr/>
        <p:txBody>
          <a:bodyPr/>
          <a:lstStyle/>
          <a:p>
            <a:fld id="{68CC8D89-2E32-4609-B247-B0CBCB299951}" type="slidenum">
              <a:rPr lang="en-GB" smtClean="0"/>
              <a:t>‹#›</a:t>
            </a:fld>
            <a:endParaRPr lang="en-GB" dirty="0"/>
          </a:p>
        </p:txBody>
      </p:sp>
    </p:spTree>
    <p:extLst>
      <p:ext uri="{BB962C8B-B14F-4D97-AF65-F5344CB8AC3E}">
        <p14:creationId xmlns:p14="http://schemas.microsoft.com/office/powerpoint/2010/main" val="16877847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4679-C373-4903-B4D9-BE474A09F6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597430-2946-4E9A-B33E-A8515ABD58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D57AA1-FA09-44E4-9E37-211DE5D15F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4DCF53-2786-4ACA-9A6A-6F310B22F987}"/>
              </a:ext>
            </a:extLst>
          </p:cNvPr>
          <p:cNvSpPr>
            <a:spLocks noGrp="1"/>
          </p:cNvSpPr>
          <p:nvPr>
            <p:ph type="dt" sz="half" idx="10"/>
          </p:nvPr>
        </p:nvSpPr>
        <p:spPr/>
        <p:txBody>
          <a:bodyPr/>
          <a:lstStyle/>
          <a:p>
            <a:fld id="{3FE4C7CA-80C5-4820-89EF-EC8CAB111180}" type="datetimeFigureOut">
              <a:rPr lang="en-GB" smtClean="0"/>
              <a:t>29/11/2022</a:t>
            </a:fld>
            <a:endParaRPr lang="en-GB" dirty="0"/>
          </a:p>
        </p:txBody>
      </p:sp>
      <p:sp>
        <p:nvSpPr>
          <p:cNvPr id="6" name="Footer Placeholder 5">
            <a:extLst>
              <a:ext uri="{FF2B5EF4-FFF2-40B4-BE49-F238E27FC236}">
                <a16:creationId xmlns:a16="http://schemas.microsoft.com/office/drawing/2014/main" id="{68466E9B-F02A-4876-836E-91EC7E749C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C1F7EA5-C4DB-4D9A-A96B-B312D6EE57DC}"/>
              </a:ext>
            </a:extLst>
          </p:cNvPr>
          <p:cNvSpPr>
            <a:spLocks noGrp="1"/>
          </p:cNvSpPr>
          <p:nvPr>
            <p:ph type="sldNum" sz="quarter" idx="12"/>
          </p:nvPr>
        </p:nvSpPr>
        <p:spPr/>
        <p:txBody>
          <a:bodyPr/>
          <a:lstStyle/>
          <a:p>
            <a:fld id="{68CC8D89-2E32-4609-B247-B0CBCB299951}" type="slidenum">
              <a:rPr lang="en-GB" smtClean="0"/>
              <a:t>‹#›</a:t>
            </a:fld>
            <a:endParaRPr lang="en-GB" dirty="0"/>
          </a:p>
        </p:txBody>
      </p:sp>
    </p:spTree>
    <p:extLst>
      <p:ext uri="{BB962C8B-B14F-4D97-AF65-F5344CB8AC3E}">
        <p14:creationId xmlns:p14="http://schemas.microsoft.com/office/powerpoint/2010/main" val="11294160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DC428-592B-4776-B59D-1D99B9A3D1C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324755-CD70-4E9A-A393-7F885A2FD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4FBA13-59D7-4F76-9527-589DAEE26D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880A29-E984-482A-A617-A56B31D29A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A3D1E5-5697-4104-A384-66A9C16592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B67ADA-B210-4A51-97E6-768673D39E75}"/>
              </a:ext>
            </a:extLst>
          </p:cNvPr>
          <p:cNvSpPr>
            <a:spLocks noGrp="1"/>
          </p:cNvSpPr>
          <p:nvPr>
            <p:ph type="dt" sz="half" idx="10"/>
          </p:nvPr>
        </p:nvSpPr>
        <p:spPr/>
        <p:txBody>
          <a:bodyPr/>
          <a:lstStyle/>
          <a:p>
            <a:fld id="{3FE4C7CA-80C5-4820-89EF-EC8CAB111180}" type="datetimeFigureOut">
              <a:rPr lang="en-GB" smtClean="0"/>
              <a:t>29/11/2022</a:t>
            </a:fld>
            <a:endParaRPr lang="en-GB" dirty="0"/>
          </a:p>
        </p:txBody>
      </p:sp>
      <p:sp>
        <p:nvSpPr>
          <p:cNvPr id="8" name="Footer Placeholder 7">
            <a:extLst>
              <a:ext uri="{FF2B5EF4-FFF2-40B4-BE49-F238E27FC236}">
                <a16:creationId xmlns:a16="http://schemas.microsoft.com/office/drawing/2014/main" id="{D016FE7C-344D-4FA2-A09D-BEEF68BF4CD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81C4E49-3F8C-49B1-9295-09E127B64F68}"/>
              </a:ext>
            </a:extLst>
          </p:cNvPr>
          <p:cNvSpPr>
            <a:spLocks noGrp="1"/>
          </p:cNvSpPr>
          <p:nvPr>
            <p:ph type="sldNum" sz="quarter" idx="12"/>
          </p:nvPr>
        </p:nvSpPr>
        <p:spPr/>
        <p:txBody>
          <a:bodyPr/>
          <a:lstStyle/>
          <a:p>
            <a:fld id="{68CC8D89-2E32-4609-B247-B0CBCB299951}" type="slidenum">
              <a:rPr lang="en-GB" smtClean="0"/>
              <a:t>‹#›</a:t>
            </a:fld>
            <a:endParaRPr lang="en-GB" dirty="0"/>
          </a:p>
        </p:txBody>
      </p:sp>
    </p:spTree>
    <p:extLst>
      <p:ext uri="{BB962C8B-B14F-4D97-AF65-F5344CB8AC3E}">
        <p14:creationId xmlns:p14="http://schemas.microsoft.com/office/powerpoint/2010/main" val="690827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345CA-69E3-4207-A3B3-9E9557943BB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BDA8D59-5344-4008-97E9-02281FC5F2AC}"/>
              </a:ext>
            </a:extLst>
          </p:cNvPr>
          <p:cNvSpPr>
            <a:spLocks noGrp="1"/>
          </p:cNvSpPr>
          <p:nvPr>
            <p:ph type="dt" sz="half" idx="10"/>
          </p:nvPr>
        </p:nvSpPr>
        <p:spPr/>
        <p:txBody>
          <a:bodyPr/>
          <a:lstStyle/>
          <a:p>
            <a:fld id="{3FE4C7CA-80C5-4820-89EF-EC8CAB111180}" type="datetimeFigureOut">
              <a:rPr lang="en-GB" smtClean="0"/>
              <a:t>29/11/2022</a:t>
            </a:fld>
            <a:endParaRPr lang="en-GB" dirty="0"/>
          </a:p>
        </p:txBody>
      </p:sp>
      <p:sp>
        <p:nvSpPr>
          <p:cNvPr id="4" name="Footer Placeholder 3">
            <a:extLst>
              <a:ext uri="{FF2B5EF4-FFF2-40B4-BE49-F238E27FC236}">
                <a16:creationId xmlns:a16="http://schemas.microsoft.com/office/drawing/2014/main" id="{A05AFD84-08BF-4122-919D-0EDA82108B6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1E368F9-4A11-46C8-B538-513EB3863CCB}"/>
              </a:ext>
            </a:extLst>
          </p:cNvPr>
          <p:cNvSpPr>
            <a:spLocks noGrp="1"/>
          </p:cNvSpPr>
          <p:nvPr>
            <p:ph type="sldNum" sz="quarter" idx="12"/>
          </p:nvPr>
        </p:nvSpPr>
        <p:spPr/>
        <p:txBody>
          <a:bodyPr/>
          <a:lstStyle/>
          <a:p>
            <a:fld id="{68CC8D89-2E32-4609-B247-B0CBCB299951}" type="slidenum">
              <a:rPr lang="en-GB" smtClean="0"/>
              <a:t>‹#›</a:t>
            </a:fld>
            <a:endParaRPr lang="en-GB" dirty="0"/>
          </a:p>
        </p:txBody>
      </p:sp>
    </p:spTree>
    <p:extLst>
      <p:ext uri="{BB962C8B-B14F-4D97-AF65-F5344CB8AC3E}">
        <p14:creationId xmlns:p14="http://schemas.microsoft.com/office/powerpoint/2010/main" val="26745043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8A1FF9-A9DD-4AF8-BF4F-07EA41A831A5}"/>
              </a:ext>
            </a:extLst>
          </p:cNvPr>
          <p:cNvSpPr>
            <a:spLocks noGrp="1"/>
          </p:cNvSpPr>
          <p:nvPr>
            <p:ph type="dt" sz="half" idx="10"/>
          </p:nvPr>
        </p:nvSpPr>
        <p:spPr/>
        <p:txBody>
          <a:bodyPr/>
          <a:lstStyle/>
          <a:p>
            <a:fld id="{3FE4C7CA-80C5-4820-89EF-EC8CAB111180}" type="datetimeFigureOut">
              <a:rPr lang="en-GB" smtClean="0"/>
              <a:t>29/11/2022</a:t>
            </a:fld>
            <a:endParaRPr lang="en-GB" dirty="0"/>
          </a:p>
        </p:txBody>
      </p:sp>
      <p:sp>
        <p:nvSpPr>
          <p:cNvPr id="3" name="Footer Placeholder 2">
            <a:extLst>
              <a:ext uri="{FF2B5EF4-FFF2-40B4-BE49-F238E27FC236}">
                <a16:creationId xmlns:a16="http://schemas.microsoft.com/office/drawing/2014/main" id="{F6DF068E-CFB4-4706-AB5E-EE25F6DE9BE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BA0DDEA-CE51-4A7B-A5C4-8AD5B32E8832}"/>
              </a:ext>
            </a:extLst>
          </p:cNvPr>
          <p:cNvSpPr>
            <a:spLocks noGrp="1"/>
          </p:cNvSpPr>
          <p:nvPr>
            <p:ph type="sldNum" sz="quarter" idx="12"/>
          </p:nvPr>
        </p:nvSpPr>
        <p:spPr/>
        <p:txBody>
          <a:bodyPr/>
          <a:lstStyle/>
          <a:p>
            <a:fld id="{68CC8D89-2E32-4609-B247-B0CBCB299951}" type="slidenum">
              <a:rPr lang="en-GB" smtClean="0"/>
              <a:t>‹#›</a:t>
            </a:fld>
            <a:endParaRPr lang="en-GB" dirty="0"/>
          </a:p>
        </p:txBody>
      </p:sp>
    </p:spTree>
    <p:extLst>
      <p:ext uri="{BB962C8B-B14F-4D97-AF65-F5344CB8AC3E}">
        <p14:creationId xmlns:p14="http://schemas.microsoft.com/office/powerpoint/2010/main" val="4778873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25FDF-D97E-4231-9D99-DB1ED6D61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C98249-68A1-488E-BD40-ABB7D94D79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6E5F74-FDA0-4F6D-A0A8-08DF95450A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6BD19-39A2-4CC2-B82A-69C09ECFCCD9}"/>
              </a:ext>
            </a:extLst>
          </p:cNvPr>
          <p:cNvSpPr>
            <a:spLocks noGrp="1"/>
          </p:cNvSpPr>
          <p:nvPr>
            <p:ph type="dt" sz="half" idx="10"/>
          </p:nvPr>
        </p:nvSpPr>
        <p:spPr/>
        <p:txBody>
          <a:bodyPr/>
          <a:lstStyle/>
          <a:p>
            <a:fld id="{3FE4C7CA-80C5-4820-89EF-EC8CAB111180}" type="datetimeFigureOut">
              <a:rPr lang="en-GB" smtClean="0"/>
              <a:t>29/11/2022</a:t>
            </a:fld>
            <a:endParaRPr lang="en-GB" dirty="0"/>
          </a:p>
        </p:txBody>
      </p:sp>
      <p:sp>
        <p:nvSpPr>
          <p:cNvPr id="6" name="Footer Placeholder 5">
            <a:extLst>
              <a:ext uri="{FF2B5EF4-FFF2-40B4-BE49-F238E27FC236}">
                <a16:creationId xmlns:a16="http://schemas.microsoft.com/office/drawing/2014/main" id="{256BE5C1-5998-4735-96DB-C0BF1A56BE9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3BEA2DD-22D0-45CD-AA36-10CB25C828A2}"/>
              </a:ext>
            </a:extLst>
          </p:cNvPr>
          <p:cNvSpPr>
            <a:spLocks noGrp="1"/>
          </p:cNvSpPr>
          <p:nvPr>
            <p:ph type="sldNum" sz="quarter" idx="12"/>
          </p:nvPr>
        </p:nvSpPr>
        <p:spPr/>
        <p:txBody>
          <a:bodyPr/>
          <a:lstStyle/>
          <a:p>
            <a:fld id="{68CC8D89-2E32-4609-B247-B0CBCB299951}" type="slidenum">
              <a:rPr lang="en-GB" smtClean="0"/>
              <a:t>‹#›</a:t>
            </a:fld>
            <a:endParaRPr lang="en-GB" dirty="0"/>
          </a:p>
        </p:txBody>
      </p:sp>
    </p:spTree>
    <p:extLst>
      <p:ext uri="{BB962C8B-B14F-4D97-AF65-F5344CB8AC3E}">
        <p14:creationId xmlns:p14="http://schemas.microsoft.com/office/powerpoint/2010/main" val="35450690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6124-C537-4D38-8048-29B4566913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CAC9E3-784D-412F-9990-72FF202D2C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16E702D-12C3-40B7-8601-635C2C9F04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DD8E4E-FB61-43AA-B502-5D2BCF2A9314}"/>
              </a:ext>
            </a:extLst>
          </p:cNvPr>
          <p:cNvSpPr>
            <a:spLocks noGrp="1"/>
          </p:cNvSpPr>
          <p:nvPr>
            <p:ph type="dt" sz="half" idx="10"/>
          </p:nvPr>
        </p:nvSpPr>
        <p:spPr/>
        <p:txBody>
          <a:bodyPr/>
          <a:lstStyle/>
          <a:p>
            <a:fld id="{3FE4C7CA-80C5-4820-89EF-EC8CAB111180}" type="datetimeFigureOut">
              <a:rPr lang="en-GB" smtClean="0"/>
              <a:t>29/11/2022</a:t>
            </a:fld>
            <a:endParaRPr lang="en-GB" dirty="0"/>
          </a:p>
        </p:txBody>
      </p:sp>
      <p:sp>
        <p:nvSpPr>
          <p:cNvPr id="6" name="Footer Placeholder 5">
            <a:extLst>
              <a:ext uri="{FF2B5EF4-FFF2-40B4-BE49-F238E27FC236}">
                <a16:creationId xmlns:a16="http://schemas.microsoft.com/office/drawing/2014/main" id="{977A001A-C4E9-4FEA-BFA8-25BEBE8C4C2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284BB24-167C-43E2-B60B-CD4A7ED0B2A4}"/>
              </a:ext>
            </a:extLst>
          </p:cNvPr>
          <p:cNvSpPr>
            <a:spLocks noGrp="1"/>
          </p:cNvSpPr>
          <p:nvPr>
            <p:ph type="sldNum" sz="quarter" idx="12"/>
          </p:nvPr>
        </p:nvSpPr>
        <p:spPr/>
        <p:txBody>
          <a:bodyPr/>
          <a:lstStyle/>
          <a:p>
            <a:fld id="{68CC8D89-2E32-4609-B247-B0CBCB299951}" type="slidenum">
              <a:rPr lang="en-GB" smtClean="0"/>
              <a:t>‹#›</a:t>
            </a:fld>
            <a:endParaRPr lang="en-GB" dirty="0"/>
          </a:p>
        </p:txBody>
      </p:sp>
    </p:spTree>
    <p:extLst>
      <p:ext uri="{BB962C8B-B14F-4D97-AF65-F5344CB8AC3E}">
        <p14:creationId xmlns:p14="http://schemas.microsoft.com/office/powerpoint/2010/main" val="42094449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0A70-287C-4F14-8F36-34B4BF856C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AABF1A-F622-4C50-B1EC-A676017F3E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112F76-ED1E-4337-B2FE-2F6EF9BCF55A}"/>
              </a:ext>
            </a:extLst>
          </p:cNvPr>
          <p:cNvSpPr>
            <a:spLocks noGrp="1"/>
          </p:cNvSpPr>
          <p:nvPr>
            <p:ph type="dt" sz="half" idx="10"/>
          </p:nvPr>
        </p:nvSpPr>
        <p:spPr/>
        <p:txBody>
          <a:bodyPr/>
          <a:lstStyle/>
          <a:p>
            <a:fld id="{3FE4C7CA-80C5-4820-89EF-EC8CAB111180}" type="datetimeFigureOut">
              <a:rPr lang="en-GB" smtClean="0"/>
              <a:t>29/11/2022</a:t>
            </a:fld>
            <a:endParaRPr lang="en-GB" dirty="0"/>
          </a:p>
        </p:txBody>
      </p:sp>
      <p:sp>
        <p:nvSpPr>
          <p:cNvPr id="5" name="Footer Placeholder 4">
            <a:extLst>
              <a:ext uri="{FF2B5EF4-FFF2-40B4-BE49-F238E27FC236}">
                <a16:creationId xmlns:a16="http://schemas.microsoft.com/office/drawing/2014/main" id="{03FEFAE7-4206-4386-8668-539EED3A6F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3E2F10E-FF9A-4020-858F-A24AEF7BCAF6}"/>
              </a:ext>
            </a:extLst>
          </p:cNvPr>
          <p:cNvSpPr>
            <a:spLocks noGrp="1"/>
          </p:cNvSpPr>
          <p:nvPr>
            <p:ph type="sldNum" sz="quarter" idx="12"/>
          </p:nvPr>
        </p:nvSpPr>
        <p:spPr/>
        <p:txBody>
          <a:bodyPr/>
          <a:lstStyle/>
          <a:p>
            <a:fld id="{68CC8D89-2E32-4609-B247-B0CBCB299951}" type="slidenum">
              <a:rPr lang="en-GB" smtClean="0"/>
              <a:t>‹#›</a:t>
            </a:fld>
            <a:endParaRPr lang="en-GB" dirty="0"/>
          </a:p>
        </p:txBody>
      </p:sp>
    </p:spTree>
    <p:extLst>
      <p:ext uri="{BB962C8B-B14F-4D97-AF65-F5344CB8AC3E}">
        <p14:creationId xmlns:p14="http://schemas.microsoft.com/office/powerpoint/2010/main" val="373470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588C4-C6C2-4C57-93F6-2566D4DC4E66}" type="datetimeFigureOut">
              <a:rPr lang="en-US" smtClean="0"/>
              <a:t>11/29/2022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C35389-46DF-427A-A344-9D76BC961FCE}" type="slidenum">
              <a:rPr lang="en-US" smtClean="0"/>
              <a:t>‹#›</a:t>
            </a:fld>
            <a:endParaRPr lang="en-US" dirty="0"/>
          </a:p>
        </p:txBody>
      </p:sp>
    </p:spTree>
    <p:extLst>
      <p:ext uri="{BB962C8B-B14F-4D97-AF65-F5344CB8AC3E}">
        <p14:creationId xmlns:p14="http://schemas.microsoft.com/office/powerpoint/2010/main" val="3903298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9F2988-BC3A-4444-B56D-1731920D22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6E50EF-EBAB-4512-837A-1464FDE3BE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02789A-F4D8-4542-A96A-E4E892B57E54}"/>
              </a:ext>
            </a:extLst>
          </p:cNvPr>
          <p:cNvSpPr>
            <a:spLocks noGrp="1"/>
          </p:cNvSpPr>
          <p:nvPr>
            <p:ph type="dt" sz="half" idx="10"/>
          </p:nvPr>
        </p:nvSpPr>
        <p:spPr/>
        <p:txBody>
          <a:bodyPr/>
          <a:lstStyle/>
          <a:p>
            <a:fld id="{3FE4C7CA-80C5-4820-89EF-EC8CAB111180}" type="datetimeFigureOut">
              <a:rPr lang="en-GB" smtClean="0"/>
              <a:t>29/11/2022</a:t>
            </a:fld>
            <a:endParaRPr lang="en-GB" dirty="0"/>
          </a:p>
        </p:txBody>
      </p:sp>
      <p:sp>
        <p:nvSpPr>
          <p:cNvPr id="5" name="Footer Placeholder 4">
            <a:extLst>
              <a:ext uri="{FF2B5EF4-FFF2-40B4-BE49-F238E27FC236}">
                <a16:creationId xmlns:a16="http://schemas.microsoft.com/office/drawing/2014/main" id="{89BE0C1B-B185-4184-899A-EDAA2CBBF51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85B2DCC-EDF9-4EA1-BA13-1B11E4933E4A}"/>
              </a:ext>
            </a:extLst>
          </p:cNvPr>
          <p:cNvSpPr>
            <a:spLocks noGrp="1"/>
          </p:cNvSpPr>
          <p:nvPr>
            <p:ph type="sldNum" sz="quarter" idx="12"/>
          </p:nvPr>
        </p:nvSpPr>
        <p:spPr/>
        <p:txBody>
          <a:bodyPr/>
          <a:lstStyle/>
          <a:p>
            <a:fld id="{68CC8D89-2E32-4609-B247-B0CBCB299951}" type="slidenum">
              <a:rPr lang="en-GB" smtClean="0"/>
              <a:t>‹#›</a:t>
            </a:fld>
            <a:endParaRPr lang="en-GB" dirty="0"/>
          </a:p>
        </p:txBody>
      </p:sp>
    </p:spTree>
    <p:extLst>
      <p:ext uri="{BB962C8B-B14F-4D97-AF65-F5344CB8AC3E}">
        <p14:creationId xmlns:p14="http://schemas.microsoft.com/office/powerpoint/2010/main" val="1636354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dirty="0"/>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23705361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32865592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23540719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27985643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648613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dirty="0"/>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9057880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46482"/>
            <a:ext cx="11205636" cy="571585"/>
          </a:xfrm>
          <a:prstGeom prst="rect">
            <a:avLst/>
          </a:prstGeom>
        </p:spPr>
        <p:txBody>
          <a:bodyPr/>
          <a:lstStyle>
            <a:lvl1pPr algn="ctr">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383423"/>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lumMod val="50000"/>
                    <a:lumOff val="50000"/>
                  </a:schemeClr>
                </a:solidFill>
                <a:latin typeface="Gill Sans MT" panose="020B0502020104020203" pitchFamily="34" charset="77"/>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18121775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744723" y="2404112"/>
            <a:ext cx="6702552" cy="2717801"/>
          </a:xfrm>
          <a:prstGeom prst="rect">
            <a:avLst/>
          </a:prstGeom>
          <a:noFill/>
        </p:spPr>
        <p:txBody>
          <a:bodyPr anchor="ctr"/>
          <a:lstStyle>
            <a:lvl1pPr algn="ctr">
              <a:lnSpc>
                <a:spcPts val="3402"/>
              </a:lnSpc>
              <a:buNone/>
              <a:defRPr sz="24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PRESENTATION TITLE</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627237" y="6190744"/>
            <a:ext cx="8937523" cy="310202"/>
          </a:xfrm>
          <a:prstGeom prst="rect">
            <a:avLst/>
          </a:prstGeom>
        </p:spPr>
        <p:txBody>
          <a:bodyPr/>
          <a:lstStyle>
            <a:lvl1pPr algn="ctr">
              <a:buNone/>
              <a:defRPr sz="1440" b="0" i="0" u="none">
                <a:solidFill>
                  <a:schemeClr val="tx1">
                    <a:lumMod val="65000"/>
                    <a:lumOff val="35000"/>
                  </a:schemeClr>
                </a:solidFill>
                <a:latin typeface="Gill Sans MT" panose="020B0502020104020203" pitchFamily="34" charset="77"/>
              </a:defRPr>
            </a:lvl1pPr>
          </a:lstStyle>
          <a:p>
            <a:pPr lvl="0"/>
            <a:r>
              <a:rPr lang="en-GB"/>
              <a:t>To Whom | Presenter Name | Date</a:t>
            </a:r>
          </a:p>
        </p:txBody>
      </p:sp>
      <p:sp>
        <p:nvSpPr>
          <p:cNvPr id="2" name="Rectangle 1">
            <a:extLst>
              <a:ext uri="{FF2B5EF4-FFF2-40B4-BE49-F238E27FC236}">
                <a16:creationId xmlns:a16="http://schemas.microsoft.com/office/drawing/2014/main" id="{BDC7DC0A-433A-2342-8CAE-E6896B2F6715}"/>
              </a:ext>
            </a:extLst>
          </p:cNvPr>
          <p:cNvSpPr/>
          <p:nvPr userDrawn="1"/>
        </p:nvSpPr>
        <p:spPr>
          <a:xfrm>
            <a:off x="0" y="234461"/>
            <a:ext cx="12192000" cy="166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dirty="0"/>
          </a:p>
        </p:txBody>
      </p:sp>
      <p:pic>
        <p:nvPicPr>
          <p:cNvPr id="5" name="Picture 4" descr="Graphical user interface, text, application&#10;&#10;Description automatically generated">
            <a:extLst>
              <a:ext uri="{FF2B5EF4-FFF2-40B4-BE49-F238E27FC236}">
                <a16:creationId xmlns:a16="http://schemas.microsoft.com/office/drawing/2014/main" id="{EB8D8958-2005-5641-9228-7EB270CFB233}"/>
              </a:ext>
            </a:extLst>
          </p:cNvPr>
          <p:cNvPicPr>
            <a:picLocks noChangeAspect="1"/>
          </p:cNvPicPr>
          <p:nvPr userDrawn="1"/>
        </p:nvPicPr>
        <p:blipFill rotWithShape="1">
          <a:blip r:embed="rId3"/>
          <a:srcRect t="9335" b="11865"/>
          <a:stretch/>
        </p:blipFill>
        <p:spPr>
          <a:xfrm>
            <a:off x="4074227" y="234463"/>
            <a:ext cx="4043548" cy="1667495"/>
          </a:xfrm>
          <a:prstGeom prst="rect">
            <a:avLst/>
          </a:prstGeom>
        </p:spPr>
      </p:pic>
    </p:spTree>
    <p:extLst>
      <p:ext uri="{BB962C8B-B14F-4D97-AF65-F5344CB8AC3E}">
        <p14:creationId xmlns:p14="http://schemas.microsoft.com/office/powerpoint/2010/main" val="38230239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2"/>
          <a:srcRect/>
          <a:stretch/>
        </p:blipFill>
        <p:spPr>
          <a:xfrm>
            <a:off x="10991091" y="6290313"/>
            <a:ext cx="553284" cy="496586"/>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60BB0427-0466-6049-8463-AD0934D2B73D}"/>
              </a:ext>
            </a:extLst>
          </p:cNvPr>
          <p:cNvPicPr>
            <a:picLocks noChangeAspect="1"/>
          </p:cNvPicPr>
          <p:nvPr userDrawn="1"/>
        </p:nvPicPr>
        <p:blipFill rotWithShape="1">
          <a:blip r:embed="rId3"/>
          <a:srcRect t="9336" b="25308"/>
          <a:stretch/>
        </p:blipFill>
        <p:spPr>
          <a:xfrm>
            <a:off x="547255" y="6161728"/>
            <a:ext cx="1827812" cy="625175"/>
          </a:xfrm>
          <a:prstGeom prst="rect">
            <a:avLst/>
          </a:prstGeom>
        </p:spPr>
      </p:pic>
      <p:sp>
        <p:nvSpPr>
          <p:cNvPr id="13" name="Slide Number Placeholder 11">
            <a:extLst>
              <a:ext uri="{FF2B5EF4-FFF2-40B4-BE49-F238E27FC236}">
                <a16:creationId xmlns:a16="http://schemas.microsoft.com/office/drawing/2014/main" id="{7E48E40E-D106-6A4F-B2B1-5E32DE8F6C19}"/>
              </a:ext>
            </a:extLst>
          </p:cNvPr>
          <p:cNvSpPr txBox="1">
            <a:spLocks/>
          </p:cNvSpPr>
          <p:nvPr userDrawn="1"/>
        </p:nvSpPr>
        <p:spPr>
          <a:xfrm>
            <a:off x="9320151" y="6356354"/>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z="1200" smtClean="0"/>
              <a:pPr/>
              <a:t>‹#›</a:t>
            </a:fld>
            <a:endParaRPr lang="en-US" sz="1200" dirty="0"/>
          </a:p>
        </p:txBody>
      </p:sp>
    </p:spTree>
    <p:extLst>
      <p:ext uri="{BB962C8B-B14F-4D97-AF65-F5344CB8AC3E}">
        <p14:creationId xmlns:p14="http://schemas.microsoft.com/office/powerpoint/2010/main" val="40048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D588C4-C6C2-4C57-93F6-2566D4DC4E66}"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C35389-46DF-427A-A344-9D76BC961FCE}" type="slidenum">
              <a:rPr lang="en-US" smtClean="0"/>
              <a:t>‹#›</a:t>
            </a:fld>
            <a:endParaRPr lang="en-US" dirty="0"/>
          </a:p>
        </p:txBody>
      </p:sp>
    </p:spTree>
    <p:extLst>
      <p:ext uri="{BB962C8B-B14F-4D97-AF65-F5344CB8AC3E}">
        <p14:creationId xmlns:p14="http://schemas.microsoft.com/office/powerpoint/2010/main" val="7211428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rotWithShape="1">
          <a:blip r:embed="rId2"/>
          <a:srcRect b="10406"/>
          <a:stretch/>
        </p:blipFill>
        <p:spPr>
          <a:xfrm>
            <a:off x="0" y="0"/>
            <a:ext cx="12192000" cy="6144348"/>
          </a:xfrm>
          <a:prstGeom prst="rect">
            <a:avLst/>
          </a:prstGeom>
        </p:spPr>
      </p:pic>
      <p:sp>
        <p:nvSpPr>
          <p:cNvPr id="6" name="Slide Number Placeholder 11">
            <a:extLst>
              <a:ext uri="{FF2B5EF4-FFF2-40B4-BE49-F238E27FC236}">
                <a16:creationId xmlns:a16="http://schemas.microsoft.com/office/drawing/2014/main" id="{56092EB7-30A9-2C4D-9313-5C877B882AE6}"/>
              </a:ext>
            </a:extLst>
          </p:cNvPr>
          <p:cNvSpPr txBox="1">
            <a:spLocks/>
          </p:cNvSpPr>
          <p:nvPr userDrawn="1"/>
        </p:nvSpPr>
        <p:spPr>
          <a:xfrm>
            <a:off x="9320151" y="6356354"/>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z="1200" smtClean="0"/>
              <a:pPr/>
              <a:t>‹#›</a:t>
            </a:fld>
            <a:endParaRPr lang="en-US" sz="1200" dirty="0"/>
          </a:p>
        </p:txBody>
      </p:sp>
      <p:pic>
        <p:nvPicPr>
          <p:cNvPr id="9" name="Picture 8">
            <a:extLst>
              <a:ext uri="{FF2B5EF4-FFF2-40B4-BE49-F238E27FC236}">
                <a16:creationId xmlns:a16="http://schemas.microsoft.com/office/drawing/2014/main" id="{634A8AB6-BDBD-4449-8A1E-92A1AC17EBD2}"/>
              </a:ext>
            </a:extLst>
          </p:cNvPr>
          <p:cNvPicPr>
            <a:picLocks noChangeAspect="1"/>
          </p:cNvPicPr>
          <p:nvPr userDrawn="1"/>
        </p:nvPicPr>
        <p:blipFill>
          <a:blip r:embed="rId3"/>
          <a:srcRect/>
          <a:stretch/>
        </p:blipFill>
        <p:spPr>
          <a:xfrm>
            <a:off x="10991091" y="6243178"/>
            <a:ext cx="553284" cy="496586"/>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66CF9E64-BD56-1746-8567-0725A54FA2EC}"/>
              </a:ext>
            </a:extLst>
          </p:cNvPr>
          <p:cNvPicPr>
            <a:picLocks noChangeAspect="1"/>
          </p:cNvPicPr>
          <p:nvPr userDrawn="1"/>
        </p:nvPicPr>
        <p:blipFill rotWithShape="1">
          <a:blip r:embed="rId4"/>
          <a:srcRect t="22778" b="11865"/>
          <a:stretch/>
        </p:blipFill>
        <p:spPr>
          <a:xfrm>
            <a:off x="547255" y="6243176"/>
            <a:ext cx="1827812" cy="625174"/>
          </a:xfrm>
          <a:prstGeom prst="rect">
            <a:avLst/>
          </a:prstGeom>
        </p:spPr>
      </p:pic>
    </p:spTree>
    <p:extLst>
      <p:ext uri="{BB962C8B-B14F-4D97-AF65-F5344CB8AC3E}">
        <p14:creationId xmlns:p14="http://schemas.microsoft.com/office/powerpoint/2010/main" val="7439306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93764" indent="0" algn="ctr">
              <a:buNone/>
              <a:defRPr>
                <a:solidFill>
                  <a:schemeClr val="tx1">
                    <a:tint val="75000"/>
                  </a:schemeClr>
                </a:solidFill>
              </a:defRPr>
            </a:lvl2pPr>
            <a:lvl3pPr marL="987529" indent="0" algn="ctr">
              <a:buNone/>
              <a:defRPr>
                <a:solidFill>
                  <a:schemeClr val="tx1">
                    <a:tint val="75000"/>
                  </a:schemeClr>
                </a:solidFill>
              </a:defRPr>
            </a:lvl3pPr>
            <a:lvl4pPr marL="1481291" indent="0" algn="ctr">
              <a:buNone/>
              <a:defRPr>
                <a:solidFill>
                  <a:schemeClr val="tx1">
                    <a:tint val="75000"/>
                  </a:schemeClr>
                </a:solidFill>
              </a:defRPr>
            </a:lvl4pPr>
            <a:lvl5pPr marL="1975055" indent="0" algn="ctr">
              <a:buNone/>
              <a:defRPr>
                <a:solidFill>
                  <a:schemeClr val="tx1">
                    <a:tint val="75000"/>
                  </a:schemeClr>
                </a:solidFill>
              </a:defRPr>
            </a:lvl5pPr>
            <a:lvl6pPr marL="2468819" indent="0" algn="ctr">
              <a:buNone/>
              <a:defRPr>
                <a:solidFill>
                  <a:schemeClr val="tx1">
                    <a:tint val="75000"/>
                  </a:schemeClr>
                </a:solidFill>
              </a:defRPr>
            </a:lvl6pPr>
            <a:lvl7pPr marL="2962583" indent="0" algn="ctr">
              <a:buNone/>
              <a:defRPr>
                <a:solidFill>
                  <a:schemeClr val="tx1">
                    <a:tint val="75000"/>
                  </a:schemeClr>
                </a:solidFill>
              </a:defRPr>
            </a:lvl7pPr>
            <a:lvl8pPr marL="3456346" indent="0" algn="ctr">
              <a:buNone/>
              <a:defRPr>
                <a:solidFill>
                  <a:schemeClr val="tx1">
                    <a:tint val="75000"/>
                  </a:schemeClr>
                </a:solidFill>
              </a:defRPr>
            </a:lvl8pPr>
            <a:lvl9pPr marL="395011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D0EB913-E865-4846-BBD4-3FE424BA357B}" type="datetime1">
              <a:rPr lang="en-ZA" smtClean="0"/>
              <a:t>2022/11/29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085D-27AB-334D-B320-B46D0663D04A}" type="slidenum">
              <a:rPr lang="en-US" smtClean="0"/>
              <a:t>‹#›</a:t>
            </a:fld>
            <a:endParaRPr lang="en-US" dirty="0"/>
          </a:p>
        </p:txBody>
      </p:sp>
    </p:spTree>
    <p:extLst>
      <p:ext uri="{BB962C8B-B14F-4D97-AF65-F5344CB8AC3E}">
        <p14:creationId xmlns:p14="http://schemas.microsoft.com/office/powerpoint/2010/main" val="40728010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744723" y="2404112"/>
            <a:ext cx="6702552" cy="2717801"/>
          </a:xfrm>
          <a:prstGeom prst="rect">
            <a:avLst/>
          </a:prstGeom>
          <a:noFill/>
        </p:spPr>
        <p:txBody>
          <a:bodyPr anchor="ctr"/>
          <a:lstStyle>
            <a:lvl1pPr algn="ctr">
              <a:lnSpc>
                <a:spcPts val="3780"/>
              </a:lnSpc>
              <a:buNone/>
              <a:defRPr sz="27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a:t>ADD PRESENTATION TITLE</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627237" y="6190744"/>
            <a:ext cx="8937523" cy="310202"/>
          </a:xfrm>
          <a:prstGeom prst="rect">
            <a:avLst/>
          </a:prstGeom>
        </p:spPr>
        <p:txBody>
          <a:bodyPr/>
          <a:lstStyle>
            <a:lvl1pPr algn="ctr">
              <a:buNone/>
              <a:defRPr sz="1620" b="0" i="0" u="none">
                <a:solidFill>
                  <a:schemeClr val="tx1">
                    <a:lumMod val="65000"/>
                    <a:lumOff val="35000"/>
                  </a:schemeClr>
                </a:solidFill>
                <a:latin typeface="Gill Sans MT" panose="020B0502020104020203" pitchFamily="34" charset="77"/>
              </a:defRPr>
            </a:lvl1pPr>
          </a:lstStyle>
          <a:p>
            <a:pPr lvl="0"/>
            <a:r>
              <a:rPr lang="en-GB"/>
              <a:t>To Whom | Presenter Name | Date</a:t>
            </a:r>
          </a:p>
        </p:txBody>
      </p:sp>
      <p:sp>
        <p:nvSpPr>
          <p:cNvPr id="2" name="Rectangle 1">
            <a:extLst>
              <a:ext uri="{FF2B5EF4-FFF2-40B4-BE49-F238E27FC236}">
                <a16:creationId xmlns:a16="http://schemas.microsoft.com/office/drawing/2014/main" id="{BDC7DC0A-433A-2342-8CAE-E6896B2F6715}"/>
              </a:ext>
            </a:extLst>
          </p:cNvPr>
          <p:cNvSpPr/>
          <p:nvPr userDrawn="1"/>
        </p:nvSpPr>
        <p:spPr>
          <a:xfrm>
            <a:off x="0" y="234459"/>
            <a:ext cx="12192000" cy="1667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6" dirty="0"/>
          </a:p>
        </p:txBody>
      </p:sp>
      <p:pic>
        <p:nvPicPr>
          <p:cNvPr id="5" name="Picture 4" descr="Graphical user interface, text, application&#10;&#10;Description automatically generated">
            <a:extLst>
              <a:ext uri="{FF2B5EF4-FFF2-40B4-BE49-F238E27FC236}">
                <a16:creationId xmlns:a16="http://schemas.microsoft.com/office/drawing/2014/main" id="{EB8D8958-2005-5641-9228-7EB270CFB233}"/>
              </a:ext>
            </a:extLst>
          </p:cNvPr>
          <p:cNvPicPr>
            <a:picLocks noChangeAspect="1"/>
          </p:cNvPicPr>
          <p:nvPr userDrawn="1"/>
        </p:nvPicPr>
        <p:blipFill rotWithShape="1">
          <a:blip r:embed="rId3"/>
          <a:srcRect t="9335" b="11865"/>
          <a:stretch/>
        </p:blipFill>
        <p:spPr>
          <a:xfrm>
            <a:off x="4074226" y="234460"/>
            <a:ext cx="4043548" cy="1667495"/>
          </a:xfrm>
          <a:prstGeom prst="rect">
            <a:avLst/>
          </a:prstGeom>
        </p:spPr>
      </p:pic>
    </p:spTree>
    <p:extLst>
      <p:ext uri="{BB962C8B-B14F-4D97-AF65-F5344CB8AC3E}">
        <p14:creationId xmlns:p14="http://schemas.microsoft.com/office/powerpoint/2010/main" val="35779753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2"/>
          <a:srcRect/>
          <a:stretch/>
        </p:blipFill>
        <p:spPr>
          <a:xfrm>
            <a:off x="10991090" y="6290313"/>
            <a:ext cx="553284" cy="496586"/>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60BB0427-0466-6049-8463-AD0934D2B73D}"/>
              </a:ext>
            </a:extLst>
          </p:cNvPr>
          <p:cNvPicPr>
            <a:picLocks noChangeAspect="1"/>
          </p:cNvPicPr>
          <p:nvPr userDrawn="1"/>
        </p:nvPicPr>
        <p:blipFill rotWithShape="1">
          <a:blip r:embed="rId3"/>
          <a:srcRect t="9336" b="25308"/>
          <a:stretch/>
        </p:blipFill>
        <p:spPr>
          <a:xfrm>
            <a:off x="547254" y="6161726"/>
            <a:ext cx="1827812" cy="625175"/>
          </a:xfrm>
          <a:prstGeom prst="rect">
            <a:avLst/>
          </a:prstGeom>
        </p:spPr>
      </p:pic>
      <p:sp>
        <p:nvSpPr>
          <p:cNvPr id="13" name="Slide Number Placeholder 11">
            <a:extLst>
              <a:ext uri="{FF2B5EF4-FFF2-40B4-BE49-F238E27FC236}">
                <a16:creationId xmlns:a16="http://schemas.microsoft.com/office/drawing/2014/main" id="{7E48E40E-D106-6A4F-B2B1-5E32DE8F6C19}"/>
              </a:ext>
            </a:extLst>
          </p:cNvPr>
          <p:cNvSpPr txBox="1">
            <a:spLocks/>
          </p:cNvSpPr>
          <p:nvPr userDrawn="1"/>
        </p:nvSpPr>
        <p:spPr>
          <a:xfrm>
            <a:off x="9320151" y="6356352"/>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z="1260" smtClean="0"/>
              <a:pPr/>
              <a:t>‹#›</a:t>
            </a:fld>
            <a:endParaRPr lang="en-US" sz="1260" dirty="0"/>
          </a:p>
        </p:txBody>
      </p:sp>
    </p:spTree>
    <p:extLst>
      <p:ext uri="{BB962C8B-B14F-4D97-AF65-F5344CB8AC3E}">
        <p14:creationId xmlns:p14="http://schemas.microsoft.com/office/powerpoint/2010/main" val="6902721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rotWithShape="1">
          <a:blip r:embed="rId2"/>
          <a:srcRect b="10406"/>
          <a:stretch/>
        </p:blipFill>
        <p:spPr>
          <a:xfrm>
            <a:off x="0" y="0"/>
            <a:ext cx="12192000" cy="6144348"/>
          </a:xfrm>
          <a:prstGeom prst="rect">
            <a:avLst/>
          </a:prstGeom>
        </p:spPr>
      </p:pic>
      <p:sp>
        <p:nvSpPr>
          <p:cNvPr id="6" name="Slide Number Placeholder 11">
            <a:extLst>
              <a:ext uri="{FF2B5EF4-FFF2-40B4-BE49-F238E27FC236}">
                <a16:creationId xmlns:a16="http://schemas.microsoft.com/office/drawing/2014/main" id="{56092EB7-30A9-2C4D-9313-5C877B882AE6}"/>
              </a:ext>
            </a:extLst>
          </p:cNvPr>
          <p:cNvSpPr txBox="1">
            <a:spLocks/>
          </p:cNvSpPr>
          <p:nvPr userDrawn="1"/>
        </p:nvSpPr>
        <p:spPr>
          <a:xfrm>
            <a:off x="9320151" y="6356352"/>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z="1260" smtClean="0"/>
              <a:pPr/>
              <a:t>‹#›</a:t>
            </a:fld>
            <a:endParaRPr lang="en-US" sz="1260" dirty="0"/>
          </a:p>
        </p:txBody>
      </p:sp>
      <p:pic>
        <p:nvPicPr>
          <p:cNvPr id="9" name="Picture 8">
            <a:extLst>
              <a:ext uri="{FF2B5EF4-FFF2-40B4-BE49-F238E27FC236}">
                <a16:creationId xmlns:a16="http://schemas.microsoft.com/office/drawing/2014/main" id="{634A8AB6-BDBD-4449-8A1E-92A1AC17EBD2}"/>
              </a:ext>
            </a:extLst>
          </p:cNvPr>
          <p:cNvPicPr>
            <a:picLocks noChangeAspect="1"/>
          </p:cNvPicPr>
          <p:nvPr userDrawn="1"/>
        </p:nvPicPr>
        <p:blipFill>
          <a:blip r:embed="rId3"/>
          <a:srcRect/>
          <a:stretch/>
        </p:blipFill>
        <p:spPr>
          <a:xfrm>
            <a:off x="10991090" y="6243178"/>
            <a:ext cx="553284" cy="496586"/>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66CF9E64-BD56-1746-8567-0725A54FA2EC}"/>
              </a:ext>
            </a:extLst>
          </p:cNvPr>
          <p:cNvPicPr>
            <a:picLocks noChangeAspect="1"/>
          </p:cNvPicPr>
          <p:nvPr userDrawn="1"/>
        </p:nvPicPr>
        <p:blipFill rotWithShape="1">
          <a:blip r:embed="rId4"/>
          <a:srcRect t="22778" b="11865"/>
          <a:stretch/>
        </p:blipFill>
        <p:spPr>
          <a:xfrm>
            <a:off x="547254" y="6243176"/>
            <a:ext cx="1827812" cy="625174"/>
          </a:xfrm>
          <a:prstGeom prst="rect">
            <a:avLst/>
          </a:prstGeom>
        </p:spPr>
      </p:pic>
    </p:spTree>
    <p:extLst>
      <p:ext uri="{BB962C8B-B14F-4D97-AF65-F5344CB8AC3E}">
        <p14:creationId xmlns:p14="http://schemas.microsoft.com/office/powerpoint/2010/main" val="14975484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27" indent="0" algn="ctr">
              <a:buNone/>
              <a:defRPr>
                <a:solidFill>
                  <a:schemeClr val="tx1">
                    <a:tint val="75000"/>
                  </a:schemeClr>
                </a:solidFill>
              </a:defRPr>
            </a:lvl2pPr>
            <a:lvl3pPr marL="1097254" indent="0" algn="ctr">
              <a:buNone/>
              <a:defRPr>
                <a:solidFill>
                  <a:schemeClr val="tx1">
                    <a:tint val="75000"/>
                  </a:schemeClr>
                </a:solidFill>
              </a:defRPr>
            </a:lvl3pPr>
            <a:lvl4pPr marL="1645879" indent="0" algn="ctr">
              <a:buNone/>
              <a:defRPr>
                <a:solidFill>
                  <a:schemeClr val="tx1">
                    <a:tint val="75000"/>
                  </a:schemeClr>
                </a:solidFill>
              </a:defRPr>
            </a:lvl4pPr>
            <a:lvl5pPr marL="2194505" indent="0" algn="ctr">
              <a:buNone/>
              <a:defRPr>
                <a:solidFill>
                  <a:schemeClr val="tx1">
                    <a:tint val="75000"/>
                  </a:schemeClr>
                </a:solidFill>
              </a:defRPr>
            </a:lvl5pPr>
            <a:lvl6pPr marL="2743132" indent="0" algn="ctr">
              <a:buNone/>
              <a:defRPr>
                <a:solidFill>
                  <a:schemeClr val="tx1">
                    <a:tint val="75000"/>
                  </a:schemeClr>
                </a:solidFill>
              </a:defRPr>
            </a:lvl6pPr>
            <a:lvl7pPr marL="3291758" indent="0" algn="ctr">
              <a:buNone/>
              <a:defRPr>
                <a:solidFill>
                  <a:schemeClr val="tx1">
                    <a:tint val="75000"/>
                  </a:schemeClr>
                </a:solidFill>
              </a:defRPr>
            </a:lvl7pPr>
            <a:lvl8pPr marL="3840384" indent="0" algn="ctr">
              <a:buNone/>
              <a:defRPr>
                <a:solidFill>
                  <a:schemeClr val="tx1">
                    <a:tint val="75000"/>
                  </a:schemeClr>
                </a:solidFill>
              </a:defRPr>
            </a:lvl8pPr>
            <a:lvl9pPr marL="4389011"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D0EB913-E865-4846-BBD4-3FE424BA357B}" type="datetime1">
              <a:rPr lang="en-ZA" smtClean="0"/>
              <a:t>2022/11/29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803085D-27AB-334D-B320-B46D0663D04A}" type="slidenum">
              <a:rPr lang="en-US" smtClean="0"/>
              <a:t>‹#›</a:t>
            </a:fld>
            <a:endParaRPr lang="en-US" dirty="0"/>
          </a:p>
        </p:txBody>
      </p:sp>
    </p:spTree>
    <p:extLst>
      <p:ext uri="{BB962C8B-B14F-4D97-AF65-F5344CB8AC3E}">
        <p14:creationId xmlns:p14="http://schemas.microsoft.com/office/powerpoint/2010/main" val="35098763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cSld name="2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1740E-7987-49F7-9B24-2DAAE3DE3FE2}"/>
              </a:ext>
            </a:extLst>
          </p:cNvPr>
          <p:cNvSpPr>
            <a:spLocks noGrp="1"/>
          </p:cNvSpPr>
          <p:nvPr>
            <p:ph type="title"/>
          </p:nvPr>
        </p:nvSpPr>
        <p:spPr>
          <a:xfrm>
            <a:off x="839788" y="457200"/>
            <a:ext cx="3932237" cy="1600200"/>
          </a:xfrm>
        </p:spPr>
        <p:txBody>
          <a:bodyPr anchor="b"/>
          <a:lstStyle>
            <a:lvl1pPr>
              <a:defRPr sz="288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DB273D2-C3FB-488C-9BF2-A0B3F1D20301}"/>
              </a:ext>
            </a:extLst>
          </p:cNvPr>
          <p:cNvSpPr>
            <a:spLocks noGrp="1"/>
          </p:cNvSpPr>
          <p:nvPr>
            <p:ph idx="1"/>
          </p:nvPr>
        </p:nvSpPr>
        <p:spPr>
          <a:xfrm>
            <a:off x="5183188" y="987426"/>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4446FC-3D63-4B7B-A65D-5992BA6689EF}"/>
              </a:ext>
            </a:extLst>
          </p:cNvPr>
          <p:cNvSpPr>
            <a:spLocks noGrp="1"/>
          </p:cNvSpPr>
          <p:nvPr>
            <p:ph type="body" sz="half" idx="2"/>
          </p:nvPr>
        </p:nvSpPr>
        <p:spPr>
          <a:xfrm>
            <a:off x="839788" y="2057400"/>
            <a:ext cx="3932237" cy="3811588"/>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47D6017-FE0E-420C-A5CD-03564058FB6B}"/>
              </a:ext>
            </a:extLst>
          </p:cNvPr>
          <p:cNvSpPr>
            <a:spLocks noGrp="1"/>
          </p:cNvSpPr>
          <p:nvPr>
            <p:ph type="dt" sz="half" idx="10"/>
          </p:nvPr>
        </p:nvSpPr>
        <p:spPr/>
        <p:txBody>
          <a:bodyPr/>
          <a:lstStyle/>
          <a:p>
            <a:fld id="{1923CDC0-EA9A-4B88-A539-816FDC802A2F}" type="datetimeFigureOut">
              <a:rPr lang="en-GB" smtClean="0"/>
              <a:t>29/11/2022</a:t>
            </a:fld>
            <a:endParaRPr lang="en-GB" dirty="0"/>
          </a:p>
        </p:txBody>
      </p:sp>
      <p:sp>
        <p:nvSpPr>
          <p:cNvPr id="6" name="Footer Placeholder 5">
            <a:extLst>
              <a:ext uri="{FF2B5EF4-FFF2-40B4-BE49-F238E27FC236}">
                <a16:creationId xmlns:a16="http://schemas.microsoft.com/office/drawing/2014/main" id="{BC3F72A7-FFE1-4B76-A47B-CB340B9C500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3055B3-2B09-406F-946F-E300467D2822}"/>
              </a:ext>
            </a:extLst>
          </p:cNvPr>
          <p:cNvSpPr>
            <a:spLocks noGrp="1"/>
          </p:cNvSpPr>
          <p:nvPr>
            <p:ph type="sldNum" sz="quarter" idx="12"/>
          </p:nvPr>
        </p:nvSpPr>
        <p:spPr/>
        <p:txBody>
          <a:bodyPr/>
          <a:lstStyle/>
          <a:p>
            <a:fld id="{4D2DB98F-4438-4588-8B39-AC7FE9B19CC4}" type="slidenum">
              <a:rPr lang="en-GB" smtClean="0"/>
              <a:t>‹#›</a:t>
            </a:fld>
            <a:endParaRPr lang="en-GB" dirty="0"/>
          </a:p>
        </p:txBody>
      </p:sp>
    </p:spTree>
    <p:extLst>
      <p:ext uri="{BB962C8B-B14F-4D97-AF65-F5344CB8AC3E}">
        <p14:creationId xmlns:p14="http://schemas.microsoft.com/office/powerpoint/2010/main" val="68821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8D588C4-C6C2-4C57-93F6-2566D4DC4E66}" type="datetimeFigureOut">
              <a:rPr lang="en-US" smtClean="0"/>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C35389-46DF-427A-A344-9D76BC961FCE}" type="slidenum">
              <a:rPr lang="en-US" smtClean="0"/>
              <a:t>‹#›</a:t>
            </a:fld>
            <a:endParaRPr lang="en-US" dirty="0"/>
          </a:p>
        </p:txBody>
      </p:sp>
    </p:spTree>
    <p:extLst>
      <p:ext uri="{BB962C8B-B14F-4D97-AF65-F5344CB8AC3E}">
        <p14:creationId xmlns:p14="http://schemas.microsoft.com/office/powerpoint/2010/main" val="191919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6.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10" Type="http://schemas.openxmlformats.org/officeDocument/2006/relationships/theme" Target="../theme/theme9.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588C4-C6C2-4C57-93F6-2566D4DC4E66}" type="datetimeFigureOut">
              <a:rPr lang="en-US" smtClean="0"/>
              <a:t>11/29/2022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35389-46DF-427A-A344-9D76BC961FCE}" type="slidenum">
              <a:rPr lang="en-US" smtClean="0"/>
              <a:t>‹#›</a:t>
            </a:fld>
            <a:endParaRPr lang="en-US" dirty="0"/>
          </a:p>
        </p:txBody>
      </p:sp>
    </p:spTree>
    <p:extLst>
      <p:ext uri="{BB962C8B-B14F-4D97-AF65-F5344CB8AC3E}">
        <p14:creationId xmlns:p14="http://schemas.microsoft.com/office/powerpoint/2010/main" val="2982473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7908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23874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58394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9017391"/>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04895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3B351B-91CC-4CBA-9684-0D08C1B61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9D80BC-FC8B-4138-AE87-7244CB74F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91E3E2-F11D-41F7-B968-6FDD6998A6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E4C7CA-80C5-4820-89EF-EC8CAB111180}" type="datetimeFigureOut">
              <a:rPr lang="en-GB" smtClean="0"/>
              <a:t>29/11/2022</a:t>
            </a:fld>
            <a:endParaRPr lang="en-GB" dirty="0"/>
          </a:p>
        </p:txBody>
      </p:sp>
      <p:sp>
        <p:nvSpPr>
          <p:cNvPr id="5" name="Footer Placeholder 4">
            <a:extLst>
              <a:ext uri="{FF2B5EF4-FFF2-40B4-BE49-F238E27FC236}">
                <a16:creationId xmlns:a16="http://schemas.microsoft.com/office/drawing/2014/main" id="{891A19E8-AF89-40FF-8C2E-D425E7F2D3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76DC902-F387-4F74-8A29-3C31CDEEC9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C8D89-2E32-4609-B247-B0CBCB299951}" type="slidenum">
              <a:rPr lang="en-GB" smtClean="0"/>
              <a:t>‹#›</a:t>
            </a:fld>
            <a:endParaRPr lang="en-GB" dirty="0"/>
          </a:p>
        </p:txBody>
      </p:sp>
    </p:spTree>
    <p:extLst>
      <p:ext uri="{BB962C8B-B14F-4D97-AF65-F5344CB8AC3E}">
        <p14:creationId xmlns:p14="http://schemas.microsoft.com/office/powerpoint/2010/main" val="3772745085"/>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553732"/>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373981"/>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1.xml"/><Relationship Id="rId1" Type="http://schemas.openxmlformats.org/officeDocument/2006/relationships/vmlDrawing" Target="../drawings/vmlDrawing1.v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8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1755444" y="2575932"/>
            <a:ext cx="8681110" cy="2283744"/>
          </a:xfrm>
        </p:spPr>
        <p:txBody>
          <a:bodyPr>
            <a:normAutofit fontScale="85000" lnSpcReduction="10000"/>
          </a:bodyPr>
          <a:lstStyle/>
          <a:p>
            <a:r>
              <a:rPr lang="en-US" sz="3600" dirty="0"/>
              <a:t>STATE OF LOCAL GOVERNMENT REPORT </a:t>
            </a:r>
          </a:p>
          <a:p>
            <a:r>
              <a:rPr lang="en-US" dirty="0"/>
              <a:t>PRESENTATION TO PORTFOLIO COMMITTEE</a:t>
            </a:r>
          </a:p>
          <a:p>
            <a:r>
              <a:rPr lang="en-US" dirty="0"/>
              <a:t>30 November 2022 </a:t>
            </a:r>
          </a:p>
          <a:p>
            <a:endParaRPr lang="en-US" dirty="0"/>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a:xfrm>
            <a:off x="981308" y="5564460"/>
            <a:ext cx="9668272" cy="295698"/>
          </a:xfrm>
        </p:spPr>
        <p:txBody>
          <a:bodyPr>
            <a:normAutofit fontScale="85000" lnSpcReduction="10000"/>
          </a:bodyPr>
          <a:lstStyle/>
          <a:p>
            <a:r>
              <a:rPr lang="en-US" dirty="0"/>
              <a:t>COGTA Portfolio Committee                                                                                       30 November 2022</a:t>
            </a:r>
          </a:p>
        </p:txBody>
      </p:sp>
    </p:spTree>
    <p:extLst>
      <p:ext uri="{BB962C8B-B14F-4D97-AF65-F5344CB8AC3E}">
        <p14:creationId xmlns:p14="http://schemas.microsoft.com/office/powerpoint/2010/main" val="164849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AF1AD3-4EC3-1650-3A3C-29F137EF789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6118105" y="781293"/>
            <a:ext cx="5920656" cy="4044654"/>
          </a:xfrm>
          <a:prstGeom prst="rect">
            <a:avLst/>
          </a:prstGeom>
        </p:spPr>
      </p:pic>
      <p:sp>
        <p:nvSpPr>
          <p:cNvPr id="11" name="Title 1">
            <a:extLst>
              <a:ext uri="{FF2B5EF4-FFF2-40B4-BE49-F238E27FC236}">
                <a16:creationId xmlns:a16="http://schemas.microsoft.com/office/drawing/2014/main" id="{59BE5FA7-14BC-18C0-2D45-7646FFC7F12E}"/>
              </a:ext>
            </a:extLst>
          </p:cNvPr>
          <p:cNvSpPr>
            <a:spLocks noGrp="1"/>
          </p:cNvSpPr>
          <p:nvPr>
            <p:ph type="title"/>
          </p:nvPr>
        </p:nvSpPr>
        <p:spPr>
          <a:xfrm>
            <a:off x="279918" y="173460"/>
            <a:ext cx="11204946" cy="409925"/>
          </a:xfrm>
        </p:spPr>
        <p:txBody>
          <a:bodyPr/>
          <a:lstStyle/>
          <a:p>
            <a:r>
              <a:rPr lang="en-ZA" b="1" dirty="0">
                <a:solidFill>
                  <a:schemeClr val="accent2"/>
                </a:solidFill>
              </a:rPr>
              <a:t>STATE OF LOCAL GOVERNMENT OVERVIEW</a:t>
            </a:r>
            <a:endParaRPr lang="en-GB" b="1" dirty="0">
              <a:solidFill>
                <a:schemeClr val="accent2"/>
              </a:solidFill>
            </a:endParaRPr>
          </a:p>
        </p:txBody>
      </p:sp>
      <p:pic>
        <p:nvPicPr>
          <p:cNvPr id="6" name="Picture 5" descr="Map&#10;&#10;Description automatically generated">
            <a:extLst>
              <a:ext uri="{FF2B5EF4-FFF2-40B4-BE49-F238E27FC236}">
                <a16:creationId xmlns:a16="http://schemas.microsoft.com/office/drawing/2014/main" id="{237D5019-B3A3-DE35-C50C-92032BA8DA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419"/>
          <a:stretch/>
        </p:blipFill>
        <p:spPr>
          <a:xfrm>
            <a:off x="527574" y="870745"/>
            <a:ext cx="6035589" cy="4044654"/>
          </a:xfrm>
          <a:prstGeom prst="rect">
            <a:avLst/>
          </a:prstGeom>
        </p:spPr>
      </p:pic>
      <p:sp>
        <p:nvSpPr>
          <p:cNvPr id="8" name="Title 1">
            <a:extLst>
              <a:ext uri="{FF2B5EF4-FFF2-40B4-BE49-F238E27FC236}">
                <a16:creationId xmlns:a16="http://schemas.microsoft.com/office/drawing/2014/main" id="{29105875-700F-1B14-6002-8C3729674A11}"/>
              </a:ext>
            </a:extLst>
          </p:cNvPr>
          <p:cNvSpPr txBox="1">
            <a:spLocks/>
          </p:cNvSpPr>
          <p:nvPr/>
        </p:nvSpPr>
        <p:spPr>
          <a:xfrm>
            <a:off x="-2383870" y="1106910"/>
            <a:ext cx="11204946" cy="409925"/>
          </a:xfrm>
          <a:prstGeom prst="rect">
            <a:avLst/>
          </a:prstGeom>
        </p:spPr>
        <p:txBody>
          <a:bodyPr/>
          <a:lstStyle>
            <a:lvl1pPr algn="ctr"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400" b="0" i="0" u="none" strike="noStrike" kern="1200" cap="all" spc="0" normalizeH="0" baseline="0" noProof="0" dirty="0">
                <a:ln>
                  <a:noFill/>
                </a:ln>
                <a:solidFill>
                  <a:srgbClr val="000000"/>
                </a:solidFill>
                <a:effectLst/>
                <a:uLnTx/>
                <a:uFillTx/>
                <a:latin typeface="Gill Sans MT" panose="020B0502020104020203" pitchFamily="34" charset="77"/>
                <a:ea typeface="+mj-ea"/>
                <a:cs typeface="+mj-cs"/>
              </a:rPr>
              <a:t>2021</a:t>
            </a:r>
            <a:endParaRPr kumimoji="0" lang="en-GB" sz="2400" b="0" i="0" u="none" strike="noStrike" kern="1200" cap="all" spc="0" normalizeH="0" baseline="0" noProof="0" dirty="0">
              <a:ln>
                <a:noFill/>
              </a:ln>
              <a:solidFill>
                <a:srgbClr val="000000"/>
              </a:solidFill>
              <a:effectLst/>
              <a:uLnTx/>
              <a:uFillTx/>
              <a:latin typeface="Gill Sans MT" panose="020B0502020104020203" pitchFamily="34" charset="77"/>
              <a:ea typeface="+mj-ea"/>
              <a:cs typeface="+mj-cs"/>
            </a:endParaRPr>
          </a:p>
        </p:txBody>
      </p:sp>
      <p:sp>
        <p:nvSpPr>
          <p:cNvPr id="9" name="Title 1">
            <a:extLst>
              <a:ext uri="{FF2B5EF4-FFF2-40B4-BE49-F238E27FC236}">
                <a16:creationId xmlns:a16="http://schemas.microsoft.com/office/drawing/2014/main" id="{74A1B46A-E839-1668-4416-3C35C6DFD1A3}"/>
              </a:ext>
            </a:extLst>
          </p:cNvPr>
          <p:cNvSpPr txBox="1">
            <a:spLocks/>
          </p:cNvSpPr>
          <p:nvPr/>
        </p:nvSpPr>
        <p:spPr>
          <a:xfrm>
            <a:off x="3150155" y="1106909"/>
            <a:ext cx="11204946" cy="409925"/>
          </a:xfrm>
          <a:prstGeom prst="rect">
            <a:avLst/>
          </a:prstGeom>
        </p:spPr>
        <p:txBody>
          <a:bodyPr/>
          <a:lstStyle>
            <a:lvl1pPr algn="ctr" defTabSz="914400" rtl="0" eaLnBrk="1" latinLnBrk="0" hangingPunct="1">
              <a:lnSpc>
                <a:spcPct val="90000"/>
              </a:lnSpc>
              <a:spcBef>
                <a:spcPct val="0"/>
              </a:spcBef>
              <a:buNone/>
              <a:defRPr sz="2400" b="0" i="0" kern="1200" cap="all" baseline="0">
                <a:solidFill>
                  <a:schemeClr val="tx1">
                    <a:lumMod val="75000"/>
                    <a:lumOff val="25000"/>
                  </a:schemeClr>
                </a:solidFill>
                <a:latin typeface="Gill Sans MT" panose="020B0502020104020203"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ZA" sz="2400" b="0" i="0" u="none" strike="noStrike" kern="1200" cap="all" spc="0" normalizeH="0" baseline="0" noProof="0" dirty="0">
                <a:ln>
                  <a:noFill/>
                </a:ln>
                <a:solidFill>
                  <a:srgbClr val="000000"/>
                </a:solidFill>
                <a:effectLst/>
                <a:uLnTx/>
                <a:uFillTx/>
                <a:latin typeface="Gill Sans MT" panose="020B0502020104020203" pitchFamily="34" charset="77"/>
                <a:ea typeface="+mj-ea"/>
                <a:cs typeface="+mj-cs"/>
              </a:rPr>
              <a:t>2022 </a:t>
            </a:r>
            <a:br>
              <a:rPr kumimoji="0" lang="en-ZA" sz="2400" b="0" i="0" u="none" strike="noStrike" kern="1200" cap="all" spc="0" normalizeH="0" baseline="0" noProof="0" dirty="0">
                <a:ln>
                  <a:noFill/>
                </a:ln>
                <a:solidFill>
                  <a:srgbClr val="000000"/>
                </a:solidFill>
                <a:effectLst/>
                <a:uLnTx/>
                <a:uFillTx/>
                <a:latin typeface="Gill Sans MT" panose="020B0502020104020203" pitchFamily="34" charset="77"/>
                <a:ea typeface="+mj-ea"/>
                <a:cs typeface="+mj-cs"/>
              </a:rPr>
            </a:br>
            <a:endParaRPr kumimoji="0" lang="en-GB" sz="2000" b="0" i="0" u="none" strike="noStrike" kern="1200" cap="all" spc="0" normalizeH="0" baseline="0" noProof="0" dirty="0">
              <a:ln>
                <a:noFill/>
              </a:ln>
              <a:solidFill>
                <a:srgbClr val="000000"/>
              </a:solidFill>
              <a:effectLst/>
              <a:uLnTx/>
              <a:uFillTx/>
              <a:latin typeface="Gill Sans MT" panose="020B0502020104020203" pitchFamily="34" charset="77"/>
              <a:ea typeface="+mj-ea"/>
              <a:cs typeface="+mj-cs"/>
            </a:endParaRPr>
          </a:p>
        </p:txBody>
      </p:sp>
      <p:cxnSp>
        <p:nvCxnSpPr>
          <p:cNvPr id="12" name="Straight Connector 11">
            <a:extLst>
              <a:ext uri="{FF2B5EF4-FFF2-40B4-BE49-F238E27FC236}">
                <a16:creationId xmlns:a16="http://schemas.microsoft.com/office/drawing/2014/main" id="{662BA60B-A013-E91D-B56E-37329D9E84EB}"/>
              </a:ext>
            </a:extLst>
          </p:cNvPr>
          <p:cNvCxnSpPr/>
          <p:nvPr/>
        </p:nvCxnSpPr>
        <p:spPr>
          <a:xfrm>
            <a:off x="6118105" y="1106909"/>
            <a:ext cx="0" cy="4465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5" name="Table 14">
            <a:extLst>
              <a:ext uri="{FF2B5EF4-FFF2-40B4-BE49-F238E27FC236}">
                <a16:creationId xmlns:a16="http://schemas.microsoft.com/office/drawing/2014/main" id="{39A72832-6238-E118-64D1-E6714C923BB8}"/>
              </a:ext>
            </a:extLst>
          </p:cNvPr>
          <p:cNvGraphicFramePr>
            <a:graphicFrameLocks noGrp="1"/>
          </p:cNvGraphicFramePr>
          <p:nvPr/>
        </p:nvGraphicFramePr>
        <p:xfrm>
          <a:off x="1138476" y="4850908"/>
          <a:ext cx="4356784" cy="1136348"/>
        </p:xfrm>
        <a:graphic>
          <a:graphicData uri="http://schemas.openxmlformats.org/drawingml/2006/table">
            <a:tbl>
              <a:tblPr>
                <a:tableStyleId>{5C22544A-7EE6-4342-B048-85BDC9FD1C3A}</a:tableStyleId>
              </a:tblPr>
              <a:tblGrid>
                <a:gridCol w="1237952">
                  <a:extLst>
                    <a:ext uri="{9D8B030D-6E8A-4147-A177-3AD203B41FA5}">
                      <a16:colId xmlns:a16="http://schemas.microsoft.com/office/drawing/2014/main" val="4110649854"/>
                    </a:ext>
                  </a:extLst>
                </a:gridCol>
                <a:gridCol w="1056529">
                  <a:extLst>
                    <a:ext uri="{9D8B030D-6E8A-4147-A177-3AD203B41FA5}">
                      <a16:colId xmlns:a16="http://schemas.microsoft.com/office/drawing/2014/main" val="576658806"/>
                    </a:ext>
                  </a:extLst>
                </a:gridCol>
                <a:gridCol w="1037980">
                  <a:extLst>
                    <a:ext uri="{9D8B030D-6E8A-4147-A177-3AD203B41FA5}">
                      <a16:colId xmlns:a16="http://schemas.microsoft.com/office/drawing/2014/main" val="3581322469"/>
                    </a:ext>
                  </a:extLst>
                </a:gridCol>
                <a:gridCol w="1024323">
                  <a:extLst>
                    <a:ext uri="{9D8B030D-6E8A-4147-A177-3AD203B41FA5}">
                      <a16:colId xmlns:a16="http://schemas.microsoft.com/office/drawing/2014/main" val="391253378"/>
                    </a:ext>
                  </a:extLst>
                </a:gridCol>
              </a:tblGrid>
              <a:tr h="633748">
                <a:tc>
                  <a:txBody>
                    <a:bodyPr/>
                    <a:lstStyle/>
                    <a:p>
                      <a:pPr algn="ctr" fontAlgn="b"/>
                      <a:r>
                        <a:rPr lang="en-ZA" sz="1300" b="1" u="none" strike="noStrike" dirty="0">
                          <a:solidFill>
                            <a:schemeClr val="bg1"/>
                          </a:solidFill>
                          <a:effectLst/>
                        </a:rPr>
                        <a:t>Dysfunctional (Red) </a:t>
                      </a:r>
                      <a:endParaRPr lang="en-ZA" sz="1300" b="1" i="0" u="none" strike="noStrike" dirty="0">
                        <a:solidFill>
                          <a:schemeClr val="bg1"/>
                        </a:solidFill>
                        <a:effectLst/>
                        <a:latin typeface="Calibri" panose="020F0502020204030204" pitchFamily="34" charset="0"/>
                      </a:endParaRPr>
                    </a:p>
                  </a:txBody>
                  <a:tcPr marL="11431" marR="11431" marT="11431" marB="0" anchor="ctr">
                    <a:solidFill>
                      <a:srgbClr val="C00000"/>
                    </a:solidFill>
                  </a:tcPr>
                </a:tc>
                <a:tc>
                  <a:txBody>
                    <a:bodyPr/>
                    <a:lstStyle/>
                    <a:p>
                      <a:pPr algn="ctr" fontAlgn="b"/>
                      <a:r>
                        <a:rPr lang="en-ZA" sz="1300" b="1" u="none" strike="noStrike" dirty="0">
                          <a:effectLst/>
                        </a:rPr>
                        <a:t>Medium Risk (Orange) </a:t>
                      </a:r>
                      <a:endParaRPr lang="en-ZA" sz="1300" b="1" i="0" u="none" strike="noStrike" dirty="0">
                        <a:solidFill>
                          <a:srgbClr val="000000"/>
                        </a:solidFill>
                        <a:effectLst/>
                        <a:latin typeface="Calibri" panose="020F0502020204030204" pitchFamily="34" charset="0"/>
                      </a:endParaRPr>
                    </a:p>
                  </a:txBody>
                  <a:tcPr marL="11431" marR="11431" marT="11431" marB="0" anchor="ctr">
                    <a:solidFill>
                      <a:schemeClr val="accent2"/>
                    </a:solidFill>
                  </a:tcPr>
                </a:tc>
                <a:tc>
                  <a:txBody>
                    <a:bodyPr/>
                    <a:lstStyle/>
                    <a:p>
                      <a:pPr algn="ctr" fontAlgn="b"/>
                      <a:r>
                        <a:rPr lang="en-ZA" sz="1300" b="1" u="none" strike="noStrike" dirty="0">
                          <a:effectLst/>
                        </a:rPr>
                        <a:t>Low Risk (Yellow) </a:t>
                      </a:r>
                      <a:endParaRPr lang="en-ZA" sz="1300" b="1" i="0" u="none" strike="noStrike" dirty="0">
                        <a:solidFill>
                          <a:srgbClr val="000000"/>
                        </a:solidFill>
                        <a:effectLst/>
                        <a:latin typeface="Calibri" panose="020F0502020204030204" pitchFamily="34" charset="0"/>
                      </a:endParaRPr>
                    </a:p>
                  </a:txBody>
                  <a:tcPr marL="11431" marR="11431" marT="11431" marB="0" anchor="ctr">
                    <a:solidFill>
                      <a:srgbClr val="FEFDD0"/>
                    </a:solidFill>
                  </a:tcPr>
                </a:tc>
                <a:tc>
                  <a:txBody>
                    <a:bodyPr/>
                    <a:lstStyle/>
                    <a:p>
                      <a:pPr algn="ctr" fontAlgn="b"/>
                      <a:r>
                        <a:rPr lang="en-ZA" sz="1300" b="1" u="none" strike="noStrike" dirty="0">
                          <a:solidFill>
                            <a:schemeClr val="bg1"/>
                          </a:solidFill>
                          <a:effectLst/>
                        </a:rPr>
                        <a:t>Stable (Green) </a:t>
                      </a:r>
                      <a:endParaRPr lang="en-ZA" sz="1300" b="1" i="0" u="none" strike="noStrike" dirty="0">
                        <a:solidFill>
                          <a:schemeClr val="bg1"/>
                        </a:solidFill>
                        <a:effectLst/>
                        <a:latin typeface="Calibri" panose="020F0502020204030204" pitchFamily="34" charset="0"/>
                      </a:endParaRPr>
                    </a:p>
                  </a:txBody>
                  <a:tcPr marL="11431" marR="11431" marT="11431" marB="0" anchor="ctr">
                    <a:solidFill>
                      <a:srgbClr val="92D050"/>
                    </a:solidFill>
                  </a:tcPr>
                </a:tc>
                <a:extLst>
                  <a:ext uri="{0D108BD9-81ED-4DB2-BD59-A6C34878D82A}">
                    <a16:rowId xmlns:a16="http://schemas.microsoft.com/office/drawing/2014/main" val="696805317"/>
                  </a:ext>
                </a:extLst>
              </a:tr>
              <a:tr h="251300">
                <a:tc>
                  <a:txBody>
                    <a:bodyPr/>
                    <a:lstStyle/>
                    <a:p>
                      <a:pPr algn="ctr" fontAlgn="b"/>
                      <a:r>
                        <a:rPr lang="en-ZA" sz="1300" b="1" u="none" strike="noStrike" dirty="0">
                          <a:effectLst/>
                        </a:rPr>
                        <a:t>64</a:t>
                      </a:r>
                      <a:endParaRPr lang="en-ZA" sz="1300" b="1" i="0" u="none" strike="noStrike" dirty="0">
                        <a:solidFill>
                          <a:srgbClr val="000000"/>
                        </a:solidFill>
                        <a:effectLst/>
                        <a:latin typeface="Calibri" panose="020F0502020204030204" pitchFamily="34" charset="0"/>
                      </a:endParaRPr>
                    </a:p>
                  </a:txBody>
                  <a:tcPr marL="11431" marR="11431" marT="11431" marB="0" anchor="b">
                    <a:solidFill>
                      <a:srgbClr val="C00000"/>
                    </a:solidFill>
                  </a:tcPr>
                </a:tc>
                <a:tc>
                  <a:txBody>
                    <a:bodyPr/>
                    <a:lstStyle/>
                    <a:p>
                      <a:pPr algn="ctr" fontAlgn="b"/>
                      <a:r>
                        <a:rPr lang="en-ZA" sz="1300" b="1" u="none" strike="noStrike" dirty="0">
                          <a:effectLst/>
                        </a:rPr>
                        <a:t>111</a:t>
                      </a:r>
                      <a:endParaRPr lang="en-ZA" sz="1300" b="1" i="0" u="none" strike="noStrike" dirty="0">
                        <a:solidFill>
                          <a:srgbClr val="000000"/>
                        </a:solidFill>
                        <a:effectLst/>
                        <a:latin typeface="Calibri" panose="020F0502020204030204" pitchFamily="34" charset="0"/>
                      </a:endParaRPr>
                    </a:p>
                  </a:txBody>
                  <a:tcPr marL="11431" marR="11431" marT="11431" marB="0" anchor="b">
                    <a:solidFill>
                      <a:schemeClr val="accent2"/>
                    </a:solidFill>
                  </a:tcPr>
                </a:tc>
                <a:tc>
                  <a:txBody>
                    <a:bodyPr/>
                    <a:lstStyle/>
                    <a:p>
                      <a:pPr algn="ctr" fontAlgn="b"/>
                      <a:r>
                        <a:rPr lang="en-ZA" sz="1300" b="1" u="none" strike="noStrike" dirty="0">
                          <a:effectLst/>
                        </a:rPr>
                        <a:t>66</a:t>
                      </a:r>
                      <a:endParaRPr lang="en-ZA" sz="1300" b="1" i="0" u="none" strike="noStrike" dirty="0">
                        <a:solidFill>
                          <a:srgbClr val="000000"/>
                        </a:solidFill>
                        <a:effectLst/>
                        <a:latin typeface="Calibri" panose="020F0502020204030204" pitchFamily="34" charset="0"/>
                      </a:endParaRPr>
                    </a:p>
                  </a:txBody>
                  <a:tcPr marL="11431" marR="11431" marT="11431" marB="0" anchor="b">
                    <a:solidFill>
                      <a:srgbClr val="FEFDD0"/>
                    </a:solidFill>
                  </a:tcPr>
                </a:tc>
                <a:tc>
                  <a:txBody>
                    <a:bodyPr/>
                    <a:lstStyle/>
                    <a:p>
                      <a:pPr algn="ctr" fontAlgn="b"/>
                      <a:r>
                        <a:rPr lang="en-ZA" sz="1300" b="1" u="none" strike="noStrike" dirty="0">
                          <a:solidFill>
                            <a:schemeClr val="bg1"/>
                          </a:solidFill>
                          <a:effectLst/>
                        </a:rPr>
                        <a:t>16</a:t>
                      </a:r>
                      <a:endParaRPr lang="en-ZA" sz="1300" b="1" i="0" u="none" strike="noStrike" dirty="0">
                        <a:solidFill>
                          <a:schemeClr val="bg1"/>
                        </a:solidFill>
                        <a:effectLst/>
                        <a:latin typeface="Calibri" panose="020F0502020204030204" pitchFamily="34" charset="0"/>
                      </a:endParaRPr>
                    </a:p>
                  </a:txBody>
                  <a:tcPr marL="11431" marR="11431" marT="11431" marB="0" anchor="b">
                    <a:solidFill>
                      <a:srgbClr val="92D050"/>
                    </a:solidFill>
                  </a:tcPr>
                </a:tc>
                <a:extLst>
                  <a:ext uri="{0D108BD9-81ED-4DB2-BD59-A6C34878D82A}">
                    <a16:rowId xmlns:a16="http://schemas.microsoft.com/office/drawing/2014/main" val="3336412935"/>
                  </a:ext>
                </a:extLst>
              </a:tr>
              <a:tr h="251300">
                <a:tc>
                  <a:txBody>
                    <a:bodyPr/>
                    <a:lstStyle/>
                    <a:p>
                      <a:pPr algn="ctr" fontAlgn="b"/>
                      <a:r>
                        <a:rPr lang="en-ZA" sz="1300" b="1" i="1" u="none" strike="noStrike" dirty="0">
                          <a:effectLst/>
                        </a:rPr>
                        <a:t>24,90%</a:t>
                      </a:r>
                      <a:endParaRPr lang="en-ZA" sz="1300" b="1" i="1" u="none" strike="noStrike" dirty="0">
                        <a:solidFill>
                          <a:srgbClr val="000000"/>
                        </a:solidFill>
                        <a:effectLst/>
                        <a:latin typeface="Calibri" panose="020F0502020204030204" pitchFamily="34" charset="0"/>
                      </a:endParaRPr>
                    </a:p>
                  </a:txBody>
                  <a:tcPr marL="11431" marR="11431" marT="11431" marB="0" anchor="b">
                    <a:solidFill>
                      <a:srgbClr val="C00000"/>
                    </a:solidFill>
                  </a:tcPr>
                </a:tc>
                <a:tc>
                  <a:txBody>
                    <a:bodyPr/>
                    <a:lstStyle/>
                    <a:p>
                      <a:pPr algn="ctr" fontAlgn="b"/>
                      <a:r>
                        <a:rPr lang="en-ZA" sz="1300" b="1" i="1" u="none" strike="noStrike" dirty="0">
                          <a:effectLst/>
                        </a:rPr>
                        <a:t>43,19%</a:t>
                      </a:r>
                      <a:endParaRPr lang="en-ZA" sz="1300" b="1" i="1" u="none" strike="noStrike" dirty="0">
                        <a:solidFill>
                          <a:srgbClr val="000000"/>
                        </a:solidFill>
                        <a:effectLst/>
                        <a:latin typeface="Calibri" panose="020F0502020204030204" pitchFamily="34" charset="0"/>
                      </a:endParaRPr>
                    </a:p>
                  </a:txBody>
                  <a:tcPr marL="11431" marR="11431" marT="11431" marB="0" anchor="b">
                    <a:solidFill>
                      <a:schemeClr val="accent2"/>
                    </a:solidFill>
                  </a:tcPr>
                </a:tc>
                <a:tc>
                  <a:txBody>
                    <a:bodyPr/>
                    <a:lstStyle/>
                    <a:p>
                      <a:pPr algn="ctr" fontAlgn="b"/>
                      <a:r>
                        <a:rPr lang="en-ZA" sz="1300" b="1" i="1" u="none" strike="noStrike" dirty="0">
                          <a:effectLst/>
                        </a:rPr>
                        <a:t>25,68%</a:t>
                      </a:r>
                      <a:endParaRPr lang="en-ZA" sz="1300" b="1" i="1" u="none" strike="noStrike" dirty="0">
                        <a:solidFill>
                          <a:srgbClr val="000000"/>
                        </a:solidFill>
                        <a:effectLst/>
                        <a:latin typeface="Calibri" panose="020F0502020204030204" pitchFamily="34" charset="0"/>
                      </a:endParaRPr>
                    </a:p>
                  </a:txBody>
                  <a:tcPr marL="11431" marR="11431" marT="11431" marB="0" anchor="b">
                    <a:solidFill>
                      <a:srgbClr val="FEFDD0"/>
                    </a:solidFill>
                  </a:tcPr>
                </a:tc>
                <a:tc>
                  <a:txBody>
                    <a:bodyPr/>
                    <a:lstStyle/>
                    <a:p>
                      <a:pPr algn="ctr" fontAlgn="b"/>
                      <a:r>
                        <a:rPr lang="en-ZA" sz="1300" b="1" i="1" u="none" strike="noStrike" dirty="0">
                          <a:solidFill>
                            <a:schemeClr val="bg1"/>
                          </a:solidFill>
                          <a:effectLst/>
                        </a:rPr>
                        <a:t>6,22%</a:t>
                      </a:r>
                      <a:endParaRPr lang="en-ZA" sz="1300" b="1" i="1" u="none" strike="noStrike" dirty="0">
                        <a:solidFill>
                          <a:schemeClr val="bg1"/>
                        </a:solidFill>
                        <a:effectLst/>
                        <a:latin typeface="Calibri" panose="020F0502020204030204" pitchFamily="34" charset="0"/>
                      </a:endParaRPr>
                    </a:p>
                  </a:txBody>
                  <a:tcPr marL="11431" marR="11431" marT="11431" marB="0" anchor="b">
                    <a:solidFill>
                      <a:srgbClr val="92D050"/>
                    </a:solidFill>
                  </a:tcPr>
                </a:tc>
                <a:extLst>
                  <a:ext uri="{0D108BD9-81ED-4DB2-BD59-A6C34878D82A}">
                    <a16:rowId xmlns:a16="http://schemas.microsoft.com/office/drawing/2014/main" val="1325408972"/>
                  </a:ext>
                </a:extLst>
              </a:tr>
            </a:tbl>
          </a:graphicData>
        </a:graphic>
      </p:graphicFrame>
      <p:graphicFrame>
        <p:nvGraphicFramePr>
          <p:cNvPr id="16" name="Table 15">
            <a:extLst>
              <a:ext uri="{FF2B5EF4-FFF2-40B4-BE49-F238E27FC236}">
                <a16:creationId xmlns:a16="http://schemas.microsoft.com/office/drawing/2014/main" id="{6FBB10A6-9748-5233-C51A-C21071B0B5B1}"/>
              </a:ext>
            </a:extLst>
          </p:cNvPr>
          <p:cNvGraphicFramePr>
            <a:graphicFrameLocks noGrp="1"/>
          </p:cNvGraphicFramePr>
          <p:nvPr/>
        </p:nvGraphicFramePr>
        <p:xfrm>
          <a:off x="6740949" y="4863598"/>
          <a:ext cx="4430634" cy="1123659"/>
        </p:xfrm>
        <a:graphic>
          <a:graphicData uri="http://schemas.openxmlformats.org/drawingml/2006/table">
            <a:tbl>
              <a:tblPr>
                <a:tableStyleId>{5C22544A-7EE6-4342-B048-85BDC9FD1C3A}</a:tableStyleId>
              </a:tblPr>
              <a:tblGrid>
                <a:gridCol w="1258936">
                  <a:extLst>
                    <a:ext uri="{9D8B030D-6E8A-4147-A177-3AD203B41FA5}">
                      <a16:colId xmlns:a16="http://schemas.microsoft.com/office/drawing/2014/main" val="4110649854"/>
                    </a:ext>
                  </a:extLst>
                </a:gridCol>
                <a:gridCol w="1074437">
                  <a:extLst>
                    <a:ext uri="{9D8B030D-6E8A-4147-A177-3AD203B41FA5}">
                      <a16:colId xmlns:a16="http://schemas.microsoft.com/office/drawing/2014/main" val="576658806"/>
                    </a:ext>
                  </a:extLst>
                </a:gridCol>
                <a:gridCol w="1055575">
                  <a:extLst>
                    <a:ext uri="{9D8B030D-6E8A-4147-A177-3AD203B41FA5}">
                      <a16:colId xmlns:a16="http://schemas.microsoft.com/office/drawing/2014/main" val="3581322469"/>
                    </a:ext>
                  </a:extLst>
                </a:gridCol>
                <a:gridCol w="1041686">
                  <a:extLst>
                    <a:ext uri="{9D8B030D-6E8A-4147-A177-3AD203B41FA5}">
                      <a16:colId xmlns:a16="http://schemas.microsoft.com/office/drawing/2014/main" val="391253378"/>
                    </a:ext>
                  </a:extLst>
                </a:gridCol>
              </a:tblGrid>
              <a:tr h="626671">
                <a:tc>
                  <a:txBody>
                    <a:bodyPr/>
                    <a:lstStyle/>
                    <a:p>
                      <a:pPr algn="ctr" fontAlgn="b"/>
                      <a:r>
                        <a:rPr lang="en-ZA" sz="1300" b="1" u="none" strike="noStrike" dirty="0">
                          <a:solidFill>
                            <a:schemeClr val="bg1"/>
                          </a:solidFill>
                          <a:effectLst/>
                        </a:rPr>
                        <a:t>Dysfunctional (Red) </a:t>
                      </a:r>
                      <a:endParaRPr lang="en-ZA" sz="1300" b="1" i="0" u="none" strike="noStrike" dirty="0">
                        <a:solidFill>
                          <a:schemeClr val="bg1"/>
                        </a:solidFill>
                        <a:effectLst/>
                        <a:latin typeface="Calibri" panose="020F0502020204030204" pitchFamily="34" charset="0"/>
                      </a:endParaRPr>
                    </a:p>
                  </a:txBody>
                  <a:tcPr marL="11431" marR="11431" marT="11431" marB="0" anchor="ctr">
                    <a:solidFill>
                      <a:srgbClr val="C00000"/>
                    </a:solidFill>
                  </a:tcPr>
                </a:tc>
                <a:tc>
                  <a:txBody>
                    <a:bodyPr/>
                    <a:lstStyle/>
                    <a:p>
                      <a:pPr algn="ctr" fontAlgn="b"/>
                      <a:r>
                        <a:rPr lang="en-ZA" sz="1300" b="1" u="none" strike="noStrike" dirty="0">
                          <a:effectLst/>
                        </a:rPr>
                        <a:t>Medium Risk (Orange) </a:t>
                      </a:r>
                      <a:endParaRPr lang="en-ZA" sz="1300" b="1" i="0" u="none" strike="noStrike" dirty="0">
                        <a:solidFill>
                          <a:srgbClr val="000000"/>
                        </a:solidFill>
                        <a:effectLst/>
                        <a:latin typeface="Calibri" panose="020F0502020204030204" pitchFamily="34" charset="0"/>
                      </a:endParaRPr>
                    </a:p>
                  </a:txBody>
                  <a:tcPr marL="11431" marR="11431" marT="11431" marB="0" anchor="ctr">
                    <a:solidFill>
                      <a:schemeClr val="accent2"/>
                    </a:solidFill>
                  </a:tcPr>
                </a:tc>
                <a:tc>
                  <a:txBody>
                    <a:bodyPr/>
                    <a:lstStyle/>
                    <a:p>
                      <a:pPr algn="ctr" fontAlgn="b"/>
                      <a:r>
                        <a:rPr lang="en-ZA" sz="1300" b="1" u="none" strike="noStrike" dirty="0">
                          <a:effectLst/>
                        </a:rPr>
                        <a:t>Low Risk (Yellow) </a:t>
                      </a:r>
                      <a:endParaRPr lang="en-ZA" sz="1300" b="1" i="0" u="none" strike="noStrike" dirty="0">
                        <a:solidFill>
                          <a:srgbClr val="000000"/>
                        </a:solidFill>
                        <a:effectLst/>
                        <a:latin typeface="Calibri" panose="020F0502020204030204" pitchFamily="34" charset="0"/>
                      </a:endParaRPr>
                    </a:p>
                  </a:txBody>
                  <a:tcPr marL="11431" marR="11431" marT="11431" marB="0" anchor="ctr">
                    <a:solidFill>
                      <a:srgbClr val="FEFDD0"/>
                    </a:solidFill>
                  </a:tcPr>
                </a:tc>
                <a:tc>
                  <a:txBody>
                    <a:bodyPr/>
                    <a:lstStyle/>
                    <a:p>
                      <a:pPr algn="ctr" fontAlgn="b"/>
                      <a:r>
                        <a:rPr lang="en-ZA" sz="1300" b="1" u="none" strike="noStrike" dirty="0">
                          <a:solidFill>
                            <a:schemeClr val="bg1"/>
                          </a:solidFill>
                          <a:effectLst/>
                        </a:rPr>
                        <a:t>Stable (Green) </a:t>
                      </a:r>
                      <a:endParaRPr lang="en-ZA" sz="1300" b="1" i="0" u="none" strike="noStrike" dirty="0">
                        <a:solidFill>
                          <a:schemeClr val="bg1"/>
                        </a:solidFill>
                        <a:effectLst/>
                        <a:latin typeface="Calibri" panose="020F0502020204030204" pitchFamily="34" charset="0"/>
                      </a:endParaRPr>
                    </a:p>
                  </a:txBody>
                  <a:tcPr marL="11431" marR="11431" marT="11431" marB="0" anchor="ctr">
                    <a:solidFill>
                      <a:srgbClr val="92D050"/>
                    </a:solidFill>
                  </a:tcPr>
                </a:tc>
                <a:extLst>
                  <a:ext uri="{0D108BD9-81ED-4DB2-BD59-A6C34878D82A}">
                    <a16:rowId xmlns:a16="http://schemas.microsoft.com/office/drawing/2014/main" val="696805317"/>
                  </a:ext>
                </a:extLst>
              </a:tr>
              <a:tr h="248494">
                <a:tc>
                  <a:txBody>
                    <a:bodyPr/>
                    <a:lstStyle/>
                    <a:p>
                      <a:pPr algn="ctr" fontAlgn="b"/>
                      <a:r>
                        <a:rPr lang="en-ZA" sz="1300" b="1" i="0" u="none" strike="noStrike" dirty="0">
                          <a:solidFill>
                            <a:srgbClr val="000000"/>
                          </a:solidFill>
                          <a:effectLst/>
                          <a:latin typeface="Calibri" panose="020F0502020204030204" pitchFamily="34" charset="0"/>
                        </a:rPr>
                        <a:t>66</a:t>
                      </a:r>
                    </a:p>
                  </a:txBody>
                  <a:tcPr marL="11431" marR="11431" marT="11431" marB="0" anchor="b">
                    <a:solidFill>
                      <a:srgbClr val="C00000"/>
                    </a:solidFill>
                  </a:tcPr>
                </a:tc>
                <a:tc>
                  <a:txBody>
                    <a:bodyPr/>
                    <a:lstStyle/>
                    <a:p>
                      <a:pPr algn="ctr" fontAlgn="b"/>
                      <a:r>
                        <a:rPr lang="en-ZA" sz="1300" b="1" i="0" u="none" strike="noStrike" dirty="0">
                          <a:solidFill>
                            <a:srgbClr val="000000"/>
                          </a:solidFill>
                          <a:effectLst/>
                          <a:latin typeface="Calibri" panose="020F0502020204030204" pitchFamily="34" charset="0"/>
                        </a:rPr>
                        <a:t>107</a:t>
                      </a:r>
                    </a:p>
                  </a:txBody>
                  <a:tcPr marL="11431" marR="11431" marT="11431" marB="0" anchor="b">
                    <a:solidFill>
                      <a:schemeClr val="accent2"/>
                    </a:solidFill>
                  </a:tcPr>
                </a:tc>
                <a:tc>
                  <a:txBody>
                    <a:bodyPr/>
                    <a:lstStyle/>
                    <a:p>
                      <a:pPr algn="ctr" fontAlgn="b"/>
                      <a:r>
                        <a:rPr lang="en-ZA" sz="1300" b="1" i="0" u="none" strike="noStrike" dirty="0">
                          <a:solidFill>
                            <a:srgbClr val="000000"/>
                          </a:solidFill>
                          <a:effectLst/>
                          <a:latin typeface="Calibri" panose="020F0502020204030204" pitchFamily="34" charset="0"/>
                        </a:rPr>
                        <a:t>54</a:t>
                      </a:r>
                    </a:p>
                  </a:txBody>
                  <a:tcPr marL="11431" marR="11431" marT="11431" marB="0" anchor="b">
                    <a:solidFill>
                      <a:srgbClr val="FEFDD0"/>
                    </a:solidFill>
                  </a:tcPr>
                </a:tc>
                <a:tc>
                  <a:txBody>
                    <a:bodyPr/>
                    <a:lstStyle/>
                    <a:p>
                      <a:pPr algn="ctr" fontAlgn="b"/>
                      <a:r>
                        <a:rPr lang="en-ZA" sz="1300" b="1" i="0" u="none" strike="noStrike" dirty="0">
                          <a:solidFill>
                            <a:schemeClr val="bg1"/>
                          </a:solidFill>
                          <a:effectLst/>
                          <a:latin typeface="Calibri" panose="020F0502020204030204" pitchFamily="34" charset="0"/>
                        </a:rPr>
                        <a:t>30</a:t>
                      </a:r>
                    </a:p>
                  </a:txBody>
                  <a:tcPr marL="11431" marR="11431" marT="11431" marB="0" anchor="b">
                    <a:solidFill>
                      <a:srgbClr val="92D050"/>
                    </a:solidFill>
                  </a:tcPr>
                </a:tc>
                <a:extLst>
                  <a:ext uri="{0D108BD9-81ED-4DB2-BD59-A6C34878D82A}">
                    <a16:rowId xmlns:a16="http://schemas.microsoft.com/office/drawing/2014/main" val="3336412935"/>
                  </a:ext>
                </a:extLst>
              </a:tr>
              <a:tr h="248494">
                <a:tc>
                  <a:txBody>
                    <a:bodyPr/>
                    <a:lstStyle/>
                    <a:p>
                      <a:pPr algn="ctr" fontAlgn="b"/>
                      <a:r>
                        <a:rPr lang="en-ZA" sz="1300" b="1" i="1" u="none" strike="noStrike" dirty="0">
                          <a:solidFill>
                            <a:srgbClr val="000000"/>
                          </a:solidFill>
                          <a:effectLst/>
                          <a:latin typeface="Calibri" panose="020F0502020204030204" pitchFamily="34" charset="0"/>
                        </a:rPr>
                        <a:t>25,68%</a:t>
                      </a:r>
                    </a:p>
                  </a:txBody>
                  <a:tcPr marL="11431" marR="11431" marT="11431" marB="0" anchor="b">
                    <a:solidFill>
                      <a:srgbClr val="C00000"/>
                    </a:solidFill>
                  </a:tcPr>
                </a:tc>
                <a:tc>
                  <a:txBody>
                    <a:bodyPr/>
                    <a:lstStyle/>
                    <a:p>
                      <a:pPr algn="ctr" fontAlgn="b"/>
                      <a:r>
                        <a:rPr lang="en-ZA" sz="1300" b="1" i="1" u="none" strike="noStrike" dirty="0">
                          <a:solidFill>
                            <a:srgbClr val="000000"/>
                          </a:solidFill>
                          <a:effectLst/>
                          <a:latin typeface="Calibri" panose="020F0502020204030204" pitchFamily="34" charset="0"/>
                        </a:rPr>
                        <a:t>41,63%</a:t>
                      </a:r>
                    </a:p>
                  </a:txBody>
                  <a:tcPr marL="11431" marR="11431" marT="11431" marB="0" anchor="b">
                    <a:solidFill>
                      <a:schemeClr val="accent2"/>
                    </a:solidFill>
                  </a:tcPr>
                </a:tc>
                <a:tc>
                  <a:txBody>
                    <a:bodyPr/>
                    <a:lstStyle/>
                    <a:p>
                      <a:pPr algn="ctr" fontAlgn="b"/>
                      <a:r>
                        <a:rPr lang="en-ZA" sz="1300" b="1" i="1" u="none" strike="noStrike" dirty="0">
                          <a:solidFill>
                            <a:srgbClr val="000000"/>
                          </a:solidFill>
                          <a:effectLst/>
                          <a:latin typeface="Calibri" panose="020F0502020204030204" pitchFamily="34" charset="0"/>
                        </a:rPr>
                        <a:t>21,01%</a:t>
                      </a:r>
                    </a:p>
                  </a:txBody>
                  <a:tcPr marL="11431" marR="11431" marT="11431" marB="0" anchor="b">
                    <a:solidFill>
                      <a:srgbClr val="FEFDD0"/>
                    </a:solidFill>
                  </a:tcPr>
                </a:tc>
                <a:tc>
                  <a:txBody>
                    <a:bodyPr/>
                    <a:lstStyle/>
                    <a:p>
                      <a:pPr algn="ctr" fontAlgn="b"/>
                      <a:r>
                        <a:rPr lang="en-ZA" sz="1300" b="1" i="1" u="none" strike="noStrike" dirty="0">
                          <a:solidFill>
                            <a:schemeClr val="bg1"/>
                          </a:solidFill>
                          <a:effectLst/>
                          <a:latin typeface="Calibri" panose="020F0502020204030204" pitchFamily="34" charset="0"/>
                        </a:rPr>
                        <a:t>11,67%</a:t>
                      </a:r>
                    </a:p>
                  </a:txBody>
                  <a:tcPr marL="11431" marR="11431" marT="11431" marB="0" anchor="b">
                    <a:solidFill>
                      <a:srgbClr val="92D050"/>
                    </a:solidFill>
                  </a:tcPr>
                </a:tc>
                <a:extLst>
                  <a:ext uri="{0D108BD9-81ED-4DB2-BD59-A6C34878D82A}">
                    <a16:rowId xmlns:a16="http://schemas.microsoft.com/office/drawing/2014/main" val="1325408972"/>
                  </a:ext>
                </a:extLst>
              </a:tr>
            </a:tbl>
          </a:graphicData>
        </a:graphic>
      </p:graphicFrame>
    </p:spTree>
    <p:extLst>
      <p:ext uri="{BB962C8B-B14F-4D97-AF65-F5344CB8AC3E}">
        <p14:creationId xmlns:p14="http://schemas.microsoft.com/office/powerpoint/2010/main" val="40972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FEAF-5832-4F4C-385D-B15D17A55230}"/>
              </a:ext>
            </a:extLst>
          </p:cNvPr>
          <p:cNvSpPr>
            <a:spLocks noGrp="1"/>
          </p:cNvSpPr>
          <p:nvPr>
            <p:ph type="title"/>
          </p:nvPr>
        </p:nvSpPr>
        <p:spPr>
          <a:xfrm>
            <a:off x="-23630" y="113015"/>
            <a:ext cx="12145754" cy="719190"/>
          </a:xfrm>
        </p:spPr>
        <p:txBody>
          <a:bodyPr>
            <a:normAutofit/>
          </a:bodyPr>
          <a:lstStyle/>
          <a:p>
            <a:pPr marL="0" marR="0" lvl="0" indent="0" defTabSz="914400" rtl="0" eaLnBrk="1" fontAlgn="auto" latinLnBrk="0" hangingPunct="1">
              <a:lnSpc>
                <a:spcPct val="70000"/>
              </a:lnSpc>
              <a:spcBef>
                <a:spcPct val="0"/>
              </a:spcBef>
              <a:spcAft>
                <a:spcPts val="0"/>
              </a:spcAft>
              <a:tabLst/>
              <a:defRPr/>
            </a:pPr>
            <a:r>
              <a:rPr kumimoji="0" lang="en-GB" sz="36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t>Msip : progress </a:t>
            </a:r>
            <a:r>
              <a:rPr kumimoji="0" lang="en-GB" sz="20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t/>
            </a:r>
            <a:br>
              <a:rPr kumimoji="0" lang="en-GB" sz="20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br>
            <a:endParaRPr lang="en-GB" dirty="0"/>
          </a:p>
        </p:txBody>
      </p:sp>
      <p:sp>
        <p:nvSpPr>
          <p:cNvPr id="10" name="TextBox 9">
            <a:extLst>
              <a:ext uri="{FF2B5EF4-FFF2-40B4-BE49-F238E27FC236}">
                <a16:creationId xmlns:a16="http://schemas.microsoft.com/office/drawing/2014/main" id="{E5BDBDFA-E656-1F14-0AFA-DD83F2AB02E6}"/>
              </a:ext>
            </a:extLst>
          </p:cNvPr>
          <p:cNvSpPr txBox="1"/>
          <p:nvPr/>
        </p:nvSpPr>
        <p:spPr>
          <a:xfrm>
            <a:off x="195210" y="791112"/>
            <a:ext cx="11680004"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42FDE6B8-59D9-F51A-396A-335EC34DFCE5}"/>
              </a:ext>
            </a:extLst>
          </p:cNvPr>
          <p:cNvSpPr txBox="1"/>
          <p:nvPr/>
        </p:nvSpPr>
        <p:spPr>
          <a:xfrm>
            <a:off x="0" y="781416"/>
            <a:ext cx="11875214" cy="5955476"/>
          </a:xfrm>
          <a:prstGeom prst="rect">
            <a:avLst/>
          </a:prstGeom>
          <a:noFill/>
        </p:spPr>
        <p:txBody>
          <a:bodyPr wrap="square">
            <a:spAutoFit/>
          </a:bodyPr>
          <a:lstStyle/>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MSIPs are intergovernmental support plans to address the short and medium-term challenges in the key local government performance areas. </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The </a:t>
            </a:r>
            <a:r>
              <a:rPr kumimoji="0" lang="en-GB" sz="2300" b="1"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Framework on  Municipal Support and Intervention Plans (MSIPs)</a:t>
            </a:r>
            <a:r>
              <a:rPr kumimoji="0" lang="en-GB" sz="23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 outlines the legislative provisions for support &amp; interventions in terms of  Section 154 and 156 of the Constitution and highlights criteria for modes/types of section 139 of the constitutional intervention in line with the COGTA/NT Intervention Collaborative Framework. </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COGTA, in collaboration with relevant stakeholders continues to implement the </a:t>
            </a:r>
            <a:r>
              <a:rPr kumimoji="0" lang="en-US" sz="230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Framework on MSIPs which </a:t>
            </a:r>
            <a:r>
              <a:rPr kumimoji="0" lang="en-US" sz="23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was adopted by COGTA MinMEC.</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3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MSIPs for municipalities have been developed and for municipalities placed under mandatory intervention in terms of Section 139(5), Financial Recovery Plans (FRP’s) have been developed.   </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The CoGTA MEC’s tabled quarterly progress reports on the status of implementation of MSIPs to the COGTA MinMEC meeting held on 13 July 2022. </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300" b="1"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A joint approach </a:t>
            </a:r>
            <a:r>
              <a:rPr kumimoji="0" lang="en-US" sz="23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was adopted between NT and CoGTA, provincial COGTAs and Provincial Treasuries to support the 43 distressed municipalities. </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endParaRPr>
          </a:p>
          <a:p>
            <a:pPr marL="92075" marR="0" lvl="1"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4950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FEAF-5832-4F4C-385D-B15D17A55230}"/>
              </a:ext>
            </a:extLst>
          </p:cNvPr>
          <p:cNvSpPr>
            <a:spLocks noGrp="1"/>
          </p:cNvSpPr>
          <p:nvPr>
            <p:ph type="title"/>
          </p:nvPr>
        </p:nvSpPr>
        <p:spPr>
          <a:xfrm>
            <a:off x="-23630" y="113015"/>
            <a:ext cx="12145754" cy="719190"/>
          </a:xfrm>
        </p:spPr>
        <p:txBody>
          <a:bodyPr>
            <a:normAutofit/>
          </a:bodyPr>
          <a:lstStyle/>
          <a:p>
            <a:pPr marL="0" marR="0" lvl="0" indent="0" defTabSz="914400" rtl="0" eaLnBrk="1" fontAlgn="auto" latinLnBrk="0" hangingPunct="1">
              <a:lnSpc>
                <a:spcPct val="70000"/>
              </a:lnSpc>
              <a:spcBef>
                <a:spcPct val="0"/>
              </a:spcBef>
              <a:spcAft>
                <a:spcPts val="0"/>
              </a:spcAft>
              <a:tabLst/>
              <a:defRPr/>
            </a:pPr>
            <a:r>
              <a:rPr kumimoji="0" lang="en-GB" sz="36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t>Msip: provincial perspective </a:t>
            </a:r>
            <a:r>
              <a:rPr kumimoji="0" lang="en-GB" sz="20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t/>
            </a:r>
            <a:br>
              <a:rPr kumimoji="0" lang="en-GB" sz="20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br>
            <a:endParaRPr lang="en-GB" dirty="0"/>
          </a:p>
        </p:txBody>
      </p:sp>
      <p:sp>
        <p:nvSpPr>
          <p:cNvPr id="10" name="TextBox 9">
            <a:extLst>
              <a:ext uri="{FF2B5EF4-FFF2-40B4-BE49-F238E27FC236}">
                <a16:creationId xmlns:a16="http://schemas.microsoft.com/office/drawing/2014/main" id="{E5BDBDFA-E656-1F14-0AFA-DD83F2AB02E6}"/>
              </a:ext>
            </a:extLst>
          </p:cNvPr>
          <p:cNvSpPr txBox="1"/>
          <p:nvPr/>
        </p:nvSpPr>
        <p:spPr>
          <a:xfrm>
            <a:off x="195210" y="791112"/>
            <a:ext cx="11680004"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42FDE6B8-59D9-F51A-396A-335EC34DFCE5}"/>
              </a:ext>
            </a:extLst>
          </p:cNvPr>
          <p:cNvSpPr txBox="1"/>
          <p:nvPr/>
        </p:nvSpPr>
        <p:spPr>
          <a:xfrm>
            <a:off x="316786" y="781416"/>
            <a:ext cx="11558428" cy="6447919"/>
          </a:xfrm>
          <a:prstGeom prst="rect">
            <a:avLst/>
          </a:prstGeom>
          <a:noFill/>
        </p:spPr>
        <p:txBody>
          <a:bodyPr wrap="square">
            <a:spAutoFit/>
          </a:bodyPr>
          <a:lstStyle/>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Provincial CoGTA departments are at different levels with regards to the implementation of the MSIPs.</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solidFill>
                  <a:srgbClr val="000000"/>
                </a:solidFill>
                <a:latin typeface="Arial"/>
                <a:ea typeface="Calibri" panose="020F0502020204030204" pitchFamily="34" charset="0"/>
                <a:cs typeface="Arial"/>
              </a:rPr>
              <a:t>Provinces such as Mpumalanga, KwaZulu-Natal, Western Cape have institutionalised processes for monitoring and reporting MSIP implementation. </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Some provinces established the Rapid Response Teams and Multi-disciplinary teams to deal with municipalities in crisis, supported by the Political Principals e.g. One-on-One engagements.</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Provinces have varying capacities to support municipalities and to implement new national government priorities and policies.</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Political instability, especially in municipalities that have coalitions governments, is impacting negatively on the implementation of MSIPs.</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CoGTA will be embarking on roadshows to conduct bilateral engagements with the provincial Departments and Municipalities to align the operations, support, monitoring and evaluations protocols across the provinces.</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rPr>
              <a:t>Slow uptake of Circular 88 (Joint Municipal Reporting Reforms by NT/COGTA) by municipalities in some provinces and the required support by provinces as observed by the Auditor-General in the audit outcomes.</a:t>
            </a: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endParaRPr>
          </a:p>
          <a:p>
            <a:pPr marL="360363" marR="0" lvl="1" indent="-26828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Arial"/>
            </a:endParaRPr>
          </a:p>
          <a:p>
            <a:pPr marL="92075" marR="0" lvl="1" indent="0" algn="just"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69439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FEAF-5832-4F4C-385D-B15D17A55230}"/>
              </a:ext>
            </a:extLst>
          </p:cNvPr>
          <p:cNvSpPr>
            <a:spLocks noGrp="1"/>
          </p:cNvSpPr>
          <p:nvPr>
            <p:ph type="title"/>
          </p:nvPr>
        </p:nvSpPr>
        <p:spPr>
          <a:xfrm>
            <a:off x="-23630" y="234116"/>
            <a:ext cx="12145754" cy="400587"/>
          </a:xfrm>
        </p:spPr>
        <p:txBody>
          <a:bodyPr>
            <a:normAutofit fontScale="90000"/>
          </a:bodyPr>
          <a:lstStyle/>
          <a:p>
            <a:pPr marL="0" marR="0" lvl="0" indent="0" defTabSz="914400" rtl="0" eaLnBrk="1" fontAlgn="auto" latinLnBrk="0" hangingPunct="1">
              <a:lnSpc>
                <a:spcPct val="70000"/>
              </a:lnSpc>
              <a:spcBef>
                <a:spcPct val="0"/>
              </a:spcBef>
              <a:spcAft>
                <a:spcPts val="0"/>
              </a:spcAft>
              <a:tabLst/>
              <a:defRPr/>
            </a:pPr>
            <a:r>
              <a:rPr kumimoji="0" lang="en-GB" sz="24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t>Progress on MUNICIPAL SUPPORT &amp; INTERVENTION PLANS – July 2022</a:t>
            </a:r>
            <a:r>
              <a:rPr kumimoji="0" lang="en-GB" sz="20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t/>
            </a:r>
            <a:br>
              <a:rPr kumimoji="0" lang="en-GB" sz="20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br>
            <a:endParaRPr lang="en-GB" dirty="0"/>
          </a:p>
        </p:txBody>
      </p:sp>
      <p:graphicFrame>
        <p:nvGraphicFramePr>
          <p:cNvPr id="3" name="Table 2">
            <a:extLst>
              <a:ext uri="{FF2B5EF4-FFF2-40B4-BE49-F238E27FC236}">
                <a16:creationId xmlns:a16="http://schemas.microsoft.com/office/drawing/2014/main" id="{B901FA79-B725-A779-F578-A68B0E55973B}"/>
              </a:ext>
            </a:extLst>
          </p:cNvPr>
          <p:cNvGraphicFramePr>
            <a:graphicFrameLocks noGrp="1"/>
          </p:cNvGraphicFramePr>
          <p:nvPr>
            <p:extLst>
              <p:ext uri="{D42A27DB-BD31-4B8C-83A1-F6EECF244321}">
                <p14:modId xmlns:p14="http://schemas.microsoft.com/office/powerpoint/2010/main" val="4159436419"/>
              </p:ext>
            </p:extLst>
          </p:nvPr>
        </p:nvGraphicFramePr>
        <p:xfrm>
          <a:off x="421239" y="801383"/>
          <a:ext cx="11383766" cy="4859676"/>
        </p:xfrm>
        <a:graphic>
          <a:graphicData uri="http://schemas.openxmlformats.org/drawingml/2006/table">
            <a:tbl>
              <a:tblPr/>
              <a:tblGrid>
                <a:gridCol w="1980086">
                  <a:extLst>
                    <a:ext uri="{9D8B030D-6E8A-4147-A177-3AD203B41FA5}">
                      <a16:colId xmlns:a16="http://schemas.microsoft.com/office/drawing/2014/main" val="1358369133"/>
                    </a:ext>
                  </a:extLst>
                </a:gridCol>
                <a:gridCol w="874922">
                  <a:extLst>
                    <a:ext uri="{9D8B030D-6E8A-4147-A177-3AD203B41FA5}">
                      <a16:colId xmlns:a16="http://schemas.microsoft.com/office/drawing/2014/main" val="1110908816"/>
                    </a:ext>
                  </a:extLst>
                </a:gridCol>
                <a:gridCol w="982367">
                  <a:extLst>
                    <a:ext uri="{9D8B030D-6E8A-4147-A177-3AD203B41FA5}">
                      <a16:colId xmlns:a16="http://schemas.microsoft.com/office/drawing/2014/main" val="2786407957"/>
                    </a:ext>
                  </a:extLst>
                </a:gridCol>
                <a:gridCol w="982367">
                  <a:extLst>
                    <a:ext uri="{9D8B030D-6E8A-4147-A177-3AD203B41FA5}">
                      <a16:colId xmlns:a16="http://schemas.microsoft.com/office/drawing/2014/main" val="468191337"/>
                    </a:ext>
                  </a:extLst>
                </a:gridCol>
                <a:gridCol w="982367">
                  <a:extLst>
                    <a:ext uri="{9D8B030D-6E8A-4147-A177-3AD203B41FA5}">
                      <a16:colId xmlns:a16="http://schemas.microsoft.com/office/drawing/2014/main" val="1460769986"/>
                    </a:ext>
                  </a:extLst>
                </a:gridCol>
                <a:gridCol w="982367">
                  <a:extLst>
                    <a:ext uri="{9D8B030D-6E8A-4147-A177-3AD203B41FA5}">
                      <a16:colId xmlns:a16="http://schemas.microsoft.com/office/drawing/2014/main" val="1357066978"/>
                    </a:ext>
                  </a:extLst>
                </a:gridCol>
                <a:gridCol w="982367">
                  <a:extLst>
                    <a:ext uri="{9D8B030D-6E8A-4147-A177-3AD203B41FA5}">
                      <a16:colId xmlns:a16="http://schemas.microsoft.com/office/drawing/2014/main" val="4208674959"/>
                    </a:ext>
                  </a:extLst>
                </a:gridCol>
                <a:gridCol w="982367">
                  <a:extLst>
                    <a:ext uri="{9D8B030D-6E8A-4147-A177-3AD203B41FA5}">
                      <a16:colId xmlns:a16="http://schemas.microsoft.com/office/drawing/2014/main" val="1511856497"/>
                    </a:ext>
                  </a:extLst>
                </a:gridCol>
                <a:gridCol w="982367">
                  <a:extLst>
                    <a:ext uri="{9D8B030D-6E8A-4147-A177-3AD203B41FA5}">
                      <a16:colId xmlns:a16="http://schemas.microsoft.com/office/drawing/2014/main" val="2088914667"/>
                    </a:ext>
                  </a:extLst>
                </a:gridCol>
                <a:gridCol w="1652189">
                  <a:extLst>
                    <a:ext uri="{9D8B030D-6E8A-4147-A177-3AD203B41FA5}">
                      <a16:colId xmlns:a16="http://schemas.microsoft.com/office/drawing/2014/main" val="1219812613"/>
                    </a:ext>
                  </a:extLst>
                </a:gridCol>
              </a:tblGrid>
              <a:tr h="404973">
                <a:tc rowSpan="2">
                  <a:txBody>
                    <a:bodyPr/>
                    <a:lstStyle/>
                    <a:p>
                      <a:pPr algn="ctr" fontAlgn="ctr"/>
                      <a:r>
                        <a:rPr lang="en-US" sz="1600" b="1" i="0" u="none" strike="noStrike" dirty="0">
                          <a:solidFill>
                            <a:srgbClr val="000000"/>
                          </a:solidFill>
                          <a:effectLst/>
                          <a:latin typeface="Calibri"/>
                        </a:rPr>
                        <a:t>Province </a:t>
                      </a:r>
                      <a:endParaRPr lang="en-US" sz="16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1" i="0" u="none" strike="noStrike" dirty="0">
                          <a:solidFill>
                            <a:srgbClr val="000000"/>
                          </a:solidFill>
                          <a:effectLst/>
                          <a:latin typeface="Calibri"/>
                        </a:rPr>
                        <a:t>Total No.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600" b="1" i="0" u="none" strike="noStrike" dirty="0">
                          <a:solidFill>
                            <a:schemeClr val="tx1"/>
                          </a:solidFill>
                          <a:effectLst/>
                          <a:latin typeface="Calibri"/>
                        </a:rPr>
                        <a:t>Stable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hMerge="1">
                  <a:txBody>
                    <a:bodyPr/>
                    <a:lstStyle/>
                    <a:p>
                      <a:endParaRPr lang="en-US"/>
                    </a:p>
                  </a:txBody>
                  <a:tcPr/>
                </a:tc>
                <a:tc gridSpan="2">
                  <a:txBody>
                    <a:bodyPr/>
                    <a:lstStyle/>
                    <a:p>
                      <a:pPr algn="ctr" fontAlgn="ctr"/>
                      <a:r>
                        <a:rPr lang="en-US" sz="1600" b="1" i="0" u="none" strike="noStrike" dirty="0">
                          <a:solidFill>
                            <a:schemeClr val="bg1"/>
                          </a:solidFill>
                          <a:effectLst/>
                          <a:latin typeface="Calibri" panose="020F0502020204030204" pitchFamily="34" charset="0"/>
                        </a:rPr>
                        <a:t>High Risk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gridSpan="2">
                  <a:txBody>
                    <a:bodyPr/>
                    <a:lstStyle/>
                    <a:p>
                      <a:pPr algn="ctr" fontAlgn="ctr"/>
                      <a:r>
                        <a:rPr lang="en-US" sz="1600" b="1" i="0" u="none" strike="noStrike" dirty="0">
                          <a:solidFill>
                            <a:srgbClr val="000000"/>
                          </a:solidFill>
                          <a:effectLst/>
                          <a:latin typeface="Calibri" panose="020F0502020204030204" pitchFamily="34" charset="0"/>
                        </a:rPr>
                        <a:t>Medium Risk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tc gridSpan="2">
                  <a:txBody>
                    <a:bodyPr/>
                    <a:lstStyle/>
                    <a:p>
                      <a:pPr algn="ctr" fontAlgn="ctr"/>
                      <a:r>
                        <a:rPr lang="en-US" sz="1600" b="1" i="0" u="none" strike="noStrike" dirty="0">
                          <a:solidFill>
                            <a:srgbClr val="000000"/>
                          </a:solidFill>
                          <a:effectLst/>
                          <a:latin typeface="Calibri" panose="020F0502020204030204" pitchFamily="34" charset="0"/>
                        </a:rPr>
                        <a:t>Low Risk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extLst>
                  <a:ext uri="{0D108BD9-81ED-4DB2-BD59-A6C34878D82A}">
                    <a16:rowId xmlns:a16="http://schemas.microsoft.com/office/drawing/2014/main" val="358013422"/>
                  </a:ext>
                </a:extLst>
              </a:tr>
              <a:tr h="404973">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a:solidFill>
                            <a:schemeClr val="tx1"/>
                          </a:solidFill>
                          <a:effectLst/>
                          <a:latin typeface="Calibri"/>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1" i="0" u="none" strike="noStrike" dirty="0">
                          <a:solidFill>
                            <a:schemeClr val="tx1"/>
                          </a:solidFill>
                          <a:effectLst/>
                          <a:latin typeface="Calibri"/>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1" i="0" u="none" strike="noStrike" dirty="0">
                          <a:solidFill>
                            <a:schemeClr val="bg1"/>
                          </a:solidFill>
                          <a:effectLst/>
                          <a:latin typeface="Calibri" panose="020F0502020204030204" pitchFamily="34" charset="0"/>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dirty="0">
                          <a:solidFill>
                            <a:schemeClr val="bg1"/>
                          </a:solidFill>
                          <a:effectLst/>
                          <a:latin typeface="Calibri"/>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dirty="0">
                          <a:solidFill>
                            <a:srgbClr val="000000"/>
                          </a:solidFill>
                          <a:effectLst/>
                          <a:latin typeface="Calibri"/>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1" i="0" u="none" strike="noStrike" dirty="0">
                          <a:solidFill>
                            <a:srgbClr val="000000"/>
                          </a:solidFill>
                          <a:effectLst/>
                          <a:latin typeface="Calibri"/>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1" i="0" u="none" strike="noStrike" dirty="0">
                          <a:solidFill>
                            <a:srgbClr val="000000"/>
                          </a:solidFill>
                          <a:effectLst/>
                          <a:latin typeface="Calibri"/>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600" b="1" i="0" u="none" strike="noStrike" dirty="0">
                          <a:solidFill>
                            <a:srgbClr val="000000"/>
                          </a:solidFill>
                          <a:effectLst/>
                          <a:latin typeface="Calibri"/>
                        </a:rPr>
                        <a:t>2022</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02916625"/>
                  </a:ext>
                </a:extLst>
              </a:tr>
              <a:tr h="404973">
                <a:tc>
                  <a:txBody>
                    <a:bodyPr/>
                    <a:lstStyle/>
                    <a:p>
                      <a:pPr algn="ctr" fontAlgn="ctr"/>
                      <a:r>
                        <a:rPr lang="en-US" sz="1600" b="1" i="0" u="none" strike="noStrike" dirty="0">
                          <a:solidFill>
                            <a:srgbClr val="000000"/>
                          </a:solidFill>
                          <a:effectLst/>
                          <a:latin typeface="Calibri" panose="020F0502020204030204" pitchFamily="34" charset="0"/>
                        </a:rPr>
                        <a:t>Eastern Cape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39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Calibri"/>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tx1"/>
                          </a:solidFill>
                          <a:effectLst/>
                          <a:latin typeface="Calibri"/>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bg1"/>
                          </a:solidFill>
                          <a:effectLst/>
                          <a:latin typeface="Calibri" panose="020F050202020403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chemeClr val="bg1"/>
                          </a:solidFill>
                          <a:effectLst/>
                          <a:latin typeface="Calibri"/>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rgbClr val="000000"/>
                          </a:solidFill>
                          <a:effectLst/>
                          <a:latin typeface="Calibri"/>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600" b="0" i="0" u="none" strike="noStrike" dirty="0">
                          <a:solidFill>
                            <a:srgbClr val="000000"/>
                          </a:solidFill>
                          <a:effectLst/>
                          <a:latin typeface="Calibri"/>
                        </a:rPr>
                        <a:t>14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44362195"/>
                  </a:ext>
                </a:extLst>
              </a:tr>
              <a:tr h="404973">
                <a:tc>
                  <a:txBody>
                    <a:bodyPr/>
                    <a:lstStyle/>
                    <a:p>
                      <a:pPr algn="ctr" fontAlgn="ctr"/>
                      <a:r>
                        <a:rPr lang="en-US" sz="1600" b="1" i="0" u="none" strike="noStrike" dirty="0">
                          <a:solidFill>
                            <a:srgbClr val="000000"/>
                          </a:solidFill>
                          <a:effectLst/>
                          <a:latin typeface="Calibri" panose="020F0502020204030204" pitchFamily="34" charset="0"/>
                        </a:rPr>
                        <a:t>Free State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Calibri"/>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tx1"/>
                          </a:solidFill>
                          <a:effectLst/>
                          <a:latin typeface="Calibri"/>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bg1"/>
                          </a:solidFill>
                          <a:effectLst/>
                          <a:latin typeface="Calibri"/>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chemeClr val="bg1"/>
                          </a:solidFill>
                          <a:effectLst/>
                          <a:latin typeface="Calibri" panose="020F0502020204030204" pitchFamily="34" charset="0"/>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rgbClr val="000000"/>
                          </a:solidFill>
                          <a:effectLst/>
                          <a:latin typeface="Calibri"/>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600" b="0" i="0" u="none" strike="noStrike" dirty="0">
                          <a:solidFill>
                            <a:srgbClr val="000000"/>
                          </a:solidFill>
                          <a:effectLst/>
                          <a:latin typeface="Calibri"/>
                        </a:rPr>
                        <a:t>1</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375701240"/>
                  </a:ext>
                </a:extLst>
              </a:tr>
              <a:tr h="404973">
                <a:tc>
                  <a:txBody>
                    <a:bodyPr/>
                    <a:lstStyle/>
                    <a:p>
                      <a:pPr algn="ctr" fontAlgn="ctr"/>
                      <a:r>
                        <a:rPr lang="en-US" sz="1600" b="1" i="0" u="none" strike="noStrike" dirty="0">
                          <a:solidFill>
                            <a:srgbClr val="000000"/>
                          </a:solidFill>
                          <a:effectLst/>
                          <a:latin typeface="Calibri" panose="020F0502020204030204" pitchFamily="34" charset="0"/>
                        </a:rPr>
                        <a:t>Gauteng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Calibri"/>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tx1"/>
                          </a:solidFill>
                          <a:effectLst/>
                          <a:latin typeface="Calibri"/>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bg1"/>
                          </a:solidFill>
                          <a:effectLst/>
                          <a:latin typeface="Calibri"/>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chemeClr val="bg1"/>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rgbClr val="000000"/>
                          </a:solidFill>
                          <a:effectLst/>
                          <a:latin typeface="Calibri"/>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panose="020F0502020204030204" pitchFamily="34" charset="0"/>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600" b="0" i="0" u="none" strike="noStrike" dirty="0">
                          <a:solidFill>
                            <a:srgbClr val="000000"/>
                          </a:solidFill>
                          <a:effectLst/>
                          <a:latin typeface="Calibri"/>
                        </a:rPr>
                        <a:t>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796840029"/>
                  </a:ext>
                </a:extLst>
              </a:tr>
              <a:tr h="404973">
                <a:tc>
                  <a:txBody>
                    <a:bodyPr/>
                    <a:lstStyle/>
                    <a:p>
                      <a:pPr algn="ctr" fontAlgn="ctr"/>
                      <a:r>
                        <a:rPr lang="en-US" sz="1600" b="1" i="0" u="none" strike="noStrike" dirty="0">
                          <a:solidFill>
                            <a:srgbClr val="000000"/>
                          </a:solidFill>
                          <a:effectLst/>
                          <a:latin typeface="Calibri" panose="020F0502020204030204" pitchFamily="34" charset="0"/>
                        </a:rPr>
                        <a:t>Kwa-Zulu Natal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Calibri"/>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tx1"/>
                          </a:solidFill>
                          <a:effectLst/>
                          <a:latin typeface="Calibri"/>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bg1"/>
                          </a:solidFill>
                          <a:effectLst/>
                          <a:latin typeface="Calibri"/>
                        </a:rPr>
                        <a:t>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chemeClr val="bg1"/>
                          </a:solidFill>
                          <a:effectLst/>
                          <a:latin typeface="Calibri"/>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rgbClr val="000000"/>
                          </a:solidFill>
                          <a:effectLst/>
                          <a:latin typeface="Calibri"/>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600" b="0" i="0" u="none" strike="noStrike" dirty="0">
                          <a:solidFill>
                            <a:srgbClr val="000000"/>
                          </a:solidFill>
                          <a:effectLst/>
                          <a:latin typeface="Calibri"/>
                        </a:rPr>
                        <a:t>14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797075157"/>
                  </a:ext>
                </a:extLst>
              </a:tr>
              <a:tr h="404973">
                <a:tc>
                  <a:txBody>
                    <a:bodyPr/>
                    <a:lstStyle/>
                    <a:p>
                      <a:pPr algn="ctr" fontAlgn="ctr"/>
                      <a:r>
                        <a:rPr lang="en-US" sz="1600" b="1" i="0" u="none" strike="noStrike" dirty="0">
                          <a:solidFill>
                            <a:srgbClr val="000000"/>
                          </a:solidFill>
                          <a:effectLst/>
                          <a:latin typeface="Calibri" panose="020F0502020204030204" pitchFamily="34" charset="0"/>
                        </a:rPr>
                        <a:t>Limpopo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Calibri"/>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tx1"/>
                          </a:solidFill>
                          <a:effectLst/>
                          <a:latin typeface="Calibri"/>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bg1"/>
                          </a:solidFill>
                          <a:effectLst/>
                          <a:latin typeface="Calibri"/>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chemeClr val="bg1"/>
                          </a:solidFill>
                          <a:effectLst/>
                          <a:latin typeface="Calibri"/>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rgbClr val="000000"/>
                          </a:solidFill>
                          <a:effectLst/>
                          <a:latin typeface="Calibri"/>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600" b="0" i="0" u="none" strike="noStrike" dirty="0">
                          <a:solidFill>
                            <a:srgbClr val="000000"/>
                          </a:solidFill>
                          <a:effectLst/>
                          <a:latin typeface="Calibri"/>
                        </a:rPr>
                        <a:t>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083802219"/>
                  </a:ext>
                </a:extLst>
              </a:tr>
              <a:tr h="404973">
                <a:tc>
                  <a:txBody>
                    <a:bodyPr/>
                    <a:lstStyle/>
                    <a:p>
                      <a:pPr algn="ctr" fontAlgn="ctr"/>
                      <a:r>
                        <a:rPr lang="en-US" sz="1600" b="1" i="0" u="none" strike="noStrike" dirty="0">
                          <a:solidFill>
                            <a:srgbClr val="000000"/>
                          </a:solidFill>
                          <a:effectLst/>
                          <a:latin typeface="Calibri" panose="020F0502020204030204" pitchFamily="34" charset="0"/>
                        </a:rPr>
                        <a:t>Mpumalanga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Calibri"/>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tx1"/>
                          </a:solidFill>
                          <a:effectLst/>
                          <a:latin typeface="Calibri"/>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bg1"/>
                          </a:solidFill>
                          <a:effectLst/>
                          <a:latin typeface="Calibri"/>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chemeClr val="bg1"/>
                          </a:solidFill>
                          <a:effectLst/>
                          <a:latin typeface="Calibri" panose="020F0502020204030204" pitchFamily="34" charset="0"/>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rgbClr val="000000"/>
                          </a:solidFill>
                          <a:effectLst/>
                          <a:latin typeface="Calibri"/>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600" b="0" i="0" u="none" strike="noStrike" dirty="0">
                          <a:solidFill>
                            <a:srgbClr val="000000"/>
                          </a:solidFill>
                          <a:effectLst/>
                          <a:latin typeface="Calibri"/>
                        </a:rPr>
                        <a:t>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526928105"/>
                  </a:ext>
                </a:extLst>
              </a:tr>
              <a:tr h="404973">
                <a:tc>
                  <a:txBody>
                    <a:bodyPr/>
                    <a:lstStyle/>
                    <a:p>
                      <a:pPr algn="ctr" fontAlgn="ctr"/>
                      <a:r>
                        <a:rPr lang="en-US" sz="1600" b="1" i="0" u="none" strike="noStrike" dirty="0">
                          <a:solidFill>
                            <a:srgbClr val="000000"/>
                          </a:solidFill>
                          <a:effectLst/>
                          <a:latin typeface="Calibri" panose="020F0502020204030204" pitchFamily="34" charset="0"/>
                        </a:rPr>
                        <a:t>North West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Calibri"/>
                        </a:rPr>
                        <a:t>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GB" sz="1600" b="0" i="0" u="none" strike="noStrike" dirty="0">
                          <a:solidFill>
                            <a:schemeClr val="tx1"/>
                          </a:solidFill>
                          <a:effectLst/>
                          <a:latin typeface="Calibri"/>
                        </a:rPr>
                        <a:t>3</a:t>
                      </a:r>
                      <a:endParaRPr lang="en-US" sz="1600" b="0" i="0" u="none" strike="noStrike" dirty="0">
                        <a:solidFill>
                          <a:schemeClr val="tx1"/>
                        </a:solidFill>
                        <a:effectLst/>
                        <a:latin typeface="Calibri"/>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bg1"/>
                          </a:solidFill>
                          <a:effectLst/>
                          <a:latin typeface="Calibri"/>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chemeClr val="bg1"/>
                          </a:solidFill>
                          <a:effectLst/>
                          <a:latin typeface="Calibri" panose="020F0502020204030204" pitchFamily="34" charset="0"/>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rgbClr val="000000"/>
                          </a:solidFill>
                          <a:effectLst/>
                          <a:latin typeface="Calibri"/>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GB" sz="1600" b="0" i="0" u="none" strike="noStrike" dirty="0">
                          <a:solidFill>
                            <a:srgbClr val="000000"/>
                          </a:solidFill>
                          <a:effectLst/>
                          <a:latin typeface="Calibri" panose="020F0502020204030204" pitchFamily="34" charset="0"/>
                        </a:rPr>
                        <a:t>3</a:t>
                      </a:r>
                      <a:endParaRPr lang="en-US" sz="16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201262592"/>
                  </a:ext>
                </a:extLst>
              </a:tr>
              <a:tr h="404973">
                <a:tc>
                  <a:txBody>
                    <a:bodyPr/>
                    <a:lstStyle/>
                    <a:p>
                      <a:pPr algn="ctr" fontAlgn="ctr"/>
                      <a:r>
                        <a:rPr lang="en-US" sz="1600" b="1" i="0" u="none" strike="noStrike" dirty="0">
                          <a:solidFill>
                            <a:srgbClr val="000000"/>
                          </a:solidFill>
                          <a:effectLst/>
                          <a:latin typeface="Calibri" panose="020F0502020204030204" pitchFamily="34" charset="0"/>
                        </a:rPr>
                        <a:t>Northern Cape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31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Calibri"/>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tx1"/>
                          </a:solidFill>
                          <a:effectLst/>
                          <a:latin typeface="Calibri"/>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bg1"/>
                          </a:solidFill>
                          <a:effectLst/>
                          <a:latin typeface="Calibri"/>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chemeClr val="bg1"/>
                          </a:solidFill>
                          <a:effectLst/>
                          <a:latin typeface="Calibri" panose="020F0502020204030204" pitchFamily="34" charset="0"/>
                        </a:rPr>
                        <a:t>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rgbClr val="000000"/>
                          </a:solidFill>
                          <a:effectLst/>
                          <a:latin typeface="Calibri"/>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600" b="0" i="0" u="none" strike="noStrike" dirty="0">
                          <a:solidFill>
                            <a:srgbClr val="000000"/>
                          </a:solidFill>
                          <a:effectLst/>
                          <a:latin typeface="Calibri"/>
                        </a:rPr>
                        <a:t>5</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38207418"/>
                  </a:ext>
                </a:extLst>
              </a:tr>
              <a:tr h="404973">
                <a:tc>
                  <a:txBody>
                    <a:bodyPr/>
                    <a:lstStyle/>
                    <a:p>
                      <a:pPr algn="ctr" fontAlgn="ctr"/>
                      <a:r>
                        <a:rPr lang="en-US" sz="1600" b="1" i="0" u="none" strike="noStrike" dirty="0">
                          <a:solidFill>
                            <a:srgbClr val="000000"/>
                          </a:solidFill>
                          <a:effectLst/>
                          <a:latin typeface="Calibri" panose="020F0502020204030204" pitchFamily="34" charset="0"/>
                        </a:rPr>
                        <a:t>Western Cape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Calibri"/>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chemeClr val="tx1"/>
                          </a:solidFill>
                          <a:effectLst/>
                          <a:latin typeface="Calibri"/>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tx1"/>
                          </a:solidFill>
                          <a:effectLst/>
                          <a:latin typeface="Calibri"/>
                        </a:rPr>
                        <a:t>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C11E"/>
                    </a:solidFill>
                  </a:tcPr>
                </a:tc>
                <a:tc>
                  <a:txBody>
                    <a:bodyPr/>
                    <a:lstStyle/>
                    <a:p>
                      <a:pPr algn="ctr" fontAlgn="ctr"/>
                      <a:r>
                        <a:rPr lang="en-US" sz="1600" b="0" i="0" u="none" strike="noStrike" dirty="0">
                          <a:solidFill>
                            <a:schemeClr val="bg1"/>
                          </a:solidFill>
                          <a:effectLst/>
                          <a:latin typeface="Calibri"/>
                        </a:rPr>
                        <a:t>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chemeClr val="bg1"/>
                          </a:solidFill>
                          <a:effectLst/>
                          <a:latin typeface="Calibri" panose="020F0502020204030204" pitchFamily="34" charset="0"/>
                        </a:rPr>
                        <a:t>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600" b="0" i="0" u="none" strike="noStrike" dirty="0">
                          <a:solidFill>
                            <a:srgbClr val="000000"/>
                          </a:solidFill>
                          <a:effectLst/>
                          <a:latin typeface="Calibri"/>
                        </a:rPr>
                        <a:t>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fontAlgn="ctr"/>
                      <a:r>
                        <a:rPr lang="en-US" sz="1600" b="0" i="0" u="none" strike="noStrike" dirty="0">
                          <a:solidFill>
                            <a:srgbClr val="000000"/>
                          </a:solidFill>
                          <a:effectLst/>
                          <a:latin typeface="Calibri"/>
                        </a:rPr>
                        <a:t>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r>
                        <a:rPr lang="en-US" sz="1600" b="0" i="0" u="none" strike="noStrike" dirty="0">
                          <a:solidFill>
                            <a:srgbClr val="000000"/>
                          </a:solidFill>
                          <a:effectLst/>
                          <a:latin typeface="Calibri"/>
                        </a:rPr>
                        <a:t>10</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3090868320"/>
                  </a:ext>
                </a:extLst>
              </a:tr>
              <a:tr h="404973">
                <a:tc>
                  <a:txBody>
                    <a:bodyPr/>
                    <a:lstStyle/>
                    <a:p>
                      <a:pPr algn="ctr" fontAlgn="ctr"/>
                      <a:r>
                        <a:rPr lang="en-US" sz="1600" b="1" i="0" u="none" strike="noStrike" dirty="0">
                          <a:solidFill>
                            <a:schemeClr val="bg1"/>
                          </a:solidFill>
                          <a:effectLst/>
                          <a:latin typeface="Calibri"/>
                        </a:rPr>
                        <a:t>Total Numbers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600" b="1" i="0" u="none" strike="noStrike" dirty="0">
                          <a:solidFill>
                            <a:schemeClr val="bg1"/>
                          </a:solidFill>
                          <a:effectLst/>
                          <a:latin typeface="Calibri"/>
                        </a:rPr>
                        <a:t>257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tx1">
                        <a:lumMod val="65000"/>
                        <a:lumOff val="35000"/>
                      </a:schemeClr>
                    </a:solidFill>
                  </a:tcPr>
                </a:tc>
                <a:tc>
                  <a:txBody>
                    <a:bodyPr/>
                    <a:lstStyle/>
                    <a:p>
                      <a:pPr algn="ctr" fontAlgn="ctr"/>
                      <a:r>
                        <a:rPr lang="en-US" sz="1600" b="1" i="0" u="none" strike="noStrike" dirty="0">
                          <a:solidFill>
                            <a:srgbClr val="000000"/>
                          </a:solidFill>
                          <a:effectLst/>
                          <a:latin typeface="Calibri"/>
                        </a:rPr>
                        <a:t>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5BC11E"/>
                    </a:solidFill>
                  </a:tcPr>
                </a:tc>
                <a:tc>
                  <a:txBody>
                    <a:bodyPr/>
                    <a:lstStyle/>
                    <a:p>
                      <a:pPr algn="ctr" fontAlgn="ctr"/>
                      <a:r>
                        <a:rPr lang="en-US" sz="1600" b="1" i="0" u="none" strike="noStrike" dirty="0">
                          <a:solidFill>
                            <a:srgbClr val="000000"/>
                          </a:solidFill>
                          <a:effectLst/>
                          <a:latin typeface="Calibri"/>
                        </a:rPr>
                        <a:t>30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5BC11E"/>
                    </a:solidFill>
                  </a:tcPr>
                </a:tc>
                <a:tc>
                  <a:txBody>
                    <a:bodyPr/>
                    <a:lstStyle/>
                    <a:p>
                      <a:pPr algn="ctr" fontAlgn="ctr"/>
                      <a:r>
                        <a:rPr lang="en-US" sz="1600" b="1" i="0" u="none" strike="noStrike" dirty="0">
                          <a:solidFill>
                            <a:srgbClr val="000000"/>
                          </a:solidFill>
                          <a:effectLst/>
                          <a:latin typeface="Calibri"/>
                        </a:rPr>
                        <a:t>64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dirty="0">
                          <a:solidFill>
                            <a:srgbClr val="000000"/>
                          </a:solidFill>
                          <a:effectLst/>
                          <a:latin typeface="Calibri"/>
                        </a:rPr>
                        <a:t>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0000"/>
                    </a:solidFill>
                  </a:tcPr>
                </a:tc>
                <a:tc>
                  <a:txBody>
                    <a:bodyPr/>
                    <a:lstStyle/>
                    <a:p>
                      <a:pPr algn="ctr" fontAlgn="ctr"/>
                      <a:r>
                        <a:rPr lang="en-US" sz="1600" b="1" i="0" u="none" strike="noStrike" dirty="0">
                          <a:solidFill>
                            <a:srgbClr val="000000"/>
                          </a:solidFill>
                          <a:effectLst/>
                          <a:latin typeface="Calibri"/>
                        </a:rPr>
                        <a:t>111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ctr" fontAlgn="ctr"/>
                      <a:r>
                        <a:rPr lang="en-US" sz="1600" b="1" i="0" u="none" strike="noStrike" dirty="0">
                          <a:solidFill>
                            <a:srgbClr val="000000"/>
                          </a:solidFill>
                          <a:effectLst/>
                          <a:latin typeface="Calibri"/>
                        </a:rPr>
                        <a:t>107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ctr" fontAlgn="ctr"/>
                      <a:r>
                        <a:rPr lang="en-US" sz="1600" b="1" i="0" u="none" strike="noStrike" dirty="0">
                          <a:solidFill>
                            <a:srgbClr val="000000"/>
                          </a:solidFill>
                          <a:effectLst/>
                          <a:latin typeface="Calibri"/>
                        </a:rPr>
                        <a:t>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BAE"/>
                    </a:solidFill>
                  </a:tcPr>
                </a:tc>
                <a:tc>
                  <a:txBody>
                    <a:bodyPr/>
                    <a:lstStyle/>
                    <a:p>
                      <a:pPr algn="ctr" fontAlgn="ctr"/>
                      <a:r>
                        <a:rPr lang="en-US" sz="1600" b="1" i="0" u="none" strike="noStrike" dirty="0">
                          <a:solidFill>
                            <a:srgbClr val="000000"/>
                          </a:solidFill>
                          <a:effectLst/>
                          <a:latin typeface="Calibri" panose="020F0502020204030204" pitchFamily="34" charset="0"/>
                        </a:rPr>
                        <a:t>54</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EBAE"/>
                    </a:solidFill>
                  </a:tcPr>
                </a:tc>
                <a:extLst>
                  <a:ext uri="{0D108BD9-81ED-4DB2-BD59-A6C34878D82A}">
                    <a16:rowId xmlns:a16="http://schemas.microsoft.com/office/drawing/2014/main" val="729374213"/>
                  </a:ext>
                </a:extLst>
              </a:tr>
            </a:tbl>
          </a:graphicData>
        </a:graphic>
      </p:graphicFrame>
      <p:sp>
        <p:nvSpPr>
          <p:cNvPr id="6" name="TextBox 5">
            <a:extLst>
              <a:ext uri="{FF2B5EF4-FFF2-40B4-BE49-F238E27FC236}">
                <a16:creationId xmlns:a16="http://schemas.microsoft.com/office/drawing/2014/main" id="{9985A9D0-4DBB-CB64-B6DC-4E92802611F0}"/>
              </a:ext>
            </a:extLst>
          </p:cNvPr>
          <p:cNvSpPr txBox="1"/>
          <p:nvPr/>
        </p:nvSpPr>
        <p:spPr>
          <a:xfrm>
            <a:off x="328773" y="5858003"/>
            <a:ext cx="11823838" cy="3231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600"/>
              </a:spcAft>
              <a:buClr>
                <a:srgbClr val="000000"/>
              </a:buClr>
              <a:buSzTx/>
              <a:buFontTx/>
              <a:buNone/>
              <a:tabLst/>
              <a:defRPr/>
            </a:pPr>
            <a:r>
              <a:rPr kumimoji="0" lang="en-GB" sz="1500" b="0" i="0" u="none" strike="noStrike" kern="1200" cap="none" spc="0" normalizeH="0" baseline="0" noProof="0" dirty="0">
                <a:ln>
                  <a:noFill/>
                </a:ln>
                <a:solidFill>
                  <a:srgbClr val="000000"/>
                </a:solidFill>
                <a:effectLst/>
                <a:highlight>
                  <a:srgbClr val="5BC11E"/>
                </a:highlight>
                <a:uLnTx/>
                <a:uFillTx/>
                <a:latin typeface="Arial" panose="020B0604020202020204" pitchFamily="34" charset="0"/>
                <a:ea typeface="Times New Roman" panose="02020603050405020304" pitchFamily="18" charset="0"/>
                <a:cs typeface="Times New Roman" panose="02020603050405020304" pitchFamily="18" charset="0"/>
              </a:rPr>
              <a:t>Stable </a:t>
            </a:r>
            <a:r>
              <a:rPr kumimoji="0" lang="en-GB" sz="1500" b="1" i="0" u="none" strike="noStrike" kern="1200" cap="none" spc="0" normalizeH="0" baseline="0" noProof="0" dirty="0">
                <a:ln>
                  <a:noFill/>
                </a:ln>
                <a:solidFill>
                  <a:srgbClr val="000000"/>
                </a:solidFill>
                <a:effectLst>
                  <a:outerShdw blurRad="38100" dist="38100" dir="2700000" algn="tl">
                    <a:srgbClr val="000000">
                      <a:alpha val="43137"/>
                    </a:srgbClr>
                  </a:outerShdw>
                </a:effectLst>
                <a:highlight>
                  <a:srgbClr val="5BC11E"/>
                </a:highlight>
                <a:uLnTx/>
                <a:uFillTx/>
                <a:latin typeface="Arial" panose="020B0604020202020204" pitchFamily="34" charset="0"/>
                <a:ea typeface="Times New Roman" panose="02020603050405020304" pitchFamily="18" charset="0"/>
                <a:cs typeface="Times New Roman" panose="02020603050405020304" pitchFamily="18" charset="0"/>
              </a:rPr>
              <a:t>increased: </a:t>
            </a:r>
            <a:r>
              <a:rPr kumimoji="0" lang="en-GB" sz="15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16 to 30, </a:t>
            </a:r>
            <a:r>
              <a:rPr kumimoji="0" lang="en-GB" sz="1500" b="0" i="0" u="none" strike="noStrike" kern="1200" cap="none" spc="0" normalizeH="0" baseline="0" noProof="0" dirty="0">
                <a:ln>
                  <a:noFill/>
                </a:ln>
                <a:solidFill>
                  <a:srgbClr val="000000"/>
                </a:solidFill>
                <a:effectLst/>
                <a:highlight>
                  <a:srgbClr val="FFEBAE"/>
                </a:highlight>
                <a:uLnTx/>
                <a:uFillTx/>
                <a:latin typeface="Arial" panose="020B0604020202020204" pitchFamily="34" charset="0"/>
                <a:ea typeface="Times New Roman" panose="02020603050405020304" pitchFamily="18" charset="0"/>
                <a:cs typeface="Times New Roman" panose="02020603050405020304" pitchFamily="18" charset="0"/>
              </a:rPr>
              <a:t>Low-risk </a:t>
            </a:r>
            <a:r>
              <a:rPr kumimoji="0" lang="en-GB" sz="1500" b="1" i="0" u="none" strike="noStrike" kern="1200" cap="none" spc="0" normalizeH="0" baseline="0" noProof="0" dirty="0">
                <a:ln>
                  <a:noFill/>
                </a:ln>
                <a:solidFill>
                  <a:srgbClr val="000000"/>
                </a:solidFill>
                <a:effectLst/>
                <a:highlight>
                  <a:srgbClr val="FFEBAE"/>
                </a:highlight>
                <a:uLnTx/>
                <a:uFillTx/>
                <a:latin typeface="Arial" panose="020B0604020202020204" pitchFamily="34" charset="0"/>
                <a:ea typeface="Times New Roman" panose="02020603050405020304" pitchFamily="18" charset="0"/>
                <a:cs typeface="Times New Roman" panose="02020603050405020304" pitchFamily="18" charset="0"/>
              </a:rPr>
              <a:t>decreased</a:t>
            </a:r>
            <a:r>
              <a:rPr kumimoji="0" lang="en-GB" sz="1500" b="0" i="0" u="none" strike="noStrike" kern="1200" cap="none" spc="0" normalizeH="0" baseline="0" noProof="0" dirty="0">
                <a:ln>
                  <a:noFill/>
                </a:ln>
                <a:solidFill>
                  <a:srgbClr val="000000"/>
                </a:solidFill>
                <a:effectLst/>
                <a:highlight>
                  <a:srgbClr val="FFEBAE"/>
                </a:highligh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GB" sz="15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66 to 54 </a:t>
            </a:r>
            <a:r>
              <a:rPr kumimoji="0" lang="en-GB" sz="1500" b="0" i="0" u="none" strike="noStrike" kern="1200" cap="none" spc="0" normalizeH="0" baseline="0" noProof="0" dirty="0">
                <a:ln>
                  <a:noFill/>
                </a:ln>
                <a:solidFill>
                  <a:srgbClr val="000000"/>
                </a:solidFill>
                <a:effectLst/>
                <a:highlight>
                  <a:srgbClr val="EB7E30"/>
                </a:highlight>
                <a:uLnTx/>
                <a:uFillTx/>
                <a:latin typeface="Arial" panose="020B0604020202020204" pitchFamily="34" charset="0"/>
                <a:ea typeface="Times New Roman" panose="02020603050405020304" pitchFamily="18" charset="0"/>
                <a:cs typeface="Times New Roman" panose="02020603050405020304" pitchFamily="18" charset="0"/>
              </a:rPr>
              <a:t>Medium-risk</a:t>
            </a:r>
            <a:r>
              <a:rPr kumimoji="0" lang="en-GB" sz="1500" b="1" i="0" u="none" strike="noStrike" kern="1200" cap="none" spc="0" normalizeH="0" baseline="0" noProof="0" dirty="0">
                <a:ln>
                  <a:noFill/>
                </a:ln>
                <a:solidFill>
                  <a:srgbClr val="000000"/>
                </a:solidFill>
                <a:effectLst/>
                <a:highlight>
                  <a:srgbClr val="EB7E30"/>
                </a:highlight>
                <a:uLnTx/>
                <a:uFillTx/>
                <a:latin typeface="Arial" panose="020B0604020202020204" pitchFamily="34" charset="0"/>
                <a:ea typeface="Times New Roman" panose="02020603050405020304" pitchFamily="18" charset="0"/>
                <a:cs typeface="Times New Roman" panose="02020603050405020304" pitchFamily="18" charset="0"/>
              </a:rPr>
              <a:t> decreased</a:t>
            </a:r>
            <a:r>
              <a:rPr kumimoji="0" lang="en-GB" sz="1500" b="0" i="0" u="none" strike="noStrike" kern="1200" cap="none" spc="0" normalizeH="0" baseline="0" noProof="0" dirty="0">
                <a:ln>
                  <a:noFill/>
                </a:ln>
                <a:solidFill>
                  <a:srgbClr val="000000"/>
                </a:solidFill>
                <a:effectLst/>
                <a:highlight>
                  <a:srgbClr val="EB7E30"/>
                </a:highligh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GB" sz="15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111 to 107 </a:t>
            </a:r>
            <a:r>
              <a:rPr kumimoji="0" lang="en-GB" sz="1500" b="0" i="0" u="none" strike="noStrike" kern="1200" cap="none" spc="0" normalizeH="0" baseline="0" noProof="0" dirty="0">
                <a:ln>
                  <a:noFill/>
                </a:ln>
                <a:solidFill>
                  <a:srgbClr val="000000"/>
                </a:solidFill>
                <a:effectLst/>
                <a:highlight>
                  <a:srgbClr val="FF0000"/>
                </a:highlight>
                <a:uLnTx/>
                <a:uFillTx/>
                <a:latin typeface="Arial" panose="020B0604020202020204" pitchFamily="34" charset="0"/>
                <a:ea typeface="Times New Roman" panose="02020603050405020304" pitchFamily="18" charset="0"/>
                <a:cs typeface="Times New Roman" panose="02020603050405020304" pitchFamily="18" charset="0"/>
              </a:rPr>
              <a:t>Dysfunctional </a:t>
            </a:r>
            <a:r>
              <a:rPr kumimoji="0" lang="en-GB" sz="1500" b="1" i="0" u="none" strike="noStrike" kern="1200" cap="none" spc="0" normalizeH="0" baseline="0" noProof="0" dirty="0">
                <a:ln>
                  <a:noFill/>
                </a:ln>
                <a:solidFill>
                  <a:srgbClr val="000000"/>
                </a:solidFill>
                <a:effectLst/>
                <a:highlight>
                  <a:srgbClr val="FF0000"/>
                </a:highlight>
                <a:uLnTx/>
                <a:uFillTx/>
                <a:latin typeface="Arial" panose="020B0604020202020204" pitchFamily="34" charset="0"/>
                <a:ea typeface="Times New Roman" panose="02020603050405020304" pitchFamily="18" charset="0"/>
                <a:cs typeface="Times New Roman" panose="02020603050405020304" pitchFamily="18" charset="0"/>
              </a:rPr>
              <a:t>increased</a:t>
            </a:r>
            <a:r>
              <a:rPr kumimoji="0" lang="en-GB" sz="1500" b="0" i="0" u="none" strike="noStrike" kern="1200" cap="none" spc="0" normalizeH="0" baseline="0" noProof="0" dirty="0">
                <a:ln>
                  <a:noFill/>
                </a:ln>
                <a:solidFill>
                  <a:srgbClr val="000000"/>
                </a:solidFill>
                <a:effectLst/>
                <a:highlight>
                  <a:srgbClr val="FF0000"/>
                </a:highligh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GB" sz="15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64 to 66</a:t>
            </a:r>
            <a:endParaRPr kumimoji="0" lang="en-GB" sz="1500" b="0" i="0" u="none" strike="noStrike" kern="1200" cap="none" spc="0" normalizeH="0" baseline="0" noProof="0" dirty="0">
              <a:ln>
                <a:noFill/>
              </a:ln>
              <a:solidFill>
                <a:srgbClr val="000000"/>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5154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FEAF-5832-4F4C-385D-B15D17A55230}"/>
              </a:ext>
            </a:extLst>
          </p:cNvPr>
          <p:cNvSpPr>
            <a:spLocks noGrp="1"/>
          </p:cNvSpPr>
          <p:nvPr>
            <p:ph type="title"/>
          </p:nvPr>
        </p:nvSpPr>
        <p:spPr>
          <a:xfrm>
            <a:off x="-23630" y="113015"/>
            <a:ext cx="12145754" cy="719190"/>
          </a:xfrm>
        </p:spPr>
        <p:txBody>
          <a:bodyPr>
            <a:normAutofit/>
          </a:bodyPr>
          <a:lstStyle/>
          <a:p>
            <a:pPr marL="0" marR="0" lvl="0" indent="0" defTabSz="914400" rtl="0" eaLnBrk="1" fontAlgn="auto" latinLnBrk="0" hangingPunct="1">
              <a:lnSpc>
                <a:spcPct val="70000"/>
              </a:lnSpc>
              <a:spcBef>
                <a:spcPct val="0"/>
              </a:spcBef>
              <a:spcAft>
                <a:spcPts val="0"/>
              </a:spcAft>
              <a:tabLst/>
              <a:defRPr/>
            </a:pPr>
            <a:r>
              <a:rPr kumimoji="0" lang="en-GB" sz="36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t>Solg: highlights </a:t>
            </a:r>
            <a:r>
              <a:rPr kumimoji="0" lang="en-GB" sz="20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t/>
            </a:r>
            <a:br>
              <a:rPr kumimoji="0" lang="en-GB" sz="20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br>
            <a:endParaRPr lang="en-GB" dirty="0"/>
          </a:p>
        </p:txBody>
      </p:sp>
      <p:sp>
        <p:nvSpPr>
          <p:cNvPr id="10" name="TextBox 9">
            <a:extLst>
              <a:ext uri="{FF2B5EF4-FFF2-40B4-BE49-F238E27FC236}">
                <a16:creationId xmlns:a16="http://schemas.microsoft.com/office/drawing/2014/main" id="{E5BDBDFA-E656-1F14-0AFA-DD83F2AB02E6}"/>
              </a:ext>
            </a:extLst>
          </p:cNvPr>
          <p:cNvSpPr txBox="1"/>
          <p:nvPr/>
        </p:nvSpPr>
        <p:spPr>
          <a:xfrm>
            <a:off x="195210" y="791112"/>
            <a:ext cx="11680004" cy="6370975"/>
          </a:xfrm>
          <a:prstGeom prst="rect">
            <a:avLst/>
          </a:prstGeom>
          <a:noFill/>
        </p:spPr>
        <p:txBody>
          <a:bodyPr wrap="square" rtlCol="0">
            <a:spAutoFit/>
          </a:bodyPr>
          <a:lstStyle/>
          <a:p>
            <a:pPr marL="285750" indent="-285750" algn="just">
              <a:buFont typeface="Arial" panose="020B0604020202020204" pitchFamily="34" charset="0"/>
              <a:buChar char="•"/>
            </a:pPr>
            <a:r>
              <a:rPr lang="en-GB" sz="2200" dirty="0"/>
              <a:t>The assessment of the SOLG during June 2022 against the performance of municipalities during July 2021 has shown a marked improvement in performance of municipalities due to the nearly 100% increase of municipalities that moved to the stable category.  </a:t>
            </a:r>
          </a:p>
          <a:p>
            <a:pPr marL="285750" indent="-285750" algn="just">
              <a:buFont typeface="Arial" panose="020B0604020202020204" pitchFamily="34" charset="0"/>
              <a:buChar char="•"/>
            </a:pPr>
            <a:r>
              <a:rPr lang="en-GB" sz="2200" b="1" dirty="0"/>
              <a:t>KwaZulu-Natal Province</a:t>
            </a:r>
            <a:r>
              <a:rPr lang="en-GB" sz="2200" dirty="0"/>
              <a:t> was the biggest contributor (10 municipalities) that moved to the stable category due to the development of customised MSIP packages for intense and high priority interventions and support by the provincial CoGTA department to deploy governance and financial experts as well as interventions by Political Champions which yielded the following positive results: </a:t>
            </a:r>
          </a:p>
          <a:p>
            <a:pPr marL="627063" lvl="1" indent="-360363">
              <a:buFont typeface="Wingdings" panose="05000000000000000000" pitchFamily="2" charset="2"/>
              <a:buChar char="ü"/>
            </a:pPr>
            <a:r>
              <a:rPr lang="en-GB" sz="2200" dirty="0"/>
              <a:t>Political / Administrative stability </a:t>
            </a:r>
          </a:p>
          <a:p>
            <a:pPr marL="627063" lvl="1" indent="-360363">
              <a:buFont typeface="Wingdings" panose="05000000000000000000" pitchFamily="2" charset="2"/>
              <a:buChar char="ü"/>
            </a:pPr>
            <a:r>
              <a:rPr lang="en-GB" sz="2200" dirty="0"/>
              <a:t>Functional Audit Committees, MPAC training for consideration of UIFW reports; functional Council structures, appointment of competent and qualified Municipal Managers and Section 56 managers</a:t>
            </a:r>
          </a:p>
          <a:p>
            <a:pPr marL="627063" lvl="1" indent="-360363">
              <a:buFont typeface="Wingdings" panose="05000000000000000000" pitchFamily="2" charset="2"/>
              <a:buChar char="ü"/>
            </a:pPr>
            <a:r>
              <a:rPr lang="en-GB" sz="2200" dirty="0"/>
              <a:t>Financial Management improved due to funded budgets, UIWF expenditure addressed and prevention measures implemented, implementation of audit action plans;</a:t>
            </a:r>
          </a:p>
          <a:p>
            <a:pPr marL="627063" lvl="1" indent="-360363">
              <a:buFont typeface="Wingdings" panose="05000000000000000000" pitchFamily="2" charset="2"/>
              <a:buChar char="ü"/>
            </a:pPr>
            <a:r>
              <a:rPr lang="en-GB" sz="2200" dirty="0"/>
              <a:t>Service delivery – improved water supply, rehabilitation of landfill sites</a:t>
            </a:r>
          </a:p>
          <a:p>
            <a:pPr marL="266700" lvl="1"/>
            <a:endParaRPr lang="en-GB" sz="2200" dirty="0"/>
          </a:p>
          <a:p>
            <a:endParaRPr lang="en-GB" sz="2000" dirty="0"/>
          </a:p>
          <a:p>
            <a:pPr marL="285750" indent="-285750">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1800643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FEAF-5832-4F4C-385D-B15D17A55230}"/>
              </a:ext>
            </a:extLst>
          </p:cNvPr>
          <p:cNvSpPr>
            <a:spLocks noGrp="1"/>
          </p:cNvSpPr>
          <p:nvPr>
            <p:ph type="title"/>
          </p:nvPr>
        </p:nvSpPr>
        <p:spPr>
          <a:xfrm>
            <a:off x="-23630" y="113015"/>
            <a:ext cx="12145754" cy="719190"/>
          </a:xfrm>
        </p:spPr>
        <p:txBody>
          <a:bodyPr>
            <a:normAutofit/>
          </a:bodyPr>
          <a:lstStyle/>
          <a:p>
            <a:pPr marL="0" marR="0" lvl="0" indent="0" defTabSz="914400" rtl="0" eaLnBrk="1" fontAlgn="auto" latinLnBrk="0" hangingPunct="1">
              <a:lnSpc>
                <a:spcPct val="70000"/>
              </a:lnSpc>
              <a:spcBef>
                <a:spcPct val="0"/>
              </a:spcBef>
              <a:spcAft>
                <a:spcPts val="0"/>
              </a:spcAft>
              <a:tabLst/>
              <a:defRPr/>
            </a:pPr>
            <a:r>
              <a:rPr kumimoji="0" lang="en-GB" sz="36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t>Solg: highlights </a:t>
            </a:r>
            <a:r>
              <a:rPr kumimoji="0" lang="en-GB" sz="20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t/>
            </a:r>
            <a:br>
              <a:rPr kumimoji="0" lang="en-GB" sz="20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br>
            <a:endParaRPr lang="en-GB" dirty="0"/>
          </a:p>
        </p:txBody>
      </p:sp>
      <p:sp>
        <p:nvSpPr>
          <p:cNvPr id="10" name="TextBox 9">
            <a:extLst>
              <a:ext uri="{FF2B5EF4-FFF2-40B4-BE49-F238E27FC236}">
                <a16:creationId xmlns:a16="http://schemas.microsoft.com/office/drawing/2014/main" id="{E5BDBDFA-E656-1F14-0AFA-DD83F2AB02E6}"/>
              </a:ext>
            </a:extLst>
          </p:cNvPr>
          <p:cNvSpPr txBox="1"/>
          <p:nvPr/>
        </p:nvSpPr>
        <p:spPr>
          <a:xfrm>
            <a:off x="195210" y="791112"/>
            <a:ext cx="11680004" cy="6968703"/>
          </a:xfrm>
          <a:prstGeom prst="rect">
            <a:avLst/>
          </a:prstGeom>
          <a:noFill/>
        </p:spPr>
        <p:txBody>
          <a:bodyPr wrap="square" rtlCol="0">
            <a:spAutoFit/>
          </a:bodyPr>
          <a:lstStyle/>
          <a:p>
            <a:pPr algn="just">
              <a:lnSpc>
                <a:spcPct val="107000"/>
              </a:lnSpc>
              <a:spcAft>
                <a:spcPts val="800"/>
              </a:spcAft>
            </a:pPr>
            <a:r>
              <a:rPr kumimoji="0" lang="en-GB" sz="2300" b="1" i="0" u="none" strike="noStrike" kern="1200" cap="none" spc="0" normalizeH="0" baseline="0" noProof="0" dirty="0">
                <a:ln>
                  <a:noFill/>
                </a:ln>
                <a:solidFill>
                  <a:srgbClr val="000000"/>
                </a:solidFill>
                <a:effectLst/>
                <a:uLnTx/>
                <a:uFillTx/>
                <a:latin typeface="Arial" panose="020B0604020202020204"/>
                <a:ea typeface="+mn-ea"/>
                <a:cs typeface="+mn-cs"/>
              </a:rPr>
              <a:t>North West Province </a:t>
            </a:r>
            <a:r>
              <a:rPr kumimoji="0" lang="en-GB" sz="2300" b="0" i="0" u="none" strike="noStrike" kern="1200" cap="none" spc="0" normalizeH="0" baseline="0" noProof="0" dirty="0">
                <a:ln>
                  <a:noFill/>
                </a:ln>
                <a:solidFill>
                  <a:srgbClr val="000000"/>
                </a:solidFill>
                <a:effectLst/>
                <a:uLnTx/>
                <a:uFillTx/>
                <a:latin typeface="Arial" panose="020B0604020202020204"/>
                <a:ea typeface="+mn-ea"/>
                <a:cs typeface="+mn-cs"/>
              </a:rPr>
              <a:t>has the 2nd largest improvements with 4 municipalities.</a:t>
            </a:r>
            <a:r>
              <a:rPr kumimoji="0" lang="en-US" sz="2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Three municipalities moved to the stable category (Moretele, Greater Taung and Dr. Kenneth Kaunda)</a:t>
            </a:r>
            <a:r>
              <a:rPr kumimoji="0" lang="en-GB" sz="2300" b="0" i="0" u="none" strike="noStrike" kern="1200" cap="none" spc="0" normalizeH="0" baseline="0" noProof="0" dirty="0">
                <a:ln>
                  <a:noFill/>
                </a:ln>
                <a:solidFill>
                  <a:srgbClr val="000000"/>
                </a:solidFill>
                <a:effectLst/>
                <a:uLnTx/>
                <a:uFillTx/>
                <a:latin typeface="Arial" panose="020B0604020202020204"/>
                <a:ea typeface="+mn-ea"/>
                <a:cs typeface="+mn-cs"/>
              </a:rPr>
              <a:t> and Bojanala municipality moved to the low-risk category due to national interventions and dedicated focus on support by departments to municipalities.</a:t>
            </a:r>
            <a:endParaRPr lang="en-GB" sz="23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300" dirty="0">
                <a:effectLst/>
                <a:latin typeface="Arial" panose="020B0604020202020204" pitchFamily="34" charset="0"/>
                <a:ea typeface="Calibri" panose="020F0502020204030204" pitchFamily="34" charset="0"/>
                <a:cs typeface="Times New Roman" panose="02020603050405020304" pitchFamily="18" charset="0"/>
              </a:rPr>
              <a:t>In </a:t>
            </a:r>
            <a:r>
              <a:rPr lang="en-GB" sz="2300" b="1" dirty="0">
                <a:effectLst/>
                <a:latin typeface="Arial" panose="020B0604020202020204" pitchFamily="34" charset="0"/>
                <a:ea typeface="Calibri" panose="020F0502020204030204" pitchFamily="34" charset="0"/>
                <a:cs typeface="Times New Roman" panose="02020603050405020304" pitchFamily="18" charset="0"/>
              </a:rPr>
              <a:t>Gauteng Province</a:t>
            </a:r>
            <a:r>
              <a:rPr lang="en-GB" sz="2300" dirty="0">
                <a:effectLst/>
                <a:latin typeface="Arial" panose="020B0604020202020204" pitchFamily="34" charset="0"/>
                <a:ea typeface="Calibri" panose="020F0502020204030204" pitchFamily="34" charset="0"/>
                <a:cs typeface="Times New Roman" panose="02020603050405020304" pitchFamily="18" charset="0"/>
              </a:rPr>
              <a:t>, the Midvaal LM was moved to the stable category through the establishment of a dedicated and interdepartmental intervention team.</a:t>
            </a:r>
          </a:p>
          <a:p>
            <a:pPr algn="just">
              <a:lnSpc>
                <a:spcPct val="107000"/>
              </a:lnSpc>
              <a:spcAft>
                <a:spcPts val="800"/>
              </a:spcAft>
            </a:pPr>
            <a:r>
              <a:rPr lang="en-GB" sz="2300" dirty="0">
                <a:effectLst/>
                <a:latin typeface="Arial" panose="020B0604020202020204" pitchFamily="34" charset="0"/>
                <a:ea typeface="Calibri" panose="020F0502020204030204" pitchFamily="34" charset="0"/>
                <a:cs typeface="Times New Roman" panose="02020603050405020304" pitchFamily="18" charset="0"/>
              </a:rPr>
              <a:t>In the </a:t>
            </a:r>
            <a:r>
              <a:rPr lang="en-GB" sz="2300" b="1" dirty="0">
                <a:effectLst/>
                <a:latin typeface="Arial" panose="020B0604020202020204" pitchFamily="34" charset="0"/>
                <a:ea typeface="Calibri" panose="020F0502020204030204" pitchFamily="34" charset="0"/>
                <a:cs typeface="Times New Roman" panose="02020603050405020304" pitchFamily="18" charset="0"/>
              </a:rPr>
              <a:t>Free State Province</a:t>
            </a:r>
            <a:r>
              <a:rPr lang="en-GB" sz="2300" dirty="0">
                <a:effectLst/>
                <a:latin typeface="Arial" panose="020B0604020202020204" pitchFamily="34" charset="0"/>
                <a:ea typeface="Calibri" panose="020F0502020204030204" pitchFamily="34" charset="0"/>
                <a:cs typeface="Times New Roman" panose="02020603050405020304" pitchFamily="18" charset="0"/>
              </a:rPr>
              <a:t>, two municipalities (Matjhabeng and Metsimaholo) improved from dysfunctional to medium risk and two municipalities (Mohokare and Dihlabeng) regressed from medium risk to dysfunctional.</a:t>
            </a:r>
          </a:p>
          <a:p>
            <a:pPr algn="just">
              <a:lnSpc>
                <a:spcPct val="107000"/>
              </a:lnSpc>
              <a:spcAft>
                <a:spcPts val="800"/>
              </a:spcAft>
            </a:pPr>
            <a:r>
              <a:rPr lang="en-GB" sz="2300" dirty="0">
                <a:effectLst/>
                <a:latin typeface="Arial" panose="020B0604020202020204" pitchFamily="34" charset="0"/>
                <a:ea typeface="Calibri" panose="020F0502020204030204" pitchFamily="34" charset="0"/>
                <a:cs typeface="Times New Roman" panose="02020603050405020304" pitchFamily="18" charset="0"/>
              </a:rPr>
              <a:t>In </a:t>
            </a:r>
            <a:r>
              <a:rPr lang="en-GB" sz="2300" b="1" dirty="0">
                <a:effectLst/>
                <a:latin typeface="Arial" panose="020B0604020202020204" pitchFamily="34" charset="0"/>
                <a:ea typeface="Calibri" panose="020F0502020204030204" pitchFamily="34" charset="0"/>
                <a:cs typeface="Times New Roman" panose="02020603050405020304" pitchFamily="18" charset="0"/>
              </a:rPr>
              <a:t>Western Cape Province</a:t>
            </a:r>
            <a:r>
              <a:rPr lang="en-GB" sz="2300" dirty="0">
                <a:effectLst/>
                <a:latin typeface="Arial" panose="020B0604020202020204" pitchFamily="34" charset="0"/>
                <a:ea typeface="Calibri" panose="020F0502020204030204" pitchFamily="34" charset="0"/>
                <a:cs typeface="Times New Roman" panose="02020603050405020304" pitchFamily="18" charset="0"/>
              </a:rPr>
              <a:t>, Beaufort West is a coalition municipality and regressed since June 2021 from medium risk to dysfunctional. The municipality is under Section 139(5) intervention and a Financial Recovery Plan is being implemented. </a:t>
            </a:r>
          </a:p>
          <a:p>
            <a:pPr algn="just">
              <a:lnSpc>
                <a:spcPct val="107000"/>
              </a:lnSpc>
              <a:spcAft>
                <a:spcPts val="800"/>
              </a:spcAft>
            </a:pPr>
            <a:r>
              <a:rPr lang="en-GB" sz="2300" dirty="0">
                <a:effectLst/>
                <a:latin typeface="Arial" panose="020B0604020202020204" pitchFamily="34" charset="0"/>
                <a:ea typeface="Calibri" panose="020F0502020204030204" pitchFamily="34" charset="0"/>
                <a:cs typeface="Times New Roman" panose="02020603050405020304" pitchFamily="18" charset="0"/>
              </a:rPr>
              <a:t>No changes to the categories of municipalities were registered in 2022 vs 2021 for </a:t>
            </a:r>
            <a:r>
              <a:rPr lang="en-GB" sz="2300" b="1" dirty="0">
                <a:effectLst/>
                <a:latin typeface="Arial" panose="020B0604020202020204" pitchFamily="34" charset="0"/>
                <a:ea typeface="Calibri" panose="020F0502020204030204" pitchFamily="34" charset="0"/>
                <a:cs typeface="Times New Roman" panose="02020603050405020304" pitchFamily="18" charset="0"/>
              </a:rPr>
              <a:t>Eastern Cape, Limpopo, Mpumalanga and Northern Cape Provinces.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US" dirty="0"/>
          </a:p>
        </p:txBody>
      </p:sp>
    </p:spTree>
    <p:extLst>
      <p:ext uri="{BB962C8B-B14F-4D97-AF65-F5344CB8AC3E}">
        <p14:creationId xmlns:p14="http://schemas.microsoft.com/office/powerpoint/2010/main" val="579060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23290"/>
            <a:ext cx="11205636" cy="463732"/>
          </a:xfrm>
        </p:spPr>
        <p:txBody>
          <a:bodyPr/>
          <a:lstStyle/>
          <a:p>
            <a:pPr algn="ctr"/>
            <a:r>
              <a:rPr lang="en-US" b="1" dirty="0">
                <a:solidFill>
                  <a:schemeClr val="accent2"/>
                </a:solidFill>
                <a:ea typeface="ＭＳ Ｐゴシック" panose="020B0600070205080204" pitchFamily="34" charset="-128"/>
              </a:rPr>
              <a:t>Section 139(7) - Enoch mgijima local municipality  </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326570" y="639280"/>
            <a:ext cx="11473543" cy="6152445"/>
          </a:xfrm>
        </p:spPr>
        <p:txBody>
          <a:bodyPr/>
          <a:lstStyle/>
          <a:p>
            <a:pPr marL="457200" indent="-457200" algn="just">
              <a:buClr>
                <a:schemeClr val="accent2"/>
              </a:buClr>
              <a:buFont typeface="+mj-lt"/>
              <a:buAutoNum type="arabicPeriod"/>
            </a:pPr>
            <a:r>
              <a:rPr lang="en-US" dirty="0">
                <a:latin typeface="Calibri" panose="020F0502020204030204" pitchFamily="34" charset="0"/>
                <a:cs typeface="Calibri" panose="020F0502020204030204" pitchFamily="34" charset="0"/>
              </a:rPr>
              <a:t>The Municipal Council is not entirely supportive of the Section 139(7) intervention.  </a:t>
            </a:r>
          </a:p>
          <a:p>
            <a:pPr marL="457200" indent="-457200" algn="just">
              <a:buClr>
                <a:schemeClr val="accent2"/>
              </a:buClr>
              <a:buFont typeface="+mj-lt"/>
              <a:buAutoNum type="arabicPeriod"/>
            </a:pPr>
            <a:r>
              <a:rPr lang="en-US" dirty="0">
                <a:latin typeface="Calibri" panose="020F0502020204030204" pitchFamily="34" charset="0"/>
                <a:cs typeface="Calibri" panose="020F0502020204030204" pitchFamily="34" charset="0"/>
              </a:rPr>
              <a:t>There seems to be exogenous political interference in the operations of the Municipality.</a:t>
            </a:r>
          </a:p>
          <a:p>
            <a:pPr marL="457200" indent="-457200" algn="just">
              <a:buClr>
                <a:schemeClr val="accent2"/>
              </a:buClr>
              <a:buFont typeface="+mj-lt"/>
              <a:buAutoNum type="arabicPeriod"/>
            </a:pPr>
            <a:r>
              <a:rPr lang="en-US" dirty="0">
                <a:latin typeface="Calibri" panose="020F0502020204030204" pitchFamily="34" charset="0"/>
                <a:cs typeface="Calibri" panose="020F0502020204030204" pitchFamily="34" charset="0"/>
              </a:rPr>
              <a:t>A recent special Council meeting which had been requested by the NCR to present a report on the defiance of the records reconstruction project has been postponed twice without a convincing rationale.</a:t>
            </a:r>
          </a:p>
          <a:p>
            <a:pPr marL="457200" indent="-457200" algn="just">
              <a:buClr>
                <a:schemeClr val="accent2"/>
              </a:buClr>
              <a:buFont typeface="+mj-lt"/>
              <a:buAutoNum type="arabicPeriod"/>
            </a:pPr>
            <a:r>
              <a:rPr lang="en-US" dirty="0">
                <a:latin typeface="Calibri" panose="020F0502020204030204" pitchFamily="34" charset="0"/>
                <a:cs typeface="Calibri" panose="020F0502020204030204" pitchFamily="34" charset="0"/>
              </a:rPr>
              <a:t>Stakeholders are depending on this national intervention and have pledged support to the NCR Team.</a:t>
            </a:r>
          </a:p>
          <a:p>
            <a:pPr marL="457200" indent="-457200" algn="just">
              <a:buClr>
                <a:schemeClr val="accent2"/>
              </a:buClr>
              <a:buFont typeface="+mj-lt"/>
              <a:buAutoNum type="arabicPeriod"/>
            </a:pPr>
            <a:r>
              <a:rPr lang="en-US" dirty="0">
                <a:latin typeface="Calibri" panose="020F0502020204030204" pitchFamily="34" charset="0"/>
                <a:cs typeface="Calibri" panose="020F0502020204030204" pitchFamily="34" charset="0"/>
              </a:rPr>
              <a:t>The organizational re-design process will stabilize staff costs once the process is completed.</a:t>
            </a:r>
          </a:p>
          <a:p>
            <a:pPr marL="457200" indent="-457200" algn="just">
              <a:buClr>
                <a:schemeClr val="accent2"/>
              </a:buClr>
              <a:buFont typeface="+mj-lt"/>
              <a:buAutoNum type="arabicPeriod"/>
            </a:pPr>
            <a:r>
              <a:rPr lang="en-US" dirty="0">
                <a:latin typeface="Calibri" panose="020F0502020204030204" pitchFamily="34" charset="0"/>
                <a:cs typeface="Calibri" panose="020F0502020204030204" pitchFamily="34" charset="0"/>
              </a:rPr>
              <a:t>There is a significant number of employees including labour representatives who are desperate for change and stability. </a:t>
            </a:r>
          </a:p>
          <a:p>
            <a:pPr marL="457200" indent="-457200" algn="just">
              <a:buClr>
                <a:schemeClr val="accent2"/>
              </a:buClr>
              <a:buFont typeface="+mj-lt"/>
              <a:buAutoNum type="arabicPeriod"/>
            </a:pPr>
            <a:r>
              <a:rPr lang="en-US" dirty="0">
                <a:latin typeface="Calibri" panose="020F0502020204030204" pitchFamily="34" charset="0"/>
                <a:cs typeface="Calibri" panose="020F0502020204030204" pitchFamily="34" charset="0"/>
              </a:rPr>
              <a:t>The Local Bargaining Council is divided on the issue with SAMWU seemingly supportive of the status quo and expressing anti NCR sentiments.</a:t>
            </a:r>
          </a:p>
          <a:p>
            <a:pPr marL="457200" indent="-457200" algn="just">
              <a:buClr>
                <a:schemeClr val="accent2"/>
              </a:buClr>
              <a:buFont typeface="+mj-lt"/>
              <a:buAutoNum type="arabicPeriod"/>
            </a:pPr>
            <a:r>
              <a:rPr lang="en-US" dirty="0">
                <a:latin typeface="Calibri" panose="020F0502020204030204" pitchFamily="34" charset="0"/>
                <a:cs typeface="Calibri" panose="020F0502020204030204" pitchFamily="34" charset="0"/>
              </a:rPr>
              <a:t>IMATU is seemingly receptive and keen on getting more information on the NCR processes for purposes of briefing their membership.</a:t>
            </a:r>
          </a:p>
          <a:p>
            <a:pPr marL="457200" indent="-457200" algn="just">
              <a:buClr>
                <a:schemeClr val="accent2"/>
              </a:buClr>
              <a:buFont typeface="+mj-lt"/>
              <a:buAutoNum type="arabicPeriod"/>
            </a:pPr>
            <a:r>
              <a:rPr lang="en-US" dirty="0">
                <a:latin typeface="Calibri" panose="020F0502020204030204" pitchFamily="34" charset="0"/>
                <a:cs typeface="Calibri" panose="020F0502020204030204" pitchFamily="34" charset="0"/>
              </a:rPr>
              <a:t>Efforts to deal with malfeasance and corruption are underway despite push back from management.</a:t>
            </a:r>
          </a:p>
          <a:p>
            <a:pPr marL="457200" indent="-457200" algn="just">
              <a:buClr>
                <a:schemeClr val="accent2"/>
              </a:buClr>
              <a:buFont typeface="+mj-lt"/>
              <a:buAutoNum type="arabicPeriod"/>
            </a:pPr>
            <a:r>
              <a:rPr lang="en-US" dirty="0">
                <a:latin typeface="Calibri" panose="020F0502020204030204" pitchFamily="34" charset="0"/>
                <a:cs typeface="Calibri" panose="020F0502020204030204" pitchFamily="34" charset="0"/>
              </a:rPr>
              <a:t>The resistance and defiance led by the erstwhile Municipal Manager and the CFO to the records reconstruction process is revealing a bigger threat and risk to the NCR led project. </a:t>
            </a:r>
          </a:p>
          <a:p>
            <a:pPr marL="457200" indent="-457200" algn="just">
              <a:buClr>
                <a:schemeClr val="accent2"/>
              </a:buClr>
              <a:buFont typeface="+mj-lt"/>
              <a:buAutoNum type="arabicPeriod"/>
            </a:pPr>
            <a:r>
              <a:rPr lang="en-US" dirty="0">
                <a:latin typeface="Calibri" panose="020F0502020204030204" pitchFamily="34" charset="0"/>
                <a:cs typeface="Calibri" panose="020F0502020204030204" pitchFamily="34" charset="0"/>
              </a:rPr>
              <a:t>Support by all to the implementation of the new FRP will lead to service delivery gains.</a:t>
            </a:r>
          </a:p>
          <a:p>
            <a:pPr marL="457200" indent="-457200" algn="just">
              <a:buFont typeface="+mj-lt"/>
              <a:buAutoNum type="arabicPeriod"/>
            </a:pPr>
            <a:endParaRPr lang="en-US"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algn="just">
              <a:buClr>
                <a:srgbClr val="FF0000"/>
              </a:buClr>
              <a:buFont typeface="Wingdings" panose="05000000000000000000" pitchFamily="2" charset="2"/>
              <a:buChar char="q"/>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83562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23290"/>
            <a:ext cx="11205636" cy="463732"/>
          </a:xfrm>
        </p:spPr>
        <p:txBody>
          <a:bodyPr/>
          <a:lstStyle/>
          <a:p>
            <a:pPr algn="ctr"/>
            <a:r>
              <a:rPr lang="en-US" b="1" dirty="0">
                <a:solidFill>
                  <a:schemeClr val="accent2"/>
                </a:solidFill>
                <a:ea typeface="ＭＳ Ｐゴシック" panose="020B0600070205080204" pitchFamily="34" charset="-128"/>
              </a:rPr>
              <a:t> section 139(7)  - Lekwa local municipality  </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326570" y="711198"/>
            <a:ext cx="11473543" cy="6152445"/>
          </a:xfrm>
        </p:spPr>
        <p:txBody>
          <a:bodyPr/>
          <a:lstStyle/>
          <a:p>
            <a:pPr marL="0" indent="0" algn="just">
              <a:buNone/>
            </a:pPr>
            <a:endParaRPr lang="en-US"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algn="just">
              <a:buClr>
                <a:srgbClr val="FF0000"/>
              </a:buClr>
              <a:buFont typeface="Wingdings" panose="05000000000000000000" pitchFamily="2" charset="2"/>
              <a:buChar char="q"/>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F7B7229D-8D24-2B1A-5153-1AEFC99E49C0}"/>
              </a:ext>
            </a:extLst>
          </p:cNvPr>
          <p:cNvSpPr txBox="1"/>
          <p:nvPr/>
        </p:nvSpPr>
        <p:spPr>
          <a:xfrm>
            <a:off x="226031" y="514365"/>
            <a:ext cx="11846104" cy="6298647"/>
          </a:xfrm>
          <a:prstGeom prst="rect">
            <a:avLst/>
          </a:prstGeom>
          <a:noFill/>
        </p:spPr>
        <p:txBody>
          <a:bodyPr wrap="square">
            <a:spAutoFit/>
          </a:bodyPr>
          <a:lstStyle/>
          <a:p>
            <a:pPr marL="457200" marR="0" lvl="0" indent="-457200" algn="just" defTabSz="914400" rtl="0" eaLnBrk="1" fontAlgn="auto" latinLnBrk="0" hangingPunct="1">
              <a:lnSpc>
                <a:spcPct val="90000"/>
              </a:lnSpc>
              <a:spcBef>
                <a:spcPts val="1000"/>
              </a:spcBef>
              <a:spcAft>
                <a:spcPts val="0"/>
              </a:spcAft>
              <a:buClr>
                <a:srgbClr val="ED7D31"/>
              </a:buClr>
              <a:buSzTx/>
              <a:buFont typeface="+mj-lt"/>
              <a:buAutoNum type="arabicPeriod"/>
              <a:tabLst/>
              <a:defRPr/>
            </a:pPr>
            <a:r>
              <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Lekwa LM is currently under the national intervention in terms of S139(7) of the Constitution. </a:t>
            </a:r>
          </a:p>
          <a:p>
            <a:pPr marL="457200" marR="0" lvl="0" indent="-457200" algn="just" defTabSz="914400" rtl="0" eaLnBrk="1" fontAlgn="auto" latinLnBrk="0" hangingPunct="1">
              <a:lnSpc>
                <a:spcPct val="90000"/>
              </a:lnSpc>
              <a:spcBef>
                <a:spcPts val="1000"/>
              </a:spcBef>
              <a:spcAft>
                <a:spcPts val="0"/>
              </a:spcAft>
              <a:buClr>
                <a:srgbClr val="ED7D31"/>
              </a:buClr>
              <a:buSzTx/>
              <a:buFont typeface="+mj-lt"/>
              <a:buAutoNum type="arabicPeriod"/>
              <a:tabLst/>
              <a:defRPr/>
            </a:pPr>
            <a:r>
              <a:rPr kumimoji="0" lang="en-ZA"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However, the Municipality is no longer under administration, following the election of the municipal council in November 2022.</a:t>
            </a:r>
          </a:p>
          <a:p>
            <a:pPr marL="457200" marR="0" lvl="0" indent="-457200" algn="just" defTabSz="914400" rtl="0" eaLnBrk="1" fontAlgn="auto" latinLnBrk="0" hangingPunct="1">
              <a:lnSpc>
                <a:spcPct val="90000"/>
              </a:lnSpc>
              <a:spcBef>
                <a:spcPts val="1000"/>
              </a:spcBef>
              <a:spcAft>
                <a:spcPts val="0"/>
              </a:spcAft>
              <a:buClr>
                <a:srgbClr val="ED7D31"/>
              </a:buClr>
              <a:buSzTx/>
              <a:buFont typeface="+mj-lt"/>
              <a:buAutoNum type="arabicPeriod"/>
              <a:tabLst/>
              <a:defRPr/>
            </a:pPr>
            <a:r>
              <a:rPr kumimoji="0" lang="en-GB"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A National Cabinet Representative (NCR) and financial expert were deployed to the municipality by National Treasury.  However, the NCR requested an earlier termination of his contract and was subsequently released on 31 August 2022. The contract of the financial expert expired on 22 September 2022</a:t>
            </a:r>
          </a:p>
          <a:p>
            <a:pPr marL="457200" marR="0" lvl="0" indent="-457200" algn="just" defTabSz="914400" rtl="0" eaLnBrk="1" fontAlgn="auto" latinLnBrk="0" hangingPunct="1">
              <a:lnSpc>
                <a:spcPct val="90000"/>
              </a:lnSpc>
              <a:spcBef>
                <a:spcPts val="1000"/>
              </a:spcBef>
              <a:spcAft>
                <a:spcPts val="0"/>
              </a:spcAft>
              <a:buClr>
                <a:srgbClr val="ED7D31"/>
              </a:buClr>
              <a:buSzTx/>
              <a:buFont typeface="+mj-lt"/>
              <a:buAutoNum type="arabicPeriod"/>
              <a:tabLst/>
              <a:defRPr/>
            </a:pPr>
            <a:r>
              <a:rPr kumimoji="0" lang="en-GB"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CoGTA seconded support to the Office of the Municipal Manager and the Mpumalanga COGTA department seconded an acting Director responsible for Corporate Services to the municipality which will be withdrawn once the appointment is completed.</a:t>
            </a:r>
          </a:p>
          <a:p>
            <a:pPr marL="457200" marR="0" lvl="0" indent="-457200" algn="just" defTabSz="914400" rtl="0" eaLnBrk="1" fontAlgn="auto" latinLnBrk="0" hangingPunct="1">
              <a:lnSpc>
                <a:spcPct val="90000"/>
              </a:lnSpc>
              <a:spcBef>
                <a:spcPts val="1000"/>
              </a:spcBef>
              <a:spcAft>
                <a:spcPts val="0"/>
              </a:spcAft>
              <a:buClr>
                <a:srgbClr val="ED7D31"/>
              </a:buClr>
              <a:buSzTx/>
              <a:buFont typeface="+mj-lt"/>
              <a:buAutoNum type="arabicPeriod"/>
              <a:tabLst/>
              <a:defRPr/>
            </a:pPr>
            <a:r>
              <a:rPr kumimoji="0" lang="en-GB"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MISA  assigned </a:t>
            </a:r>
            <a:r>
              <a:rPr lang="en-GB" dirty="0">
                <a:solidFill>
                  <a:srgbClr val="000000"/>
                </a:solidFill>
                <a:latin typeface="Arial" panose="020B0604020202020204"/>
                <a:ea typeface="Calibri" panose="020F0502020204030204" pitchFamily="34" charset="0"/>
              </a:rPr>
              <a:t>a </a:t>
            </a:r>
            <a:r>
              <a:rPr kumimoji="0" lang="en-GB"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rPr>
              <a:t>Professional Civil Engineer, an Electrical Engineer and Chief Engineer to support the Technical Unit with Service delivery </a:t>
            </a:r>
          </a:p>
          <a:p>
            <a:pPr marL="457200" marR="0" lvl="0" indent="-457200" algn="just" defTabSz="914400" rtl="0" eaLnBrk="1" fontAlgn="auto" latinLnBrk="0" hangingPunct="1">
              <a:lnSpc>
                <a:spcPct val="90000"/>
              </a:lnSpc>
              <a:spcBef>
                <a:spcPts val="1000"/>
              </a:spcBef>
              <a:spcAft>
                <a:spcPts val="0"/>
              </a:spcAft>
              <a:buClr>
                <a:srgbClr val="ED7D31"/>
              </a:buClr>
              <a:buSzTx/>
              <a:buFont typeface="+mj-lt"/>
              <a:buAutoNum type="arabicPeriod"/>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Significant progress has been made by the intervention in turning around the situation at Lekwa LM, especially in the governance and institutional pillars.</a:t>
            </a:r>
          </a:p>
          <a:p>
            <a:pPr marL="719138" marR="0" lvl="1" indent="-261938" algn="l" defTabSz="914400" rtl="0" eaLnBrk="1" fontAlgn="auto" latinLnBrk="0" hangingPunct="1">
              <a:lnSpc>
                <a:spcPct val="115000"/>
              </a:lnSpc>
              <a:spcBef>
                <a:spcPts val="0"/>
              </a:spcBef>
              <a:spcAft>
                <a:spcPts val="200"/>
              </a:spcAft>
              <a:buClrTx/>
              <a:buSzTx/>
              <a:buFont typeface="Wingdings" panose="05000000000000000000" pitchFamily="2" charset="2"/>
              <a:buChar char=""/>
              <a:tabLst/>
              <a:defRPr/>
            </a:pPr>
            <a:r>
              <a:rPr kumimoji="0" lang="en-ZA"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The municipality is politically stable unlike the situation before intervention</a:t>
            </a:r>
          </a:p>
          <a:p>
            <a:pPr marL="719138" marR="0" lvl="1" indent="-261938" algn="l" defTabSz="914400" rtl="0" eaLnBrk="1" fontAlgn="auto" latinLnBrk="0" hangingPunct="1">
              <a:lnSpc>
                <a:spcPct val="115000"/>
              </a:lnSpc>
              <a:spcBef>
                <a:spcPts val="0"/>
              </a:spcBef>
              <a:spcAft>
                <a:spcPts val="200"/>
              </a:spcAft>
              <a:buClrTx/>
              <a:buSzTx/>
              <a:buFont typeface="Wingdings" panose="05000000000000000000" pitchFamily="2" charset="2"/>
              <a:buChar char=""/>
              <a:tabLst/>
              <a:defRPr/>
            </a:pPr>
            <a:r>
              <a:rPr kumimoji="0" lang="en-ZA"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Governance structures are established and functional (Council and Council Committees, Municipal Public Accounts Committee and Disciplinary Board)</a:t>
            </a:r>
          </a:p>
          <a:p>
            <a:pPr marL="719138" marR="0" lvl="1" indent="-261938" algn="l" defTabSz="914400" rtl="0" eaLnBrk="1" fontAlgn="auto" latinLnBrk="0" hangingPunct="1">
              <a:lnSpc>
                <a:spcPct val="115000"/>
              </a:lnSpc>
              <a:spcBef>
                <a:spcPts val="0"/>
              </a:spcBef>
              <a:spcAft>
                <a:spcPts val="200"/>
              </a:spcAft>
              <a:buClrTx/>
              <a:buSzTx/>
              <a:buFont typeface="Wingdings" panose="05000000000000000000" pitchFamily="2" charset="2"/>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rPr>
              <a:t>All Section 57 and 56 positions have been filled except the Director: Corporate Service positions which has been advertised.  The Municipal Manager assumed duty on 11 July 2022; Director Community Services and Safety assumed duty on 22 September 2022; Director Technical Services assumed duty on 3 October 2022. </a:t>
            </a:r>
          </a:p>
          <a:p>
            <a:pPr marL="457200" marR="0" lvl="0" indent="-457200" algn="just" defTabSz="914400" rtl="0" eaLnBrk="1" fontAlgn="auto" latinLnBrk="0" hangingPunct="1">
              <a:lnSpc>
                <a:spcPct val="90000"/>
              </a:lnSpc>
              <a:spcBef>
                <a:spcPts val="1000"/>
              </a:spcBef>
              <a:spcAft>
                <a:spcPts val="0"/>
              </a:spcAft>
              <a:buClr>
                <a:srgbClr val="ED7D31"/>
              </a:buClr>
              <a:buSzTx/>
              <a:buFont typeface="+mj-lt"/>
              <a:buAutoNum type="arabicPeriod"/>
              <a:tabLst/>
              <a:defRPr/>
            </a:pPr>
            <a:endParaRPr kumimoji="0" lang="en-GB" sz="15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79242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66675" y="109452"/>
            <a:ext cx="12001500" cy="719223"/>
          </a:xfrm>
        </p:spPr>
        <p:txBody>
          <a:bodyPr/>
          <a:lstStyle/>
          <a:p>
            <a:pPr algn="ctr"/>
            <a:r>
              <a:rPr lang="en-US" b="1" dirty="0">
                <a:solidFill>
                  <a:schemeClr val="accent2"/>
                </a:solidFill>
                <a:ea typeface="ＭＳ Ｐゴシック" panose="020B0600070205080204" pitchFamily="34" charset="-128"/>
              </a:rPr>
              <a:t>Section 139(7) - LEKWA Local municipality  </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66675" y="681037"/>
            <a:ext cx="11853182" cy="5748337"/>
          </a:xfrm>
        </p:spPr>
        <p:txBody>
          <a:bodyPr/>
          <a:lstStyle/>
          <a:p>
            <a:pPr marL="534988" marR="0" lvl="0" indent="-534988" algn="just" defTabSz="914400" rtl="0" eaLnBrk="1" fontAlgn="auto" latinLnBrk="0" hangingPunct="1">
              <a:lnSpc>
                <a:spcPct val="90000"/>
              </a:lnSpc>
              <a:spcBef>
                <a:spcPts val="1000"/>
              </a:spcBef>
              <a:spcAft>
                <a:spcPts val="0"/>
              </a:spcAft>
              <a:buClr>
                <a:srgbClr val="ED7D31"/>
              </a:buClr>
              <a:buSzTx/>
              <a:buNone/>
              <a:tabLst>
                <a:tab pos="534988" algn="l"/>
              </a:tabLst>
              <a:defRPr/>
            </a:pPr>
            <a:r>
              <a:rPr kumimoji="0" lang="en-GB" b="0" i="0" u="none" strike="noStrike" kern="1200" cap="none" spc="0" normalizeH="0" baseline="0" noProof="0" dirty="0">
                <a:ln>
                  <a:noFill/>
                </a:ln>
                <a:solidFill>
                  <a:schemeClr val="accent2"/>
                </a:solidFill>
                <a:effectLst/>
                <a:uLnTx/>
                <a:uFillTx/>
                <a:latin typeface="Arial" panose="020B0604020202020204"/>
                <a:ea typeface="Calibri" panose="020F0502020204030204" pitchFamily="34" charset="0"/>
                <a:cs typeface="Times New Roman" panose="02020603050405020304" pitchFamily="18" charset="0"/>
              </a:rPr>
              <a:t>7</a:t>
            </a:r>
            <a:r>
              <a:rPr kumimoji="0" lang="en-GB"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	Currently, Council is responsible for overseeing the implementation of the FRP by the administration who must continue with the submission of monthly progress reports to National Treasury until the termination of the intervention.</a:t>
            </a:r>
            <a:r>
              <a:rPr kumimoji="0" lang="en-US"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rPr>
              <a:t> </a:t>
            </a:r>
          </a:p>
          <a:p>
            <a:pPr marL="534988" marR="0" lvl="0" indent="-534988" algn="just" defTabSz="914400" rtl="0" eaLnBrk="1" fontAlgn="auto" latinLnBrk="0" hangingPunct="1">
              <a:lnSpc>
                <a:spcPct val="90000"/>
              </a:lnSpc>
              <a:spcBef>
                <a:spcPts val="1000"/>
              </a:spcBef>
              <a:spcAft>
                <a:spcPts val="0"/>
              </a:spcAft>
              <a:buClr>
                <a:srgbClr val="ED7D31"/>
              </a:buClr>
              <a:buSzTx/>
              <a:buNone/>
              <a:tabLst>
                <a:tab pos="534988" algn="l"/>
              </a:tabLst>
              <a:defRPr/>
            </a:pPr>
            <a:r>
              <a:rPr kumimoji="0" lang="en-GB" b="0" i="0" u="none" strike="noStrike" kern="1200" cap="none" spc="0" normalizeH="0" baseline="0" noProof="0" dirty="0">
                <a:ln>
                  <a:noFill/>
                </a:ln>
                <a:solidFill>
                  <a:schemeClr val="accent2"/>
                </a:solidFill>
                <a:effectLst/>
                <a:uLnTx/>
                <a:uFillTx/>
                <a:latin typeface="Arial" panose="020B0604020202020204"/>
                <a:ea typeface="+mn-ea"/>
                <a:cs typeface="+mn-cs"/>
              </a:rPr>
              <a:t>8.</a:t>
            </a:r>
            <a:r>
              <a:rPr kumimoji="0" lang="en-GB" b="0" i="0" u="none" strike="noStrike" kern="1200" cap="none" spc="0" normalizeH="0" baseline="0" noProof="0" dirty="0">
                <a:ln>
                  <a:noFill/>
                </a:ln>
                <a:solidFill>
                  <a:srgbClr val="000000"/>
                </a:solidFill>
                <a:effectLst/>
                <a:uLnTx/>
                <a:uFillTx/>
                <a:latin typeface="Arial" panose="020B0604020202020204"/>
                <a:ea typeface="+mn-ea"/>
                <a:cs typeface="+mn-cs"/>
              </a:rPr>
              <a:t>	The national intervention will only terminate once the conditions as provided for in section 148(2) of the MFMA have been met.</a:t>
            </a:r>
            <a:endParaRPr lang="en-ZA" dirty="0">
              <a:latin typeface="Arial" panose="020B0604020202020204" pitchFamily="34" charset="0"/>
            </a:endParaRPr>
          </a:p>
          <a:p>
            <a:pPr marL="534988" indent="-534988" algn="just">
              <a:buClr>
                <a:schemeClr val="accent2"/>
              </a:buClr>
              <a:buNone/>
              <a:tabLst>
                <a:tab pos="534988" algn="l"/>
              </a:tabLst>
            </a:pPr>
            <a:r>
              <a:rPr lang="en-ZA" dirty="0">
                <a:solidFill>
                  <a:schemeClr val="accent2"/>
                </a:solidFill>
                <a:latin typeface="Arial" panose="020B0604020202020204" pitchFamily="34" charset="0"/>
              </a:rPr>
              <a:t>9.</a:t>
            </a:r>
            <a:r>
              <a:rPr lang="en-ZA" dirty="0">
                <a:latin typeface="Arial" panose="020B0604020202020204" pitchFamily="34" charset="0"/>
              </a:rPr>
              <a:t>	Stakeholder commitments, pledges and support to the municipality on financial management and service delivery pillars include:</a:t>
            </a:r>
          </a:p>
          <a:p>
            <a:pPr marL="992188" lvl="2" indent="-534988" algn="just">
              <a:buClr>
                <a:schemeClr val="tx1"/>
              </a:buClr>
              <a:buFont typeface="Wingdings" panose="05000000000000000000" pitchFamily="2" charset="2"/>
              <a:buChar char="§"/>
            </a:pPr>
            <a:r>
              <a:rPr lang="en-ZA" sz="2000" dirty="0">
                <a:cs typeface="Times New Roman" panose="02020603050405020304" pitchFamily="18" charset="0"/>
              </a:rPr>
              <a:t>Minister of DWS during his visit on the 21st July 2022 committed </a:t>
            </a:r>
            <a:r>
              <a:rPr lang="en-GB" sz="2000" dirty="0">
                <a:cs typeface="Times New Roman" panose="02020603050405020304" pitchFamily="18" charset="0"/>
              </a:rPr>
              <a:t>an amount of R350million </a:t>
            </a:r>
            <a:r>
              <a:rPr lang="en-ZA" sz="2000" dirty="0">
                <a:cs typeface="Times New Roman" panose="02020603050405020304" pitchFamily="18" charset="0"/>
              </a:rPr>
              <a:t>to address water and sanitation challenges. High impact short term intervention and processes to appoint service providers have commenced.</a:t>
            </a:r>
          </a:p>
          <a:p>
            <a:pPr marL="992188" lvl="2" indent="-534988" algn="just">
              <a:buClr>
                <a:schemeClr val="tx1"/>
              </a:buClr>
              <a:buFont typeface="Wingdings" panose="05000000000000000000" pitchFamily="2" charset="2"/>
              <a:buChar char="§"/>
            </a:pPr>
            <a:r>
              <a:rPr lang="en-US" sz="2000" dirty="0">
                <a:cs typeface="Times New Roman" panose="02020603050405020304" pitchFamily="18" charset="0"/>
              </a:rPr>
              <a:t>National Treasury approved funding to the value of R45 million for the installation of 7678 smart meters </a:t>
            </a:r>
          </a:p>
          <a:p>
            <a:pPr marL="534988" indent="-534988" algn="just">
              <a:buClr>
                <a:schemeClr val="accent2"/>
              </a:buClr>
              <a:buNone/>
            </a:pPr>
            <a:r>
              <a:rPr lang="en-GB" dirty="0">
                <a:solidFill>
                  <a:schemeClr val="accent2"/>
                </a:solidFill>
                <a:latin typeface="Arial" panose="020B0604020202020204" pitchFamily="34" charset="0"/>
              </a:rPr>
              <a:t>10</a:t>
            </a:r>
            <a:r>
              <a:rPr lang="en-GB" dirty="0">
                <a:latin typeface="Arial" panose="020B0604020202020204" pitchFamily="34" charset="0"/>
              </a:rPr>
              <a:t>.	Deteriorated road infrastructure remains one of the key areas where support is required. The municipality identified some of their roads for possible transfer to SANRAL and awaiting approval from the Province.</a:t>
            </a:r>
          </a:p>
          <a:p>
            <a:pPr marL="457200" indent="-457200" algn="just">
              <a:buClr>
                <a:schemeClr val="accent2"/>
              </a:buClr>
              <a:buFont typeface="+mj-lt"/>
              <a:buAutoNum type="arabicPeriod"/>
            </a:pPr>
            <a:endParaRPr lang="en-GB" sz="1800" dirty="0">
              <a:latin typeface="Arial" panose="020B0604020202020204" pitchFamily="34" charset="0"/>
            </a:endParaRPr>
          </a:p>
          <a:p>
            <a:pPr marL="0" indent="0" algn="just">
              <a:buClr>
                <a:srgbClr val="FF0000"/>
              </a:buClr>
              <a:buNone/>
            </a:pPr>
            <a:endParaRPr lang="en-GB" sz="2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804810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23290"/>
            <a:ext cx="11205636" cy="463732"/>
          </a:xfrm>
        </p:spPr>
        <p:txBody>
          <a:bodyPr/>
          <a:lstStyle/>
          <a:p>
            <a:pPr algn="ctr"/>
            <a:r>
              <a:rPr lang="en-US" b="1" dirty="0">
                <a:solidFill>
                  <a:schemeClr val="accent2"/>
                </a:solidFill>
                <a:ea typeface="ＭＳ Ｐゴシック" panose="020B0600070205080204" pitchFamily="34" charset="-128"/>
              </a:rPr>
              <a:t>section 139(7) – MANGAUNG METRO </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326570" y="711198"/>
            <a:ext cx="11473543" cy="6152445"/>
          </a:xfrm>
        </p:spPr>
        <p:txBody>
          <a:bodyPr/>
          <a:lstStyle/>
          <a:p>
            <a:pPr marL="0" indent="0" algn="just">
              <a:buNone/>
            </a:pPr>
            <a:endParaRPr lang="en-US"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algn="just">
              <a:buClr>
                <a:srgbClr val="FF0000"/>
              </a:buClr>
              <a:buFont typeface="Wingdings" panose="05000000000000000000" pitchFamily="2" charset="2"/>
              <a:buChar char="q"/>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Content Placeholder 2">
            <a:extLst>
              <a:ext uri="{FF2B5EF4-FFF2-40B4-BE49-F238E27FC236}">
                <a16:creationId xmlns:a16="http://schemas.microsoft.com/office/drawing/2014/main" id="{31EBDD0E-7388-4BC2-8539-D04AC313AA57}"/>
              </a:ext>
            </a:extLst>
          </p:cNvPr>
          <p:cNvSpPr txBox="1">
            <a:spLocks/>
          </p:cNvSpPr>
          <p:nvPr/>
        </p:nvSpPr>
        <p:spPr>
          <a:xfrm>
            <a:off x="236306" y="526267"/>
            <a:ext cx="11821131" cy="6168360"/>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marR="0" lvl="0" indent="-360363" algn="just" defTabSz="914400" rtl="0" eaLnBrk="1" fontAlgn="auto" latinLnBrk="0" hangingPunct="1">
              <a:lnSpc>
                <a:spcPct val="150000"/>
              </a:lnSpc>
              <a:spcBef>
                <a:spcPts val="600"/>
              </a:spcBef>
              <a:spcAft>
                <a:spcPts val="600"/>
              </a:spcAft>
              <a:buClr>
                <a:schemeClr val="accent2"/>
              </a:buClr>
              <a:buSzTx/>
              <a:buFont typeface="+mj-lt"/>
              <a:buAutoNum type="arabicPeriod"/>
              <a:tabLst/>
              <a:defRPr/>
            </a:pPr>
            <a:r>
              <a:rPr lang="en-GB" sz="4000" dirty="0">
                <a:effectLst/>
                <a:latin typeface="+mj-lt"/>
                <a:ea typeface="Calibri" panose="020F0502020204030204" pitchFamily="34" charset="0"/>
              </a:rPr>
              <a:t>The Minister of CoGTA sent a Ministerial task team to Mangaung on 11 November 2022 to convene discussions with the South African Municipal Workers Union (SAMWU), Mangaung Service Delivery Forum (MSDF) and Mangaung Concerned Committee (MCC). S</a:t>
            </a:r>
            <a:r>
              <a:rPr lang="en-US" sz="4000" dirty="0">
                <a:effectLst/>
                <a:latin typeface="+mj-lt"/>
                <a:ea typeface="Calibri" panose="020F0502020204030204" pitchFamily="34" charset="0"/>
              </a:rPr>
              <a:t>everal service delivery failures was identified on the part of the municipality on areas of Solid Waste Management, Water and Sanitation, Roads and Stormwater.</a:t>
            </a:r>
            <a:r>
              <a:rPr lang="en-GB" sz="4000" dirty="0">
                <a:effectLst/>
                <a:latin typeface="+mj-lt"/>
                <a:ea typeface="Calibri" panose="020F0502020204030204" pitchFamily="34" charset="0"/>
              </a:rPr>
              <a:t> An implementation plan has been developed to address the concerns raised by the unions and community organisations. </a:t>
            </a:r>
          </a:p>
          <a:p>
            <a:pPr marL="360363" marR="0" lvl="0" indent="-360363" algn="just" defTabSz="914400" rtl="0" eaLnBrk="1" fontAlgn="auto" latinLnBrk="0" hangingPunct="1">
              <a:lnSpc>
                <a:spcPct val="150000"/>
              </a:lnSpc>
              <a:spcBef>
                <a:spcPts val="600"/>
              </a:spcBef>
              <a:spcAft>
                <a:spcPts val="600"/>
              </a:spcAft>
              <a:buClr>
                <a:schemeClr val="accent2"/>
              </a:buClr>
              <a:buSzTx/>
              <a:buFont typeface="+mj-lt"/>
              <a:buAutoNum type="arabicPeriod"/>
              <a:tabLst/>
              <a:defRPr/>
            </a:pPr>
            <a:r>
              <a:rPr lang="en-GB" sz="4000" dirty="0">
                <a:effectLst/>
                <a:latin typeface="+mj-lt"/>
                <a:ea typeface="Calibri" panose="020F0502020204030204" pitchFamily="34" charset="0"/>
              </a:rPr>
              <a:t>The Minister of Finance introduced the new members of the National Cabinet Representative (NCR) Team during a special Council meeting held on 7 November 2022. Ms Gugu Malazi was appointed as the Lead NCR replacing Mr Paul Maseko and Mr Mxolisi Nkosi as the governance expert replacing Mr Lulamile Mapholoba.</a:t>
            </a:r>
          </a:p>
          <a:p>
            <a:pPr marL="360363" marR="0" lvl="0" indent="-360363" algn="just" defTabSz="914400" rtl="0" eaLnBrk="1" fontAlgn="auto" latinLnBrk="0" hangingPunct="1">
              <a:lnSpc>
                <a:spcPct val="150000"/>
              </a:lnSpc>
              <a:spcBef>
                <a:spcPts val="600"/>
              </a:spcBef>
              <a:spcAft>
                <a:spcPts val="600"/>
              </a:spcAft>
              <a:buClr>
                <a:schemeClr val="accent2"/>
              </a:buClr>
              <a:buSzTx/>
              <a:buFont typeface="+mj-lt"/>
              <a:buAutoNum type="arabicPeriod"/>
              <a:tabLst/>
              <a:defRPr/>
            </a:pPr>
            <a:r>
              <a:rPr kumimoji="0" lang="en-US" sz="4000" b="0" i="0" u="none" strike="noStrike" kern="1200" cap="none" spc="0" normalizeH="0" baseline="0" noProof="0" dirty="0">
                <a:ln>
                  <a:noFill/>
                </a:ln>
                <a:solidFill>
                  <a:srgbClr val="000000"/>
                </a:solidFill>
                <a:effectLst/>
                <a:uLnTx/>
                <a:uFillTx/>
                <a:latin typeface="+mj-lt"/>
                <a:ea typeface="Century Gothic" panose="020B0502020202020204" pitchFamily="34" charset="0"/>
                <a:cs typeface="Times New Roman" panose="02020603050405020304" pitchFamily="18" charset="0"/>
              </a:rPr>
              <a:t>The recruitment process of City Manager is at an advanced stage to finality to be tabled at the next Council meeting.   Two candidates were taken for competency assessment, and one candidate will be undergoing competency assessment on 28-29 November 2022.</a:t>
            </a:r>
          </a:p>
          <a:p>
            <a:pPr marL="360363" marR="0" lvl="0" indent="-360363" algn="just" defTabSz="914400" rtl="0" eaLnBrk="1" fontAlgn="auto" latinLnBrk="0" hangingPunct="1">
              <a:lnSpc>
                <a:spcPct val="150000"/>
              </a:lnSpc>
              <a:spcBef>
                <a:spcPts val="600"/>
              </a:spcBef>
              <a:spcAft>
                <a:spcPts val="600"/>
              </a:spcAft>
              <a:buClr>
                <a:schemeClr val="accent2"/>
              </a:buClr>
              <a:buSzTx/>
              <a:buFont typeface="+mj-lt"/>
              <a:buAutoNum type="arabicPeriod"/>
              <a:tabLst/>
              <a:defRPr/>
            </a:pPr>
            <a:r>
              <a:rPr kumimoji="0" lang="en-US" sz="40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Macro Organisational Structure was approved by Council on 7 November 2022 </a:t>
            </a:r>
            <a:r>
              <a:rPr kumimoji="0" lang="en-GB" sz="40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with reduction from nine (9) heads of Departments to six (6) heads of departments.</a:t>
            </a:r>
          </a:p>
          <a:p>
            <a:pPr marL="360363" marR="0" lvl="0" indent="-360363" algn="just" defTabSz="914400" rtl="0" eaLnBrk="1" fontAlgn="auto" latinLnBrk="0" hangingPunct="1">
              <a:lnSpc>
                <a:spcPct val="150000"/>
              </a:lnSpc>
              <a:spcBef>
                <a:spcPts val="600"/>
              </a:spcBef>
              <a:spcAft>
                <a:spcPts val="600"/>
              </a:spcAft>
              <a:buClr>
                <a:schemeClr val="accent2"/>
              </a:buClr>
              <a:buSzTx/>
              <a:buFont typeface="+mj-lt"/>
              <a:buAutoNum type="arabicPeriod"/>
              <a:tabLst/>
              <a:defRPr/>
            </a:pPr>
            <a:r>
              <a:rPr kumimoji="0" lang="en-US" sz="40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The three (3) Heads of Department (HoD) positions of CFO, Corporate Service and Technical Services were advertised.</a:t>
            </a:r>
          </a:p>
          <a:p>
            <a:pPr marL="360363" marR="0" lvl="0" indent="-360363" algn="just" defTabSz="914400" rtl="0" eaLnBrk="1" fontAlgn="auto" latinLnBrk="0" hangingPunct="1">
              <a:lnSpc>
                <a:spcPct val="150000"/>
              </a:lnSpc>
              <a:spcBef>
                <a:spcPts val="600"/>
              </a:spcBef>
              <a:spcAft>
                <a:spcPts val="600"/>
              </a:spcAft>
              <a:buClr>
                <a:schemeClr val="accent2"/>
              </a:buClr>
              <a:buSzTx/>
              <a:buFont typeface="+mj-lt"/>
              <a:buAutoNum type="arabicPeriod"/>
              <a:tabLst/>
              <a:defRPr/>
            </a:pPr>
            <a:r>
              <a:rPr kumimoji="0" lang="en-US" sz="40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The new acting CFO to be replaced by NT will be tabled to next Council meeting and the position of Head of Department Social Services and Metro Police for appointment due to contract of current HoD coming to an end 31 December 2022.</a:t>
            </a:r>
            <a:endParaRPr kumimoji="0" lang="en-ZA" sz="4000" b="0" i="0" u="none" strike="noStrike" kern="1200" cap="none" spc="0" normalizeH="0" baseline="0" noProof="0" dirty="0">
              <a:ln>
                <a:noFill/>
              </a:ln>
              <a:solidFill>
                <a:sysClr val="windowText" lastClr="000000"/>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410240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99E4DA-7022-26F9-7B9A-EE052FF89331}"/>
              </a:ext>
            </a:extLst>
          </p:cNvPr>
          <p:cNvSpPr>
            <a:spLocks noGrp="1"/>
          </p:cNvSpPr>
          <p:nvPr>
            <p:ph sz="half" idx="2"/>
          </p:nvPr>
        </p:nvSpPr>
        <p:spPr>
          <a:xfrm>
            <a:off x="205483" y="609119"/>
            <a:ext cx="11986517" cy="5966341"/>
          </a:xfrm>
        </p:spPr>
        <p:txBody>
          <a:bodyPr/>
          <a:lstStyle/>
          <a:p>
            <a:r>
              <a:rPr lang="en-US" dirty="0"/>
              <a:t>PURPOSE </a:t>
            </a:r>
          </a:p>
          <a:p>
            <a:r>
              <a:rPr lang="en-US" dirty="0"/>
              <a:t>DEPARTMENT POSITIONING </a:t>
            </a:r>
          </a:p>
          <a:p>
            <a:r>
              <a:rPr lang="en-US" dirty="0"/>
              <a:t>INTRODUCTION</a:t>
            </a:r>
          </a:p>
          <a:p>
            <a:r>
              <a:rPr lang="en-US" dirty="0"/>
              <a:t>RUNNING OF AN IDEAL MUNICIPALITY</a:t>
            </a:r>
          </a:p>
          <a:p>
            <a:r>
              <a:rPr lang="en-US" dirty="0"/>
              <a:t>CABINET RESOLUTIONS – 2 AUGUST 2022</a:t>
            </a:r>
          </a:p>
          <a:p>
            <a:r>
              <a:rPr lang="en-US" dirty="0"/>
              <a:t>KEY LOCAL GOVERNMENT SUMMIT RESOLUTIONS  </a:t>
            </a:r>
          </a:p>
          <a:p>
            <a:r>
              <a:rPr lang="en-US" dirty="0"/>
              <a:t>SOLG INDICATORS &amp; OVERVIEW</a:t>
            </a:r>
          </a:p>
          <a:p>
            <a:r>
              <a:rPr lang="en-US" dirty="0"/>
              <a:t>MSIP PROVINCIAL PERSPECTIVE</a:t>
            </a:r>
          </a:p>
          <a:p>
            <a:r>
              <a:rPr lang="en-US" dirty="0"/>
              <a:t>PROGRESS: MUNICIPAL SUPPORT &amp; INTERVENTION PLANS (MSIPs) </a:t>
            </a:r>
          </a:p>
          <a:p>
            <a:r>
              <a:rPr lang="en-US" dirty="0"/>
              <a:t>SOLG HIGHLIGHTS </a:t>
            </a:r>
          </a:p>
          <a:p>
            <a:r>
              <a:rPr lang="en-US" dirty="0"/>
              <a:t>SECTION 139(7) INTERVENTIONS</a:t>
            </a:r>
          </a:p>
          <a:p>
            <a:r>
              <a:rPr lang="en-US" dirty="0"/>
              <a:t>HOTSPOT MUNICIPALITIES</a:t>
            </a:r>
          </a:p>
          <a:p>
            <a:r>
              <a:rPr lang="en-US" dirty="0"/>
              <a:t>GENERIC OBSERVATIONS</a:t>
            </a:r>
          </a:p>
          <a:p>
            <a:r>
              <a:rPr lang="en-US" dirty="0"/>
              <a:t>RECOMMENDATIONS </a:t>
            </a:r>
          </a:p>
          <a:p>
            <a:pPr marL="0" indent="0">
              <a:buNone/>
            </a:pPr>
            <a:r>
              <a:rPr lang="en-US" sz="2400" dirty="0"/>
              <a:t/>
            </a:r>
            <a:br>
              <a:rPr lang="en-US" sz="2400" dirty="0"/>
            </a:br>
            <a:endParaRPr lang="en-US" sz="2400" dirty="0"/>
          </a:p>
          <a:p>
            <a:endParaRPr lang="en-US" sz="2400" dirty="0"/>
          </a:p>
          <a:p>
            <a:endParaRPr lang="en-US" sz="2400" dirty="0"/>
          </a:p>
          <a:p>
            <a:endParaRPr lang="en-US" sz="2400" dirty="0"/>
          </a:p>
          <a:p>
            <a:endParaRPr lang="en-US" sz="2400" dirty="0"/>
          </a:p>
          <a:p>
            <a:pPr marL="0" indent="0">
              <a:buNone/>
            </a:pPr>
            <a:endParaRPr lang="en-ZA" sz="2400" dirty="0"/>
          </a:p>
        </p:txBody>
      </p:sp>
      <p:sp>
        <p:nvSpPr>
          <p:cNvPr id="4" name="Title 1">
            <a:extLst>
              <a:ext uri="{FF2B5EF4-FFF2-40B4-BE49-F238E27FC236}">
                <a16:creationId xmlns:a16="http://schemas.microsoft.com/office/drawing/2014/main" id="{0CA02027-07B7-CE12-F079-476EC1D0C1A5}"/>
              </a:ext>
            </a:extLst>
          </p:cNvPr>
          <p:cNvSpPr>
            <a:spLocks noGrp="1"/>
          </p:cNvSpPr>
          <p:nvPr>
            <p:ph type="title"/>
          </p:nvPr>
        </p:nvSpPr>
        <p:spPr>
          <a:xfrm>
            <a:off x="498475" y="109538"/>
            <a:ext cx="11206163" cy="571500"/>
          </a:xfrm>
        </p:spPr>
        <p:txBody>
          <a:bodyPr/>
          <a:lstStyle/>
          <a:p>
            <a:r>
              <a:rPr lang="en-US" b="1" dirty="0">
                <a:solidFill>
                  <a:schemeClr val="accent2"/>
                </a:solidFill>
              </a:rPr>
              <a:t>PRESENTATION OUTLINE</a:t>
            </a:r>
          </a:p>
        </p:txBody>
      </p:sp>
    </p:spTree>
    <p:extLst>
      <p:ext uri="{BB962C8B-B14F-4D97-AF65-F5344CB8AC3E}">
        <p14:creationId xmlns:p14="http://schemas.microsoft.com/office/powerpoint/2010/main" val="336855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23290"/>
            <a:ext cx="11205636" cy="463732"/>
          </a:xfrm>
        </p:spPr>
        <p:txBody>
          <a:bodyPr/>
          <a:lstStyle/>
          <a:p>
            <a:pPr algn="ctr"/>
            <a:r>
              <a:rPr lang="en-US" b="1" dirty="0">
                <a:solidFill>
                  <a:schemeClr val="accent2"/>
                </a:solidFill>
                <a:ea typeface="ＭＳ Ｐゴシック" panose="020B0600070205080204" pitchFamily="34" charset="-128"/>
              </a:rPr>
              <a:t>HOTSPOT MUNICIPALITIES </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326570" y="711198"/>
            <a:ext cx="11473543" cy="6152445"/>
          </a:xfrm>
        </p:spPr>
        <p:txBody>
          <a:bodyPr/>
          <a:lstStyle/>
          <a:p>
            <a:pPr marL="0" indent="0" algn="just">
              <a:buNone/>
            </a:pPr>
            <a:endParaRPr lang="en-US" dirty="0">
              <a:latin typeface="Calibri" panose="020F0502020204030204" pitchFamily="34" charset="0"/>
              <a:cs typeface="Calibri" panose="020F0502020204030204" pitchFamily="34" charset="0"/>
            </a:endParaRPr>
          </a:p>
          <a:p>
            <a:pPr marL="0" indent="0" algn="just">
              <a:buNone/>
            </a:pPr>
            <a:endParaRPr lang="en-US" dirty="0">
              <a:latin typeface="Calibri" panose="020F0502020204030204" pitchFamily="34" charset="0"/>
              <a:cs typeface="Calibri" panose="020F0502020204030204" pitchFamily="34" charset="0"/>
            </a:endParaRPr>
          </a:p>
          <a:p>
            <a:pPr marL="0" indent="0" algn="just">
              <a:buNone/>
            </a:pPr>
            <a:endParaRPr lang="en-US" dirty="0">
              <a:latin typeface="Calibri" panose="020F0502020204030204" pitchFamily="34" charset="0"/>
              <a:cs typeface="Calibri" panose="020F0502020204030204" pitchFamily="34" charset="0"/>
            </a:endParaRPr>
          </a:p>
          <a:p>
            <a:pPr marL="0" indent="0" algn="just">
              <a:buNone/>
            </a:pPr>
            <a:endParaRPr lang="en-US" dirty="0">
              <a:latin typeface="Calibri" panose="020F0502020204030204" pitchFamily="34" charset="0"/>
              <a:cs typeface="Calibri" panose="020F0502020204030204" pitchFamily="34" charset="0"/>
            </a:endParaRPr>
          </a:p>
          <a:p>
            <a:pPr marL="0" indent="0" algn="just">
              <a:buNone/>
            </a:pPr>
            <a:endParaRPr lang="en-US"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algn="just">
              <a:buClr>
                <a:srgbClr val="FF0000"/>
              </a:buClr>
              <a:buFont typeface="Wingdings" panose="05000000000000000000" pitchFamily="2" charset="2"/>
              <a:buChar char="q"/>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Content Placeholder 2">
            <a:extLst>
              <a:ext uri="{FF2B5EF4-FFF2-40B4-BE49-F238E27FC236}">
                <a16:creationId xmlns:a16="http://schemas.microsoft.com/office/drawing/2014/main" id="{31EBDD0E-7388-4BC2-8539-D04AC313AA57}"/>
              </a:ext>
            </a:extLst>
          </p:cNvPr>
          <p:cNvSpPr txBox="1">
            <a:spLocks/>
          </p:cNvSpPr>
          <p:nvPr/>
        </p:nvSpPr>
        <p:spPr>
          <a:xfrm>
            <a:off x="205482" y="727113"/>
            <a:ext cx="11659947" cy="5775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ct val="90000"/>
              </a:lnSpc>
              <a:spcBef>
                <a:spcPts val="750"/>
              </a:spcBef>
              <a:spcAft>
                <a:spcPts val="0"/>
              </a:spcAft>
              <a:buClrTx/>
              <a:buSzTx/>
              <a:buNone/>
              <a:tabLst/>
              <a:defRPr/>
            </a:pPr>
            <a:r>
              <a:rPr lang="en-ZA" sz="2000" b="1" dirty="0">
                <a:solidFill>
                  <a:srgbClr val="ED7D31"/>
                </a:solidFill>
                <a:latin typeface="+mj-lt"/>
                <a:ea typeface="+mj-ea"/>
                <a:cs typeface="Calibri" panose="020F0502020204030204" pitchFamily="34" charset="0"/>
              </a:rPr>
              <a:t>NORTH WEST PROVINCE: </a:t>
            </a:r>
            <a:r>
              <a:rPr kumimoji="0" lang="en-ZA" sz="2000" b="1" i="0" u="none" strike="noStrike" kern="1200" cap="none" spc="0" normalizeH="0" baseline="0" noProof="0" dirty="0">
                <a:ln>
                  <a:noFill/>
                </a:ln>
                <a:solidFill>
                  <a:srgbClr val="ED7D31"/>
                </a:solidFill>
                <a:effectLst/>
                <a:uLnTx/>
                <a:uFillTx/>
                <a:latin typeface="+mj-lt"/>
                <a:ea typeface="+mj-ea"/>
                <a:cs typeface="Calibri" panose="020F0502020204030204" pitchFamily="34" charset="0"/>
              </a:rPr>
              <a:t>KAGISANO MOLOPO LM</a:t>
            </a:r>
            <a:endParaRPr kumimoji="0" lang="en-GB" sz="2000" b="1" i="0" u="none" strike="noStrike" kern="1200" cap="none" spc="0" normalizeH="0" baseline="0" noProof="0" dirty="0">
              <a:ln>
                <a:noFill/>
              </a:ln>
              <a:solidFill>
                <a:sysClr val="windowText" lastClr="000000"/>
              </a:solidFill>
              <a:effectLst/>
              <a:uLnTx/>
              <a:uFillTx/>
              <a:latin typeface="+mj-lt"/>
              <a:cs typeface="Calibri" panose="020F0502020204030204" pitchFamily="34" charset="0"/>
            </a:endParaRPr>
          </a:p>
          <a:p>
            <a:pPr marL="0" marR="0" lvl="1" indent="0" algn="just" defTabSz="914400" rtl="0" eaLnBrk="1" fontAlgn="auto" latinLnBrk="0" hangingPunct="1">
              <a:lnSpc>
                <a:spcPct val="90000"/>
              </a:lnSpc>
              <a:spcBef>
                <a:spcPts val="750"/>
              </a:spcBef>
              <a:spcAft>
                <a:spcPts val="0"/>
              </a:spcAft>
              <a:buClrTx/>
              <a:buSzTx/>
              <a:buNone/>
              <a:tabLst/>
              <a:defRPr/>
            </a:pPr>
            <a:r>
              <a:rPr kumimoji="0" lang="en-GB" sz="1600" b="0" i="0" u="none" strike="noStrike" kern="1200" cap="none" spc="0" normalizeH="0" baseline="0" noProof="0" dirty="0">
                <a:ln>
                  <a:noFill/>
                </a:ln>
                <a:solidFill>
                  <a:sysClr val="windowText" lastClr="000000"/>
                </a:solidFill>
                <a:effectLst/>
                <a:uLnTx/>
                <a:uFillTx/>
                <a:latin typeface="+mj-lt"/>
                <a:ea typeface="+mn-ea"/>
                <a:cs typeface="+mn-cs"/>
              </a:rPr>
              <a:t>Since the inauguration of new Municipal Councils  in the province after the November 2021 Local Government Elections, the Municipal Council of Kagisano-Molopo Local Municipality has never stabilised and did not concentrate on developing plans to provide service delivery to the constituents of that municipality.</a:t>
            </a:r>
          </a:p>
          <a:p>
            <a:pPr marL="0" marR="0" lvl="1" indent="0" algn="just" defTabSz="914400" rtl="0" eaLnBrk="1" fontAlgn="auto" latinLnBrk="0" hangingPunct="1">
              <a:lnSpc>
                <a:spcPct val="90000"/>
              </a:lnSpc>
              <a:spcBef>
                <a:spcPts val="750"/>
              </a:spcBef>
              <a:spcAft>
                <a:spcPts val="0"/>
              </a:spcAft>
              <a:buClrTx/>
              <a:buSzTx/>
              <a:buNone/>
              <a:tabLst/>
              <a:defRPr/>
            </a:pPr>
            <a:r>
              <a:rPr kumimoji="0" lang="en-GB" sz="1600" b="0" i="0" u="none" strike="noStrike" kern="1200" cap="none" spc="0" normalizeH="0" baseline="0" noProof="0" dirty="0">
                <a:ln>
                  <a:noFill/>
                </a:ln>
                <a:solidFill>
                  <a:sysClr val="windowText" lastClr="000000"/>
                </a:solidFill>
                <a:effectLst/>
                <a:uLnTx/>
                <a:uFillTx/>
                <a:latin typeface="+mj-lt"/>
                <a:ea typeface="+mn-ea"/>
                <a:cs typeface="+mn-cs"/>
              </a:rPr>
              <a:t>Provincial EXCO on the 14 September 2022 resolved that the municipality must be placed under section 139(1)(b) of the Constitution sighting the following :</a:t>
            </a:r>
            <a:endParaRPr kumimoji="0" lang="en-ZA" sz="1600" b="0" i="0" u="none" strike="noStrike" kern="1200" cap="none" spc="0" normalizeH="0" baseline="0" noProof="0" dirty="0">
              <a:ln>
                <a:noFill/>
              </a:ln>
              <a:solidFill>
                <a:sysClr val="windowText" lastClr="000000"/>
              </a:solidFill>
              <a:effectLst/>
              <a:uLnTx/>
              <a:uFillTx/>
              <a:latin typeface="+mj-lt"/>
              <a:ea typeface="+mn-ea"/>
              <a:cs typeface="+mn-cs"/>
            </a:endParaRPr>
          </a:p>
          <a:p>
            <a:pPr marL="452438" marR="0" lvl="0" indent="-452438"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ysClr val="windowText" lastClr="000000"/>
                </a:solidFill>
                <a:effectLst/>
                <a:uLnTx/>
                <a:uFillTx/>
                <a:latin typeface="+mj-lt"/>
                <a:ea typeface="+mn-ea"/>
                <a:cs typeface="+mn-cs"/>
              </a:rPr>
              <a:t>(a)	Allegation on contestation of political power between Councillors which has resulted in parallel Municipal Council structures being formed, each with a Mayor and Speaker, leading to councillors taking their contestation to the courts in trying to legitimise their differences by obtaining court interdicts; </a:t>
            </a:r>
            <a:endParaRPr kumimoji="0" lang="en-ZA" sz="1600" b="0" i="0" u="none" strike="noStrike" kern="1200" cap="none" spc="0" normalizeH="0" baseline="0" noProof="0" dirty="0">
              <a:ln>
                <a:noFill/>
              </a:ln>
              <a:solidFill>
                <a:sysClr val="windowText" lastClr="000000"/>
              </a:solidFill>
              <a:effectLst/>
              <a:uLnTx/>
              <a:uFillTx/>
              <a:latin typeface="+mj-lt"/>
              <a:ea typeface="+mn-ea"/>
              <a:cs typeface="+mn-cs"/>
            </a:endParaRPr>
          </a:p>
          <a:p>
            <a:pPr marL="452438" marR="0" lvl="0" indent="-452438"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ysClr val="windowText" lastClr="000000"/>
                </a:solidFill>
                <a:effectLst/>
                <a:uLnTx/>
                <a:uFillTx/>
                <a:latin typeface="+mj-lt"/>
                <a:ea typeface="+mn-ea"/>
                <a:cs typeface="+mn-cs"/>
              </a:rPr>
              <a:t>(b)	Allegation that the Municipal Manager has been identified as the driver of sowing disunity within the Municipal Council, instead of advising Municipal Council, and the Municipal Manager seems to have influenced and perpetuated the divisions in the Municipal Council;</a:t>
            </a:r>
          </a:p>
          <a:p>
            <a:pPr marL="452438" marR="0" lvl="0" indent="-452438"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ysClr val="windowText" lastClr="000000"/>
                </a:solidFill>
                <a:effectLst/>
                <a:uLnTx/>
                <a:uFillTx/>
                <a:latin typeface="+mj-lt"/>
                <a:ea typeface="+mn-ea"/>
                <a:cs typeface="+mn-cs"/>
              </a:rPr>
              <a:t>(c)	Allegation that the Municipal Manager has even hired bouncers to control access to municipal premises, wherein Speaker, Mayor and other councillors opposed to him are denied access to the municipal premises. In addition, the Speaker has taken his case of being ousted to court.</a:t>
            </a:r>
          </a:p>
          <a:p>
            <a:pPr marL="452438" marR="0" lvl="0" indent="-452438"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ysClr val="windowText" lastClr="000000"/>
                </a:solidFill>
                <a:effectLst/>
                <a:uLnTx/>
                <a:uFillTx/>
                <a:latin typeface="+mj-lt"/>
                <a:ea typeface="+mn-ea"/>
                <a:cs typeface="+mn-cs"/>
              </a:rPr>
              <a:t>(d)	Persistent infighting within Municipal Council;</a:t>
            </a:r>
            <a:endParaRPr kumimoji="0" lang="en-ZA" sz="1600" b="0" i="0" u="none" strike="noStrike" kern="1200" cap="none" spc="0" normalizeH="0" baseline="0" noProof="0" dirty="0">
              <a:ln>
                <a:noFill/>
              </a:ln>
              <a:solidFill>
                <a:sysClr val="windowText" lastClr="000000"/>
              </a:solidFill>
              <a:effectLst/>
              <a:uLnTx/>
              <a:uFillTx/>
              <a:latin typeface="+mj-lt"/>
              <a:ea typeface="+mn-ea"/>
              <a:cs typeface="+mn-cs"/>
            </a:endParaRPr>
          </a:p>
          <a:p>
            <a:pPr marL="452438" marR="0" lvl="0" indent="-452438"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ysClr val="windowText" lastClr="000000"/>
                </a:solidFill>
                <a:effectLst/>
                <a:uLnTx/>
                <a:uFillTx/>
                <a:latin typeface="+mj-lt"/>
                <a:ea typeface="+mn-ea"/>
                <a:cs typeface="+mn-cs"/>
              </a:rPr>
              <a:t>(e)	Unlawful process of tabling the draft budget as the presiding Accounting Officer was found to be unlawfully appointed, resulting in non-compliance with the Municipal Finance Management Act, No.56 of 2003;</a:t>
            </a:r>
            <a:endParaRPr kumimoji="0" lang="en-ZA" sz="1600" b="0" i="0" u="none" strike="noStrike" kern="1200" cap="none" spc="0" normalizeH="0" baseline="0" noProof="0" dirty="0">
              <a:ln>
                <a:noFill/>
              </a:ln>
              <a:solidFill>
                <a:sysClr val="windowText" lastClr="000000"/>
              </a:solidFill>
              <a:effectLst/>
              <a:uLnTx/>
              <a:uFillTx/>
              <a:latin typeface="+mj-lt"/>
              <a:ea typeface="+mn-ea"/>
              <a:cs typeface="+mn-cs"/>
            </a:endParaRPr>
          </a:p>
          <a:p>
            <a:pPr marL="285750" lvl="1" indent="-285750" algn="just">
              <a:spcBef>
                <a:spcPts val="750"/>
              </a:spcBef>
              <a:defRPr/>
            </a:pPr>
            <a:r>
              <a:rPr kumimoji="0" lang="en-ZA" sz="1600" b="0" i="0" u="none" strike="noStrike" kern="1200" cap="none" spc="0" normalizeH="0" baseline="0" noProof="0" dirty="0">
                <a:ln>
                  <a:noFill/>
                </a:ln>
                <a:solidFill>
                  <a:sysClr val="windowText" lastClr="000000"/>
                </a:solidFill>
                <a:effectLst/>
                <a:uLnTx/>
                <a:uFillTx/>
                <a:latin typeface="+mj-lt"/>
                <a:ea typeface="+mn-ea"/>
                <a:cs typeface="+mn-cs"/>
              </a:rPr>
              <a:t>The Minister approved the intervention in terms of section 139(1)(b) of the Constitution.</a:t>
            </a:r>
          </a:p>
          <a:p>
            <a:pPr marL="285750" lvl="1" indent="-285750" algn="just">
              <a:spcBef>
                <a:spcPts val="750"/>
              </a:spcBef>
              <a:defRPr/>
            </a:pPr>
            <a:r>
              <a:rPr kumimoji="0" lang="en-ZA" sz="1600" b="0" i="0" u="none" strike="noStrike" kern="1200" cap="none" spc="0" normalizeH="0" baseline="0" noProof="0" dirty="0">
                <a:ln>
                  <a:noFill/>
                </a:ln>
                <a:solidFill>
                  <a:sysClr val="windowText" lastClr="000000"/>
                </a:solidFill>
                <a:effectLst/>
                <a:uLnTx/>
                <a:uFillTx/>
                <a:latin typeface="+mj-lt"/>
                <a:ea typeface="+mn-ea"/>
                <a:cs typeface="+mn-cs"/>
              </a:rPr>
              <a:t>The Administrator is in place and the Municipality has since stabilised after the municipal managers contract was terminated.</a:t>
            </a:r>
          </a:p>
          <a:p>
            <a:pPr marL="285750" marR="0" lvl="1" indent="-285750" algn="just"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1"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02827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23290"/>
            <a:ext cx="11205636" cy="463732"/>
          </a:xfrm>
        </p:spPr>
        <p:txBody>
          <a:bodyPr/>
          <a:lstStyle/>
          <a:p>
            <a:pPr algn="ctr"/>
            <a:r>
              <a:rPr lang="en-US" b="1" dirty="0">
                <a:solidFill>
                  <a:schemeClr val="accent2"/>
                </a:solidFill>
                <a:ea typeface="ＭＳ Ｐゴシック" panose="020B0600070205080204" pitchFamily="34" charset="-128"/>
              </a:rPr>
              <a:t>hotspot municipalities  </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326570" y="711198"/>
            <a:ext cx="11473543" cy="6152445"/>
          </a:xfrm>
        </p:spPr>
        <p:txBody>
          <a:bodyPr/>
          <a:lstStyle/>
          <a:p>
            <a:pPr marL="0" indent="0" algn="just">
              <a:buNone/>
            </a:pPr>
            <a:r>
              <a:rPr lang="en-US" b="1" dirty="0">
                <a:solidFill>
                  <a:schemeClr val="accent2"/>
                </a:solidFill>
                <a:latin typeface="+mj-lt"/>
                <a:cs typeface="Calibri" panose="020F0502020204030204" pitchFamily="34" charset="0"/>
              </a:rPr>
              <a:t>NORTH WEST PROVINCE: DITSOBOTLA LM</a:t>
            </a:r>
            <a:endParaRPr lang="en-US" dirty="0">
              <a:latin typeface="+mj-lt"/>
              <a:cs typeface="Calibri" panose="020F0502020204030204" pitchFamily="34" charset="0"/>
            </a:endParaRPr>
          </a:p>
          <a:p>
            <a:pPr marL="285750" marR="0" lvl="1" indent="-285750" algn="just"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j-lt"/>
                <a:ea typeface="+mn-ea"/>
                <a:cs typeface="+mn-cs"/>
              </a:rPr>
              <a:t>Since the inauguration of new Municipal Councils in November 2021, instability in the municipality continue to persist, resulting in the MEC responsible for local government to issue a directive in terms of section 139(1)(a) of the Constitution in Ditsobotla Local Municipality in May 2022, to redress these challenges of infighting and governance paralysis. The instability and defiance continued to prevail in the municipality despite the issued directive.</a:t>
            </a:r>
            <a:endParaRPr kumimoji="0" lang="en-ZA" sz="2000" b="0"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j-lt"/>
                <a:ea typeface="+mn-ea"/>
                <a:cs typeface="+mn-cs"/>
              </a:rPr>
              <a:t>Along the directive, the provincial government stepped up the support to the municipality which in some instances was rejected.</a:t>
            </a:r>
            <a:endParaRPr kumimoji="0" lang="en-ZA" b="0"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mj-lt"/>
                <a:ea typeface="+mn-ea"/>
                <a:cs typeface="+mn-cs"/>
              </a:rPr>
              <a:t>The state of governance deteriorated further leaving the provincial government with no choice but to dissolve the Municipal Council on the 14 September 2022. </a:t>
            </a:r>
            <a:endParaRPr kumimoji="0" lang="en-ZA" b="0" i="0" u="none" strike="noStrike" kern="1200" cap="none" spc="0" normalizeH="0" baseline="0" noProof="0" dirty="0">
              <a:ln>
                <a:noFill/>
              </a:ln>
              <a:solidFill>
                <a:prstClr val="black"/>
              </a:solidFill>
              <a:effectLst/>
              <a:uLnTx/>
              <a:uFillTx/>
              <a:latin typeface="+mj-lt"/>
              <a:ea typeface="+mn-ea"/>
              <a:cs typeface="+mn-cs"/>
            </a:endParaRPr>
          </a:p>
          <a:p>
            <a:pPr marL="285750" marR="0" lvl="1" indent="-285750" algn="just"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mj-lt"/>
                <a:ea typeface="+mn-ea"/>
                <a:cs typeface="+mn-cs"/>
              </a:rPr>
              <a:t>The Administrator was barred by the municipality not to assume his responsibilities also the municipality took the Provincial EXCO to court resisting the dissolution.</a:t>
            </a:r>
          </a:p>
          <a:p>
            <a:pPr marL="285750" marR="0" lvl="1" indent="-285750" algn="just"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mj-lt"/>
                <a:ea typeface="+mn-ea"/>
                <a:cs typeface="+mn-cs"/>
              </a:rPr>
              <a:t>The matter was held in court on the 4 October 2022 and judgement has been released on the 21 November 2022 which is in favour of provincial EXCO.</a:t>
            </a:r>
          </a:p>
          <a:p>
            <a:pPr marL="285750" marR="0" lvl="1" indent="-285750" algn="just"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mj-lt"/>
                <a:ea typeface="+mn-ea"/>
                <a:cs typeface="+mn-cs"/>
              </a:rPr>
              <a:t>The Administrator and his team got access to municipal offices on the 10 November 2022 with the assistance SAPS.</a:t>
            </a:r>
          </a:p>
          <a:p>
            <a:pPr marL="285750" marR="0" lvl="1" indent="-285750" algn="just"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mj-lt"/>
                <a:ea typeface="+mn-ea"/>
                <a:cs typeface="+mn-cs"/>
              </a:rPr>
              <a:t>Preparations are underway for By-Elections to be held in December 2022</a:t>
            </a:r>
          </a:p>
          <a:p>
            <a:pPr marL="0" indent="0" algn="just">
              <a:buNone/>
            </a:pPr>
            <a:endParaRPr lang="en-US" dirty="0">
              <a:latin typeface="Calibri" panose="020F0502020204030204" pitchFamily="34" charset="0"/>
              <a:cs typeface="Calibri" panose="020F0502020204030204" pitchFamily="34" charset="0"/>
            </a:endParaRPr>
          </a:p>
          <a:p>
            <a:pPr marL="0" indent="0" algn="just">
              <a:buNone/>
            </a:pPr>
            <a:endParaRPr lang="en-US" dirty="0">
              <a:latin typeface="Calibri" panose="020F0502020204030204" pitchFamily="34" charset="0"/>
              <a:cs typeface="Calibri" panose="020F0502020204030204" pitchFamily="34" charset="0"/>
            </a:endParaRPr>
          </a:p>
          <a:p>
            <a:pPr marL="0" indent="0" algn="just">
              <a:buNone/>
            </a:pPr>
            <a:endParaRPr lang="en-US" dirty="0">
              <a:latin typeface="Calibri" panose="020F0502020204030204" pitchFamily="34" charset="0"/>
              <a:cs typeface="Calibri" panose="020F0502020204030204" pitchFamily="34" charset="0"/>
            </a:endParaRPr>
          </a:p>
          <a:p>
            <a:pPr marL="0" indent="0" algn="just">
              <a:buNone/>
            </a:pPr>
            <a:endParaRPr lang="en-US" dirty="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algn="just">
              <a:buClr>
                <a:srgbClr val="FF0000"/>
              </a:buClr>
              <a:buFont typeface="Wingdings" panose="05000000000000000000" pitchFamily="2" charset="2"/>
              <a:buChar char="q"/>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Content Placeholder 2">
            <a:extLst>
              <a:ext uri="{FF2B5EF4-FFF2-40B4-BE49-F238E27FC236}">
                <a16:creationId xmlns:a16="http://schemas.microsoft.com/office/drawing/2014/main" id="{31EBDD0E-7388-4BC2-8539-D04AC313AA57}"/>
              </a:ext>
            </a:extLst>
          </p:cNvPr>
          <p:cNvSpPr txBox="1">
            <a:spLocks/>
          </p:cNvSpPr>
          <p:nvPr/>
        </p:nvSpPr>
        <p:spPr>
          <a:xfrm>
            <a:off x="205482" y="727113"/>
            <a:ext cx="11659947" cy="5775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ct val="90000"/>
              </a:lnSpc>
              <a:spcBef>
                <a:spcPts val="750"/>
              </a:spcBef>
              <a:spcAft>
                <a:spcPts val="0"/>
              </a:spcAft>
              <a:buClrTx/>
              <a:buSzTx/>
              <a:buNone/>
              <a:tabLst/>
              <a:defRPr/>
            </a:pPr>
            <a:endPar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1"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4088977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23290"/>
            <a:ext cx="11205636" cy="463732"/>
          </a:xfrm>
        </p:spPr>
        <p:txBody>
          <a:bodyPr/>
          <a:lstStyle/>
          <a:p>
            <a:pPr algn="ctr"/>
            <a:r>
              <a:rPr lang="en-US" b="1" dirty="0">
                <a:solidFill>
                  <a:schemeClr val="accent2"/>
                </a:solidFill>
                <a:ea typeface="ＭＳ Ｐゴシック" panose="020B0600070205080204" pitchFamily="34" charset="-128"/>
              </a:rPr>
              <a:t>hotspot municipalities  </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326571" y="711198"/>
            <a:ext cx="11473542" cy="6152445"/>
          </a:xfrm>
        </p:spPr>
        <p:txBody>
          <a:bodyPr/>
          <a:lstStyle/>
          <a:p>
            <a:pPr marL="0" indent="0" algn="just">
              <a:buNone/>
            </a:pPr>
            <a:r>
              <a:rPr lang="en-US" b="1" dirty="0">
                <a:solidFill>
                  <a:schemeClr val="accent2"/>
                </a:solidFill>
                <a:latin typeface="+mj-lt"/>
                <a:cs typeface="Calibri" panose="020F0502020204030204" pitchFamily="34" charset="0"/>
              </a:rPr>
              <a:t>WESTERN CAPE: KANNALAND LM</a:t>
            </a:r>
            <a:r>
              <a:rPr lang="en-US" dirty="0">
                <a:latin typeface="+mj-lt"/>
                <a:cs typeface="Calibri" panose="020F0502020204030204" pitchFamily="34" charset="0"/>
              </a:rPr>
              <a:t>: </a:t>
            </a:r>
          </a:p>
          <a:p>
            <a:pPr marL="266700" indent="-266700" algn="just">
              <a:lnSpc>
                <a:spcPct val="100000"/>
              </a:lnSpc>
              <a:spcBef>
                <a:spcPts val="0"/>
              </a:spcBef>
              <a:spcAft>
                <a:spcPts val="480"/>
              </a:spcAft>
              <a:buSzPct val="130000"/>
              <a:defRPr/>
            </a:pPr>
            <a:r>
              <a:rPr lang="en-GB" sz="1900" b="0" dirty="0">
                <a:solidFill>
                  <a:schemeClr val="tx1"/>
                </a:solidFill>
                <a:effectLst/>
                <a:latin typeface="+mn-lt"/>
                <a:cs typeface="Times New Roman" panose="02020603050405020304" pitchFamily="18" charset="0"/>
              </a:rPr>
              <a:t>The municipality has been dysfunctional and financially distressed for number of years and the support that has been provided for years continue to make no positive impact on the viability of the </a:t>
            </a:r>
            <a:r>
              <a:rPr lang="en-GB" sz="1900" b="0" dirty="0">
                <a:solidFill>
                  <a:schemeClr val="tx1"/>
                </a:solidFill>
                <a:effectLst/>
                <a:cs typeface="Times New Roman" panose="02020603050405020304" pitchFamily="18" charset="0"/>
              </a:rPr>
              <a:t>municipality. </a:t>
            </a:r>
          </a:p>
          <a:p>
            <a:pPr marL="266700" lvl="1" indent="-266700" algn="just" defTabSz="685800">
              <a:lnSpc>
                <a:spcPct val="100000"/>
              </a:lnSpc>
              <a:spcBef>
                <a:spcPts val="0"/>
              </a:spcBef>
              <a:buSzPct val="130000"/>
              <a:defRPr sz="1800" b="0" i="0" u="none" strike="noStrike" kern="0" cap="none" spc="0" baseline="0">
                <a:solidFill>
                  <a:srgbClr val="000000"/>
                </a:solidFill>
                <a:uFillTx/>
              </a:defRPr>
            </a:pPr>
            <a:r>
              <a:rPr lang="en-US" sz="1900" kern="0" dirty="0"/>
              <a:t>Prolonged vacancies in respect of critical posts causing instability within the administration.</a:t>
            </a:r>
          </a:p>
          <a:p>
            <a:pPr marL="266700" lvl="1" indent="-266700" algn="just" defTabSz="685800">
              <a:lnSpc>
                <a:spcPct val="100000"/>
              </a:lnSpc>
              <a:spcBef>
                <a:spcPts val="0"/>
              </a:spcBef>
              <a:buSzPct val="130000"/>
              <a:defRPr sz="1800" b="0" i="0" u="none" strike="noStrike" kern="0" cap="none" spc="0" baseline="0">
                <a:solidFill>
                  <a:srgbClr val="000000"/>
                </a:solidFill>
                <a:uFillTx/>
              </a:defRPr>
            </a:pPr>
            <a:r>
              <a:rPr lang="en-US" sz="1900" kern="0" dirty="0"/>
              <a:t>The Municipality has four (4) senior manager posts. Three of these critical posts are vacant, including the posts of Municipal Manager, Executive Manager: Financial Services and Executive Manager: Infrastructure Services and Community Services. </a:t>
            </a:r>
            <a:endParaRPr lang="en-US" sz="1900" dirty="0">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900" b="1" i="0" u="none" strike="noStrike" kern="1200" cap="none" spc="0" normalizeH="0" baseline="0" noProof="0" dirty="0">
                <a:ln>
                  <a:noFill/>
                </a:ln>
                <a:solidFill>
                  <a:srgbClr val="ED7D31"/>
                </a:solidFill>
                <a:effectLst/>
                <a:uLnTx/>
                <a:uFillTx/>
                <a:ea typeface="+mn-ea"/>
                <a:cs typeface="Calibri" panose="020F0502020204030204" pitchFamily="34" charset="0"/>
              </a:rPr>
              <a:t>LIMPOPO PROVINCE: </a:t>
            </a:r>
          </a:p>
          <a:p>
            <a:pPr algn="just">
              <a:lnSpc>
                <a:spcPct val="100000"/>
              </a:lnSpc>
              <a:spcBef>
                <a:spcPts val="0"/>
              </a:spcBef>
              <a:buSzPct val="130000"/>
              <a:defRPr/>
            </a:pPr>
            <a:r>
              <a:rPr kumimoji="0" lang="en-GB" sz="1900" b="1" i="0" u="none" strike="noStrike" kern="1200" cap="none" spc="0" normalizeH="0" baseline="0" noProof="0" dirty="0">
                <a:ln>
                  <a:noFill/>
                </a:ln>
                <a:solidFill>
                  <a:srgbClr val="ED7D31"/>
                </a:solidFill>
                <a:effectLst/>
                <a:uLnTx/>
                <a:uFillTx/>
                <a:ea typeface="+mn-ea"/>
                <a:cs typeface="Calibri" panose="020F0502020204030204" pitchFamily="34" charset="0"/>
              </a:rPr>
              <a:t>Thabazimbi LM </a:t>
            </a:r>
            <a:r>
              <a:rPr kumimoji="0" lang="en-GB" sz="1900" b="0" i="0" u="none" strike="noStrike" kern="1200" cap="none" spc="0" normalizeH="0" baseline="0" noProof="0" dirty="0">
                <a:ln>
                  <a:noFill/>
                </a:ln>
                <a:solidFill>
                  <a:prstClr val="black"/>
                </a:solidFill>
                <a:effectLst/>
                <a:uLnTx/>
                <a:uFillTx/>
                <a:ea typeface="+mn-ea"/>
                <a:cs typeface="Calibri" panose="020F0502020204030204" pitchFamily="34" charset="0"/>
              </a:rPr>
              <a:t>is a hung council and experience instability of Council which is characterized by infighting that has resulted in failure to appoint senior managers. There is generally weak oversight by Council. The instability is affecting service delivery. </a:t>
            </a:r>
          </a:p>
          <a:p>
            <a:pPr algn="just">
              <a:lnSpc>
                <a:spcPct val="100000"/>
              </a:lnSpc>
              <a:spcBef>
                <a:spcPts val="0"/>
              </a:spcBef>
              <a:buSzPct val="130000"/>
              <a:defRPr/>
            </a:pPr>
            <a:r>
              <a:rPr kumimoji="0" lang="en-GB" sz="1900" b="1" i="0" u="none" strike="noStrike" kern="1200" cap="none" spc="0" normalizeH="0" baseline="0" noProof="0" dirty="0">
                <a:ln>
                  <a:noFill/>
                </a:ln>
                <a:solidFill>
                  <a:srgbClr val="ED7D31"/>
                </a:solidFill>
                <a:effectLst/>
                <a:uLnTx/>
                <a:uFillTx/>
                <a:ea typeface="+mn-ea"/>
                <a:cs typeface="Calibri" panose="020F0502020204030204" pitchFamily="34" charset="0"/>
              </a:rPr>
              <a:t>Lephalale LM </a:t>
            </a:r>
            <a:r>
              <a:rPr kumimoji="0" lang="en-GB" sz="1900" b="0" i="0" u="none" strike="noStrike" kern="1200" cap="none" spc="0" normalizeH="0" baseline="0" noProof="0" dirty="0">
                <a:ln>
                  <a:noFill/>
                </a:ln>
                <a:solidFill>
                  <a:prstClr val="black"/>
                </a:solidFill>
                <a:effectLst/>
                <a:uLnTx/>
                <a:uFillTx/>
                <a:ea typeface="+mn-ea"/>
                <a:cs typeface="Calibri" panose="020F0502020204030204" pitchFamily="34" charset="0"/>
              </a:rPr>
              <a:t>is  experiencing political instability.  The recent appointment of a Mayor has caused serious turmoil at the municipality, requiring urgent intervention at the administrative and political level. </a:t>
            </a:r>
          </a:p>
          <a:p>
            <a:pPr algn="just">
              <a:lnSpc>
                <a:spcPct val="100000"/>
              </a:lnSpc>
              <a:spcBef>
                <a:spcPts val="0"/>
              </a:spcBef>
              <a:buSzPct val="130000"/>
              <a:defRPr/>
            </a:pPr>
            <a:r>
              <a:rPr kumimoji="0" lang="en-GB" sz="1900" b="1" i="0" u="none" strike="noStrike" kern="1200" cap="none" spc="0" normalizeH="0" baseline="0" noProof="0" dirty="0">
                <a:ln>
                  <a:noFill/>
                </a:ln>
                <a:solidFill>
                  <a:srgbClr val="ED7D31"/>
                </a:solidFill>
                <a:effectLst/>
                <a:uLnTx/>
                <a:uFillTx/>
                <a:ea typeface="+mn-ea"/>
                <a:cs typeface="Calibri" panose="020F0502020204030204" pitchFamily="34" charset="0"/>
              </a:rPr>
              <a:t>Mogalakwena LM </a:t>
            </a:r>
            <a:r>
              <a:rPr kumimoji="0" lang="en-GB" sz="1900" b="0" i="0" u="none" strike="noStrike" kern="1200" cap="none" spc="0" normalizeH="0" baseline="0" noProof="0" dirty="0">
                <a:ln>
                  <a:noFill/>
                </a:ln>
                <a:solidFill>
                  <a:prstClr val="black"/>
                </a:solidFill>
                <a:effectLst/>
                <a:uLnTx/>
                <a:uFillTx/>
                <a:ea typeface="+mn-ea"/>
                <a:cs typeface="Calibri" panose="020F0502020204030204" pitchFamily="34" charset="0"/>
              </a:rPr>
              <a:t>– Governance challenges persist with the Court Case related to the appointment of the Municipal Manager posing a risk to the functionality of the Municipality and the delay by Council. </a:t>
            </a:r>
            <a:r>
              <a:rPr lang="en-US" altLang="en-US" sz="1900" dirty="0">
                <a:solidFill>
                  <a:srgbClr val="000000"/>
                </a:solidFill>
                <a:cs typeface="Arial" panose="020B0604020202020204" pitchFamily="34" charset="0"/>
              </a:rPr>
              <a:t>There is unwillingness from the political office bearers to unlock revenue potential at Mahwelereng and Rebone townships despite the deteriorating state of revenue that cause the Municipality to be  unable to honor its obligations.  Deficit of appetite Council to process the UIFW report.</a:t>
            </a:r>
          </a:p>
          <a:p>
            <a:pPr algn="just">
              <a:buSzPct val="130000"/>
            </a:pPr>
            <a:endParaRPr lang="en-US" dirty="0">
              <a:latin typeface="Calibri" panose="020F0502020204030204" pitchFamily="34" charset="0"/>
              <a:cs typeface="Calibri" panose="020F0502020204030204" pitchFamily="34" charset="0"/>
            </a:endParaRPr>
          </a:p>
          <a:p>
            <a:pPr algn="just">
              <a:buSzPct val="141000"/>
            </a:pPr>
            <a:endParaRPr lang="en-US" dirty="0">
              <a:latin typeface="Calibri" panose="020F0502020204030204" pitchFamily="34" charset="0"/>
              <a:cs typeface="Calibri" panose="020F0502020204030204" pitchFamily="34" charset="0"/>
            </a:endParaRPr>
          </a:p>
          <a:p>
            <a:pPr algn="just">
              <a:buClr>
                <a:srgbClr val="FF0000"/>
              </a:buClr>
              <a:buFont typeface="Wingdings" panose="05000000000000000000" pitchFamily="2" charset="2"/>
              <a:buChar char="q"/>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Content Placeholder 2">
            <a:extLst>
              <a:ext uri="{FF2B5EF4-FFF2-40B4-BE49-F238E27FC236}">
                <a16:creationId xmlns:a16="http://schemas.microsoft.com/office/drawing/2014/main" id="{31EBDD0E-7388-4BC2-8539-D04AC313AA57}"/>
              </a:ext>
            </a:extLst>
          </p:cNvPr>
          <p:cNvSpPr txBox="1">
            <a:spLocks/>
          </p:cNvSpPr>
          <p:nvPr/>
        </p:nvSpPr>
        <p:spPr>
          <a:xfrm>
            <a:off x="205482" y="709183"/>
            <a:ext cx="11659947" cy="5775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ct val="90000"/>
              </a:lnSpc>
              <a:spcBef>
                <a:spcPts val="750"/>
              </a:spcBef>
              <a:spcAft>
                <a:spcPts val="0"/>
              </a:spcAft>
              <a:buClrTx/>
              <a:buSzTx/>
              <a:buNone/>
              <a:tabLst/>
              <a:defRPr/>
            </a:pPr>
            <a:endPar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1"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2179417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23290"/>
            <a:ext cx="11205636" cy="463732"/>
          </a:xfrm>
        </p:spPr>
        <p:txBody>
          <a:bodyPr/>
          <a:lstStyle/>
          <a:p>
            <a:pPr algn="ctr"/>
            <a:r>
              <a:rPr lang="en-US" b="1" dirty="0">
                <a:solidFill>
                  <a:schemeClr val="accent2"/>
                </a:solidFill>
                <a:ea typeface="ＭＳ Ｐゴシック" panose="020B0600070205080204" pitchFamily="34" charset="-128"/>
              </a:rPr>
              <a:t>Hotspot municipalities  </a:t>
            </a:r>
            <a:endParaRPr lang="en-ZA" b="1" dirty="0">
              <a:solidFill>
                <a:schemeClr val="accent2"/>
              </a:solidFill>
            </a:endParaRPr>
          </a:p>
        </p:txBody>
      </p:sp>
      <p:sp>
        <p:nvSpPr>
          <p:cNvPr id="3" name="Content Placeholder 2">
            <a:extLst>
              <a:ext uri="{FF2B5EF4-FFF2-40B4-BE49-F238E27FC236}">
                <a16:creationId xmlns:a16="http://schemas.microsoft.com/office/drawing/2014/main" id="{CA57634A-989D-43EA-9FDA-48382BDABFF4}"/>
              </a:ext>
            </a:extLst>
          </p:cNvPr>
          <p:cNvSpPr>
            <a:spLocks noGrp="1"/>
          </p:cNvSpPr>
          <p:nvPr>
            <p:ph sz="half" idx="2"/>
          </p:nvPr>
        </p:nvSpPr>
        <p:spPr>
          <a:xfrm>
            <a:off x="92468" y="791111"/>
            <a:ext cx="11750212" cy="5985707"/>
          </a:xfrm>
        </p:spPr>
        <p:txBody>
          <a:bodyPr/>
          <a:lstStyle/>
          <a:p>
            <a:pPr marL="0" indent="0" algn="just">
              <a:buNone/>
            </a:pPr>
            <a:r>
              <a:rPr lang="en-US" sz="2400" b="1" dirty="0">
                <a:solidFill>
                  <a:schemeClr val="accent2"/>
                </a:solidFill>
                <a:latin typeface="+mj-lt"/>
                <a:cs typeface="Calibri" panose="020F0502020204030204" pitchFamily="34" charset="0"/>
              </a:rPr>
              <a:t>MPUMALANGA PROVINCE: </a:t>
            </a:r>
          </a:p>
          <a:p>
            <a:pPr marL="0" indent="0" algn="just">
              <a:buNone/>
            </a:pPr>
            <a:endParaRPr lang="en-US" sz="1400" b="1" dirty="0">
              <a:latin typeface="+mj-lt"/>
              <a:cs typeface="Calibri" panose="020F0502020204030204" pitchFamily="34" charset="0"/>
            </a:endParaRPr>
          </a:p>
          <a:p>
            <a:pPr marL="0" indent="0" algn="just" rtl="0" eaLnBrk="1" fontAlgn="t" latinLnBrk="0" hangingPunct="1">
              <a:lnSpc>
                <a:spcPct val="100000"/>
              </a:lnSpc>
              <a:spcBef>
                <a:spcPts val="0"/>
              </a:spcBef>
              <a:spcAft>
                <a:spcPts val="0"/>
              </a:spcAft>
              <a:buNone/>
            </a:pPr>
            <a:r>
              <a:rPr lang="en-US" sz="2400" b="1" i="0" u="none" strike="noStrike" kern="1200" dirty="0">
                <a:solidFill>
                  <a:schemeClr val="accent2"/>
                </a:solidFill>
                <a:effectLst/>
                <a:latin typeface="+mj-lt"/>
                <a:ea typeface="Arial" panose="020B0604020202020204" pitchFamily="34" charset="0"/>
                <a:cs typeface="Calibri" panose="020F0502020204030204" pitchFamily="34" charset="0"/>
              </a:rPr>
              <a:t>Mkhondo LM </a:t>
            </a:r>
            <a:r>
              <a:rPr lang="en-GB" sz="2400" b="0" i="0" u="none" strike="noStrike" kern="1200" dirty="0">
                <a:solidFill>
                  <a:srgbClr val="000000"/>
                </a:solidFill>
                <a:effectLst/>
                <a:latin typeface="+mj-lt"/>
                <a:ea typeface="Times New Roman" panose="02020603050405020304" pitchFamily="18" charset="0"/>
                <a:cs typeface="Calibri" panose="020F0502020204030204" pitchFamily="34" charset="0"/>
              </a:rPr>
              <a:t>is led by a coalition government and six (06) councillors were dismissed by their party in September 2022. The vacancies have been declared with the IEC and still to be filled through by-elections.  Signs of administrative instability due to </a:t>
            </a:r>
            <a:r>
              <a:rPr lang="en-GB" sz="2400" dirty="0">
                <a:solidFill>
                  <a:srgbClr val="000000"/>
                </a:solidFill>
                <a:latin typeface="+mj-lt"/>
                <a:ea typeface="Times New Roman" panose="02020603050405020304" pitchFamily="18" charset="0"/>
                <a:cs typeface="Calibri" panose="020F0502020204030204" pitchFamily="34" charset="0"/>
              </a:rPr>
              <a:t>f</a:t>
            </a:r>
            <a:r>
              <a:rPr lang="en-GB" sz="2400" b="0" i="0" u="none" strike="noStrike" kern="1200" dirty="0">
                <a:solidFill>
                  <a:srgbClr val="000000"/>
                </a:solidFill>
                <a:effectLst/>
                <a:latin typeface="+mj-lt"/>
                <a:ea typeface="Times New Roman" panose="02020603050405020304" pitchFamily="18" charset="0"/>
                <a:cs typeface="Calibri" panose="020F0502020204030204" pitchFamily="34" charset="0"/>
              </a:rPr>
              <a:t>our (04) vacant senior manager positions namely: MM, Director Corporate Services, Director Technical Services and Director Planning. Only two post filled namely: CFO and Director Community Services. COGTA(MP) considering instituting section 106 investigation on allegations maladministration.</a:t>
            </a:r>
          </a:p>
          <a:p>
            <a:pPr marL="0" indent="0" algn="just" rtl="0" eaLnBrk="1" fontAlgn="t" latinLnBrk="0" hangingPunct="1">
              <a:lnSpc>
                <a:spcPct val="100000"/>
              </a:lnSpc>
              <a:spcBef>
                <a:spcPts val="0"/>
              </a:spcBef>
              <a:spcAft>
                <a:spcPts val="0"/>
              </a:spcAft>
              <a:buNone/>
            </a:pPr>
            <a:r>
              <a:rPr lang="en-GB" sz="2400" b="0" i="0" u="none" strike="noStrike" kern="1200" dirty="0">
                <a:solidFill>
                  <a:srgbClr val="000000"/>
                </a:solidFill>
                <a:effectLst/>
                <a:latin typeface="+mj-lt"/>
                <a:ea typeface="Times New Roman" panose="02020603050405020304" pitchFamily="18" charset="0"/>
                <a:cs typeface="Calibri" panose="020F0502020204030204" pitchFamily="34" charset="0"/>
              </a:rPr>
              <a:t> </a:t>
            </a:r>
            <a:endParaRPr lang="en-US" sz="2400" b="0" i="0" u="none" strike="noStrike" dirty="0">
              <a:effectLst/>
              <a:latin typeface="+mj-lt"/>
            </a:endParaRPr>
          </a:p>
          <a:p>
            <a:pPr marL="0" indent="0" algn="just" rtl="0" eaLnBrk="1" fontAlgn="t" latinLnBrk="0" hangingPunct="1">
              <a:lnSpc>
                <a:spcPct val="100000"/>
              </a:lnSpc>
              <a:spcBef>
                <a:spcPts val="0"/>
              </a:spcBef>
              <a:spcAft>
                <a:spcPts val="0"/>
              </a:spcAft>
              <a:buNone/>
            </a:pPr>
            <a:r>
              <a:rPr lang="en-US" sz="2400" b="1" i="0" u="none" strike="noStrike" kern="1200" dirty="0">
                <a:solidFill>
                  <a:schemeClr val="accent2"/>
                </a:solidFill>
                <a:effectLst/>
                <a:latin typeface="+mj-lt"/>
                <a:ea typeface="Arial" panose="020B0604020202020204" pitchFamily="34" charset="0"/>
                <a:cs typeface="Calibri" panose="020F0502020204030204" pitchFamily="34" charset="0"/>
              </a:rPr>
              <a:t>Steve Tshwete LM </a:t>
            </a:r>
            <a:r>
              <a:rPr lang="en-US" sz="2400" b="0" i="0" u="none" strike="noStrike" kern="1200" dirty="0">
                <a:solidFill>
                  <a:srgbClr val="000000"/>
                </a:solidFill>
                <a:effectLst/>
                <a:latin typeface="+mj-lt"/>
                <a:ea typeface="Arial" panose="020B0604020202020204" pitchFamily="34" charset="0"/>
                <a:cs typeface="Calibri" panose="020F0502020204030204" pitchFamily="34" charset="0"/>
              </a:rPr>
              <a:t>is led </a:t>
            </a:r>
            <a:r>
              <a:rPr lang="en-ZA" sz="2400" b="0" i="0" u="none" strike="noStrike" kern="1200" dirty="0">
                <a:solidFill>
                  <a:srgbClr val="000000"/>
                </a:solidFill>
                <a:effectLst/>
                <a:latin typeface="+mj-lt"/>
                <a:cs typeface="Calibri" panose="020F0502020204030204" pitchFamily="34" charset="0"/>
              </a:rPr>
              <a:t>by a coalition government and experienced labour unrest due to labour demanding that the municipality to be graded to level 5. </a:t>
            </a:r>
            <a:r>
              <a:rPr lang="en-GB" sz="2400" b="0" i="0" u="none" strike="noStrike" kern="1200" dirty="0">
                <a:solidFill>
                  <a:srgbClr val="000000"/>
                </a:solidFill>
                <a:effectLst/>
                <a:latin typeface="+mj-lt"/>
                <a:ea typeface="Calibri" panose="020F0502020204030204" pitchFamily="34" charset="0"/>
                <a:cs typeface="Calibri" panose="020F0502020204030204" pitchFamily="34" charset="0"/>
              </a:rPr>
              <a:t>Through the intervention by the National CoGTA and the province the illegal strike was ended and employees returned to work on 08 September 2022. The municipality still experience short work stoppages due to worker demands for the Mayor to vacate office.</a:t>
            </a:r>
            <a:endParaRPr lang="en-US" sz="2400" b="0" i="0" u="none" strike="noStrike" dirty="0">
              <a:effectLst/>
              <a:latin typeface="+mj-lt"/>
            </a:endParaRPr>
          </a:p>
          <a:p>
            <a:pPr algn="just">
              <a:buClr>
                <a:srgbClr val="FF0000"/>
              </a:buClr>
              <a:buFont typeface="Wingdings" panose="05000000000000000000" pitchFamily="2" charset="2"/>
              <a:buChar char="q"/>
            </a:pPr>
            <a:endParaRPr lang="en-GB"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Content Placeholder 2">
            <a:extLst>
              <a:ext uri="{FF2B5EF4-FFF2-40B4-BE49-F238E27FC236}">
                <a16:creationId xmlns:a16="http://schemas.microsoft.com/office/drawing/2014/main" id="{31EBDD0E-7388-4BC2-8539-D04AC313AA57}"/>
              </a:ext>
            </a:extLst>
          </p:cNvPr>
          <p:cNvSpPr txBox="1">
            <a:spLocks/>
          </p:cNvSpPr>
          <p:nvPr/>
        </p:nvSpPr>
        <p:spPr>
          <a:xfrm>
            <a:off x="205482" y="727113"/>
            <a:ext cx="11659947" cy="5775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ct val="90000"/>
              </a:lnSpc>
              <a:spcBef>
                <a:spcPts val="750"/>
              </a:spcBef>
              <a:spcAft>
                <a:spcPts val="0"/>
              </a:spcAft>
              <a:buClrTx/>
              <a:buSzTx/>
              <a:buNone/>
              <a:tabLst/>
              <a:defRPr/>
            </a:pPr>
            <a:endPar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1"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Tree>
    <p:extLst>
      <p:ext uri="{BB962C8B-B14F-4D97-AF65-F5344CB8AC3E}">
        <p14:creationId xmlns:p14="http://schemas.microsoft.com/office/powerpoint/2010/main" val="1613841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53848" y="583385"/>
            <a:ext cx="11938152" cy="5872006"/>
          </a:xfrm>
        </p:spPr>
        <p:txBody>
          <a:bodyPr/>
          <a:lstStyle/>
          <a:p>
            <a:pPr marL="0" indent="0">
              <a:buNone/>
            </a:pPr>
            <a:r>
              <a:rPr kumimoji="0" lang="en-US" sz="2400" b="1" i="0" u="none" strike="noStrike" kern="1200" cap="all" spc="0" normalizeH="0" baseline="0" noProof="0" dirty="0">
                <a:ln>
                  <a:noFill/>
                </a:ln>
                <a:solidFill>
                  <a:schemeClr val="accent2"/>
                </a:solidFill>
                <a:effectLst/>
                <a:uLnTx/>
                <a:uFillTx/>
                <a:latin typeface="+mj-lt"/>
                <a:ea typeface="+mj-ea"/>
                <a:cs typeface="+mj-cs"/>
              </a:rPr>
              <a:t>Kwazulu-natal: UMKHANYAKUDE DM:</a:t>
            </a:r>
            <a:endParaRPr lang="en-US" b="1" dirty="0">
              <a:solidFill>
                <a:schemeClr val="accent2"/>
              </a:solidFill>
              <a:latin typeface="+mj-lt"/>
              <a:cs typeface="Times New Roman" panose="02020603050405020304" pitchFamily="18" charset="0"/>
            </a:endParaRPr>
          </a:p>
          <a:p>
            <a:pPr marL="266700" indent="-266700">
              <a:lnSpc>
                <a:spcPct val="100000"/>
              </a:lnSpc>
            </a:pPr>
            <a:r>
              <a:rPr lang="en-US" sz="2000" dirty="0">
                <a:latin typeface="+mj-lt"/>
                <a:cs typeface="Times New Roman" panose="02020603050405020304" pitchFamily="18" charset="0"/>
              </a:rPr>
              <a:t>Council and its structures remain dysfunctional</a:t>
            </a:r>
            <a:r>
              <a:rPr lang="en-US" sz="2000" dirty="0">
                <a:solidFill>
                  <a:schemeClr val="dk1"/>
                </a:solidFill>
                <a:latin typeface="+mj-lt"/>
              </a:rPr>
              <a:t>. </a:t>
            </a:r>
          </a:p>
          <a:p>
            <a:pPr marL="266700" indent="-266700" algn="just" fontAlgn="ctr">
              <a:lnSpc>
                <a:spcPct val="100000"/>
              </a:lnSpc>
              <a:spcBef>
                <a:spcPts val="0"/>
              </a:spcBef>
              <a:defRPr/>
            </a:pPr>
            <a:r>
              <a:rPr lang="en-US" sz="2000" dirty="0">
                <a:latin typeface="+mj-lt"/>
                <a:cs typeface="Times New Roman" panose="02020603050405020304" pitchFamily="18" charset="0"/>
              </a:rPr>
              <a:t>The Section 139(1)(b) and Section 134 interventions have been invoked parallel to each other. Section 139(4) arose as a result of non-approval of the budget by the Municipal Council. </a:t>
            </a:r>
          </a:p>
          <a:p>
            <a:pPr marL="266700" indent="-266700" algn="just" fontAlgn="ctr">
              <a:lnSpc>
                <a:spcPct val="100000"/>
              </a:lnSpc>
              <a:spcBef>
                <a:spcPts val="0"/>
              </a:spcBef>
              <a:defRPr/>
            </a:pPr>
            <a:r>
              <a:rPr lang="en-US" sz="2000" dirty="0">
                <a:latin typeface="+mj-lt"/>
                <a:cs typeface="Times New Roman" panose="02020603050405020304" pitchFamily="18" charset="0"/>
              </a:rPr>
              <a:t>Section 139(1)(b)has been extended to 30 April 2023.</a:t>
            </a:r>
          </a:p>
          <a:p>
            <a:pPr marL="266700" indent="-266700" algn="just" fontAlgn="ctr">
              <a:lnSpc>
                <a:spcPct val="100000"/>
              </a:lnSpc>
              <a:spcBef>
                <a:spcPts val="0"/>
              </a:spcBef>
              <a:defRPr/>
            </a:pPr>
            <a:r>
              <a:rPr lang="en-US" sz="2000" dirty="0">
                <a:latin typeface="+mj-lt"/>
                <a:cs typeface="Times New Roman" panose="02020603050405020304" pitchFamily="18" charset="0"/>
              </a:rPr>
              <a:t>Intervention by Minister of Water and Sanitation also exists alongside the above 2 interventions</a:t>
            </a:r>
          </a:p>
          <a:p>
            <a:pPr marL="266700" indent="-266700" algn="just" fontAlgn="ctr">
              <a:lnSpc>
                <a:spcPct val="100000"/>
              </a:lnSpc>
              <a:spcBef>
                <a:spcPts val="0"/>
              </a:spcBef>
              <a:defRPr/>
            </a:pPr>
            <a:r>
              <a:rPr lang="en-GB" sz="2000" dirty="0">
                <a:latin typeface="+mj-lt"/>
                <a:cs typeface="Times New Roman" panose="02020603050405020304" pitchFamily="18" charset="0"/>
              </a:rPr>
              <a:t>The UKDM has spent 0,0% of the WSIG allocation of R60 000 000 as at 30 September 2022 and funding was therefore withheld.</a:t>
            </a:r>
          </a:p>
          <a:p>
            <a:pPr marL="266700" indent="-266700" algn="just" fontAlgn="ctr">
              <a:lnSpc>
                <a:spcPct val="100000"/>
              </a:lnSpc>
              <a:spcBef>
                <a:spcPts val="0"/>
              </a:spcBef>
              <a:defRPr/>
            </a:pPr>
            <a:r>
              <a:rPr lang="en-GB" sz="2000" dirty="0">
                <a:latin typeface="+mj-lt"/>
                <a:cs typeface="Times New Roman" panose="02020603050405020304" pitchFamily="18" charset="0"/>
              </a:rPr>
              <a:t>UKDM has been placed under Section 63 of the Water Services Act Ministerial intervention by the Minister of Water and Sanitation and these allocations will not be transferred to the WSA. DWS has appointed Mhlathuze Water to take over water and sanitation projects in the UKDM</a:t>
            </a:r>
          </a:p>
          <a:p>
            <a:pPr marL="266700" indent="-266700" algn="just" fontAlgn="ctr">
              <a:lnSpc>
                <a:spcPct val="100000"/>
              </a:lnSpc>
              <a:spcBef>
                <a:spcPts val="0"/>
              </a:spcBef>
              <a:defRPr/>
            </a:pPr>
            <a:r>
              <a:rPr lang="en-GB" sz="2000" dirty="0">
                <a:latin typeface="+mj-lt"/>
                <a:cs typeface="Times New Roman" panose="02020603050405020304" pitchFamily="18" charset="0"/>
              </a:rPr>
              <a:t>The District has only spent 10% of it’s MIG allocation as at 30 October 2022. The municipality has been placed on cost reimbursement verification model, whereby DCOG will not release funds to the DM until invoices that are presented are verified by DCOG and MISA through site inspections. This then delays the payment to contracted service providers.</a:t>
            </a:r>
          </a:p>
          <a:p>
            <a:pPr marL="266700" indent="-266700" algn="just" fontAlgn="ctr">
              <a:lnSpc>
                <a:spcPct val="100000"/>
              </a:lnSpc>
              <a:spcBef>
                <a:spcPts val="0"/>
              </a:spcBef>
              <a:defRPr/>
            </a:pPr>
            <a:r>
              <a:rPr lang="en-GB" sz="2000" dirty="0">
                <a:latin typeface="+mj-lt"/>
                <a:cs typeface="Times New Roman" panose="02020603050405020304" pitchFamily="18" charset="0"/>
              </a:rPr>
              <a:t>Experts deployed by COGTA and PT has since been withdrawn as they are under utilized due to instability even at administrative level.</a:t>
            </a:r>
          </a:p>
          <a:p>
            <a:pPr marL="171450" indent="-171450" algn="just" fontAlgn="ctr">
              <a:lnSpc>
                <a:spcPct val="100000"/>
              </a:lnSpc>
              <a:spcBef>
                <a:spcPts val="0"/>
              </a:spcBef>
              <a:defRPr/>
            </a:pPr>
            <a:endParaRPr lang="en-US" dirty="0">
              <a:cs typeface="Times New Roman" panose="02020603050405020304" pitchFamily="18" charset="0"/>
            </a:endParaRPr>
          </a:p>
          <a:p>
            <a:endParaRPr lang="en-US" dirty="0"/>
          </a:p>
        </p:txBody>
      </p:sp>
      <p:sp>
        <p:nvSpPr>
          <p:cNvPr id="5" name="Title 4">
            <a:extLst>
              <a:ext uri="{FF2B5EF4-FFF2-40B4-BE49-F238E27FC236}">
                <a16:creationId xmlns:a16="http://schemas.microsoft.com/office/drawing/2014/main" id="{1F927E5E-77A5-E64D-A7AD-84D3D52D139B}"/>
              </a:ext>
            </a:extLst>
          </p:cNvPr>
          <p:cNvSpPr>
            <a:spLocks noGrp="1"/>
          </p:cNvSpPr>
          <p:nvPr>
            <p:ph type="title"/>
          </p:nvPr>
        </p:nvSpPr>
        <p:spPr/>
        <p:txBody>
          <a:bodyPr/>
          <a:lstStyle/>
          <a:p>
            <a:r>
              <a:rPr lang="en-GB" b="1" dirty="0">
                <a:solidFill>
                  <a:schemeClr val="accent2"/>
                </a:solidFill>
              </a:rPr>
              <a:t>HOTSPOT MUNICIPALITIES</a:t>
            </a:r>
            <a:endParaRPr lang="en-US" b="1" dirty="0">
              <a:solidFill>
                <a:schemeClr val="accent2"/>
              </a:solidFill>
            </a:endParaRPr>
          </a:p>
        </p:txBody>
      </p:sp>
    </p:spTree>
    <p:extLst>
      <p:ext uri="{BB962C8B-B14F-4D97-AF65-F5344CB8AC3E}">
        <p14:creationId xmlns:p14="http://schemas.microsoft.com/office/powerpoint/2010/main" val="2520339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0828D-EBA7-4601-867B-9AFB95900CA1}"/>
              </a:ext>
            </a:extLst>
          </p:cNvPr>
          <p:cNvSpPr>
            <a:spLocks noGrp="1"/>
          </p:cNvSpPr>
          <p:nvPr>
            <p:ph type="title"/>
          </p:nvPr>
        </p:nvSpPr>
        <p:spPr>
          <a:xfrm>
            <a:off x="498684" y="123290"/>
            <a:ext cx="11205636" cy="463732"/>
          </a:xfrm>
        </p:spPr>
        <p:txBody>
          <a:bodyPr/>
          <a:lstStyle/>
          <a:p>
            <a:pPr algn="ctr"/>
            <a:r>
              <a:rPr lang="en-US" b="1" dirty="0">
                <a:solidFill>
                  <a:schemeClr val="accent2"/>
                </a:solidFill>
                <a:ea typeface="ＭＳ Ｐゴシック" panose="020B0600070205080204" pitchFamily="34" charset="-128"/>
              </a:rPr>
              <a:t>HOTSPOT MUNICIPALITIES  </a:t>
            </a:r>
            <a:endParaRPr lang="en-ZA" b="1" dirty="0">
              <a:solidFill>
                <a:schemeClr val="accent2"/>
              </a:solidFill>
            </a:endParaRPr>
          </a:p>
        </p:txBody>
      </p:sp>
      <p:sp>
        <p:nvSpPr>
          <p:cNvPr id="4" name="Content Placeholder 2">
            <a:extLst>
              <a:ext uri="{FF2B5EF4-FFF2-40B4-BE49-F238E27FC236}">
                <a16:creationId xmlns:a16="http://schemas.microsoft.com/office/drawing/2014/main" id="{31EBDD0E-7388-4BC2-8539-D04AC313AA57}"/>
              </a:ext>
            </a:extLst>
          </p:cNvPr>
          <p:cNvSpPr txBox="1">
            <a:spLocks/>
          </p:cNvSpPr>
          <p:nvPr/>
        </p:nvSpPr>
        <p:spPr>
          <a:xfrm>
            <a:off x="205482" y="727113"/>
            <a:ext cx="11659947" cy="5775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ct val="90000"/>
              </a:lnSpc>
              <a:spcBef>
                <a:spcPts val="750"/>
              </a:spcBef>
              <a:spcAft>
                <a:spcPts val="0"/>
              </a:spcAft>
              <a:buClrTx/>
              <a:buSzTx/>
              <a:buNone/>
              <a:tabLst/>
              <a:defRPr/>
            </a:pPr>
            <a:endParaRPr kumimoji="0" lang="en-GB" sz="1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171450" marR="0" lvl="1" indent="-228600" algn="l" defTabSz="914400"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ZA"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ZA" sz="20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sp>
        <p:nvSpPr>
          <p:cNvPr id="7" name="Content Placeholder 2">
            <a:extLst>
              <a:ext uri="{FF2B5EF4-FFF2-40B4-BE49-F238E27FC236}">
                <a16:creationId xmlns:a16="http://schemas.microsoft.com/office/drawing/2014/main" id="{289BDE2E-C439-4F9F-7F84-2E73D9821571}"/>
              </a:ext>
            </a:extLst>
          </p:cNvPr>
          <p:cNvSpPr txBox="1">
            <a:spLocks/>
          </p:cNvSpPr>
          <p:nvPr/>
        </p:nvSpPr>
        <p:spPr>
          <a:xfrm>
            <a:off x="380143" y="727113"/>
            <a:ext cx="11606375" cy="597376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400" b="1" dirty="0">
                <a:solidFill>
                  <a:schemeClr val="accent2"/>
                </a:solidFill>
                <a:latin typeface="+mj-lt"/>
              </a:rPr>
              <a:t>FREE STATE PROVINCE: </a:t>
            </a:r>
            <a:r>
              <a:rPr kumimoji="0" lang="en-US" sz="2400" b="1" i="0" u="none" strike="noStrike" kern="1200" cap="none" spc="0" normalizeH="0" baseline="0" noProof="0" dirty="0">
                <a:ln>
                  <a:noFill/>
                </a:ln>
                <a:solidFill>
                  <a:schemeClr val="accent2"/>
                </a:solidFill>
                <a:effectLst/>
                <a:uLnTx/>
                <a:uFillTx/>
                <a:latin typeface="+mj-lt"/>
                <a:ea typeface="+mn-ea"/>
                <a:cs typeface="+mn-cs"/>
              </a:rPr>
              <a:t>MOHOKARE LM </a:t>
            </a:r>
          </a:p>
          <a:p>
            <a:pPr algn="just"/>
            <a:r>
              <a:rPr kumimoji="0" lang="en-US" sz="2000" b="0" i="0" u="none" strike="noStrike" kern="1200" cap="none" spc="0" normalizeH="0" baseline="0" noProof="0" dirty="0">
                <a:ln>
                  <a:noFill/>
                </a:ln>
                <a:solidFill>
                  <a:sysClr val="windowText" lastClr="000000"/>
                </a:solidFill>
                <a:effectLst/>
                <a:uLnTx/>
                <a:uFillTx/>
                <a:latin typeface="+mj-lt"/>
                <a:ea typeface="+mn-ea"/>
                <a:cs typeface="+mn-cs"/>
              </a:rPr>
              <a:t>The municipality has been stable since the inauguration of the new Council, however challenges arose with the appointment of the municipal manager. </a:t>
            </a:r>
          </a:p>
          <a:p>
            <a:pPr algn="just"/>
            <a:r>
              <a:rPr kumimoji="0" lang="en-US" sz="2000" b="0" i="0" u="none" strike="noStrike" kern="1200" cap="none" spc="0" normalizeH="0" baseline="0" noProof="0" dirty="0">
                <a:ln>
                  <a:noFill/>
                </a:ln>
                <a:solidFill>
                  <a:sysClr val="windowText" lastClr="000000"/>
                </a:solidFill>
                <a:effectLst/>
                <a:uLnTx/>
                <a:uFillTx/>
                <a:latin typeface="+mj-lt"/>
                <a:ea typeface="+mn-ea"/>
                <a:cs typeface="+mn-cs"/>
              </a:rPr>
              <a:t>The disgruntled Councilors took the Mayor to court as they were of the view that the MM was appointed illegally and the court issued a court order interdicting the appointment of the municipal manager and barred the newly appointed municipal manager from entering the premises of the municipality. The court instructed the Council to reconvene to approve the appointment of the MM. </a:t>
            </a:r>
          </a:p>
          <a:p>
            <a:pPr algn="just"/>
            <a:r>
              <a:rPr kumimoji="0" lang="en-US" sz="2000" b="0" i="0" u="none" strike="noStrike" kern="1200" cap="none" spc="0" normalizeH="0" baseline="0" noProof="0" dirty="0">
                <a:ln>
                  <a:noFill/>
                </a:ln>
                <a:solidFill>
                  <a:sysClr val="windowText" lastClr="000000"/>
                </a:solidFill>
                <a:effectLst/>
                <a:uLnTx/>
                <a:uFillTx/>
                <a:latin typeface="+mj-lt"/>
                <a:ea typeface="+mn-ea"/>
                <a:cs typeface="+mn-cs"/>
              </a:rPr>
              <a:t>The Council subsequently met during September 2022 and took a resolution and the municipal manager resumed duty, however the disgruntled councilors approached the court again on an urgent basis but the court did not grant the urgent application, and rather directed that that matter be brought on merit. </a:t>
            </a:r>
          </a:p>
          <a:p>
            <a:pPr algn="just"/>
            <a:r>
              <a:rPr kumimoji="0" lang="en-US" sz="2000" b="0" i="0" u="none" strike="noStrike" kern="1200" cap="none" spc="0" normalizeH="0" baseline="0" noProof="0" dirty="0">
                <a:ln>
                  <a:noFill/>
                </a:ln>
                <a:solidFill>
                  <a:sysClr val="windowText" lastClr="000000"/>
                </a:solidFill>
                <a:effectLst/>
                <a:uLnTx/>
                <a:uFillTx/>
                <a:latin typeface="+mj-lt"/>
                <a:ea typeface="+mn-ea"/>
                <a:cs typeface="+mn-cs"/>
              </a:rPr>
              <a:t>The above caused division with the municipality, and brought administration instability, resulting in the municipality failing to submit Annual Financial Statements, no funding plan approved by Council, and no MSIP approval by Council. </a:t>
            </a:r>
          </a:p>
          <a:p>
            <a:pPr algn="just"/>
            <a:r>
              <a:rPr kumimoji="0" lang="en-GB" sz="2000" b="0" i="0" u="none" strike="noStrike" kern="1200" cap="none" spc="0" normalizeH="0" baseline="0" noProof="0" dirty="0">
                <a:ln>
                  <a:noFill/>
                </a:ln>
                <a:solidFill>
                  <a:sysClr val="windowText" lastClr="000000"/>
                </a:solidFill>
                <a:effectLst/>
                <a:uLnTx/>
                <a:uFillTx/>
                <a:latin typeface="+mj-lt"/>
                <a:ea typeface="+mn-ea"/>
                <a:cs typeface="+mn-cs"/>
              </a:rPr>
              <a:t>The Provincial CoGTA is unable to support the municipality on development of the MSIP as the municipality are insisting to meet with senior officials to undertake this task.  The Provincial CoGTA has intervened and a meeting will be held with the municipality to finalise the MSIP during December 2022. </a:t>
            </a:r>
            <a:endParaRPr kumimoji="0" lang="en-US" sz="2000" b="0" i="0" u="none" strike="noStrike" kern="1200" cap="none" spc="0" normalizeH="0" baseline="0" noProof="0" dirty="0">
              <a:ln>
                <a:noFill/>
              </a:ln>
              <a:solidFill>
                <a:sysClr val="windowText" lastClr="000000"/>
              </a:solidFill>
              <a:effectLst/>
              <a:uLnTx/>
              <a:uFillTx/>
              <a:latin typeface="+mj-lt"/>
              <a:ea typeface="+mn-ea"/>
              <a:cs typeface="+mn-cs"/>
            </a:endParaRPr>
          </a:p>
          <a:p>
            <a:pPr algn="just"/>
            <a:r>
              <a:rPr kumimoji="0" lang="en-US" sz="2000" b="0" i="0" u="none" strike="noStrike" kern="1200" cap="none" spc="0" normalizeH="0" baseline="0" noProof="0" dirty="0">
                <a:ln>
                  <a:noFill/>
                </a:ln>
                <a:solidFill>
                  <a:sysClr val="windowText" lastClr="000000"/>
                </a:solidFill>
                <a:effectLst/>
                <a:uLnTx/>
                <a:uFillTx/>
                <a:latin typeface="+mj-lt"/>
                <a:ea typeface="+mn-ea"/>
                <a:cs typeface="+mn-cs"/>
              </a:rPr>
              <a:t>Provincial department of COGTA is in the process of concluding section 106 investigation.</a:t>
            </a:r>
          </a:p>
          <a:p>
            <a:pPr marL="0" indent="0" algn="just">
              <a:buNone/>
            </a:pPr>
            <a:r>
              <a:rPr kumimoji="0" lang="en-US" sz="2000" b="1" i="0" u="none" strike="noStrike" kern="1200" cap="none" spc="0" normalizeH="0" baseline="0" noProof="0" dirty="0">
                <a:ln>
                  <a:noFill/>
                </a:ln>
                <a:solidFill>
                  <a:schemeClr val="accent2"/>
                </a:solidFill>
                <a:effectLst/>
                <a:uLnTx/>
                <a:uFillTx/>
                <a:latin typeface="+mj-lt"/>
                <a:ea typeface="+mn-ea"/>
                <a:cs typeface="+mn-cs"/>
              </a:rPr>
              <a:t>FREE STATE PROVINCE: DIHLABENG LM  </a:t>
            </a:r>
            <a:r>
              <a:rPr kumimoji="0" lang="en-US" sz="2000" b="0" i="0" u="none" strike="noStrike" kern="1200" cap="none" spc="0" normalizeH="0" baseline="0" noProof="0" dirty="0">
                <a:ln>
                  <a:noFill/>
                </a:ln>
                <a:solidFill>
                  <a:sysClr val="windowText" lastClr="000000"/>
                </a:solidFill>
                <a:effectLst/>
                <a:uLnTx/>
                <a:uFillTx/>
                <a:latin typeface="+mj-lt"/>
                <a:ea typeface="+mn-ea"/>
                <a:cs typeface="+mn-cs"/>
              </a:rPr>
              <a:t>is experiencing political instability due intra-political party differences which necessitated intervention of the MEC COGTA w.r.t. secondment of a Municipal Manager to the municipality during November 2022.  </a:t>
            </a:r>
          </a:p>
        </p:txBody>
      </p:sp>
    </p:spTree>
    <p:extLst>
      <p:ext uri="{BB962C8B-B14F-4D97-AF65-F5344CB8AC3E}">
        <p14:creationId xmlns:p14="http://schemas.microsoft.com/office/powerpoint/2010/main" val="424368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FEAF-5832-4F4C-385D-B15D17A55230}"/>
              </a:ext>
            </a:extLst>
          </p:cNvPr>
          <p:cNvSpPr>
            <a:spLocks noGrp="1"/>
          </p:cNvSpPr>
          <p:nvPr>
            <p:ph type="title"/>
          </p:nvPr>
        </p:nvSpPr>
        <p:spPr>
          <a:xfrm>
            <a:off x="-23630" y="113014"/>
            <a:ext cx="12145754" cy="811659"/>
          </a:xfrm>
        </p:spPr>
        <p:txBody>
          <a:bodyPr>
            <a:normAutofit/>
          </a:bodyPr>
          <a:lstStyle/>
          <a:p>
            <a:pPr marL="0" marR="0" lvl="0" indent="0" defTabSz="914400" rtl="0" eaLnBrk="1" fontAlgn="auto" latinLnBrk="0" hangingPunct="1">
              <a:lnSpc>
                <a:spcPct val="70000"/>
              </a:lnSpc>
              <a:spcBef>
                <a:spcPct val="0"/>
              </a:spcBef>
              <a:spcAft>
                <a:spcPts val="0"/>
              </a:spcAft>
              <a:tabLst/>
              <a:defRPr/>
            </a:pPr>
            <a:r>
              <a:rPr kumimoji="0" lang="en-GB" sz="36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t>Generic observations </a:t>
            </a:r>
            <a:r>
              <a:rPr kumimoji="0" lang="en-GB" sz="20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t/>
            </a:r>
            <a:br>
              <a:rPr kumimoji="0" lang="en-GB" sz="2000" b="1" i="0" u="none" strike="noStrike" kern="1200" cap="all" spc="0" normalizeH="0" baseline="0" noProof="0" dirty="0">
                <a:ln>
                  <a:noFill/>
                </a:ln>
                <a:solidFill>
                  <a:srgbClr val="ED7D31"/>
                </a:solidFill>
                <a:effectLst/>
                <a:uLnTx/>
                <a:uFillTx/>
                <a:latin typeface="Gill Sans MT" panose="020B0502020104020203" pitchFamily="34" charset="77"/>
                <a:ea typeface="+mj-ea"/>
                <a:cs typeface="+mj-cs"/>
              </a:rPr>
            </a:br>
            <a:endParaRPr lang="en-GB" dirty="0"/>
          </a:p>
        </p:txBody>
      </p:sp>
      <p:sp>
        <p:nvSpPr>
          <p:cNvPr id="10" name="TextBox 9">
            <a:extLst>
              <a:ext uri="{FF2B5EF4-FFF2-40B4-BE49-F238E27FC236}">
                <a16:creationId xmlns:a16="http://schemas.microsoft.com/office/drawing/2014/main" id="{E5BDBDFA-E656-1F14-0AFA-DD83F2AB02E6}"/>
              </a:ext>
            </a:extLst>
          </p:cNvPr>
          <p:cNvSpPr txBox="1"/>
          <p:nvPr/>
        </p:nvSpPr>
        <p:spPr>
          <a:xfrm>
            <a:off x="195209" y="636999"/>
            <a:ext cx="11794733" cy="58246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rPr>
              <a:t>The SOLG dysfunctional or high-risk categorisation increased from 64 to 66 municipalities. However, this number is not clear cut as there were regression in some instances but also improvement from the </a:t>
            </a:r>
            <a:r>
              <a:rPr kumimoji="0" lang="en-GB" sz="2000" b="0" i="0" u="none" strike="noStrike" kern="1200" cap="none" spc="0" normalizeH="0" baseline="0" noProof="0" dirty="0" err="1">
                <a:ln>
                  <a:noFill/>
                </a:ln>
                <a:solidFill>
                  <a:srgbClr val="000000"/>
                </a:solidFill>
                <a:effectLst/>
                <a:uLnTx/>
                <a:uFillTx/>
                <a:latin typeface="Arial" panose="020B0604020202020204"/>
                <a:ea typeface="+mn-ea"/>
                <a:cs typeface="+mn-cs"/>
              </a:rPr>
              <a:t>dysfunctiona</a:t>
            </a:r>
            <a:r>
              <a:rPr lang="en-GB" sz="2000" dirty="0">
                <a:solidFill>
                  <a:srgbClr val="000000"/>
                </a:solidFill>
                <a:latin typeface="Arial" panose="020B0604020202020204"/>
              </a:rPr>
              <a:t>l to medium risk category which resulted in the increase of two (2) in the total dysfunctional municipalities. T</a:t>
            </a:r>
            <a:r>
              <a:rPr kumimoji="0" lang="en-GB" sz="2000" b="0" i="0" u="none" strike="noStrike" kern="1200" cap="none" spc="0" normalizeH="0" baseline="0" noProof="0" dirty="0">
                <a:ln>
                  <a:noFill/>
                </a:ln>
                <a:solidFill>
                  <a:srgbClr val="000000"/>
                </a:solidFill>
                <a:effectLst/>
                <a:uLnTx/>
                <a:uFillTx/>
                <a:latin typeface="Arial" panose="020B0604020202020204"/>
                <a:ea typeface="+mn-ea"/>
                <a:cs typeface="+mn-cs"/>
              </a:rPr>
              <a:t>he following seven (7) municipalities FS – Mohakare, Dihlabeng, KZN – Newcastle, Amajuba, NW – Ngaka Modiri Molema, Mamusa, WC – Beaufort West regressed from their precious categorisation due to perennial challenges such as:   </a:t>
            </a:r>
          </a:p>
          <a:p>
            <a:pPr marL="360363" marR="0" lvl="1" indent="-360363"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ZA" sz="20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Political Interference </a:t>
            </a:r>
            <a:r>
              <a:rPr kumimoji="0" lang="en-ZA"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has a negative impact on institutional capacity:</a:t>
            </a:r>
          </a:p>
          <a:p>
            <a:pPr marL="817563" marR="0" lvl="3" indent="-3603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Irregular appointments </a:t>
            </a:r>
            <a:r>
              <a:rPr kumimoji="0" lang="en-ZA"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and without required skills, bloated organograms </a:t>
            </a:r>
            <a:endParaRPr kumimoji="0" lang="en-ZA"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pitchFamily="34" charset="0"/>
            </a:endParaRPr>
          </a:p>
          <a:p>
            <a:pPr marL="817563" marR="0" lvl="3" indent="-3603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Interference in procurement </a:t>
            </a:r>
            <a:r>
              <a:rPr kumimoji="0" lang="en-ZA"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processes</a:t>
            </a:r>
          </a:p>
          <a:p>
            <a:pPr marL="817563" marR="0" lvl="3" indent="-3603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Poor service delivery due to </a:t>
            </a:r>
            <a:r>
              <a:rPr kumimoji="0" lang="en-ZA" sz="20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delays </a:t>
            </a:r>
            <a:r>
              <a:rPr kumimoji="0" lang="en-ZA"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in </a:t>
            </a:r>
            <a:r>
              <a:rPr kumimoji="0" lang="en-ZA" sz="20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approving projects, </a:t>
            </a:r>
            <a:r>
              <a:rPr kumimoji="0" lang="en-ZA"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increased frequency of interruptions</a:t>
            </a:r>
          </a:p>
          <a:p>
            <a:pPr marL="817563" marR="0" lvl="3" indent="-360363"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Long turn-around times</a:t>
            </a:r>
            <a:r>
              <a:rPr kumimoji="0" lang="en-ZA"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 to</a:t>
            </a:r>
            <a:r>
              <a:rPr kumimoji="0" lang="en-ZA" sz="20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 respond</a:t>
            </a:r>
            <a:r>
              <a:rPr kumimoji="0" lang="en-ZA"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 to community complaints lead to protests</a:t>
            </a:r>
          </a:p>
          <a:p>
            <a:pPr marL="817563" marR="0" lvl="3" indent="-360363"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ZA" sz="2000" b="1"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Poor financial management e.g. </a:t>
            </a:r>
            <a:r>
              <a:rPr kumimoji="0" lang="en-ZA"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a:rPr>
              <a:t>negative audit outcomes, irregular expenditure</a:t>
            </a:r>
            <a:endParaRPr kumimoji="0" lang="en-ZA"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Arial" panose="020B0604020202020204" pitchFamily="34" charset="0"/>
            </a:endParaRPr>
          </a:p>
          <a:p>
            <a:pPr marL="360363" marR="0" lvl="1" indent="-360363" algn="just" defTabSz="914400" rtl="0" eaLnBrk="1" fontAlgn="auto" latinLnBrk="0" hangingPunct="1">
              <a:lnSpc>
                <a:spcPct val="100000"/>
              </a:lnSpc>
              <a:spcBef>
                <a:spcPts val="0"/>
              </a:spcBef>
              <a:spcAft>
                <a:spcPts val="300"/>
              </a:spcAft>
              <a:buClrTx/>
              <a:buSzTx/>
              <a:buFont typeface="Wingdings" panose="05000000000000000000" pitchFamily="2" charset="2"/>
              <a:buChar char="ü"/>
              <a:tabLst>
                <a:tab pos="360045" algn="l"/>
              </a:tabLst>
              <a:defRPr/>
            </a:pPr>
            <a:r>
              <a:rPr kumimoji="0" lang="en-ZA" sz="2000" b="1" i="0" u="none" strike="noStrike" kern="1200" cap="none" spc="0" normalizeH="0" baseline="0" noProof="0" dirty="0">
                <a:ln>
                  <a:noFill/>
                </a:ln>
                <a:solidFill>
                  <a:srgbClr val="000000"/>
                </a:solidFill>
                <a:effectLst/>
                <a:uLnTx/>
                <a:uFillTx/>
                <a:latin typeface="Arial" panose="020B0604020202020204"/>
                <a:ea typeface="Batang"/>
                <a:cs typeface="Times New Roman"/>
              </a:rPr>
              <a:t>Infrastructure costings </a:t>
            </a:r>
            <a:r>
              <a:rPr kumimoji="0" lang="en-ZA" sz="2000" b="0" i="0" u="none" strike="noStrike" kern="1200" cap="none" spc="0" normalizeH="0" baseline="0" noProof="0" dirty="0">
                <a:ln>
                  <a:noFill/>
                </a:ln>
                <a:solidFill>
                  <a:srgbClr val="000000"/>
                </a:solidFill>
                <a:effectLst/>
                <a:uLnTx/>
                <a:uFillTx/>
                <a:latin typeface="Arial" panose="020B0604020202020204"/>
                <a:ea typeface="Batang"/>
                <a:cs typeface="Times New Roman"/>
              </a:rPr>
              <a:t>and cost of consultants</a:t>
            </a:r>
          </a:p>
          <a:p>
            <a:pPr marL="360363" marR="0" lvl="1" indent="-360363" algn="just" defTabSz="914400" rtl="0" eaLnBrk="1" fontAlgn="auto" latinLnBrk="0" hangingPunct="1">
              <a:lnSpc>
                <a:spcPct val="100000"/>
              </a:lnSpc>
              <a:spcBef>
                <a:spcPts val="0"/>
              </a:spcBef>
              <a:spcAft>
                <a:spcPts val="300"/>
              </a:spcAft>
              <a:buClrTx/>
              <a:buSzTx/>
              <a:buFont typeface="Wingdings" panose="05000000000000000000" pitchFamily="2" charset="2"/>
              <a:buChar char="ü"/>
              <a:tabLst>
                <a:tab pos="360045" algn="l"/>
              </a:tabLst>
              <a:defRPr/>
            </a:pPr>
            <a:r>
              <a:rPr kumimoji="0" lang="en-ZA" sz="2000" b="1" i="0" u="none" strike="noStrike" kern="1200" cap="none" spc="0" normalizeH="0" baseline="0" noProof="0" dirty="0">
                <a:ln>
                  <a:noFill/>
                </a:ln>
                <a:solidFill>
                  <a:srgbClr val="000000"/>
                </a:solidFill>
                <a:effectLst/>
                <a:uLnTx/>
                <a:uFillTx/>
                <a:latin typeface="Arial" panose="020B0604020202020204"/>
                <a:ea typeface="Batang"/>
                <a:cs typeface="Times New Roman"/>
              </a:rPr>
              <a:t>Developmental and dynamic communications </a:t>
            </a:r>
            <a:r>
              <a:rPr kumimoji="0" lang="en-ZA" sz="2000" b="0" i="0" u="none" strike="noStrike" kern="1200" cap="none" spc="0" normalizeH="0" baseline="0" noProof="0" dirty="0">
                <a:ln>
                  <a:noFill/>
                </a:ln>
                <a:solidFill>
                  <a:srgbClr val="000000"/>
                </a:solidFill>
                <a:effectLst/>
                <a:uLnTx/>
                <a:uFillTx/>
                <a:latin typeface="Arial" panose="020B0604020202020204"/>
                <a:ea typeface="Batang"/>
                <a:cs typeface="Times New Roman"/>
              </a:rPr>
              <a:t>lacking</a:t>
            </a:r>
          </a:p>
          <a:p>
            <a:pPr marL="360363" marR="0" lvl="1" indent="-360363" algn="just" defTabSz="914400" rtl="0" eaLnBrk="1" fontAlgn="auto" latinLnBrk="0" hangingPunct="1">
              <a:lnSpc>
                <a:spcPct val="100000"/>
              </a:lnSpc>
              <a:spcBef>
                <a:spcPts val="0"/>
              </a:spcBef>
              <a:spcAft>
                <a:spcPts val="300"/>
              </a:spcAft>
              <a:buClrTx/>
              <a:buSzTx/>
              <a:buFont typeface="Wingdings" panose="05000000000000000000" pitchFamily="2" charset="2"/>
              <a:buChar char="ü"/>
              <a:tabLst>
                <a:tab pos="360045" algn="l"/>
              </a:tabLst>
              <a:defRPr/>
            </a:pPr>
            <a:r>
              <a:rPr kumimoji="0" lang="en-ZA" sz="2000" b="0" i="0" u="none" strike="noStrike" kern="1200" cap="none" spc="0" normalizeH="0" baseline="0" noProof="0" dirty="0">
                <a:ln>
                  <a:noFill/>
                </a:ln>
                <a:solidFill>
                  <a:srgbClr val="000000"/>
                </a:solidFill>
                <a:effectLst/>
                <a:uLnTx/>
                <a:uFillTx/>
                <a:latin typeface="Arial" panose="020B0604020202020204"/>
                <a:ea typeface="Batang"/>
                <a:cs typeface="Times New Roman"/>
              </a:rPr>
              <a:t>Largely </a:t>
            </a:r>
            <a:r>
              <a:rPr kumimoji="0" lang="en-ZA" sz="2000" b="1" i="0" u="none" strike="noStrike" kern="1200" cap="none" spc="0" normalizeH="0" baseline="0" noProof="0" dirty="0">
                <a:ln>
                  <a:noFill/>
                </a:ln>
                <a:solidFill>
                  <a:srgbClr val="000000"/>
                </a:solidFill>
                <a:effectLst/>
                <a:uLnTx/>
                <a:uFillTx/>
                <a:latin typeface="Arial" panose="020B0604020202020204"/>
                <a:ea typeface="Batang"/>
                <a:cs typeface="Times New Roman"/>
              </a:rPr>
              <a:t>poor oversight </a:t>
            </a:r>
            <a:r>
              <a:rPr kumimoji="0" lang="en-ZA" sz="2000" b="0" i="0" u="none" strike="noStrike" kern="1200" cap="none" spc="0" normalizeH="0" baseline="0" noProof="0" dirty="0">
                <a:ln>
                  <a:noFill/>
                </a:ln>
                <a:solidFill>
                  <a:srgbClr val="000000"/>
                </a:solidFill>
                <a:effectLst/>
                <a:uLnTx/>
                <a:uFillTx/>
                <a:latin typeface="Arial" panose="020B0604020202020204"/>
                <a:ea typeface="Batang"/>
                <a:cs typeface="Times New Roman"/>
              </a:rPr>
              <a:t>and </a:t>
            </a:r>
            <a:r>
              <a:rPr kumimoji="0" lang="en-ZA" sz="2000" b="1" i="0" u="none" strike="noStrike" kern="1200" cap="none" spc="0" normalizeH="0" baseline="0" noProof="0" dirty="0">
                <a:ln>
                  <a:noFill/>
                </a:ln>
                <a:solidFill>
                  <a:srgbClr val="000000"/>
                </a:solidFill>
                <a:effectLst/>
                <a:uLnTx/>
                <a:uFillTx/>
                <a:latin typeface="Arial" panose="020B0604020202020204"/>
                <a:ea typeface="Batang"/>
                <a:cs typeface="Times New Roman"/>
              </a:rPr>
              <a:t>non-compliance with legislation</a:t>
            </a:r>
            <a:r>
              <a:rPr kumimoji="0" lang="en-ZA" sz="2000" b="0" i="0" u="none" strike="noStrike" kern="1200" cap="none" spc="0" normalizeH="0" baseline="0" noProof="0" dirty="0">
                <a:ln>
                  <a:noFill/>
                </a:ln>
                <a:solidFill>
                  <a:srgbClr val="000000"/>
                </a:solidFill>
                <a:effectLst/>
                <a:uLnTx/>
                <a:uFillTx/>
                <a:latin typeface="Arial" panose="020B0604020202020204"/>
                <a:ea typeface="Batang"/>
                <a:cs typeface="Times New Roman"/>
              </a:rPr>
              <a:t> </a:t>
            </a:r>
            <a:endParaRPr kumimoji="0" lang="en-ZA" sz="2000" b="0" i="0" u="none" strike="noStrike" kern="1200" cap="none" spc="0" normalizeH="0" baseline="0" noProof="0" dirty="0">
              <a:ln>
                <a:noFill/>
              </a:ln>
              <a:solidFill>
                <a:srgbClr val="000000"/>
              </a:solidFill>
              <a:effectLst/>
              <a:uLnTx/>
              <a:uFillTx/>
              <a:latin typeface="Arial" panose="020B0604020202020204"/>
              <a:ea typeface="Batang" panose="02030600000101010101" pitchFamily="18" charset="-127"/>
              <a:cs typeface="Times New Roman" panose="02020603050405020304" pitchFamily="18" charset="0"/>
            </a:endParaRPr>
          </a:p>
          <a:p>
            <a:pPr marL="360363" marR="0" lvl="1" indent="-360363" algn="just" defTabSz="914400" rtl="0" eaLnBrk="1" fontAlgn="auto" latinLnBrk="0" hangingPunct="1">
              <a:lnSpc>
                <a:spcPct val="100000"/>
              </a:lnSpc>
              <a:spcBef>
                <a:spcPts val="0"/>
              </a:spcBef>
              <a:spcAft>
                <a:spcPts val="300"/>
              </a:spcAft>
              <a:buClrTx/>
              <a:buSzTx/>
              <a:buFont typeface="Wingdings" panose="05000000000000000000" pitchFamily="2" charset="2"/>
              <a:buChar char="ü"/>
              <a:tabLst>
                <a:tab pos="360045" algn="l"/>
              </a:tabLst>
              <a:defRPr/>
            </a:pPr>
            <a:r>
              <a:rPr kumimoji="0" lang="en-ZA" sz="2000" b="1" i="0" u="none" strike="noStrike" kern="1200" cap="none" spc="0" normalizeH="0" baseline="0" noProof="0" dirty="0">
                <a:ln>
                  <a:noFill/>
                </a:ln>
                <a:solidFill>
                  <a:srgbClr val="000000"/>
                </a:solidFill>
                <a:effectLst/>
                <a:uLnTx/>
                <a:uFillTx/>
                <a:latin typeface="Arial" panose="020B0604020202020204"/>
                <a:ea typeface="Batang"/>
                <a:cs typeface="Times New Roman"/>
              </a:rPr>
              <a:t>Lack of consequence management</a:t>
            </a:r>
            <a:r>
              <a:rPr kumimoji="0" lang="en-ZA" sz="2000" b="0" i="0" u="none" strike="noStrike" kern="1200" cap="none" spc="0" normalizeH="0" baseline="0" noProof="0" dirty="0">
                <a:ln>
                  <a:noFill/>
                </a:ln>
                <a:solidFill>
                  <a:srgbClr val="000000"/>
                </a:solidFill>
                <a:effectLst/>
                <a:uLnTx/>
                <a:uFillTx/>
                <a:latin typeface="Arial" panose="020B0604020202020204"/>
                <a:ea typeface="Batang"/>
                <a:cs typeface="Times New Roman"/>
              </a:rPr>
              <a:t> confirmed by recent Audit Outcomes from AG</a:t>
            </a:r>
          </a:p>
          <a:p>
            <a:pPr marL="360363" marR="0" lvl="1" indent="-360363" algn="just" defTabSz="914400" rtl="0" eaLnBrk="1" fontAlgn="auto" latinLnBrk="0" hangingPunct="1">
              <a:lnSpc>
                <a:spcPct val="100000"/>
              </a:lnSpc>
              <a:spcBef>
                <a:spcPts val="0"/>
              </a:spcBef>
              <a:spcAft>
                <a:spcPts val="300"/>
              </a:spcAft>
              <a:buClrTx/>
              <a:buSzTx/>
              <a:buFont typeface="Wingdings" panose="05000000000000000000" pitchFamily="2" charset="2"/>
              <a:buChar char="ü"/>
              <a:tabLst>
                <a:tab pos="360045" algn="l"/>
              </a:tabLst>
              <a:defRPr/>
            </a:pPr>
            <a:r>
              <a:rPr kumimoji="0" lang="en-ZA" sz="2000" b="1" i="0" u="none" strike="noStrike" kern="1200" cap="none" spc="0" normalizeH="0" baseline="0" noProof="0" dirty="0">
                <a:ln>
                  <a:noFill/>
                </a:ln>
                <a:solidFill>
                  <a:srgbClr val="000000"/>
                </a:solidFill>
                <a:effectLst/>
                <a:uLnTx/>
                <a:uFillTx/>
                <a:latin typeface="Arial" panose="020B0604020202020204"/>
                <a:ea typeface="Batang"/>
                <a:cs typeface="Times New Roman"/>
              </a:rPr>
              <a:t>Inadequate implementation S154 of the Constitution </a:t>
            </a:r>
            <a:r>
              <a:rPr kumimoji="0" lang="en-ZA" sz="2000" b="0" i="0" u="none" strike="noStrike" kern="1200" cap="none" spc="0" normalizeH="0" baseline="0" noProof="0" dirty="0">
                <a:ln>
                  <a:noFill/>
                </a:ln>
                <a:solidFill>
                  <a:srgbClr val="000000"/>
                </a:solidFill>
                <a:effectLst/>
                <a:uLnTx/>
                <a:uFillTx/>
                <a:latin typeface="Arial" panose="020B0604020202020204"/>
                <a:ea typeface="Batang"/>
                <a:cs typeface="Times New Roman"/>
              </a:rPr>
              <a:t>resulted in the need for many S139 interventions. </a:t>
            </a: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14276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7CA3-91A5-4365-A625-8210FDB4526F}"/>
              </a:ext>
            </a:extLst>
          </p:cNvPr>
          <p:cNvSpPr>
            <a:spLocks noGrp="1"/>
          </p:cNvSpPr>
          <p:nvPr>
            <p:ph type="title"/>
          </p:nvPr>
        </p:nvSpPr>
        <p:spPr>
          <a:xfrm>
            <a:off x="437317" y="173460"/>
            <a:ext cx="11047547" cy="409925"/>
          </a:xfrm>
        </p:spPr>
        <p:txBody>
          <a:bodyPr/>
          <a:lstStyle/>
          <a:p>
            <a:r>
              <a:rPr lang="en-ZA" b="1" dirty="0">
                <a:solidFill>
                  <a:schemeClr val="accent2"/>
                </a:solidFill>
              </a:rPr>
              <a:t>RECOMMENDATIONS </a:t>
            </a:r>
            <a:endParaRPr lang="en-GB" b="1" dirty="0">
              <a:solidFill>
                <a:schemeClr val="accent2"/>
              </a:solidFill>
            </a:endParaRPr>
          </a:p>
        </p:txBody>
      </p:sp>
      <p:sp>
        <p:nvSpPr>
          <p:cNvPr id="3" name="Content Placeholder 2">
            <a:extLst>
              <a:ext uri="{FF2B5EF4-FFF2-40B4-BE49-F238E27FC236}">
                <a16:creationId xmlns:a16="http://schemas.microsoft.com/office/drawing/2014/main" id="{F65F4A40-FAA6-4CA4-8E69-ECF4671ED8A9}"/>
              </a:ext>
            </a:extLst>
          </p:cNvPr>
          <p:cNvSpPr>
            <a:spLocks noGrp="1"/>
          </p:cNvSpPr>
          <p:nvPr>
            <p:ph sz="half" idx="2"/>
          </p:nvPr>
        </p:nvSpPr>
        <p:spPr>
          <a:xfrm>
            <a:off x="309489" y="583385"/>
            <a:ext cx="11577710" cy="6101155"/>
          </a:xfrm>
        </p:spPr>
        <p:txBody>
          <a:bodyPr/>
          <a:lstStyle/>
          <a:p>
            <a:pPr marL="0" indent="0" algn="just">
              <a:lnSpc>
                <a:spcPct val="115000"/>
              </a:lnSpc>
              <a:buNone/>
              <a:tabLst>
                <a:tab pos="400050" algn="l"/>
              </a:tabLst>
            </a:pPr>
            <a:r>
              <a:rPr lang="en-GB" sz="2400" dirty="0"/>
              <a:t>It is recommended that the Portfolio Committee:</a:t>
            </a:r>
          </a:p>
          <a:p>
            <a:pPr marL="457200" indent="-457200" algn="just">
              <a:lnSpc>
                <a:spcPct val="115000"/>
              </a:lnSpc>
              <a:buAutoNum type="alphaLcParenR"/>
              <a:tabLst>
                <a:tab pos="400050" algn="l"/>
              </a:tabLst>
            </a:pPr>
            <a:r>
              <a:rPr lang="en-GB" sz="2400" dirty="0"/>
              <a:t>Notes the progress made on the implementation of the State of Local Government as at end of June 2022; and</a:t>
            </a:r>
          </a:p>
          <a:p>
            <a:pPr marL="457200" indent="-457200" algn="just">
              <a:lnSpc>
                <a:spcPct val="115000"/>
              </a:lnSpc>
              <a:buFont typeface="+mj-lt"/>
              <a:buAutoNum type="alphaLcParenR"/>
              <a:tabLst>
                <a:tab pos="400050" algn="l"/>
              </a:tabLst>
            </a:pPr>
            <a:r>
              <a:rPr lang="en-GB" sz="2400" dirty="0"/>
              <a:t>Note that CoGTA is currently in the process of implementing the Cabinet decision with regard to the development of a Coherent Cross Sectoral National Support Plan to strengthen local government performance. </a:t>
            </a:r>
          </a:p>
          <a:p>
            <a:pPr marL="0" indent="0" algn="just">
              <a:lnSpc>
                <a:spcPct val="115000"/>
              </a:lnSpc>
              <a:buNone/>
              <a:tabLst>
                <a:tab pos="400050" algn="l"/>
              </a:tabLst>
            </a:pPr>
            <a:endParaRPr lang="en-GB" dirty="0"/>
          </a:p>
          <a:p>
            <a:pPr marL="0" indent="0" algn="just">
              <a:lnSpc>
                <a:spcPct val="115000"/>
              </a:lnSpc>
              <a:buNone/>
              <a:tabLst>
                <a:tab pos="400050" algn="l"/>
              </a:tabLst>
            </a:pPr>
            <a:r>
              <a:rPr lang="en-ZA" sz="2400" b="1" dirty="0"/>
              <a:t> </a:t>
            </a:r>
          </a:p>
          <a:p>
            <a:pPr marL="0" indent="0" algn="just">
              <a:lnSpc>
                <a:spcPct val="115000"/>
              </a:lnSpc>
              <a:buNone/>
              <a:tabLst>
                <a:tab pos="400050" algn="l"/>
              </a:tabLst>
            </a:pPr>
            <a:endParaRPr lang="en-GB" dirty="0"/>
          </a:p>
        </p:txBody>
      </p:sp>
    </p:spTree>
    <p:extLst>
      <p:ext uri="{BB962C8B-B14F-4D97-AF65-F5344CB8AC3E}">
        <p14:creationId xmlns:p14="http://schemas.microsoft.com/office/powerpoint/2010/main" val="1559859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94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9B77-D64C-4C22-8940-CA94F82F9B1C}"/>
              </a:ext>
            </a:extLst>
          </p:cNvPr>
          <p:cNvSpPr>
            <a:spLocks noGrp="1"/>
          </p:cNvSpPr>
          <p:nvPr>
            <p:ph type="title"/>
          </p:nvPr>
        </p:nvSpPr>
        <p:spPr/>
        <p:txBody>
          <a:bodyPr/>
          <a:lstStyle/>
          <a:p>
            <a:r>
              <a:rPr lang="en-ZA" b="1" dirty="0">
                <a:solidFill>
                  <a:schemeClr val="accent2"/>
                </a:solidFill>
              </a:rPr>
              <a:t>PURPOSE </a:t>
            </a:r>
            <a:endParaRPr lang="en-GB" b="1" dirty="0">
              <a:solidFill>
                <a:schemeClr val="accent2"/>
              </a:solidFill>
            </a:endParaRPr>
          </a:p>
        </p:txBody>
      </p:sp>
      <p:sp>
        <p:nvSpPr>
          <p:cNvPr id="3" name="Content Placeholder 2">
            <a:extLst>
              <a:ext uri="{FF2B5EF4-FFF2-40B4-BE49-F238E27FC236}">
                <a16:creationId xmlns:a16="http://schemas.microsoft.com/office/drawing/2014/main" id="{9C7D4AF4-36A5-4B4A-92BE-57B2CB6FF137}"/>
              </a:ext>
            </a:extLst>
          </p:cNvPr>
          <p:cNvSpPr>
            <a:spLocks noGrp="1"/>
          </p:cNvSpPr>
          <p:nvPr>
            <p:ph sz="half" idx="2"/>
          </p:nvPr>
        </p:nvSpPr>
        <p:spPr>
          <a:xfrm>
            <a:off x="483692" y="669449"/>
            <a:ext cx="10753344" cy="5162270"/>
          </a:xfrm>
        </p:spPr>
        <p:txBody>
          <a:bodyPr/>
          <a:lstStyle/>
          <a:p>
            <a:pPr marL="0" indent="0" algn="just">
              <a:buNone/>
            </a:pPr>
            <a:r>
              <a:rPr lang="en-ZA" sz="24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Batang" panose="02030600000101010101" pitchFamily="18" charset="-127"/>
              <a:cs typeface="Times New Roman" panose="02020603050405020304" pitchFamily="18" charset="0"/>
            </a:endParaRPr>
          </a:p>
          <a:p>
            <a:pPr marL="0" indent="0" algn="just">
              <a:buNone/>
            </a:pPr>
            <a:r>
              <a:rPr lang="en-ZA" sz="2400" dirty="0">
                <a:latin typeface="+mj-lt"/>
              </a:rPr>
              <a:t>The purpose of the presentation is to: </a:t>
            </a:r>
          </a:p>
          <a:p>
            <a:pPr marL="342900" lvl="0" indent="-342900" algn="just">
              <a:lnSpc>
                <a:spcPct val="107000"/>
              </a:lnSpc>
              <a:buFont typeface="Symbol" panose="05050102010706020507" pitchFamily="18" charset="2"/>
              <a:buChar char=""/>
            </a:pPr>
            <a:r>
              <a:rPr lang="en-ZA" sz="2400" dirty="0">
                <a:solidFill>
                  <a:srgbClr val="000000"/>
                </a:solidFill>
                <a:effectLst/>
                <a:latin typeface="+mj-lt"/>
                <a:ea typeface="Calibri" panose="020F0502020204030204" pitchFamily="34" charset="0"/>
                <a:cs typeface="Times New Roman" panose="02020603050405020304" pitchFamily="18" charset="0"/>
              </a:rPr>
              <a:t>Present the State of Local Government report as at June 2022 as agreed with the Portfolio Committee.</a:t>
            </a:r>
            <a:endParaRPr lang="en-GB" sz="2400" dirty="0">
              <a:solidFill>
                <a:srgbClr val="000000"/>
              </a:solidFill>
              <a:latin typeface="+mj-lt"/>
              <a:ea typeface="Calibri" panose="020F0502020204030204" pitchFamily="34" charset="0"/>
              <a:cs typeface="Times New Roman" panose="02020603050405020304" pitchFamily="18" charset="0"/>
            </a:endParaRPr>
          </a:p>
          <a:p>
            <a:pPr marL="0" lvl="0" indent="0" algn="just">
              <a:lnSpc>
                <a:spcPct val="107000"/>
              </a:lnSpc>
              <a:buNone/>
            </a:pPr>
            <a:endParaRPr lang="en-GB" sz="2400" dirty="0">
              <a:solidFill>
                <a:srgbClr val="000000"/>
              </a:solidFill>
              <a:effectLst/>
              <a:latin typeface="+mj-lt"/>
              <a:ea typeface="Calibri" panose="020F0502020204030204" pitchFamily="34" charset="0"/>
              <a:cs typeface="Times New Roman" panose="02020603050405020304" pitchFamily="18" charset="0"/>
            </a:endParaRPr>
          </a:p>
          <a:p>
            <a:pPr marL="0" lvl="0" indent="0" algn="just">
              <a:lnSpc>
                <a:spcPct val="107000"/>
              </a:lnSpc>
              <a:buNone/>
            </a:pPr>
            <a:endParaRPr lang="en-ZA" sz="2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23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7422F-A49B-E2FA-17EC-3003FB46324C}"/>
              </a:ext>
            </a:extLst>
          </p:cNvPr>
          <p:cNvSpPr>
            <a:spLocks noGrp="1"/>
          </p:cNvSpPr>
          <p:nvPr>
            <p:ph type="title"/>
          </p:nvPr>
        </p:nvSpPr>
        <p:spPr>
          <a:xfrm>
            <a:off x="225457" y="172380"/>
            <a:ext cx="8173826" cy="959775"/>
          </a:xfrm>
          <a:solidFill>
            <a:schemeClr val="accent2"/>
          </a:solidFill>
        </p:spPr>
        <p:txBody>
          <a:bodyPr>
            <a:noAutofit/>
          </a:bodyPr>
          <a:lstStyle/>
          <a:p>
            <a:r>
              <a:rPr lang="en-ZA" sz="3200" b="1" dirty="0"/>
              <a:t>Context: The System of Local Government and Role of CoGTA</a:t>
            </a:r>
            <a:endParaRPr lang="en-GB" sz="3200" b="1" dirty="0"/>
          </a:p>
        </p:txBody>
      </p:sp>
      <p:sp>
        <p:nvSpPr>
          <p:cNvPr id="5" name="Content Placeholder 4">
            <a:extLst>
              <a:ext uri="{FF2B5EF4-FFF2-40B4-BE49-F238E27FC236}">
                <a16:creationId xmlns:a16="http://schemas.microsoft.com/office/drawing/2014/main" id="{EBAEB6E3-756A-CFA5-C0E5-A64289A86246}"/>
              </a:ext>
            </a:extLst>
          </p:cNvPr>
          <p:cNvSpPr>
            <a:spLocks noGrp="1"/>
          </p:cNvSpPr>
          <p:nvPr>
            <p:ph idx="1"/>
          </p:nvPr>
        </p:nvSpPr>
        <p:spPr>
          <a:xfrm>
            <a:off x="225457" y="1253330"/>
            <a:ext cx="8428349" cy="3827718"/>
          </a:xfrm>
        </p:spPr>
        <p:txBody>
          <a:bodyPr>
            <a:normAutofit fontScale="47500" lnSpcReduction="20000"/>
          </a:bodyPr>
          <a:lstStyle/>
          <a:p>
            <a:pPr marL="0" indent="0" algn="just">
              <a:lnSpc>
                <a:spcPct val="130000"/>
              </a:lnSpc>
              <a:buNone/>
            </a:pPr>
            <a:r>
              <a:rPr lang="en-US" altLang="en-US" sz="2900" dirty="0">
                <a:latin typeface="Arial" panose="020B0604020202020204" pitchFamily="34" charset="0"/>
                <a:cs typeface="Arial" panose="020B0604020202020204" pitchFamily="34" charset="0"/>
              </a:rPr>
              <a:t>The system of local government in South Africa is regulated in terms of the Constitution, the White Paper on LG, MSA and other various legislations that are aimed to ensure that services are provided to the citizens of the country.</a:t>
            </a:r>
          </a:p>
          <a:p>
            <a:pPr marL="0" lvl="0" indent="0" algn="l">
              <a:lnSpc>
                <a:spcPct val="120000"/>
              </a:lnSpc>
              <a:buNone/>
            </a:pPr>
            <a:r>
              <a:rPr lang="en-US" sz="2900" b="1" dirty="0">
                <a:solidFill>
                  <a:prstClr val="black"/>
                </a:solidFill>
                <a:latin typeface="Arial" panose="020B0604020202020204" pitchFamily="34" charset="0"/>
                <a:cs typeface="Arial" panose="020B0604020202020204" pitchFamily="34" charset="0"/>
              </a:rPr>
              <a:t>Section 152(1) of the Constitution, </a:t>
            </a:r>
            <a:r>
              <a:rPr lang="en-US" sz="2900" dirty="0">
                <a:solidFill>
                  <a:prstClr val="black"/>
                </a:solidFill>
                <a:latin typeface="Arial" panose="020B0604020202020204" pitchFamily="34" charset="0"/>
                <a:cs typeface="Arial" panose="020B0604020202020204" pitchFamily="34" charset="0"/>
              </a:rPr>
              <a:t>1996 stipulates that the mandate of </a:t>
            </a:r>
            <a:r>
              <a:rPr lang="en-US" sz="2900" b="1" i="1" dirty="0">
                <a:solidFill>
                  <a:prstClr val="black"/>
                </a:solidFill>
                <a:latin typeface="Arial" panose="020B0604020202020204" pitchFamily="34" charset="0"/>
                <a:cs typeface="Arial" panose="020B0604020202020204" pitchFamily="34" charset="0"/>
              </a:rPr>
              <a:t>local government </a:t>
            </a:r>
            <a:r>
              <a:rPr lang="en-US" sz="2900" dirty="0">
                <a:solidFill>
                  <a:prstClr val="black"/>
                </a:solidFill>
                <a:latin typeface="Arial" panose="020B0604020202020204" pitchFamily="34" charset="0"/>
                <a:cs typeface="Arial" panose="020B0604020202020204" pitchFamily="34" charset="0"/>
              </a:rPr>
              <a:t>is to provide democratic and accountable government for local communities; ensure provision of services to the communities in a sustainable manner; promote social and economic development; promote a safe and healthy environment and encourage the involvement of communities and community organizations in the matters of local government.</a:t>
            </a:r>
          </a:p>
          <a:p>
            <a:pPr marL="0" lvl="0" indent="0" algn="l">
              <a:lnSpc>
                <a:spcPct val="120000"/>
              </a:lnSpc>
              <a:buNone/>
            </a:pPr>
            <a:r>
              <a:rPr lang="en-US" sz="2900" b="1" dirty="0">
                <a:solidFill>
                  <a:prstClr val="black"/>
                </a:solidFill>
                <a:latin typeface="Arial" panose="020B0604020202020204" pitchFamily="34" charset="0"/>
                <a:cs typeface="Arial" panose="020B0604020202020204" pitchFamily="34" charset="0"/>
              </a:rPr>
              <a:t>Section 152(2) of the Constitution </a:t>
            </a:r>
            <a:r>
              <a:rPr lang="en-US" sz="2900" dirty="0">
                <a:solidFill>
                  <a:prstClr val="black"/>
                </a:solidFill>
                <a:latin typeface="Arial" panose="020B0604020202020204" pitchFamily="34" charset="0"/>
                <a:cs typeface="Arial" panose="020B0604020202020204" pitchFamily="34" charset="0"/>
              </a:rPr>
              <a:t>stipulates that a municipality must strive, within its financial and administrative capacity, to achieve the mandate as set out in Section 152(1).</a:t>
            </a:r>
            <a:endParaRPr lang="en-US" sz="2900" b="1" dirty="0">
              <a:solidFill>
                <a:prstClr val="black"/>
              </a:solidFill>
              <a:latin typeface="Arial" panose="020B0604020202020204" pitchFamily="34" charset="0"/>
              <a:cs typeface="Arial" panose="020B0604020202020204" pitchFamily="34" charset="0"/>
            </a:endParaRPr>
          </a:p>
          <a:p>
            <a:pPr marL="0" lvl="0" indent="0" algn="l">
              <a:lnSpc>
                <a:spcPct val="120000"/>
              </a:lnSpc>
              <a:spcBef>
                <a:spcPts val="0"/>
              </a:spcBef>
              <a:buNone/>
              <a:defRPr/>
            </a:pPr>
            <a:endParaRPr lang="en-US" sz="2900" b="1" dirty="0">
              <a:solidFill>
                <a:prstClr val="black"/>
              </a:solidFill>
              <a:latin typeface="Arial" panose="020B0604020202020204" pitchFamily="34" charset="0"/>
              <a:cs typeface="Arial" panose="020B0604020202020204" pitchFamily="34" charset="0"/>
            </a:endParaRPr>
          </a:p>
          <a:p>
            <a:pPr marL="0" lvl="0" indent="0" algn="l">
              <a:lnSpc>
                <a:spcPct val="120000"/>
              </a:lnSpc>
              <a:spcBef>
                <a:spcPts val="0"/>
              </a:spcBef>
              <a:buNone/>
              <a:defRPr/>
            </a:pPr>
            <a:r>
              <a:rPr lang="en-US" sz="2900" b="1" dirty="0">
                <a:solidFill>
                  <a:prstClr val="black"/>
                </a:solidFill>
                <a:latin typeface="Arial" panose="020B0604020202020204" pitchFamily="34" charset="0"/>
                <a:cs typeface="Arial" panose="020B0604020202020204" pitchFamily="34" charset="0"/>
              </a:rPr>
              <a:t>Section 153 of the Constitution</a:t>
            </a:r>
            <a:r>
              <a:rPr lang="en-US" sz="2900" dirty="0">
                <a:solidFill>
                  <a:prstClr val="black"/>
                </a:solidFill>
                <a:latin typeface="Arial" panose="020B0604020202020204" pitchFamily="34" charset="0"/>
                <a:cs typeface="Arial" panose="020B0604020202020204" pitchFamily="34" charset="0"/>
              </a:rPr>
              <a:t>: </a:t>
            </a:r>
            <a:r>
              <a:rPr lang="en-US" sz="2900" b="1" dirty="0">
                <a:solidFill>
                  <a:prstClr val="black"/>
                </a:solidFill>
                <a:latin typeface="Arial" panose="020B0604020202020204" pitchFamily="34" charset="0"/>
                <a:cs typeface="Arial" panose="020B0604020202020204" pitchFamily="34" charset="0"/>
              </a:rPr>
              <a:t>Developmental duties of municipalities:  </a:t>
            </a:r>
            <a:r>
              <a:rPr lang="en-US" sz="2900" i="1" dirty="0">
                <a:solidFill>
                  <a:prstClr val="black"/>
                </a:solidFill>
                <a:latin typeface="Arial" panose="020B0604020202020204" pitchFamily="34" charset="0"/>
                <a:cs typeface="Arial" panose="020B0604020202020204" pitchFamily="34" charset="0"/>
              </a:rPr>
              <a:t>A municipality must –</a:t>
            </a:r>
            <a:r>
              <a:rPr lang="en-US" sz="2900" dirty="0">
                <a:solidFill>
                  <a:prstClr val="black"/>
                </a:solidFill>
                <a:latin typeface="Arial" panose="020B0604020202020204" pitchFamily="34" charset="0"/>
                <a:cs typeface="Arial" panose="020B0604020202020204" pitchFamily="34" charset="0"/>
              </a:rPr>
              <a:t>“Structure and manage its administration and budgeting and planning processes to give priority to the basic needs of the community, and to promote the social and economic development of the community; and participate in national and provincial development programmes.</a:t>
            </a:r>
            <a:endParaRPr lang="en-ZA" sz="2900" dirty="0">
              <a:solidFill>
                <a:prstClr val="black"/>
              </a:solidFill>
              <a:latin typeface="Arial" panose="020B0604020202020204" pitchFamily="34" charset="0"/>
              <a:cs typeface="Arial" panose="020B0604020202020204" pitchFamily="34" charset="0"/>
            </a:endParaRPr>
          </a:p>
          <a:p>
            <a:pPr marL="0" lvl="0" indent="0" algn="l">
              <a:lnSpc>
                <a:spcPct val="120000"/>
              </a:lnSpc>
              <a:spcBef>
                <a:spcPts val="0"/>
              </a:spcBef>
              <a:buNone/>
              <a:defRPr/>
            </a:pPr>
            <a:endParaRPr lang="en-US" sz="1900" b="1" dirty="0">
              <a:solidFill>
                <a:prstClr val="black"/>
              </a:solidFill>
              <a:latin typeface="Arial" panose="020B0604020202020204" pitchFamily="34" charset="0"/>
              <a:cs typeface="Arial" panose="020B0604020202020204" pitchFamily="34" charset="0"/>
            </a:endParaRPr>
          </a:p>
          <a:p>
            <a:endParaRPr lang="en-GB" dirty="0"/>
          </a:p>
        </p:txBody>
      </p:sp>
      <p:graphicFrame>
        <p:nvGraphicFramePr>
          <p:cNvPr id="6" name="Object 5">
            <a:extLst>
              <a:ext uri="{FF2B5EF4-FFF2-40B4-BE49-F238E27FC236}">
                <a16:creationId xmlns:a16="http://schemas.microsoft.com/office/drawing/2014/main" id="{561024A7-FC27-3E2A-49F1-1CCAC0D45E3E}"/>
              </a:ext>
            </a:extLst>
          </p:cNvPr>
          <p:cNvGraphicFramePr>
            <a:graphicFrameLocks noChangeAspect="1"/>
          </p:cNvGraphicFramePr>
          <p:nvPr/>
        </p:nvGraphicFramePr>
        <p:xfrm>
          <a:off x="8399283" y="3429000"/>
          <a:ext cx="3567261" cy="2724666"/>
        </p:xfrm>
        <a:graphic>
          <a:graphicData uri="http://schemas.openxmlformats.org/presentationml/2006/ole">
            <mc:AlternateContent xmlns:mc="http://schemas.openxmlformats.org/markup-compatibility/2006">
              <mc:Choice xmlns:v="urn:schemas-microsoft-com:vml" Requires="v">
                <p:oleObj spid="_x0000_s1026" name="Bitmap Image" r:id="rId3" imgW="5810400" imgH="4019400" progId="Paint.Picture">
                  <p:embed/>
                </p:oleObj>
              </mc:Choice>
              <mc:Fallback>
                <p:oleObj name="Bitmap Image" r:id="rId3" imgW="5810400" imgH="4019400" progId="Paint.Picture">
                  <p:embed/>
                  <p:pic>
                    <p:nvPicPr>
                      <p:cNvPr id="6" name="Object 5">
                        <a:extLst>
                          <a:ext uri="{FF2B5EF4-FFF2-40B4-BE49-F238E27FC236}">
                            <a16:creationId xmlns:a16="http://schemas.microsoft.com/office/drawing/2014/main" id="{561024A7-FC27-3E2A-49F1-1CCAC0D45E3E}"/>
                          </a:ext>
                        </a:extLst>
                      </p:cNvPr>
                      <p:cNvPicPr/>
                      <p:nvPr/>
                    </p:nvPicPr>
                    <p:blipFill>
                      <a:blip r:embed="rId4"/>
                      <a:stretch>
                        <a:fillRect/>
                      </a:stretch>
                    </p:blipFill>
                    <p:spPr>
                      <a:xfrm>
                        <a:off x="8399283" y="3429000"/>
                        <a:ext cx="3567261" cy="2724666"/>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39185A1-57EB-2BE3-C977-C0E6F0EC1362}"/>
              </a:ext>
            </a:extLst>
          </p:cNvPr>
          <p:cNvSpPr txBox="1"/>
          <p:nvPr/>
        </p:nvSpPr>
        <p:spPr>
          <a:xfrm>
            <a:off x="1043234" y="4913514"/>
            <a:ext cx="7315200" cy="1754326"/>
          </a:xfrm>
          <a:prstGeom prst="rect">
            <a:avLst/>
          </a:prstGeom>
          <a:solidFill>
            <a:schemeClr val="tx1">
              <a:lumMod val="65000"/>
              <a:lumOff val="35000"/>
            </a:schemeClr>
          </a:solid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Section 154 of the Constitution: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“The </a:t>
            </a:r>
            <a:r>
              <a:rPr kumimoji="0" lang="en-US" sz="1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national </a:t>
            </a:r>
            <a:r>
              <a:rPr kumimoji="0" lang="en-US" sz="1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government and </a:t>
            </a:r>
            <a:r>
              <a:rPr kumimoji="0" lang="en-US" sz="1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provincial</a:t>
            </a:r>
            <a:r>
              <a:rPr kumimoji="0" lang="en-US" sz="1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government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by </a:t>
            </a:r>
            <a:r>
              <a:rPr kumimoji="0" lang="en-US" sz="1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legislative and other measures</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must support and strengthen the capacity of municipalities to manage their own affairs</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to exercise their powers and to perform their functions.”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6C3B58CD-C049-2ECD-E838-573FB82B766A}"/>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32555" y="5202222"/>
            <a:ext cx="869830" cy="804895"/>
          </a:xfrm>
          <a:prstGeom prst="ellipse">
            <a:avLst/>
          </a:prstGeom>
          <a:ln w="381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a:extLst>
              <a:ext uri="{FF2B5EF4-FFF2-40B4-BE49-F238E27FC236}">
                <a16:creationId xmlns:a16="http://schemas.microsoft.com/office/drawing/2014/main" id="{43BE87F3-DFB0-9419-2B5B-738667B12D4F}"/>
              </a:ext>
            </a:extLst>
          </p:cNvPr>
          <p:cNvSpPr txBox="1"/>
          <p:nvPr/>
        </p:nvSpPr>
        <p:spPr>
          <a:xfrm>
            <a:off x="8653806" y="318499"/>
            <a:ext cx="3397781" cy="2308324"/>
          </a:xfrm>
          <a:prstGeom prst="rect">
            <a:avLst/>
          </a:prstGeom>
          <a:solidFill>
            <a:schemeClr val="bg2">
              <a:lumMod val="50000"/>
            </a:schemeClr>
          </a:solidFill>
        </p:spPr>
        <p:txBody>
          <a:bodyPr wrap="square" rtlCol="0">
            <a:spAutoFit/>
          </a:bodyPr>
          <a:lstStyle/>
          <a:p>
            <a:pPr algn="just"/>
            <a:r>
              <a:rPr lang="en-GB" dirty="0">
                <a:solidFill>
                  <a:schemeClr val="bg1"/>
                </a:solidFill>
                <a:latin typeface="Arial" panose="020B0604020202020204" pitchFamily="34" charset="0"/>
                <a:cs typeface="Arial" panose="020B0604020202020204" pitchFamily="34" charset="0"/>
              </a:rPr>
              <a:t>Cogta has adopted a new operating  model which consist of provincial teams comprising 9 Chief Directors for purposes of strengthening the capacity of Provincial COGTA departments and section 154 support to municipalities. </a:t>
            </a:r>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38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9B77-D64C-4C22-8940-CA94F82F9B1C}"/>
              </a:ext>
            </a:extLst>
          </p:cNvPr>
          <p:cNvSpPr>
            <a:spLocks noGrp="1"/>
          </p:cNvSpPr>
          <p:nvPr>
            <p:ph type="title"/>
          </p:nvPr>
        </p:nvSpPr>
        <p:spPr/>
        <p:txBody>
          <a:bodyPr/>
          <a:lstStyle/>
          <a:p>
            <a:r>
              <a:rPr lang="en-ZA" b="1" dirty="0">
                <a:solidFill>
                  <a:schemeClr val="accent2"/>
                </a:solidFill>
              </a:rPr>
              <a:t>INTRODUCTION </a:t>
            </a:r>
            <a:endParaRPr lang="en-GB" b="1" dirty="0">
              <a:solidFill>
                <a:schemeClr val="accent2"/>
              </a:solidFill>
            </a:endParaRPr>
          </a:p>
        </p:txBody>
      </p:sp>
      <p:sp>
        <p:nvSpPr>
          <p:cNvPr id="3" name="Content Placeholder 2">
            <a:extLst>
              <a:ext uri="{FF2B5EF4-FFF2-40B4-BE49-F238E27FC236}">
                <a16:creationId xmlns:a16="http://schemas.microsoft.com/office/drawing/2014/main" id="{9C7D4AF4-36A5-4B4A-92BE-57B2CB6FF137}"/>
              </a:ext>
            </a:extLst>
          </p:cNvPr>
          <p:cNvSpPr>
            <a:spLocks noGrp="1"/>
          </p:cNvSpPr>
          <p:nvPr>
            <p:ph sz="half" idx="2"/>
          </p:nvPr>
        </p:nvSpPr>
        <p:spPr>
          <a:xfrm>
            <a:off x="297951" y="669448"/>
            <a:ext cx="11661168" cy="5587513"/>
          </a:xfrm>
        </p:spPr>
        <p:txBody>
          <a:bodyPr/>
          <a:lstStyle/>
          <a:p>
            <a:pPr algn="just"/>
            <a:r>
              <a:rPr lang="en-GB" sz="2400" dirty="0">
                <a:solidFill>
                  <a:srgbClr val="000000"/>
                </a:solidFill>
                <a:latin typeface="+mj-lt"/>
                <a:ea typeface="Calibri" panose="020F0502020204030204" pitchFamily="34" charset="0"/>
                <a:cs typeface="Times New Roman" panose="02020603050405020304" pitchFamily="18" charset="0"/>
              </a:rPr>
              <a:t>A progress report on the implementation of the recommendations in the State of Local Government report was presented to the Portfolio Committee in June 2021.</a:t>
            </a:r>
          </a:p>
          <a:p>
            <a:pPr algn="just"/>
            <a:r>
              <a:rPr lang="en-GB" sz="2400" dirty="0">
                <a:solidFill>
                  <a:srgbClr val="000000"/>
                </a:solidFill>
                <a:latin typeface="+mj-lt"/>
                <a:ea typeface="Calibri" panose="020F0502020204030204" pitchFamily="34" charset="0"/>
                <a:cs typeface="Times New Roman" panose="02020603050405020304" pitchFamily="18" charset="0"/>
              </a:rPr>
              <a:t>The Special Cabinet meeting on Local Government held on 2 August 2022 focused on interventions to support failing municipalities. </a:t>
            </a:r>
          </a:p>
          <a:p>
            <a:pPr algn="just"/>
            <a:r>
              <a:rPr lang="en-GB" sz="2400" dirty="0">
                <a:solidFill>
                  <a:srgbClr val="000000"/>
                </a:solidFill>
                <a:latin typeface="+mj-lt"/>
                <a:ea typeface="Calibri" panose="020F0502020204030204" pitchFamily="34" charset="0"/>
                <a:cs typeface="Times New Roman" panose="02020603050405020304" pitchFamily="18" charset="0"/>
              </a:rPr>
              <a:t>A Cabinet Lekgotla meeting on Local Government was held from 5 – 6 September 2022 and focused on an ideal municipality.</a:t>
            </a:r>
          </a:p>
          <a:p>
            <a:pPr algn="just"/>
            <a:r>
              <a:rPr lang="en-GB" sz="2400" dirty="0">
                <a:solidFill>
                  <a:srgbClr val="000000"/>
                </a:solidFill>
                <a:latin typeface="+mj-lt"/>
                <a:ea typeface="Calibri" panose="020F0502020204030204" pitchFamily="34" charset="0"/>
                <a:cs typeface="Times New Roman" panose="02020603050405020304" pitchFamily="18" charset="0"/>
              </a:rPr>
              <a:t>A Local Government Summit was held on 27 and 28 September 2022 which resulted in key resolutions to address the challenges facing the local government sphere relating to Governance, Administration and Financial Management, Local Economic Development, Service Delivery, Climate Change and Disaster Management.</a:t>
            </a:r>
          </a:p>
          <a:p>
            <a:pPr algn="just"/>
            <a:r>
              <a:rPr lang="en-GB" sz="2400" dirty="0">
                <a:solidFill>
                  <a:srgbClr val="000000"/>
                </a:solidFill>
                <a:latin typeface="+mj-lt"/>
                <a:ea typeface="Calibri" panose="020F0502020204030204" pitchFamily="34" charset="0"/>
                <a:cs typeface="Times New Roman" panose="02020603050405020304" pitchFamily="18" charset="0"/>
              </a:rPr>
              <a:t>The implementation of resolutions from the Cabinet meetings and the Local Government Summit will strengthen support towards implementation of the State of Local Government and efforts to create ideal municipalities.</a:t>
            </a:r>
          </a:p>
          <a:p>
            <a:pPr algn="just"/>
            <a:endParaRPr lang="en-GB" sz="2000" dirty="0">
              <a:solidFill>
                <a:srgbClr val="000000"/>
              </a:solidFill>
              <a:latin typeface="+mj-lt"/>
              <a:ea typeface="Calibri" panose="020F0502020204030204" pitchFamily="34" charset="0"/>
              <a:cs typeface="Times New Roman" panose="02020603050405020304" pitchFamily="18" charset="0"/>
            </a:endParaRPr>
          </a:p>
          <a:p>
            <a:pPr marL="0" indent="0" algn="just">
              <a:buNone/>
            </a:pPr>
            <a:endParaRPr lang="en-ZA" sz="2000" dirty="0">
              <a:solidFill>
                <a:srgbClr val="000000"/>
              </a:solidFill>
              <a:latin typeface="+mj-lt"/>
              <a:ea typeface="Calibri" panose="020F0502020204030204" pitchFamily="34" charset="0"/>
              <a:cs typeface="Times New Roman" panose="02020603050405020304" pitchFamily="18" charset="0"/>
            </a:endParaRPr>
          </a:p>
          <a:p>
            <a:pPr marL="0" indent="0" algn="just">
              <a:buNone/>
            </a:pPr>
            <a:endParaRPr lang="en-ZA" sz="2000" dirty="0">
              <a:solidFill>
                <a:srgbClr val="000000"/>
              </a:solidFill>
              <a:effectLst/>
              <a:latin typeface="+mj-lt"/>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en-ZA" sz="2000" b="0" i="0" u="none" strike="noStrike" kern="1200" cap="none" spc="0" normalizeH="0" baseline="0" noProof="0" dirty="0">
              <a:ln>
                <a:noFill/>
              </a:ln>
              <a:solidFill>
                <a:srgbClr val="000000"/>
              </a:solidFill>
              <a:effectLst/>
              <a:uLnTx/>
              <a:uFillTx/>
              <a:latin typeface="Arial" panose="020B0604020202020204"/>
              <a:ea typeface="Calibri" panose="020F0502020204030204" pitchFamily="34" charset="0"/>
              <a:cs typeface="+mn-cs"/>
            </a:endParaRPr>
          </a:p>
          <a:p>
            <a:pPr marL="0" indent="0" algn="just">
              <a:lnSpc>
                <a:spcPct val="115000"/>
              </a:lnSpc>
              <a:buNone/>
              <a:tabLst>
                <a:tab pos="400050" algn="l"/>
              </a:tabLst>
              <a:defRPr/>
            </a:pPr>
            <a:endParaRPr lang="en-GB" dirty="0"/>
          </a:p>
        </p:txBody>
      </p:sp>
    </p:spTree>
    <p:extLst>
      <p:ext uri="{BB962C8B-B14F-4D97-AF65-F5344CB8AC3E}">
        <p14:creationId xmlns:p14="http://schemas.microsoft.com/office/powerpoint/2010/main" val="380056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BE9D-9736-69CC-747E-3ABB9D4BC015}"/>
              </a:ext>
            </a:extLst>
          </p:cNvPr>
          <p:cNvSpPr>
            <a:spLocks noGrp="1"/>
          </p:cNvSpPr>
          <p:nvPr>
            <p:ph type="title"/>
          </p:nvPr>
        </p:nvSpPr>
        <p:spPr/>
        <p:txBody>
          <a:bodyPr>
            <a:normAutofit fontScale="90000"/>
          </a:bodyPr>
          <a:lstStyle/>
          <a:p>
            <a:r>
              <a:rPr lang="en-ZA" sz="3600" b="1" dirty="0">
                <a:solidFill>
                  <a:schemeClr val="accent2"/>
                </a:solidFill>
              </a:rPr>
              <a:t>Running an ideal municipality</a:t>
            </a:r>
          </a:p>
        </p:txBody>
      </p:sp>
      <p:pic>
        <p:nvPicPr>
          <p:cNvPr id="5" name="Content Placeholder 4" descr="Diagram&#10;&#10;Description automatically generated">
            <a:extLst>
              <a:ext uri="{FF2B5EF4-FFF2-40B4-BE49-F238E27FC236}">
                <a16:creationId xmlns:a16="http://schemas.microsoft.com/office/drawing/2014/main" id="{B4864544-6B29-6044-2586-725A42D253D7}"/>
              </a:ext>
            </a:extLst>
          </p:cNvPr>
          <p:cNvPicPr>
            <a:picLocks noGrp="1" noChangeAspect="1"/>
          </p:cNvPicPr>
          <p:nvPr>
            <p:ph sz="half" idx="2"/>
          </p:nvPr>
        </p:nvPicPr>
        <p:blipFill rotWithShape="1">
          <a:blip r:embed="rId2"/>
          <a:srcRect t="15537" b="11937"/>
          <a:stretch/>
        </p:blipFill>
        <p:spPr>
          <a:xfrm>
            <a:off x="1510300" y="883226"/>
            <a:ext cx="9741239" cy="5286695"/>
          </a:xfrm>
        </p:spPr>
      </p:pic>
      <p:pic>
        <p:nvPicPr>
          <p:cNvPr id="3" name="Picture 2">
            <a:extLst>
              <a:ext uri="{FF2B5EF4-FFF2-40B4-BE49-F238E27FC236}">
                <a16:creationId xmlns:a16="http://schemas.microsoft.com/office/drawing/2014/main" id="{FE625011-039F-5D8D-BE63-492DC25A6C3F}"/>
              </a:ext>
            </a:extLst>
          </p:cNvPr>
          <p:cNvPicPr>
            <a:picLocks noChangeAspect="1"/>
          </p:cNvPicPr>
          <p:nvPr/>
        </p:nvPicPr>
        <p:blipFill>
          <a:blip r:embed="rId3"/>
          <a:stretch>
            <a:fillRect/>
          </a:stretch>
        </p:blipFill>
        <p:spPr>
          <a:xfrm>
            <a:off x="195209" y="3236360"/>
            <a:ext cx="3123343" cy="3098720"/>
          </a:xfrm>
          <a:prstGeom prst="rect">
            <a:avLst/>
          </a:prstGeom>
        </p:spPr>
      </p:pic>
    </p:spTree>
    <p:extLst>
      <p:ext uri="{BB962C8B-B14F-4D97-AF65-F5344CB8AC3E}">
        <p14:creationId xmlns:p14="http://schemas.microsoft.com/office/powerpoint/2010/main" val="339767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F9671C"/>
                </a:solidFill>
                <a:latin typeface="Arial" panose="020B0604020202020204" pitchFamily="34" charset="0"/>
                <a:cs typeface="Arial" panose="020B0604020202020204" pitchFamily="34" charset="0"/>
              </a:rPr>
              <a:t>cabinet resolutions 2 AUGUST 2022 </a:t>
            </a:r>
          </a:p>
        </p:txBody>
      </p:sp>
      <p:sp>
        <p:nvSpPr>
          <p:cNvPr id="3" name="Content Placeholder 2"/>
          <p:cNvSpPr>
            <a:spLocks noGrp="1"/>
          </p:cNvSpPr>
          <p:nvPr>
            <p:ph sz="half" idx="2"/>
          </p:nvPr>
        </p:nvSpPr>
        <p:spPr>
          <a:xfrm>
            <a:off x="239794" y="808814"/>
            <a:ext cx="11815848" cy="889598"/>
          </a:xfrm>
        </p:spPr>
        <p:txBody>
          <a:bodyPr/>
          <a:lstStyle/>
          <a:p>
            <a:pPr marL="0" indent="0" algn="just">
              <a:buNone/>
            </a:pPr>
            <a:r>
              <a:rPr lang="en-GB" sz="1800" dirty="0"/>
              <a:t>The Special Cabinet meeting on Local Government held on 2 August 2022 focused on interventions to support failing municipalities.   The Special Cabinet noted and endorsed the reports on interventions where municipalities are failing and noted the following resolutions:</a:t>
            </a:r>
            <a:endParaRPr lang="en-GB" b="1" dirty="0"/>
          </a:p>
        </p:txBody>
      </p:sp>
      <p:sp>
        <p:nvSpPr>
          <p:cNvPr id="4" name="TextBox 3">
            <a:extLst>
              <a:ext uri="{FF2B5EF4-FFF2-40B4-BE49-F238E27FC236}">
                <a16:creationId xmlns:a16="http://schemas.microsoft.com/office/drawing/2014/main" id="{3C68111B-3D37-48AF-EB0C-06A86C6A4C2F}"/>
              </a:ext>
            </a:extLst>
          </p:cNvPr>
          <p:cNvSpPr txBox="1"/>
          <p:nvPr/>
        </p:nvSpPr>
        <p:spPr>
          <a:xfrm>
            <a:off x="239793" y="1583394"/>
            <a:ext cx="4160757" cy="4555093"/>
          </a:xfrm>
          <a:prstGeom prst="rect">
            <a:avLst/>
          </a:prstGeom>
          <a:noFill/>
        </p:spPr>
        <p:txBody>
          <a:bodyPr wrap="square" rtlCol="0">
            <a:spAutoFit/>
          </a:bodyPr>
          <a:lstStyle/>
          <a:p>
            <a:pPr marL="360363" marR="0" lvl="0" indent="-360363"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a:ea typeface="+mn-ea"/>
                <a:cs typeface="+mn-cs"/>
              </a:rPr>
              <a:t>a)   </a:t>
            </a: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Institutionalising the DDM </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by making it mandatory for all national and provincial departments as well as State-Owned Entities to participate in the planning, implementation and monitoring support to municipalities </a:t>
            </a: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Further developing and resourcing the capability and capacity </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of the Department of Cooperative Governance and Traditional Affairs to support interventions in municipalities</a:t>
            </a:r>
          </a:p>
          <a:p>
            <a:pPr marL="360363" marR="0" lvl="0" indent="-360363" algn="just" defTabSz="914400" rtl="0" eaLnBrk="1" fontAlgn="auto" latinLnBrk="0" hangingPunct="1">
              <a:lnSpc>
                <a:spcPct val="100000"/>
              </a:lnSpc>
              <a:spcBef>
                <a:spcPts val="0"/>
              </a:spcBef>
              <a:spcAft>
                <a:spcPts val="0"/>
              </a:spcAft>
              <a:buClrTx/>
              <a:buSzTx/>
              <a:buFontTx/>
              <a:buAutoNum type="alphaLcParenR" startAt="2"/>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Strengthening the Provincial COGTAs </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to enable them to fulfil their statuary obligations and the Departments of Public Service and Administration (DPSA) and Planning, Monitoring and Evaluation (DPME) assess the organisational structures as well as the budgets </a:t>
            </a:r>
            <a:r>
              <a:rPr kumimoji="0" lang="en-GB" sz="1200" b="0" i="0" u="none" strike="noStrike" kern="1200" cap="none" spc="0" normalizeH="0" baseline="0" noProof="0" dirty="0">
                <a:ln>
                  <a:noFill/>
                </a:ln>
                <a:solidFill>
                  <a:srgbClr val="E89C00"/>
                </a:solidFill>
                <a:effectLst/>
                <a:uLnTx/>
                <a:uFillTx/>
                <a:latin typeface="Arial" panose="020B0604020202020204"/>
                <a:ea typeface="+mn-ea"/>
                <a:cs typeface="+mn-cs"/>
              </a:rPr>
              <a:t> </a:t>
            </a: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360363" marR="0" lvl="0" indent="-360363" algn="just" defTabSz="914400" rtl="0" eaLnBrk="1" fontAlgn="auto" latinLnBrk="0" hangingPunct="1">
              <a:lnSpc>
                <a:spcPct val="100000"/>
              </a:lnSpc>
              <a:spcBef>
                <a:spcPts val="0"/>
              </a:spcBef>
              <a:spcAft>
                <a:spcPts val="0"/>
              </a:spcAft>
              <a:buClrTx/>
              <a:buSzTx/>
              <a:buFontTx/>
              <a:buAutoNum type="alphaLcParenR" startAt="2"/>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Promotion of social and economic development </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by instructing COGTA to collaborate with the Departments of Small Business Development, of Agriculture, Land Reform and Rural Development, of Tourism, of Forestry, Fisheries and the Environment and of Mineral Resources and Energy to establish individual district economic capabilities by exploring endowments to leverage economic development initiatives with biases towards women and youth </a:t>
            </a:r>
          </a:p>
          <a:p>
            <a:pPr marL="511175" marR="0" lvl="0" indent="-511175" algn="just" defTabSz="914400" rtl="0" eaLnBrk="1" fontAlgn="auto" latinLnBrk="0" hangingPunct="1">
              <a:lnSpc>
                <a:spcPct val="100000"/>
              </a:lnSpc>
              <a:spcBef>
                <a:spcPts val="0"/>
              </a:spcBef>
              <a:spcAft>
                <a:spcPts val="0"/>
              </a:spcAft>
              <a:buClrTx/>
              <a:buSzTx/>
              <a:buFontTx/>
              <a:buAutoNum type="alphaLcParenR" startAt="2"/>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21432A7E-6AED-2372-F0F6-045B5527FAA4}"/>
              </a:ext>
            </a:extLst>
          </p:cNvPr>
          <p:cNvSpPr txBox="1"/>
          <p:nvPr/>
        </p:nvSpPr>
        <p:spPr>
          <a:xfrm>
            <a:off x="4479922" y="1620298"/>
            <a:ext cx="3748173" cy="5078313"/>
          </a:xfrm>
          <a:prstGeom prst="rect">
            <a:avLst/>
          </a:prstGeom>
          <a:noFill/>
        </p:spPr>
        <p:txBody>
          <a:bodyPr wrap="square" rtlCol="0">
            <a:spAutoFit/>
          </a:bodyPr>
          <a:lstStyle/>
          <a:p>
            <a:pPr marL="266700" marR="0" lvl="0" indent="-266700" algn="just" defTabSz="914400" rtl="0" eaLnBrk="1" fontAlgn="auto" latinLnBrk="0" hangingPunct="1">
              <a:lnSpc>
                <a:spcPct val="100000"/>
              </a:lnSpc>
              <a:spcBef>
                <a:spcPts val="0"/>
              </a:spcBef>
              <a:spcAft>
                <a:spcPts val="0"/>
              </a:spcAft>
              <a:buClrTx/>
              <a:buSzTx/>
              <a:buFontTx/>
              <a:buNone/>
              <a:tabLst>
                <a:tab pos="534988" algn="l"/>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e)	</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The Minister of Cooperative Governance Traditional Affairs in collaboration with the Minister of Finance lead the Provincial Local Government Summit to deal with challenges facing local government toward the development of a </a:t>
            </a: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National Municipal Support Plan for municipalities</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  </a:t>
            </a:r>
            <a:r>
              <a:rPr kumimoji="0" lang="en-GB" sz="1200" b="0" i="0" u="none" strike="noStrike" kern="1200" cap="none" spc="0" normalizeH="0" baseline="0" noProof="0" dirty="0">
                <a:ln>
                  <a:noFill/>
                </a:ln>
                <a:solidFill>
                  <a:srgbClr val="E89C00"/>
                </a:solidFill>
                <a:effectLst/>
                <a:uLnTx/>
                <a:uFillTx/>
                <a:latin typeface="Arial" panose="020B0604020202020204"/>
                <a:ea typeface="+mn-ea"/>
                <a:cs typeface="+mn-cs"/>
              </a:rPr>
              <a:t> </a:t>
            </a:r>
          </a:p>
          <a:p>
            <a:pPr marL="266700" marR="0" lvl="0" indent="-266700" algn="just" defTabSz="914400" rtl="0" eaLnBrk="1" fontAlgn="auto" latinLnBrk="0" hangingPunct="1">
              <a:lnSpc>
                <a:spcPct val="100000"/>
              </a:lnSpc>
              <a:spcBef>
                <a:spcPts val="0"/>
              </a:spcBef>
              <a:spcAft>
                <a:spcPts val="0"/>
              </a:spcAft>
              <a:buClrTx/>
              <a:buSzTx/>
              <a:buFontTx/>
              <a:buNone/>
              <a:tabLst>
                <a:tab pos="534988" algn="l"/>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f) P</a:t>
            </a: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rovinces to monitor municipalities and submit performance reports </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to the National Department of COGTA on a quarterly basis. (LGOS) </a:t>
            </a:r>
          </a:p>
          <a:p>
            <a:pPr marL="266700" marR="0" lvl="0" indent="-266700" algn="just" defTabSz="914400" rtl="0" eaLnBrk="1" fontAlgn="auto" latinLnBrk="0" hangingPunct="1">
              <a:lnSpc>
                <a:spcPct val="100000"/>
              </a:lnSpc>
              <a:spcBef>
                <a:spcPts val="0"/>
              </a:spcBef>
              <a:spcAft>
                <a:spcPts val="0"/>
              </a:spcAft>
              <a:buClrTx/>
              <a:buSzTx/>
              <a:buFontTx/>
              <a:buNone/>
              <a:tabLst>
                <a:tab pos="534988" algn="l"/>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g) President requested </a:t>
            </a: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a follow-up Special Cabinet meeting on Local Government </a:t>
            </a: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be held in the first week of October 2022</a:t>
            </a:r>
          </a:p>
          <a:p>
            <a:pPr marL="266700" marR="0" lvl="0" indent="-266700" algn="just"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h)	In preparation for the meeting in October 2022, the Minister of Cooperative Governance and Traditional Affairs (lead), of Finance and in the 	Presidency must engage with other relevant departments, provinces and SALGA to develop a coherent plan to strengthen local government performance which must be presented to the Cabinet in the form of a memorandum after having been tabled at the President’s Coordinating Council (PCC) </a:t>
            </a:r>
          </a:p>
          <a:p>
            <a:pPr marL="511175" marR="0" lvl="0" indent="-511175" algn="just"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4F7B57B0-974B-62A4-6C8B-E606A83343FC}"/>
              </a:ext>
            </a:extLst>
          </p:cNvPr>
          <p:cNvSpPr txBox="1"/>
          <p:nvPr/>
        </p:nvSpPr>
        <p:spPr>
          <a:xfrm>
            <a:off x="8448674" y="1620298"/>
            <a:ext cx="3363127" cy="3770263"/>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Tx/>
              <a:buAutoNum type="romanLcParenR"/>
              <a:tabLst/>
              <a:defRPr/>
            </a:pPr>
            <a:r>
              <a:rPr kumimoji="0" lang="en-GB" sz="1200" b="1" i="0" u="none" strike="noStrike" kern="1200" cap="none" spc="0" normalizeH="0" baseline="0" noProof="0" dirty="0">
                <a:ln>
                  <a:noFill/>
                </a:ln>
                <a:solidFill>
                  <a:srgbClr val="000000"/>
                </a:solidFill>
                <a:effectLst/>
                <a:uLnTx/>
                <a:uFillTx/>
                <a:latin typeface="Arial" panose="020B0604020202020204"/>
                <a:ea typeface="+mn-ea"/>
                <a:cs typeface="+mn-cs"/>
              </a:rPr>
              <a:t>On Municipal Financial Recovery Services and the success of Section 139 Interventions  </a:t>
            </a:r>
            <a:endParaRPr kumimoji="0" lang="en-GB" sz="1200" b="1" i="0" u="none" strike="noStrike" kern="1200" cap="none" spc="0" normalizeH="0" baseline="0" noProof="0" dirty="0">
              <a:ln>
                <a:noFill/>
              </a:ln>
              <a:solidFill>
                <a:srgbClr val="E89C00"/>
              </a:solidFill>
              <a:effectLst/>
              <a:uLnTx/>
              <a:uFillTx/>
              <a:latin typeface="Arial" panose="020B0604020202020204"/>
              <a:ea typeface="+mn-ea"/>
              <a:cs typeface="+mn-cs"/>
            </a:endParaRPr>
          </a:p>
          <a:p>
            <a:pPr marL="452438" marR="0" lvl="1" indent="-1857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DCoG and NT Collaboration to support distressed municipalities by inducting them on the new approach to interventions;</a:t>
            </a:r>
          </a:p>
          <a:p>
            <a:pPr marL="452438" marR="0" lvl="1" indent="-185738"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Stakeholder coordination (within CoGTA and outside) to support implementation of the intervention</a:t>
            </a:r>
          </a:p>
          <a:p>
            <a:pPr marL="266700" marR="0" lvl="0" indent="-26670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rPr>
              <a:t>j)  Minister of Cooperative Governance and Traditional Affairs (lead) in collaboration with Ministers of Finance, in the Presidency, Premiers, 	SALGA and the Auditor-General have a comprehensive discussion on the financial status of municipalities and the Section 139 Interventions and report  	to Cabinet by the end of September 2022. </a:t>
            </a:r>
          </a:p>
          <a:p>
            <a:pPr marL="539750" marR="0" lvl="0" indent="-539750" algn="just" defTabSz="914400" rtl="0" eaLnBrk="1" fontAlgn="auto" latinLnBrk="0" hangingPunct="1">
              <a:lnSpc>
                <a:spcPct val="100000"/>
              </a:lnSpc>
              <a:spcBef>
                <a:spcPts val="0"/>
              </a:spcBef>
              <a:spcAft>
                <a:spcPts val="0"/>
              </a:spcAft>
              <a:buClrTx/>
              <a:buSzTx/>
              <a:buFont typeface="+mj-lt"/>
              <a:buAutoNum type="alphaLcParenR"/>
              <a:tabLst/>
              <a:defRPr/>
            </a:pPr>
            <a:endParaRPr kumimoji="0" lang="en-GB" sz="11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3963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E7CA3-91A5-4365-A625-8210FDB4526F}"/>
              </a:ext>
            </a:extLst>
          </p:cNvPr>
          <p:cNvSpPr>
            <a:spLocks noGrp="1"/>
          </p:cNvSpPr>
          <p:nvPr>
            <p:ph type="title"/>
          </p:nvPr>
        </p:nvSpPr>
        <p:spPr>
          <a:xfrm>
            <a:off x="422941" y="205689"/>
            <a:ext cx="11047547" cy="409925"/>
          </a:xfrm>
        </p:spPr>
        <p:txBody>
          <a:bodyPr>
            <a:normAutofit fontScale="90000"/>
          </a:bodyPr>
          <a:lstStyle/>
          <a:p>
            <a:r>
              <a:rPr lang="en-GB" b="1" dirty="0">
                <a:solidFill>
                  <a:schemeClr val="accent2"/>
                </a:solidFill>
              </a:rPr>
              <a:t>Key Local government summit resolutions  </a:t>
            </a:r>
            <a:endParaRPr lang="en-GB" dirty="0">
              <a:solidFill>
                <a:schemeClr val="accent2"/>
              </a:solidFill>
            </a:endParaRPr>
          </a:p>
        </p:txBody>
      </p:sp>
      <p:sp>
        <p:nvSpPr>
          <p:cNvPr id="5" name="Rectangle 1">
            <a:extLst>
              <a:ext uri="{FF2B5EF4-FFF2-40B4-BE49-F238E27FC236}">
                <a16:creationId xmlns:a16="http://schemas.microsoft.com/office/drawing/2014/main" id="{C438A5F0-BC15-4117-9A26-DC3FFBFEF1F8}"/>
              </a:ext>
            </a:extLst>
          </p:cNvPr>
          <p:cNvSpPr>
            <a:spLocks noChangeArrowheads="1"/>
          </p:cNvSpPr>
          <p:nvPr/>
        </p:nvSpPr>
        <p:spPr bwMode="auto">
          <a:xfrm>
            <a:off x="-2987855" y="0"/>
            <a:ext cx="1884582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 name="Content Placeholder 5">
            <a:extLst>
              <a:ext uri="{FF2B5EF4-FFF2-40B4-BE49-F238E27FC236}">
                <a16:creationId xmlns:a16="http://schemas.microsoft.com/office/drawing/2014/main" id="{8E77BC81-B72F-487B-8C8C-B82A2E2654E6}"/>
              </a:ext>
            </a:extLst>
          </p:cNvPr>
          <p:cNvSpPr>
            <a:spLocks noGrp="1"/>
          </p:cNvSpPr>
          <p:nvPr>
            <p:ph sz="half" idx="2"/>
          </p:nvPr>
        </p:nvSpPr>
        <p:spPr>
          <a:xfrm>
            <a:off x="287081" y="768282"/>
            <a:ext cx="5893246" cy="5430499"/>
          </a:xfrm>
          <a:noFill/>
        </p:spPr>
        <p:txBody>
          <a:bodyPr lIns="91440" tIns="45720" rIns="91440" bIns="45720" anchor="t">
            <a:noAutofit/>
          </a:bodyPr>
          <a:lstStyle/>
          <a:p>
            <a:pPr marL="180975" marR="0" lvl="0" indent="-180975" algn="just" defTabSz="914400" rtl="0" eaLnBrk="1" fontAlgn="auto" latinLnBrk="0" hangingPunct="1">
              <a:lnSpc>
                <a:spcPct val="107000"/>
              </a:lnSpc>
              <a:spcBef>
                <a:spcPts val="0"/>
              </a:spcBef>
              <a:spcAft>
                <a:spcPts val="0"/>
              </a:spcAft>
              <a:buClrTx/>
              <a:buSzTx/>
              <a:buFontTx/>
              <a:buAutoNum type="arabicPeriod"/>
              <a:tabLst/>
              <a:defRPr/>
            </a:pPr>
            <a:r>
              <a:rPr kumimoji="0" lang="en-GB"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DDM:</a:t>
            </a:r>
            <a:r>
              <a:rPr kumimoji="0" lang="en-GB" sz="14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Ensure greater participation of the other spheres and political champions at Local Government especially in municipalities and provides monthly reports indicating support provided to municipality as per section 154 of the Constitution.</a:t>
            </a:r>
          </a:p>
          <a:p>
            <a:pPr marL="180975" marR="0" lvl="0" indent="-180975" algn="just" defTabSz="914400" rtl="0" eaLnBrk="1" fontAlgn="auto" latinLnBrk="0" hangingPunct="1">
              <a:lnSpc>
                <a:spcPct val="107000"/>
              </a:lnSpc>
              <a:spcBef>
                <a:spcPts val="0"/>
              </a:spcBef>
              <a:spcAft>
                <a:spcPts val="0"/>
              </a:spcAft>
              <a:buClrTx/>
              <a:buSzTx/>
              <a:buFontTx/>
              <a:buAutoNum type="arabicPeriod"/>
              <a:tabLst/>
              <a:defRPr/>
            </a:pPr>
            <a:r>
              <a:rPr kumimoji="0" lang="en-GB"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LED:</a:t>
            </a:r>
            <a:r>
              <a:rPr kumimoji="0" lang="en-GB" sz="14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Coordinate a skills revolution workshop which will focus on the creative sector, agriculture (in its full value chain), innovations and ICT, as well as the business and entrepreneurial skills as well as the green and blue economy.</a:t>
            </a:r>
          </a:p>
          <a:p>
            <a:pPr marL="180975" marR="0" lvl="0" indent="-180975" algn="just" defTabSz="914400" rtl="0" eaLnBrk="1" fontAlgn="auto" latinLnBrk="0" hangingPunct="1">
              <a:lnSpc>
                <a:spcPct val="107000"/>
              </a:lnSpc>
              <a:spcBef>
                <a:spcPts val="0"/>
              </a:spcBef>
              <a:spcAft>
                <a:spcPts val="0"/>
              </a:spcAft>
              <a:buClrTx/>
              <a:buSzTx/>
              <a:buFontTx/>
              <a:buAutoNum type="arabicPeriod"/>
              <a:tabLst/>
              <a:defRPr/>
            </a:pPr>
            <a:r>
              <a:rPr kumimoji="0" lang="en-GB"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LED:</a:t>
            </a:r>
            <a:r>
              <a:rPr kumimoji="0" lang="en-GB" sz="14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A special summit on LED where all the players should be in attendance to report and account to the district spaces on development initiatives/programs undertaken and those that are underway including those that are planned be convened.</a:t>
            </a:r>
          </a:p>
          <a:p>
            <a:pPr marL="180975" marR="0" lvl="0" indent="-180975" algn="just" defTabSz="914400" rtl="0" eaLnBrk="1" fontAlgn="auto" latinLnBrk="0" hangingPunct="1">
              <a:lnSpc>
                <a:spcPct val="107000"/>
              </a:lnSpc>
              <a:spcBef>
                <a:spcPts val="0"/>
              </a:spcBef>
              <a:spcAft>
                <a:spcPts val="0"/>
              </a:spcAft>
              <a:buClrTx/>
              <a:buSzTx/>
              <a:buFontTx/>
              <a:buAutoNum type="arabicPeriod"/>
              <a:tabLst/>
              <a:defRPr/>
            </a:pPr>
            <a:r>
              <a:rPr kumimoji="0" lang="en-GB" sz="1400" b="1"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Governance:</a:t>
            </a:r>
            <a:r>
              <a:rPr kumimoji="0" lang="en-GB" sz="14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Consider simplifying, integrating and revising regulation requirement for local government (i.e., review indicators and reduce reporting requirements).</a:t>
            </a:r>
          </a:p>
          <a:p>
            <a:pPr marL="180975" marR="0" lvl="0" indent="-180975" algn="just" defTabSz="914400" rtl="0" eaLnBrk="1" fontAlgn="auto" latinLnBrk="0" hangingPunct="1">
              <a:lnSpc>
                <a:spcPct val="107000"/>
              </a:lnSpc>
              <a:spcBef>
                <a:spcPts val="0"/>
              </a:spcBef>
              <a:spcAft>
                <a:spcPts val="0"/>
              </a:spcAft>
              <a:buClrTx/>
              <a:buSzTx/>
              <a:buFont typeface="+mj-lt"/>
              <a:buAutoNum type="arabicPeriod"/>
              <a:tabLst/>
              <a:defRPr/>
            </a:pPr>
            <a:r>
              <a:rPr lang="en-GB" sz="1400" b="1" dirty="0">
                <a:solidFill>
                  <a:srgbClr val="000000"/>
                </a:solidFill>
                <a:latin typeface="+mj-lt"/>
                <a:ea typeface="Calibri" panose="020F0502020204030204" pitchFamily="34" charset="0"/>
                <a:cs typeface="Times New Roman" panose="02020603050405020304" pitchFamily="18" charset="0"/>
              </a:rPr>
              <a:t>Governance:</a:t>
            </a:r>
            <a:r>
              <a:rPr lang="en-GB" sz="1400" dirty="0">
                <a:solidFill>
                  <a:srgbClr val="000000"/>
                </a:solidFill>
                <a:latin typeface="+mj-lt"/>
                <a:ea typeface="Calibri" panose="020F0502020204030204" pitchFamily="34" charset="0"/>
                <a:cs typeface="Times New Roman" panose="02020603050405020304" pitchFamily="18" charset="0"/>
              </a:rPr>
              <a:t> </a:t>
            </a:r>
            <a:r>
              <a:rPr kumimoji="0" lang="en-GB" sz="1400" b="0" i="0" u="none" strike="noStrike" kern="1200" cap="none" spc="0" normalizeH="0" baseline="0" noProof="0" dirty="0">
                <a:ln>
                  <a:noFill/>
                </a:ln>
                <a:solidFill>
                  <a:srgbClr val="000000"/>
                </a:solidFill>
                <a:effectLst/>
                <a:uLnTx/>
                <a:uFillTx/>
                <a:latin typeface="Arial Nova Light" panose="020B0304020202020204" pitchFamily="34" charset="0"/>
                <a:ea typeface="Calibri" panose="020F0502020204030204" pitchFamily="34" charset="0"/>
                <a:cs typeface="Times New Roman" panose="02020603050405020304" pitchFamily="18" charset="0"/>
              </a:rPr>
              <a:t>MPACs to be strengthened through the Municipal Support and Intervention Plan (MSIP). MPACs guidelines be reviewed to include consequence management.</a:t>
            </a:r>
          </a:p>
          <a:p>
            <a:pPr marL="180975" marR="0" lvl="0" indent="-180975" algn="just" defTabSz="914400" rtl="0" eaLnBrk="1" fontAlgn="auto" latinLnBrk="0" hangingPunct="1">
              <a:lnSpc>
                <a:spcPct val="107000"/>
              </a:lnSpc>
              <a:spcBef>
                <a:spcPts val="0"/>
              </a:spcBef>
              <a:spcAft>
                <a:spcPts val="0"/>
              </a:spcAft>
              <a:buClrTx/>
              <a:buSzTx/>
              <a:buFont typeface="+mj-lt"/>
              <a:buAutoNum type="arabicPeriod"/>
              <a:tabLst/>
              <a:defRPr/>
            </a:pPr>
            <a:r>
              <a:rPr kumimoji="0" lang="en-GB" sz="1400" b="1" i="0" u="none" strike="noStrike" kern="1200" cap="none" spc="0" normalizeH="0" baseline="0" noProof="0" dirty="0">
                <a:ln>
                  <a:noFill/>
                </a:ln>
                <a:solidFill>
                  <a:srgbClr val="000000"/>
                </a:solidFill>
                <a:effectLst/>
                <a:uLnTx/>
                <a:uFillTx/>
                <a:latin typeface="Arial Nova Light" panose="020B0304020202020204" pitchFamily="34" charset="0"/>
                <a:ea typeface="Calibri" panose="020F0502020204030204" pitchFamily="34" charset="0"/>
                <a:cs typeface="Times New Roman" panose="02020603050405020304" pitchFamily="18" charset="0"/>
              </a:rPr>
              <a:t>Governance:</a:t>
            </a:r>
            <a:r>
              <a:rPr kumimoji="0" lang="en-GB" sz="1400" b="0" i="0" u="none" strike="noStrike" kern="1200" cap="none" spc="0" normalizeH="0" baseline="0" noProof="0" dirty="0">
                <a:ln>
                  <a:noFill/>
                </a:ln>
                <a:solidFill>
                  <a:srgbClr val="000000"/>
                </a:solidFill>
                <a:effectLst/>
                <a:uLnTx/>
                <a:uFillTx/>
                <a:latin typeface="Arial Nova Light" panose="020B0304020202020204" pitchFamily="34" charset="0"/>
                <a:ea typeface="Calibri" panose="020F0502020204030204" pitchFamily="34" charset="0"/>
                <a:cs typeface="Times New Roman" panose="02020603050405020304" pitchFamily="18" charset="0"/>
              </a:rPr>
              <a:t> To ensure understanding of roles and responsibilities and to address the issue of political/administrative interference, workshop session be conducted for political leadership.</a:t>
            </a:r>
          </a:p>
          <a:p>
            <a:pPr marL="180975" marR="0" lvl="0" indent="-180975" algn="just" defTabSz="914400" rtl="0" eaLnBrk="1" fontAlgn="auto" latinLnBrk="0" hangingPunct="1">
              <a:lnSpc>
                <a:spcPct val="107000"/>
              </a:lnSpc>
              <a:spcBef>
                <a:spcPts val="0"/>
              </a:spcBef>
              <a:spcAft>
                <a:spcPts val="0"/>
              </a:spcAft>
              <a:buClrTx/>
              <a:buSzTx/>
              <a:buFont typeface="+mj-lt"/>
              <a:buAutoNum type="arabicPeriod"/>
              <a:tabLst/>
              <a:defRPr/>
            </a:pPr>
            <a:r>
              <a:rPr kumimoji="0" lang="en-GB" sz="1400" b="1" i="0" u="none" strike="noStrike" kern="1200" cap="none" spc="0" normalizeH="0" baseline="0" noProof="0" dirty="0">
                <a:ln>
                  <a:noFill/>
                </a:ln>
                <a:solidFill>
                  <a:srgbClr val="000000"/>
                </a:solidFill>
                <a:effectLst/>
                <a:uLnTx/>
                <a:uFillTx/>
                <a:latin typeface="Arial Nova Light" panose="020B0304020202020204" pitchFamily="34" charset="0"/>
                <a:ea typeface="Calibri" panose="020F0502020204030204" pitchFamily="34" charset="0"/>
                <a:cs typeface="Times New Roman" panose="02020603050405020304" pitchFamily="18" charset="0"/>
              </a:rPr>
              <a:t>Governance:</a:t>
            </a:r>
            <a:r>
              <a:rPr kumimoji="0" lang="en-GB" sz="1400" b="0" i="0" u="none" strike="noStrike" kern="1200" cap="none" spc="0" normalizeH="0" baseline="0" noProof="0" dirty="0">
                <a:ln>
                  <a:noFill/>
                </a:ln>
                <a:solidFill>
                  <a:srgbClr val="000000"/>
                </a:solidFill>
                <a:effectLst/>
                <a:uLnTx/>
                <a:uFillTx/>
                <a:latin typeface="Arial Nova Light" panose="020B0304020202020204" pitchFamily="34" charset="0"/>
                <a:ea typeface="Calibri" panose="020F0502020204030204" pitchFamily="34" charset="0"/>
                <a:cs typeface="Times New Roman" panose="02020603050405020304" pitchFamily="18" charset="0"/>
              </a:rPr>
              <a:t> A legislative provision be promulgated to empower investigators to implement the finding/ outcomes of their investigation (such as Section 106 investigations).</a:t>
            </a:r>
          </a:p>
          <a:p>
            <a:pPr marL="180975" marR="0" lvl="0" indent="-180975" algn="just" defTabSz="914400" rtl="0" eaLnBrk="1" fontAlgn="auto" latinLnBrk="0" hangingPunct="1">
              <a:lnSpc>
                <a:spcPct val="107000"/>
              </a:lnSpc>
              <a:spcBef>
                <a:spcPts val="0"/>
              </a:spcBef>
              <a:spcAft>
                <a:spcPts val="0"/>
              </a:spcAft>
              <a:buClrTx/>
              <a:buSzTx/>
              <a:buFont typeface="+mj-lt"/>
              <a:buAutoNum type="arabicPeriod"/>
              <a:tabLst/>
              <a:defRPr/>
            </a:pPr>
            <a:endParaRPr kumimoji="0" lang="en-GB" sz="1400" b="0" i="0" u="none" strike="noStrike" kern="1200" cap="none" spc="0" normalizeH="0" baseline="0" noProof="0" dirty="0">
              <a:ln>
                <a:noFill/>
              </a:ln>
              <a:solidFill>
                <a:srgbClr val="000000"/>
              </a:solidFill>
              <a:effectLst/>
              <a:uLnTx/>
              <a:uFillTx/>
              <a:latin typeface="Arial Nova Light" panose="020B0304020202020204" pitchFamily="34" charset="0"/>
              <a:ea typeface="Calibri" panose="020F0502020204030204" pitchFamily="34" charset="0"/>
              <a:cs typeface="Times New Roman" panose="02020603050405020304" pitchFamily="18" charset="0"/>
            </a:endParaRPr>
          </a:p>
          <a:p>
            <a:pPr marL="180975" marR="0" lvl="0" indent="-180975" algn="just" defTabSz="914400" rtl="0" eaLnBrk="1" fontAlgn="auto" latinLnBrk="0" hangingPunct="1">
              <a:lnSpc>
                <a:spcPct val="107000"/>
              </a:lnSpc>
              <a:spcBef>
                <a:spcPts val="0"/>
              </a:spcBef>
              <a:spcAft>
                <a:spcPts val="0"/>
              </a:spcAft>
              <a:buClrTx/>
              <a:buSzTx/>
              <a:buFont typeface="+mj-lt"/>
              <a:buAutoNum type="arabicPeriod"/>
              <a:tabLst/>
              <a:defRPr/>
            </a:pPr>
            <a:endParaRPr kumimoji="0" lang="en-GB" sz="1400" b="0" i="0" u="none" strike="noStrike" kern="1200" cap="none" spc="0" normalizeH="0" baseline="0" noProof="0" dirty="0">
              <a:ln>
                <a:noFill/>
              </a:ln>
              <a:solidFill>
                <a:srgbClr val="000000"/>
              </a:solidFill>
              <a:effectLst/>
              <a:uLnTx/>
              <a:uFillTx/>
              <a:latin typeface="Arial Nova Light" panose="020B0304020202020204" pitchFamily="34" charset="0"/>
              <a:ea typeface="Calibri" panose="020F0502020204030204" pitchFamily="34" charset="0"/>
              <a:cs typeface="Times New Roman" panose="02020603050405020304" pitchFamily="18" charset="0"/>
            </a:endParaRPr>
          </a:p>
          <a:p>
            <a:pPr marL="180975" marR="0" lvl="0" indent="-180975" algn="just" defTabSz="914400" rtl="0" eaLnBrk="1" fontAlgn="auto" latinLnBrk="0" hangingPunct="1">
              <a:lnSpc>
                <a:spcPct val="107000"/>
              </a:lnSpc>
              <a:spcBef>
                <a:spcPts val="0"/>
              </a:spcBef>
              <a:spcAft>
                <a:spcPts val="0"/>
              </a:spcAft>
              <a:buClrTx/>
              <a:buSzTx/>
              <a:buFont typeface="+mj-lt"/>
              <a:buAutoNum type="arabicPeriod"/>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80975" marR="0" lvl="0" indent="-180975" algn="just" defTabSz="914400" rtl="0" eaLnBrk="1" fontAlgn="auto" latinLnBrk="0" hangingPunct="1">
              <a:lnSpc>
                <a:spcPct val="107000"/>
              </a:lnSpc>
              <a:spcBef>
                <a:spcPts val="0"/>
              </a:spcBef>
              <a:spcAft>
                <a:spcPts val="0"/>
              </a:spcAft>
              <a:buClrTx/>
              <a:buSzTx/>
              <a:buFontTx/>
              <a:buAutoNum type="arabicPeriod"/>
              <a:tabLst/>
              <a:defRPr/>
            </a:pPr>
            <a:endParaRPr kumimoji="0" lang="en-GB" sz="14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endParaRPr>
          </a:p>
          <a:p>
            <a:pPr marL="180975" marR="0" lvl="0" indent="-180975" algn="just" defTabSz="914400" rtl="0" eaLnBrk="1" fontAlgn="auto" latinLnBrk="0" hangingPunct="1">
              <a:lnSpc>
                <a:spcPct val="107000"/>
              </a:lnSpc>
              <a:spcBef>
                <a:spcPts val="0"/>
              </a:spcBef>
              <a:spcAft>
                <a:spcPts val="0"/>
              </a:spcAft>
              <a:buClrTx/>
              <a:buSzTx/>
              <a:buFontTx/>
              <a:buAutoNum type="arabicPeriod"/>
              <a:tabLst/>
              <a:defRPr/>
            </a:pPr>
            <a:endParaRPr kumimoji="0" lang="en-GB" sz="1400" b="0" i="0" u="none" strike="noStrike" kern="120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Tx/>
              <a:buAutoNum type="arabicPeriod"/>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Tx/>
              <a:buAutoNum type="arabicPeriod"/>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Tx/>
              <a:buAutoNum type="arabicPeriod"/>
              <a:tabLst/>
              <a:defRPr/>
            </a:pPr>
            <a:endParaRPr kumimoji="0" lang="en-GB"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07000"/>
              </a:lnSpc>
              <a:spcBef>
                <a:spcPts val="0"/>
              </a:spcBef>
              <a:spcAft>
                <a:spcPts val="0"/>
              </a:spcAft>
              <a:buClrTx/>
              <a:buSzTx/>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ts val="1480"/>
              </a:lnSpc>
              <a:spcBef>
                <a:spcPts val="300"/>
              </a:spcBef>
              <a:spcAft>
                <a:spcPts val="300"/>
              </a:spcAft>
              <a:buFont typeface="+mj-lt"/>
              <a:buAutoNum type="arabicPeriod"/>
            </a:pPr>
            <a:endParaRPr lang="en-ZA" sz="1300" b="1" dirty="0">
              <a:latin typeface="Arial" panose="020B0604020202020204" pitchFamily="34" charset="0"/>
              <a:ea typeface="Calibri" panose="020F0502020204030204" pitchFamily="34" charset="0"/>
            </a:endParaRPr>
          </a:p>
          <a:p>
            <a:pPr marL="342900" indent="-342900">
              <a:lnSpc>
                <a:spcPts val="1480"/>
              </a:lnSpc>
              <a:spcBef>
                <a:spcPts val="300"/>
              </a:spcBef>
              <a:spcAft>
                <a:spcPts val="300"/>
              </a:spcAft>
              <a:buFont typeface="+mj-lt"/>
              <a:buAutoNum type="arabicPeriod"/>
            </a:pPr>
            <a:endParaRPr lang="en-ZA" sz="1300" b="1" dirty="0">
              <a:latin typeface="Arial" panose="020B0604020202020204" pitchFamily="34" charset="0"/>
              <a:ea typeface="Calibri" panose="020F0502020204030204" pitchFamily="34" charset="0"/>
            </a:endParaRPr>
          </a:p>
        </p:txBody>
      </p:sp>
      <p:cxnSp>
        <p:nvCxnSpPr>
          <p:cNvPr id="9" name="Straight Connector 8">
            <a:extLst>
              <a:ext uri="{FF2B5EF4-FFF2-40B4-BE49-F238E27FC236}">
                <a16:creationId xmlns:a16="http://schemas.microsoft.com/office/drawing/2014/main" id="{08FE347F-1B09-997F-7036-E1E6C0EADD05}"/>
              </a:ext>
            </a:extLst>
          </p:cNvPr>
          <p:cNvCxnSpPr>
            <a:cxnSpLocks/>
          </p:cNvCxnSpPr>
          <p:nvPr/>
        </p:nvCxnSpPr>
        <p:spPr>
          <a:xfrm>
            <a:off x="6132832" y="1085246"/>
            <a:ext cx="0" cy="5015308"/>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8A22705-9A4C-E392-3A2C-CC4BC916633A}"/>
              </a:ext>
            </a:extLst>
          </p:cNvPr>
          <p:cNvSpPr txBox="1"/>
          <p:nvPr/>
        </p:nvSpPr>
        <p:spPr>
          <a:xfrm>
            <a:off x="6337005" y="797437"/>
            <a:ext cx="5641579" cy="6555641"/>
          </a:xfrm>
          <a:prstGeom prst="rect">
            <a:avLst/>
          </a:prstGeom>
          <a:noFill/>
        </p:spPr>
        <p:txBody>
          <a:bodyPr wrap="square" rtlCol="0">
            <a:spAutoFit/>
          </a:bodyPr>
          <a:lstStyle/>
          <a:p>
            <a:pPr marL="361950" indent="-361950" algn="just">
              <a:buAutoNum type="arabicPeriod" startAt="8"/>
              <a:tabLst>
                <a:tab pos="265113" algn="l"/>
              </a:tabLst>
            </a:pPr>
            <a:r>
              <a:rPr lang="en-GB" sz="1400" b="1" dirty="0"/>
              <a:t>Governance: </a:t>
            </a:r>
            <a:r>
              <a:rPr lang="en-GB" sz="1400" dirty="0"/>
              <a:t>An annual awards platform be established for best performing municipalities, and an incentive system for such municipalities.</a:t>
            </a:r>
          </a:p>
          <a:p>
            <a:pPr marL="361950" indent="-361950" algn="just">
              <a:buAutoNum type="arabicPeriod" startAt="8"/>
              <a:tabLst>
                <a:tab pos="265113" algn="l"/>
              </a:tabLst>
            </a:pPr>
            <a:r>
              <a:rPr lang="en-GB" sz="1400" b="1" dirty="0"/>
              <a:t>Governance:</a:t>
            </a:r>
            <a:r>
              <a:rPr lang="en-GB" sz="1400" dirty="0"/>
              <a:t> MSIP to include capacity support and guidance on budget process to cater for maintenance, operations and asset management. </a:t>
            </a:r>
          </a:p>
          <a:p>
            <a:pPr marL="361950" indent="-361950" algn="just">
              <a:buAutoNum type="arabicPeriod" startAt="8"/>
              <a:tabLst>
                <a:tab pos="265113" algn="l"/>
              </a:tabLst>
            </a:pPr>
            <a:r>
              <a:rPr lang="en-GB" sz="1400" b="1" dirty="0"/>
              <a:t>Governance: </a:t>
            </a:r>
            <a:r>
              <a:rPr lang="en-GB" sz="1400" dirty="0"/>
              <a:t>To Improve the efficiency and quality of local government through better funding, Equitable Share formula / financial model be reviewed</a:t>
            </a:r>
          </a:p>
          <a:p>
            <a:pPr marL="361950" indent="-361950" algn="just">
              <a:buAutoNum type="arabicPeriod" startAt="8"/>
              <a:tabLst>
                <a:tab pos="265113" algn="l"/>
              </a:tabLst>
            </a:pPr>
            <a:r>
              <a:rPr lang="en-GB" sz="1400" b="1" dirty="0"/>
              <a:t>Governance</a:t>
            </a:r>
            <a:r>
              <a:rPr lang="en-GB" sz="1400" dirty="0"/>
              <a:t>: Establish sound financial practices and eliminate corruption in municipalities</a:t>
            </a:r>
          </a:p>
          <a:p>
            <a:pPr marL="361950" indent="-361950" algn="just">
              <a:tabLst>
                <a:tab pos="265113" algn="l"/>
              </a:tabLst>
            </a:pPr>
            <a:r>
              <a:rPr lang="en-GB" sz="1400" b="1" dirty="0"/>
              <a:t>12.  Governance: </a:t>
            </a:r>
            <a:r>
              <a:rPr lang="en-GB" sz="1400" dirty="0"/>
              <a:t>Members of Parliament, Members of Provincial Legislatures and Councillors to jointly provide feedback to communities in respect of services provided by each sphere of government such as roads, heath, education, etc.</a:t>
            </a:r>
          </a:p>
          <a:p>
            <a:pPr marL="361950" indent="-361950" algn="just"/>
            <a:r>
              <a:rPr lang="en-GB" sz="1400" b="1" dirty="0"/>
              <a:t>13.	Service Delivery: </a:t>
            </a:r>
            <a:r>
              <a:rPr lang="en-GB" sz="1400" dirty="0"/>
              <a:t>A framework inclusive of early warning    systems to tackle climate change problems faced by communities in rural areas be formulated.</a:t>
            </a:r>
          </a:p>
          <a:p>
            <a:pPr marL="361950" indent="-361950" algn="just"/>
            <a:r>
              <a:rPr lang="en-GB" sz="1400" b="1" dirty="0"/>
              <a:t>14.	Service Delivery</a:t>
            </a:r>
            <a:r>
              <a:rPr lang="en-GB" sz="1400" dirty="0"/>
              <a:t>: Consider MoU / Structured Functional relationship with Institutions of Higher Learning and Climate Change Agencies with the objective to use technology like Climate GIS mapping analysis to highlight the vulnerability caused by climate changes in high-risk locations and other areas.</a:t>
            </a:r>
          </a:p>
          <a:p>
            <a:pPr marL="361950" indent="-361950" algn="just"/>
            <a:r>
              <a:rPr lang="en-GB" sz="1400" b="1" dirty="0"/>
              <a:t>15. Service Delivery</a:t>
            </a:r>
            <a:r>
              <a:rPr lang="en-GB" sz="1400" dirty="0"/>
              <a:t>: A shared services approach be explored, using the DDM and the Private sector to improve delivery capacity.</a:t>
            </a:r>
          </a:p>
          <a:p>
            <a:pPr marL="361950" indent="-361950" algn="just"/>
            <a:endParaRPr lang="en-GB" sz="1400" dirty="0"/>
          </a:p>
          <a:p>
            <a:pPr marL="180975" indent="-180975">
              <a:tabLst>
                <a:tab pos="265113" algn="l"/>
              </a:tabLst>
            </a:pPr>
            <a:endParaRPr lang="en-GB" sz="1400" dirty="0"/>
          </a:p>
          <a:p>
            <a:pPr marL="180975" indent="-180975">
              <a:tabLst>
                <a:tab pos="265113" algn="l"/>
              </a:tabLst>
            </a:pPr>
            <a:endParaRPr lang="en-GB" sz="1400" dirty="0"/>
          </a:p>
        </p:txBody>
      </p:sp>
    </p:spTree>
    <p:extLst>
      <p:ext uri="{BB962C8B-B14F-4D97-AF65-F5344CB8AC3E}">
        <p14:creationId xmlns:p14="http://schemas.microsoft.com/office/powerpoint/2010/main" val="56604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822960" rtl="0" eaLnBrk="1" fontAlgn="auto" latinLnBrk="0" hangingPunct="1">
              <a:lnSpc>
                <a:spcPct val="100000"/>
              </a:lnSpc>
              <a:spcBef>
                <a:spcPts val="0"/>
              </a:spcBef>
              <a:spcAft>
                <a:spcPts val="0"/>
              </a:spcAft>
              <a:buClrTx/>
              <a:buSzTx/>
              <a:buFontTx/>
              <a:buNone/>
              <a:tabLst/>
              <a:defRPr/>
            </a:pPr>
            <a:fld id="{7D0D9783-04CA-493E-B18F-9C8EFFD26D18}" type="slidenum">
              <a:rPr kumimoji="0" lang="en-ZA" sz="1620" b="0" i="0" u="none" strike="noStrike" kern="1200" cap="none" spc="0" normalizeH="0" baseline="0" noProof="0">
                <a:ln>
                  <a:noFill/>
                </a:ln>
                <a:solidFill>
                  <a:srgbClr val="000000"/>
                </a:solidFill>
                <a:effectLst/>
                <a:uLnTx/>
                <a:uFillTx/>
                <a:latin typeface="Arial" panose="020B0604020202020204"/>
                <a:ea typeface="+mn-ea"/>
                <a:cs typeface="+mn-cs"/>
              </a:rPr>
              <a:pPr marL="0" marR="0" lvl="0" indent="0" algn="l" defTabSz="822960" rtl="0" eaLnBrk="1" fontAlgn="auto" latinLnBrk="0" hangingPunct="1">
                <a:lnSpc>
                  <a:spcPct val="100000"/>
                </a:lnSpc>
                <a:spcBef>
                  <a:spcPts val="0"/>
                </a:spcBef>
                <a:spcAft>
                  <a:spcPts val="0"/>
                </a:spcAft>
                <a:buClrTx/>
                <a:buSzTx/>
                <a:buFontTx/>
                <a:buNone/>
                <a:tabLst/>
                <a:defRPr/>
              </a:pPr>
              <a:t>9</a:t>
            </a:fld>
            <a:endParaRPr kumimoji="0" lang="en-ZA" sz="162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aphicFrame>
        <p:nvGraphicFramePr>
          <p:cNvPr id="6" name="Table 5">
            <a:extLst>
              <a:ext uri="{FF2B5EF4-FFF2-40B4-BE49-F238E27FC236}">
                <a16:creationId xmlns:a16="http://schemas.microsoft.com/office/drawing/2014/main" id="{3E8E6CFF-6D4E-4344-8016-BA0E8639AFB2}"/>
              </a:ext>
            </a:extLst>
          </p:cNvPr>
          <p:cNvGraphicFramePr>
            <a:graphicFrameLocks noGrp="1"/>
          </p:cNvGraphicFramePr>
          <p:nvPr>
            <p:extLst>
              <p:ext uri="{D42A27DB-BD31-4B8C-83A1-F6EECF244321}">
                <p14:modId xmlns:p14="http://schemas.microsoft.com/office/powerpoint/2010/main" val="3806107742"/>
              </p:ext>
            </p:extLst>
          </p:nvPr>
        </p:nvGraphicFramePr>
        <p:xfrm>
          <a:off x="472611" y="764650"/>
          <a:ext cx="11373491" cy="5790288"/>
        </p:xfrm>
        <a:graphic>
          <a:graphicData uri="http://schemas.openxmlformats.org/drawingml/2006/table">
            <a:tbl>
              <a:tblPr>
                <a:tableStyleId>{91EBBBCC-DAD2-459C-BE2E-F6DE35CF9A28}</a:tableStyleId>
              </a:tblPr>
              <a:tblGrid>
                <a:gridCol w="1039786">
                  <a:extLst>
                    <a:ext uri="{9D8B030D-6E8A-4147-A177-3AD203B41FA5}">
                      <a16:colId xmlns:a16="http://schemas.microsoft.com/office/drawing/2014/main" val="1874337820"/>
                    </a:ext>
                  </a:extLst>
                </a:gridCol>
                <a:gridCol w="1864666">
                  <a:extLst>
                    <a:ext uri="{9D8B030D-6E8A-4147-A177-3AD203B41FA5}">
                      <a16:colId xmlns:a16="http://schemas.microsoft.com/office/drawing/2014/main" val="3520484391"/>
                    </a:ext>
                  </a:extLst>
                </a:gridCol>
                <a:gridCol w="2129698">
                  <a:extLst>
                    <a:ext uri="{9D8B030D-6E8A-4147-A177-3AD203B41FA5}">
                      <a16:colId xmlns:a16="http://schemas.microsoft.com/office/drawing/2014/main" val="2614130880"/>
                    </a:ext>
                  </a:extLst>
                </a:gridCol>
                <a:gridCol w="2091837">
                  <a:extLst>
                    <a:ext uri="{9D8B030D-6E8A-4147-A177-3AD203B41FA5}">
                      <a16:colId xmlns:a16="http://schemas.microsoft.com/office/drawing/2014/main" val="2337521419"/>
                    </a:ext>
                  </a:extLst>
                </a:gridCol>
                <a:gridCol w="2120229">
                  <a:extLst>
                    <a:ext uri="{9D8B030D-6E8A-4147-A177-3AD203B41FA5}">
                      <a16:colId xmlns:a16="http://schemas.microsoft.com/office/drawing/2014/main" val="4176090540"/>
                    </a:ext>
                  </a:extLst>
                </a:gridCol>
                <a:gridCol w="2127275">
                  <a:extLst>
                    <a:ext uri="{9D8B030D-6E8A-4147-A177-3AD203B41FA5}">
                      <a16:colId xmlns:a16="http://schemas.microsoft.com/office/drawing/2014/main" val="213925579"/>
                    </a:ext>
                  </a:extLst>
                </a:gridCol>
              </a:tblGrid>
              <a:tr h="2313328">
                <a:tc>
                  <a:txBody>
                    <a:bodyPr/>
                    <a:lstStyle/>
                    <a:p>
                      <a:pPr marL="11113" indent="-11113" algn="l" fontAlgn="t">
                        <a:lnSpc>
                          <a:spcPts val="1360"/>
                        </a:lnSpc>
                        <a:spcBef>
                          <a:spcPts val="100"/>
                        </a:spcBef>
                        <a:spcAft>
                          <a:spcPts val="10"/>
                        </a:spcAft>
                        <a:tabLst/>
                      </a:pPr>
                      <a:r>
                        <a:rPr lang="en-ZA" sz="1000" b="1" u="none" strike="noStrike" cap="all" baseline="0" dirty="0">
                          <a:solidFill>
                            <a:schemeClr val="bg1"/>
                          </a:solidFill>
                          <a:effectLst/>
                          <a:latin typeface="Arial Narrow"/>
                          <a:cs typeface="Arial"/>
                        </a:rPr>
                        <a:t>HIGH RISK</a:t>
                      </a:r>
                    </a:p>
                    <a:p>
                      <a:pPr marL="11113" indent="-11113" algn="l" fontAlgn="t">
                        <a:lnSpc>
                          <a:spcPts val="1360"/>
                        </a:lnSpc>
                        <a:spcBef>
                          <a:spcPts val="100"/>
                        </a:spcBef>
                        <a:spcAft>
                          <a:spcPts val="10"/>
                        </a:spcAft>
                        <a:tabLst/>
                      </a:pPr>
                      <a:r>
                        <a:rPr lang="en-ZA" sz="1000" b="1" u="none" strike="noStrike" cap="all" baseline="0" dirty="0">
                          <a:solidFill>
                            <a:schemeClr val="bg1"/>
                          </a:solidFill>
                          <a:effectLst/>
                          <a:latin typeface="Arial Narrow"/>
                          <a:cs typeface="Arial"/>
                        </a:rPr>
                        <a:t>DYSFUNCTIONAL</a:t>
                      </a:r>
                    </a:p>
                  </a:txBody>
                  <a:tcPr marL="29160" marR="29160" marT="29160" marB="291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91440" lvl="0" indent="-91440" algn="l">
                        <a:lnSpc>
                          <a:spcPct val="90000"/>
                        </a:lnSpc>
                        <a:spcBef>
                          <a:spcPts val="100"/>
                        </a:spcBef>
                        <a:spcAft>
                          <a:spcPts val="10"/>
                        </a:spcAft>
                        <a:buFont typeface="Arial"/>
                        <a:buChar char="•"/>
                      </a:pPr>
                      <a:r>
                        <a:rPr lang="en-ZA" sz="1000" u="none" strike="noStrike" dirty="0">
                          <a:effectLst/>
                          <a:latin typeface="Arial Narrow"/>
                          <a:cs typeface="Arial"/>
                        </a:rPr>
                        <a:t>In-fighting in councils</a:t>
                      </a:r>
                    </a:p>
                    <a:p>
                      <a:pPr marL="91440" lvl="0" indent="-91440" algn="l">
                        <a:lnSpc>
                          <a:spcPct val="90000"/>
                        </a:lnSpc>
                        <a:spcBef>
                          <a:spcPts val="100"/>
                        </a:spcBef>
                        <a:spcAft>
                          <a:spcPts val="10"/>
                        </a:spcAft>
                        <a:buFont typeface="Arial"/>
                        <a:buChar char="•"/>
                      </a:pPr>
                      <a:r>
                        <a:rPr lang="en-ZA" sz="1000" u="none" strike="noStrike" dirty="0">
                          <a:effectLst/>
                          <a:latin typeface="Arial Narrow"/>
                          <a:cs typeface="Arial"/>
                        </a:rPr>
                        <a:t>Intra-political party divisions in council</a:t>
                      </a:r>
                    </a:p>
                    <a:p>
                      <a:pPr marL="91440" lvl="0" indent="-91440" algn="l">
                        <a:lnSpc>
                          <a:spcPct val="90000"/>
                        </a:lnSpc>
                        <a:spcBef>
                          <a:spcPts val="100"/>
                        </a:spcBef>
                        <a:spcAft>
                          <a:spcPts val="10"/>
                        </a:spcAft>
                        <a:buFont typeface="Arial"/>
                        <a:buChar char="•"/>
                      </a:pPr>
                      <a:r>
                        <a:rPr lang="en-ZA" sz="1000" u="none" strike="noStrike" dirty="0">
                          <a:effectLst/>
                          <a:latin typeface="Arial Narrow"/>
                          <a:cs typeface="Arial"/>
                        </a:rPr>
                        <a:t>Divisions in caucuses </a:t>
                      </a:r>
                    </a:p>
                    <a:p>
                      <a:pPr marL="91440" lvl="0" indent="-91440" algn="l">
                        <a:lnSpc>
                          <a:spcPct val="90000"/>
                        </a:lnSpc>
                        <a:spcBef>
                          <a:spcPts val="100"/>
                        </a:spcBef>
                        <a:spcAft>
                          <a:spcPts val="10"/>
                        </a:spcAft>
                        <a:buFont typeface="Arial"/>
                        <a:buChar char="•"/>
                      </a:pPr>
                      <a:r>
                        <a:rPr lang="en-ZA" sz="1000" u="none" strike="noStrike" dirty="0">
                          <a:effectLst/>
                          <a:latin typeface="Arial Narrow"/>
                          <a:cs typeface="Arial"/>
                        </a:rPr>
                        <a:t>External political interference in councils</a:t>
                      </a:r>
                    </a:p>
                    <a:p>
                      <a:pPr marL="91440" lvl="0" indent="-91440" algn="l">
                        <a:lnSpc>
                          <a:spcPct val="90000"/>
                        </a:lnSpc>
                        <a:spcBef>
                          <a:spcPts val="100"/>
                        </a:spcBef>
                        <a:spcAft>
                          <a:spcPts val="10"/>
                        </a:spcAft>
                        <a:buFont typeface="Arial"/>
                        <a:buChar char="•"/>
                      </a:pPr>
                      <a:r>
                        <a:rPr lang="en-ZA" sz="1000" u="none" strike="noStrike" dirty="0">
                          <a:effectLst/>
                          <a:latin typeface="Arial Narrow"/>
                          <a:cs typeface="Arial"/>
                        </a:rPr>
                        <a:t>Persistent &amp; frequent section 139 interventions </a:t>
                      </a:r>
                      <a:br>
                        <a:rPr lang="en-ZA" sz="1000" u="none" strike="noStrike" dirty="0">
                          <a:effectLst/>
                          <a:latin typeface="Arial Narrow"/>
                          <a:cs typeface="Arial"/>
                        </a:rPr>
                      </a:br>
                      <a:r>
                        <a:rPr lang="en-ZA" sz="1000" u="none" strike="noStrike" dirty="0">
                          <a:effectLst/>
                          <a:latin typeface="Arial Narrow"/>
                          <a:cs typeface="Arial"/>
                        </a:rPr>
                        <a:t>(esp. on dissolution </a:t>
                      </a:r>
                      <a:br>
                        <a:rPr lang="en-ZA" sz="1000" u="none" strike="noStrike" dirty="0">
                          <a:effectLst/>
                          <a:latin typeface="Arial Narrow"/>
                          <a:cs typeface="Arial"/>
                        </a:rPr>
                      </a:br>
                      <a:r>
                        <a:rPr lang="en-ZA" sz="1000" u="none" strike="noStrike" dirty="0">
                          <a:effectLst/>
                          <a:latin typeface="Arial Narrow"/>
                          <a:cs typeface="Arial"/>
                        </a:rPr>
                        <a:t>of councils)</a:t>
                      </a:r>
                    </a:p>
                  </a:txBody>
                  <a:tcPr marL="29160" marR="29160" marT="29160" marB="291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0202">
                        <a:alpha val="23000"/>
                      </a:srgbClr>
                    </a:solidFill>
                  </a:tcPr>
                </a:tc>
                <a:tc>
                  <a:txBody>
                    <a:bodyPr/>
                    <a:lstStyle/>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Council not meeting as regulated </a:t>
                      </a:r>
                      <a:endParaRPr lang="en-US" sz="1000" dirty="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Committees of council not meeting</a:t>
                      </a:r>
                      <a:endParaRPr lang="en-US" sz="1000" dirty="0">
                        <a:effectLst/>
                        <a:latin typeface="Arial Narrow"/>
                        <a:ea typeface="Calibri" panose="020F0502020204030204" pitchFamily="34" charset="0"/>
                        <a:cs typeface="Arial"/>
                      </a:endParaRPr>
                    </a:p>
                    <a:p>
                      <a:pPr marL="91440" marR="0" lvl="0" indent="-91440" algn="l" rtl="0" eaLnBrk="1" fontAlgn="auto" latinLnBrk="0" hangingPunct="1">
                        <a:lnSpc>
                          <a:spcPct val="90000"/>
                        </a:lnSpc>
                        <a:spcBef>
                          <a:spcPts val="100"/>
                        </a:spcBef>
                        <a:spcAft>
                          <a:spcPts val="10"/>
                        </a:spcAft>
                        <a:buClrTx/>
                        <a:buSzTx/>
                        <a:buFont typeface="Arial"/>
                        <a:buChar char="•"/>
                      </a:pPr>
                      <a:r>
                        <a:rPr lang="en-US" sz="1000" dirty="0">
                          <a:effectLst/>
                          <a:latin typeface="Arial Narrow"/>
                          <a:ea typeface="Times New Roman" panose="02020603050405020304" pitchFamily="18" charset="0"/>
                          <a:cs typeface="Arial"/>
                        </a:rPr>
                        <a:t>Council taking wrongful decisions </a:t>
                      </a:r>
                      <a:br>
                        <a:rPr lang="en-US" sz="1000" dirty="0">
                          <a:effectLst/>
                          <a:latin typeface="Arial Narrow"/>
                          <a:ea typeface="Times New Roman" panose="02020603050405020304" pitchFamily="18" charset="0"/>
                          <a:cs typeface="Arial"/>
                        </a:rPr>
                      </a:br>
                      <a:r>
                        <a:rPr lang="en-US" sz="1000" dirty="0">
                          <a:effectLst/>
                          <a:latin typeface="Arial Narrow"/>
                          <a:ea typeface="Times New Roman" panose="02020603050405020304" pitchFamily="18" charset="0"/>
                          <a:cs typeface="Arial"/>
                        </a:rPr>
                        <a:t>No oversight by council on administration </a:t>
                      </a:r>
                      <a:br>
                        <a:rPr lang="en-US" sz="1000" dirty="0">
                          <a:effectLst/>
                          <a:latin typeface="Arial Narrow"/>
                          <a:ea typeface="Times New Roman" panose="02020603050405020304" pitchFamily="18" charset="0"/>
                          <a:cs typeface="Arial"/>
                        </a:rPr>
                      </a:br>
                      <a:r>
                        <a:rPr lang="en-US" sz="1000" dirty="0">
                          <a:effectLst/>
                          <a:latin typeface="Arial Narrow"/>
                          <a:ea typeface="Times New Roman" panose="02020603050405020304" pitchFamily="18" charset="0"/>
                          <a:cs typeface="Arial"/>
                        </a:rPr>
                        <a:t>Poor and weak decision-making by council</a:t>
                      </a:r>
                    </a:p>
                    <a:p>
                      <a:pPr marL="91440" marR="0" lvl="0" indent="-91440" algn="l">
                        <a:lnSpc>
                          <a:spcPct val="90000"/>
                        </a:lnSpc>
                        <a:spcBef>
                          <a:spcPts val="100"/>
                        </a:spcBef>
                        <a:spcAft>
                          <a:spcPts val="10"/>
                        </a:spcAft>
                        <a:buFont typeface="Arial"/>
                        <a:buChar char="•"/>
                      </a:pPr>
                      <a:r>
                        <a:rPr lang="en-US" sz="1000" dirty="0">
                          <a:effectLst/>
                          <a:latin typeface="Arial Narrow"/>
                          <a:ea typeface="Calibri" panose="020F0502020204030204" pitchFamily="34" charset="0"/>
                          <a:cs typeface="Arial"/>
                        </a:rPr>
                        <a:t>Councilors unduly interfering in administration </a:t>
                      </a:r>
                      <a:br>
                        <a:rPr lang="en-US" sz="1000" dirty="0">
                          <a:effectLst/>
                          <a:latin typeface="Arial Narrow"/>
                          <a:ea typeface="Calibri" panose="020F0502020204030204" pitchFamily="34" charset="0"/>
                          <a:cs typeface="Arial"/>
                        </a:rPr>
                      </a:br>
                      <a:r>
                        <a:rPr lang="en-US" sz="1000" b="0" i="0" u="none" strike="noStrike" noProof="0" dirty="0">
                          <a:effectLst/>
                          <a:latin typeface="Arial Narrow"/>
                          <a:cs typeface="Arial"/>
                        </a:rPr>
                        <a:t>No consequence management on </a:t>
                      </a:r>
                      <a:r>
                        <a:rPr lang="en-US" sz="1000" b="0" i="0" u="none" strike="noStrike" noProof="0" dirty="0">
                          <a:effectLst/>
                          <a:latin typeface="Arial Narrow"/>
                        </a:rPr>
                        <a:t>corruption,</a:t>
                      </a:r>
                      <a:r>
                        <a:rPr lang="en-US" sz="1000" b="0" i="0" u="none" strike="noStrike" noProof="0" dirty="0">
                          <a:effectLst/>
                          <a:latin typeface="Arial Narrow"/>
                          <a:cs typeface="Arial"/>
                        </a:rPr>
                        <a:t> maladministration, nepotism </a:t>
                      </a:r>
                      <a:br>
                        <a:rPr lang="en-US" sz="1000" b="0" i="0" u="none" strike="noStrike" noProof="0" dirty="0">
                          <a:effectLst/>
                          <a:latin typeface="Arial Narrow"/>
                          <a:cs typeface="Arial"/>
                        </a:rPr>
                      </a:br>
                      <a:r>
                        <a:rPr lang="en-US" sz="1000" b="0" i="0" u="none" strike="noStrike" noProof="0" dirty="0">
                          <a:effectLst/>
                          <a:latin typeface="Arial Narrow"/>
                          <a:cs typeface="Arial"/>
                        </a:rPr>
                        <a:t>&amp; poor performance</a:t>
                      </a:r>
                    </a:p>
                    <a:p>
                      <a:pPr marL="91440" marR="0" lvl="0" indent="-91440" algn="l">
                        <a:lnSpc>
                          <a:spcPct val="90000"/>
                        </a:lnSpc>
                        <a:spcBef>
                          <a:spcPts val="100"/>
                        </a:spcBef>
                        <a:spcAft>
                          <a:spcPts val="10"/>
                        </a:spcAft>
                        <a:buFont typeface="Arial"/>
                        <a:buChar char="•"/>
                      </a:pPr>
                      <a:r>
                        <a:rPr lang="en-US" sz="1000" b="0" i="0" u="none" strike="noStrike" noProof="0" dirty="0">
                          <a:effectLst/>
                          <a:latin typeface="Arial Narrow"/>
                          <a:cs typeface="Arial"/>
                        </a:rPr>
                        <a:t>Frequent Labour disputes and disruptions</a:t>
                      </a:r>
                      <a:endParaRPr lang="en-US" sz="1300" dirty="0"/>
                    </a:p>
                    <a:p>
                      <a:pPr marL="91440" marR="0" lvl="0" indent="-91440" algn="l">
                        <a:lnSpc>
                          <a:spcPct val="90000"/>
                        </a:lnSpc>
                        <a:spcBef>
                          <a:spcPts val="100"/>
                        </a:spcBef>
                        <a:spcAft>
                          <a:spcPts val="10"/>
                        </a:spcAft>
                        <a:buFont typeface="Arial"/>
                        <a:buChar char="•"/>
                      </a:pPr>
                      <a:r>
                        <a:rPr lang="en-US" sz="1000" b="0" i="0" u="none" strike="noStrike" noProof="0" dirty="0">
                          <a:effectLst/>
                          <a:latin typeface="Arial Narrow"/>
                          <a:cs typeface="Arial"/>
                        </a:rPr>
                        <a:t>Poor public participation processes </a:t>
                      </a:r>
                      <a:endParaRPr lang="en-ZA" sz="1000" b="0" i="0" u="none" strike="noStrike" noProof="0" dirty="0">
                        <a:effectLst/>
                        <a:latin typeface="Arial Narrow"/>
                        <a:cs typeface="Arial"/>
                      </a:endParaRP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0202">
                        <a:alpha val="10000"/>
                      </a:srgbClr>
                    </a:solidFill>
                  </a:tcPr>
                </a:tc>
                <a:tc>
                  <a:txBody>
                    <a:bodyPr/>
                    <a:lstStyle/>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Vacancies in key positions</a:t>
                      </a:r>
                      <a:endParaRPr lang="en-US" sz="1000" dirty="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Bloated structures</a:t>
                      </a:r>
                      <a:endParaRPr lang="en-US" sz="1000" dirty="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Poor performance management and lack of consequence management</a:t>
                      </a:r>
                      <a:endParaRPr lang="en-US" sz="1000" dirty="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Non-compliance: legislation, regulations and policies</a:t>
                      </a:r>
                      <a:endParaRPr lang="en-US" sz="1000" dirty="0">
                        <a:effectLst/>
                        <a:latin typeface="Arial Narrow"/>
                        <a:ea typeface="Calibri" panose="020F0502020204030204" pitchFamily="34" charset="0"/>
                        <a:cs typeface="Arial"/>
                      </a:endParaRP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0202">
                        <a:alpha val="23000"/>
                      </a:srgbClr>
                    </a:solidFill>
                  </a:tcPr>
                </a:tc>
                <a:tc>
                  <a:txBody>
                    <a:bodyPr/>
                    <a:lstStyle/>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Unfunded budget </a:t>
                      </a:r>
                      <a:endParaRPr lang="en-US" sz="1000" dirty="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Incapacitated and incompetent Budget &amp; Treasury Offices (BTO)</a:t>
                      </a:r>
                    </a:p>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Excessive salary bills</a:t>
                      </a:r>
                    </a:p>
                    <a:p>
                      <a:pPr marL="91440" marR="0" lvl="0" indent="-91440" algn="l">
                        <a:lnSpc>
                          <a:spcPct val="90000"/>
                        </a:lnSpc>
                        <a:spcBef>
                          <a:spcPts val="100"/>
                        </a:spcBef>
                        <a:spcAft>
                          <a:spcPts val="10"/>
                        </a:spcAft>
                        <a:buFont typeface="Arial"/>
                        <a:buChar char="•"/>
                      </a:pPr>
                      <a:r>
                        <a:rPr lang="en-US" sz="1000" dirty="0">
                          <a:effectLst/>
                          <a:latin typeface="Arial Narrow"/>
                          <a:ea typeface="Calibri" panose="020F0502020204030204" pitchFamily="34" charset="0"/>
                          <a:cs typeface="Arial"/>
                        </a:rPr>
                        <a:t>Non submission or late submission of annual financial statements</a:t>
                      </a:r>
                    </a:p>
                    <a:p>
                      <a:pPr marL="91440" marR="0" lvl="0" indent="-91440" algn="l">
                        <a:lnSpc>
                          <a:spcPct val="90000"/>
                        </a:lnSpc>
                        <a:spcBef>
                          <a:spcPts val="100"/>
                        </a:spcBef>
                        <a:spcAft>
                          <a:spcPts val="10"/>
                        </a:spcAft>
                        <a:buFont typeface="Arial"/>
                        <a:buChar char="•"/>
                      </a:pPr>
                      <a:r>
                        <a:rPr lang="en-US" sz="1000" dirty="0">
                          <a:effectLst/>
                          <a:latin typeface="Arial Narrow"/>
                          <a:ea typeface="Calibri" panose="020F0502020204030204" pitchFamily="34" charset="0"/>
                          <a:cs typeface="Arial"/>
                        </a:rPr>
                        <a:t>Disclaimer &amp; adverse audit outcomes</a:t>
                      </a:r>
                    </a:p>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High debt to utilities and statutory obligations</a:t>
                      </a:r>
                      <a:endParaRPr lang="en-US" sz="1000" dirty="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Flouted SCM processes</a:t>
                      </a:r>
                      <a:endParaRPr lang="en-US" sz="1000" dirty="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Poor collection of revenue</a:t>
                      </a:r>
                      <a:endParaRPr lang="en-US" sz="1000" dirty="0">
                        <a:effectLst/>
                        <a:latin typeface="Arial Narrow"/>
                        <a:ea typeface="Calibri" panose="020F0502020204030204" pitchFamily="34" charset="0"/>
                        <a:cs typeface="Arial"/>
                      </a:endParaRP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0202">
                        <a:alpha val="10000"/>
                      </a:srgbClr>
                    </a:solidFill>
                  </a:tcPr>
                </a:tc>
                <a:tc>
                  <a:txBody>
                    <a:bodyPr/>
                    <a:lstStyle/>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High basic services backlogs</a:t>
                      </a:r>
                    </a:p>
                    <a:p>
                      <a:pPr marL="91440" marR="0" lvl="0" indent="-91440" algn="l">
                        <a:lnSpc>
                          <a:spcPct val="90000"/>
                        </a:lnSpc>
                        <a:spcBef>
                          <a:spcPts val="100"/>
                        </a:spcBef>
                        <a:spcAft>
                          <a:spcPts val="10"/>
                        </a:spcAft>
                        <a:buFont typeface="Arial"/>
                        <a:buChar char="•"/>
                      </a:pPr>
                      <a:r>
                        <a:rPr lang="en-US" sz="1000" dirty="0">
                          <a:effectLst/>
                          <a:latin typeface="Arial Narrow"/>
                          <a:ea typeface="Calibri" panose="020F0502020204030204" pitchFamily="34" charset="0"/>
                          <a:cs typeface="Arial"/>
                        </a:rPr>
                        <a:t>High number of informal settlements </a:t>
                      </a:r>
                    </a:p>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No maintenance of infrastructure resulting in water and electricity supply interruptions and poor water quality</a:t>
                      </a:r>
                      <a:endParaRPr lang="en-US" sz="1000" dirty="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No technical capacity</a:t>
                      </a:r>
                      <a:endParaRPr lang="en-US" sz="1000" dirty="0">
                        <a:effectLst/>
                        <a:latin typeface="Arial Narrow"/>
                        <a:ea typeface="Calibri" panose="020F0502020204030204" pitchFamily="34" charset="0"/>
                        <a:cs typeface="Arial"/>
                      </a:endParaRPr>
                    </a:p>
                    <a:p>
                      <a:pPr marL="91440" marR="0" lvl="0" indent="-91440" algn="l">
                        <a:lnSpc>
                          <a:spcPct val="90000"/>
                        </a:lnSpc>
                        <a:spcBef>
                          <a:spcPts val="100"/>
                        </a:spcBef>
                        <a:spcAft>
                          <a:spcPts val="10"/>
                        </a:spcAft>
                        <a:buFont typeface="Arial"/>
                        <a:buChar char="•"/>
                      </a:pPr>
                      <a:r>
                        <a:rPr lang="en-US" sz="1000" dirty="0">
                          <a:effectLst/>
                          <a:latin typeface="Arial Narrow"/>
                          <a:ea typeface="Times New Roman" panose="02020603050405020304" pitchFamily="18" charset="0"/>
                          <a:cs typeface="Arial"/>
                        </a:rPr>
                        <a:t>Glaring service delivery issues </a:t>
                      </a:r>
                      <a:br>
                        <a:rPr lang="en-US" sz="1000" dirty="0">
                          <a:effectLst/>
                          <a:latin typeface="Arial Narrow"/>
                          <a:ea typeface="Times New Roman" panose="02020603050405020304" pitchFamily="18" charset="0"/>
                          <a:cs typeface="Arial"/>
                        </a:rPr>
                      </a:br>
                      <a:r>
                        <a:rPr lang="en-US" sz="1000" dirty="0">
                          <a:effectLst/>
                          <a:latin typeface="Arial Narrow"/>
                          <a:ea typeface="Times New Roman" panose="02020603050405020304" pitchFamily="18" charset="0"/>
                          <a:cs typeface="Arial"/>
                        </a:rPr>
                        <a:t>Perennial poor infrastructure grant expenditure</a:t>
                      </a:r>
                    </a:p>
                    <a:p>
                      <a:pPr marL="91440" marR="0" lvl="0" indent="-91440" algn="l">
                        <a:lnSpc>
                          <a:spcPct val="90000"/>
                        </a:lnSpc>
                        <a:spcBef>
                          <a:spcPts val="100"/>
                        </a:spcBef>
                        <a:spcAft>
                          <a:spcPts val="10"/>
                        </a:spcAft>
                        <a:buFont typeface="Arial"/>
                        <a:buChar char="•"/>
                      </a:pPr>
                      <a:r>
                        <a:rPr lang="en-US" sz="1000" dirty="0">
                          <a:effectLst/>
                          <a:latin typeface="Arial Narrow"/>
                          <a:ea typeface="Calibri" panose="020F0502020204030204" pitchFamily="34" charset="0"/>
                          <a:cs typeface="Arial"/>
                        </a:rPr>
                        <a:t>Persistent service delivery protests</a:t>
                      </a:r>
                    </a:p>
                    <a:p>
                      <a:pPr marL="91440" marR="0" lvl="0" indent="-91440" algn="l">
                        <a:lnSpc>
                          <a:spcPct val="90000"/>
                        </a:lnSpc>
                        <a:spcBef>
                          <a:spcPts val="100"/>
                        </a:spcBef>
                        <a:spcAft>
                          <a:spcPts val="10"/>
                        </a:spcAft>
                        <a:buFont typeface="Arial"/>
                        <a:buChar char="•"/>
                      </a:pPr>
                      <a:r>
                        <a:rPr lang="en-US" sz="1000" dirty="0">
                          <a:effectLst/>
                          <a:latin typeface="Arial Narrow"/>
                          <a:ea typeface="Calibri" panose="020F0502020204030204" pitchFamily="34" charset="0"/>
                          <a:cs typeface="Arial"/>
                        </a:rPr>
                        <a:t>Poor response: service delivery complaints</a:t>
                      </a:r>
                    </a:p>
                    <a:p>
                      <a:pPr marL="91440" marR="0" lvl="0" indent="-91440" algn="l">
                        <a:lnSpc>
                          <a:spcPct val="90000"/>
                        </a:lnSpc>
                        <a:spcBef>
                          <a:spcPts val="100"/>
                        </a:spcBef>
                        <a:spcAft>
                          <a:spcPts val="10"/>
                        </a:spcAft>
                        <a:buFont typeface="Arial"/>
                        <a:buChar char="•"/>
                      </a:pPr>
                      <a:r>
                        <a:rPr lang="en-US" sz="1000" dirty="0">
                          <a:effectLst/>
                          <a:latin typeface="Arial Narrow"/>
                          <a:ea typeface="Calibri" panose="020F0502020204030204" pitchFamily="34" charset="0"/>
                          <a:cs typeface="Arial"/>
                        </a:rPr>
                        <a:t>Court actions by interest groups on poor service delivery</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60202">
                        <a:alpha val="23000"/>
                      </a:srgbClr>
                    </a:solidFill>
                  </a:tcPr>
                </a:tc>
                <a:extLst>
                  <a:ext uri="{0D108BD9-81ED-4DB2-BD59-A6C34878D82A}">
                    <a16:rowId xmlns:a16="http://schemas.microsoft.com/office/drawing/2014/main" val="1191771277"/>
                  </a:ext>
                </a:extLst>
              </a:tr>
              <a:tr h="1354473">
                <a:tc>
                  <a:txBody>
                    <a:bodyPr/>
                    <a:lstStyle/>
                    <a:p>
                      <a:pPr marL="91440" indent="-91440" algn="l" fontAlgn="t">
                        <a:lnSpc>
                          <a:spcPts val="1360"/>
                        </a:lnSpc>
                        <a:spcBef>
                          <a:spcPts val="100"/>
                        </a:spcBef>
                        <a:spcAft>
                          <a:spcPts val="10"/>
                        </a:spcAft>
                      </a:pPr>
                      <a:r>
                        <a:rPr lang="en-ZA" sz="1000" b="1" i="0" u="none" strike="noStrike" cap="all" baseline="0" dirty="0">
                          <a:solidFill>
                            <a:schemeClr val="bg1"/>
                          </a:solidFill>
                          <a:effectLst/>
                          <a:latin typeface="Arial Narrow"/>
                          <a:cs typeface="Arial"/>
                        </a:rPr>
                        <a:t>Med RISK</a:t>
                      </a:r>
                    </a:p>
                  </a:txBody>
                  <a:tcPr marL="29160" marR="29160" marT="29160" marB="291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91440" indent="-91440" algn="l" fontAlgn="t">
                        <a:lnSpc>
                          <a:spcPct val="90000"/>
                        </a:lnSpc>
                        <a:spcBef>
                          <a:spcPts val="100"/>
                        </a:spcBef>
                        <a:spcAft>
                          <a:spcPts val="10"/>
                        </a:spcAft>
                        <a:buFont typeface="Arial"/>
                        <a:buChar char="•"/>
                      </a:pPr>
                      <a:r>
                        <a:rPr lang="en-ZA" sz="1000" u="none" strike="noStrike" dirty="0">
                          <a:effectLst/>
                          <a:latin typeface="Arial Narrow"/>
                          <a:cs typeface="Arial"/>
                        </a:rPr>
                        <a:t>Minimal in-fighting in council</a:t>
                      </a:r>
                    </a:p>
                    <a:p>
                      <a:pPr marL="91440" indent="-91440" algn="l" fontAlgn="t">
                        <a:lnSpc>
                          <a:spcPct val="90000"/>
                        </a:lnSpc>
                        <a:spcBef>
                          <a:spcPts val="100"/>
                        </a:spcBef>
                        <a:spcAft>
                          <a:spcPts val="10"/>
                        </a:spcAft>
                        <a:buFont typeface="Arial"/>
                        <a:buChar char="•"/>
                      </a:pPr>
                      <a:r>
                        <a:rPr lang="en-ZA" sz="1000" u="none" strike="noStrike" dirty="0">
                          <a:effectLst/>
                          <a:latin typeface="Arial Narrow"/>
                          <a:cs typeface="Arial"/>
                        </a:rPr>
                        <a:t>Elements of factionalism</a:t>
                      </a:r>
                    </a:p>
                    <a:p>
                      <a:pPr marL="91440" indent="-91440" algn="l" fontAlgn="t">
                        <a:lnSpc>
                          <a:spcPct val="90000"/>
                        </a:lnSpc>
                        <a:spcBef>
                          <a:spcPts val="100"/>
                        </a:spcBef>
                        <a:spcAft>
                          <a:spcPts val="10"/>
                        </a:spcAft>
                        <a:buFont typeface="Arial"/>
                        <a:buChar char="•"/>
                      </a:pPr>
                      <a:r>
                        <a:rPr lang="en-ZA" sz="1000" u="none" strike="noStrike" dirty="0">
                          <a:effectLst/>
                          <a:latin typeface="Arial Narrow"/>
                          <a:cs typeface="Arial"/>
                        </a:rPr>
                        <a:t>Regular Section 139 interventions </a:t>
                      </a:r>
                    </a:p>
                    <a:p>
                      <a:pPr marL="91440" indent="-91440" algn="l" fontAlgn="t">
                        <a:lnSpc>
                          <a:spcPct val="90000"/>
                        </a:lnSpc>
                        <a:spcBef>
                          <a:spcPts val="100"/>
                        </a:spcBef>
                        <a:spcAft>
                          <a:spcPts val="10"/>
                        </a:spcAft>
                        <a:buFont typeface="Arial" panose="020B0604020202020204" pitchFamily="34" charset="0"/>
                        <a:buChar char="•"/>
                      </a:pPr>
                      <a:endParaRPr lang="en-ZA" sz="1000" u="none" strike="noStrike" dirty="0">
                        <a:effectLst/>
                        <a:latin typeface="Arial Narrow"/>
                        <a:cs typeface="Arial"/>
                      </a:endParaRPr>
                    </a:p>
                  </a:txBody>
                  <a:tcPr marL="29160" marR="29160" marT="29160" marB="291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7E00">
                        <a:alpha val="27000"/>
                      </a:srgbClr>
                    </a:solidFill>
                  </a:tcPr>
                </a:tc>
                <a:tc>
                  <a:txBody>
                    <a:bodyPr/>
                    <a:lstStyle/>
                    <a:p>
                      <a:pPr marL="91440" indent="-91440" algn="l" fontAlgn="t">
                        <a:lnSpc>
                          <a:spcPct val="90000"/>
                        </a:lnSpc>
                        <a:spcBef>
                          <a:spcPts val="100"/>
                        </a:spcBef>
                        <a:spcAft>
                          <a:spcPts val="10"/>
                        </a:spcAft>
                        <a:buFont typeface="Arial"/>
                        <a:buChar char="•"/>
                      </a:pPr>
                      <a:r>
                        <a:rPr lang="en-ZA" sz="1000" u="none" strike="noStrike" dirty="0">
                          <a:solidFill>
                            <a:schemeClr val="tx1"/>
                          </a:solidFill>
                          <a:effectLst/>
                          <a:latin typeface="Arial Narrow"/>
                          <a:cs typeface="Arial"/>
                        </a:rPr>
                        <a:t>Council meeting as scheduled with some external interruptions</a:t>
                      </a:r>
                    </a:p>
                    <a:p>
                      <a:pPr marL="91440" indent="-91440" algn="l" fontAlgn="t">
                        <a:lnSpc>
                          <a:spcPct val="90000"/>
                        </a:lnSpc>
                        <a:spcBef>
                          <a:spcPts val="100"/>
                        </a:spcBef>
                        <a:spcAft>
                          <a:spcPts val="10"/>
                        </a:spcAft>
                        <a:buFont typeface="Arial"/>
                        <a:buChar char="•"/>
                      </a:pPr>
                      <a:r>
                        <a:rPr lang="en-ZA" sz="1000" u="none" strike="noStrike" dirty="0">
                          <a:solidFill>
                            <a:schemeClr val="tx1"/>
                          </a:solidFill>
                          <a:effectLst/>
                          <a:latin typeface="Arial Narrow"/>
                          <a:cs typeface="Arial"/>
                        </a:rPr>
                        <a:t>Reports on maladministration identified  but not acted on by council</a:t>
                      </a:r>
                    </a:p>
                    <a:p>
                      <a:pPr marL="91440" indent="-91440" algn="l" fontAlgn="t">
                        <a:lnSpc>
                          <a:spcPct val="90000"/>
                        </a:lnSpc>
                        <a:spcBef>
                          <a:spcPts val="100"/>
                        </a:spcBef>
                        <a:spcAft>
                          <a:spcPts val="10"/>
                        </a:spcAft>
                        <a:buFont typeface="Arial"/>
                        <a:buChar char="•"/>
                      </a:pPr>
                      <a:r>
                        <a:rPr lang="en-ZA" sz="1000" u="none" strike="noStrike" dirty="0">
                          <a:solidFill>
                            <a:schemeClr val="tx1"/>
                          </a:solidFill>
                          <a:effectLst/>
                          <a:latin typeface="Arial Narrow"/>
                          <a:cs typeface="Arial"/>
                        </a:rPr>
                        <a:t>Oversight conducted not fully effective </a:t>
                      </a:r>
                    </a:p>
                    <a:p>
                      <a:pPr marL="91440" indent="-91440" algn="l" fontAlgn="t">
                        <a:lnSpc>
                          <a:spcPct val="90000"/>
                        </a:lnSpc>
                        <a:spcBef>
                          <a:spcPts val="100"/>
                        </a:spcBef>
                        <a:spcAft>
                          <a:spcPts val="10"/>
                        </a:spcAft>
                        <a:buFont typeface="Arial"/>
                        <a:buChar char="•"/>
                      </a:pPr>
                      <a:r>
                        <a:rPr lang="en-ZA" sz="1000" u="none" strike="noStrike" dirty="0">
                          <a:solidFill>
                            <a:schemeClr val="tx1"/>
                          </a:solidFill>
                          <a:effectLst/>
                          <a:latin typeface="Arial Narrow"/>
                          <a:cs typeface="Arial"/>
                        </a:rPr>
                        <a:t>Public participation not fully effective</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7E00">
                        <a:alpha val="12000"/>
                      </a:srgbClr>
                    </a:solidFill>
                  </a:tcPr>
                </a:tc>
                <a:tc>
                  <a:txBody>
                    <a:bodyPr/>
                    <a:lstStyle/>
                    <a:p>
                      <a:pPr marL="91440" marR="0" lvl="0" indent="-91440" algn="l" rtl="0" eaLnBrk="1" fontAlgn="t" latinLnBrk="0" hangingPunct="1">
                        <a:lnSpc>
                          <a:spcPct val="90000"/>
                        </a:lnSpc>
                        <a:spcBef>
                          <a:spcPts val="100"/>
                        </a:spcBef>
                        <a:spcAft>
                          <a:spcPts val="10"/>
                        </a:spcAft>
                        <a:buClrTx/>
                        <a:buSzTx/>
                        <a:buFont typeface="Arial"/>
                        <a:buChar char="•"/>
                      </a:pPr>
                      <a:r>
                        <a:rPr lang="en-ZA" sz="1000" b="0" i="0" u="none" strike="noStrike" noProof="0" dirty="0">
                          <a:solidFill>
                            <a:srgbClr val="000000"/>
                          </a:solidFill>
                          <a:effectLst/>
                          <a:latin typeface="Arial Narrow"/>
                          <a:cs typeface="Arial"/>
                        </a:rPr>
                        <a:t>Vacancies in some key positions</a:t>
                      </a:r>
                    </a:p>
                    <a:p>
                      <a:pPr marL="91440" marR="0" lvl="0" indent="-91440" algn="l" rtl="0" eaLnBrk="1" fontAlgn="t" latinLnBrk="0" hangingPunct="1">
                        <a:lnSpc>
                          <a:spcPct val="90000"/>
                        </a:lnSpc>
                        <a:spcBef>
                          <a:spcPts val="100"/>
                        </a:spcBef>
                        <a:spcAft>
                          <a:spcPts val="10"/>
                        </a:spcAft>
                        <a:buClrTx/>
                        <a:buSzTx/>
                        <a:buFont typeface="Arial"/>
                        <a:buChar char="•"/>
                      </a:pPr>
                      <a:r>
                        <a:rPr lang="en-ZA" sz="1000" b="0" i="0" u="none" strike="noStrike" noProof="0" dirty="0">
                          <a:solidFill>
                            <a:srgbClr val="000000"/>
                          </a:solidFill>
                          <a:effectLst/>
                          <a:latin typeface="Arial Narrow"/>
                          <a:cs typeface="Arial"/>
                        </a:rPr>
                        <a:t>Structure not fully respondent to municipal needs</a:t>
                      </a:r>
                    </a:p>
                    <a:p>
                      <a:pPr marL="91440" marR="0" lvl="0" indent="-91440" algn="l" rtl="0" eaLnBrk="1" fontAlgn="t" latinLnBrk="0" hangingPunct="1">
                        <a:lnSpc>
                          <a:spcPct val="90000"/>
                        </a:lnSpc>
                        <a:spcBef>
                          <a:spcPts val="100"/>
                        </a:spcBef>
                        <a:spcAft>
                          <a:spcPts val="10"/>
                        </a:spcAft>
                        <a:buClrTx/>
                        <a:buSzTx/>
                        <a:buFont typeface="Arial"/>
                        <a:buChar char="•"/>
                      </a:pPr>
                      <a:r>
                        <a:rPr lang="en-ZA" sz="1000" b="0" i="0" u="none" strike="noStrike" noProof="0" dirty="0">
                          <a:solidFill>
                            <a:srgbClr val="000000"/>
                          </a:solidFill>
                          <a:effectLst/>
                          <a:latin typeface="Arial Narrow"/>
                          <a:cs typeface="Arial"/>
                        </a:rPr>
                        <a:t>Compliance to applicable legislation, regulations and policies not fully met</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7E00">
                        <a:alpha val="27000"/>
                      </a:srgbClr>
                    </a:solidFill>
                  </a:tcPr>
                </a:tc>
                <a:tc>
                  <a:txBody>
                    <a:bodyPr/>
                    <a:lstStyle/>
                    <a:p>
                      <a:pPr marL="91440" lvl="0" indent="-91440" algn="l">
                        <a:lnSpc>
                          <a:spcPct val="90000"/>
                        </a:lnSpc>
                        <a:spcBef>
                          <a:spcPts val="100"/>
                        </a:spcBef>
                        <a:spcAft>
                          <a:spcPts val="10"/>
                        </a:spcAft>
                        <a:buFont typeface="Arial"/>
                        <a:buChar char="•"/>
                      </a:pPr>
                      <a:r>
                        <a:rPr lang="en-ZA" sz="1000" b="0" i="0" u="none" strike="noStrike" noProof="0" dirty="0">
                          <a:solidFill>
                            <a:srgbClr val="000000"/>
                          </a:solidFill>
                          <a:effectLst/>
                          <a:latin typeface="Arial Narrow"/>
                          <a:cs typeface="Arial"/>
                        </a:rPr>
                        <a:t>BTO not fully capacitated – vacancies in some positions </a:t>
                      </a:r>
                    </a:p>
                    <a:p>
                      <a:pPr marL="91440" lvl="0" indent="-91440" algn="l">
                        <a:lnSpc>
                          <a:spcPct val="90000"/>
                        </a:lnSpc>
                        <a:spcBef>
                          <a:spcPts val="100"/>
                        </a:spcBef>
                        <a:spcAft>
                          <a:spcPts val="10"/>
                        </a:spcAft>
                        <a:buFont typeface="Arial"/>
                        <a:buChar char="•"/>
                      </a:pPr>
                      <a:r>
                        <a:rPr lang="en-ZA" sz="1000" b="0" i="0" u="none" strike="noStrike" noProof="0" dirty="0">
                          <a:solidFill>
                            <a:srgbClr val="000000"/>
                          </a:solidFill>
                          <a:effectLst/>
                          <a:latin typeface="Arial Narrow"/>
                          <a:cs typeface="Arial"/>
                        </a:rPr>
                        <a:t>Financial management policies in place, not fully implemented </a:t>
                      </a:r>
                    </a:p>
                    <a:p>
                      <a:pPr marL="91440" lvl="0" indent="-91440" algn="l">
                        <a:lnSpc>
                          <a:spcPct val="90000"/>
                        </a:lnSpc>
                        <a:spcBef>
                          <a:spcPts val="100"/>
                        </a:spcBef>
                        <a:spcAft>
                          <a:spcPts val="10"/>
                        </a:spcAft>
                        <a:buFont typeface="Arial"/>
                        <a:buChar char="•"/>
                      </a:pPr>
                      <a:r>
                        <a:rPr lang="en-ZA" sz="1000" b="0" i="0" u="none" strike="noStrike" noProof="0" dirty="0">
                          <a:solidFill>
                            <a:srgbClr val="000000"/>
                          </a:solidFill>
                          <a:effectLst/>
                          <a:latin typeface="Arial Narrow"/>
                          <a:cs typeface="Arial"/>
                        </a:rPr>
                        <a:t>Weak revenue collection </a:t>
                      </a:r>
                    </a:p>
                    <a:p>
                      <a:pPr marL="91440" marR="0" lvl="0" indent="-91440" algn="l" defTabSz="914400" rtl="0" eaLnBrk="1" fontAlgn="auto" latinLnBrk="0" hangingPunct="1">
                        <a:lnSpc>
                          <a:spcPct val="90000"/>
                        </a:lnSpc>
                        <a:spcBef>
                          <a:spcPts val="100"/>
                        </a:spcBef>
                        <a:spcAft>
                          <a:spcPts val="10"/>
                        </a:spcAft>
                        <a:buClrTx/>
                        <a:buSzTx/>
                        <a:buFont typeface="Arial"/>
                        <a:buChar char="•"/>
                        <a:tabLst/>
                        <a:defRPr/>
                      </a:pPr>
                      <a:r>
                        <a:rPr lang="en-ZA" sz="1000" b="0" i="0" u="none" strike="noStrike" noProof="0" dirty="0">
                          <a:solidFill>
                            <a:srgbClr val="000000"/>
                          </a:solidFill>
                          <a:effectLst/>
                          <a:latin typeface="Arial Narrow"/>
                          <a:cs typeface="Arial"/>
                        </a:rPr>
                        <a:t>Debt owed to utilities &amp; statutory obligations not fully services</a:t>
                      </a:r>
                    </a:p>
                    <a:p>
                      <a:pPr marL="91440" lvl="0" indent="-91440" algn="l">
                        <a:lnSpc>
                          <a:spcPct val="90000"/>
                        </a:lnSpc>
                        <a:spcBef>
                          <a:spcPts val="100"/>
                        </a:spcBef>
                        <a:spcAft>
                          <a:spcPts val="10"/>
                        </a:spcAft>
                        <a:buFont typeface="Arial"/>
                        <a:buChar char="•"/>
                      </a:pPr>
                      <a:r>
                        <a:rPr lang="en-ZA" sz="1000" b="0" i="0" u="none" strike="noStrike" noProof="0" dirty="0">
                          <a:solidFill>
                            <a:srgbClr val="000000"/>
                          </a:solidFill>
                          <a:effectLst/>
                          <a:latin typeface="Arial Narrow"/>
                          <a:cs typeface="Arial"/>
                        </a:rPr>
                        <a:t>Annual financial statements late</a:t>
                      </a:r>
                    </a:p>
                    <a:p>
                      <a:pPr marL="91440" lvl="0" indent="-91440" algn="l">
                        <a:lnSpc>
                          <a:spcPct val="90000"/>
                        </a:lnSpc>
                        <a:spcBef>
                          <a:spcPts val="100"/>
                        </a:spcBef>
                        <a:spcAft>
                          <a:spcPts val="10"/>
                        </a:spcAft>
                        <a:buFont typeface="Arial"/>
                        <a:buChar char="•"/>
                      </a:pPr>
                      <a:r>
                        <a:rPr lang="en-ZA" sz="1000" b="0" i="0" u="none" strike="noStrike" noProof="0" dirty="0">
                          <a:solidFill>
                            <a:srgbClr val="000000"/>
                          </a:solidFill>
                          <a:effectLst/>
                          <a:latin typeface="Arial Narrow"/>
                          <a:cs typeface="Arial"/>
                        </a:rPr>
                        <a:t>Qualified audit outcomes</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7E00">
                        <a:alpha val="12000"/>
                      </a:srgbClr>
                    </a:solidFill>
                  </a:tcPr>
                </a:tc>
                <a:tc>
                  <a:txBody>
                    <a:bodyPr/>
                    <a:lstStyle/>
                    <a:p>
                      <a:pPr marL="91440" lvl="0" indent="-91440" algn="l">
                        <a:lnSpc>
                          <a:spcPct val="90000"/>
                        </a:lnSpc>
                        <a:spcBef>
                          <a:spcPts val="100"/>
                        </a:spcBef>
                        <a:spcAft>
                          <a:spcPts val="10"/>
                        </a:spcAft>
                        <a:buFont typeface="Arial"/>
                        <a:buChar char="•"/>
                      </a:pPr>
                      <a:r>
                        <a:rPr lang="en-ZA" sz="1000" b="0" i="0" u="none" strike="noStrike" noProof="0" dirty="0">
                          <a:effectLst/>
                          <a:latin typeface="Arial Narrow"/>
                          <a:cs typeface="Arial"/>
                        </a:rPr>
                        <a:t>Basic services backlogs not fully met</a:t>
                      </a:r>
                    </a:p>
                    <a:p>
                      <a:pPr marL="91440" lvl="0" indent="-91440" algn="l">
                        <a:lnSpc>
                          <a:spcPct val="90000"/>
                        </a:lnSpc>
                        <a:spcBef>
                          <a:spcPts val="100"/>
                        </a:spcBef>
                        <a:spcAft>
                          <a:spcPts val="10"/>
                        </a:spcAft>
                        <a:buFont typeface="Arial"/>
                        <a:buChar char="•"/>
                      </a:pPr>
                      <a:r>
                        <a:rPr lang="en-ZA" sz="1000" b="0" i="0" u="none" strike="noStrike" noProof="0" dirty="0">
                          <a:effectLst/>
                          <a:latin typeface="Arial Narrow"/>
                          <a:cs typeface="Arial"/>
                        </a:rPr>
                        <a:t>Repairs and maintenance not fully executed due to capacity and budget</a:t>
                      </a:r>
                    </a:p>
                    <a:p>
                      <a:pPr marL="91440" lvl="0" indent="-91440" algn="l">
                        <a:lnSpc>
                          <a:spcPct val="90000"/>
                        </a:lnSpc>
                        <a:spcBef>
                          <a:spcPts val="100"/>
                        </a:spcBef>
                        <a:spcAft>
                          <a:spcPts val="10"/>
                        </a:spcAft>
                        <a:buFont typeface="Arial"/>
                        <a:buChar char="•"/>
                      </a:pPr>
                      <a:r>
                        <a:rPr lang="en-ZA" sz="1000" b="0" i="0" u="none" strike="noStrike" noProof="0" dirty="0">
                          <a:effectLst/>
                          <a:latin typeface="Arial Narrow"/>
                          <a:cs typeface="Arial"/>
                        </a:rPr>
                        <a:t>Infrastructure grants not fully spent</a:t>
                      </a:r>
                    </a:p>
                    <a:p>
                      <a:pPr marL="91440" lvl="0" indent="-91440" algn="l">
                        <a:lnSpc>
                          <a:spcPct val="90000"/>
                        </a:lnSpc>
                        <a:spcBef>
                          <a:spcPts val="100"/>
                        </a:spcBef>
                        <a:spcAft>
                          <a:spcPts val="10"/>
                        </a:spcAft>
                        <a:buFont typeface="Arial"/>
                        <a:buChar char="•"/>
                      </a:pPr>
                      <a:r>
                        <a:rPr lang="en-ZA" sz="1000" b="0" i="0" u="none" strike="noStrike" noProof="0" dirty="0">
                          <a:effectLst/>
                          <a:latin typeface="Arial Narrow"/>
                          <a:cs typeface="Arial"/>
                        </a:rPr>
                        <a:t>Frequent service delivery protests</a:t>
                      </a:r>
                    </a:p>
                    <a:p>
                      <a:pPr marL="91440" lvl="0" indent="-91440" algn="l">
                        <a:lnSpc>
                          <a:spcPct val="90000"/>
                        </a:lnSpc>
                        <a:spcBef>
                          <a:spcPts val="100"/>
                        </a:spcBef>
                        <a:spcAft>
                          <a:spcPts val="10"/>
                        </a:spcAft>
                        <a:buFont typeface="Arial"/>
                        <a:buChar char="•"/>
                      </a:pPr>
                      <a:r>
                        <a:rPr lang="en-ZA" sz="1000" b="0" i="0" u="none" strike="noStrike" noProof="0" dirty="0">
                          <a:effectLst/>
                          <a:latin typeface="Arial Narrow"/>
                          <a:cs typeface="Arial"/>
                        </a:rPr>
                        <a:t>Inadequate response to service delivery complaints</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7E00">
                        <a:alpha val="27000"/>
                      </a:srgbClr>
                    </a:solidFill>
                  </a:tcPr>
                </a:tc>
                <a:extLst>
                  <a:ext uri="{0D108BD9-81ED-4DB2-BD59-A6C34878D82A}">
                    <a16:rowId xmlns:a16="http://schemas.microsoft.com/office/drawing/2014/main" val="1243613461"/>
                  </a:ext>
                </a:extLst>
              </a:tr>
              <a:tr h="772311">
                <a:tc>
                  <a:txBody>
                    <a:bodyPr/>
                    <a:lstStyle/>
                    <a:p>
                      <a:pPr marL="91440" indent="-91440" algn="l" fontAlgn="t">
                        <a:lnSpc>
                          <a:spcPts val="1360"/>
                        </a:lnSpc>
                        <a:spcBef>
                          <a:spcPts val="100"/>
                        </a:spcBef>
                        <a:spcAft>
                          <a:spcPts val="10"/>
                        </a:spcAft>
                      </a:pPr>
                      <a:r>
                        <a:rPr lang="en-ZA" sz="1000" b="1" i="0" u="none" strike="noStrike" cap="all" baseline="0" dirty="0">
                          <a:solidFill>
                            <a:schemeClr val="tx1"/>
                          </a:solidFill>
                          <a:effectLst/>
                          <a:latin typeface="Arial Narrow"/>
                          <a:cs typeface="Arial"/>
                        </a:rPr>
                        <a:t>LOW RISK</a:t>
                      </a:r>
                    </a:p>
                  </a:txBody>
                  <a:tcPr marL="29160" marR="29160" marT="29160" marB="291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9AA"/>
                    </a:solidFill>
                  </a:tcPr>
                </a:tc>
                <a:tc>
                  <a:txBody>
                    <a:bodyPr/>
                    <a:lstStyle/>
                    <a:p>
                      <a:pPr marL="91440" marR="0" lvl="0" indent="-91440" algn="l" defTabSz="914400" rtl="0" eaLnBrk="1" fontAlgn="t" latinLnBrk="0" hangingPunct="1">
                        <a:lnSpc>
                          <a:spcPct val="90000"/>
                        </a:lnSpc>
                        <a:spcBef>
                          <a:spcPts val="100"/>
                        </a:spcBef>
                        <a:spcAft>
                          <a:spcPts val="10"/>
                        </a:spcAft>
                        <a:buClrTx/>
                        <a:buSzTx/>
                        <a:buFont typeface="Arial" panose="020B0604020202020204" pitchFamily="34" charset="0"/>
                        <a:buChar char="•"/>
                        <a:tabLst/>
                        <a:defRPr/>
                      </a:pPr>
                      <a:r>
                        <a:rPr lang="en-ZA" sz="1000" b="0" i="0" u="none" strike="noStrike" dirty="0">
                          <a:solidFill>
                            <a:srgbClr val="000000"/>
                          </a:solidFill>
                          <a:effectLst/>
                          <a:latin typeface="Arial Narrow"/>
                          <a:cs typeface="Arial"/>
                        </a:rPr>
                        <a:t>Robust and functional Council</a:t>
                      </a:r>
                    </a:p>
                    <a:p>
                      <a:pPr marL="91440" marR="0" lvl="0" indent="-91440" algn="l" defTabSz="914400" rtl="0" eaLnBrk="1" fontAlgn="t" latinLnBrk="0" hangingPunct="1">
                        <a:lnSpc>
                          <a:spcPct val="90000"/>
                        </a:lnSpc>
                        <a:spcBef>
                          <a:spcPts val="100"/>
                        </a:spcBef>
                        <a:spcAft>
                          <a:spcPts val="10"/>
                        </a:spcAft>
                        <a:buClrTx/>
                        <a:buSzTx/>
                        <a:buFont typeface="Arial" panose="020B0604020202020204" pitchFamily="34" charset="0"/>
                        <a:buChar char="•"/>
                        <a:tabLst/>
                        <a:defRPr/>
                      </a:pPr>
                      <a:r>
                        <a:rPr lang="en-ZA" sz="1000" b="0" i="0" u="none" strike="noStrike" dirty="0">
                          <a:solidFill>
                            <a:srgbClr val="000000"/>
                          </a:solidFill>
                          <a:effectLst/>
                          <a:latin typeface="Arial Narrow"/>
                          <a:cs typeface="Arial"/>
                        </a:rPr>
                        <a:t>No intra-party political divisions</a:t>
                      </a:r>
                    </a:p>
                  </a:txBody>
                  <a:tcPr marL="29160" marR="29160" marT="29160" marB="291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0CF"/>
                    </a:solidFill>
                  </a:tcPr>
                </a:tc>
                <a:tc>
                  <a:txBody>
                    <a:bodyPr/>
                    <a:lstStyle/>
                    <a:p>
                      <a:pPr marL="91440" marR="0" lvl="0" indent="-91440" algn="l" defTabSz="914400" rtl="0" eaLnBrk="1" fontAlgn="t" latinLnBrk="0" hangingPunct="1">
                        <a:lnSpc>
                          <a:spcPct val="90000"/>
                        </a:lnSpc>
                        <a:spcBef>
                          <a:spcPts val="100"/>
                        </a:spcBef>
                        <a:spcAft>
                          <a:spcPts val="10"/>
                        </a:spcAft>
                        <a:buClrTx/>
                        <a:buSzTx/>
                        <a:buFont typeface="Arial"/>
                        <a:buChar char="•"/>
                        <a:tabLst/>
                        <a:defRPr/>
                      </a:pPr>
                      <a:r>
                        <a:rPr lang="en-ZA" sz="1000" u="none" strike="noStrike" dirty="0">
                          <a:solidFill>
                            <a:schemeClr val="tx1"/>
                          </a:solidFill>
                          <a:effectLst/>
                          <a:latin typeface="Arial Narrow"/>
                          <a:cs typeface="Arial"/>
                        </a:rPr>
                        <a:t>Council meeting as scheduled with no undue external influence</a:t>
                      </a:r>
                    </a:p>
                    <a:p>
                      <a:pPr marL="91440" indent="-91440" algn="l" fontAlgn="t">
                        <a:lnSpc>
                          <a:spcPct val="90000"/>
                        </a:lnSpc>
                        <a:spcBef>
                          <a:spcPts val="100"/>
                        </a:spcBef>
                        <a:spcAft>
                          <a:spcPts val="10"/>
                        </a:spcAft>
                        <a:buFont typeface="Arial"/>
                        <a:buChar char="•"/>
                      </a:pPr>
                      <a:r>
                        <a:rPr lang="en-ZA" sz="1000" u="none" strike="noStrike" dirty="0">
                          <a:solidFill>
                            <a:schemeClr val="tx1"/>
                          </a:solidFill>
                          <a:effectLst/>
                          <a:latin typeface="Arial Narrow"/>
                          <a:cs typeface="Arial"/>
                        </a:rPr>
                        <a:t>Reports on maladministration identified  </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0CF"/>
                    </a:solidFill>
                  </a:tcPr>
                </a:tc>
                <a:tc>
                  <a:txBody>
                    <a:bodyPr/>
                    <a:lstStyle/>
                    <a:p>
                      <a:pPr marL="91440" marR="0" lvl="0" indent="-91440" algn="l" rtl="0" eaLnBrk="1" fontAlgn="t" latinLnBrk="0" hangingPunct="1">
                        <a:lnSpc>
                          <a:spcPct val="90000"/>
                        </a:lnSpc>
                        <a:spcBef>
                          <a:spcPts val="100"/>
                        </a:spcBef>
                        <a:spcAft>
                          <a:spcPts val="10"/>
                        </a:spcAft>
                        <a:buClrTx/>
                        <a:buSzTx/>
                        <a:buFont typeface="Arial"/>
                        <a:buChar char="•"/>
                      </a:pPr>
                      <a:r>
                        <a:rPr lang="en-ZA" sz="1000" b="0" i="0" u="none" strike="noStrike" noProof="0" dirty="0">
                          <a:solidFill>
                            <a:srgbClr val="000000"/>
                          </a:solidFill>
                          <a:effectLst/>
                          <a:latin typeface="Arial Narrow"/>
                          <a:cs typeface="Arial"/>
                        </a:rPr>
                        <a:t>Vacancies in key positions</a:t>
                      </a:r>
                    </a:p>
                    <a:p>
                      <a:pPr marL="91440" marR="0" lvl="0" indent="-91440" algn="l" rtl="0" eaLnBrk="1" fontAlgn="t" latinLnBrk="0" hangingPunct="1">
                        <a:lnSpc>
                          <a:spcPct val="90000"/>
                        </a:lnSpc>
                        <a:spcBef>
                          <a:spcPts val="100"/>
                        </a:spcBef>
                        <a:spcAft>
                          <a:spcPts val="10"/>
                        </a:spcAft>
                        <a:buClrTx/>
                        <a:buSzTx/>
                        <a:buFont typeface="Arial"/>
                        <a:buChar char="•"/>
                      </a:pPr>
                      <a:r>
                        <a:rPr lang="en-ZA" sz="1000" b="0" i="0" u="none" strike="noStrike" noProof="0" dirty="0">
                          <a:solidFill>
                            <a:srgbClr val="000000"/>
                          </a:solidFill>
                          <a:effectLst/>
                          <a:latin typeface="Arial Narrow"/>
                          <a:cs typeface="Arial"/>
                        </a:rPr>
                        <a:t>Structure not respondent to municipal needs</a:t>
                      </a:r>
                    </a:p>
                    <a:p>
                      <a:pPr marL="91440" marR="0" lvl="0" indent="-91440" algn="l" rtl="0" eaLnBrk="1" fontAlgn="t" latinLnBrk="0" hangingPunct="1">
                        <a:lnSpc>
                          <a:spcPct val="90000"/>
                        </a:lnSpc>
                        <a:spcBef>
                          <a:spcPts val="100"/>
                        </a:spcBef>
                        <a:spcAft>
                          <a:spcPts val="10"/>
                        </a:spcAft>
                        <a:buClrTx/>
                        <a:buSzTx/>
                        <a:buFont typeface="Arial"/>
                        <a:buChar char="•"/>
                      </a:pPr>
                      <a:r>
                        <a:rPr lang="en-ZA" sz="1000" b="0" i="0" u="none" strike="noStrike" noProof="0" dirty="0">
                          <a:solidFill>
                            <a:srgbClr val="000000"/>
                          </a:solidFill>
                          <a:effectLst/>
                          <a:latin typeface="Arial Narrow"/>
                          <a:cs typeface="Arial"/>
                        </a:rPr>
                        <a:t>Compliance to applicable legislation, regulations and policies not fully met</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0CF"/>
                    </a:solidFill>
                  </a:tcPr>
                </a:tc>
                <a:tc>
                  <a:txBody>
                    <a:bodyPr/>
                    <a:lstStyle/>
                    <a:p>
                      <a:pPr marL="91440" lvl="0" indent="-91440" algn="l">
                        <a:lnSpc>
                          <a:spcPct val="90000"/>
                        </a:lnSpc>
                        <a:spcBef>
                          <a:spcPts val="100"/>
                        </a:spcBef>
                        <a:spcAft>
                          <a:spcPts val="10"/>
                        </a:spcAft>
                        <a:buFont typeface="Arial"/>
                        <a:buChar char="•"/>
                      </a:pPr>
                      <a:r>
                        <a:rPr lang="en-ZA" sz="1000" b="0" i="0" u="none" strike="noStrike" noProof="0" dirty="0">
                          <a:solidFill>
                            <a:srgbClr val="000000"/>
                          </a:solidFill>
                          <a:effectLst/>
                          <a:latin typeface="Arial Narrow"/>
                          <a:cs typeface="Arial"/>
                        </a:rPr>
                        <a:t>Weak revenue collection </a:t>
                      </a:r>
                    </a:p>
                    <a:p>
                      <a:pPr marL="91440" marR="0" lvl="0" indent="-91440" algn="l" defTabSz="914400" rtl="0" eaLnBrk="1" fontAlgn="auto" latinLnBrk="0" hangingPunct="1">
                        <a:lnSpc>
                          <a:spcPct val="90000"/>
                        </a:lnSpc>
                        <a:spcBef>
                          <a:spcPts val="100"/>
                        </a:spcBef>
                        <a:spcAft>
                          <a:spcPts val="10"/>
                        </a:spcAft>
                        <a:buClrTx/>
                        <a:buSzTx/>
                        <a:buFont typeface="Arial"/>
                        <a:buChar char="•"/>
                        <a:tabLst/>
                        <a:defRPr/>
                      </a:pPr>
                      <a:r>
                        <a:rPr lang="en-ZA" sz="1000" b="0" i="0" u="none" strike="noStrike" noProof="0" dirty="0">
                          <a:solidFill>
                            <a:srgbClr val="000000"/>
                          </a:solidFill>
                          <a:effectLst/>
                          <a:latin typeface="Arial Narrow"/>
                          <a:cs typeface="Arial"/>
                        </a:rPr>
                        <a:t>Debt owed to utilities &amp; statutory obligations not fully services</a:t>
                      </a:r>
                    </a:p>
                    <a:p>
                      <a:pPr marL="91440" lvl="0" indent="-91440" algn="l">
                        <a:lnSpc>
                          <a:spcPct val="90000"/>
                        </a:lnSpc>
                        <a:spcBef>
                          <a:spcPts val="100"/>
                        </a:spcBef>
                        <a:spcAft>
                          <a:spcPts val="10"/>
                        </a:spcAft>
                        <a:buFont typeface="Arial"/>
                        <a:buChar char="•"/>
                      </a:pPr>
                      <a:r>
                        <a:rPr lang="en-ZA" sz="1000" b="0" i="0" u="none" strike="noStrike" noProof="0" dirty="0">
                          <a:solidFill>
                            <a:srgbClr val="000000"/>
                          </a:solidFill>
                          <a:effectLst/>
                          <a:latin typeface="Arial Narrow"/>
                          <a:cs typeface="Arial"/>
                        </a:rPr>
                        <a:t>Reliance on consultants for Annual financial statements </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0CF"/>
                    </a:solidFill>
                  </a:tcPr>
                </a:tc>
                <a:tc>
                  <a:txBody>
                    <a:bodyPr/>
                    <a:lstStyle/>
                    <a:p>
                      <a:pPr marL="91440" lvl="0" indent="-91440" algn="l">
                        <a:lnSpc>
                          <a:spcPct val="90000"/>
                        </a:lnSpc>
                        <a:spcBef>
                          <a:spcPts val="100"/>
                        </a:spcBef>
                        <a:spcAft>
                          <a:spcPts val="10"/>
                        </a:spcAft>
                        <a:buFont typeface="Arial"/>
                        <a:buChar char="•"/>
                      </a:pPr>
                      <a:r>
                        <a:rPr lang="en-ZA" sz="1000" b="0" i="0" u="none" strike="noStrike" noProof="0" dirty="0">
                          <a:effectLst/>
                          <a:latin typeface="Arial Narrow"/>
                          <a:cs typeface="Arial"/>
                        </a:rPr>
                        <a:t>Repairs and maintenance not fully executed due to capacity and budget</a:t>
                      </a:r>
                    </a:p>
                    <a:p>
                      <a:pPr marL="91440" lvl="0" indent="-91440" algn="l">
                        <a:lnSpc>
                          <a:spcPct val="90000"/>
                        </a:lnSpc>
                        <a:spcBef>
                          <a:spcPts val="100"/>
                        </a:spcBef>
                        <a:spcAft>
                          <a:spcPts val="10"/>
                        </a:spcAft>
                        <a:buFont typeface="Arial"/>
                        <a:buChar char="•"/>
                      </a:pPr>
                      <a:r>
                        <a:rPr lang="en-ZA" sz="1000" b="0" i="0" u="none" strike="noStrike" noProof="0" dirty="0">
                          <a:effectLst/>
                          <a:latin typeface="Arial Narrow"/>
                          <a:cs typeface="Arial"/>
                        </a:rPr>
                        <a:t>Incapacity to response to service delivery complaints</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0CF"/>
                    </a:solidFill>
                  </a:tcPr>
                </a:tc>
                <a:extLst>
                  <a:ext uri="{0D108BD9-81ED-4DB2-BD59-A6C34878D82A}">
                    <a16:rowId xmlns:a16="http://schemas.microsoft.com/office/drawing/2014/main" val="2941765949"/>
                  </a:ext>
                </a:extLst>
              </a:tr>
              <a:tr h="1345595">
                <a:tc>
                  <a:txBody>
                    <a:bodyPr/>
                    <a:lstStyle/>
                    <a:p>
                      <a:pPr marL="91440" indent="-91440" algn="l" fontAlgn="t">
                        <a:lnSpc>
                          <a:spcPts val="1360"/>
                        </a:lnSpc>
                        <a:spcBef>
                          <a:spcPts val="100"/>
                        </a:spcBef>
                        <a:spcAft>
                          <a:spcPts val="10"/>
                        </a:spcAft>
                      </a:pPr>
                      <a:r>
                        <a:rPr lang="en-ZA" sz="1000" b="1" u="none" strike="noStrike" cap="all" baseline="0" dirty="0">
                          <a:solidFill>
                            <a:schemeClr val="bg1"/>
                          </a:solidFill>
                          <a:effectLst/>
                          <a:latin typeface="Arial Narrow"/>
                          <a:cs typeface="Arial"/>
                        </a:rPr>
                        <a:t>STABLE</a:t>
                      </a:r>
                      <a:endParaRPr lang="en-ZA" sz="1000" b="1" i="0" u="none" strike="noStrike" cap="all" baseline="0" dirty="0">
                        <a:solidFill>
                          <a:schemeClr val="bg1"/>
                        </a:solidFill>
                        <a:effectLst/>
                        <a:latin typeface="Arial Narrow"/>
                        <a:cs typeface="Arial"/>
                      </a:endParaRPr>
                    </a:p>
                  </a:txBody>
                  <a:tcPr marL="29160" marR="29160" marT="29160" marB="2916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91440" indent="-91440" algn="l" fontAlgn="t">
                        <a:lnSpc>
                          <a:spcPct val="90000"/>
                        </a:lnSpc>
                        <a:spcBef>
                          <a:spcPts val="100"/>
                        </a:spcBef>
                        <a:spcAft>
                          <a:spcPts val="10"/>
                        </a:spcAft>
                        <a:buFont typeface="Arial"/>
                        <a:buChar char="•"/>
                      </a:pPr>
                      <a:r>
                        <a:rPr lang="en-ZA" sz="1000" b="0" i="0" u="none" strike="noStrike" dirty="0">
                          <a:solidFill>
                            <a:srgbClr val="000000"/>
                          </a:solidFill>
                          <a:effectLst/>
                          <a:latin typeface="Arial Narrow"/>
                          <a:cs typeface="Arial"/>
                        </a:rPr>
                        <a:t>Cohesion in council</a:t>
                      </a:r>
                    </a:p>
                    <a:p>
                      <a:pPr marL="91440" indent="-91440" algn="l" fontAlgn="t">
                        <a:lnSpc>
                          <a:spcPct val="90000"/>
                        </a:lnSpc>
                        <a:spcBef>
                          <a:spcPts val="100"/>
                        </a:spcBef>
                        <a:spcAft>
                          <a:spcPts val="10"/>
                        </a:spcAft>
                        <a:buFont typeface="Arial"/>
                        <a:buChar char="•"/>
                      </a:pPr>
                      <a:r>
                        <a:rPr lang="en-ZA" sz="1000" b="0" i="0" u="none" strike="noStrike" dirty="0">
                          <a:solidFill>
                            <a:srgbClr val="000000"/>
                          </a:solidFill>
                          <a:effectLst/>
                          <a:latin typeface="Arial Narrow"/>
                          <a:cs typeface="Arial"/>
                        </a:rPr>
                        <a:t>Functional caucus</a:t>
                      </a:r>
                    </a:p>
                    <a:p>
                      <a:pPr marL="91440" indent="-91440" algn="l" fontAlgn="t">
                        <a:lnSpc>
                          <a:spcPct val="90000"/>
                        </a:lnSpc>
                        <a:spcBef>
                          <a:spcPts val="100"/>
                        </a:spcBef>
                        <a:spcAft>
                          <a:spcPts val="10"/>
                        </a:spcAft>
                        <a:buFont typeface="Arial"/>
                        <a:buChar char="•"/>
                      </a:pPr>
                      <a:r>
                        <a:rPr lang="en-ZA" sz="1000" b="0" i="0" u="none" strike="noStrike" dirty="0">
                          <a:solidFill>
                            <a:srgbClr val="000000"/>
                          </a:solidFill>
                          <a:effectLst/>
                          <a:latin typeface="Arial Narrow"/>
                          <a:cs typeface="Arial"/>
                        </a:rPr>
                        <a:t>No intra-party political divisions</a:t>
                      </a:r>
                    </a:p>
                    <a:p>
                      <a:pPr marL="91440" indent="-91440" algn="l" fontAlgn="t">
                        <a:lnSpc>
                          <a:spcPct val="90000"/>
                        </a:lnSpc>
                        <a:spcBef>
                          <a:spcPts val="100"/>
                        </a:spcBef>
                        <a:spcAft>
                          <a:spcPts val="10"/>
                        </a:spcAft>
                        <a:buFont typeface="Arial"/>
                        <a:buChar char="•"/>
                      </a:pPr>
                      <a:r>
                        <a:rPr lang="en-ZA" sz="1000" b="0" i="0" u="none" strike="noStrike" dirty="0">
                          <a:solidFill>
                            <a:srgbClr val="000000"/>
                          </a:solidFill>
                          <a:effectLst/>
                          <a:latin typeface="Arial Narrow"/>
                          <a:cs typeface="Arial"/>
                        </a:rPr>
                        <a:t>No section 139 interventions over 5 year period</a:t>
                      </a:r>
                    </a:p>
                    <a:p>
                      <a:pPr marL="91440" indent="-91440" algn="l" fontAlgn="t">
                        <a:lnSpc>
                          <a:spcPct val="90000"/>
                        </a:lnSpc>
                        <a:spcBef>
                          <a:spcPts val="100"/>
                        </a:spcBef>
                        <a:spcAft>
                          <a:spcPts val="10"/>
                        </a:spcAft>
                        <a:buFont typeface="Arial" panose="020B0604020202020204" pitchFamily="34" charset="0"/>
                        <a:buChar char="•"/>
                      </a:pPr>
                      <a:endParaRPr lang="en-ZA" sz="1000" b="0" i="0" u="none" strike="noStrike" dirty="0">
                        <a:solidFill>
                          <a:srgbClr val="000000"/>
                        </a:solidFill>
                        <a:effectLst/>
                        <a:latin typeface="Arial Narrow"/>
                        <a:cs typeface="Arial"/>
                      </a:endParaRPr>
                    </a:p>
                    <a:p>
                      <a:pPr marL="91440" indent="-91440" algn="l" fontAlgn="t">
                        <a:lnSpc>
                          <a:spcPct val="90000"/>
                        </a:lnSpc>
                        <a:spcBef>
                          <a:spcPts val="100"/>
                        </a:spcBef>
                        <a:spcAft>
                          <a:spcPts val="10"/>
                        </a:spcAft>
                        <a:buFont typeface="Arial" panose="020B0604020202020204" pitchFamily="34" charset="0"/>
                        <a:buChar char="•"/>
                      </a:pPr>
                      <a:endParaRPr lang="en-ZA" sz="1000" b="0" i="0" u="none" strike="noStrike" dirty="0">
                        <a:solidFill>
                          <a:srgbClr val="000000"/>
                        </a:solidFill>
                        <a:effectLst/>
                        <a:latin typeface="Arial Narrow"/>
                        <a:cs typeface="Arial"/>
                      </a:endParaRPr>
                    </a:p>
                  </a:txBody>
                  <a:tcPr marL="29160" marR="29160" marT="29160" marB="2916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CF0C">
                        <a:alpha val="15000"/>
                      </a:srgbClr>
                    </a:solidFill>
                  </a:tcPr>
                </a:tc>
                <a:tc>
                  <a:txBody>
                    <a:bodyPr/>
                    <a:lstStyle/>
                    <a:p>
                      <a:pPr marL="91440" indent="-91440" algn="l" fontAlgn="t">
                        <a:lnSpc>
                          <a:spcPct val="90000"/>
                        </a:lnSpc>
                        <a:spcBef>
                          <a:spcPts val="100"/>
                        </a:spcBef>
                        <a:spcAft>
                          <a:spcPts val="10"/>
                        </a:spcAft>
                        <a:buFont typeface="Arial"/>
                        <a:buChar char="•"/>
                      </a:pPr>
                      <a:r>
                        <a:rPr lang="en-ZA" sz="1000" b="0" i="0" u="none" strike="noStrike" dirty="0">
                          <a:solidFill>
                            <a:schemeClr val="tx1"/>
                          </a:solidFill>
                          <a:effectLst/>
                          <a:latin typeface="Arial Narrow"/>
                          <a:cs typeface="Arial"/>
                        </a:rPr>
                        <a:t>Council meeting regularly, as regulated</a:t>
                      </a:r>
                    </a:p>
                    <a:p>
                      <a:pPr marL="91440" indent="-91440" algn="l" fontAlgn="t">
                        <a:lnSpc>
                          <a:spcPct val="90000"/>
                        </a:lnSpc>
                        <a:spcBef>
                          <a:spcPts val="100"/>
                        </a:spcBef>
                        <a:spcAft>
                          <a:spcPts val="10"/>
                        </a:spcAft>
                        <a:buFont typeface="Arial"/>
                        <a:buChar char="•"/>
                      </a:pPr>
                      <a:r>
                        <a:rPr lang="en-ZA" sz="1000" b="0" i="0" u="none" strike="noStrike" dirty="0">
                          <a:solidFill>
                            <a:schemeClr val="tx1"/>
                          </a:solidFill>
                          <a:effectLst/>
                          <a:latin typeface="Arial Narrow"/>
                          <a:cs typeface="Arial"/>
                        </a:rPr>
                        <a:t>Council adopts IDP, budget, policies, annual financial statements on an informed and efficient basis </a:t>
                      </a:r>
                    </a:p>
                    <a:p>
                      <a:pPr marL="91440" indent="-91440" algn="l" fontAlgn="t">
                        <a:lnSpc>
                          <a:spcPct val="90000"/>
                        </a:lnSpc>
                        <a:spcBef>
                          <a:spcPts val="100"/>
                        </a:spcBef>
                        <a:spcAft>
                          <a:spcPts val="10"/>
                        </a:spcAft>
                        <a:buFont typeface="Arial"/>
                        <a:buChar char="•"/>
                      </a:pPr>
                      <a:r>
                        <a:rPr lang="en-ZA" sz="1000" b="0" i="0" u="none" strike="noStrike" dirty="0">
                          <a:solidFill>
                            <a:schemeClr val="tx1"/>
                          </a:solidFill>
                          <a:effectLst/>
                          <a:latin typeface="Arial Narrow"/>
                          <a:cs typeface="Arial"/>
                        </a:rPr>
                        <a:t>Council provides effective oversight over administration</a:t>
                      </a:r>
                    </a:p>
                    <a:p>
                      <a:pPr marL="91440" indent="-91440" algn="l" fontAlgn="t">
                        <a:lnSpc>
                          <a:spcPct val="90000"/>
                        </a:lnSpc>
                        <a:spcBef>
                          <a:spcPts val="100"/>
                        </a:spcBef>
                        <a:spcAft>
                          <a:spcPts val="10"/>
                        </a:spcAft>
                        <a:buFont typeface="Arial" panose="020B0604020202020204" pitchFamily="34" charset="0"/>
                        <a:buChar char="•"/>
                      </a:pPr>
                      <a:endParaRPr lang="en-ZA" sz="1000" b="0" i="0" u="none" strike="noStrike" dirty="0">
                        <a:solidFill>
                          <a:schemeClr val="tx1"/>
                        </a:solidFill>
                        <a:effectLst/>
                        <a:latin typeface="Arial Narrow"/>
                        <a:cs typeface="Arial"/>
                      </a:endParaRP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CF0C">
                        <a:alpha val="7000"/>
                      </a:srgbClr>
                    </a:solidFill>
                  </a:tcPr>
                </a:tc>
                <a:tc>
                  <a:txBody>
                    <a:bodyPr/>
                    <a:lstStyle/>
                    <a:p>
                      <a:pPr marL="91440" lvl="0" indent="-91440" algn="l">
                        <a:lnSpc>
                          <a:spcPct val="90000"/>
                        </a:lnSpc>
                        <a:spcBef>
                          <a:spcPts val="100"/>
                        </a:spcBef>
                        <a:spcAft>
                          <a:spcPts val="10"/>
                        </a:spcAft>
                        <a:buFont typeface="Arial"/>
                        <a:buChar char="•"/>
                      </a:pPr>
                      <a:r>
                        <a:rPr lang="en-ZA" sz="1000" b="0" i="0" u="none" strike="noStrike" noProof="0" dirty="0">
                          <a:solidFill>
                            <a:srgbClr val="000000"/>
                          </a:solidFill>
                          <a:effectLst/>
                          <a:latin typeface="Arial Narrow"/>
                          <a:cs typeface="Arial"/>
                        </a:rPr>
                        <a:t>Structure fully respondent to municipal needs</a:t>
                      </a:r>
                    </a:p>
                    <a:p>
                      <a:pPr marL="91440" lvl="0" indent="-91440" algn="l">
                        <a:lnSpc>
                          <a:spcPct val="90000"/>
                        </a:lnSpc>
                        <a:spcBef>
                          <a:spcPts val="100"/>
                        </a:spcBef>
                        <a:spcAft>
                          <a:spcPts val="10"/>
                        </a:spcAft>
                        <a:buFont typeface="Arial"/>
                        <a:buChar char="•"/>
                      </a:pPr>
                      <a:r>
                        <a:rPr lang="en-ZA" sz="1000" b="0" i="0" u="none" strike="noStrike" noProof="0" dirty="0">
                          <a:solidFill>
                            <a:srgbClr val="000000"/>
                          </a:solidFill>
                          <a:effectLst/>
                          <a:latin typeface="Arial Narrow"/>
                          <a:cs typeface="Arial"/>
                        </a:rPr>
                        <a:t>No vacancies in key and senior positions (positions occupied by competent individuals)</a:t>
                      </a:r>
                    </a:p>
                    <a:p>
                      <a:pPr marL="91440" lvl="0" indent="-91440" algn="l">
                        <a:lnSpc>
                          <a:spcPct val="90000"/>
                        </a:lnSpc>
                        <a:spcBef>
                          <a:spcPts val="100"/>
                        </a:spcBef>
                        <a:spcAft>
                          <a:spcPts val="10"/>
                        </a:spcAft>
                        <a:buFont typeface="Arial"/>
                        <a:buChar char="•"/>
                      </a:pPr>
                      <a:r>
                        <a:rPr lang="en-ZA" sz="1000" b="0" i="0" u="none" strike="noStrike" noProof="0" dirty="0">
                          <a:solidFill>
                            <a:srgbClr val="000000"/>
                          </a:solidFill>
                          <a:effectLst/>
                          <a:latin typeface="Arial Narrow"/>
                          <a:cs typeface="Arial"/>
                        </a:rPr>
                        <a:t>Full compliance with legislation, regulations </a:t>
                      </a:r>
                      <a:br>
                        <a:rPr lang="en-ZA" sz="1000" b="0" i="0" u="none" strike="noStrike" noProof="0" dirty="0">
                          <a:solidFill>
                            <a:srgbClr val="000000"/>
                          </a:solidFill>
                          <a:effectLst/>
                          <a:latin typeface="Arial Narrow"/>
                          <a:cs typeface="Arial"/>
                        </a:rPr>
                      </a:br>
                      <a:r>
                        <a:rPr lang="en-ZA" sz="1000" b="0" i="0" u="none" strike="noStrike" noProof="0" dirty="0">
                          <a:solidFill>
                            <a:srgbClr val="000000"/>
                          </a:solidFill>
                          <a:effectLst/>
                          <a:latin typeface="Arial Narrow"/>
                          <a:cs typeface="Arial"/>
                        </a:rPr>
                        <a:t>and policies</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CF0C">
                        <a:alpha val="15000"/>
                      </a:srgbClr>
                    </a:solidFill>
                  </a:tcPr>
                </a:tc>
                <a:tc>
                  <a:txBody>
                    <a:bodyPr/>
                    <a:lstStyle/>
                    <a:p>
                      <a:pPr marL="91440" indent="-91440" algn="l" fontAlgn="t">
                        <a:lnSpc>
                          <a:spcPct val="90000"/>
                        </a:lnSpc>
                        <a:spcBef>
                          <a:spcPts val="100"/>
                        </a:spcBef>
                        <a:spcAft>
                          <a:spcPts val="10"/>
                        </a:spcAft>
                        <a:buFont typeface="Arial"/>
                        <a:buChar char="•"/>
                      </a:pPr>
                      <a:r>
                        <a:rPr lang="en-ZA" sz="1000" u="none" strike="noStrike" dirty="0">
                          <a:effectLst/>
                          <a:latin typeface="Arial Narrow"/>
                          <a:cs typeface="Arial"/>
                        </a:rPr>
                        <a:t>Fully funded budget</a:t>
                      </a:r>
                    </a:p>
                    <a:p>
                      <a:pPr marL="91440" indent="-91440" algn="l" fontAlgn="t">
                        <a:lnSpc>
                          <a:spcPct val="90000"/>
                        </a:lnSpc>
                        <a:spcBef>
                          <a:spcPts val="100"/>
                        </a:spcBef>
                        <a:spcAft>
                          <a:spcPts val="10"/>
                        </a:spcAft>
                        <a:buFont typeface="Arial"/>
                        <a:buChar char="•"/>
                      </a:pPr>
                      <a:r>
                        <a:rPr lang="en-ZA" sz="1000" u="none" strike="noStrike" dirty="0">
                          <a:effectLst/>
                          <a:latin typeface="Arial Narrow"/>
                          <a:cs typeface="Arial"/>
                        </a:rPr>
                        <a:t>Functional BTO</a:t>
                      </a:r>
                    </a:p>
                    <a:p>
                      <a:pPr marL="91440" indent="-91440" algn="l" fontAlgn="t">
                        <a:lnSpc>
                          <a:spcPct val="90000"/>
                        </a:lnSpc>
                        <a:spcBef>
                          <a:spcPts val="100"/>
                        </a:spcBef>
                        <a:spcAft>
                          <a:spcPts val="10"/>
                        </a:spcAft>
                        <a:buFont typeface="Arial"/>
                        <a:buChar char="•"/>
                      </a:pPr>
                      <a:r>
                        <a:rPr lang="en-ZA" sz="1000" u="none" strike="noStrike" dirty="0">
                          <a:effectLst/>
                          <a:latin typeface="Arial Narrow"/>
                          <a:cs typeface="Arial"/>
                        </a:rPr>
                        <a:t>Effective application of credit control and debt collection policies</a:t>
                      </a:r>
                    </a:p>
                    <a:p>
                      <a:pPr marL="91440" indent="-91440" algn="l" fontAlgn="t">
                        <a:lnSpc>
                          <a:spcPct val="90000"/>
                        </a:lnSpc>
                        <a:spcBef>
                          <a:spcPts val="100"/>
                        </a:spcBef>
                        <a:spcAft>
                          <a:spcPts val="10"/>
                        </a:spcAft>
                        <a:buFont typeface="Arial"/>
                        <a:buChar char="•"/>
                      </a:pPr>
                      <a:r>
                        <a:rPr lang="en-ZA" sz="1000" u="none" strike="noStrike" dirty="0">
                          <a:effectLst/>
                          <a:latin typeface="Arial Narrow"/>
                          <a:cs typeface="Arial"/>
                        </a:rPr>
                        <a:t>No or minimal outstanding debt to utilities &amp; statutory obligations</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CF0C">
                        <a:alpha val="7000"/>
                      </a:srgbClr>
                    </a:solidFill>
                  </a:tcPr>
                </a:tc>
                <a:tc>
                  <a:txBody>
                    <a:bodyPr/>
                    <a:lstStyle/>
                    <a:p>
                      <a:pPr marL="91440" indent="-91440" algn="l" fontAlgn="t">
                        <a:lnSpc>
                          <a:spcPct val="90000"/>
                        </a:lnSpc>
                        <a:spcBef>
                          <a:spcPts val="100"/>
                        </a:spcBef>
                        <a:spcAft>
                          <a:spcPts val="10"/>
                        </a:spcAft>
                        <a:buFont typeface="Arial"/>
                        <a:buChar char="•"/>
                      </a:pPr>
                      <a:r>
                        <a:rPr lang="en-ZA" sz="1000" b="0" i="0" u="none" strike="noStrike" dirty="0">
                          <a:solidFill>
                            <a:schemeClr val="tx1"/>
                          </a:solidFill>
                          <a:effectLst/>
                          <a:latin typeface="Arial Narrow"/>
                          <a:cs typeface="Arial"/>
                        </a:rPr>
                        <a:t>Community consultation on service delivery priorities </a:t>
                      </a:r>
                    </a:p>
                    <a:p>
                      <a:pPr marL="91440" indent="-91440" algn="l" fontAlgn="t">
                        <a:lnSpc>
                          <a:spcPct val="90000"/>
                        </a:lnSpc>
                        <a:spcBef>
                          <a:spcPts val="100"/>
                        </a:spcBef>
                        <a:spcAft>
                          <a:spcPts val="10"/>
                        </a:spcAft>
                        <a:buFont typeface="Arial"/>
                        <a:buChar char="•"/>
                      </a:pPr>
                      <a:r>
                        <a:rPr lang="en-ZA" sz="1000" b="0" i="0" u="none" strike="noStrike" dirty="0">
                          <a:solidFill>
                            <a:schemeClr val="tx1"/>
                          </a:solidFill>
                          <a:effectLst/>
                          <a:latin typeface="Arial Narrow"/>
                          <a:cs typeface="Arial"/>
                        </a:rPr>
                        <a:t>Well capacitated and efficient infrastructure services department</a:t>
                      </a:r>
                    </a:p>
                    <a:p>
                      <a:pPr marL="91440" indent="-91440" algn="l" fontAlgn="t">
                        <a:lnSpc>
                          <a:spcPct val="90000"/>
                        </a:lnSpc>
                        <a:spcBef>
                          <a:spcPts val="100"/>
                        </a:spcBef>
                        <a:spcAft>
                          <a:spcPts val="10"/>
                        </a:spcAft>
                        <a:buFont typeface="Arial"/>
                        <a:buChar char="•"/>
                      </a:pPr>
                      <a:r>
                        <a:rPr lang="en-ZA" sz="1000" b="0" i="0" u="none" strike="noStrike" dirty="0">
                          <a:solidFill>
                            <a:schemeClr val="tx1"/>
                          </a:solidFill>
                          <a:effectLst/>
                          <a:latin typeface="Arial Narrow"/>
                          <a:cs typeface="Arial"/>
                        </a:rPr>
                        <a:t>Uninterrupted delivery of services due to well maintained infrastructure</a:t>
                      </a:r>
                    </a:p>
                    <a:p>
                      <a:pPr marL="91440" indent="-91440" algn="l" fontAlgn="t">
                        <a:lnSpc>
                          <a:spcPct val="90000"/>
                        </a:lnSpc>
                        <a:spcBef>
                          <a:spcPts val="100"/>
                        </a:spcBef>
                        <a:spcAft>
                          <a:spcPts val="10"/>
                        </a:spcAft>
                        <a:buFont typeface="Arial"/>
                        <a:buChar char="•"/>
                      </a:pPr>
                      <a:r>
                        <a:rPr lang="en-ZA" sz="1000" b="0" i="0" u="none" strike="noStrike" dirty="0">
                          <a:solidFill>
                            <a:schemeClr val="tx1"/>
                          </a:solidFill>
                          <a:effectLst/>
                          <a:latin typeface="Arial Narrow"/>
                          <a:cs typeface="Arial"/>
                        </a:rPr>
                        <a:t>Quick response and turnaround time to service delivery complaints</a:t>
                      </a:r>
                    </a:p>
                    <a:p>
                      <a:pPr marL="91440" indent="-91440" algn="l" fontAlgn="t">
                        <a:lnSpc>
                          <a:spcPct val="90000"/>
                        </a:lnSpc>
                        <a:spcBef>
                          <a:spcPts val="100"/>
                        </a:spcBef>
                        <a:spcAft>
                          <a:spcPts val="10"/>
                        </a:spcAft>
                        <a:buFont typeface="Arial"/>
                        <a:buChar char="•"/>
                      </a:pPr>
                      <a:r>
                        <a:rPr lang="en-ZA" sz="1000" b="0" i="0" u="none" strike="noStrike" dirty="0">
                          <a:solidFill>
                            <a:schemeClr val="tx1"/>
                          </a:solidFill>
                          <a:effectLst/>
                          <a:latin typeface="Arial Narrow"/>
                          <a:cs typeface="Arial"/>
                        </a:rPr>
                        <a:t> Infrequent service delivery protests </a:t>
                      </a:r>
                    </a:p>
                  </a:txBody>
                  <a:tcPr marL="29160" marR="29160" marT="29160" marB="29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CF0C">
                        <a:alpha val="15000"/>
                      </a:srgbClr>
                    </a:solidFill>
                  </a:tcPr>
                </a:tc>
                <a:extLst>
                  <a:ext uri="{0D108BD9-81ED-4DB2-BD59-A6C34878D82A}">
                    <a16:rowId xmlns:a16="http://schemas.microsoft.com/office/drawing/2014/main" val="3918342446"/>
                  </a:ext>
                </a:extLst>
              </a:tr>
            </a:tbl>
          </a:graphicData>
        </a:graphic>
      </p:graphicFrame>
      <p:sp>
        <p:nvSpPr>
          <p:cNvPr id="2" name="Rectangle 1">
            <a:extLst>
              <a:ext uri="{FF2B5EF4-FFF2-40B4-BE49-F238E27FC236}">
                <a16:creationId xmlns:a16="http://schemas.microsoft.com/office/drawing/2014/main" id="{E32A7AF0-E7B6-4BD0-85C8-9DD2667CAFE0}"/>
              </a:ext>
            </a:extLst>
          </p:cNvPr>
          <p:cNvSpPr/>
          <p:nvPr/>
        </p:nvSpPr>
        <p:spPr>
          <a:xfrm>
            <a:off x="2017125" y="458144"/>
            <a:ext cx="969304" cy="261892"/>
          </a:xfrm>
          <a:prstGeom prst="rect">
            <a:avLst/>
          </a:prstGeom>
        </p:spPr>
        <p:txBody>
          <a:bodyPr wrap="square" lIns="74066" tIns="37033" rIns="74066" bIns="37033" anchor="t">
            <a:spAutoFit/>
          </a:bodyPr>
          <a:lstStyle/>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altLang="en-US" sz="1216" b="1"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Arial"/>
              </a:rPr>
              <a:t>Political</a:t>
            </a:r>
            <a:endParaRPr kumimoji="0" lang="en-GB" sz="1216" b="0"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Calibri"/>
            </a:endParaRPr>
          </a:p>
        </p:txBody>
      </p:sp>
      <p:sp>
        <p:nvSpPr>
          <p:cNvPr id="3" name="Rectangle 2">
            <a:extLst>
              <a:ext uri="{FF2B5EF4-FFF2-40B4-BE49-F238E27FC236}">
                <a16:creationId xmlns:a16="http://schemas.microsoft.com/office/drawing/2014/main" id="{CBBEA4CE-FDD8-46F4-A3C7-43B75A3C4A7F}"/>
              </a:ext>
            </a:extLst>
          </p:cNvPr>
          <p:cNvSpPr/>
          <p:nvPr/>
        </p:nvSpPr>
        <p:spPr>
          <a:xfrm>
            <a:off x="4326107" y="466933"/>
            <a:ext cx="1235858" cy="261892"/>
          </a:xfrm>
          <a:prstGeom prst="rect">
            <a:avLst/>
          </a:prstGeom>
        </p:spPr>
        <p:txBody>
          <a:bodyPr wrap="square" lIns="74066" tIns="37033" rIns="74066" bIns="37033" anchor="t">
            <a:spAutoFit/>
          </a:bodyPr>
          <a:lstStyle/>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altLang="en-US" sz="1216" b="1"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Arial"/>
              </a:rPr>
              <a:t>Governance</a:t>
            </a:r>
            <a:endParaRPr kumimoji="0" lang="en-GB" sz="1216" b="0"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Calibri"/>
            </a:endParaRPr>
          </a:p>
        </p:txBody>
      </p:sp>
      <p:sp>
        <p:nvSpPr>
          <p:cNvPr id="5" name="Rectangle 4">
            <a:extLst>
              <a:ext uri="{FF2B5EF4-FFF2-40B4-BE49-F238E27FC236}">
                <a16:creationId xmlns:a16="http://schemas.microsoft.com/office/drawing/2014/main" id="{312C8A2C-82B2-4E88-B72D-52EC54305EAE}"/>
              </a:ext>
            </a:extLst>
          </p:cNvPr>
          <p:cNvSpPr/>
          <p:nvPr/>
        </p:nvSpPr>
        <p:spPr>
          <a:xfrm>
            <a:off x="6480986" y="467780"/>
            <a:ext cx="1232473" cy="261892"/>
          </a:xfrm>
          <a:prstGeom prst="rect">
            <a:avLst/>
          </a:prstGeom>
        </p:spPr>
        <p:txBody>
          <a:bodyPr wrap="square" lIns="74066" tIns="37033" rIns="74066" bIns="37033" anchor="t">
            <a:spAutoFit/>
          </a:bodyPr>
          <a:lstStyle/>
          <a:p>
            <a:pPr marL="0" marR="0" lvl="0" indent="0" algn="l" defTabSz="822960" rtl="0" eaLnBrk="1" fontAlgn="auto" latinLnBrk="0" hangingPunct="1">
              <a:lnSpc>
                <a:spcPct val="100000"/>
              </a:lnSpc>
              <a:spcBef>
                <a:spcPts val="0"/>
              </a:spcBef>
              <a:spcAft>
                <a:spcPts val="0"/>
              </a:spcAft>
              <a:buClrTx/>
              <a:buSzTx/>
              <a:buFontTx/>
              <a:buNone/>
              <a:tabLst/>
              <a:defRPr/>
            </a:pPr>
            <a:r>
              <a:rPr kumimoji="0" lang="en-US" altLang="en-US" sz="1216" b="1"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Arial"/>
              </a:rPr>
              <a:t>Administrative</a:t>
            </a:r>
            <a:endParaRPr kumimoji="0" lang="en-GB" sz="1216" b="0"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Calibri" panose="020F0502020204030204"/>
            </a:endParaRPr>
          </a:p>
        </p:txBody>
      </p:sp>
      <p:sp>
        <p:nvSpPr>
          <p:cNvPr id="7" name="Rectangle 6">
            <a:extLst>
              <a:ext uri="{FF2B5EF4-FFF2-40B4-BE49-F238E27FC236}">
                <a16:creationId xmlns:a16="http://schemas.microsoft.com/office/drawing/2014/main" id="{DF0B8FF6-FDE3-44A1-B8F7-24E7F982326D}"/>
              </a:ext>
            </a:extLst>
          </p:cNvPr>
          <p:cNvSpPr/>
          <p:nvPr/>
        </p:nvSpPr>
        <p:spPr>
          <a:xfrm>
            <a:off x="8260667" y="412365"/>
            <a:ext cx="1815508" cy="339542"/>
          </a:xfrm>
          <a:prstGeom prst="rect">
            <a:avLst/>
          </a:prstGeom>
        </p:spPr>
        <p:txBody>
          <a:bodyPr wrap="square" lIns="74066" tIns="37033" rIns="74066" bIns="37033" anchor="t">
            <a:spAutoFit/>
          </a:bodyPr>
          <a:lstStyle/>
          <a:p>
            <a:pPr marL="0" marR="0" lvl="0" indent="0" algn="l" defTabSz="822960" rtl="0" eaLnBrk="1" fontAlgn="auto" latinLnBrk="0" hangingPunct="1">
              <a:lnSpc>
                <a:spcPct val="70000"/>
              </a:lnSpc>
              <a:spcBef>
                <a:spcPts val="0"/>
              </a:spcBef>
              <a:spcAft>
                <a:spcPts val="0"/>
              </a:spcAft>
              <a:buClrTx/>
              <a:buSzTx/>
              <a:buFontTx/>
              <a:buNone/>
              <a:tabLst/>
              <a:defRPr/>
            </a:pPr>
            <a:r>
              <a:rPr kumimoji="0" lang="en-US" altLang="en-US" sz="1216" b="1"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Arial"/>
              </a:rPr>
              <a:t>Financial </a:t>
            </a:r>
            <a:br>
              <a:rPr kumimoji="0" lang="en-US" altLang="en-US" sz="1216" b="1"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Arial"/>
              </a:rPr>
            </a:br>
            <a:r>
              <a:rPr kumimoji="0" lang="en-US" altLang="en-US" sz="1216" b="1"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Arial"/>
              </a:rPr>
              <a:t>Management</a:t>
            </a:r>
            <a:endParaRPr kumimoji="0" lang="en-GB" sz="1216" b="0"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Arial" panose="020B0604020202020204"/>
            </a:endParaRPr>
          </a:p>
        </p:txBody>
      </p:sp>
      <p:sp>
        <p:nvSpPr>
          <p:cNvPr id="10" name="Rectangle 9">
            <a:extLst>
              <a:ext uri="{FF2B5EF4-FFF2-40B4-BE49-F238E27FC236}">
                <a16:creationId xmlns:a16="http://schemas.microsoft.com/office/drawing/2014/main" id="{500F5430-D420-45C2-96A3-04FC25BFC59D}"/>
              </a:ext>
            </a:extLst>
          </p:cNvPr>
          <p:cNvSpPr/>
          <p:nvPr/>
        </p:nvSpPr>
        <p:spPr>
          <a:xfrm>
            <a:off x="9988366" y="465508"/>
            <a:ext cx="1355824" cy="306776"/>
          </a:xfrm>
          <a:prstGeom prst="rect">
            <a:avLst/>
          </a:prstGeom>
        </p:spPr>
        <p:txBody>
          <a:bodyPr wrap="square" lIns="74066" tIns="37033" rIns="74066" bIns="37033" anchor="t">
            <a:spAutoFit/>
          </a:bodyPr>
          <a:lstStyle/>
          <a:p>
            <a:pPr marL="0" marR="0" lvl="0" indent="0" algn="l" defTabSz="822960" rtl="0" eaLnBrk="1" fontAlgn="auto" latinLnBrk="0" hangingPunct="1">
              <a:lnSpc>
                <a:spcPct val="60000"/>
              </a:lnSpc>
              <a:spcBef>
                <a:spcPts val="0"/>
              </a:spcBef>
              <a:spcAft>
                <a:spcPts val="0"/>
              </a:spcAft>
              <a:buClrTx/>
              <a:buSzTx/>
              <a:buFontTx/>
              <a:buNone/>
              <a:tabLst/>
              <a:defRPr/>
            </a:pPr>
            <a:r>
              <a:rPr kumimoji="0" lang="en-US" altLang="en-US" sz="1216" b="1"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Arial"/>
              </a:rPr>
              <a:t>Service</a:t>
            </a:r>
          </a:p>
          <a:p>
            <a:pPr marL="0" marR="0" lvl="0" indent="0" algn="l" defTabSz="822960" rtl="0" eaLnBrk="1" fontAlgn="auto" latinLnBrk="0" hangingPunct="1">
              <a:lnSpc>
                <a:spcPct val="60000"/>
              </a:lnSpc>
              <a:spcBef>
                <a:spcPts val="0"/>
              </a:spcBef>
              <a:spcAft>
                <a:spcPts val="0"/>
              </a:spcAft>
              <a:buClrTx/>
              <a:buSzTx/>
              <a:buFontTx/>
              <a:buNone/>
              <a:tabLst/>
              <a:defRPr/>
            </a:pPr>
            <a:r>
              <a:rPr kumimoji="0" lang="en-US" altLang="en-US" sz="1216" b="1"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Arial"/>
              </a:rPr>
              <a:t> Delivery</a:t>
            </a:r>
            <a:endParaRPr kumimoji="0" lang="en-GB" sz="1216" b="0" i="0" u="none" strike="noStrike" kern="1200" cap="none" spc="0" normalizeH="0" baseline="0" noProof="0" dirty="0">
              <a:ln>
                <a:noFill/>
              </a:ln>
              <a:solidFill>
                <a:srgbClr val="000000">
                  <a:lumMod val="65000"/>
                  <a:lumOff val="35000"/>
                </a:srgbClr>
              </a:solidFill>
              <a:effectLst/>
              <a:uLnTx/>
              <a:uFillTx/>
              <a:latin typeface="Arial"/>
              <a:ea typeface="ＭＳ Ｐゴシック"/>
              <a:cs typeface="Calibri"/>
            </a:endParaRPr>
          </a:p>
        </p:txBody>
      </p:sp>
      <p:grpSp>
        <p:nvGrpSpPr>
          <p:cNvPr id="11" name="Group 10">
            <a:extLst>
              <a:ext uri="{FF2B5EF4-FFF2-40B4-BE49-F238E27FC236}">
                <a16:creationId xmlns:a16="http://schemas.microsoft.com/office/drawing/2014/main" id="{22847DB5-E809-4C3B-A65D-263E17695567}"/>
              </a:ext>
            </a:extLst>
          </p:cNvPr>
          <p:cNvGrpSpPr/>
          <p:nvPr/>
        </p:nvGrpSpPr>
        <p:grpSpPr>
          <a:xfrm>
            <a:off x="1797331" y="448566"/>
            <a:ext cx="268391" cy="287101"/>
            <a:chOff x="253376" y="690101"/>
            <a:chExt cx="1176029" cy="1187652"/>
          </a:xfrm>
        </p:grpSpPr>
        <p:sp>
          <p:nvSpPr>
            <p:cNvPr id="64" name="Oval 63">
              <a:extLst>
                <a:ext uri="{FF2B5EF4-FFF2-40B4-BE49-F238E27FC236}">
                  <a16:creationId xmlns:a16="http://schemas.microsoft.com/office/drawing/2014/main" id="{1BD55225-8B34-4297-B549-1AB61A1FA9F3}"/>
                </a:ext>
              </a:extLst>
            </p:cNvPr>
            <p:cNvSpPr/>
            <p:nvPr/>
          </p:nvSpPr>
          <p:spPr>
            <a:xfrm>
              <a:off x="253376" y="690101"/>
              <a:ext cx="1176029" cy="1187652"/>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GB" sz="1094" b="0" i="0" u="none" strike="noStrike" kern="1200" cap="none" spc="0" normalizeH="0" baseline="0" noProof="0" dirty="0">
                <a:ln>
                  <a:noFill/>
                </a:ln>
                <a:solidFill>
                  <a:srgbClr val="FFFFFF"/>
                </a:solidFill>
                <a:effectLst/>
                <a:uLnTx/>
                <a:uFillTx/>
                <a:latin typeface="Arial"/>
                <a:ea typeface="+mn-ea"/>
                <a:cs typeface="+mn-cs"/>
              </a:endParaRPr>
            </a:p>
          </p:txBody>
        </p:sp>
        <p:sp>
          <p:nvSpPr>
            <p:cNvPr id="65" name="Oval 64">
              <a:extLst>
                <a:ext uri="{FF2B5EF4-FFF2-40B4-BE49-F238E27FC236}">
                  <a16:creationId xmlns:a16="http://schemas.microsoft.com/office/drawing/2014/main" id="{CF51A526-758E-4A55-B1DC-2806000B7297}"/>
                </a:ext>
              </a:extLst>
            </p:cNvPr>
            <p:cNvSpPr>
              <a:spLocks noChangeAspect="1"/>
            </p:cNvSpPr>
            <p:nvPr/>
          </p:nvSpPr>
          <p:spPr>
            <a:xfrm>
              <a:off x="352936" y="798452"/>
              <a:ext cx="967907" cy="967907"/>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944" b="0" i="0" u="none" strike="noStrike" kern="1200" cap="none" spc="0" normalizeH="0" baseline="0" noProof="0" dirty="0">
                <a:ln>
                  <a:noFill/>
                </a:ln>
                <a:solidFill>
                  <a:srgbClr val="FFFFFF"/>
                </a:solidFill>
                <a:effectLst/>
                <a:uLnTx/>
                <a:uFillTx/>
                <a:latin typeface="Arial"/>
                <a:ea typeface="+mn-ea"/>
                <a:cs typeface="+mn-cs"/>
              </a:endParaRPr>
            </a:p>
          </p:txBody>
        </p:sp>
        <p:pic>
          <p:nvPicPr>
            <p:cNvPr id="66" name="Picture 32" descr="Customer review with solid fill">
              <a:extLst>
                <a:ext uri="{FF2B5EF4-FFF2-40B4-BE49-F238E27FC236}">
                  <a16:creationId xmlns:a16="http://schemas.microsoft.com/office/drawing/2014/main" id="{54312951-ADDD-4A68-B0F5-13DF97A54E2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441277" y="896119"/>
              <a:ext cx="810342" cy="822765"/>
            </a:xfrm>
            <a:prstGeom prst="rect">
              <a:avLst/>
            </a:prstGeom>
          </p:spPr>
        </p:pic>
      </p:grpSp>
      <p:grpSp>
        <p:nvGrpSpPr>
          <p:cNvPr id="12" name="Group 11">
            <a:extLst>
              <a:ext uri="{FF2B5EF4-FFF2-40B4-BE49-F238E27FC236}">
                <a16:creationId xmlns:a16="http://schemas.microsoft.com/office/drawing/2014/main" id="{7E578EA9-F238-4F05-95A3-7E0C15312B23}"/>
              </a:ext>
            </a:extLst>
          </p:cNvPr>
          <p:cNvGrpSpPr/>
          <p:nvPr/>
        </p:nvGrpSpPr>
        <p:grpSpPr>
          <a:xfrm>
            <a:off x="4082882" y="455275"/>
            <a:ext cx="268660" cy="279925"/>
            <a:chOff x="2762708" y="799297"/>
            <a:chExt cx="1036949" cy="1047197"/>
          </a:xfrm>
        </p:grpSpPr>
        <p:sp>
          <p:nvSpPr>
            <p:cNvPr id="68" name="Oval 67">
              <a:extLst>
                <a:ext uri="{FF2B5EF4-FFF2-40B4-BE49-F238E27FC236}">
                  <a16:creationId xmlns:a16="http://schemas.microsoft.com/office/drawing/2014/main" id="{A1FFDC39-06C0-4450-8DAA-F5CA6B575109}"/>
                </a:ext>
              </a:extLst>
            </p:cNvPr>
            <p:cNvSpPr/>
            <p:nvPr/>
          </p:nvSpPr>
          <p:spPr>
            <a:xfrm>
              <a:off x="2762708" y="799297"/>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GB" sz="1944" b="0" i="0" u="none" strike="noStrike" kern="1200" cap="none" spc="0" normalizeH="0" baseline="0" noProof="0" dirty="0">
                <a:ln>
                  <a:noFill/>
                </a:ln>
                <a:solidFill>
                  <a:srgbClr val="FFFFFF"/>
                </a:solidFill>
                <a:effectLst/>
                <a:uLnTx/>
                <a:uFillTx/>
                <a:latin typeface="Arial"/>
                <a:ea typeface="+mn-ea"/>
                <a:cs typeface="+mn-cs"/>
              </a:endParaRPr>
            </a:p>
          </p:txBody>
        </p:sp>
        <p:sp>
          <p:nvSpPr>
            <p:cNvPr id="69" name="Oval 68">
              <a:extLst>
                <a:ext uri="{FF2B5EF4-FFF2-40B4-BE49-F238E27FC236}">
                  <a16:creationId xmlns:a16="http://schemas.microsoft.com/office/drawing/2014/main" id="{51573567-905F-424F-B473-48775AC77A2C}"/>
                </a:ext>
              </a:extLst>
            </p:cNvPr>
            <p:cNvSpPr>
              <a:spLocks noChangeAspect="1"/>
            </p:cNvSpPr>
            <p:nvPr/>
          </p:nvSpPr>
          <p:spPr>
            <a:xfrm>
              <a:off x="2860292" y="899209"/>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944" b="0" i="0" u="none" strike="noStrike" kern="1200" cap="none" spc="0" normalizeH="0" baseline="0" noProof="0" dirty="0">
                <a:ln>
                  <a:noFill/>
                </a:ln>
                <a:solidFill>
                  <a:srgbClr val="FFFFFF"/>
                </a:solidFill>
                <a:effectLst/>
                <a:uLnTx/>
                <a:uFillTx/>
                <a:latin typeface="Arial"/>
                <a:ea typeface="+mn-ea"/>
                <a:cs typeface="+mn-cs"/>
              </a:endParaRPr>
            </a:p>
          </p:txBody>
        </p:sp>
        <p:pic>
          <p:nvPicPr>
            <p:cNvPr id="70" name="Picture 69" descr="123928423-icon-of-house-with-columns-and-flag-building-of-government-embassy-official-institution-or-establish.png">
              <a:extLst>
                <a:ext uri="{FF2B5EF4-FFF2-40B4-BE49-F238E27FC236}">
                  <a16:creationId xmlns:a16="http://schemas.microsoft.com/office/drawing/2014/main" id="{F30F41F1-B1B0-43DF-A75A-565E17E553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6615" y="833859"/>
              <a:ext cx="809448" cy="809448"/>
            </a:xfrm>
            <a:prstGeom prst="rect">
              <a:avLst/>
            </a:prstGeom>
          </p:spPr>
        </p:pic>
      </p:grpSp>
      <p:grpSp>
        <p:nvGrpSpPr>
          <p:cNvPr id="13" name="Group 12">
            <a:extLst>
              <a:ext uri="{FF2B5EF4-FFF2-40B4-BE49-F238E27FC236}">
                <a16:creationId xmlns:a16="http://schemas.microsoft.com/office/drawing/2014/main" id="{B00B9A85-E09F-4A10-AA7C-C30DBC477C6F}"/>
              </a:ext>
            </a:extLst>
          </p:cNvPr>
          <p:cNvGrpSpPr/>
          <p:nvPr/>
        </p:nvGrpSpPr>
        <p:grpSpPr>
          <a:xfrm>
            <a:off x="6235844" y="466184"/>
            <a:ext cx="279868" cy="274632"/>
            <a:chOff x="6418806" y="828091"/>
            <a:chExt cx="1036949" cy="1047197"/>
          </a:xfrm>
        </p:grpSpPr>
        <p:sp>
          <p:nvSpPr>
            <p:cNvPr id="72" name="Oval 71">
              <a:extLst>
                <a:ext uri="{FF2B5EF4-FFF2-40B4-BE49-F238E27FC236}">
                  <a16:creationId xmlns:a16="http://schemas.microsoft.com/office/drawing/2014/main" id="{291B4757-D469-49E5-ABFE-C241BD2A5A1F}"/>
                </a:ext>
              </a:extLst>
            </p:cNvPr>
            <p:cNvSpPr/>
            <p:nvPr/>
          </p:nvSpPr>
          <p:spPr>
            <a:xfrm>
              <a:off x="6418806" y="828091"/>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GB" sz="1944" b="0" i="0" u="none" strike="noStrike" kern="1200" cap="none" spc="0" normalizeH="0" baseline="0" noProof="0" dirty="0">
                <a:ln>
                  <a:noFill/>
                </a:ln>
                <a:solidFill>
                  <a:srgbClr val="FFFFFF"/>
                </a:solidFill>
                <a:effectLst/>
                <a:uLnTx/>
                <a:uFillTx/>
                <a:latin typeface="Arial"/>
                <a:ea typeface="+mn-ea"/>
                <a:cs typeface="+mn-cs"/>
              </a:endParaRPr>
            </a:p>
          </p:txBody>
        </p:sp>
        <p:sp>
          <p:nvSpPr>
            <p:cNvPr id="73" name="Oval 72">
              <a:extLst>
                <a:ext uri="{FF2B5EF4-FFF2-40B4-BE49-F238E27FC236}">
                  <a16:creationId xmlns:a16="http://schemas.microsoft.com/office/drawing/2014/main" id="{4AD8F091-44CA-42CE-99AA-A207438663D3}"/>
                </a:ext>
              </a:extLst>
            </p:cNvPr>
            <p:cNvSpPr>
              <a:spLocks noChangeAspect="1"/>
            </p:cNvSpPr>
            <p:nvPr/>
          </p:nvSpPr>
          <p:spPr>
            <a:xfrm>
              <a:off x="6504462" y="919519"/>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944" b="0" i="0" u="none" strike="noStrike" kern="1200" cap="none" spc="0" normalizeH="0" baseline="0" noProof="0" dirty="0">
                <a:ln>
                  <a:noFill/>
                </a:ln>
                <a:solidFill>
                  <a:srgbClr val="FFFFFF"/>
                </a:solidFill>
                <a:effectLst/>
                <a:uLnTx/>
                <a:uFillTx/>
                <a:latin typeface="Arial"/>
                <a:ea typeface="+mn-ea"/>
                <a:cs typeface="+mn-cs"/>
              </a:endParaRPr>
            </a:p>
          </p:txBody>
        </p:sp>
        <p:pic>
          <p:nvPicPr>
            <p:cNvPr id="74" name="Picture 73">
              <a:extLst>
                <a:ext uri="{FF2B5EF4-FFF2-40B4-BE49-F238E27FC236}">
                  <a16:creationId xmlns:a16="http://schemas.microsoft.com/office/drawing/2014/main" id="{06690CBD-20A4-4F88-B1CB-97203B25AE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8204" y="961248"/>
              <a:ext cx="759981" cy="759981"/>
            </a:xfrm>
            <a:prstGeom prst="rect">
              <a:avLst/>
            </a:prstGeom>
          </p:spPr>
        </p:pic>
      </p:grpSp>
      <p:grpSp>
        <p:nvGrpSpPr>
          <p:cNvPr id="14" name="Group 13">
            <a:extLst>
              <a:ext uri="{FF2B5EF4-FFF2-40B4-BE49-F238E27FC236}">
                <a16:creationId xmlns:a16="http://schemas.microsoft.com/office/drawing/2014/main" id="{E5C216BB-D116-47E0-8763-65200B2D6C76}"/>
              </a:ext>
            </a:extLst>
          </p:cNvPr>
          <p:cNvGrpSpPr/>
          <p:nvPr/>
        </p:nvGrpSpPr>
        <p:grpSpPr>
          <a:xfrm>
            <a:off x="8013196" y="427140"/>
            <a:ext cx="285990" cy="296164"/>
            <a:chOff x="8297656" y="766185"/>
            <a:chExt cx="1109704" cy="1101020"/>
          </a:xfrm>
        </p:grpSpPr>
        <p:sp>
          <p:nvSpPr>
            <p:cNvPr id="76" name="Oval 75">
              <a:extLst>
                <a:ext uri="{FF2B5EF4-FFF2-40B4-BE49-F238E27FC236}">
                  <a16:creationId xmlns:a16="http://schemas.microsoft.com/office/drawing/2014/main" id="{602D0F9E-666A-4A39-A3F0-A47C68501393}"/>
                </a:ext>
              </a:extLst>
            </p:cNvPr>
            <p:cNvSpPr/>
            <p:nvPr/>
          </p:nvSpPr>
          <p:spPr>
            <a:xfrm>
              <a:off x="8370409" y="820008"/>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GB" sz="1944" b="0" i="0" u="none" strike="noStrike" kern="1200" cap="none" spc="0" normalizeH="0" baseline="0" noProof="0" dirty="0">
                <a:ln>
                  <a:noFill/>
                </a:ln>
                <a:solidFill>
                  <a:srgbClr val="FFFFFF"/>
                </a:solidFill>
                <a:effectLst/>
                <a:uLnTx/>
                <a:uFillTx/>
                <a:latin typeface="Arial"/>
                <a:ea typeface="+mn-ea"/>
                <a:cs typeface="+mn-cs"/>
              </a:endParaRPr>
            </a:p>
          </p:txBody>
        </p:sp>
        <p:sp>
          <p:nvSpPr>
            <p:cNvPr id="77" name="Oval 76">
              <a:extLst>
                <a:ext uri="{FF2B5EF4-FFF2-40B4-BE49-F238E27FC236}">
                  <a16:creationId xmlns:a16="http://schemas.microsoft.com/office/drawing/2014/main" id="{D74523F8-921E-4CDF-85F1-6BD7E3479EB5}"/>
                </a:ext>
              </a:extLst>
            </p:cNvPr>
            <p:cNvSpPr>
              <a:spLocks noChangeAspect="1"/>
            </p:cNvSpPr>
            <p:nvPr/>
          </p:nvSpPr>
          <p:spPr>
            <a:xfrm>
              <a:off x="8453505" y="926671"/>
              <a:ext cx="853440" cy="853440"/>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944" b="0" i="0" u="none" strike="noStrike" kern="1200" cap="none" spc="0" normalizeH="0" baseline="0" noProof="0" dirty="0">
                <a:ln>
                  <a:noFill/>
                </a:ln>
                <a:solidFill>
                  <a:srgbClr val="FFFFFF"/>
                </a:solidFill>
                <a:effectLst/>
                <a:uLnTx/>
                <a:uFillTx/>
                <a:latin typeface="Arial"/>
                <a:ea typeface="+mn-ea"/>
                <a:cs typeface="+mn-cs"/>
              </a:endParaRPr>
            </a:p>
          </p:txBody>
        </p:sp>
        <p:pic>
          <p:nvPicPr>
            <p:cNvPr id="78" name="Picture 77">
              <a:extLst>
                <a:ext uri="{FF2B5EF4-FFF2-40B4-BE49-F238E27FC236}">
                  <a16:creationId xmlns:a16="http://schemas.microsoft.com/office/drawing/2014/main" id="{AD934DC3-580C-49DD-BA6E-A27960DC1C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97656" y="766185"/>
              <a:ext cx="1109704" cy="927713"/>
            </a:xfrm>
            <a:prstGeom prst="rect">
              <a:avLst/>
            </a:prstGeom>
          </p:spPr>
        </p:pic>
      </p:grpSp>
      <p:grpSp>
        <p:nvGrpSpPr>
          <p:cNvPr id="15" name="Group 14">
            <a:extLst>
              <a:ext uri="{FF2B5EF4-FFF2-40B4-BE49-F238E27FC236}">
                <a16:creationId xmlns:a16="http://schemas.microsoft.com/office/drawing/2014/main" id="{B85C6658-70D7-4209-B5D3-0F083F242DD8}"/>
              </a:ext>
            </a:extLst>
          </p:cNvPr>
          <p:cNvGrpSpPr/>
          <p:nvPr/>
        </p:nvGrpSpPr>
        <p:grpSpPr>
          <a:xfrm>
            <a:off x="9733663" y="405680"/>
            <a:ext cx="278683" cy="275000"/>
            <a:chOff x="10112717" y="847972"/>
            <a:chExt cx="743533" cy="723271"/>
          </a:xfrm>
        </p:grpSpPr>
        <p:grpSp>
          <p:nvGrpSpPr>
            <p:cNvPr id="80" name="Group 79">
              <a:extLst>
                <a:ext uri="{FF2B5EF4-FFF2-40B4-BE49-F238E27FC236}">
                  <a16:creationId xmlns:a16="http://schemas.microsoft.com/office/drawing/2014/main" id="{0793A89C-1EF4-4133-8EDA-8812B8158DB8}"/>
                </a:ext>
              </a:extLst>
            </p:cNvPr>
            <p:cNvGrpSpPr/>
            <p:nvPr/>
          </p:nvGrpSpPr>
          <p:grpSpPr>
            <a:xfrm>
              <a:off x="10112717" y="847972"/>
              <a:ext cx="743533" cy="723271"/>
              <a:chOff x="8370409" y="820008"/>
              <a:chExt cx="1036949" cy="1047197"/>
            </a:xfrm>
          </p:grpSpPr>
          <p:sp>
            <p:nvSpPr>
              <p:cNvPr id="82" name="Oval 81">
                <a:extLst>
                  <a:ext uri="{FF2B5EF4-FFF2-40B4-BE49-F238E27FC236}">
                    <a16:creationId xmlns:a16="http://schemas.microsoft.com/office/drawing/2014/main" id="{3F9F832B-9DF6-46CF-8239-8CF3EB65B59A}"/>
                  </a:ext>
                </a:extLst>
              </p:cNvPr>
              <p:cNvSpPr/>
              <p:nvPr/>
            </p:nvSpPr>
            <p:spPr>
              <a:xfrm>
                <a:off x="8370409" y="820008"/>
                <a:ext cx="1036949" cy="1047197"/>
              </a:xfrm>
              <a:prstGeom prst="ellipse">
                <a:avLst/>
              </a:prstGeom>
              <a:solidFill>
                <a:schemeClr val="bg1">
                  <a:lumMod val="50000"/>
                </a:schemeClr>
              </a:solidFill>
              <a:ln>
                <a:solidFill>
                  <a:srgbClr val="1E542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GB" sz="1944" b="0" i="0" u="none" strike="noStrike" kern="1200" cap="none" spc="0" normalizeH="0" baseline="0" noProof="0" dirty="0">
                  <a:ln>
                    <a:noFill/>
                  </a:ln>
                  <a:solidFill>
                    <a:srgbClr val="FFFFFF"/>
                  </a:solidFill>
                  <a:effectLst/>
                  <a:uLnTx/>
                  <a:uFillTx/>
                  <a:latin typeface="Arial"/>
                  <a:ea typeface="+mn-ea"/>
                  <a:cs typeface="+mn-cs"/>
                </a:endParaRPr>
              </a:p>
            </p:txBody>
          </p:sp>
          <p:sp>
            <p:nvSpPr>
              <p:cNvPr id="83" name="Oval 82">
                <a:extLst>
                  <a:ext uri="{FF2B5EF4-FFF2-40B4-BE49-F238E27FC236}">
                    <a16:creationId xmlns:a16="http://schemas.microsoft.com/office/drawing/2014/main" id="{966A46BE-0CC2-4C85-8B6D-34C4DFF8B69D}"/>
                  </a:ext>
                </a:extLst>
              </p:cNvPr>
              <p:cNvSpPr>
                <a:spLocks noChangeAspect="1"/>
              </p:cNvSpPr>
              <p:nvPr/>
            </p:nvSpPr>
            <p:spPr>
              <a:xfrm>
                <a:off x="8453505" y="926671"/>
                <a:ext cx="853440" cy="853440"/>
              </a:xfrm>
              <a:prstGeom prst="ellipse">
                <a:avLst/>
              </a:prstGeom>
              <a:solidFill>
                <a:srgbClr val="FFFFFF"/>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1944" b="0" i="0" u="none" strike="noStrike" kern="1200" cap="none" spc="0" normalizeH="0" baseline="0" noProof="0" dirty="0">
                  <a:ln>
                    <a:noFill/>
                  </a:ln>
                  <a:solidFill>
                    <a:srgbClr val="FFFFFF"/>
                  </a:solidFill>
                  <a:effectLst/>
                  <a:uLnTx/>
                  <a:uFillTx/>
                  <a:latin typeface="Arial"/>
                  <a:ea typeface="+mn-ea"/>
                  <a:cs typeface="+mn-cs"/>
                </a:endParaRPr>
              </a:p>
            </p:txBody>
          </p:sp>
        </p:grpSp>
        <p:pic>
          <p:nvPicPr>
            <p:cNvPr id="81" name="Picture 80">
              <a:extLst>
                <a:ext uri="{FF2B5EF4-FFF2-40B4-BE49-F238E27FC236}">
                  <a16:creationId xmlns:a16="http://schemas.microsoft.com/office/drawing/2014/main" id="{6B8F5223-872C-4876-A3EC-42DDE8CDFC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26295" y="985571"/>
              <a:ext cx="551512" cy="551514"/>
            </a:xfrm>
            <a:prstGeom prst="rect">
              <a:avLst/>
            </a:prstGeom>
          </p:spPr>
        </p:pic>
      </p:grpSp>
      <p:sp>
        <p:nvSpPr>
          <p:cNvPr id="9" name="Rectangle 8">
            <a:extLst>
              <a:ext uri="{FF2B5EF4-FFF2-40B4-BE49-F238E27FC236}">
                <a16:creationId xmlns:a16="http://schemas.microsoft.com/office/drawing/2014/main" id="{67F1164B-2EBC-4DBB-89B8-C5AF7B228394}"/>
              </a:ext>
            </a:extLst>
          </p:cNvPr>
          <p:cNvSpPr/>
          <p:nvPr/>
        </p:nvSpPr>
        <p:spPr>
          <a:xfrm rot="5400000">
            <a:off x="498675" y="121986"/>
            <a:ext cx="584034" cy="362184"/>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822960" rtl="0" eaLnBrk="1" fontAlgn="auto" latinLnBrk="0" hangingPunct="1">
              <a:lnSpc>
                <a:spcPct val="100000"/>
              </a:lnSpc>
              <a:spcBef>
                <a:spcPts val="0"/>
              </a:spcBef>
              <a:spcAft>
                <a:spcPts val="0"/>
              </a:spcAft>
              <a:buClrTx/>
              <a:buSzTx/>
              <a:buFontTx/>
              <a:buNone/>
              <a:tabLst/>
              <a:defRPr/>
            </a:pPr>
            <a:endParaRPr kumimoji="0" lang="en-US" sz="985"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317BEEAA-358A-4910-AE21-245A3947E51F}"/>
              </a:ext>
            </a:extLst>
          </p:cNvPr>
          <p:cNvSpPr/>
          <p:nvPr/>
        </p:nvSpPr>
        <p:spPr>
          <a:xfrm>
            <a:off x="1028296" y="157848"/>
            <a:ext cx="9067337" cy="349439"/>
          </a:xfrm>
          <a:prstGeom prst="rect">
            <a:avLst/>
          </a:prstGeom>
        </p:spPr>
        <p:txBody>
          <a:bodyPr wrap="square" lIns="66660" tIns="33330" rIns="66660" bIns="33330" anchor="t">
            <a:spAutoFit/>
          </a:bodyPr>
          <a:lstStyle/>
          <a:p>
            <a:pPr marL="0" marR="0" lvl="0" indent="0" algn="l" defTabSz="822960" rtl="0" eaLnBrk="1" fontAlgn="auto" latinLnBrk="0" hangingPunct="1">
              <a:lnSpc>
                <a:spcPts val="2188"/>
              </a:lnSpc>
              <a:spcBef>
                <a:spcPts val="73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a:ea typeface="ＭＳ Ｐゴシック"/>
                <a:cs typeface="Arial"/>
              </a:rPr>
              <a:t>State of Local Government : Indicators</a:t>
            </a:r>
            <a:endParaRPr kumimoji="0" lang="en-US" sz="162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7501623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3.xml><?xml version="1.0" encoding="utf-8"?>
<a:theme xmlns:a="http://schemas.openxmlformats.org/drawingml/2006/main" name="Resolutions of IGR Meetings-Report to EXCO 25 October 2021_rev with MG">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4.xml><?xml version="1.0" encoding="utf-8"?>
<a:theme xmlns:a="http://schemas.openxmlformats.org/drawingml/2006/main" name="8_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5.xml><?xml version="1.0" encoding="utf-8"?>
<a:theme xmlns:a="http://schemas.openxmlformats.org/drawingml/2006/main" name="1_Resolutions of IGR Meetings-Report to EXCO 25 October 2021_rev with MG">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6.xml><?xml version="1.0" encoding="utf-8"?>
<a:theme xmlns:a="http://schemas.openxmlformats.org/drawingml/2006/main" name="11_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2_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9.xml><?xml version="1.0" encoding="utf-8"?>
<a:theme xmlns:a="http://schemas.openxmlformats.org/drawingml/2006/main" name="6_Office Theme">
  <a:themeElements>
    <a:clrScheme name="Custom 3">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docProps/app.xml><?xml version="1.0" encoding="utf-8"?>
<Properties xmlns="http://schemas.openxmlformats.org/officeDocument/2006/extended-properties" xmlns:vt="http://schemas.openxmlformats.org/officeDocument/2006/docPropsVTypes">
  <TotalTime>29836</TotalTime>
  <Words>4428</Words>
  <Application>Microsoft Office PowerPoint</Application>
  <PresentationFormat>Widescreen</PresentationFormat>
  <Paragraphs>511</Paragraphs>
  <Slides>28</Slides>
  <Notes>11</Notes>
  <HiddenSlides>0</HiddenSlides>
  <MMClips>0</MMClips>
  <ScaleCrop>false</ScaleCrop>
  <HeadingPairs>
    <vt:vector size="8" baseType="variant">
      <vt:variant>
        <vt:lpstr>Fonts Used</vt:lpstr>
      </vt:variant>
      <vt:variant>
        <vt:i4>13</vt:i4>
      </vt:variant>
      <vt:variant>
        <vt:lpstr>Theme</vt:lpstr>
      </vt:variant>
      <vt:variant>
        <vt:i4>9</vt:i4>
      </vt:variant>
      <vt:variant>
        <vt:lpstr>Embedded OLE Servers</vt:lpstr>
      </vt:variant>
      <vt:variant>
        <vt:i4>1</vt:i4>
      </vt:variant>
      <vt:variant>
        <vt:lpstr>Slide Titles</vt:lpstr>
      </vt:variant>
      <vt:variant>
        <vt:i4>28</vt:i4>
      </vt:variant>
    </vt:vector>
  </HeadingPairs>
  <TitlesOfParts>
    <vt:vector size="51" baseType="lpstr">
      <vt:lpstr>ＭＳ Ｐゴシック</vt:lpstr>
      <vt:lpstr>Arial</vt:lpstr>
      <vt:lpstr>Arial Narrow</vt:lpstr>
      <vt:lpstr>Arial Nova Light</vt:lpstr>
      <vt:lpstr>Batang</vt:lpstr>
      <vt:lpstr>Calibri</vt:lpstr>
      <vt:lpstr>Calibri Light</vt:lpstr>
      <vt:lpstr>Century Gothic</vt:lpstr>
      <vt:lpstr>Copperplate Gothic Bold</vt:lpstr>
      <vt:lpstr>Gill Sans MT</vt:lpstr>
      <vt:lpstr>Symbol</vt:lpstr>
      <vt:lpstr>Times New Roman</vt:lpstr>
      <vt:lpstr>Wingdings</vt:lpstr>
      <vt:lpstr>1_Office Theme</vt:lpstr>
      <vt:lpstr>4_Office Theme</vt:lpstr>
      <vt:lpstr>Resolutions of IGR Meetings-Report to EXCO 25 October 2021_rev with MG</vt:lpstr>
      <vt:lpstr>8_Office Theme</vt:lpstr>
      <vt:lpstr>1_Resolutions of IGR Meetings-Report to EXCO 25 October 2021_rev with MG</vt:lpstr>
      <vt:lpstr>11_Office Theme</vt:lpstr>
      <vt:lpstr>3_Office Theme</vt:lpstr>
      <vt:lpstr>12_Office Theme</vt:lpstr>
      <vt:lpstr>6_Office Theme</vt:lpstr>
      <vt:lpstr>Bitmap Image</vt:lpstr>
      <vt:lpstr>PowerPoint Presentation</vt:lpstr>
      <vt:lpstr>PRESENTATION OUTLINE</vt:lpstr>
      <vt:lpstr>PURPOSE </vt:lpstr>
      <vt:lpstr>Context: The System of Local Government and Role of CoGTA</vt:lpstr>
      <vt:lpstr>INTRODUCTION </vt:lpstr>
      <vt:lpstr>Running an ideal municipality</vt:lpstr>
      <vt:lpstr>cabinet resolutions 2 AUGUST 2022 </vt:lpstr>
      <vt:lpstr>Key Local government summit resolutions  </vt:lpstr>
      <vt:lpstr>PowerPoint Presentation</vt:lpstr>
      <vt:lpstr>STATE OF LOCAL GOVERNMENT OVERVIEW</vt:lpstr>
      <vt:lpstr>Msip : progress  </vt:lpstr>
      <vt:lpstr>Msip: provincial perspective  </vt:lpstr>
      <vt:lpstr>Progress on MUNICIPAL SUPPORT &amp; INTERVENTION PLANS – July 2022 </vt:lpstr>
      <vt:lpstr>Solg: highlights  </vt:lpstr>
      <vt:lpstr>Solg: highlights  </vt:lpstr>
      <vt:lpstr>Section 139(7) - Enoch mgijima local municipality  </vt:lpstr>
      <vt:lpstr> section 139(7)  - Lekwa local municipality  </vt:lpstr>
      <vt:lpstr>Section 139(7) - LEKWA Local municipality  </vt:lpstr>
      <vt:lpstr>section 139(7) – MANGAUNG METRO </vt:lpstr>
      <vt:lpstr>HOTSPOT MUNICIPALITIES </vt:lpstr>
      <vt:lpstr>hotspot municipalities  </vt:lpstr>
      <vt:lpstr>hotspot municipalities  </vt:lpstr>
      <vt:lpstr>Hotspot municipalities  </vt:lpstr>
      <vt:lpstr>HOTSPOT MUNICIPALITIES</vt:lpstr>
      <vt:lpstr>HOTSPOT MUNICIPALITIES  </vt:lpstr>
      <vt:lpstr>Generic observations  </vt:lpstr>
      <vt:lpstr>RECOMMENDATIONS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Mohanuoa Mabidilala</dc:creator>
  <cp:lastModifiedBy>Shereen Cassiem</cp:lastModifiedBy>
  <cp:revision>115</cp:revision>
  <cp:lastPrinted>2022-11-29T14:32:21Z</cp:lastPrinted>
  <dcterms:created xsi:type="dcterms:W3CDTF">2021-08-20T13:32:11Z</dcterms:created>
  <dcterms:modified xsi:type="dcterms:W3CDTF">2022-11-29T15:01:41Z</dcterms:modified>
</cp:coreProperties>
</file>