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9"/>
  </p:notesMasterIdLst>
  <p:handoutMasterIdLst>
    <p:handoutMasterId r:id="rId10"/>
  </p:handoutMasterIdLst>
  <p:sldIdLst>
    <p:sldId id="284" r:id="rId2"/>
    <p:sldId id="410" r:id="rId3"/>
    <p:sldId id="422" r:id="rId4"/>
    <p:sldId id="423" r:id="rId5"/>
    <p:sldId id="424" r:id="rId6"/>
    <p:sldId id="421" r:id="rId7"/>
    <p:sldId id="345" r:id="rId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D45"/>
    <a:srgbClr val="FF6600"/>
    <a:srgbClr val="CCFF33"/>
    <a:srgbClr val="FF99FF"/>
    <a:srgbClr val="996633"/>
    <a:srgbClr val="FFCC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5" autoAdjust="0"/>
    <p:restoredTop sz="94660"/>
  </p:normalViewPr>
  <p:slideViewPr>
    <p:cSldViewPr snapToGrid="0" snapToObjects="1">
      <p:cViewPr varScale="1">
        <p:scale>
          <a:sx n="116" d="100"/>
          <a:sy n="116" d="100"/>
        </p:scale>
        <p:origin x="123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5" y="2"/>
            <a:ext cx="2945659" cy="498056"/>
          </a:xfrm>
          <a:prstGeom prst="rect">
            <a:avLst/>
          </a:prstGeom>
        </p:spPr>
        <p:txBody>
          <a:bodyPr vert="horz" lIns="91440" tIns="45720" rIns="91440" bIns="45720" rtlCol="0"/>
          <a:lstStyle>
            <a:lvl1pPr algn="r">
              <a:defRPr sz="1200"/>
            </a:lvl1pPr>
          </a:lstStyle>
          <a:p>
            <a:fld id="{DA3B1881-A150-4B86-AA31-EB17D29CAA1D}" type="datetimeFigureOut">
              <a:rPr lang="en-ZA" smtClean="0"/>
              <a:t>2022/11/28</a:t>
            </a:fld>
            <a:endParaRPr lang="en-ZA" dirty="0"/>
          </a:p>
        </p:txBody>
      </p:sp>
      <p:sp>
        <p:nvSpPr>
          <p:cNvPr id="4" name="Footer Placeholder 3"/>
          <p:cNvSpPr>
            <a:spLocks noGrp="1"/>
          </p:cNvSpPr>
          <p:nvPr>
            <p:ph type="ftr" sz="quarter" idx="2"/>
          </p:nvPr>
        </p:nvSpPr>
        <p:spPr>
          <a:xfrm>
            <a:off x="2"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5" y="9428585"/>
            <a:ext cx="2945659" cy="498055"/>
          </a:xfrm>
          <a:prstGeom prst="rect">
            <a:avLst/>
          </a:prstGeom>
        </p:spPr>
        <p:txBody>
          <a:bodyPr vert="horz" lIns="91440" tIns="45720" rIns="91440" bIns="45720" rtlCol="0" anchor="b"/>
          <a:lstStyle>
            <a:lvl1pPr algn="r">
              <a:defRPr sz="1200"/>
            </a:lvl1pPr>
          </a:lstStyle>
          <a:p>
            <a:fld id="{DD80E2F3-4067-4EEF-BB9E-C162634684DB}" type="slidenum">
              <a:rPr lang="en-ZA" smtClean="0"/>
              <a:t>‹#›</a:t>
            </a:fld>
            <a:endParaRPr lang="en-ZA" dirty="0"/>
          </a:p>
        </p:txBody>
      </p:sp>
    </p:spTree>
    <p:extLst>
      <p:ext uri="{BB962C8B-B14F-4D97-AF65-F5344CB8AC3E}">
        <p14:creationId xmlns:p14="http://schemas.microsoft.com/office/powerpoint/2010/main" val="3428153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5" y="2"/>
            <a:ext cx="2945659" cy="498056"/>
          </a:xfrm>
          <a:prstGeom prst="rect">
            <a:avLst/>
          </a:prstGeom>
        </p:spPr>
        <p:txBody>
          <a:bodyPr vert="horz" lIns="91440" tIns="45720" rIns="91440" bIns="45720" rtlCol="0"/>
          <a:lstStyle>
            <a:lvl1pPr algn="r">
              <a:defRPr sz="1200"/>
            </a:lvl1pPr>
          </a:lstStyle>
          <a:p>
            <a:fld id="{EF5E1455-95D7-4470-BC09-8B79E48D8CFD}" type="datetimeFigureOut">
              <a:rPr lang="en-ZA" smtClean="0"/>
              <a:t>2022/11/28</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2" y="9428585"/>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5" y="9428585"/>
            <a:ext cx="2945659" cy="498055"/>
          </a:xfrm>
          <a:prstGeom prst="rect">
            <a:avLst/>
          </a:prstGeom>
        </p:spPr>
        <p:txBody>
          <a:bodyPr vert="horz" lIns="91440" tIns="45720" rIns="91440" bIns="45720" rtlCol="0" anchor="b"/>
          <a:lstStyle>
            <a:lvl1pPr algn="r">
              <a:defRPr sz="1200"/>
            </a:lvl1pPr>
          </a:lstStyle>
          <a:p>
            <a:fld id="{1FF44755-65EC-4E54-8DCE-544F8AD7ABE9}" type="slidenum">
              <a:rPr lang="en-ZA" smtClean="0"/>
              <a:t>‹#›</a:t>
            </a:fld>
            <a:endParaRPr lang="en-ZA" dirty="0"/>
          </a:p>
        </p:txBody>
      </p:sp>
    </p:spTree>
    <p:extLst>
      <p:ext uri="{BB962C8B-B14F-4D97-AF65-F5344CB8AC3E}">
        <p14:creationId xmlns:p14="http://schemas.microsoft.com/office/powerpoint/2010/main" val="2016940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 Objection of having remains inside the tomb made to proposal – HMBH decision that it should then be a memorial instead of the Tomb of the Unknown Soldier</a:t>
            </a:r>
          </a:p>
          <a:p>
            <a:endParaRPr lang="en-US" dirty="0"/>
          </a:p>
        </p:txBody>
      </p:sp>
      <p:sp>
        <p:nvSpPr>
          <p:cNvPr id="4" name="Slide Number Placeholder 3"/>
          <p:cNvSpPr>
            <a:spLocks noGrp="1"/>
          </p:cNvSpPr>
          <p:nvPr>
            <p:ph type="sldNum" sz="quarter" idx="10"/>
          </p:nvPr>
        </p:nvSpPr>
        <p:spPr/>
        <p:txBody>
          <a:bodyPr/>
          <a:lstStyle/>
          <a:p>
            <a:fld id="{04794AE3-2EA8-D448-8196-86E5FD8F8D2C}" type="slidenum">
              <a:rPr lang="en-US" smtClean="0"/>
              <a:t>1</a:t>
            </a:fld>
            <a:endParaRPr lang="en-US" dirty="0"/>
          </a:p>
        </p:txBody>
      </p:sp>
    </p:spTree>
    <p:extLst>
      <p:ext uri="{BB962C8B-B14F-4D97-AF65-F5344CB8AC3E}">
        <p14:creationId xmlns:p14="http://schemas.microsoft.com/office/powerpoint/2010/main" val="3428629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89358A-207C-4C0D-B975-925F90D2B151}" type="slidenum">
              <a:rPr lang="en-ZA" smtClean="0"/>
              <a:t>7</a:t>
            </a:fld>
            <a:endParaRPr lang="en-ZA" dirty="0"/>
          </a:p>
        </p:txBody>
      </p:sp>
    </p:spTree>
    <p:extLst>
      <p:ext uri="{BB962C8B-B14F-4D97-AF65-F5344CB8AC3E}">
        <p14:creationId xmlns:p14="http://schemas.microsoft.com/office/powerpoint/2010/main" val="1337494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7DE49-225F-F246-8255-8832F2F6FFE6}" type="datetimeFigureOut">
              <a:rPr lang="en-US" smtClean="0"/>
              <a:t>11/28/2022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A2E7DE49-225F-F246-8255-8832F2F6FFE6}" type="datetimeFigureOut">
              <a:rPr lang="en-US" smtClean="0"/>
              <a:pPr/>
              <a:t>11/28/2022</a:t>
            </a:fld>
            <a:endParaRPr lang="en-US" dirty="0"/>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dirty="0"/>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478" y="177421"/>
            <a:ext cx="8802806" cy="4257420"/>
          </a:xfrm>
        </p:spPr>
        <p:txBody>
          <a:bodyPr>
            <a:normAutofit fontScale="90000"/>
          </a:bodyPr>
          <a:lstStyle/>
          <a:p>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DEPARTMENT OF MILITARY VETERANS</a:t>
            </a:r>
            <a:b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000" b="1" dirty="0">
                <a:effectLst>
                  <a:outerShdw blurRad="38100" dist="38100" dir="2700000" algn="tl">
                    <a:srgbClr val="000000">
                      <a:alpha val="43137"/>
                    </a:srgbClr>
                  </a:outerShdw>
                </a:effectLst>
                <a:latin typeface="+mn-lt"/>
                <a:cs typeface="Arial" panose="020B0604020202020204" pitchFamily="34" charset="0"/>
              </a:rPr>
              <a:t/>
            </a:r>
            <a:br>
              <a:rPr lang="en-US" sz="4000" b="1" dirty="0">
                <a:effectLst>
                  <a:outerShdw blurRad="38100" dist="38100" dir="2700000" algn="tl">
                    <a:srgbClr val="000000">
                      <a:alpha val="43137"/>
                    </a:srgbClr>
                  </a:outerShdw>
                </a:effectLst>
                <a:latin typeface="+mn-lt"/>
                <a:cs typeface="Arial" panose="020B0604020202020204" pitchFamily="34" charset="0"/>
              </a:rPr>
            </a:br>
            <a:r>
              <a:rPr lang="en-US" sz="4000" b="1" dirty="0">
                <a:effectLst>
                  <a:outerShdw blurRad="38100" dist="38100" dir="2700000" algn="tl">
                    <a:srgbClr val="000000">
                      <a:alpha val="43137"/>
                    </a:srgbClr>
                  </a:outerShdw>
                </a:effectLst>
                <a:cs typeface="Arial" panose="020B0604020202020204" pitchFamily="34" charset="0"/>
              </a:rPr>
              <a:t>Briefing on Military Veterans Appeals Board </a:t>
            </a:r>
            <a:r>
              <a:rPr lang="en-US" sz="3600" b="1" dirty="0"/>
              <a:t/>
            </a:r>
            <a:br>
              <a:rPr lang="en-US" sz="3600" b="1" dirty="0"/>
            </a:br>
            <a:r>
              <a:rPr lang="en-US" sz="3600" b="1" dirty="0"/>
              <a:t/>
            </a:r>
            <a:br>
              <a:rPr lang="en-US" sz="3600" b="1" dirty="0"/>
            </a:br>
            <a:r>
              <a:rPr lang="en-US" sz="2700" b="1" dirty="0" smtClean="0"/>
              <a:t>29/11/2022</a:t>
            </a:r>
            <a:endParaRPr lang="en-US" sz="2700" dirty="0"/>
          </a:p>
        </p:txBody>
      </p:sp>
      <p:sp>
        <p:nvSpPr>
          <p:cNvPr id="3" name="Subtitle 2"/>
          <p:cNvSpPr>
            <a:spLocks noGrp="1"/>
          </p:cNvSpPr>
          <p:nvPr>
            <p:ph type="subTitle" idx="1"/>
          </p:nvPr>
        </p:nvSpPr>
        <p:spPr>
          <a:xfrm>
            <a:off x="5353335" y="5339804"/>
            <a:ext cx="3585949" cy="474208"/>
          </a:xfrm>
        </p:spPr>
        <p:txBody>
          <a:bodyPr>
            <a:normAutofit/>
          </a:bodyPr>
          <a:lstStyle/>
          <a:p>
            <a:r>
              <a:rPr lang="en-US" sz="1400" dirty="0"/>
              <a:t>MS IRENE MPOLWENI</a:t>
            </a:r>
          </a:p>
        </p:txBody>
      </p:sp>
    </p:spTree>
    <p:extLst>
      <p:ext uri="{BB962C8B-B14F-4D97-AF65-F5344CB8AC3E}">
        <p14:creationId xmlns:p14="http://schemas.microsoft.com/office/powerpoint/2010/main" val="1058804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10" y="89200"/>
            <a:ext cx="8229600" cy="818806"/>
          </a:xfrm>
        </p:spPr>
        <p:txBody>
          <a:bodyPr/>
          <a:lstStyle/>
          <a:p>
            <a:r>
              <a:rPr lang="en-US" b="1" dirty="0"/>
              <a:t>Background: </a:t>
            </a:r>
            <a:endParaRPr lang="en-ZA" b="1" dirty="0"/>
          </a:p>
        </p:txBody>
      </p:sp>
      <p:sp>
        <p:nvSpPr>
          <p:cNvPr id="3" name="Content Placeholder 2"/>
          <p:cNvSpPr>
            <a:spLocks noGrp="1"/>
          </p:cNvSpPr>
          <p:nvPr>
            <p:ph idx="1"/>
          </p:nvPr>
        </p:nvSpPr>
        <p:spPr>
          <a:xfrm>
            <a:off x="438017" y="908006"/>
            <a:ext cx="8229600" cy="4855130"/>
          </a:xfrm>
        </p:spPr>
        <p:txBody>
          <a:bodyPr>
            <a:normAutofit fontScale="25000" lnSpcReduction="20000"/>
          </a:bodyPr>
          <a:lstStyle/>
          <a:p>
            <a:pPr marL="0" indent="0" algn="just">
              <a:buNone/>
            </a:pPr>
            <a:r>
              <a:rPr lang="en-ZA" sz="6400" dirty="0"/>
              <a:t>In terms of the Military Veterans Act 18 of 2011 as stipulated in the Act 7.(1):</a:t>
            </a:r>
          </a:p>
          <a:p>
            <a:pPr marL="0" indent="0" algn="just">
              <a:buNone/>
            </a:pPr>
            <a:endParaRPr lang="en-ZA" sz="6400" dirty="0"/>
          </a:p>
          <a:p>
            <a:pPr marL="631825" lvl="1" indent="-427038">
              <a:lnSpc>
                <a:spcPct val="170000"/>
              </a:lnSpc>
              <a:buFont typeface="+mj-lt"/>
              <a:buAutoNum type="alphaLcParenR"/>
              <a:tabLst>
                <a:tab pos="533400" algn="l"/>
              </a:tabLst>
            </a:pPr>
            <a:r>
              <a:rPr lang="en-US" sz="6400" dirty="0"/>
              <a:t>In terms of the Military Veterans Act 18 of 2011, 21(1) the Appeal Board consists of at least three persons appointed by the Minister in consultation with the association. </a:t>
            </a:r>
          </a:p>
          <a:p>
            <a:pPr marL="631825" lvl="1" indent="-427038">
              <a:lnSpc>
                <a:spcPct val="170000"/>
              </a:lnSpc>
              <a:buFont typeface="+mj-lt"/>
              <a:buAutoNum type="alphaLcParenR"/>
              <a:tabLst>
                <a:tab pos="533400" algn="l"/>
              </a:tabLst>
            </a:pPr>
            <a:endParaRPr lang="en-US" sz="6400" dirty="0"/>
          </a:p>
          <a:p>
            <a:pPr marL="631825" lvl="1" indent="-427038">
              <a:lnSpc>
                <a:spcPct val="170000"/>
              </a:lnSpc>
              <a:buFont typeface="+mj-lt"/>
              <a:buAutoNum type="alphaLcParenR"/>
              <a:tabLst>
                <a:tab pos="533400" algn="l"/>
              </a:tabLst>
            </a:pPr>
            <a:r>
              <a:rPr lang="en-US" sz="6400" dirty="0"/>
              <a:t> (2)(a) The Minister must appoint members of the Appeal Board competent persons who have relevant knowledge, experience or expertise that would enable the Appeal Board to perform its function effectively and efficiently. </a:t>
            </a:r>
          </a:p>
          <a:p>
            <a:pPr marL="631825" lvl="1" indent="-427038">
              <a:lnSpc>
                <a:spcPct val="170000"/>
              </a:lnSpc>
              <a:buFont typeface="+mj-lt"/>
              <a:buAutoNum type="alphaLcParenR"/>
              <a:tabLst>
                <a:tab pos="533400" algn="l"/>
              </a:tabLst>
            </a:pPr>
            <a:endParaRPr lang="en-US" sz="6400" dirty="0"/>
          </a:p>
          <a:p>
            <a:pPr marL="631825" lvl="1" indent="-427038">
              <a:lnSpc>
                <a:spcPct val="170000"/>
              </a:lnSpc>
              <a:buFont typeface="+mj-lt"/>
              <a:buAutoNum type="alphaLcParenR"/>
              <a:tabLst>
                <a:tab pos="533400" algn="l"/>
              </a:tabLst>
            </a:pPr>
            <a:r>
              <a:rPr lang="en-US" sz="6400" dirty="0"/>
              <a:t> (b) At least one of members of the Appeal Board must be an advocate or attorney or other legally qualified person with at least 10 years’ experience in the practice of law.</a:t>
            </a:r>
          </a:p>
          <a:p>
            <a:pPr marL="0" indent="0" algn="just">
              <a:lnSpc>
                <a:spcPct val="170000"/>
              </a:lnSpc>
              <a:buNone/>
            </a:pPr>
            <a:endParaRPr lang="en-ZA" dirty="0"/>
          </a:p>
          <a:p>
            <a:pPr marL="0" indent="0" algn="just">
              <a:lnSpc>
                <a:spcPct val="170000"/>
              </a:lnSpc>
              <a:buNone/>
            </a:pPr>
            <a:r>
              <a:rPr lang="en-ZA" dirty="0"/>
              <a:t>  </a:t>
            </a:r>
          </a:p>
        </p:txBody>
      </p:sp>
    </p:spTree>
    <p:extLst>
      <p:ext uri="{BB962C8B-B14F-4D97-AF65-F5344CB8AC3E}">
        <p14:creationId xmlns:p14="http://schemas.microsoft.com/office/powerpoint/2010/main" val="128486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10" y="89200"/>
            <a:ext cx="8229600" cy="818806"/>
          </a:xfrm>
        </p:spPr>
        <p:txBody>
          <a:bodyPr/>
          <a:lstStyle/>
          <a:p>
            <a:r>
              <a:rPr lang="en-US" b="1" dirty="0"/>
              <a:t>Purpose:</a:t>
            </a:r>
            <a:endParaRPr lang="en-ZA" b="1" dirty="0"/>
          </a:p>
        </p:txBody>
      </p:sp>
      <p:sp>
        <p:nvSpPr>
          <p:cNvPr id="3" name="Content Placeholder 2"/>
          <p:cNvSpPr>
            <a:spLocks noGrp="1"/>
          </p:cNvSpPr>
          <p:nvPr>
            <p:ph idx="1"/>
          </p:nvPr>
        </p:nvSpPr>
        <p:spPr>
          <a:xfrm>
            <a:off x="438017" y="908006"/>
            <a:ext cx="8229600" cy="4855130"/>
          </a:xfrm>
        </p:spPr>
        <p:txBody>
          <a:bodyPr>
            <a:normAutofit fontScale="25000" lnSpcReduction="20000"/>
          </a:bodyPr>
          <a:lstStyle/>
          <a:p>
            <a:pPr algn="just">
              <a:lnSpc>
                <a:spcPct val="120000"/>
              </a:lnSpc>
              <a:buFont typeface="Wingdings" panose="05000000000000000000" pitchFamily="2" charset="2"/>
              <a:buChar char="§"/>
            </a:pPr>
            <a:r>
              <a:rPr lang="en-US" sz="7200" dirty="0"/>
              <a:t>The Appeal Board consist of five (5) members that will be serving as part time members for a 5years period.</a:t>
            </a:r>
          </a:p>
          <a:p>
            <a:pPr algn="just">
              <a:lnSpc>
                <a:spcPct val="120000"/>
              </a:lnSpc>
              <a:buFont typeface="Wingdings" panose="05000000000000000000" pitchFamily="2" charset="2"/>
              <a:buChar char="§"/>
            </a:pPr>
            <a:endParaRPr lang="en-US" sz="7200" dirty="0"/>
          </a:p>
          <a:p>
            <a:pPr algn="just">
              <a:lnSpc>
                <a:spcPct val="120000"/>
              </a:lnSpc>
              <a:buFont typeface="Wingdings" panose="05000000000000000000" pitchFamily="2" charset="2"/>
              <a:buChar char="§"/>
            </a:pPr>
            <a:r>
              <a:rPr lang="en-US" sz="7200" dirty="0"/>
              <a:t>The role of the Appeal Board is to consider any appeal lodged by a Military Veteran against any decision taken by an official in terms of the Act which adversely affects the rights of the military veteran.</a:t>
            </a:r>
          </a:p>
          <a:p>
            <a:pPr algn="just">
              <a:lnSpc>
                <a:spcPct val="120000"/>
              </a:lnSpc>
              <a:buFont typeface="Wingdings" panose="05000000000000000000" pitchFamily="2" charset="2"/>
              <a:buChar char="§"/>
            </a:pPr>
            <a:endParaRPr lang="en-US" sz="7200" dirty="0"/>
          </a:p>
          <a:p>
            <a:pPr algn="just">
              <a:lnSpc>
                <a:spcPct val="120000"/>
              </a:lnSpc>
              <a:buFont typeface="Wingdings" panose="05000000000000000000" pitchFamily="2" charset="2"/>
              <a:buChar char="§"/>
            </a:pPr>
            <a:r>
              <a:rPr lang="en-US" sz="7200" dirty="0"/>
              <a:t>Consider any question of law relating to military veterans referred to it by the Minister or the Director- General.</a:t>
            </a:r>
          </a:p>
          <a:p>
            <a:pPr algn="just">
              <a:lnSpc>
                <a:spcPct val="120000"/>
              </a:lnSpc>
              <a:buFont typeface="Wingdings" panose="05000000000000000000" pitchFamily="2" charset="2"/>
              <a:buChar char="§"/>
            </a:pPr>
            <a:endParaRPr lang="en-US" sz="7200" dirty="0"/>
          </a:p>
          <a:p>
            <a:pPr algn="just">
              <a:lnSpc>
                <a:spcPct val="120000"/>
              </a:lnSpc>
              <a:buFont typeface="Wingdings" panose="05000000000000000000" pitchFamily="2" charset="2"/>
              <a:buChar char="§"/>
            </a:pPr>
            <a:r>
              <a:rPr lang="en-US" sz="7200" dirty="0"/>
              <a:t>And advise the Minister or Director-General regarding any legal matter relating to military veterans which the Minister or Director-General refers to it.</a:t>
            </a:r>
          </a:p>
          <a:p>
            <a:pPr algn="just">
              <a:lnSpc>
                <a:spcPct val="120000"/>
              </a:lnSpc>
              <a:buFont typeface="Wingdings" panose="05000000000000000000" pitchFamily="2" charset="2"/>
              <a:buChar char="§"/>
            </a:pPr>
            <a:endParaRPr lang="en-US" sz="6400" dirty="0"/>
          </a:p>
          <a:p>
            <a:pPr marL="0" indent="0" algn="just">
              <a:lnSpc>
                <a:spcPct val="170000"/>
              </a:lnSpc>
              <a:buNone/>
            </a:pPr>
            <a:endParaRPr lang="en-ZA" dirty="0"/>
          </a:p>
          <a:p>
            <a:pPr marL="0" indent="0" algn="just">
              <a:lnSpc>
                <a:spcPct val="170000"/>
              </a:lnSpc>
              <a:buNone/>
            </a:pPr>
            <a:r>
              <a:rPr lang="en-ZA" dirty="0"/>
              <a:t>  </a:t>
            </a:r>
          </a:p>
        </p:txBody>
      </p:sp>
    </p:spTree>
    <p:extLst>
      <p:ext uri="{BB962C8B-B14F-4D97-AF65-F5344CB8AC3E}">
        <p14:creationId xmlns:p14="http://schemas.microsoft.com/office/powerpoint/2010/main" val="179777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10" y="89200"/>
            <a:ext cx="8229600" cy="818806"/>
          </a:xfrm>
        </p:spPr>
        <p:txBody>
          <a:bodyPr/>
          <a:lstStyle/>
          <a:p>
            <a:r>
              <a:rPr lang="en-US" b="1" dirty="0"/>
              <a:t>Progress thus far: </a:t>
            </a:r>
            <a:endParaRPr lang="en-ZA" b="1" dirty="0"/>
          </a:p>
        </p:txBody>
      </p:sp>
      <p:sp>
        <p:nvSpPr>
          <p:cNvPr id="3" name="Content Placeholder 2"/>
          <p:cNvSpPr>
            <a:spLocks noGrp="1"/>
          </p:cNvSpPr>
          <p:nvPr>
            <p:ph idx="1"/>
          </p:nvPr>
        </p:nvSpPr>
        <p:spPr>
          <a:xfrm>
            <a:off x="438017" y="908005"/>
            <a:ext cx="8229600" cy="4692695"/>
          </a:xfrm>
        </p:spPr>
        <p:txBody>
          <a:bodyPr>
            <a:normAutofit fontScale="25000" lnSpcReduction="20000"/>
          </a:bodyPr>
          <a:lstStyle/>
          <a:p>
            <a:pPr algn="just">
              <a:lnSpc>
                <a:spcPct val="170000"/>
              </a:lnSpc>
              <a:buFont typeface="Wingdings" panose="05000000000000000000" pitchFamily="2" charset="2"/>
              <a:buChar char="§"/>
            </a:pPr>
            <a:r>
              <a:rPr lang="en-US" sz="7200" dirty="0"/>
              <a:t>The previous Appeal Board members were appointed in 2015 where after their term of office expired. The Honourable Minister extended the term of office of the members of Appeal Board until 31st December 2021 in line with section 24(1) of the Act. </a:t>
            </a:r>
          </a:p>
          <a:p>
            <a:pPr marL="0" indent="0" algn="just">
              <a:lnSpc>
                <a:spcPct val="170000"/>
              </a:lnSpc>
              <a:buNone/>
            </a:pPr>
            <a:endParaRPr lang="en-US" sz="7200" dirty="0"/>
          </a:p>
          <a:p>
            <a:pPr algn="just">
              <a:lnSpc>
                <a:spcPct val="170000"/>
              </a:lnSpc>
              <a:buFont typeface="Wingdings" panose="05000000000000000000" pitchFamily="2" charset="2"/>
              <a:buChar char="§"/>
            </a:pPr>
            <a:r>
              <a:rPr lang="en-US" sz="7200" dirty="0"/>
              <a:t>The department was instructed to place an advertisement calling for nominations on the Government gazette with closing of the 19th May 2022.</a:t>
            </a:r>
          </a:p>
          <a:p>
            <a:pPr marL="0" indent="0" algn="just">
              <a:lnSpc>
                <a:spcPct val="170000"/>
              </a:lnSpc>
              <a:buNone/>
            </a:pPr>
            <a:endParaRPr lang="en-US" sz="7200" dirty="0"/>
          </a:p>
          <a:p>
            <a:pPr algn="just">
              <a:lnSpc>
                <a:spcPct val="170000"/>
              </a:lnSpc>
              <a:buFont typeface="Wingdings" panose="05000000000000000000" pitchFamily="2" charset="2"/>
              <a:buChar char="§"/>
            </a:pPr>
            <a:r>
              <a:rPr lang="en-US" sz="7200" dirty="0"/>
              <a:t>A submission was sent to the office of the Deputy Minister on the 02nd June 2022 with all 12 the nominees received. </a:t>
            </a:r>
            <a:endParaRPr lang="en-US" sz="7200" dirty="0" smtClean="0"/>
          </a:p>
          <a:p>
            <a:pPr algn="just">
              <a:lnSpc>
                <a:spcPct val="170000"/>
              </a:lnSpc>
              <a:buFont typeface="Wingdings" panose="05000000000000000000" pitchFamily="2" charset="2"/>
              <a:buChar char="§"/>
            </a:pPr>
            <a:endParaRPr lang="en-US" sz="7200" dirty="0"/>
          </a:p>
          <a:p>
            <a:pPr marL="0" indent="0" algn="just">
              <a:lnSpc>
                <a:spcPct val="170000"/>
              </a:lnSpc>
              <a:buNone/>
            </a:pPr>
            <a:endParaRPr lang="en-ZA" dirty="0"/>
          </a:p>
          <a:p>
            <a:pPr marL="0" indent="0" algn="just">
              <a:lnSpc>
                <a:spcPct val="170000"/>
              </a:lnSpc>
              <a:buNone/>
            </a:pPr>
            <a:r>
              <a:rPr lang="en-ZA" dirty="0"/>
              <a:t>  </a:t>
            </a:r>
          </a:p>
        </p:txBody>
      </p:sp>
    </p:spTree>
    <p:extLst>
      <p:ext uri="{BB962C8B-B14F-4D97-AF65-F5344CB8AC3E}">
        <p14:creationId xmlns:p14="http://schemas.microsoft.com/office/powerpoint/2010/main" val="2942348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Progress thus far:</a:t>
            </a:r>
            <a:endParaRPr lang="en-ZA"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1800" dirty="0"/>
              <a:t>The department received additional amendments on </a:t>
            </a:r>
            <a:r>
              <a:rPr lang="en-US" sz="1800" dirty="0" smtClean="0"/>
              <a:t>22 </a:t>
            </a:r>
            <a:r>
              <a:rPr lang="en-US" sz="1800" dirty="0"/>
              <a:t>July 2022 from the office of the Deputy  </a:t>
            </a:r>
            <a:r>
              <a:rPr lang="en-US" sz="1800" dirty="0" smtClean="0"/>
              <a:t>Minister.</a:t>
            </a:r>
          </a:p>
          <a:p>
            <a:endParaRPr lang="en-US" sz="1800" dirty="0"/>
          </a:p>
          <a:p>
            <a:pPr>
              <a:buFont typeface="Wingdings" panose="05000000000000000000" pitchFamily="2" charset="2"/>
              <a:buChar char="§"/>
            </a:pPr>
            <a:r>
              <a:rPr lang="en-US" sz="1800" dirty="0" smtClean="0"/>
              <a:t>The nominations were re-submitted to the ministry on 25 </a:t>
            </a:r>
            <a:r>
              <a:rPr lang="en-US" sz="1800" dirty="0"/>
              <a:t>July 2022</a:t>
            </a:r>
            <a:r>
              <a:rPr lang="en-US" sz="1800" dirty="0" smtClean="0"/>
              <a:t>.</a:t>
            </a:r>
          </a:p>
          <a:p>
            <a:endParaRPr lang="en-US" sz="1800" dirty="0" smtClean="0"/>
          </a:p>
          <a:p>
            <a:pPr>
              <a:buFont typeface="Wingdings" panose="05000000000000000000" pitchFamily="2" charset="2"/>
              <a:buChar char="§"/>
            </a:pPr>
            <a:r>
              <a:rPr lang="en-US" sz="1800" dirty="0" smtClean="0"/>
              <a:t>The nominations were resubmitted to the ministry on 25 November 2022.</a:t>
            </a:r>
            <a:endParaRPr lang="en-ZA" sz="1800" dirty="0"/>
          </a:p>
        </p:txBody>
      </p:sp>
    </p:spTree>
    <p:extLst>
      <p:ext uri="{BB962C8B-B14F-4D97-AF65-F5344CB8AC3E}">
        <p14:creationId xmlns:p14="http://schemas.microsoft.com/office/powerpoint/2010/main" val="330093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References</a:t>
            </a:r>
            <a:r>
              <a:rPr lang="en-US" dirty="0"/>
              <a:t/>
            </a:r>
            <a:br>
              <a:rPr lang="en-US" dirty="0"/>
            </a:br>
            <a:endParaRPr lang="en-ZA" dirty="0"/>
          </a:p>
        </p:txBody>
      </p:sp>
      <p:sp>
        <p:nvSpPr>
          <p:cNvPr id="3" name="Content Placeholder 2"/>
          <p:cNvSpPr>
            <a:spLocks noGrp="1"/>
          </p:cNvSpPr>
          <p:nvPr>
            <p:ph idx="1"/>
          </p:nvPr>
        </p:nvSpPr>
        <p:spPr/>
        <p:txBody>
          <a:bodyPr/>
          <a:lstStyle/>
          <a:p>
            <a:pPr algn="just">
              <a:lnSpc>
                <a:spcPct val="150000"/>
              </a:lnSpc>
              <a:buFont typeface="Wingdings" panose="05000000000000000000" pitchFamily="2" charset="2"/>
              <a:buChar char="§"/>
            </a:pPr>
            <a:r>
              <a:rPr lang="en-US" sz="2000" dirty="0"/>
              <a:t>Military Veterans Act 18 of 2011</a:t>
            </a:r>
            <a:r>
              <a:rPr lang="en-US" dirty="0"/>
              <a:t>.</a:t>
            </a:r>
          </a:p>
          <a:p>
            <a:pPr marL="0" indent="0" algn="just">
              <a:lnSpc>
                <a:spcPct val="150000"/>
              </a:lnSpc>
              <a:buNone/>
            </a:pPr>
            <a:r>
              <a:rPr lang="en-US" dirty="0"/>
              <a:t/>
            </a:r>
            <a:br>
              <a:rPr lang="en-US" dirty="0"/>
            </a:br>
            <a:endParaRPr lang="en-US" dirty="0"/>
          </a:p>
          <a:p>
            <a:endParaRPr lang="en-ZA" dirty="0"/>
          </a:p>
        </p:txBody>
      </p:sp>
    </p:spTree>
    <p:extLst>
      <p:ext uri="{BB962C8B-B14F-4D97-AF65-F5344CB8AC3E}">
        <p14:creationId xmlns:p14="http://schemas.microsoft.com/office/powerpoint/2010/main" val="3644572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734" y="785229"/>
            <a:ext cx="7483282" cy="2616339"/>
          </a:xfrm>
        </p:spPr>
        <p:txBody>
          <a:bodyPr anchor="ctr">
            <a:normAutofit fontScale="25000" lnSpcReduction="20000"/>
          </a:bodyPr>
          <a:lstStyle/>
          <a:p>
            <a:pPr marL="0" indent="0" algn="ctr">
              <a:buNone/>
            </a:pPr>
            <a:endParaRPr lang="en-US" sz="9600" i="1" dirty="0">
              <a:solidFill>
                <a:srgbClr val="008000"/>
              </a:solidFill>
              <a:effectLst>
                <a:outerShdw blurRad="38100" dist="38100" dir="2700000" algn="tl">
                  <a:srgbClr val="000000">
                    <a:alpha val="43137"/>
                  </a:srgbClr>
                </a:outerShdw>
              </a:effectLst>
              <a:cs typeface="Arial"/>
            </a:endParaRPr>
          </a:p>
          <a:p>
            <a:pPr marL="0" indent="0" algn="ctr">
              <a:buNone/>
            </a:pPr>
            <a:endParaRPr lang="en-US" sz="9600" b="1" i="1" dirty="0">
              <a:ln w="22225">
                <a:solidFill>
                  <a:schemeClr val="accent2"/>
                </a:solidFill>
                <a:prstDash val="solid"/>
              </a:ln>
              <a:solidFill>
                <a:schemeClr val="accent2">
                  <a:lumMod val="75000"/>
                </a:schemeClr>
              </a:solidFill>
              <a:cs typeface="Arial"/>
            </a:endParaRPr>
          </a:p>
          <a:p>
            <a:pPr marL="0" indent="0" algn="ctr">
              <a:buNone/>
            </a:pPr>
            <a:r>
              <a:rPr lang="en-US" sz="9600" b="1" i="1" dirty="0">
                <a:ln w="22225">
                  <a:solidFill>
                    <a:schemeClr val="accent2"/>
                  </a:solidFill>
                  <a:prstDash val="solid"/>
                </a:ln>
                <a:solidFill>
                  <a:schemeClr val="accent2">
                    <a:lumMod val="75000"/>
                  </a:schemeClr>
                </a:solidFill>
                <a:cs typeface="Arial"/>
              </a:rPr>
              <a:t>SIYABONGA</a:t>
            </a:r>
          </a:p>
          <a:p>
            <a:pPr marL="0" indent="0" algn="ctr">
              <a:buNone/>
            </a:pPr>
            <a:r>
              <a:rPr lang="en-US" sz="9600" b="1" i="1" dirty="0">
                <a:ln w="22225">
                  <a:solidFill>
                    <a:schemeClr val="accent2"/>
                  </a:solidFill>
                  <a:prstDash val="solid"/>
                </a:ln>
                <a:solidFill>
                  <a:schemeClr val="accent2">
                    <a:lumMod val="75000"/>
                  </a:schemeClr>
                </a:solidFill>
                <a:cs typeface="Arial"/>
              </a:rPr>
              <a:t>REA LEBOGA</a:t>
            </a:r>
          </a:p>
          <a:p>
            <a:pPr marL="0" indent="0" algn="ctr">
              <a:buNone/>
            </a:pPr>
            <a:r>
              <a:rPr lang="en-US" sz="9600" b="1" i="1" dirty="0">
                <a:ln w="22225">
                  <a:solidFill>
                    <a:schemeClr val="accent2"/>
                  </a:solidFill>
                  <a:prstDash val="solid"/>
                </a:ln>
                <a:solidFill>
                  <a:schemeClr val="accent2">
                    <a:lumMod val="75000"/>
                  </a:schemeClr>
                </a:solidFill>
                <a:cs typeface="Arial"/>
              </a:rPr>
              <a:t>SIYABULELA</a:t>
            </a:r>
          </a:p>
          <a:p>
            <a:pPr marL="0" indent="0" algn="ctr">
              <a:buNone/>
            </a:pPr>
            <a:r>
              <a:rPr lang="en-US" sz="9600" b="1" i="1" dirty="0">
                <a:ln w="22225">
                  <a:solidFill>
                    <a:schemeClr val="accent2"/>
                  </a:solidFill>
                  <a:prstDash val="solid"/>
                </a:ln>
                <a:solidFill>
                  <a:schemeClr val="accent2">
                    <a:lumMod val="75000"/>
                  </a:schemeClr>
                </a:solidFill>
                <a:cs typeface="Arial"/>
              </a:rPr>
              <a:t>NDO LIVHUWA</a:t>
            </a:r>
          </a:p>
          <a:p>
            <a:pPr marL="0" indent="0" algn="ctr">
              <a:buNone/>
            </a:pPr>
            <a:r>
              <a:rPr lang="en-US" sz="9600" b="1" i="1" dirty="0">
                <a:ln w="22225">
                  <a:solidFill>
                    <a:schemeClr val="accent2"/>
                  </a:solidFill>
                  <a:prstDash val="solid"/>
                </a:ln>
                <a:solidFill>
                  <a:schemeClr val="accent2">
                    <a:lumMod val="75000"/>
                  </a:schemeClr>
                </a:solidFill>
                <a:cs typeface="Arial"/>
              </a:rPr>
              <a:t>INKOMU</a:t>
            </a:r>
          </a:p>
          <a:p>
            <a:pPr marL="0" indent="0" algn="ctr">
              <a:buNone/>
            </a:pPr>
            <a:endParaRPr lang="en-US" sz="9600" i="1" dirty="0">
              <a:solidFill>
                <a:srgbClr val="008000"/>
              </a:solidFill>
              <a:effectLst>
                <a:outerShdw blurRad="38100" dist="38100" dir="2700000" algn="tl">
                  <a:srgbClr val="000000">
                    <a:alpha val="43137"/>
                  </a:srgbClr>
                </a:outerShdw>
              </a:effectLst>
              <a:cs typeface="Arial"/>
            </a:endParaRPr>
          </a:p>
          <a:p>
            <a:pPr marL="0" indent="0" algn="ctr">
              <a:buNone/>
            </a:pPr>
            <a:endParaRPr lang="en-ZA" sz="9600" dirty="0"/>
          </a:p>
        </p:txBody>
      </p:sp>
      <p:sp>
        <p:nvSpPr>
          <p:cNvPr id="2" name="Slide Number Placeholder 1"/>
          <p:cNvSpPr>
            <a:spLocks noGrp="1"/>
          </p:cNvSpPr>
          <p:nvPr>
            <p:ph type="sldNum" sz="quarter" idx="12"/>
          </p:nvPr>
        </p:nvSpPr>
        <p:spPr/>
        <p:txBody>
          <a:bodyPr/>
          <a:lstStyle/>
          <a:p>
            <a:fld id="{7B1C6805-EAF3-CC4B-883D-0BA841DD8C88}" type="slidenum">
              <a:rPr lang="en-US" sz="1400" b="1" smtClean="0"/>
              <a:t>7</a:t>
            </a:fld>
            <a:endParaRPr lang="en-US" sz="1400" b="1" dirty="0"/>
          </a:p>
        </p:txBody>
      </p:sp>
      <p:pic>
        <p:nvPicPr>
          <p:cNvPr id="5" name="Picture 4"/>
          <p:cNvPicPr>
            <a:picLocks noChangeAspect="1"/>
          </p:cNvPicPr>
          <p:nvPr/>
        </p:nvPicPr>
        <p:blipFill>
          <a:blip r:embed="rId3"/>
          <a:stretch>
            <a:fillRect/>
          </a:stretch>
        </p:blipFill>
        <p:spPr>
          <a:xfrm>
            <a:off x="3277552" y="3337560"/>
            <a:ext cx="2009775" cy="2266950"/>
          </a:xfrm>
          <a:prstGeom prst="rect">
            <a:avLst/>
          </a:prstGeom>
        </p:spPr>
      </p:pic>
    </p:spTree>
    <p:extLst>
      <p:ext uri="{BB962C8B-B14F-4D97-AF65-F5344CB8AC3E}">
        <p14:creationId xmlns:p14="http://schemas.microsoft.com/office/powerpoint/2010/main" val="3948630333"/>
      </p:ext>
    </p:extLst>
  </p:cSld>
  <p:clrMapOvr>
    <a:masterClrMapping/>
  </p:clrMapOvr>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47207</TotalTime>
  <Words>428</Words>
  <Application>Microsoft Office PowerPoint</Application>
  <PresentationFormat>On-screen Show (4:3)</PresentationFormat>
  <Paragraphs>53</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  DEPARTMENT OF MILITARY VETERANS  Briefing on Military Veterans Appeals Board   29/11/2022</vt:lpstr>
      <vt:lpstr>Background: </vt:lpstr>
      <vt:lpstr>Purpose:</vt:lpstr>
      <vt:lpstr>Progress thus far: </vt:lpstr>
      <vt:lpstr>Progress thus far:</vt:lpstr>
      <vt:lpstr>References </vt:lpstr>
      <vt:lpstr>PowerPoint Presentation</vt:lpstr>
    </vt:vector>
  </TitlesOfParts>
  <Company>Department of Military Veterans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Peter Moatshe</cp:lastModifiedBy>
  <cp:revision>438</cp:revision>
  <cp:lastPrinted>2022-07-27T10:29:32Z</cp:lastPrinted>
  <dcterms:created xsi:type="dcterms:W3CDTF">2018-06-14T10:47:40Z</dcterms:created>
  <dcterms:modified xsi:type="dcterms:W3CDTF">2022-11-28T13:39:56Z</dcterms:modified>
</cp:coreProperties>
</file>