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handoutMasterIdLst>
    <p:handoutMasterId r:id="rId16"/>
  </p:handoutMasterIdLst>
  <p:sldIdLst>
    <p:sldId id="256" r:id="rId2"/>
    <p:sldId id="294" r:id="rId3"/>
    <p:sldId id="277" r:id="rId4"/>
    <p:sldId id="314" r:id="rId5"/>
    <p:sldId id="328" r:id="rId6"/>
    <p:sldId id="348" r:id="rId7"/>
    <p:sldId id="347" r:id="rId8"/>
    <p:sldId id="349" r:id="rId9"/>
    <p:sldId id="350" r:id="rId10"/>
    <p:sldId id="334" r:id="rId11"/>
    <p:sldId id="352" r:id="rId12"/>
    <p:sldId id="344" r:id="rId13"/>
    <p:sldId id="351"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Mongale" initials="C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73" autoAdjust="0"/>
    <p:restoredTop sz="92150" autoAdjust="0"/>
  </p:normalViewPr>
  <p:slideViewPr>
    <p:cSldViewPr snapToGrid="0" snapToObjects="1">
      <p:cViewPr varScale="1">
        <p:scale>
          <a:sx n="107" d="100"/>
          <a:sy n="107" d="100"/>
        </p:scale>
        <p:origin x="852" y="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920151A-BDA5-42A3-8A07-35AA8DCF09E3}" type="datetimeFigureOut">
              <a:rPr lang="en-US" smtClean="0"/>
              <a:t>11/28/2022</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1E83BB5-E697-4ADF-8E05-6E80A489B8DC}" type="slidenum">
              <a:rPr lang="en-US" smtClean="0"/>
              <a:t>‹#›</a:t>
            </a:fld>
            <a:endParaRPr lang="en-US" dirty="0"/>
          </a:p>
        </p:txBody>
      </p:sp>
    </p:spTree>
    <p:extLst>
      <p:ext uri="{BB962C8B-B14F-4D97-AF65-F5344CB8AC3E}">
        <p14:creationId xmlns:p14="http://schemas.microsoft.com/office/powerpoint/2010/main" val="105652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ZA"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B75415F-57A2-4F41-97BB-C93EE25DC0EA}" type="datetimeFigureOut">
              <a:rPr lang="en-ZA" smtClean="0"/>
              <a:t>2022/11/28</a:t>
            </a:fld>
            <a:endParaRPr lang="en-ZA"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ZA"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D7DADCD-EE9F-413C-AA1B-49B551C2305D}" type="slidenum">
              <a:rPr lang="en-ZA" smtClean="0"/>
              <a:t>‹#›</a:t>
            </a:fld>
            <a:endParaRPr lang="en-ZA" dirty="0"/>
          </a:p>
        </p:txBody>
      </p:sp>
    </p:spTree>
    <p:extLst>
      <p:ext uri="{BB962C8B-B14F-4D97-AF65-F5344CB8AC3E}">
        <p14:creationId xmlns:p14="http://schemas.microsoft.com/office/powerpoint/2010/main" val="1048345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914400" y="373033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C0D35A-9023-4B20-A428-B99C8D8899F1}" type="datetime1">
              <a:rPr lang="en-US" smtClean="0"/>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3803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BB003A-1220-4416-870C-E7B59FF4DA0F}" type="datetime1">
              <a:rPr lang="en-US" smtClean="0"/>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153824-49B9-4CCC-B43A-03C38A1367DC}" type="datetime1">
              <a:rPr lang="en-US" smtClean="0"/>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602B78-0436-4F56-A7E1-0A16A8340824}" type="datetime1">
              <a:rPr lang="en-US" smtClean="0"/>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B01D6B-7A25-4A9B-9B87-89EE902C7901}" type="datetime1">
              <a:rPr lang="en-US" smtClean="0"/>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48052C-7E4A-46A0-97FD-9D066255F56A}" type="datetime1">
              <a:rPr lang="en-US" smtClean="0"/>
              <a:t>11/28/2022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6"/>
            <a:ext cx="5386917"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6"/>
            <a:ext cx="5389033"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A2DC7A-66CD-473B-992E-247377D277C0}" type="datetime1">
              <a:rPr lang="en-US" smtClean="0"/>
              <a:t>11/28/2022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1C6805-EAF3-CC4B-883D-0BA841DD8C8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53A3B6-E043-4621-ABD6-1F8B9C228481}" type="datetime1">
              <a:rPr lang="en-US" smtClean="0"/>
              <a:t>11/28/2022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1C6805-EAF3-CC4B-883D-0BA841DD8C8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15204-F6E9-42A2-BC95-15B7E279C445}" type="datetime1">
              <a:rPr lang="en-US" smtClean="0"/>
              <a:t>11/28/2022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1C6805-EAF3-CC4B-883D-0BA841DD8C8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02511-C389-48B8-A100-30244863CC52}" type="datetime1">
              <a:rPr lang="en-US" smtClean="0"/>
              <a:t>11/28/2022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529797"/>
            <a:ext cx="7315200" cy="6234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164569"/>
            <a:ext cx="73152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084629"/>
            <a:ext cx="73152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958BF-97FE-4FF6-8832-D2A35C799696}" type="datetime1">
              <a:rPr lang="en-US" smtClean="0"/>
              <a:t>11/28/2022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380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41783" y="6149833"/>
            <a:ext cx="289252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fld id="{DB91D359-43C4-4E7B-B9B9-07D0F59FC43F}" type="datetime1">
              <a:rPr lang="en-US" smtClean="0"/>
              <a:t>11/28/2022</a:t>
            </a:fld>
            <a:endParaRPr lang="en-US" dirty="0"/>
          </a:p>
        </p:txBody>
      </p:sp>
      <p:sp>
        <p:nvSpPr>
          <p:cNvPr id="5" name="Footer Placeholder 4"/>
          <p:cNvSpPr>
            <a:spLocks noGrp="1"/>
          </p:cNvSpPr>
          <p:nvPr>
            <p:ph type="ftr" sz="quarter" idx="3"/>
          </p:nvPr>
        </p:nvSpPr>
        <p:spPr>
          <a:xfrm>
            <a:off x="2941783" y="6448137"/>
            <a:ext cx="289252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892800" y="6265574"/>
            <a:ext cx="210435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B1C6805-EAF3-CC4B-883D-0BA841DD8C8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4597" y="450166"/>
            <a:ext cx="9130352" cy="3066758"/>
          </a:xfrm>
        </p:spPr>
        <p:txBody>
          <a:bodyPr>
            <a:normAutofit/>
          </a:bodyPr>
          <a:lstStyle/>
          <a:p>
            <a:r>
              <a:rPr lang="en-US" sz="4000" b="1" dirty="0" smtClean="0">
                <a:latin typeface="+mn-lt"/>
              </a:rPr>
              <a:t>BRIEFING BY THE MILITARY VETERANS ADVISORY COUNCIL PRESENTATION</a:t>
            </a:r>
            <a:endParaRPr lang="en-US" sz="4000" b="1" dirty="0">
              <a:latin typeface="+mn-lt"/>
            </a:endParaRPr>
          </a:p>
        </p:txBody>
      </p:sp>
      <p:sp>
        <p:nvSpPr>
          <p:cNvPr id="3" name="Subtitle 2"/>
          <p:cNvSpPr>
            <a:spLocks noGrp="1"/>
          </p:cNvSpPr>
          <p:nvPr>
            <p:ph type="subTitle" idx="1"/>
          </p:nvPr>
        </p:nvSpPr>
        <p:spPr>
          <a:xfrm>
            <a:off x="2209800" y="3823810"/>
            <a:ext cx="8285328" cy="1752600"/>
          </a:xfrm>
        </p:spPr>
        <p:txBody>
          <a:bodyPr/>
          <a:lstStyle/>
          <a:p>
            <a:pPr algn="r"/>
            <a:r>
              <a:rPr lang="en-US" sz="2400" b="1" dirty="0" smtClean="0"/>
              <a:t>DATE:30 November 2022</a:t>
            </a:r>
            <a:endParaRPr lang="en-US" sz="2400" b="1" dirty="0"/>
          </a:p>
        </p:txBody>
      </p:sp>
      <p:sp>
        <p:nvSpPr>
          <p:cNvPr id="4" name="Slide Number Placeholder 3"/>
          <p:cNvSpPr>
            <a:spLocks noGrp="1"/>
          </p:cNvSpPr>
          <p:nvPr>
            <p:ph type="sldNum" sz="quarter" idx="12"/>
          </p:nvPr>
        </p:nvSpPr>
        <p:spPr/>
        <p:txBody>
          <a:bodyPr/>
          <a:lstStyle/>
          <a:p>
            <a:fld id="{7B1C6805-EAF3-CC4B-883D-0BA841DD8C88}" type="slidenum">
              <a:rPr lang="en-US" smtClean="0"/>
              <a:t>1</a:t>
            </a:fld>
            <a:endParaRPr lang="en-US" dirty="0"/>
          </a:p>
        </p:txBody>
      </p:sp>
      <p:cxnSp>
        <p:nvCxnSpPr>
          <p:cNvPr id="6" name="Straight Connector 5"/>
          <p:cNvCxnSpPr/>
          <p:nvPr/>
        </p:nvCxnSpPr>
        <p:spPr>
          <a:xfrm>
            <a:off x="2670412" y="3339017"/>
            <a:ext cx="7178722" cy="0"/>
          </a:xfrm>
          <a:prstGeom prst="line">
            <a:avLst/>
          </a:prstGeom>
        </p:spPr>
        <p:style>
          <a:lnRef idx="1">
            <a:schemeClr val="accent6"/>
          </a:lnRef>
          <a:fillRef idx="0">
            <a:schemeClr val="accent6"/>
          </a:fillRef>
          <a:effectRef idx="0">
            <a:schemeClr val="accent6"/>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AMENDMENT TERMS OF REFERENCE</a:t>
            </a:r>
            <a:endParaRPr lang="en-ZA" b="1" dirty="0"/>
          </a:p>
        </p:txBody>
      </p:sp>
      <p:sp>
        <p:nvSpPr>
          <p:cNvPr id="3" name="Content Placeholder 2"/>
          <p:cNvSpPr>
            <a:spLocks noGrp="1"/>
          </p:cNvSpPr>
          <p:nvPr>
            <p:ph idx="1"/>
          </p:nvPr>
        </p:nvSpPr>
        <p:spPr>
          <a:xfrm>
            <a:off x="609600" y="1238865"/>
            <a:ext cx="10972800" cy="4741681"/>
          </a:xfrm>
        </p:spPr>
        <p:txBody>
          <a:bodyPr>
            <a:normAutofit/>
          </a:bodyPr>
          <a:lstStyle/>
          <a:p>
            <a:pPr algn="just"/>
            <a:r>
              <a:rPr lang="en-US" sz="2800" dirty="0">
                <a:latin typeface="Arial" panose="020B0604020202020204" pitchFamily="34" charset="0"/>
                <a:cs typeface="Arial" panose="020B0604020202020204" pitchFamily="34" charset="0"/>
              </a:rPr>
              <a:t>The </a:t>
            </a:r>
            <a:r>
              <a:rPr lang="en-US" sz="2800" dirty="0" smtClean="0">
                <a:latin typeface="Arial" panose="020B0604020202020204" pitchFamily="34" charset="0"/>
                <a:cs typeface="Arial" panose="020B0604020202020204" pitchFamily="34" charset="0"/>
              </a:rPr>
              <a:t>AC </a:t>
            </a:r>
            <a:r>
              <a:rPr lang="en-US" sz="2800" dirty="0">
                <a:latin typeface="Arial" panose="020B0604020202020204" pitchFamily="34" charset="0"/>
                <a:cs typeface="Arial" panose="020B0604020202020204" pitchFamily="34" charset="0"/>
              </a:rPr>
              <a:t>has </a:t>
            </a:r>
            <a:r>
              <a:rPr lang="en-US" sz="2800" dirty="0" smtClean="0">
                <a:latin typeface="Arial" panose="020B0604020202020204" pitchFamily="34" charset="0"/>
                <a:cs typeface="Arial" panose="020B0604020202020204" pitchFamily="34" charset="0"/>
              </a:rPr>
              <a:t>reviewed and made amendments on the Terms </a:t>
            </a:r>
            <a:r>
              <a:rPr lang="en-US" sz="2800" dirty="0">
                <a:latin typeface="Arial" panose="020B0604020202020204" pitchFamily="34" charset="0"/>
                <a:cs typeface="Arial" panose="020B0604020202020204" pitchFamily="34" charset="0"/>
              </a:rPr>
              <a:t>of Reference </a:t>
            </a:r>
            <a:r>
              <a:rPr lang="en-US" sz="2800" dirty="0" smtClean="0">
                <a:latin typeface="Arial" panose="020B0604020202020204" pitchFamily="34" charset="0"/>
                <a:cs typeface="Arial" panose="020B0604020202020204" pitchFamily="34" charset="0"/>
              </a:rPr>
              <a:t>to guide the Council in overseeing </a:t>
            </a:r>
            <a:r>
              <a:rPr lang="en-US" sz="2800" dirty="0">
                <a:latin typeface="Arial" panose="020B0604020202020204" pitchFamily="34" charset="0"/>
                <a:cs typeface="Arial" panose="020B0604020202020204" pitchFamily="34" charset="0"/>
              </a:rPr>
              <a:t>the relationships between itself and the </a:t>
            </a:r>
            <a:r>
              <a:rPr lang="en-US" sz="2800" dirty="0" smtClean="0">
                <a:latin typeface="Arial" panose="020B0604020202020204" pitchFamily="34" charset="0"/>
                <a:cs typeface="Arial" panose="020B0604020202020204" pitchFamily="34" charset="0"/>
              </a:rPr>
              <a:t>DMV.</a:t>
            </a:r>
          </a:p>
          <a:p>
            <a:pPr algn="just"/>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AC’s primary responsibility is to ensure efficient and effective delivery of benefits by </a:t>
            </a:r>
            <a:r>
              <a:rPr lang="en-US" sz="2800" dirty="0" smtClean="0">
                <a:latin typeface="Arial" panose="020B0604020202020204" pitchFamily="34" charset="0"/>
                <a:cs typeface="Arial" panose="020B0604020202020204" pitchFamily="34" charset="0"/>
              </a:rPr>
              <a:t>DMV </a:t>
            </a:r>
            <a:r>
              <a:rPr lang="en-US" sz="2800" dirty="0">
                <a:latin typeface="Arial" panose="020B0604020202020204" pitchFamily="34" charset="0"/>
                <a:cs typeface="Arial" panose="020B0604020202020204" pitchFamily="34" charset="0"/>
              </a:rPr>
              <a:t>to all military veterans and their </a:t>
            </a:r>
            <a:r>
              <a:rPr lang="en-US" sz="2800" dirty="0" smtClean="0">
                <a:latin typeface="Arial" panose="020B0604020202020204" pitchFamily="34" charset="0"/>
                <a:cs typeface="Arial" panose="020B0604020202020204" pitchFamily="34" charset="0"/>
              </a:rPr>
              <a:t>dependent's and to </a:t>
            </a:r>
            <a:r>
              <a:rPr lang="en-US" sz="2800" dirty="0">
                <a:latin typeface="Arial" panose="020B0604020202020204" pitchFamily="34" charset="0"/>
                <a:cs typeface="Arial" panose="020B0604020202020204" pitchFamily="34" charset="0"/>
              </a:rPr>
              <a:t>further ensure long-term planning that will result in sustainable support. </a:t>
            </a:r>
            <a:endParaRPr lang="en-US" sz="2800" dirty="0" smtClean="0">
              <a:latin typeface="Arial" panose="020B0604020202020204" pitchFamily="34" charset="0"/>
              <a:cs typeface="Arial" panose="020B0604020202020204" pitchFamily="34" charset="0"/>
            </a:endParaRPr>
          </a:p>
          <a:p>
            <a:pPr algn="just"/>
            <a:r>
              <a:rPr lang="en-US" sz="2800" dirty="0" smtClean="0">
                <a:latin typeface="Arial" panose="020B0604020202020204" pitchFamily="34" charset="0"/>
                <a:cs typeface="Arial" panose="020B0604020202020204" pitchFamily="34" charset="0"/>
              </a:rPr>
              <a:t>The amendments of the terms of reference are not yet submitted to Ministry for consideration and approval. </a:t>
            </a:r>
            <a:endParaRPr lang="en-US" sz="2800" dirty="0">
              <a:latin typeface="Arial" panose="020B0604020202020204" pitchFamily="34" charset="0"/>
              <a:cs typeface="Arial" panose="020B0604020202020204" pitchFamily="34" charset="0"/>
            </a:endParaRPr>
          </a:p>
          <a:p>
            <a:endParaRPr lang="en-ZA" b="1" dirty="0"/>
          </a:p>
        </p:txBody>
      </p:sp>
      <p:sp>
        <p:nvSpPr>
          <p:cNvPr id="4" name="Slide Number Placeholder 3"/>
          <p:cNvSpPr>
            <a:spLocks noGrp="1"/>
          </p:cNvSpPr>
          <p:nvPr>
            <p:ph type="sldNum" sz="quarter" idx="12"/>
          </p:nvPr>
        </p:nvSpPr>
        <p:spPr/>
        <p:txBody>
          <a:bodyPr/>
          <a:lstStyle/>
          <a:p>
            <a:fld id="{7B1C6805-EAF3-CC4B-883D-0BA841DD8C88}" type="slidenum">
              <a:rPr lang="en-US" smtClean="0">
                <a:solidFill>
                  <a:prstClr val="black">
                    <a:tint val="75000"/>
                  </a:prstClr>
                </a:solidFill>
              </a:rPr>
              <a:t>10</a:t>
            </a:fld>
            <a:endParaRPr lang="en-US" dirty="0">
              <a:solidFill>
                <a:prstClr val="black">
                  <a:tint val="75000"/>
                </a:prst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b="1" dirty="0" smtClean="0">
                <a:latin typeface="Arial" panose="020B0604020202020204" pitchFamily="34" charset="0"/>
                <a:cs typeface="Arial" panose="020B0604020202020204" pitchFamily="34" charset="0"/>
              </a:rPr>
              <a:t>Establishment of Sub </a:t>
            </a:r>
            <a:r>
              <a:rPr lang="en-US" sz="4000" b="1" dirty="0" err="1" smtClean="0">
                <a:latin typeface="Arial" panose="020B0604020202020204" pitchFamily="34" charset="0"/>
                <a:cs typeface="Arial" panose="020B0604020202020204" pitchFamily="34" charset="0"/>
              </a:rPr>
              <a:t>Committes</a:t>
            </a:r>
            <a:endParaRPr lang="en-ZA" sz="4000" b="1"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lstStyle/>
          <a:p>
            <a:r>
              <a:rPr lang="en-US" dirty="0" smtClean="0">
                <a:latin typeface="Arial" panose="020B0604020202020204" pitchFamily="34" charset="0"/>
                <a:cs typeface="Arial" panose="020B0604020202020204" pitchFamily="34" charset="0"/>
              </a:rPr>
              <a:t>The Advisory Council has established three committee's namely: Benefits committee – Chairperson </a:t>
            </a:r>
            <a:r>
              <a:rPr lang="en-US" dirty="0" err="1" smtClean="0">
                <a:latin typeface="Arial" panose="020B0604020202020204" pitchFamily="34" charset="0"/>
                <a:cs typeface="Arial" panose="020B0604020202020204" pitchFamily="34" charset="0"/>
              </a:rPr>
              <a:t>Ms</a:t>
            </a:r>
            <a:r>
              <a:rPr lang="en-US" dirty="0" smtClean="0">
                <a:latin typeface="Arial" panose="020B0604020202020204" pitchFamily="34" charset="0"/>
                <a:cs typeface="Arial" panose="020B0604020202020204" pitchFamily="34" charset="0"/>
              </a:rPr>
              <a:t> N. Magaqa</a:t>
            </a:r>
          </a:p>
          <a:p>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Policy and Legislation committee – Chairperson </a:t>
            </a:r>
            <a:r>
              <a:rPr lang="en-US" dirty="0" err="1" smtClean="0">
                <a:latin typeface="Arial" panose="020B0604020202020204" pitchFamily="34" charset="0"/>
                <a:cs typeface="Arial" panose="020B0604020202020204" pitchFamily="34" charset="0"/>
              </a:rPr>
              <a:t>Mr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Rasegatla</a:t>
            </a:r>
            <a:endParaRPr lang="en-US" dirty="0" smtClean="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Stakeholders committee – Chairperson </a:t>
            </a:r>
            <a:r>
              <a:rPr lang="en-US" dirty="0" err="1" smtClean="0">
                <a:latin typeface="Arial" panose="020B0604020202020204" pitchFamily="34" charset="0"/>
                <a:cs typeface="Arial" panose="020B0604020202020204" pitchFamily="34" charset="0"/>
              </a:rPr>
              <a:t>Ms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K.Thondlana</a:t>
            </a:r>
            <a:endParaRPr lang="en-ZA"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7B1C6805-EAF3-CC4B-883D-0BA841DD8C88}" type="slidenum">
              <a:rPr lang="en-US" smtClean="0"/>
              <a:t>11</a:t>
            </a:fld>
            <a:endParaRPr lang="en-US" dirty="0"/>
          </a:p>
        </p:txBody>
      </p:sp>
    </p:spTree>
    <p:extLst>
      <p:ext uri="{BB962C8B-B14F-4D97-AF65-F5344CB8AC3E}">
        <p14:creationId xmlns:p14="http://schemas.microsoft.com/office/powerpoint/2010/main" val="4102648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081549"/>
          </a:xfrm>
        </p:spPr>
        <p:txBody>
          <a:bodyPr/>
          <a:lstStyle/>
          <a:p>
            <a:r>
              <a:rPr lang="en-US" b="1" dirty="0" smtClean="0"/>
              <a:t>AC REMUNERATIONS</a:t>
            </a:r>
            <a:endParaRPr lang="en-ZA" b="1" dirty="0"/>
          </a:p>
        </p:txBody>
      </p:sp>
      <p:sp>
        <p:nvSpPr>
          <p:cNvPr id="3" name="Content Placeholder 2"/>
          <p:cNvSpPr>
            <a:spLocks noGrp="1"/>
          </p:cNvSpPr>
          <p:nvPr>
            <p:ph idx="1"/>
          </p:nvPr>
        </p:nvSpPr>
        <p:spPr>
          <a:xfrm>
            <a:off x="609600" y="1081549"/>
            <a:ext cx="10972800" cy="6145162"/>
          </a:xfrm>
        </p:spPr>
        <p:txBody>
          <a:bodyPr>
            <a:noAutofit/>
          </a:bodyPr>
          <a:lstStyle/>
          <a:p>
            <a:pPr algn="just">
              <a:lnSpc>
                <a:spcPct val="115000"/>
              </a:lnSpc>
              <a:spcAft>
                <a:spcPts val="0"/>
              </a:spcAft>
              <a:tabLst>
                <a:tab pos="900430" algn="l"/>
                <a:tab pos="1676400" algn="l"/>
              </a:tabLst>
            </a:pPr>
            <a:r>
              <a:rPr lang="en-US" sz="2800" dirty="0">
                <a:ea typeface="Times New Roman" panose="02020603050405020304" pitchFamily="18" charset="0"/>
                <a:cs typeface="Times New Roman" panose="02020603050405020304" pitchFamily="18" charset="0"/>
              </a:rPr>
              <a:t>In </a:t>
            </a:r>
            <a:r>
              <a:rPr lang="en-US" sz="2800" dirty="0" smtClean="0">
                <a:ea typeface="Times New Roman" panose="02020603050405020304" pitchFamily="18" charset="0"/>
                <a:cs typeface="Times New Roman" panose="02020603050405020304" pitchFamily="18" charset="0"/>
              </a:rPr>
              <a:t>line with Section </a:t>
            </a:r>
            <a:r>
              <a:rPr lang="en-US" sz="2800" dirty="0">
                <a:ea typeface="Times New Roman" panose="02020603050405020304" pitchFamily="18" charset="0"/>
                <a:cs typeface="Times New Roman" panose="02020603050405020304" pitchFamily="18" charset="0"/>
              </a:rPr>
              <a:t>(14) </a:t>
            </a:r>
            <a:r>
              <a:rPr lang="en-US" sz="2800" dirty="0" smtClean="0">
                <a:ea typeface="Times New Roman" panose="02020603050405020304" pitchFamily="18" charset="0"/>
                <a:cs typeface="Times New Roman" panose="02020603050405020304" pitchFamily="18" charset="0"/>
              </a:rPr>
              <a:t>of the Act of the Military Veterans, members </a:t>
            </a:r>
            <a:r>
              <a:rPr lang="en-US" sz="2800" dirty="0">
                <a:ea typeface="Times New Roman" panose="02020603050405020304" pitchFamily="18" charset="0"/>
                <a:cs typeface="Times New Roman" panose="02020603050405020304" pitchFamily="18" charset="0"/>
              </a:rPr>
              <a:t>of the </a:t>
            </a:r>
            <a:r>
              <a:rPr lang="en-US" sz="2800" dirty="0" smtClean="0">
                <a:ea typeface="Times New Roman" panose="02020603050405020304" pitchFamily="18" charset="0"/>
                <a:cs typeface="Times New Roman" panose="02020603050405020304" pitchFamily="18" charset="0"/>
              </a:rPr>
              <a:t>Advisory Council </a:t>
            </a:r>
            <a:r>
              <a:rPr lang="en-US" sz="2800" dirty="0">
                <a:ea typeface="Times New Roman" panose="02020603050405020304" pitchFamily="18" charset="0"/>
                <a:cs typeface="Times New Roman" panose="02020603050405020304" pitchFamily="18" charset="0"/>
              </a:rPr>
              <a:t>who are not in the full-time employment by the State, must be paid such remuneration and allowances as may be determined by the Minister in consultation with the Minister of Finance. </a:t>
            </a:r>
            <a:endParaRPr lang="en-ZA" sz="2800" dirty="0" smtClean="0">
              <a:ea typeface="Times New Roman" panose="02020603050405020304" pitchFamily="18" charset="0"/>
              <a:cs typeface="Times New Roman" panose="02020603050405020304" pitchFamily="18" charset="0"/>
            </a:endParaRPr>
          </a:p>
          <a:p>
            <a:pPr algn="just">
              <a:lnSpc>
                <a:spcPct val="115000"/>
              </a:lnSpc>
              <a:spcAft>
                <a:spcPts val="0"/>
              </a:spcAft>
              <a:tabLst>
                <a:tab pos="900430" algn="l"/>
                <a:tab pos="1676400" algn="l"/>
              </a:tabLst>
            </a:pPr>
            <a:r>
              <a:rPr lang="en-US" sz="2800" dirty="0" smtClean="0">
                <a:ea typeface="Times New Roman" panose="02020603050405020304" pitchFamily="18" charset="0"/>
              </a:rPr>
              <a:t>According </a:t>
            </a:r>
            <a:r>
              <a:rPr lang="en-US" sz="2800" dirty="0">
                <a:ea typeface="Times New Roman" panose="02020603050405020304" pitchFamily="18" charset="0"/>
              </a:rPr>
              <a:t>to the determination made, the Council has been classified as a category C2 by the National Treasury and as such the rates for 2022/23 are set as </a:t>
            </a:r>
            <a:r>
              <a:rPr lang="en-US" sz="2800" b="1" dirty="0">
                <a:ea typeface="Times New Roman" panose="02020603050405020304" pitchFamily="18" charset="0"/>
              </a:rPr>
              <a:t>R249</a:t>
            </a:r>
            <a:r>
              <a:rPr lang="en-US" sz="2800" dirty="0">
                <a:ea typeface="Times New Roman" panose="02020603050405020304" pitchFamily="18" charset="0"/>
              </a:rPr>
              <a:t> per hour or </a:t>
            </a:r>
            <a:r>
              <a:rPr lang="en-US" sz="2800" b="1" dirty="0">
                <a:ea typeface="Times New Roman" panose="02020603050405020304" pitchFamily="18" charset="0"/>
              </a:rPr>
              <a:t>R1990</a:t>
            </a:r>
            <a:r>
              <a:rPr lang="en-US" sz="2800" dirty="0">
                <a:ea typeface="Times New Roman" panose="02020603050405020304" pitchFamily="18" charset="0"/>
              </a:rPr>
              <a:t> per </a:t>
            </a:r>
            <a:r>
              <a:rPr lang="en-US" sz="2800" dirty="0" smtClean="0">
                <a:ea typeface="Times New Roman" panose="02020603050405020304" pitchFamily="18" charset="0"/>
              </a:rPr>
              <a:t>day</a:t>
            </a:r>
            <a:r>
              <a:rPr lang="en-US" sz="2800" dirty="0">
                <a:ea typeface="Times New Roman" panose="02020603050405020304" pitchFamily="18" charset="0"/>
              </a:rPr>
              <a:t> </a:t>
            </a:r>
            <a:r>
              <a:rPr lang="en-US" sz="2800" dirty="0" smtClean="0">
                <a:ea typeface="Times New Roman" panose="02020603050405020304" pitchFamily="18" charset="0"/>
              </a:rPr>
              <a:t>and </a:t>
            </a:r>
            <a:r>
              <a:rPr lang="en-US" sz="2800" b="1" dirty="0" smtClean="0">
                <a:ea typeface="Times New Roman" panose="02020603050405020304" pitchFamily="18" charset="0"/>
              </a:rPr>
              <a:t>R2632</a:t>
            </a:r>
            <a:r>
              <a:rPr lang="en-US" sz="2800" dirty="0" smtClean="0">
                <a:ea typeface="Times New Roman" panose="02020603050405020304" pitchFamily="18" charset="0"/>
              </a:rPr>
              <a:t> for the Chairperson of the Board. </a:t>
            </a:r>
            <a:endParaRPr lang="en-ZA" sz="2800" dirty="0"/>
          </a:p>
        </p:txBody>
      </p:sp>
      <p:sp>
        <p:nvSpPr>
          <p:cNvPr id="4" name="Slide Number Placeholder 3"/>
          <p:cNvSpPr>
            <a:spLocks noGrp="1"/>
          </p:cNvSpPr>
          <p:nvPr>
            <p:ph type="sldNum" sz="quarter" idx="12"/>
          </p:nvPr>
        </p:nvSpPr>
        <p:spPr/>
        <p:txBody>
          <a:bodyPr/>
          <a:lstStyle/>
          <a:p>
            <a:fld id="{7B1C6805-EAF3-CC4B-883D-0BA841DD8C88}" type="slidenum">
              <a:rPr lang="en-US" smtClean="0"/>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5727289"/>
          </a:xfrm>
        </p:spPr>
        <p:txBody>
          <a:bodyPr/>
          <a:lstStyle/>
          <a:p>
            <a:r>
              <a:rPr lang="en-US" dirty="0" smtClean="0"/>
              <a:t>THANK YOU</a:t>
            </a:r>
            <a:endParaRPr lang="en-ZA" dirty="0"/>
          </a:p>
        </p:txBody>
      </p:sp>
      <p:sp>
        <p:nvSpPr>
          <p:cNvPr id="4" name="Slide Number Placeholder 3"/>
          <p:cNvSpPr>
            <a:spLocks noGrp="1"/>
          </p:cNvSpPr>
          <p:nvPr>
            <p:ph type="sldNum" sz="quarter" idx="12"/>
          </p:nvPr>
        </p:nvSpPr>
        <p:spPr/>
        <p:txBody>
          <a:bodyPr/>
          <a:lstStyle/>
          <a:p>
            <a:fld id="{7B1C6805-EAF3-CC4B-883D-0BA841DD8C88}" type="slidenum">
              <a:rPr lang="en-US" smtClean="0"/>
              <a:t>13</a:t>
            </a:fld>
            <a:endParaRPr lang="en-US" dirty="0"/>
          </a:p>
        </p:txBody>
      </p:sp>
    </p:spTree>
    <p:extLst>
      <p:ext uri="{BB962C8B-B14F-4D97-AF65-F5344CB8AC3E}">
        <p14:creationId xmlns:p14="http://schemas.microsoft.com/office/powerpoint/2010/main" val="169446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32125"/>
            <a:ext cx="8229600" cy="735296"/>
          </a:xfrm>
        </p:spPr>
        <p:txBody>
          <a:bodyPr>
            <a:noAutofit/>
          </a:bodyPr>
          <a:lstStyle/>
          <a:p>
            <a:r>
              <a:rPr lang="en-US" b="1" dirty="0" smtClean="0"/>
              <a:t>CONTENTS</a:t>
            </a:r>
            <a:endParaRPr lang="en-US" b="1" dirty="0"/>
          </a:p>
        </p:txBody>
      </p:sp>
      <p:sp>
        <p:nvSpPr>
          <p:cNvPr id="3" name="Content Placeholder 2"/>
          <p:cNvSpPr>
            <a:spLocks noGrp="1"/>
          </p:cNvSpPr>
          <p:nvPr>
            <p:ph idx="1"/>
          </p:nvPr>
        </p:nvSpPr>
        <p:spPr>
          <a:xfrm>
            <a:off x="996287" y="1009935"/>
            <a:ext cx="9771797" cy="4970611"/>
          </a:xfrm>
        </p:spPr>
        <p:txBody>
          <a:bodyPr>
            <a:normAutofit/>
          </a:bodyPr>
          <a:lstStyle/>
          <a:p>
            <a:pPr algn="just">
              <a:buFont typeface="Wingdings" panose="05000000000000000000" pitchFamily="2" charset="2"/>
              <a:buChar char="q"/>
            </a:pPr>
            <a:r>
              <a:rPr lang="en-US" sz="2600" dirty="0" smtClean="0">
                <a:latin typeface="Arial" panose="020B0604020202020204" pitchFamily="34" charset="0"/>
                <a:cs typeface="Arial" panose="020B0604020202020204" pitchFamily="34" charset="0"/>
              </a:rPr>
              <a:t>Purpose</a:t>
            </a:r>
          </a:p>
          <a:p>
            <a:pPr algn="just">
              <a:buFont typeface="Wingdings" panose="05000000000000000000" pitchFamily="2" charset="2"/>
              <a:buChar char="q"/>
            </a:pPr>
            <a:r>
              <a:rPr lang="en-US" sz="2600" dirty="0" smtClean="0">
                <a:latin typeface="Arial" panose="020B0604020202020204" pitchFamily="34" charset="0"/>
                <a:cs typeface="Arial" panose="020B0604020202020204" pitchFamily="34" charset="0"/>
              </a:rPr>
              <a:t>Mandate</a:t>
            </a:r>
          </a:p>
          <a:p>
            <a:pPr algn="just">
              <a:buFont typeface="Wingdings" panose="05000000000000000000" pitchFamily="2" charset="2"/>
              <a:buChar char="q"/>
            </a:pPr>
            <a:r>
              <a:rPr lang="en-US" sz="2600" dirty="0" smtClean="0">
                <a:latin typeface="Arial" panose="020B0604020202020204" pitchFamily="34" charset="0"/>
                <a:cs typeface="Arial" panose="020B0604020202020204" pitchFamily="34" charset="0"/>
              </a:rPr>
              <a:t>Membership of the Advisory Council</a:t>
            </a:r>
          </a:p>
          <a:p>
            <a:pPr algn="just">
              <a:buFont typeface="Wingdings" panose="05000000000000000000" pitchFamily="2" charset="2"/>
              <a:buChar char="q"/>
            </a:pPr>
            <a:r>
              <a:rPr lang="en-US" sz="2600" dirty="0" smtClean="0">
                <a:latin typeface="Arial" panose="020B0604020202020204" pitchFamily="34" charset="0"/>
                <a:cs typeface="Arial" panose="020B0604020202020204" pitchFamily="34" charset="0"/>
              </a:rPr>
              <a:t>Strategic </a:t>
            </a:r>
            <a:r>
              <a:rPr lang="en-US" sz="2600" dirty="0" err="1" smtClean="0">
                <a:latin typeface="Arial" panose="020B0604020202020204" pitchFamily="34" charset="0"/>
                <a:cs typeface="Arial" panose="020B0604020202020204" pitchFamily="34" charset="0"/>
              </a:rPr>
              <a:t>Workplan</a:t>
            </a:r>
            <a:endParaRPr lang="en-US" sz="26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2600" dirty="0" smtClean="0">
                <a:solidFill>
                  <a:prstClr val="black"/>
                </a:solidFill>
                <a:latin typeface="Arial" panose="020B0604020202020204" pitchFamily="34" charset="0"/>
                <a:ea typeface="Times New Roman" panose="02020603050405020304" pitchFamily="18" charset="0"/>
                <a:cs typeface="+mj-cs"/>
              </a:rPr>
              <a:t>Inaugural Meeting</a:t>
            </a:r>
            <a:endParaRPr lang="en-GB" sz="2600" dirty="0" smtClean="0">
              <a:solidFill>
                <a:prstClr val="black"/>
              </a:solidFill>
              <a:latin typeface="Arial" panose="020B0604020202020204" pitchFamily="34" charset="0"/>
              <a:ea typeface="Times New Roman" panose="02020603050405020304" pitchFamily="18" charset="0"/>
              <a:cs typeface="+mj-cs"/>
            </a:endParaRPr>
          </a:p>
          <a:p>
            <a:pPr algn="just">
              <a:buFont typeface="Wingdings" panose="05000000000000000000" pitchFamily="2" charset="2"/>
              <a:buChar char="q"/>
            </a:pPr>
            <a:r>
              <a:rPr lang="en-GB" sz="2600" dirty="0" smtClean="0">
                <a:solidFill>
                  <a:prstClr val="black"/>
                </a:solidFill>
                <a:latin typeface="Arial" panose="020B0604020202020204" pitchFamily="34" charset="0"/>
                <a:cs typeface="+mj-cs"/>
              </a:rPr>
              <a:t>SANMVA Presentation &amp; Way Forward</a:t>
            </a:r>
          </a:p>
          <a:p>
            <a:pPr algn="just">
              <a:buFont typeface="Wingdings" panose="05000000000000000000" pitchFamily="2" charset="2"/>
              <a:buChar char="q"/>
            </a:pPr>
            <a:r>
              <a:rPr lang="en-GB" sz="2600" dirty="0" smtClean="0">
                <a:solidFill>
                  <a:prstClr val="black"/>
                </a:solidFill>
                <a:latin typeface="Arial" panose="020B0604020202020204" pitchFamily="34" charset="0"/>
                <a:cs typeface="+mj-cs"/>
              </a:rPr>
              <a:t>Amendment Bill</a:t>
            </a:r>
            <a:endParaRPr lang="en-US" sz="26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2600" dirty="0" smtClean="0">
                <a:latin typeface="Arial" panose="020B0604020202020204" pitchFamily="34" charset="0"/>
                <a:cs typeface="Arial" panose="020B0604020202020204" pitchFamily="34" charset="0"/>
              </a:rPr>
              <a:t>Terms of Reference</a:t>
            </a:r>
          </a:p>
          <a:p>
            <a:pPr algn="just">
              <a:buFont typeface="Wingdings" panose="05000000000000000000" pitchFamily="2" charset="2"/>
              <a:buChar char="q"/>
            </a:pPr>
            <a:r>
              <a:rPr lang="en-US" sz="2600" dirty="0" smtClean="0">
                <a:latin typeface="Arial" panose="020B0604020202020204" pitchFamily="34" charset="0"/>
                <a:cs typeface="Arial" panose="020B0604020202020204" pitchFamily="34" charset="0"/>
              </a:rPr>
              <a:t>Establishment of Sub committee</a:t>
            </a:r>
          </a:p>
          <a:p>
            <a:pPr algn="just">
              <a:buFont typeface="Wingdings" panose="05000000000000000000" pitchFamily="2" charset="2"/>
              <a:buChar char="q"/>
            </a:pPr>
            <a:r>
              <a:rPr lang="en-US" sz="2600" dirty="0" smtClean="0">
                <a:latin typeface="Arial" panose="020B0604020202020204" pitchFamily="34" charset="0"/>
                <a:cs typeface="Arial" panose="020B0604020202020204" pitchFamily="34" charset="0"/>
              </a:rPr>
              <a:t>AC Remunerations</a:t>
            </a:r>
          </a:p>
          <a:p>
            <a:pPr algn="just">
              <a:buFont typeface="Wingdings" panose="05000000000000000000" pitchFamily="2" charset="2"/>
              <a:buChar char="q"/>
            </a:pPr>
            <a:endParaRPr lang="en-US" dirty="0" smtClean="0">
              <a:latin typeface="Arial" panose="020B0604020202020204" pitchFamily="34" charset="0"/>
              <a:cs typeface="Arial" panose="020B0604020202020204" pitchFamily="34" charset="0"/>
            </a:endParaRPr>
          </a:p>
          <a:p>
            <a:pPr marL="0" indent="0" algn="just">
              <a:buNone/>
            </a:pPr>
            <a:endParaRPr lang="en-US" dirty="0" smtClean="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b="1" dirty="0" smtClean="0">
                <a:latin typeface="Arial" panose="020B0604020202020204" pitchFamily="34" charset="0"/>
                <a:cs typeface="Arial" panose="020B0604020202020204" pitchFamily="34" charset="0"/>
              </a:rPr>
              <a:t>Purpose</a:t>
            </a:r>
            <a:endParaRPr lang="en-ZA"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354541"/>
            <a:ext cx="10972800" cy="4380345"/>
          </a:xfrm>
        </p:spPr>
        <p:txBody>
          <a:bodyPr/>
          <a:lstStyle/>
          <a:p>
            <a:pPr marL="457200" lvl="1" indent="0">
              <a:buNone/>
            </a:pPr>
            <a:endParaRPr lang="en-US" dirty="0" smtClean="0"/>
          </a:p>
          <a:p>
            <a:pPr lvl="1">
              <a:buFont typeface="Arial" panose="020B0604020202020204" pitchFamily="34" charset="0"/>
              <a:buChar char="•"/>
            </a:pPr>
            <a:r>
              <a:rPr lang="en-US" sz="3200" dirty="0" smtClean="0">
                <a:latin typeface="+mj-lt"/>
              </a:rPr>
              <a:t>The Advisory Council is responsible to the Minister and must perform the functions provided for in the Act, section 10(1). </a:t>
            </a:r>
          </a:p>
          <a:p>
            <a:pPr marL="457200" lvl="1" indent="0">
              <a:buNone/>
            </a:pPr>
            <a:endParaRPr lang="en-US" sz="3200" dirty="0"/>
          </a:p>
          <a:p>
            <a:pPr lvl="1">
              <a:buFont typeface="Arial" panose="020B0604020202020204" pitchFamily="34" charset="0"/>
              <a:buChar char="•"/>
            </a:pPr>
            <a:endParaRPr lang="en-US" sz="2400" dirty="0"/>
          </a:p>
        </p:txBody>
      </p:sp>
      <p:sp>
        <p:nvSpPr>
          <p:cNvPr id="4" name="Slide Number Placeholder 3"/>
          <p:cNvSpPr>
            <a:spLocks noGrp="1"/>
          </p:cNvSpPr>
          <p:nvPr>
            <p:ph type="sldNum" sz="quarter" idx="12"/>
          </p:nvPr>
        </p:nvSpPr>
        <p:spPr/>
        <p:txBody>
          <a:bodyPr/>
          <a:lstStyle/>
          <a:p>
            <a:fld id="{7B1C6805-EAF3-CC4B-883D-0BA841DD8C88}" type="slidenum">
              <a:rPr lang="en-US" smtClean="0"/>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23194"/>
          </a:xfrm>
        </p:spPr>
        <p:txBody>
          <a:bodyPr>
            <a:normAutofit fontScale="90000"/>
          </a:bodyPr>
          <a:lstStyle/>
          <a:p>
            <a:r>
              <a:rPr lang="en-US" b="1" dirty="0" smtClean="0"/>
              <a:t>MANDATE</a:t>
            </a:r>
            <a:endParaRPr lang="en-US" dirty="0"/>
          </a:p>
        </p:txBody>
      </p:sp>
      <p:sp>
        <p:nvSpPr>
          <p:cNvPr id="3" name="Content Placeholder 2"/>
          <p:cNvSpPr>
            <a:spLocks noGrp="1"/>
          </p:cNvSpPr>
          <p:nvPr>
            <p:ph idx="1"/>
          </p:nvPr>
        </p:nvSpPr>
        <p:spPr>
          <a:xfrm>
            <a:off x="196948" y="962526"/>
            <a:ext cx="11385452" cy="5424205"/>
          </a:xfrm>
        </p:spPr>
        <p:txBody>
          <a:bodyPr>
            <a:normAutofit/>
          </a:bodyPr>
          <a:lstStyle/>
          <a:p>
            <a:pPr algn="just">
              <a:spcBef>
                <a:spcPts val="1200"/>
              </a:spcBef>
            </a:pPr>
            <a:r>
              <a:rPr lang="en-US" sz="2800" dirty="0">
                <a:latin typeface="Arial" panose="020B0604020202020204" pitchFamily="34" charset="0"/>
                <a:cs typeface="Arial" panose="020B0604020202020204" pitchFamily="34" charset="0"/>
              </a:rPr>
              <a:t>The AC was established as a national organ of the Ministry of </a:t>
            </a:r>
            <a:r>
              <a:rPr lang="en-US" sz="2800" dirty="0" err="1">
                <a:latin typeface="Arial" panose="020B0604020202020204" pitchFamily="34" charset="0"/>
                <a:cs typeface="Arial" panose="020B0604020202020204" pitchFamily="34" charset="0"/>
              </a:rPr>
              <a:t>Defence</a:t>
            </a:r>
            <a:r>
              <a:rPr lang="en-US" sz="2800" dirty="0">
                <a:latin typeface="Arial" panose="020B0604020202020204" pitchFamily="34" charset="0"/>
                <a:cs typeface="Arial" panose="020B0604020202020204" pitchFamily="34" charset="0"/>
              </a:rPr>
              <a:t> and Military Veterans, by the Minister, in compliance with Section 9 of the Military Veterans Act No. 18 of 2011, to attend to the interest of the military veterans and advise the Minister on any matter relating to Policy application (section 10(1)(b</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and regulations made under any law (section 25</a:t>
            </a:r>
            <a:r>
              <a:rPr lang="en-US" sz="2800" dirty="0" smtClean="0">
                <a:latin typeface="Arial" panose="020B0604020202020204" pitchFamily="34" charset="0"/>
                <a:cs typeface="Arial" panose="020B0604020202020204" pitchFamily="34" charset="0"/>
              </a:rPr>
              <a:t>). </a:t>
            </a:r>
          </a:p>
          <a:p>
            <a:pPr algn="just">
              <a:spcBef>
                <a:spcPts val="1200"/>
              </a:spcBef>
            </a:pPr>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AC is also expected to take initiative on all matters pertaining to military veterans and their dependents as well as provide advice by way of recommendations to the Director General and the Minister. </a:t>
            </a:r>
          </a:p>
        </p:txBody>
      </p:sp>
      <p:sp>
        <p:nvSpPr>
          <p:cNvPr id="4" name="Slide Number Placeholder 3"/>
          <p:cNvSpPr>
            <a:spLocks noGrp="1"/>
          </p:cNvSpPr>
          <p:nvPr>
            <p:ph type="sldNum" sz="quarter" idx="12"/>
          </p:nvPr>
        </p:nvSpPr>
        <p:spPr/>
        <p:txBody>
          <a:bodyPr/>
          <a:lstStyle/>
          <a:p>
            <a:fld id="{7B1C6805-EAF3-CC4B-883D-0BA841DD8C88}" type="slidenum">
              <a:rPr lang="en-US" smtClean="0"/>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24168"/>
          </a:xfrm>
        </p:spPr>
        <p:txBody>
          <a:bodyPr>
            <a:normAutofit fontScale="90000"/>
          </a:bodyPr>
          <a:lstStyle/>
          <a:p>
            <a:r>
              <a:rPr lang="en-US" b="1" dirty="0" smtClean="0"/>
              <a:t>MEMBERSHIP OF THE ADVISORY COUNCIL</a:t>
            </a:r>
            <a:br>
              <a:rPr lang="en-US" b="1" dirty="0" smtClean="0"/>
            </a:br>
            <a:endParaRPr lang="en-US" b="1" dirty="0"/>
          </a:p>
        </p:txBody>
      </p:sp>
      <p:sp>
        <p:nvSpPr>
          <p:cNvPr id="3" name="Content Placeholder 2"/>
          <p:cNvSpPr>
            <a:spLocks noGrp="1"/>
          </p:cNvSpPr>
          <p:nvPr>
            <p:ph idx="1"/>
          </p:nvPr>
        </p:nvSpPr>
        <p:spPr>
          <a:xfrm>
            <a:off x="365760" y="855406"/>
            <a:ext cx="11633982" cy="5125141"/>
          </a:xfrm>
        </p:spPr>
        <p:txBody>
          <a:bodyPr>
            <a:normAutofit fontScale="70000" lnSpcReduction="20000"/>
          </a:bodyPr>
          <a:lstStyle/>
          <a:p>
            <a:pPr lvl="0" fontAlgn="base"/>
            <a:r>
              <a:rPr lang="en-ZA" sz="3500" b="1" dirty="0" smtClean="0"/>
              <a:t>MEMBERSHIP OF THE ADVISORY COUNCIL </a:t>
            </a:r>
          </a:p>
          <a:p>
            <a:pPr lvl="1" fontAlgn="base"/>
            <a:r>
              <a:rPr lang="en-ZA" sz="2900" dirty="0" smtClean="0">
                <a:latin typeface="Arial" panose="020B0604020202020204" pitchFamily="34" charset="0"/>
                <a:cs typeface="Arial" panose="020B0604020202020204" pitchFamily="34" charset="0"/>
              </a:rPr>
              <a:t>In accordance with Section 12 of the Act, the Minister appointed, with effect from 01</a:t>
            </a:r>
            <a:r>
              <a:rPr lang="en-ZA" sz="2900" baseline="30000" dirty="0" smtClean="0">
                <a:latin typeface="Arial" panose="020B0604020202020204" pitchFamily="34" charset="0"/>
                <a:cs typeface="Arial" panose="020B0604020202020204" pitchFamily="34" charset="0"/>
              </a:rPr>
              <a:t>st</a:t>
            </a:r>
            <a:r>
              <a:rPr lang="en-ZA" sz="2900" dirty="0" smtClean="0">
                <a:latin typeface="Arial" panose="020B0604020202020204" pitchFamily="34" charset="0"/>
                <a:cs typeface="Arial" panose="020B0604020202020204" pitchFamily="34" charset="0"/>
              </a:rPr>
              <a:t> March 2022, the following Board members </a:t>
            </a:r>
            <a:r>
              <a:rPr lang="en-ZA" sz="2900" dirty="0">
                <a:latin typeface="Arial" panose="020B0604020202020204" pitchFamily="34" charset="0"/>
                <a:cs typeface="Arial" panose="020B0604020202020204" pitchFamily="34" charset="0"/>
              </a:rPr>
              <a:t>to serve in the AC, on a part-time basis, for a period of five (5) </a:t>
            </a:r>
            <a:r>
              <a:rPr lang="en-ZA" sz="2900" dirty="0" smtClean="0">
                <a:latin typeface="Arial" panose="020B0604020202020204" pitchFamily="34" charset="0"/>
                <a:cs typeface="Arial" panose="020B0604020202020204" pitchFamily="34" charset="0"/>
              </a:rPr>
              <a:t>years, namely: </a:t>
            </a:r>
          </a:p>
          <a:p>
            <a:pPr lvl="2" fontAlgn="base"/>
            <a:r>
              <a:rPr lang="en-ZA" sz="2900" dirty="0" smtClean="0">
                <a:latin typeface="Arial" panose="020B0604020202020204" pitchFamily="34" charset="0"/>
                <a:cs typeface="Arial" panose="020B0604020202020204" pitchFamily="34" charset="0"/>
              </a:rPr>
              <a:t>Ms I.J. Schreiner (Chairperson),</a:t>
            </a:r>
          </a:p>
          <a:p>
            <a:pPr lvl="2" fontAlgn="base"/>
            <a:r>
              <a:rPr lang="en-ZA" sz="2900" dirty="0" smtClean="0">
                <a:latin typeface="Arial" panose="020B0604020202020204" pitchFamily="34" charset="0"/>
                <a:cs typeface="Arial" panose="020B0604020202020204" pitchFamily="34" charset="0"/>
              </a:rPr>
              <a:t>Mr D. </a:t>
            </a:r>
            <a:r>
              <a:rPr lang="en-ZA" sz="2900" dirty="0" err="1" smtClean="0">
                <a:latin typeface="Arial" panose="020B0604020202020204" pitchFamily="34" charset="0"/>
                <a:cs typeface="Arial" panose="020B0604020202020204" pitchFamily="34" charset="0"/>
              </a:rPr>
              <a:t>Hatto</a:t>
            </a:r>
            <a:r>
              <a:rPr lang="en-ZA" sz="2900" dirty="0" smtClean="0">
                <a:latin typeface="Arial" panose="020B0604020202020204" pitchFamily="34" charset="0"/>
                <a:cs typeface="Arial" panose="020B0604020202020204" pitchFamily="34" charset="0"/>
              </a:rPr>
              <a:t>, </a:t>
            </a:r>
          </a:p>
          <a:p>
            <a:pPr lvl="2" fontAlgn="base"/>
            <a:r>
              <a:rPr lang="en-ZA" sz="2900" dirty="0" smtClean="0">
                <a:latin typeface="Arial" panose="020B0604020202020204" pitchFamily="34" charset="0"/>
                <a:cs typeface="Arial" panose="020B0604020202020204" pitchFamily="34" charset="0"/>
              </a:rPr>
              <a:t>Mrs N.P. Magaqa, </a:t>
            </a:r>
          </a:p>
          <a:p>
            <a:pPr lvl="2" fontAlgn="base"/>
            <a:r>
              <a:rPr lang="en-ZA" sz="2900" dirty="0" smtClean="0">
                <a:latin typeface="Arial" panose="020B0604020202020204" pitchFamily="34" charset="0"/>
                <a:cs typeface="Arial" panose="020B0604020202020204" pitchFamily="34" charset="0"/>
              </a:rPr>
              <a:t>Ms D. Moema, </a:t>
            </a:r>
          </a:p>
          <a:p>
            <a:pPr lvl="2" fontAlgn="base"/>
            <a:r>
              <a:rPr lang="en-ZA" sz="2900" dirty="0" smtClean="0">
                <a:latin typeface="Arial" panose="020B0604020202020204" pitchFamily="34" charset="0"/>
                <a:cs typeface="Arial" panose="020B0604020202020204" pitchFamily="34" charset="0"/>
              </a:rPr>
              <a:t>Mr R.J.B. Mohlala, </a:t>
            </a:r>
          </a:p>
          <a:p>
            <a:pPr lvl="2" fontAlgn="base"/>
            <a:r>
              <a:rPr lang="en-ZA" sz="2900" dirty="0" smtClean="0">
                <a:latin typeface="Arial" panose="020B0604020202020204" pitchFamily="34" charset="0"/>
                <a:cs typeface="Arial" panose="020B0604020202020204" pitchFamily="34" charset="0"/>
              </a:rPr>
              <a:t>Ms L. </a:t>
            </a:r>
            <a:r>
              <a:rPr lang="en-ZA" sz="2900" dirty="0" err="1" smtClean="0">
                <a:latin typeface="Arial" panose="020B0604020202020204" pitchFamily="34" charset="0"/>
                <a:cs typeface="Arial" panose="020B0604020202020204" pitchFamily="34" charset="0"/>
              </a:rPr>
              <a:t>Ramasodi</a:t>
            </a:r>
            <a:r>
              <a:rPr lang="en-ZA" sz="2900" dirty="0" smtClean="0">
                <a:latin typeface="Arial" panose="020B0604020202020204" pitchFamily="34" charset="0"/>
                <a:cs typeface="Arial" panose="020B0604020202020204" pitchFamily="34" charset="0"/>
              </a:rPr>
              <a:t>, </a:t>
            </a:r>
          </a:p>
          <a:p>
            <a:pPr lvl="2" fontAlgn="base"/>
            <a:r>
              <a:rPr lang="en-ZA" sz="2900" dirty="0" smtClean="0">
                <a:latin typeface="Arial" panose="020B0604020202020204" pitchFamily="34" charset="0"/>
                <a:cs typeface="Arial" panose="020B0604020202020204" pitchFamily="34" charset="0"/>
              </a:rPr>
              <a:t>Mr N. Siyolo, </a:t>
            </a:r>
          </a:p>
          <a:p>
            <a:pPr lvl="2" fontAlgn="base"/>
            <a:r>
              <a:rPr lang="en-ZA" sz="2900" dirty="0" smtClean="0">
                <a:latin typeface="Arial" panose="020B0604020202020204" pitchFamily="34" charset="0"/>
                <a:cs typeface="Arial" panose="020B0604020202020204" pitchFamily="34" charset="0"/>
              </a:rPr>
              <a:t>Lt Gen M.J. </a:t>
            </a:r>
            <a:r>
              <a:rPr lang="en-ZA" sz="2900" dirty="0" err="1" smtClean="0">
                <a:latin typeface="Arial" panose="020B0604020202020204" pitchFamily="34" charset="0"/>
                <a:cs typeface="Arial" panose="020B0604020202020204" pitchFamily="34" charset="0"/>
              </a:rPr>
              <a:t>Rasekgatla</a:t>
            </a:r>
            <a:r>
              <a:rPr lang="en-ZA" sz="2900" dirty="0" smtClean="0">
                <a:latin typeface="Arial" panose="020B0604020202020204" pitchFamily="34" charset="0"/>
                <a:cs typeface="Arial" panose="020B0604020202020204" pitchFamily="34" charset="0"/>
              </a:rPr>
              <a:t>, </a:t>
            </a:r>
          </a:p>
          <a:p>
            <a:pPr lvl="2" fontAlgn="base"/>
            <a:r>
              <a:rPr lang="en-ZA" sz="2900" dirty="0" smtClean="0">
                <a:latin typeface="Arial" panose="020B0604020202020204" pitchFamily="34" charset="0"/>
                <a:cs typeface="Arial" panose="020B0604020202020204" pitchFamily="34" charset="0"/>
              </a:rPr>
              <a:t>Mr M.C. </a:t>
            </a:r>
            <a:r>
              <a:rPr lang="en-ZA" sz="2900" dirty="0" err="1" smtClean="0">
                <a:latin typeface="Arial" panose="020B0604020202020204" pitchFamily="34" charset="0"/>
                <a:cs typeface="Arial" panose="020B0604020202020204" pitchFamily="34" charset="0"/>
              </a:rPr>
              <a:t>Thibela</a:t>
            </a:r>
            <a:r>
              <a:rPr lang="en-ZA" sz="2900" dirty="0" smtClean="0">
                <a:latin typeface="Arial" panose="020B0604020202020204" pitchFamily="34" charset="0"/>
                <a:cs typeface="Arial" panose="020B0604020202020204" pitchFamily="34" charset="0"/>
              </a:rPr>
              <a:t>, </a:t>
            </a:r>
          </a:p>
          <a:p>
            <a:pPr lvl="2" fontAlgn="base"/>
            <a:r>
              <a:rPr lang="en-ZA" sz="2900" dirty="0" smtClean="0">
                <a:latin typeface="Arial" panose="020B0604020202020204" pitchFamily="34" charset="0"/>
                <a:cs typeface="Arial" panose="020B0604020202020204" pitchFamily="34" charset="0"/>
              </a:rPr>
              <a:t>Ms </a:t>
            </a:r>
            <a:r>
              <a:rPr lang="en-US" altLang="en-ZA" sz="2900" dirty="0" smtClean="0">
                <a:solidFill>
                  <a:schemeClr val="tx1"/>
                </a:solidFill>
                <a:latin typeface="Arial" panose="020B0604020202020204" pitchFamily="34" charset="0"/>
                <a:cs typeface="Arial" panose="020B0604020202020204" pitchFamily="34" charset="0"/>
              </a:rPr>
              <a:t>P</a:t>
            </a:r>
            <a:r>
              <a:rPr lang="en-ZA" sz="2900" dirty="0" smtClean="0">
                <a:latin typeface="Arial" panose="020B0604020202020204" pitchFamily="34" charset="0"/>
                <a:cs typeface="Arial" panose="020B0604020202020204" pitchFamily="34" charset="0"/>
              </a:rPr>
              <a:t>.K. </a:t>
            </a:r>
            <a:r>
              <a:rPr lang="en-ZA" sz="2900" dirty="0" err="1" smtClean="0">
                <a:latin typeface="Arial" panose="020B0604020202020204" pitchFamily="34" charset="0"/>
                <a:cs typeface="Arial" panose="020B0604020202020204" pitchFamily="34" charset="0"/>
              </a:rPr>
              <a:t>Thondlana</a:t>
            </a:r>
            <a:r>
              <a:rPr lang="en-ZA" sz="2900" dirty="0" smtClean="0">
                <a:latin typeface="Arial" panose="020B0604020202020204" pitchFamily="34" charset="0"/>
                <a:cs typeface="Arial" panose="020B0604020202020204" pitchFamily="34" charset="0"/>
              </a:rPr>
              <a:t>.</a:t>
            </a:r>
            <a:r>
              <a:rPr lang="en-US" sz="2900" dirty="0" smtClean="0">
                <a:latin typeface="Arial" panose="020B0604020202020204" pitchFamily="34" charset="0"/>
                <a:cs typeface="Arial" panose="020B0604020202020204" pitchFamily="34" charset="0"/>
              </a:rPr>
              <a:t> </a:t>
            </a:r>
          </a:p>
          <a:p>
            <a:pPr lvl="0" fontAlgn="base"/>
            <a:r>
              <a:rPr lang="en-US" sz="2900" dirty="0" smtClean="0">
                <a:latin typeface="Arial" panose="020B0604020202020204" pitchFamily="34" charset="0"/>
                <a:cs typeface="Arial" panose="020B0604020202020204" pitchFamily="34" charset="0"/>
              </a:rPr>
              <a:t>The </a:t>
            </a:r>
            <a:r>
              <a:rPr lang="en-US" sz="2900" dirty="0">
                <a:latin typeface="Arial" panose="020B0604020202020204" pitchFamily="34" charset="0"/>
                <a:cs typeface="Arial" panose="020B0604020202020204" pitchFamily="34" charset="0"/>
              </a:rPr>
              <a:t>Director General of the Department of Military Veterans also serves as an ex-officio member on the Advisory Council (section 11(b</a:t>
            </a:r>
            <a:r>
              <a:rPr lang="en-US" sz="2900" dirty="0" smtClean="0">
                <a:latin typeface="Arial" panose="020B0604020202020204" pitchFamily="34" charset="0"/>
                <a:cs typeface="Arial" panose="020B0604020202020204" pitchFamily="34" charset="0"/>
              </a:rPr>
              <a:t>)).</a:t>
            </a:r>
            <a:endParaRPr lang="en-ZA" sz="2900"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endParaRPr>
          </a:p>
          <a:p>
            <a:pPr lvl="0" fontAlgn="base"/>
            <a:endParaRPr lang="en-ZA" b="1" dirty="0" smtClean="0">
              <a:effectLst>
                <a:glow>
                  <a:srgbClr val="000000"/>
                </a:glow>
                <a:outerShdw sx="0" sy="0">
                  <a:srgbClr val="000000"/>
                </a:outerShdw>
                <a:reflection stA="0" endPos="0" fadeDir="0" sx="0" sy="0"/>
              </a:effectLst>
            </a:endParaRPr>
          </a:p>
          <a:p>
            <a:endParaRPr lang="en-US" b="1" dirty="0"/>
          </a:p>
          <a:p>
            <a:endParaRPr lang="en-US" dirty="0"/>
          </a:p>
        </p:txBody>
      </p:sp>
      <p:sp>
        <p:nvSpPr>
          <p:cNvPr id="4" name="Slide Number Placeholder 3"/>
          <p:cNvSpPr>
            <a:spLocks noGrp="1"/>
          </p:cNvSpPr>
          <p:nvPr>
            <p:ph type="sldNum" sz="quarter" idx="12"/>
          </p:nvPr>
        </p:nvSpPr>
        <p:spPr/>
        <p:txBody>
          <a:bodyPr/>
          <a:lstStyle/>
          <a:p>
            <a:fld id="{7B1C6805-EAF3-CC4B-883D-0BA841DD8C88}" type="slidenum">
              <a:rPr lang="en-US" smtClean="0"/>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latin typeface="Arial" panose="020B0604020202020204" pitchFamily="34" charset="0"/>
                <a:ea typeface="Times New Roman" panose="02020603050405020304" pitchFamily="18" charset="0"/>
                <a:cs typeface="Arial" panose="020B0604020202020204" pitchFamily="34" charset="0"/>
              </a:rPr>
              <a:t>INAUG</a:t>
            </a:r>
            <a:r>
              <a:rPr lang="en-US" altLang="en-GB" sz="2800" b="1" dirty="0" smtClean="0">
                <a:latin typeface="Arial" panose="020B0604020202020204" pitchFamily="34" charset="0"/>
                <a:ea typeface="Times New Roman" panose="02020603050405020304" pitchFamily="18" charset="0"/>
                <a:cs typeface="Arial" panose="020B0604020202020204" pitchFamily="34" charset="0"/>
              </a:rPr>
              <a:t>U</a:t>
            </a:r>
            <a:r>
              <a:rPr lang="en-GB" sz="2800" b="1" dirty="0" smtClean="0">
                <a:latin typeface="Arial" panose="020B0604020202020204" pitchFamily="34" charset="0"/>
                <a:ea typeface="Times New Roman" panose="02020603050405020304" pitchFamily="18" charset="0"/>
                <a:cs typeface="Arial" panose="020B0604020202020204" pitchFamily="34" charset="0"/>
              </a:rPr>
              <a:t>RAL OF THE </a:t>
            </a:r>
            <a:r>
              <a:rPr lang="en-GB" sz="2800" b="1" dirty="0">
                <a:latin typeface="Arial" panose="020B0604020202020204" pitchFamily="34" charset="0"/>
                <a:ea typeface="Times New Roman" panose="02020603050405020304" pitchFamily="18" charset="0"/>
                <a:cs typeface="Arial" panose="020B0604020202020204" pitchFamily="34" charset="0"/>
              </a:rPr>
              <a:t>MILITARY VETERANS ADVISORY COUNCIL MEETING WITH THE EXECUTIVE AUTHORITY</a:t>
            </a:r>
            <a:endParaRPr lang="en-ZA"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lvl="0">
              <a:lnSpc>
                <a:spcPct val="107000"/>
              </a:lnSpc>
              <a:spcAft>
                <a:spcPts val="800"/>
              </a:spcAft>
              <a:buFont typeface="Symbol" panose="05050102010706020507" pitchFamily="18" charset="2"/>
              <a:buChar char=""/>
            </a:pPr>
            <a:r>
              <a:rPr lang="en-GB" sz="2800" dirty="0" smtClean="0">
                <a:latin typeface="Arial" panose="020B0604020202020204" pitchFamily="34" charset="0"/>
                <a:ea typeface="Times New Roman" panose="02020603050405020304" pitchFamily="18" charset="0"/>
                <a:cs typeface="Arial" panose="020B0604020202020204" pitchFamily="34" charset="0"/>
              </a:rPr>
              <a:t>The Council attended a</a:t>
            </a:r>
            <a:r>
              <a:rPr lang="en-US" altLang="en-GB" sz="2800" dirty="0" smtClean="0">
                <a:latin typeface="Arial" panose="020B0604020202020204" pitchFamily="34" charset="0"/>
                <a:ea typeface="Times New Roman" panose="02020603050405020304" pitchFamily="18" charset="0"/>
                <a:cs typeface="Arial" panose="020B0604020202020204" pitchFamily="34" charset="0"/>
              </a:rPr>
              <a:t>n i</a:t>
            </a:r>
            <a:r>
              <a:rPr lang="en-GB" sz="2800" dirty="0" err="1" smtClean="0">
                <a:latin typeface="Arial" panose="020B0604020202020204" pitchFamily="34" charset="0"/>
                <a:ea typeface="Times New Roman" panose="02020603050405020304" pitchFamily="18" charset="0"/>
                <a:cs typeface="Arial" panose="020B0604020202020204" pitchFamily="34" charset="0"/>
              </a:rPr>
              <a:t>naug</a:t>
            </a:r>
            <a:r>
              <a:rPr lang="en-US" altLang="en-GB" sz="2800" dirty="0" err="1" smtClean="0">
                <a:latin typeface="Arial" panose="020B0604020202020204" pitchFamily="34" charset="0"/>
                <a:ea typeface="Times New Roman" panose="02020603050405020304" pitchFamily="18" charset="0"/>
                <a:cs typeface="Arial" panose="020B0604020202020204" pitchFamily="34" charset="0"/>
              </a:rPr>
              <a:t>u</a:t>
            </a:r>
            <a:r>
              <a:rPr lang="en-GB" sz="2800" dirty="0" err="1" smtClean="0">
                <a:latin typeface="Arial" panose="020B0604020202020204" pitchFamily="34" charset="0"/>
                <a:ea typeface="Times New Roman" panose="02020603050405020304" pitchFamily="18" charset="0"/>
                <a:cs typeface="Arial" panose="020B0604020202020204" pitchFamily="34" charset="0"/>
              </a:rPr>
              <a:t>ral</a:t>
            </a:r>
            <a:r>
              <a:rPr lang="en-GB" sz="2800" dirty="0" smtClean="0">
                <a:latin typeface="Arial" panose="020B0604020202020204" pitchFamily="34" charset="0"/>
                <a:ea typeface="Times New Roman" panose="02020603050405020304" pitchFamily="18" charset="0"/>
                <a:cs typeface="Arial" panose="020B0604020202020204" pitchFamily="34" charset="0"/>
              </a:rPr>
              <a:t> meeting with the Hon. </a:t>
            </a:r>
            <a:r>
              <a:rPr lang="en-GB" sz="2800" dirty="0">
                <a:latin typeface="Arial" panose="020B0604020202020204" pitchFamily="34" charset="0"/>
                <a:ea typeface="Times New Roman" panose="02020603050405020304" pitchFamily="18" charset="0"/>
                <a:cs typeface="Arial" panose="020B0604020202020204" pitchFamily="34" charset="0"/>
              </a:rPr>
              <a:t>Deputy </a:t>
            </a:r>
            <a:r>
              <a:rPr lang="en-GB" sz="2800" dirty="0" smtClean="0">
                <a:latin typeface="Arial" panose="020B0604020202020204" pitchFamily="34" charset="0"/>
                <a:ea typeface="Times New Roman" panose="02020603050405020304" pitchFamily="18" charset="0"/>
                <a:cs typeface="Arial" panose="020B0604020202020204" pitchFamily="34" charset="0"/>
              </a:rPr>
              <a:t>Minister( </a:t>
            </a:r>
            <a:r>
              <a:rPr lang="en-GB" sz="2800" dirty="0" err="1" smtClean="0">
                <a:latin typeface="Arial" panose="020B0604020202020204" pitchFamily="34" charset="0"/>
                <a:ea typeface="Times New Roman" panose="02020603050405020304" pitchFamily="18" charset="0"/>
                <a:cs typeface="Arial" panose="020B0604020202020204" pitchFamily="34" charset="0"/>
              </a:rPr>
              <a:t>T.Makwetla</a:t>
            </a:r>
            <a:r>
              <a:rPr lang="en-GB" sz="2800" dirty="0" smtClean="0">
                <a:latin typeface="Arial" panose="020B0604020202020204" pitchFamily="34" charset="0"/>
                <a:ea typeface="Times New Roman" panose="02020603050405020304" pitchFamily="18" charset="0"/>
                <a:cs typeface="Arial" panose="020B0604020202020204" pitchFamily="34" charset="0"/>
              </a:rPr>
              <a:t>) held on the 26</a:t>
            </a:r>
            <a:r>
              <a:rPr lang="en-GB" sz="2800" baseline="30000" dirty="0" smtClean="0">
                <a:latin typeface="Arial" panose="020B0604020202020204" pitchFamily="34" charset="0"/>
                <a:ea typeface="Times New Roman" panose="02020603050405020304" pitchFamily="18" charset="0"/>
                <a:cs typeface="Arial" panose="020B0604020202020204" pitchFamily="34" charset="0"/>
              </a:rPr>
              <a:t>th</a:t>
            </a:r>
            <a:r>
              <a:rPr lang="en-GB" sz="2800" dirty="0" smtClean="0">
                <a:latin typeface="Arial" panose="020B0604020202020204" pitchFamily="34" charset="0"/>
                <a:ea typeface="Times New Roman" panose="02020603050405020304" pitchFamily="18" charset="0"/>
                <a:cs typeface="Arial" panose="020B0604020202020204" pitchFamily="34" charset="0"/>
              </a:rPr>
              <a:t> April 2022.</a:t>
            </a:r>
          </a:p>
          <a:p>
            <a:pPr lvl="0">
              <a:lnSpc>
                <a:spcPct val="107000"/>
              </a:lnSpc>
              <a:spcAft>
                <a:spcPts val="800"/>
              </a:spcAft>
              <a:buFont typeface="Symbol" panose="05050102010706020507" pitchFamily="18" charset="2"/>
              <a:buChar char=""/>
            </a:pPr>
            <a:r>
              <a:rPr lang="en-GB" sz="2800" dirty="0" smtClean="0">
                <a:latin typeface="Arial" panose="020B0604020202020204" pitchFamily="34" charset="0"/>
                <a:ea typeface="Times New Roman" panose="02020603050405020304" pitchFamily="18" charset="0"/>
                <a:cs typeface="Arial" panose="020B0604020202020204" pitchFamily="34" charset="0"/>
              </a:rPr>
              <a:t>The Hon. Deputy Minister explained </a:t>
            </a:r>
            <a:r>
              <a:rPr lang="en-GB" sz="2800" dirty="0">
                <a:latin typeface="Arial" panose="020B0604020202020204" pitchFamily="34" charset="0"/>
                <a:ea typeface="Times New Roman" panose="02020603050405020304" pitchFamily="18" charset="0"/>
                <a:cs typeface="Arial" panose="020B0604020202020204" pitchFamily="34" charset="0"/>
              </a:rPr>
              <a:t>the term of office and what is expected from the Council. </a:t>
            </a:r>
            <a:endParaRPr lang="en-GB" sz="2800" dirty="0" smtClean="0">
              <a:latin typeface="Arial" panose="020B0604020202020204" pitchFamily="34" charset="0"/>
              <a:ea typeface="Times New Roman" panose="02020603050405020304" pitchFamily="18" charset="0"/>
              <a:cs typeface="Arial" panose="020B0604020202020204" pitchFamily="34" charset="0"/>
            </a:endParaRPr>
          </a:p>
          <a:p>
            <a:pPr lvl="0">
              <a:lnSpc>
                <a:spcPct val="107000"/>
              </a:lnSpc>
              <a:spcAft>
                <a:spcPts val="800"/>
              </a:spcAft>
              <a:buFont typeface="Symbol" panose="05050102010706020507" pitchFamily="18" charset="2"/>
              <a:buChar char=""/>
            </a:pPr>
            <a:r>
              <a:rPr lang="en-GB" sz="2800" dirty="0" smtClean="0">
                <a:latin typeface="Arial" panose="020B0604020202020204" pitchFamily="34" charset="0"/>
                <a:ea typeface="Times New Roman" panose="02020603050405020304" pitchFamily="18" charset="0"/>
                <a:cs typeface="Arial" panose="020B0604020202020204" pitchFamily="34" charset="0"/>
              </a:rPr>
              <a:t>He also stated </a:t>
            </a:r>
            <a:r>
              <a:rPr lang="en-GB" sz="2800" dirty="0">
                <a:latin typeface="Arial" panose="020B0604020202020204" pitchFamily="34" charset="0"/>
                <a:ea typeface="Times New Roman" panose="02020603050405020304" pitchFamily="18" charset="0"/>
                <a:cs typeface="Arial" panose="020B0604020202020204" pitchFamily="34" charset="0"/>
              </a:rPr>
              <a:t>the roles and responsibilities of the Members of the Council. He mentioned that the Members are the Minister’s advisers in matters relating to the Department and the Veterans. </a:t>
            </a:r>
            <a:endParaRPr lang="en-ZA" sz="2800" dirty="0">
              <a:latin typeface="Arial" panose="020B0604020202020204" pitchFamily="34" charset="0"/>
              <a:ea typeface="Times New Roman" panose="02020603050405020304" pitchFamily="18"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p:txBody>
          <a:bodyPr/>
          <a:lstStyle/>
          <a:p>
            <a:fld id="{7B1C6805-EAF3-CC4B-883D-0BA841DD8C88}" type="slidenum">
              <a:rPr lang="en-US" smtClean="0"/>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65793"/>
          </a:xfrm>
        </p:spPr>
        <p:txBody>
          <a:bodyPr>
            <a:normAutofit/>
          </a:bodyPr>
          <a:lstStyle/>
          <a:p>
            <a:r>
              <a:rPr lang="en-US" sz="3600" b="1" dirty="0" smtClean="0">
                <a:latin typeface="Arial" panose="020B0604020202020204" pitchFamily="34" charset="0"/>
                <a:cs typeface="Arial" panose="020B0604020202020204" pitchFamily="34" charset="0"/>
              </a:rPr>
              <a:t>STRATEGIC WORKPLAN</a:t>
            </a:r>
            <a:endParaRPr lang="en-ZA"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2206" y="1140431"/>
            <a:ext cx="10750193" cy="4911048"/>
          </a:xfrm>
        </p:spPr>
        <p:txBody>
          <a:bodyPr>
            <a:normAutofit/>
          </a:bodyPr>
          <a:lstStyle/>
          <a:p>
            <a:pPr algn="just">
              <a:lnSpc>
                <a:spcPct val="107000"/>
              </a:lnSpc>
              <a:spcAft>
                <a:spcPts val="800"/>
              </a:spcAft>
            </a:pPr>
            <a:r>
              <a:rPr lang="en-US" sz="2800" dirty="0" smtClean="0">
                <a:latin typeface="Arial" panose="020B0604020202020204" pitchFamily="34" charset="0"/>
                <a:cs typeface="Arial" panose="020B0604020202020204" pitchFamily="34" charset="0"/>
              </a:rPr>
              <a:t>The Council held a Strategic </a:t>
            </a:r>
            <a:r>
              <a:rPr lang="en-US" sz="2800" dirty="0" err="1" smtClean="0">
                <a:latin typeface="Arial" panose="020B0604020202020204" pitchFamily="34" charset="0"/>
                <a:cs typeface="Arial" panose="020B0604020202020204" pitchFamily="34" charset="0"/>
              </a:rPr>
              <a:t>workplan</a:t>
            </a:r>
            <a:r>
              <a:rPr lang="en-US" sz="2800" dirty="0" smtClean="0">
                <a:latin typeface="Arial" panose="020B0604020202020204" pitchFamily="34" charset="0"/>
                <a:cs typeface="Arial" panose="020B0604020202020204" pitchFamily="34" charset="0"/>
              </a:rPr>
              <a:t> with the Department on the 07</a:t>
            </a:r>
            <a:r>
              <a:rPr lang="en-US" sz="2800" baseline="30000" dirty="0" smtClean="0">
                <a:latin typeface="Arial" panose="020B0604020202020204" pitchFamily="34" charset="0"/>
                <a:cs typeface="Arial" panose="020B0604020202020204" pitchFamily="34" charset="0"/>
              </a:rPr>
              <a:t>th</a:t>
            </a:r>
            <a:r>
              <a:rPr lang="en-US" sz="2800" dirty="0" smtClean="0">
                <a:latin typeface="Arial" panose="020B0604020202020204" pitchFamily="34" charset="0"/>
                <a:cs typeface="Arial" panose="020B0604020202020204" pitchFamily="34" charset="0"/>
              </a:rPr>
              <a:t> July 2022.</a:t>
            </a:r>
          </a:p>
          <a:p>
            <a:pPr algn="just">
              <a:lnSpc>
                <a:spcPct val="107000"/>
              </a:lnSpc>
              <a:spcAft>
                <a:spcPts val="800"/>
              </a:spcAft>
            </a:pPr>
            <a:r>
              <a:rPr lang="en-US" sz="2800" dirty="0" smtClean="0">
                <a:latin typeface="Arial" panose="020B0604020202020204" pitchFamily="34" charset="0"/>
                <a:cs typeface="Arial" panose="020B0604020202020204" pitchFamily="34" charset="0"/>
              </a:rPr>
              <a:t>A </a:t>
            </a:r>
            <a:r>
              <a:rPr lang="en-GB" sz="2800" dirty="0">
                <a:latin typeface="Arial" panose="020B0604020202020204" pitchFamily="34" charset="0"/>
                <a:cs typeface="Arial" panose="020B0604020202020204" pitchFamily="34" charset="0"/>
              </a:rPr>
              <a:t>p</a:t>
            </a:r>
            <a:r>
              <a:rPr lang="en-GB" sz="2800" dirty="0" smtClean="0">
                <a:latin typeface="Arial" panose="020B0604020202020204" pitchFamily="34" charset="0"/>
                <a:cs typeface="Arial" panose="020B0604020202020204" pitchFamily="34" charset="0"/>
              </a:rPr>
              <a:t>resentation </a:t>
            </a:r>
            <a:r>
              <a:rPr lang="en-GB" sz="2800" dirty="0">
                <a:latin typeface="Arial" panose="020B0604020202020204" pitchFamily="34" charset="0"/>
                <a:cs typeface="Arial" panose="020B0604020202020204" pitchFamily="34" charset="0"/>
              </a:rPr>
              <a:t>on DMV strategic Plan 2020-2025 </a:t>
            </a:r>
            <a:r>
              <a:rPr lang="en-GB" sz="2800" dirty="0" smtClean="0">
                <a:latin typeface="Arial" panose="020B0604020202020204" pitchFamily="34" charset="0"/>
                <a:cs typeface="Arial" panose="020B0604020202020204" pitchFamily="34" charset="0"/>
              </a:rPr>
              <a:t>was presented </a:t>
            </a:r>
            <a:r>
              <a:rPr lang="en-GB" sz="2800" dirty="0">
                <a:latin typeface="Arial" panose="020B0604020202020204" pitchFamily="34" charset="0"/>
                <a:cs typeface="Arial" panose="020B0604020202020204" pitchFamily="34" charset="0"/>
              </a:rPr>
              <a:t>by </a:t>
            </a:r>
            <a:r>
              <a:rPr lang="en-GB" sz="2800" dirty="0" smtClean="0">
                <a:latin typeface="Arial" panose="020B0604020202020204" pitchFamily="34" charset="0"/>
                <a:cs typeface="Arial" panose="020B0604020202020204" pitchFamily="34" charset="0"/>
              </a:rPr>
              <a:t>DMV. </a:t>
            </a:r>
          </a:p>
          <a:p>
            <a:pPr algn="just">
              <a:lnSpc>
                <a:spcPct val="107000"/>
              </a:lnSpc>
              <a:spcAft>
                <a:spcPts val="800"/>
              </a:spcAft>
            </a:pPr>
            <a:r>
              <a:rPr lang="en-GB" sz="2800" dirty="0" smtClean="0">
                <a:latin typeface="Arial" panose="020B0604020202020204" pitchFamily="34" charset="0"/>
                <a:cs typeface="Arial" panose="020B0604020202020204" pitchFamily="34" charset="0"/>
              </a:rPr>
              <a:t>The </a:t>
            </a:r>
            <a:r>
              <a:rPr lang="en-GB" sz="2800" dirty="0">
                <a:latin typeface="Arial" panose="020B0604020202020204" pitchFamily="34" charset="0"/>
                <a:cs typeface="Arial" panose="020B0604020202020204" pitchFamily="34" charset="0"/>
              </a:rPr>
              <a:t>presentation included a plan to extend the function of P</a:t>
            </a:r>
            <a:r>
              <a:rPr lang="en-GB" sz="2800" dirty="0" smtClean="0">
                <a:latin typeface="Arial" panose="020B0604020202020204" pitchFamily="34" charset="0"/>
                <a:cs typeface="Arial" panose="020B0604020202020204" pitchFamily="34" charset="0"/>
              </a:rPr>
              <a:t>rovincial </a:t>
            </a:r>
            <a:r>
              <a:rPr lang="en-GB" sz="2800" dirty="0">
                <a:latin typeface="Arial" panose="020B0604020202020204" pitchFamily="34" charset="0"/>
                <a:cs typeface="Arial" panose="020B0604020202020204" pitchFamily="34" charset="0"/>
              </a:rPr>
              <a:t>offices </a:t>
            </a:r>
            <a:r>
              <a:rPr lang="en-GB" sz="2800" dirty="0" smtClean="0">
                <a:latin typeface="Arial" panose="020B0604020202020204" pitchFamily="34" charset="0"/>
                <a:cs typeface="Arial" panose="020B0604020202020204" pitchFamily="34" charset="0"/>
              </a:rPr>
              <a:t>&amp; benefits of </a:t>
            </a:r>
            <a:r>
              <a:rPr lang="en-GB" sz="2800" dirty="0">
                <a:latin typeface="Arial" panose="020B0604020202020204" pitchFamily="34" charset="0"/>
                <a:cs typeface="Arial" panose="020B0604020202020204" pitchFamily="34" charset="0"/>
              </a:rPr>
              <a:t>Military Veterans &amp; </a:t>
            </a:r>
            <a:r>
              <a:rPr lang="en-GB" sz="2800" dirty="0" smtClean="0">
                <a:latin typeface="Arial" panose="020B0604020202020204" pitchFamily="34" charset="0"/>
                <a:cs typeface="Arial" panose="020B0604020202020204" pitchFamily="34" charset="0"/>
              </a:rPr>
              <a:t>their dependant amongst others. </a:t>
            </a:r>
          </a:p>
          <a:p>
            <a:pPr marL="0" indent="0">
              <a:lnSpc>
                <a:spcPct val="107000"/>
              </a:lnSpc>
              <a:spcAft>
                <a:spcPts val="800"/>
              </a:spcAft>
              <a:buNone/>
            </a:pPr>
            <a:endParaRPr lang="en-GB" dirty="0" smtClean="0">
              <a:latin typeface="Arial" panose="020B0604020202020204" pitchFamily="34" charset="0"/>
            </a:endParaRPr>
          </a:p>
          <a:p>
            <a:pPr>
              <a:lnSpc>
                <a:spcPct val="107000"/>
              </a:lnSpc>
              <a:spcAft>
                <a:spcPts val="800"/>
              </a:spcAft>
            </a:pPr>
            <a:endParaRPr lang="en-ZA" dirty="0"/>
          </a:p>
          <a:p>
            <a:pPr>
              <a:lnSpc>
                <a:spcPct val="107000"/>
              </a:lnSpc>
              <a:spcAft>
                <a:spcPts val="800"/>
              </a:spcAft>
            </a:pPr>
            <a:endParaRPr lang="en-ZA" dirty="0"/>
          </a:p>
        </p:txBody>
      </p:sp>
      <p:sp>
        <p:nvSpPr>
          <p:cNvPr id="4" name="Slide Number Placeholder 3"/>
          <p:cNvSpPr>
            <a:spLocks noGrp="1"/>
          </p:cNvSpPr>
          <p:nvPr>
            <p:ph type="sldNum" sz="quarter" idx="12"/>
          </p:nvPr>
        </p:nvSpPr>
        <p:spPr/>
        <p:txBody>
          <a:bodyPr/>
          <a:lstStyle/>
          <a:p>
            <a:fld id="{7B1C6805-EAF3-CC4B-883D-0BA841DD8C88}" type="slidenum">
              <a:rPr lang="en-US" smtClean="0"/>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SANMVA PRESENTATION &amp; WAY FORWARD</a:t>
            </a:r>
            <a:endParaRPr lang="en-ZA" b="1" dirty="0"/>
          </a:p>
        </p:txBody>
      </p:sp>
      <p:sp>
        <p:nvSpPr>
          <p:cNvPr id="3" name="Content Placeholder 2"/>
          <p:cNvSpPr>
            <a:spLocks noGrp="1"/>
          </p:cNvSpPr>
          <p:nvPr>
            <p:ph idx="1"/>
          </p:nvPr>
        </p:nvSpPr>
        <p:spPr>
          <a:xfrm>
            <a:off x="609600" y="1335641"/>
            <a:ext cx="10972800" cy="4644906"/>
          </a:xfrm>
        </p:spPr>
        <p:txBody>
          <a:bodyPr>
            <a:noAutofit/>
          </a:bodyPr>
          <a:lstStyle/>
          <a:p>
            <a:pPr lvl="0">
              <a:buFont typeface="Arial" panose="020B0604020202020204" pitchFamily="34" charset="0"/>
              <a:buChar char="•"/>
            </a:pPr>
            <a:r>
              <a:rPr lang="en-GB" sz="1800" dirty="0">
                <a:latin typeface="Arial" panose="020B0604020202020204" pitchFamily="34" charset="0"/>
                <a:ea typeface="Times New Roman" panose="02020603050405020304" pitchFamily="18" charset="0"/>
                <a:cs typeface="Arial" panose="020B0604020202020204" pitchFamily="34" charset="0"/>
              </a:rPr>
              <a:t>Presentation on </a:t>
            </a:r>
            <a:r>
              <a:rPr lang="en-GB" sz="1800" dirty="0" smtClean="0">
                <a:latin typeface="Arial" panose="020B0604020202020204" pitchFamily="34" charset="0"/>
                <a:ea typeface="Times New Roman" panose="02020603050405020304" pitchFamily="18" charset="0"/>
                <a:cs typeface="Arial" panose="020B0604020202020204" pitchFamily="34" charset="0"/>
              </a:rPr>
              <a:t>SANMVA</a:t>
            </a:r>
            <a:r>
              <a:rPr lang="en-GB" sz="1800" dirty="0">
                <a:latin typeface="Arial" panose="020B0604020202020204" pitchFamily="34" charset="0"/>
                <a:ea typeface="Times New Roman" panose="02020603050405020304" pitchFamily="18" charset="0"/>
                <a:cs typeface="Arial" panose="020B0604020202020204" pitchFamily="34" charset="0"/>
              </a:rPr>
              <a:t> </a:t>
            </a:r>
            <a:r>
              <a:rPr lang="en-GB" sz="1800" dirty="0" smtClean="0">
                <a:latin typeface="Arial" panose="020B0604020202020204" pitchFamily="34" charset="0"/>
                <a:ea typeface="Times New Roman" panose="02020603050405020304" pitchFamily="18" charset="0"/>
                <a:cs typeface="Arial" panose="020B0604020202020204" pitchFamily="34" charset="0"/>
              </a:rPr>
              <a:t>was </a:t>
            </a:r>
            <a:r>
              <a:rPr lang="en-GB" sz="1800" dirty="0">
                <a:latin typeface="Arial" panose="020B0604020202020204" pitchFamily="34" charset="0"/>
                <a:ea typeface="Times New Roman" panose="02020603050405020304" pitchFamily="18" charset="0"/>
                <a:cs typeface="Arial" panose="020B0604020202020204" pitchFamily="34" charset="0"/>
              </a:rPr>
              <a:t>presented by </a:t>
            </a:r>
            <a:r>
              <a:rPr lang="en-GB" sz="1800" dirty="0" smtClean="0">
                <a:latin typeface="Arial" panose="020B0604020202020204" pitchFamily="34" charset="0"/>
                <a:ea typeface="Times New Roman" panose="02020603050405020304" pitchFamily="18" charset="0"/>
                <a:cs typeface="Arial" panose="020B0604020202020204" pitchFamily="34" charset="0"/>
              </a:rPr>
              <a:t>the DMV which included the background and SANMVA going to conference, It also included the </a:t>
            </a:r>
            <a:r>
              <a:rPr lang="en-GB" sz="1800" dirty="0">
                <a:latin typeface="Arial" panose="020B0604020202020204" pitchFamily="34" charset="0"/>
                <a:ea typeface="Times New Roman" panose="02020603050405020304" pitchFamily="18" charset="0"/>
                <a:cs typeface="Arial" panose="020B0604020202020204" pitchFamily="34" charset="0"/>
              </a:rPr>
              <a:t>term of office for the SANMVA Members </a:t>
            </a:r>
            <a:r>
              <a:rPr lang="en-GB" sz="1800" dirty="0" smtClean="0">
                <a:latin typeface="Arial" panose="020B0604020202020204" pitchFamily="34" charset="0"/>
                <a:ea typeface="Times New Roman" panose="02020603050405020304" pitchFamily="18" charset="0"/>
                <a:cs typeface="Arial" panose="020B0604020202020204" pitchFamily="34" charset="0"/>
              </a:rPr>
              <a:t>which was </a:t>
            </a:r>
            <a:r>
              <a:rPr lang="en-GB" sz="1800" dirty="0">
                <a:latin typeface="Arial" panose="020B0604020202020204" pitchFamily="34" charset="0"/>
                <a:ea typeface="Times New Roman" panose="02020603050405020304" pitchFamily="18" charset="0"/>
                <a:cs typeface="Arial" panose="020B0604020202020204" pitchFamily="34" charset="0"/>
              </a:rPr>
              <a:t>an appointment of a 5 year period, which ended in the year 2018</a:t>
            </a:r>
            <a:r>
              <a:rPr lang="en-GB" sz="1800" dirty="0" smtClean="0">
                <a:latin typeface="Arial" panose="020B0604020202020204" pitchFamily="34" charset="0"/>
                <a:ea typeface="Times New Roman" panose="02020603050405020304" pitchFamily="18" charset="0"/>
                <a:cs typeface="Arial" panose="020B0604020202020204" pitchFamily="34" charset="0"/>
              </a:rPr>
              <a:t>.</a:t>
            </a:r>
            <a:endParaRPr lang="en-ZA" sz="1800" dirty="0" smtClean="0">
              <a:latin typeface="Arial" panose="020B0604020202020204" pitchFamily="34" charset="0"/>
              <a:ea typeface="Times New Roman" panose="02020603050405020304" pitchFamily="18" charset="0"/>
              <a:cs typeface="Arial" panose="020B0604020202020204" pitchFamily="34" charset="0"/>
            </a:endParaRPr>
          </a:p>
          <a:p>
            <a:r>
              <a:rPr lang="en-GB" sz="1800" dirty="0" smtClean="0">
                <a:latin typeface="Arial" panose="020B0604020202020204" pitchFamily="34" charset="0"/>
                <a:ea typeface="Times New Roman" panose="02020603050405020304" pitchFamily="18" charset="0"/>
                <a:cs typeface="Arial" panose="020B0604020202020204" pitchFamily="34" charset="0"/>
              </a:rPr>
              <a:t>On the 27</a:t>
            </a:r>
            <a:r>
              <a:rPr lang="en-GB" sz="1800" baseline="30000" dirty="0" smtClean="0">
                <a:latin typeface="Arial" panose="020B0604020202020204" pitchFamily="34" charset="0"/>
                <a:ea typeface="Times New Roman" panose="02020603050405020304" pitchFamily="18" charset="0"/>
                <a:cs typeface="Arial" panose="020B0604020202020204" pitchFamily="34" charset="0"/>
              </a:rPr>
              <a:t>th</a:t>
            </a:r>
            <a:r>
              <a:rPr lang="en-GB" sz="1800" dirty="0" smtClean="0">
                <a:latin typeface="Arial" panose="020B0604020202020204" pitchFamily="34" charset="0"/>
                <a:ea typeface="Times New Roman" panose="02020603050405020304" pitchFamily="18" charset="0"/>
                <a:cs typeface="Arial" panose="020B0604020202020204" pitchFamily="34" charset="0"/>
              </a:rPr>
              <a:t> July 2022, the Ministry had a meeting with SANMVA.</a:t>
            </a:r>
          </a:p>
          <a:p>
            <a:endParaRPr lang="en-GB" sz="1800" dirty="0" smtClean="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GB" sz="1800" b="1" dirty="0">
                <a:latin typeface="Arial" panose="020B0604020202020204" pitchFamily="34" charset="0"/>
                <a:ea typeface="Times New Roman" panose="02020603050405020304" pitchFamily="18" charset="0"/>
                <a:cs typeface="Arial" panose="020B0604020202020204" pitchFamily="34" charset="0"/>
              </a:rPr>
              <a:t>T</a:t>
            </a:r>
            <a:r>
              <a:rPr lang="en-GB" sz="1800" b="1" dirty="0" smtClean="0">
                <a:latin typeface="Arial" panose="020B0604020202020204" pitchFamily="34" charset="0"/>
                <a:ea typeface="Times New Roman" panose="02020603050405020304" pitchFamily="18" charset="0"/>
                <a:cs typeface="Arial" panose="020B0604020202020204" pitchFamily="34" charset="0"/>
              </a:rPr>
              <a:t>he </a:t>
            </a:r>
            <a:r>
              <a:rPr lang="en-GB" sz="1800" b="1" dirty="0">
                <a:latin typeface="Arial" panose="020B0604020202020204" pitchFamily="34" charset="0"/>
                <a:ea typeface="Times New Roman" panose="02020603050405020304" pitchFamily="18" charset="0"/>
                <a:cs typeface="Arial" panose="020B0604020202020204" pitchFamily="34" charset="0"/>
              </a:rPr>
              <a:t>following resolutions were </a:t>
            </a:r>
            <a:r>
              <a:rPr lang="en-GB" sz="1800" b="1" dirty="0" smtClean="0">
                <a:latin typeface="Arial" panose="020B0604020202020204" pitchFamily="34" charset="0"/>
                <a:ea typeface="Times New Roman" panose="02020603050405020304" pitchFamily="18" charset="0"/>
                <a:cs typeface="Arial" panose="020B0604020202020204" pitchFamily="34" charset="0"/>
              </a:rPr>
              <a:t>made:</a:t>
            </a:r>
          </a:p>
          <a:p>
            <a:r>
              <a:rPr lang="en-GB" sz="1800" b="1" dirty="0" smtClean="0">
                <a:latin typeface="Arial" panose="020B0604020202020204" pitchFamily="34" charset="0"/>
                <a:ea typeface="Times New Roman" panose="02020603050405020304" pitchFamily="18" charset="0"/>
                <a:cs typeface="Arial" panose="020B0604020202020204" pitchFamily="34" charset="0"/>
              </a:rPr>
              <a:t>	</a:t>
            </a:r>
            <a:r>
              <a:rPr lang="en-GB" sz="1800" dirty="0" smtClean="0">
                <a:latin typeface="Arial" panose="020B0604020202020204" pitchFamily="34" charset="0"/>
                <a:ea typeface="Times New Roman" panose="02020603050405020304" pitchFamily="18" charset="0"/>
                <a:cs typeface="Arial" panose="020B0604020202020204" pitchFamily="34" charset="0"/>
              </a:rPr>
              <a:t>SANMVA </a:t>
            </a:r>
            <a:r>
              <a:rPr lang="en-GB" sz="1800" dirty="0">
                <a:latin typeface="Arial" panose="020B0604020202020204" pitchFamily="34" charset="0"/>
                <a:ea typeface="Times New Roman" panose="02020603050405020304" pitchFamily="18" charset="0"/>
                <a:cs typeface="Arial" panose="020B0604020202020204" pitchFamily="34" charset="0"/>
              </a:rPr>
              <a:t>to go to workshop in September which will discuss the constitution and the strategy of </a:t>
            </a:r>
            <a:r>
              <a:rPr lang="en-GB" sz="1800" dirty="0" smtClean="0">
                <a:latin typeface="Arial" panose="020B0604020202020204" pitchFamily="34" charset="0"/>
                <a:ea typeface="Times New Roman" panose="02020603050405020304" pitchFamily="18" charset="0"/>
                <a:cs typeface="Arial" panose="020B0604020202020204" pitchFamily="34" charset="0"/>
              </a:rPr>
              <a:t>	SANMVA </a:t>
            </a:r>
            <a:r>
              <a:rPr lang="en-GB" sz="1800" dirty="0">
                <a:latin typeface="Arial" panose="020B0604020202020204" pitchFamily="34" charset="0"/>
                <a:ea typeface="Times New Roman" panose="02020603050405020304" pitchFamily="18" charset="0"/>
                <a:cs typeface="Arial" panose="020B0604020202020204" pitchFamily="34" charset="0"/>
              </a:rPr>
              <a:t>going forward.</a:t>
            </a:r>
          </a:p>
          <a:p>
            <a:r>
              <a:rPr lang="en-GB" sz="1800" dirty="0" smtClean="0">
                <a:latin typeface="Arial" panose="020B0604020202020204" pitchFamily="34" charset="0"/>
                <a:ea typeface="Times New Roman" panose="02020603050405020304" pitchFamily="18" charset="0"/>
                <a:cs typeface="Arial" panose="020B0604020202020204" pitchFamily="34" charset="0"/>
              </a:rPr>
              <a:t> SANMVA was requested to go to conference in 2022, </a:t>
            </a:r>
          </a:p>
          <a:p>
            <a:r>
              <a:rPr lang="en-GB" sz="1800" dirty="0" smtClean="0">
                <a:latin typeface="Arial" panose="020B0604020202020204" pitchFamily="34" charset="0"/>
                <a:ea typeface="Times New Roman" panose="02020603050405020304" pitchFamily="18" charset="0"/>
                <a:cs typeface="Arial" panose="020B0604020202020204" pitchFamily="34" charset="0"/>
              </a:rPr>
              <a:t> The SANMVA indicated they have already established a SANMVA conference interim committee.</a:t>
            </a:r>
          </a:p>
          <a:p>
            <a:pPr>
              <a:spcBef>
                <a:spcPts val="0"/>
              </a:spcBef>
            </a:pPr>
            <a:r>
              <a:rPr lang="en-GB" sz="1800" dirty="0" smtClean="0">
                <a:latin typeface="Arial" panose="020B0604020202020204" pitchFamily="34" charset="0"/>
                <a:ea typeface="Times New Roman" panose="02020603050405020304" pitchFamily="18" charset="0"/>
                <a:cs typeface="Arial" panose="020B0604020202020204" pitchFamily="34" charset="0"/>
              </a:rPr>
              <a:t> The Department was asked to nominate people to work with the SANMVA conference interim  </a:t>
            </a:r>
          </a:p>
          <a:p>
            <a:pPr marL="0" indent="0">
              <a:spcBef>
                <a:spcPts val="0"/>
              </a:spcBef>
              <a:buNone/>
            </a:pPr>
            <a:r>
              <a:rPr lang="en-GB" sz="1800" dirty="0">
                <a:latin typeface="Arial" panose="020B0604020202020204" pitchFamily="34" charset="0"/>
                <a:ea typeface="Times New Roman" panose="02020603050405020304" pitchFamily="18" charset="0"/>
                <a:cs typeface="Arial" panose="020B0604020202020204" pitchFamily="34" charset="0"/>
              </a:rPr>
              <a:t> </a:t>
            </a:r>
            <a:r>
              <a:rPr lang="en-GB" sz="1800" dirty="0" smtClean="0">
                <a:latin typeface="Arial" panose="020B0604020202020204" pitchFamily="34" charset="0"/>
                <a:ea typeface="Times New Roman" panose="02020603050405020304" pitchFamily="18" charset="0"/>
                <a:cs typeface="Arial" panose="020B0604020202020204" pitchFamily="34" charset="0"/>
              </a:rPr>
              <a:t>      committee.</a:t>
            </a:r>
          </a:p>
          <a:p>
            <a:r>
              <a:rPr lang="en-GB" sz="1800" dirty="0" smtClean="0">
                <a:latin typeface="Arial" panose="020B0604020202020204" pitchFamily="34" charset="0"/>
                <a:ea typeface="Times New Roman" panose="02020603050405020304" pitchFamily="18" charset="0"/>
                <a:cs typeface="Arial" panose="020B0604020202020204" pitchFamily="34" charset="0"/>
              </a:rPr>
              <a:t> It was also important for SANMVA conference interim committee to be inclusive of members of the </a:t>
            </a:r>
          </a:p>
          <a:p>
            <a:pPr marL="457200" lvl="1" indent="0">
              <a:buNone/>
            </a:pPr>
            <a:r>
              <a:rPr lang="en-GB" sz="1800" dirty="0" smtClean="0">
                <a:latin typeface="Arial" panose="020B0604020202020204" pitchFamily="34" charset="0"/>
                <a:ea typeface="Times New Roman" panose="02020603050405020304" pitchFamily="18" charset="0"/>
                <a:cs typeface="Arial" panose="020B0604020202020204" pitchFamily="34" charset="0"/>
              </a:rPr>
              <a:t>associations including the MKMVA.</a:t>
            </a:r>
            <a:r>
              <a:rPr lang="en-GB" sz="1800" dirty="0">
                <a:latin typeface="Arial" panose="020B0604020202020204" pitchFamily="34" charset="0"/>
                <a:ea typeface="Times New Roman" panose="02020603050405020304" pitchFamily="18" charset="0"/>
                <a:cs typeface="Arial" panose="020B0604020202020204" pitchFamily="34" charset="0"/>
              </a:rPr>
              <a:t> </a:t>
            </a:r>
            <a:endParaRPr lang="en-GB" sz="1800" dirty="0" smtClean="0">
              <a:latin typeface="Arial" panose="020B0604020202020204" pitchFamily="34" charset="0"/>
              <a:ea typeface="Times New Roman" panose="02020603050405020304" pitchFamily="18" charset="0"/>
              <a:cs typeface="Arial" panose="020B0604020202020204" pitchFamily="34" charset="0"/>
            </a:endParaRPr>
          </a:p>
          <a:p>
            <a:endParaRPr lang="en-GB" sz="500" dirty="0" smtClean="0">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AMENDMENT BILL</a:t>
            </a:r>
            <a:endParaRPr lang="en-ZA" b="1" dirty="0"/>
          </a:p>
        </p:txBody>
      </p:sp>
      <p:sp>
        <p:nvSpPr>
          <p:cNvPr id="3" name="Content Placeholder 2"/>
          <p:cNvSpPr>
            <a:spLocks noGrp="1"/>
          </p:cNvSpPr>
          <p:nvPr>
            <p:ph idx="1"/>
          </p:nvPr>
        </p:nvSpPr>
        <p:spPr>
          <a:xfrm>
            <a:off x="609600" y="1307691"/>
            <a:ext cx="10972800" cy="4672856"/>
          </a:xfrm>
        </p:spPr>
        <p:txBody>
          <a:bodyPr>
            <a:normAutofit fontScale="97500"/>
          </a:bodyPr>
          <a:lstStyle/>
          <a:p>
            <a:pPr marL="0" indent="0">
              <a:buNone/>
            </a:pPr>
            <a:r>
              <a:rPr lang="en-US" sz="2700" dirty="0">
                <a:solidFill>
                  <a:prstClr val="black"/>
                </a:solidFill>
              </a:rPr>
              <a:t>The presentation on the Amendment Bill was presented by DMV on the 13</a:t>
            </a:r>
            <a:r>
              <a:rPr lang="en-US" sz="2700" baseline="30000" dirty="0">
                <a:solidFill>
                  <a:prstClr val="black"/>
                </a:solidFill>
              </a:rPr>
              <a:t>th</a:t>
            </a:r>
            <a:r>
              <a:rPr lang="en-US" sz="2700" dirty="0">
                <a:solidFill>
                  <a:prstClr val="black"/>
                </a:solidFill>
              </a:rPr>
              <a:t> September 2022. </a:t>
            </a:r>
            <a:endParaRPr lang="en-US" sz="2700" dirty="0" smtClean="0">
              <a:solidFill>
                <a:prstClr val="black"/>
              </a:solidFill>
            </a:endParaRPr>
          </a:p>
          <a:p>
            <a:pPr marL="0" indent="0">
              <a:buNone/>
            </a:pPr>
            <a:endParaRPr lang="en-US" sz="2700" dirty="0" smtClean="0">
              <a:solidFill>
                <a:prstClr val="black"/>
              </a:solidFill>
            </a:endParaRPr>
          </a:p>
          <a:p>
            <a:pPr marL="0" indent="0">
              <a:buNone/>
            </a:pPr>
            <a:r>
              <a:rPr lang="en-US" sz="2700" dirty="0">
                <a:solidFill>
                  <a:prstClr val="black"/>
                </a:solidFill>
              </a:rPr>
              <a:t>Inputs to the amendment Act by </a:t>
            </a:r>
            <a:r>
              <a:rPr lang="en-US" sz="2700" dirty="0" smtClean="0">
                <a:solidFill>
                  <a:prstClr val="black"/>
                </a:solidFill>
              </a:rPr>
              <a:t>former Advisory Council </a:t>
            </a:r>
            <a:r>
              <a:rPr lang="en-US" sz="2700" dirty="0">
                <a:solidFill>
                  <a:prstClr val="black"/>
                </a:solidFill>
              </a:rPr>
              <a:t>and Appeal Board were consolidated and submitted to the </a:t>
            </a:r>
            <a:r>
              <a:rPr lang="en-US" sz="2700" dirty="0" smtClean="0">
                <a:solidFill>
                  <a:prstClr val="black"/>
                </a:solidFill>
              </a:rPr>
              <a:t>department for consideration.</a:t>
            </a:r>
            <a:endParaRPr lang="en-US" sz="2700" dirty="0">
              <a:solidFill>
                <a:prstClr val="black"/>
              </a:solidFill>
            </a:endParaRPr>
          </a:p>
          <a:p>
            <a:pPr marL="0" indent="0">
              <a:buNone/>
            </a:pPr>
            <a:endParaRPr lang="en-US" sz="2700" dirty="0">
              <a:solidFill>
                <a:prstClr val="black"/>
              </a:solidFill>
            </a:endParaRPr>
          </a:p>
          <a:p>
            <a:pPr lvl="0"/>
            <a:endParaRPr lang="en-US" sz="2700" dirty="0" smtClean="0">
              <a:solidFill>
                <a:prstClr val="black"/>
              </a:solidFill>
            </a:endParaRPr>
          </a:p>
          <a:p>
            <a:pPr lvl="0"/>
            <a:endParaRPr lang="en-ZA" sz="2400" dirty="0">
              <a:solidFill>
                <a:prstClr val="black"/>
              </a:solidFill>
            </a:endParaRPr>
          </a:p>
          <a:p>
            <a:pPr marL="0" lvl="0" indent="0">
              <a:buNone/>
            </a:pPr>
            <a:endParaRPr lang="en-ZA" sz="2400" dirty="0">
              <a:solidFill>
                <a:prstClr val="black"/>
              </a:solidFill>
            </a:endParaRPr>
          </a:p>
          <a:p>
            <a:pPr lvl="0" algn="just">
              <a:lnSpc>
                <a:spcPct val="150000"/>
              </a:lnSpc>
              <a:spcBef>
                <a:spcPts val="0"/>
              </a:spcBef>
            </a:pPr>
            <a:endParaRPr lang="en-US" sz="2400" dirty="0">
              <a:solidFill>
                <a:prstClr val="black"/>
              </a:solidFill>
            </a:endParaRPr>
          </a:p>
          <a:p>
            <a:pPr lvl="0"/>
            <a:endParaRPr lang="en-US" sz="2200" dirty="0" smtClean="0">
              <a:solidFill>
                <a:prstClr val="black"/>
              </a:solidFill>
            </a:endParaRPr>
          </a:p>
          <a:p>
            <a:pPr lvl="0"/>
            <a:endParaRPr lang="en-US" dirty="0">
              <a:solidFill>
                <a:prstClr val="black"/>
              </a:solidFill>
            </a:endParaRPr>
          </a:p>
          <a:p>
            <a:pPr lvl="0"/>
            <a:endParaRPr lang="en-ZA" dirty="0"/>
          </a:p>
        </p:txBody>
      </p:sp>
      <p:sp>
        <p:nvSpPr>
          <p:cNvPr id="4" name="Slide Number Placeholder 3"/>
          <p:cNvSpPr>
            <a:spLocks noGrp="1"/>
          </p:cNvSpPr>
          <p:nvPr>
            <p:ph type="sldNum" sz="quarter" idx="12"/>
          </p:nvPr>
        </p:nvSpPr>
        <p:spPr/>
        <p:txBody>
          <a:bodyPr/>
          <a:lstStyle/>
          <a:p>
            <a:fld id="{7B1C6805-EAF3-CC4B-883D-0BA841DD8C88}" type="slidenum">
              <a:rPr lang="en-US" smtClean="0"/>
              <a:t>9</a:t>
            </a:fld>
            <a:endParaRPr lang="en-US" dirty="0"/>
          </a:p>
        </p:txBody>
      </p:sp>
    </p:spTree>
  </p:cSld>
  <p:clrMapOvr>
    <a:masterClrMapping/>
  </p:clrMapOvr>
</p:sld>
</file>

<file path=ppt/theme/theme1.xml><?xml version="1.0" encoding="utf-8"?>
<a:theme xmlns:a="http://schemas.openxmlformats.org/drawingml/2006/main" name="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794</Words>
  <Application>Microsoft Office PowerPoint</Application>
  <PresentationFormat>Widescreen</PresentationFormat>
  <Paragraphs>91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Symbol</vt:lpstr>
      <vt:lpstr>Times New Roman</vt:lpstr>
      <vt:lpstr>Wingdings</vt:lpstr>
      <vt:lpstr>Office Theme</vt:lpstr>
      <vt:lpstr>BRIEFING BY THE MILITARY VETERANS ADVISORY COUNCIL PRESENTATION</vt:lpstr>
      <vt:lpstr>CONTENTS</vt:lpstr>
      <vt:lpstr>Purpose</vt:lpstr>
      <vt:lpstr>MANDATE</vt:lpstr>
      <vt:lpstr>MEMBERSHIP OF THE ADVISORY COUNCIL </vt:lpstr>
      <vt:lpstr>INAUGURAL OF THE MILITARY VETERANS ADVISORY COUNCIL MEETING WITH THE EXECUTIVE AUTHORITY</vt:lpstr>
      <vt:lpstr>STRATEGIC WORKPLAN</vt:lpstr>
      <vt:lpstr>SANMVA PRESENTATION &amp; WAY FORWARD</vt:lpstr>
      <vt:lpstr>AMENDMENT BILL</vt:lpstr>
      <vt:lpstr>AMENDMENT TERMS OF REFERENCE</vt:lpstr>
      <vt:lpstr>Establishment of Sub Committes</vt:lpstr>
      <vt:lpstr>AC REMUNERATIONS</vt:lpstr>
      <vt:lpstr>THANK YOU</vt:lpstr>
    </vt:vector>
  </TitlesOfParts>
  <Company>Department of Military Veterans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Mxolisi Mkhonza</dc:creator>
  <cp:lastModifiedBy>Peter Moatshe</cp:lastModifiedBy>
  <cp:revision>303</cp:revision>
  <cp:lastPrinted>2019-08-27T07:04:00Z</cp:lastPrinted>
  <dcterms:created xsi:type="dcterms:W3CDTF">2018-06-14T10:47:00Z</dcterms:created>
  <dcterms:modified xsi:type="dcterms:W3CDTF">2022-11-28T13:40:29Z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0E741FC88F31478F9411E7FABAFBCE24</vt:lpwstr>
  </property>
  <property fmtid="{D5CDD505-2E9C-101B-9397-08002B2CF9AE}" pid="3" name="KSOProductBuildVer">
    <vt:lpwstr>1033-11.2.0.11306</vt:lpwstr>
  </property>
</Properties>
</file>