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7A9A5-54FF-4212-9C71-8DB31177F6A3}" type="datetimeFigureOut">
              <a:rPr lang="en-ZA" smtClean="0"/>
              <a:pPr/>
              <a:t>2023/02/01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3BD25A-3C92-4367-99D0-8B904DAA864F}"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7A9A5-54FF-4212-9C71-8DB31177F6A3}" type="datetimeFigureOut">
              <a:rPr lang="en-ZA" smtClean="0"/>
              <a:pPr/>
              <a:t>2023/02/01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BD25A-3C92-4367-99D0-8B904DAA864F}"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Oral Presentation</a:t>
            </a:r>
            <a:br>
              <a:rPr lang="en-ZA" dirty="0" smtClean="0"/>
            </a:br>
            <a:r>
              <a:rPr lang="en-ZA" dirty="0" smtClean="0"/>
              <a:t>(</a:t>
            </a:r>
            <a:r>
              <a:rPr lang="en-ZA" dirty="0" err="1" smtClean="0"/>
              <a:t>Wandile</a:t>
            </a:r>
            <a:r>
              <a:rPr lang="en-ZA" dirty="0" smtClean="0"/>
              <a:t> </a:t>
            </a:r>
            <a:r>
              <a:rPr lang="en-ZA" dirty="0" err="1" smtClean="0"/>
              <a:t>Gxabuza</a:t>
            </a:r>
            <a:r>
              <a:rPr lang="en-ZA" dirty="0" smtClean="0"/>
              <a:t>) </a:t>
            </a:r>
            <a:endParaRPr lang="en-ZA" dirty="0"/>
          </a:p>
        </p:txBody>
      </p:sp>
      <p:sp>
        <p:nvSpPr>
          <p:cNvPr id="3" name="Subtitle 2"/>
          <p:cNvSpPr>
            <a:spLocks noGrp="1"/>
          </p:cNvSpPr>
          <p:nvPr>
            <p:ph type="subTitle" idx="1"/>
          </p:nvPr>
        </p:nvSpPr>
        <p:spPr/>
        <p:txBody>
          <a:bodyPr>
            <a:normAutofit fontScale="92500" lnSpcReduction="20000"/>
          </a:bodyPr>
          <a:lstStyle/>
          <a:p>
            <a:r>
              <a:rPr lang="en-ZA" dirty="0" smtClean="0"/>
              <a:t>Basic Education Laws Amendment Bill</a:t>
            </a:r>
          </a:p>
          <a:p>
            <a:r>
              <a:rPr lang="en-ZA" dirty="0" smtClean="0"/>
              <a:t>Section 43 </a:t>
            </a:r>
          </a:p>
          <a:p>
            <a:r>
              <a:rPr lang="en-ZA" dirty="0" smtClean="0"/>
              <a:t>South African  Schools Act 84 of 1996 as amended</a:t>
            </a:r>
            <a:endParaRPr lang="en-Z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Thanx</a:t>
            </a:r>
            <a:r>
              <a:rPr lang="en-ZA" dirty="0" smtClean="0"/>
              <a: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ZA" smtClean="0"/>
              <a:t>Thanking</a:t>
            </a:r>
          </a:p>
          <a:p>
            <a:pPr>
              <a:buNone/>
            </a:pPr>
            <a:r>
              <a:rPr lang="en-ZA" smtClean="0"/>
              <a:t> </a:t>
            </a:r>
            <a:endParaRPr lang="en-ZA" dirty="0" smtClean="0"/>
          </a:p>
          <a:p>
            <a:r>
              <a:rPr lang="en-ZA" dirty="0" smtClean="0"/>
              <a:t>the Parliamentary Committee</a:t>
            </a:r>
          </a:p>
          <a:p>
            <a:r>
              <a:rPr lang="en-ZA" dirty="0" smtClean="0"/>
              <a:t>The Chairperson of the committee and</a:t>
            </a:r>
          </a:p>
          <a:p>
            <a:r>
              <a:rPr lang="en-ZA" dirty="0" smtClean="0"/>
              <a:t>Mr Llewellyn Brown and the team</a:t>
            </a:r>
          </a:p>
          <a:p>
            <a:r>
              <a:rPr lang="en-ZA" dirty="0" smtClean="0"/>
              <a:t>For inviting me during this round of oral </a:t>
            </a:r>
          </a:p>
          <a:p>
            <a:pPr>
              <a:buNone/>
            </a:pPr>
            <a:r>
              <a:rPr lang="en-ZA" dirty="0" smtClean="0"/>
              <a:t>Hearings</a:t>
            </a:r>
          </a:p>
          <a:p>
            <a:pPr>
              <a:buNone/>
            </a:pPr>
            <a:endParaRPr lang="en-ZA" dirty="0" smtClean="0"/>
          </a:p>
          <a:p>
            <a:pPr>
              <a:buNone/>
            </a:pPr>
            <a:r>
              <a:rPr lang="en-ZA" dirty="0" smtClean="0"/>
              <a:t>HOPING TO BE THE CHANGE I WANT TO SEE IN </a:t>
            </a:r>
          </a:p>
          <a:p>
            <a:pPr>
              <a:buNone/>
            </a:pPr>
            <a:r>
              <a:rPr lang="en-ZA" dirty="0" smtClean="0"/>
              <a:t>LIFE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Examples of Misapplication of the Act Continues</a:t>
            </a:r>
            <a:endParaRPr lang="en-ZA" dirty="0"/>
          </a:p>
        </p:txBody>
      </p:sp>
      <p:sp>
        <p:nvSpPr>
          <p:cNvPr id="3" name="Content Placeholder 2"/>
          <p:cNvSpPr>
            <a:spLocks noGrp="1"/>
          </p:cNvSpPr>
          <p:nvPr>
            <p:ph idx="1"/>
          </p:nvPr>
        </p:nvSpPr>
        <p:spPr/>
        <p:txBody>
          <a:bodyPr>
            <a:normAutofit fontScale="92500"/>
          </a:bodyPr>
          <a:lstStyle/>
          <a:p>
            <a:r>
              <a:rPr lang="en-ZA" dirty="0" smtClean="0"/>
              <a:t>Often schools acquire rental copiers on either finance or operating leases.</a:t>
            </a:r>
          </a:p>
          <a:p>
            <a:r>
              <a:rPr lang="en-ZA" dirty="0" smtClean="0"/>
              <a:t>More often audited statements do not present this position as required by the reporting framework.</a:t>
            </a:r>
          </a:p>
          <a:p>
            <a:r>
              <a:rPr lang="en-ZA" dirty="0" smtClean="0"/>
              <a:t>Consequently the resultant future ownership and any </a:t>
            </a:r>
            <a:r>
              <a:rPr lang="en-ZA" dirty="0" err="1" smtClean="0"/>
              <a:t>ancilliary</a:t>
            </a:r>
            <a:r>
              <a:rPr lang="en-ZA" dirty="0" smtClean="0"/>
              <a:t> benefits </a:t>
            </a:r>
            <a:r>
              <a:rPr lang="en-ZA" dirty="0" err="1" smtClean="0"/>
              <a:t>eg</a:t>
            </a:r>
            <a:r>
              <a:rPr lang="en-ZA" dirty="0" smtClean="0"/>
              <a:t> (Computers offered to the school/or head master) are not presented in the position or performance of </a:t>
            </a:r>
            <a:r>
              <a:rPr lang="en-ZA" smtClean="0"/>
              <a:t>the school.</a:t>
            </a:r>
            <a:endParaRPr lang="en-Z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714202"/>
          </a:xfrm>
        </p:spPr>
        <p:txBody>
          <a:bodyPr>
            <a:normAutofit fontScale="90000"/>
          </a:bodyPr>
          <a:lstStyle/>
          <a:p>
            <a:r>
              <a:rPr lang="en-ZA" dirty="0" smtClean="0"/>
              <a:t>Section 43 </a:t>
            </a:r>
            <a:br>
              <a:rPr lang="en-ZA" dirty="0" smtClean="0"/>
            </a:br>
            <a:r>
              <a:rPr lang="en-ZA" dirty="0" smtClean="0"/>
              <a:t>Audit or Examination of financial records and Statements</a:t>
            </a:r>
            <a:endParaRPr lang="en-ZA" dirty="0"/>
          </a:p>
        </p:txBody>
      </p:sp>
      <p:sp>
        <p:nvSpPr>
          <p:cNvPr id="5" name="Content Placeholder 4"/>
          <p:cNvSpPr>
            <a:spLocks noGrp="1"/>
          </p:cNvSpPr>
          <p:nvPr>
            <p:ph idx="1"/>
          </p:nvPr>
        </p:nvSpPr>
        <p:spPr>
          <a:xfrm>
            <a:off x="457200" y="2132856"/>
            <a:ext cx="8219256" cy="3993307"/>
          </a:xfrm>
        </p:spPr>
        <p:txBody>
          <a:bodyPr>
            <a:normAutofit fontScale="92500" lnSpcReduction="10000"/>
          </a:bodyPr>
          <a:lstStyle/>
          <a:p>
            <a:r>
              <a:rPr lang="en-ZA" dirty="0" smtClean="0"/>
              <a:t>SS1 The governing body of a public school should appoint a person registered as an accountant and auditor in terms of the Public accountants and Auditors Act 1991</a:t>
            </a:r>
          </a:p>
          <a:p>
            <a:pPr fontAlgn="t"/>
            <a:r>
              <a:rPr lang="en-ZA" dirty="0" smtClean="0"/>
              <a:t>SS2 – If the audit referred to in (S1) is not reasonably practicable, a qualified person in terms of the Close Corporations Act or a person who is approved by the Member of the Executive Committee ( relevant MEC)</a:t>
            </a:r>
          </a:p>
          <a:p>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Needs to Conduct a Proper Audit</a:t>
            </a:r>
            <a:endParaRPr lang="en-ZA" dirty="0"/>
          </a:p>
        </p:txBody>
      </p:sp>
      <p:sp>
        <p:nvSpPr>
          <p:cNvPr id="3" name="Content Placeholder 2"/>
          <p:cNvSpPr>
            <a:spLocks noGrp="1"/>
          </p:cNvSpPr>
          <p:nvPr>
            <p:ph idx="1"/>
          </p:nvPr>
        </p:nvSpPr>
        <p:spPr/>
        <p:txBody>
          <a:bodyPr>
            <a:normAutofit lnSpcReduction="10000"/>
          </a:bodyPr>
          <a:lstStyle/>
          <a:p>
            <a:r>
              <a:rPr lang="en-ZA" dirty="0" smtClean="0"/>
              <a:t>Books of First Entry indicating Accruals and entitlements </a:t>
            </a:r>
            <a:r>
              <a:rPr lang="en-ZA" dirty="0" err="1" smtClean="0"/>
              <a:t>ie</a:t>
            </a:r>
            <a:r>
              <a:rPr lang="en-ZA" dirty="0" smtClean="0"/>
              <a:t> (Cash Collections, Cash Accruals not collected, Cash disbursements and unsettled obligations)</a:t>
            </a:r>
          </a:p>
          <a:p>
            <a:r>
              <a:rPr lang="en-ZA" dirty="0" smtClean="0"/>
              <a:t>Comprehensive General Ledger</a:t>
            </a:r>
          </a:p>
          <a:p>
            <a:r>
              <a:rPr lang="en-ZA" dirty="0" smtClean="0"/>
              <a:t>Comprehensive Pre and Post Adjustment Trial Balance</a:t>
            </a:r>
          </a:p>
          <a:p>
            <a:r>
              <a:rPr lang="en-ZA" dirty="0" smtClean="0"/>
              <a:t>Reconciled Bank Accounts, Debtors and Creditors Ledgers</a:t>
            </a:r>
          </a:p>
          <a:p>
            <a:pPr>
              <a:buNone/>
            </a:pPr>
            <a:endParaRPr lang="en-ZA" dirty="0" smtClean="0"/>
          </a:p>
          <a:p>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Needs to Conduct a Proper Audit (Continued)</a:t>
            </a:r>
            <a:endParaRPr lang="en-ZA" dirty="0"/>
          </a:p>
        </p:txBody>
      </p:sp>
      <p:sp>
        <p:nvSpPr>
          <p:cNvPr id="3" name="Content Placeholder 2"/>
          <p:cNvSpPr>
            <a:spLocks noGrp="1"/>
          </p:cNvSpPr>
          <p:nvPr>
            <p:ph idx="1"/>
          </p:nvPr>
        </p:nvSpPr>
        <p:spPr/>
        <p:txBody>
          <a:bodyPr>
            <a:normAutofit lnSpcReduction="10000"/>
          </a:bodyPr>
          <a:lstStyle/>
          <a:p>
            <a:r>
              <a:rPr lang="en-ZA" dirty="0" smtClean="0"/>
              <a:t>Reconciled inventory Lists and Asset Register(s)</a:t>
            </a:r>
          </a:p>
          <a:p>
            <a:r>
              <a:rPr lang="en-ZA" dirty="0" smtClean="0"/>
              <a:t>Fixed Asset depreciations schedules and Intangible Assets </a:t>
            </a:r>
            <a:r>
              <a:rPr lang="en-ZA" dirty="0" err="1" smtClean="0"/>
              <a:t>Armotization</a:t>
            </a:r>
            <a:r>
              <a:rPr lang="en-ZA" dirty="0" smtClean="0"/>
              <a:t> schedules including inventory valuation schedules</a:t>
            </a:r>
          </a:p>
          <a:p>
            <a:r>
              <a:rPr lang="en-ZA" dirty="0" smtClean="0"/>
              <a:t> Compliance to Financial Reporting Framework as to the Recognition, Measurement, Valuation (Initial and subsequent) and </a:t>
            </a:r>
            <a:r>
              <a:rPr lang="en-ZA" dirty="0" err="1" smtClean="0"/>
              <a:t>Derecognition</a:t>
            </a: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Key to AUDITING definition</a:t>
            </a:r>
            <a:endParaRPr lang="en-ZA" dirty="0"/>
          </a:p>
        </p:txBody>
      </p:sp>
      <p:sp>
        <p:nvSpPr>
          <p:cNvPr id="5" name="Content Placeholder 4"/>
          <p:cNvSpPr>
            <a:spLocks noGrp="1"/>
          </p:cNvSpPr>
          <p:nvPr>
            <p:ph idx="1"/>
          </p:nvPr>
        </p:nvSpPr>
        <p:spPr/>
        <p:txBody>
          <a:bodyPr>
            <a:normAutofit fontScale="92500" lnSpcReduction="20000"/>
          </a:bodyPr>
          <a:lstStyle/>
          <a:p>
            <a:r>
              <a:rPr lang="en-ZA" dirty="0" smtClean="0"/>
              <a:t>Independent verification or examination of financial information with an objective of reaching a conclusion on whether the financial statements have been fairly stated</a:t>
            </a:r>
          </a:p>
          <a:p>
            <a:pPr>
              <a:buNone/>
            </a:pPr>
            <a:endParaRPr lang="en-ZA" dirty="0" smtClean="0"/>
          </a:p>
          <a:p>
            <a:r>
              <a:rPr lang="en-ZA" dirty="0" smtClean="0"/>
              <a:t>Emphasis is on INDEPENDENT </a:t>
            </a:r>
            <a:r>
              <a:rPr lang="en-ZA" dirty="0" err="1" smtClean="0"/>
              <a:t>ie</a:t>
            </a:r>
            <a:endParaRPr lang="en-ZA" dirty="0" smtClean="0"/>
          </a:p>
          <a:p>
            <a:pPr>
              <a:buNone/>
            </a:pPr>
            <a:endParaRPr lang="en-ZA" dirty="0" smtClean="0"/>
          </a:p>
          <a:p>
            <a:r>
              <a:rPr lang="en-ZA" dirty="0" smtClean="0"/>
              <a:t>The person acting in the capacity of an auditor should not compile the financial information in which they are expected to give an opinion 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Section 43 challenge </a:t>
            </a:r>
            <a:br>
              <a:rPr lang="en-ZA" dirty="0" smtClean="0"/>
            </a:br>
            <a:r>
              <a:rPr lang="en-ZA" dirty="0" smtClean="0"/>
              <a:t>(one size fits all)</a:t>
            </a:r>
            <a:endParaRPr lang="en-US" dirty="0"/>
          </a:p>
        </p:txBody>
      </p:sp>
      <p:sp>
        <p:nvSpPr>
          <p:cNvPr id="3" name="Content Placeholder 2"/>
          <p:cNvSpPr>
            <a:spLocks noGrp="1"/>
          </p:cNvSpPr>
          <p:nvPr>
            <p:ph idx="1"/>
          </p:nvPr>
        </p:nvSpPr>
        <p:spPr/>
        <p:txBody>
          <a:bodyPr>
            <a:normAutofit fontScale="92500" lnSpcReduction="20000"/>
          </a:bodyPr>
          <a:lstStyle/>
          <a:p>
            <a:r>
              <a:rPr lang="en-ZA" dirty="0" smtClean="0"/>
              <a:t>Most schools are  not able to provide substantially all the needs to enable an audit </a:t>
            </a:r>
            <a:r>
              <a:rPr lang="en-ZA" dirty="0" err="1" smtClean="0"/>
              <a:t>eg</a:t>
            </a:r>
            <a:r>
              <a:rPr lang="en-ZA" dirty="0" smtClean="0"/>
              <a:t> General Ledger thus being reasonably impracticable as per S43(2)</a:t>
            </a:r>
          </a:p>
          <a:p>
            <a:r>
              <a:rPr lang="en-ZA" dirty="0" smtClean="0"/>
              <a:t>Most schools do not have the capacity in terms of Human Resources to be audit ready</a:t>
            </a:r>
          </a:p>
          <a:p>
            <a:r>
              <a:rPr lang="en-ZA" dirty="0" smtClean="0"/>
              <a:t>Consequently to comply schools have to employ accountants to prepare for audit</a:t>
            </a:r>
          </a:p>
          <a:p>
            <a:r>
              <a:rPr lang="en-ZA" dirty="0" smtClean="0"/>
              <a:t>Consequently an audit is impracticable for most schools, hence they are issued with qualified reports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Consequences of Challenges </a:t>
            </a:r>
            <a:br>
              <a:rPr lang="en-ZA" dirty="0" smtClean="0"/>
            </a:br>
            <a:r>
              <a:rPr lang="en-ZA" dirty="0" smtClean="0"/>
              <a:t>Section 43</a:t>
            </a:r>
            <a:endParaRPr lang="en-US" dirty="0"/>
          </a:p>
        </p:txBody>
      </p:sp>
      <p:sp>
        <p:nvSpPr>
          <p:cNvPr id="3" name="Content Placeholder 2"/>
          <p:cNvSpPr>
            <a:spLocks noGrp="1"/>
          </p:cNvSpPr>
          <p:nvPr>
            <p:ph idx="1"/>
          </p:nvPr>
        </p:nvSpPr>
        <p:spPr/>
        <p:txBody>
          <a:bodyPr>
            <a:normAutofit fontScale="85000" lnSpcReduction="10000"/>
          </a:bodyPr>
          <a:lstStyle/>
          <a:p>
            <a:r>
              <a:rPr lang="en-ZA" dirty="0" smtClean="0"/>
              <a:t>Often reporting practitioners resort to a compilation engagement i.e. NO INDEPENDENT AUDIT as the preparation of financial statements and expression of an audit opinion is done by the reporting practitioner.</a:t>
            </a:r>
          </a:p>
          <a:p>
            <a:r>
              <a:rPr lang="en-ZA" dirty="0" smtClean="0"/>
              <a:t>Often practitioners end up conducting a desktop financial reporting without physical verification of  material assets as expected in an audit.  Hence they </a:t>
            </a:r>
            <a:r>
              <a:rPr lang="en-ZA" dirty="0" err="1" smtClean="0"/>
              <a:t>dont</a:t>
            </a:r>
            <a:r>
              <a:rPr lang="en-ZA" dirty="0" smtClean="0"/>
              <a:t> even consider SA-SAMS processing.</a:t>
            </a:r>
          </a:p>
          <a:p>
            <a:r>
              <a:rPr lang="en-ZA" dirty="0" smtClean="0"/>
              <a:t>As a consequence Section 43 (1) is not complied with by most schools OR schools pay </a:t>
            </a:r>
            <a:r>
              <a:rPr lang="en-ZA" dirty="0" err="1" smtClean="0"/>
              <a:t>exhorbitantly</a:t>
            </a:r>
            <a:r>
              <a:rPr lang="en-ZA" dirty="0" smtClean="0"/>
              <a:t> to achieve same as Section 43 (2)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Examples of Misapplication of the Act</a:t>
            </a:r>
            <a:endParaRPr lang="en-ZA" dirty="0"/>
          </a:p>
        </p:txBody>
      </p:sp>
      <p:sp>
        <p:nvSpPr>
          <p:cNvPr id="3" name="Content Placeholder 2"/>
          <p:cNvSpPr>
            <a:spLocks noGrp="1"/>
          </p:cNvSpPr>
          <p:nvPr>
            <p:ph idx="1"/>
          </p:nvPr>
        </p:nvSpPr>
        <p:spPr/>
        <p:txBody>
          <a:bodyPr>
            <a:normAutofit fontScale="77500" lnSpcReduction="20000"/>
          </a:bodyPr>
          <a:lstStyle/>
          <a:p>
            <a:r>
              <a:rPr lang="en-ZA" dirty="0" smtClean="0"/>
              <a:t>In 2014 the National Lotteries Board gave grants to most schools within the Greater </a:t>
            </a:r>
            <a:r>
              <a:rPr lang="en-ZA" dirty="0" err="1" smtClean="0"/>
              <a:t>Mangaung</a:t>
            </a:r>
            <a:r>
              <a:rPr lang="en-ZA" dirty="0" smtClean="0"/>
              <a:t> Municipality and the Free State of approx R130 000 for the construction of “Combo Courts” </a:t>
            </a:r>
            <a:r>
              <a:rPr lang="en-ZA" dirty="0" err="1" smtClean="0"/>
              <a:t>ie</a:t>
            </a:r>
            <a:r>
              <a:rPr lang="en-ZA" dirty="0" smtClean="0"/>
              <a:t> Netball/Volley Ball/ Tennis court</a:t>
            </a:r>
          </a:p>
          <a:p>
            <a:r>
              <a:rPr lang="en-ZA" dirty="0" smtClean="0"/>
              <a:t>Majority of these schools did not build courts, and their so called audited financial statements did not even indicate that the schools have an obligation towards the NLB for the portion not used to construct the proposed combo courts.  Unless the schools had obtained consent for the diversion of those funds.</a:t>
            </a:r>
          </a:p>
          <a:p>
            <a:r>
              <a:rPr lang="en-ZA" dirty="0" smtClean="0"/>
              <a:t>For the record most schools never got any consent to divert the funds as stated.</a:t>
            </a:r>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Proposed Remedies to the current Section 43</a:t>
            </a:r>
            <a:endParaRPr lang="en-US" dirty="0"/>
          </a:p>
        </p:txBody>
      </p:sp>
      <p:sp>
        <p:nvSpPr>
          <p:cNvPr id="3" name="Content Placeholder 2"/>
          <p:cNvSpPr>
            <a:spLocks noGrp="1"/>
          </p:cNvSpPr>
          <p:nvPr>
            <p:ph idx="1"/>
          </p:nvPr>
        </p:nvSpPr>
        <p:spPr/>
        <p:txBody>
          <a:bodyPr>
            <a:normAutofit fontScale="85000" lnSpcReduction="10000"/>
          </a:bodyPr>
          <a:lstStyle/>
          <a:p>
            <a:r>
              <a:rPr lang="en-ZA" dirty="0" smtClean="0"/>
              <a:t>Simple proposed solution is to transpose section 43(2) and Section 43(1) such that SGBs have a primary responsibility to appoint as per Section 43 (2), then Section 43(1) becomes a secondary consideration</a:t>
            </a:r>
          </a:p>
          <a:p>
            <a:r>
              <a:rPr lang="en-ZA" dirty="0" smtClean="0"/>
              <a:t>Develop a system to exempt some schools from an audit all together </a:t>
            </a:r>
            <a:r>
              <a:rPr lang="en-ZA" dirty="0" err="1" smtClean="0"/>
              <a:t>eg</a:t>
            </a:r>
            <a:r>
              <a:rPr lang="en-ZA" dirty="0" smtClean="0"/>
              <a:t>(schools receiving grants less than R100 000</a:t>
            </a:r>
          </a:p>
          <a:p>
            <a:r>
              <a:rPr lang="en-ZA" dirty="0" smtClean="0"/>
              <a:t>Develop guideline to simulate the current companies act in relation to audit or independent review requirements </a:t>
            </a:r>
            <a:r>
              <a:rPr lang="en-ZA" dirty="0" err="1" smtClean="0"/>
              <a:t>eg</a:t>
            </a:r>
            <a:r>
              <a:rPr lang="en-ZA" dirty="0" smtClean="0"/>
              <a:t> Asset Value controlled by schools or number of learners etc.</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722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Oral Presentation (Wandile Gxabuza) </vt:lpstr>
      <vt:lpstr>Section 43  Audit or Examination of financial records and Statements</vt:lpstr>
      <vt:lpstr>Needs to Conduct a Proper Audit</vt:lpstr>
      <vt:lpstr>Needs to Conduct a Proper Audit (Continued)</vt:lpstr>
      <vt:lpstr>Key to AUDITING definition</vt:lpstr>
      <vt:lpstr>Section 43 challenge  (one size fits all)</vt:lpstr>
      <vt:lpstr>Consequences of Challenges  Section 43</vt:lpstr>
      <vt:lpstr>Examples of Misapplication of the Act</vt:lpstr>
      <vt:lpstr>Proposed Remedies to the current Section 43</vt:lpstr>
      <vt:lpstr>Thanx!!!</vt:lpstr>
      <vt:lpstr>Examples of Misapplication of the Act Continues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Presentation</dc:title>
  <dc:creator>Wandileg</dc:creator>
  <cp:lastModifiedBy>USER</cp:lastModifiedBy>
  <cp:revision>29</cp:revision>
  <dcterms:created xsi:type="dcterms:W3CDTF">2022-11-24T12:58:11Z</dcterms:created>
  <dcterms:modified xsi:type="dcterms:W3CDTF">2023-02-01T11:02:16Z</dcterms:modified>
</cp:coreProperties>
</file>