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Lst>
  <p:sldIdLst>
    <p:sldId id="256" r:id="rId6"/>
    <p:sldId id="2651" r:id="rId7"/>
    <p:sldId id="257" r:id="rId8"/>
    <p:sldId id="2694" r:id="rId9"/>
    <p:sldId id="2652" r:id="rId10"/>
    <p:sldId id="2688" r:id="rId11"/>
    <p:sldId id="2689" r:id="rId12"/>
    <p:sldId id="2690" r:id="rId13"/>
    <p:sldId id="2691" r:id="rId14"/>
    <p:sldId id="2704" r:id="rId15"/>
    <p:sldId id="2705" r:id="rId16"/>
    <p:sldId id="2706" r:id="rId17"/>
    <p:sldId id="2707" r:id="rId18"/>
    <p:sldId id="2708" r:id="rId19"/>
    <p:sldId id="2709" r:id="rId20"/>
    <p:sldId id="2710" r:id="rId21"/>
    <p:sldId id="2695" r:id="rId22"/>
    <p:sldId id="2711" r:id="rId23"/>
    <p:sldId id="2712" r:id="rId24"/>
    <p:sldId id="2693" r:id="rId25"/>
    <p:sldId id="2697" r:id="rId26"/>
    <p:sldId id="2699" r:id="rId27"/>
    <p:sldId id="2700" r:id="rId28"/>
    <p:sldId id="2701" r:id="rId29"/>
    <p:sldId id="2703" r:id="rId30"/>
    <p:sldId id="265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118"/>
  </p:normalViewPr>
  <p:slideViewPr>
    <p:cSldViewPr snapToGrid="0">
      <p:cViewPr varScale="1">
        <p:scale>
          <a:sx n="72" d="100"/>
          <a:sy n="72" d="100"/>
        </p:scale>
        <p:origin x="6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4C36-CF28-7C2E-6614-811C1DBA0B6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8F89DF6C-21D3-84BC-BD19-14C33EAB93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929C59-01B8-4711-7E4D-97D77DAB3AE8}"/>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5" name="Footer Placeholder 4">
            <a:extLst>
              <a:ext uri="{FF2B5EF4-FFF2-40B4-BE49-F238E27FC236}">
                <a16:creationId xmlns:a16="http://schemas.microsoft.com/office/drawing/2014/main" id="{5AA4DCE1-AD5E-285B-CB9A-2C2781A9B8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A7594-ED5D-45C0-78C1-6D81B23C8F62}"/>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2114973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3FFE-65D5-2947-1854-877D6379530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DC3FFEE-16CB-67C7-5875-6F91B12D4EE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B5B4E5F-4372-F59E-5951-881D001E5E2D}"/>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5" name="Footer Placeholder 4">
            <a:extLst>
              <a:ext uri="{FF2B5EF4-FFF2-40B4-BE49-F238E27FC236}">
                <a16:creationId xmlns:a16="http://schemas.microsoft.com/office/drawing/2014/main" id="{6DFFF8B2-0BC9-EB69-1114-A4BD62EBBB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0EEF3F-D811-38A5-E6ED-C7787B4844AC}"/>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2114224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EAD61-6BBE-225F-88B6-E83AE076ED0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0170B63-22BF-1028-CAEC-16849AEBB5B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DD92F4-38BB-5A49-C8A6-5532393381B4}"/>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5" name="Footer Placeholder 4">
            <a:extLst>
              <a:ext uri="{FF2B5EF4-FFF2-40B4-BE49-F238E27FC236}">
                <a16:creationId xmlns:a16="http://schemas.microsoft.com/office/drawing/2014/main" id="{7250B3D8-CEB1-2C63-4C70-1F00B654D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16444-47D1-64CE-52F1-FEF013CEDAE8}"/>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889575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lide #2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E3FFEF-FBA7-47BD-AD85-D3B8DED2358F}"/>
              </a:ext>
            </a:extLst>
          </p:cNvPr>
          <p:cNvSpPr>
            <a:spLocks noGrp="1"/>
          </p:cNvSpPr>
          <p:nvPr>
            <p:ph type="pic" sz="quarter" idx="10"/>
          </p:nvPr>
        </p:nvSpPr>
        <p:spPr>
          <a:xfrm>
            <a:off x="0" y="0"/>
            <a:ext cx="6879456" cy="6858000"/>
          </a:xfrm>
          <a:prstGeom prst="rect">
            <a:avLst/>
          </a:prstGeom>
        </p:spPr>
        <p:txBody>
          <a:bodyPr/>
          <a:lstStyle/>
          <a:p>
            <a:pPr lvl="0"/>
            <a:endParaRPr lang="ru-RU" noProof="0"/>
          </a:p>
        </p:txBody>
      </p:sp>
    </p:spTree>
    <p:extLst>
      <p:ext uri="{BB962C8B-B14F-4D97-AF65-F5344CB8AC3E}">
        <p14:creationId xmlns:p14="http://schemas.microsoft.com/office/powerpoint/2010/main" val="4291554152"/>
      </p:ext>
    </p:extLst>
  </p:cSld>
  <p:clrMapOvr>
    <a:masterClrMapping/>
  </p:clrMapOvr>
  <p:transition spd="slow" advClick="0" advTm="1000">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44C36-CF28-7C2E-6614-811C1DBA0B62}"/>
              </a:ext>
            </a:extLst>
          </p:cNvPr>
          <p:cNvSpPr>
            <a:spLocks noGrp="1"/>
          </p:cNvSpPr>
          <p:nvPr>
            <p:ph type="ctrTitle" hasCustomPrompt="1"/>
          </p:nvPr>
        </p:nvSpPr>
        <p:spPr>
          <a:xfrm>
            <a:off x="4038598" y="2395959"/>
            <a:ext cx="6629401" cy="1114004"/>
          </a:xfrm>
        </p:spPr>
        <p:txBody>
          <a:bodyPr anchor="b">
            <a:normAutofit/>
          </a:bodyPr>
          <a:lstStyle>
            <a:lvl1pPr algn="l">
              <a:defRPr sz="4000" b="1">
                <a:solidFill>
                  <a:srgbClr val="00B0F0"/>
                </a:solidFill>
                <a:latin typeface="Montserrat" pitchFamily="2" charset="77"/>
                <a:cs typeface="Arial" panose="020B0604020202020204" pitchFamily="34" charset="0"/>
              </a:defRPr>
            </a:lvl1pPr>
          </a:lstStyle>
          <a:p>
            <a:r>
              <a:rPr lang="en-US"/>
              <a:t>Click to enter your title here</a:t>
            </a:r>
          </a:p>
        </p:txBody>
      </p:sp>
      <p:sp>
        <p:nvSpPr>
          <p:cNvPr id="3" name="Subtitle 2">
            <a:extLst>
              <a:ext uri="{FF2B5EF4-FFF2-40B4-BE49-F238E27FC236}">
                <a16:creationId xmlns:a16="http://schemas.microsoft.com/office/drawing/2014/main" id="{8F89DF6C-21D3-84BC-BD19-14C33EAB9394}"/>
              </a:ext>
            </a:extLst>
          </p:cNvPr>
          <p:cNvSpPr>
            <a:spLocks noGrp="1"/>
          </p:cNvSpPr>
          <p:nvPr>
            <p:ph type="subTitle" idx="1" hasCustomPrompt="1"/>
          </p:nvPr>
        </p:nvSpPr>
        <p:spPr>
          <a:xfrm>
            <a:off x="4038598" y="3602038"/>
            <a:ext cx="6629401" cy="1655762"/>
          </a:xfrm>
        </p:spPr>
        <p:txBody>
          <a:bodyPr>
            <a:normAutofit/>
          </a:bodyPr>
          <a:lstStyle>
            <a:lvl1pPr marL="0" indent="0" algn="ctr">
              <a:buNone/>
              <a:defRPr sz="1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a:solidFill>
                  <a:srgbClr val="00B0F0"/>
                </a:solidFill>
                <a:latin typeface="Arial" panose="020B0604020202020204" pitchFamily="34" charset="0"/>
                <a:cs typeface="Arial" panose="020B0604020202020204" pitchFamily="34" charset="0"/>
              </a:rPr>
              <a:t>Presented</a:t>
            </a:r>
            <a:r>
              <a:rPr lang="en-US" sz="2400">
                <a:solidFill>
                  <a:srgbClr val="00B0F0"/>
                </a:solidFill>
              </a:rPr>
              <a:t> by name and surname</a:t>
            </a:r>
          </a:p>
          <a:p>
            <a:r>
              <a:rPr lang="en-US" sz="2400">
                <a:solidFill>
                  <a:srgbClr val="00B0F0"/>
                </a:solidFill>
              </a:rPr>
              <a:t>Date</a:t>
            </a:r>
            <a:endParaRPr lang="en-US"/>
          </a:p>
        </p:txBody>
      </p:sp>
      <p:sp>
        <p:nvSpPr>
          <p:cNvPr id="6" name="Slide Number Placeholder 5">
            <a:extLst>
              <a:ext uri="{FF2B5EF4-FFF2-40B4-BE49-F238E27FC236}">
                <a16:creationId xmlns:a16="http://schemas.microsoft.com/office/drawing/2014/main" id="{050A7594-ED5D-45C0-78C1-6D81B23C8F62}"/>
              </a:ext>
            </a:extLst>
          </p:cNvPr>
          <p:cNvSpPr>
            <a:spLocks noGrp="1"/>
          </p:cNvSpPr>
          <p:nvPr>
            <p:ph type="sldNum" sz="quarter" idx="12"/>
          </p:nvPr>
        </p:nvSpPr>
        <p:spPr/>
        <p:txBody>
          <a:bodyPr/>
          <a:lstStyle>
            <a:lvl1pPr>
              <a:defRPr>
                <a:solidFill>
                  <a:srgbClr val="00B0F0"/>
                </a:solidFill>
                <a:latin typeface="Arial" panose="020B0604020202020204" pitchFamily="34" charset="0"/>
                <a:cs typeface="Arial" panose="020B0604020202020204" pitchFamily="34" charset="0"/>
              </a:defRPr>
            </a:lvl1pPr>
          </a:lstStyle>
          <a:p>
            <a:r>
              <a:rPr lang="en-US" err="1"/>
              <a:t>prasa.com</a:t>
            </a:r>
            <a:endParaRPr lang="en-US"/>
          </a:p>
        </p:txBody>
      </p:sp>
      <p:pic>
        <p:nvPicPr>
          <p:cNvPr id="8" name="Picture 7">
            <a:extLst>
              <a:ext uri="{FF2B5EF4-FFF2-40B4-BE49-F238E27FC236}">
                <a16:creationId xmlns:a16="http://schemas.microsoft.com/office/drawing/2014/main" id="{AB722168-C012-761B-BD37-5F854C9C6329}"/>
              </a:ext>
            </a:extLst>
          </p:cNvPr>
          <p:cNvPicPr>
            <a:picLocks noChangeAspect="1"/>
          </p:cNvPicPr>
          <p:nvPr userDrawn="1"/>
        </p:nvPicPr>
        <p:blipFill>
          <a:blip r:embed="rId2"/>
          <a:stretch>
            <a:fillRect/>
          </a:stretch>
        </p:blipFill>
        <p:spPr>
          <a:xfrm>
            <a:off x="0" y="0"/>
            <a:ext cx="3842592" cy="6858000"/>
          </a:xfrm>
          <a:prstGeom prst="rect">
            <a:avLst/>
          </a:prstGeom>
        </p:spPr>
      </p:pic>
      <p:pic>
        <p:nvPicPr>
          <p:cNvPr id="9" name="Picture 8">
            <a:extLst>
              <a:ext uri="{FF2B5EF4-FFF2-40B4-BE49-F238E27FC236}">
                <a16:creationId xmlns:a16="http://schemas.microsoft.com/office/drawing/2014/main" id="{1B747C1D-721A-722D-5B40-A9C8B502428F}"/>
              </a:ext>
            </a:extLst>
          </p:cNvPr>
          <p:cNvPicPr>
            <a:picLocks noChangeAspect="1"/>
          </p:cNvPicPr>
          <p:nvPr userDrawn="1"/>
        </p:nvPicPr>
        <p:blipFill>
          <a:blip r:embed="rId3"/>
          <a:stretch>
            <a:fillRect/>
          </a:stretch>
        </p:blipFill>
        <p:spPr>
          <a:xfrm>
            <a:off x="9622464" y="461167"/>
            <a:ext cx="1847987" cy="778100"/>
          </a:xfrm>
          <a:prstGeom prst="rect">
            <a:avLst/>
          </a:prstGeom>
        </p:spPr>
      </p:pic>
    </p:spTree>
    <p:extLst>
      <p:ext uri="{BB962C8B-B14F-4D97-AF65-F5344CB8AC3E}">
        <p14:creationId xmlns:p14="http://schemas.microsoft.com/office/powerpoint/2010/main" val="6090212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F49E-521B-E384-F85C-824C0ECBBF1B}"/>
              </a:ext>
            </a:extLst>
          </p:cNvPr>
          <p:cNvSpPr>
            <a:spLocks noGrp="1"/>
          </p:cNvSpPr>
          <p:nvPr>
            <p:ph type="title"/>
          </p:nvPr>
        </p:nvSpPr>
        <p:spPr>
          <a:xfrm>
            <a:off x="838200" y="1701479"/>
            <a:ext cx="10515600" cy="660541"/>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0366618-7710-29B8-37CE-287E99AC388B}"/>
              </a:ext>
            </a:extLst>
          </p:cNvPr>
          <p:cNvSpPr>
            <a:spLocks noGrp="1"/>
          </p:cNvSpPr>
          <p:nvPr>
            <p:ph idx="1"/>
          </p:nvPr>
        </p:nvSpPr>
        <p:spPr>
          <a:xfrm>
            <a:off x="838200" y="2685327"/>
            <a:ext cx="10515600" cy="2905245"/>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GB"/>
              <a:t>Click to edit Master text styles</a:t>
            </a:r>
          </a:p>
        </p:txBody>
      </p:sp>
      <p:pic>
        <p:nvPicPr>
          <p:cNvPr id="7" name="Picture 6">
            <a:extLst>
              <a:ext uri="{FF2B5EF4-FFF2-40B4-BE49-F238E27FC236}">
                <a16:creationId xmlns:a16="http://schemas.microsoft.com/office/drawing/2014/main" id="{8B39DDFD-A496-A67E-99C4-3AD8CDC0709B}"/>
              </a:ext>
            </a:extLst>
          </p:cNvPr>
          <p:cNvPicPr>
            <a:picLocks noChangeAspect="1"/>
          </p:cNvPicPr>
          <p:nvPr userDrawn="1"/>
        </p:nvPicPr>
        <p:blipFill>
          <a:blip r:embed="rId2"/>
          <a:stretch>
            <a:fillRect/>
          </a:stretch>
        </p:blipFill>
        <p:spPr>
          <a:xfrm>
            <a:off x="409015" y="230188"/>
            <a:ext cx="1271867" cy="535523"/>
          </a:xfrm>
          <a:prstGeom prst="rect">
            <a:avLst/>
          </a:prstGeom>
        </p:spPr>
      </p:pic>
      <p:sp>
        <p:nvSpPr>
          <p:cNvPr id="8" name="Subtitle 2">
            <a:extLst>
              <a:ext uri="{FF2B5EF4-FFF2-40B4-BE49-F238E27FC236}">
                <a16:creationId xmlns:a16="http://schemas.microsoft.com/office/drawing/2014/main" id="{BF212E51-0BD5-5B18-581A-36F5853E5FE6}"/>
              </a:ext>
            </a:extLst>
          </p:cNvPr>
          <p:cNvSpPr txBox="1">
            <a:spLocks/>
          </p:cNvSpPr>
          <p:nvPr userDrawn="1"/>
        </p:nvSpPr>
        <p:spPr>
          <a:xfrm>
            <a:off x="10231811" y="6268919"/>
            <a:ext cx="1281675" cy="38113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spcBef>
                <a:spcPts val="0"/>
              </a:spcBef>
            </a:pPr>
            <a:fld id="{A92634E9-8AE5-4B42-826E-ACE5793ED71A}" type="slidenum">
              <a:rPr lang="en-US" sz="1200" smtClean="0">
                <a:solidFill>
                  <a:srgbClr val="00B0F0"/>
                </a:solidFill>
                <a:latin typeface="Arial" panose="020B0604020202020204" pitchFamily="34" charset="0"/>
                <a:cs typeface="Arial" panose="020B0604020202020204" pitchFamily="34" charset="0"/>
              </a:rPr>
              <a:pPr algn="r">
                <a:lnSpc>
                  <a:spcPct val="100000"/>
                </a:lnSpc>
                <a:spcBef>
                  <a:spcPts val="0"/>
                </a:spcBef>
              </a:pPr>
              <a:t>‹#›</a:t>
            </a:fld>
            <a:endParaRPr lang="en-US" sz="1200">
              <a:solidFill>
                <a:srgbClr val="00B0F0"/>
              </a:solidFill>
              <a:latin typeface="Arial" panose="020B0604020202020204" pitchFamily="34" charset="0"/>
              <a:cs typeface="Arial" panose="020B0604020202020204" pitchFamily="34" charset="0"/>
            </a:endParaRPr>
          </a:p>
          <a:p>
            <a:pPr algn="r">
              <a:lnSpc>
                <a:spcPct val="100000"/>
              </a:lnSpc>
              <a:spcBef>
                <a:spcPts val="0"/>
              </a:spcBef>
            </a:pPr>
            <a:r>
              <a:rPr lang="en-US" sz="1200" err="1">
                <a:solidFill>
                  <a:srgbClr val="00B0F0"/>
                </a:solidFill>
                <a:latin typeface="Arial" panose="020B0604020202020204" pitchFamily="34" charset="0"/>
                <a:cs typeface="Arial" panose="020B0604020202020204" pitchFamily="34" charset="0"/>
              </a:rPr>
              <a:t>prasa.com</a:t>
            </a:r>
            <a:endParaRPr lang="en-US" sz="1200">
              <a:solidFill>
                <a:srgbClr val="00B0F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826C937C-3530-681C-4FD5-CAE621744652}"/>
              </a:ext>
            </a:extLst>
          </p:cNvPr>
          <p:cNvSpPr txBox="1">
            <a:spLocks/>
          </p:cNvSpPr>
          <p:nvPr userDrawn="1"/>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00B0F0"/>
                </a:solidFill>
                <a:latin typeface="Arial" panose="020B0604020202020204" pitchFamily="34" charset="0"/>
                <a:cs typeface="Arial" panose="020B0604020202020204" pitchFamily="34" charset="0"/>
              </a:rPr>
              <a:t>PRASA | PRESENTATION</a:t>
            </a:r>
          </a:p>
        </p:txBody>
      </p:sp>
    </p:spTree>
    <p:extLst>
      <p:ext uri="{BB962C8B-B14F-4D97-AF65-F5344CB8AC3E}">
        <p14:creationId xmlns:p14="http://schemas.microsoft.com/office/powerpoint/2010/main" val="2872343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BB3C-6DA9-262A-C1C8-5D0ED9E19C6F}"/>
              </a:ext>
            </a:extLst>
          </p:cNvPr>
          <p:cNvSpPr>
            <a:spLocks noGrp="1"/>
          </p:cNvSpPr>
          <p:nvPr>
            <p:ph type="title"/>
          </p:nvPr>
        </p:nvSpPr>
        <p:spPr>
          <a:xfrm>
            <a:off x="838200" y="1395272"/>
            <a:ext cx="10515600" cy="660541"/>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60105D2-C85A-F01C-2347-4559392CA699}"/>
              </a:ext>
            </a:extLst>
          </p:cNvPr>
          <p:cNvSpPr>
            <a:spLocks noGrp="1"/>
          </p:cNvSpPr>
          <p:nvPr>
            <p:ph sz="half" idx="1"/>
          </p:nvPr>
        </p:nvSpPr>
        <p:spPr>
          <a:xfrm>
            <a:off x="838200" y="2338085"/>
            <a:ext cx="5181600" cy="3838877"/>
          </a:xfrm>
        </p:spPr>
        <p:txBody>
          <a:bodyPr>
            <a:normAutofit/>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25DC30B5-AFE2-28C6-724B-1F35F2A6D9F5}"/>
              </a:ext>
            </a:extLst>
          </p:cNvPr>
          <p:cNvSpPr>
            <a:spLocks noGrp="1"/>
          </p:cNvSpPr>
          <p:nvPr>
            <p:ph sz="half" idx="2"/>
          </p:nvPr>
        </p:nvSpPr>
        <p:spPr>
          <a:xfrm>
            <a:off x="6172200" y="2338085"/>
            <a:ext cx="5181600" cy="3838878"/>
          </a:xfrm>
        </p:spPr>
        <p:txBody>
          <a:bodyPr/>
          <a:lstStyle>
            <a:lvl1pPr>
              <a:defRPr sz="1800"/>
            </a:lvl1pPr>
            <a:lvl2pPr>
              <a:defRPr sz="1600"/>
            </a:lvl2pPr>
            <a:lvl3pPr>
              <a:defRPr sz="1400"/>
            </a:lvl3pPr>
            <a:lvl4pPr>
              <a:defRPr sz="1200"/>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Date Placeholder 4">
            <a:extLst>
              <a:ext uri="{FF2B5EF4-FFF2-40B4-BE49-F238E27FC236}">
                <a16:creationId xmlns:a16="http://schemas.microsoft.com/office/drawing/2014/main" id="{F32C469C-97BF-6ED2-18CE-97507AC2C21F}"/>
              </a:ext>
            </a:extLst>
          </p:cNvPr>
          <p:cNvSpPr>
            <a:spLocks noGrp="1"/>
          </p:cNvSpPr>
          <p:nvPr>
            <p:ph type="dt" sz="half" idx="10"/>
          </p:nvPr>
        </p:nvSpPr>
        <p:spPr/>
        <p:txBody>
          <a:bodyPr/>
          <a:lstStyle/>
          <a:p>
            <a:r>
              <a:rPr lang="en-ZA"/>
              <a:t>PRASA | PRESENTATION</a:t>
            </a:r>
            <a:endParaRPr lang="en-US"/>
          </a:p>
        </p:txBody>
      </p:sp>
      <p:sp>
        <p:nvSpPr>
          <p:cNvPr id="6" name="Footer Placeholder 5">
            <a:extLst>
              <a:ext uri="{FF2B5EF4-FFF2-40B4-BE49-F238E27FC236}">
                <a16:creationId xmlns:a16="http://schemas.microsoft.com/office/drawing/2014/main" id="{6B6D2629-837F-6950-2835-7A04C2042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1B0CD-F46B-42B3-B2C2-D342FF05389D}"/>
              </a:ext>
            </a:extLst>
          </p:cNvPr>
          <p:cNvSpPr>
            <a:spLocks noGrp="1"/>
          </p:cNvSpPr>
          <p:nvPr>
            <p:ph type="sldNum" sz="quarter" idx="12"/>
          </p:nvPr>
        </p:nvSpPr>
        <p:spPr/>
        <p:txBody>
          <a:bodyPr/>
          <a:lstStyle>
            <a:lvl1pPr>
              <a:defRPr>
                <a:solidFill>
                  <a:srgbClr val="00B0F0"/>
                </a:solidFill>
              </a:defRPr>
            </a:lvl1pPr>
          </a:lstStyle>
          <a:p>
            <a:fld id="{1EC629F6-FFDD-6548-BFCE-9AD503669EB9}" type="slidenum">
              <a:rPr lang="en-US" smtClean="0"/>
              <a:pPr/>
              <a:t>‹#›</a:t>
            </a:fld>
            <a:endParaRPr lang="en-US"/>
          </a:p>
          <a:p>
            <a:r>
              <a:rPr lang="en-US" err="1">
                <a:latin typeface="Arial" panose="020B0604020202020204" pitchFamily="34" charset="0"/>
                <a:cs typeface="Arial" panose="020B0604020202020204" pitchFamily="34" charset="0"/>
              </a:rPr>
              <a:t>prasa.com</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1554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2271-61C8-9E62-EEF0-B8183A8458D6}"/>
              </a:ext>
            </a:extLst>
          </p:cNvPr>
          <p:cNvSpPr>
            <a:spLocks noGrp="1"/>
          </p:cNvSpPr>
          <p:nvPr>
            <p:ph type="title"/>
          </p:nvPr>
        </p:nvSpPr>
        <p:spPr>
          <a:xfrm>
            <a:off x="838200" y="1225991"/>
            <a:ext cx="10515600" cy="662782"/>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BEA1ACF-F687-F2E4-5A35-DD5D917FCD9A}"/>
              </a:ext>
            </a:extLst>
          </p:cNvPr>
          <p:cNvSpPr>
            <a:spLocks noGrp="1"/>
          </p:cNvSpPr>
          <p:nvPr>
            <p:ph type="body" idx="1"/>
          </p:nvPr>
        </p:nvSpPr>
        <p:spPr>
          <a:xfrm>
            <a:off x="839788" y="2013995"/>
            <a:ext cx="5157787" cy="491080"/>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E89695-2253-2779-7F27-2D3229051FEC}"/>
              </a:ext>
            </a:extLst>
          </p:cNvPr>
          <p:cNvSpPr>
            <a:spLocks noGrp="1"/>
          </p:cNvSpPr>
          <p:nvPr>
            <p:ph sz="half" idx="2"/>
          </p:nvPr>
        </p:nvSpPr>
        <p:spPr>
          <a:xfrm>
            <a:off x="839788" y="2505075"/>
            <a:ext cx="5157787" cy="3684588"/>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0B4FC5F0-5E43-337C-C993-BDBD44F3A536}"/>
              </a:ext>
            </a:extLst>
          </p:cNvPr>
          <p:cNvSpPr>
            <a:spLocks noGrp="1"/>
          </p:cNvSpPr>
          <p:nvPr>
            <p:ph type="body" sz="quarter" idx="3"/>
          </p:nvPr>
        </p:nvSpPr>
        <p:spPr>
          <a:xfrm>
            <a:off x="6172200" y="2013993"/>
            <a:ext cx="5183188" cy="491081"/>
          </a:xfrm>
        </p:spPr>
        <p:txBody>
          <a:bodyPr anchor="b">
            <a:normAutofit/>
          </a:bodyPr>
          <a:lstStyle>
            <a:lvl1pPr marL="0" indent="0">
              <a:buNone/>
              <a:defRPr sz="20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5448636-BB9B-D4D3-AC9F-663BF79DBAF4}"/>
              </a:ext>
            </a:extLst>
          </p:cNvPr>
          <p:cNvSpPr>
            <a:spLocks noGrp="1"/>
          </p:cNvSpPr>
          <p:nvPr>
            <p:ph sz="quarter" idx="4"/>
          </p:nvPr>
        </p:nvSpPr>
        <p:spPr>
          <a:xfrm>
            <a:off x="6172200" y="2505075"/>
            <a:ext cx="5183188" cy="3684588"/>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Date Placeholder 6">
            <a:extLst>
              <a:ext uri="{FF2B5EF4-FFF2-40B4-BE49-F238E27FC236}">
                <a16:creationId xmlns:a16="http://schemas.microsoft.com/office/drawing/2014/main" id="{2467A3D9-903A-5043-55E1-A3D1E4AC7A03}"/>
              </a:ext>
            </a:extLst>
          </p:cNvPr>
          <p:cNvSpPr>
            <a:spLocks noGrp="1"/>
          </p:cNvSpPr>
          <p:nvPr>
            <p:ph type="dt" sz="half" idx="10"/>
          </p:nvPr>
        </p:nvSpPr>
        <p:spPr/>
        <p:txBody>
          <a:bodyPr/>
          <a:lstStyle/>
          <a:p>
            <a:r>
              <a:rPr lang="en-ZA"/>
              <a:t>PRASA | PRESENTATION</a:t>
            </a:r>
            <a:endParaRPr lang="en-US"/>
          </a:p>
        </p:txBody>
      </p:sp>
      <p:sp>
        <p:nvSpPr>
          <p:cNvPr id="8" name="Footer Placeholder 7">
            <a:extLst>
              <a:ext uri="{FF2B5EF4-FFF2-40B4-BE49-F238E27FC236}">
                <a16:creationId xmlns:a16="http://schemas.microsoft.com/office/drawing/2014/main" id="{51AFFE59-5216-914D-5BB8-6F88F3C34F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D0652-C32E-9573-99BE-7D4FFCDE2621}"/>
              </a:ext>
            </a:extLst>
          </p:cNvPr>
          <p:cNvSpPr>
            <a:spLocks noGrp="1"/>
          </p:cNvSpPr>
          <p:nvPr>
            <p:ph type="sldNum" sz="quarter" idx="12"/>
          </p:nvPr>
        </p:nvSpPr>
        <p:spPr/>
        <p:txBody>
          <a:bodyPr/>
          <a:lstStyle>
            <a:lvl1pPr>
              <a:defRPr>
                <a:solidFill>
                  <a:srgbClr val="00B0F0"/>
                </a:solidFill>
              </a:defRPr>
            </a:lvl1pPr>
          </a:lstStyle>
          <a:p>
            <a:fld id="{1EC629F6-FFDD-6548-BFCE-9AD503669EB9}" type="slidenum">
              <a:rPr lang="en-US" smtClean="0"/>
              <a:pPr/>
              <a:t>‹#›</a:t>
            </a:fld>
            <a:endParaRPr lang="en-US"/>
          </a:p>
          <a:p>
            <a:r>
              <a:rPr lang="en-US" err="1">
                <a:latin typeface="Arial" panose="020B0604020202020204" pitchFamily="34" charset="0"/>
                <a:cs typeface="Arial" panose="020B0604020202020204" pitchFamily="34" charset="0"/>
              </a:rPr>
              <a:t>prasa.com</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50613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3BE4-7E2F-2611-1CA5-ACD453DD84AC}"/>
              </a:ext>
            </a:extLst>
          </p:cNvPr>
          <p:cNvSpPr>
            <a:spLocks noGrp="1"/>
          </p:cNvSpPr>
          <p:nvPr>
            <p:ph type="title"/>
          </p:nvPr>
        </p:nvSpPr>
        <p:spPr>
          <a:xfrm>
            <a:off x="780689" y="1100414"/>
            <a:ext cx="10515600" cy="660541"/>
          </a:xfrm>
        </p:spPr>
        <p:txBody>
          <a:bodyPr>
            <a:normAutofit/>
          </a:bodyPr>
          <a:lstStyle>
            <a:lvl1pPr>
              <a:defRPr sz="3600" b="1">
                <a:solidFill>
                  <a:srgbClr val="00B0F0"/>
                </a:solidFill>
                <a:latin typeface="Montserrat" pitchFamily="2" charset="77"/>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9B4433F1-3FC0-A43F-3F54-04360ABD4E41}"/>
              </a:ext>
            </a:extLst>
          </p:cNvPr>
          <p:cNvSpPr>
            <a:spLocks noGrp="1"/>
          </p:cNvSpPr>
          <p:nvPr>
            <p:ph type="dt" sz="half" idx="10"/>
          </p:nvPr>
        </p:nvSpPr>
        <p:spPr/>
        <p:txBody>
          <a:bodyPr/>
          <a:lstStyle/>
          <a:p>
            <a:r>
              <a:rPr lang="en-ZA"/>
              <a:t>PRASA | PRESENTATION</a:t>
            </a:r>
            <a:endParaRPr lang="en-US"/>
          </a:p>
        </p:txBody>
      </p:sp>
      <p:sp>
        <p:nvSpPr>
          <p:cNvPr id="4" name="Footer Placeholder 3">
            <a:extLst>
              <a:ext uri="{FF2B5EF4-FFF2-40B4-BE49-F238E27FC236}">
                <a16:creationId xmlns:a16="http://schemas.microsoft.com/office/drawing/2014/main" id="{391E78DD-3129-D93B-164E-9823E5D9E4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CAA6C7-7360-624A-AA47-64A43911389D}"/>
              </a:ext>
            </a:extLst>
          </p:cNvPr>
          <p:cNvSpPr>
            <a:spLocks noGrp="1"/>
          </p:cNvSpPr>
          <p:nvPr>
            <p:ph type="sldNum" sz="quarter" idx="12"/>
          </p:nvPr>
        </p:nvSpPr>
        <p:spPr/>
        <p:txBody>
          <a:bodyPr/>
          <a:lstStyle>
            <a:lvl1pPr>
              <a:defRPr>
                <a:solidFill>
                  <a:srgbClr val="00B0F0"/>
                </a:solidFill>
              </a:defRPr>
            </a:lvl1pPr>
          </a:lstStyle>
          <a:p>
            <a:fld id="{1EC629F6-FFDD-6548-BFCE-9AD503669EB9}" type="slidenum">
              <a:rPr lang="en-US" smtClean="0"/>
              <a:pPr/>
              <a:t>‹#›</a:t>
            </a:fld>
            <a:endParaRPr lang="en-US"/>
          </a:p>
          <a:p>
            <a:r>
              <a:rPr lang="en-US" err="1">
                <a:latin typeface="Arial" panose="020B0604020202020204" pitchFamily="34" charset="0"/>
                <a:cs typeface="Arial" panose="020B0604020202020204" pitchFamily="34" charset="0"/>
              </a:rPr>
              <a:t>prasa.com</a:t>
            </a:r>
            <a:endParaRPr lang="en-US">
              <a:latin typeface="Arial" panose="020B0604020202020204" pitchFamily="34" charset="0"/>
              <a:cs typeface="Arial" panose="020B0604020202020204" pitchFamily="34" charset="0"/>
            </a:endParaRPr>
          </a:p>
        </p:txBody>
      </p:sp>
      <p:sp>
        <p:nvSpPr>
          <p:cNvPr id="6" name="TextBox 44">
            <a:extLst>
              <a:ext uri="{FF2B5EF4-FFF2-40B4-BE49-F238E27FC236}">
                <a16:creationId xmlns:a16="http://schemas.microsoft.com/office/drawing/2014/main" id="{048CE3F0-CE86-4832-11B4-3870661FF98E}"/>
              </a:ext>
            </a:extLst>
          </p:cNvPr>
          <p:cNvSpPr txBox="1">
            <a:spLocks noChangeArrowheads="1"/>
          </p:cNvSpPr>
          <p:nvPr userDrawn="1"/>
        </p:nvSpPr>
        <p:spPr bwMode="auto">
          <a:xfrm>
            <a:off x="395555" y="3850404"/>
            <a:ext cx="2087812" cy="14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lnSpc>
                <a:spcPct val="150000"/>
              </a:lnSpc>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hangingPunct="1">
              <a:lnSpc>
                <a:spcPct val="150000"/>
              </a:lnSpc>
            </a:pPr>
            <a:endParaRPr lang="en-US" altLang="en-US" sz="1200" b="1">
              <a:solidFill>
                <a:schemeClr val="tx2"/>
              </a:solidFill>
              <a:latin typeface="Arial" panose="020B0604020202020204" pitchFamily="34" charset="0"/>
              <a:cs typeface="Arial" panose="020B0604020202020204" pitchFamily="34" charset="0"/>
            </a:endParaRPr>
          </a:p>
          <a:p>
            <a:pPr algn="ctr" eaLnBrk="1" hangingPunct="1">
              <a:lnSpc>
                <a:spcPct val="150000"/>
              </a:lnSpc>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19" name="TextBox 44">
            <a:extLst>
              <a:ext uri="{FF2B5EF4-FFF2-40B4-BE49-F238E27FC236}">
                <a16:creationId xmlns:a16="http://schemas.microsoft.com/office/drawing/2014/main" id="{D01DA0F9-AD83-9E97-47C2-11363CAB0EE0}"/>
              </a:ext>
            </a:extLst>
          </p:cNvPr>
          <p:cNvSpPr txBox="1">
            <a:spLocks noChangeArrowheads="1"/>
          </p:cNvSpPr>
          <p:nvPr userDrawn="1"/>
        </p:nvSpPr>
        <p:spPr bwMode="auto">
          <a:xfrm>
            <a:off x="2534490" y="3850404"/>
            <a:ext cx="2087812" cy="14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lnSpc>
                <a:spcPct val="150000"/>
              </a:lnSpc>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hangingPunct="1">
              <a:lnSpc>
                <a:spcPct val="150000"/>
              </a:lnSpc>
            </a:pPr>
            <a:endParaRPr lang="en-US" altLang="en-US" sz="1200" b="1">
              <a:solidFill>
                <a:schemeClr val="tx2"/>
              </a:solidFill>
              <a:latin typeface="Arial" panose="020B0604020202020204" pitchFamily="34" charset="0"/>
              <a:cs typeface="Arial" panose="020B0604020202020204" pitchFamily="34" charset="0"/>
            </a:endParaRPr>
          </a:p>
          <a:p>
            <a:pPr algn="ctr" eaLnBrk="1" hangingPunct="1">
              <a:lnSpc>
                <a:spcPct val="150000"/>
              </a:lnSpc>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23" name="TextBox 44">
            <a:extLst>
              <a:ext uri="{FF2B5EF4-FFF2-40B4-BE49-F238E27FC236}">
                <a16:creationId xmlns:a16="http://schemas.microsoft.com/office/drawing/2014/main" id="{82350CFA-FCA1-DB8A-FB48-3825E4D11669}"/>
              </a:ext>
            </a:extLst>
          </p:cNvPr>
          <p:cNvSpPr txBox="1">
            <a:spLocks noChangeArrowheads="1"/>
          </p:cNvSpPr>
          <p:nvPr userDrawn="1"/>
        </p:nvSpPr>
        <p:spPr bwMode="auto">
          <a:xfrm>
            <a:off x="4808106" y="3850404"/>
            <a:ext cx="2087812" cy="14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lnSpc>
                <a:spcPct val="150000"/>
              </a:lnSpc>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hangingPunct="1">
              <a:lnSpc>
                <a:spcPct val="150000"/>
              </a:lnSpc>
            </a:pPr>
            <a:endParaRPr lang="en-US" altLang="en-US" sz="1200" b="1">
              <a:solidFill>
                <a:schemeClr val="tx2"/>
              </a:solidFill>
              <a:latin typeface="Arial" panose="020B0604020202020204" pitchFamily="34" charset="0"/>
              <a:cs typeface="Arial" panose="020B0604020202020204" pitchFamily="34" charset="0"/>
            </a:endParaRPr>
          </a:p>
          <a:p>
            <a:pPr algn="ctr" eaLnBrk="1" hangingPunct="1">
              <a:lnSpc>
                <a:spcPct val="150000"/>
              </a:lnSpc>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24" name="TextBox 44">
            <a:extLst>
              <a:ext uri="{FF2B5EF4-FFF2-40B4-BE49-F238E27FC236}">
                <a16:creationId xmlns:a16="http://schemas.microsoft.com/office/drawing/2014/main" id="{A5BF2C12-462A-CAC5-1BC8-E3F48BB35FED}"/>
              </a:ext>
            </a:extLst>
          </p:cNvPr>
          <p:cNvSpPr txBox="1">
            <a:spLocks noChangeArrowheads="1"/>
          </p:cNvSpPr>
          <p:nvPr userDrawn="1"/>
        </p:nvSpPr>
        <p:spPr bwMode="auto">
          <a:xfrm>
            <a:off x="7157168" y="3850404"/>
            <a:ext cx="2087812" cy="14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lnSpc>
                <a:spcPct val="150000"/>
              </a:lnSpc>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hangingPunct="1">
              <a:lnSpc>
                <a:spcPct val="150000"/>
              </a:lnSpc>
            </a:pPr>
            <a:endParaRPr lang="en-US" altLang="en-US" sz="1200" b="1">
              <a:solidFill>
                <a:schemeClr val="tx2"/>
              </a:solidFill>
              <a:latin typeface="Arial" panose="020B0604020202020204" pitchFamily="34" charset="0"/>
              <a:cs typeface="Arial" panose="020B0604020202020204" pitchFamily="34" charset="0"/>
            </a:endParaRPr>
          </a:p>
          <a:p>
            <a:pPr algn="ctr" eaLnBrk="1" hangingPunct="1">
              <a:lnSpc>
                <a:spcPct val="150000"/>
              </a:lnSpc>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sp>
        <p:nvSpPr>
          <p:cNvPr id="25" name="TextBox 44">
            <a:extLst>
              <a:ext uri="{FF2B5EF4-FFF2-40B4-BE49-F238E27FC236}">
                <a16:creationId xmlns:a16="http://schemas.microsoft.com/office/drawing/2014/main" id="{57D1F14D-A9FF-9365-AF02-CDA703FC02E8}"/>
              </a:ext>
            </a:extLst>
          </p:cNvPr>
          <p:cNvSpPr txBox="1">
            <a:spLocks noChangeArrowheads="1"/>
          </p:cNvSpPr>
          <p:nvPr userDrawn="1"/>
        </p:nvSpPr>
        <p:spPr bwMode="auto">
          <a:xfrm>
            <a:off x="9616589" y="3850404"/>
            <a:ext cx="2087812" cy="14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lnSpc>
                <a:spcPct val="150000"/>
              </a:lnSpc>
            </a:pPr>
            <a:r>
              <a:rPr lang="en-US" altLang="en-US" sz="1200" b="1">
                <a:solidFill>
                  <a:schemeClr val="tx2"/>
                </a:solidFill>
                <a:latin typeface="Arial" panose="020B0604020202020204" pitchFamily="34" charset="0"/>
                <a:cs typeface="Arial" panose="020B0604020202020204" pitchFamily="34" charset="0"/>
              </a:rPr>
              <a:t>Heading Goes Here</a:t>
            </a:r>
          </a:p>
          <a:p>
            <a:pPr algn="ctr" eaLnBrk="1" hangingPunct="1">
              <a:lnSpc>
                <a:spcPct val="150000"/>
              </a:lnSpc>
            </a:pPr>
            <a:endParaRPr lang="en-US" altLang="en-US" sz="1200" b="1">
              <a:solidFill>
                <a:schemeClr val="tx2"/>
              </a:solidFill>
              <a:latin typeface="Arial" panose="020B0604020202020204" pitchFamily="34" charset="0"/>
              <a:cs typeface="Arial" panose="020B0604020202020204" pitchFamily="34" charset="0"/>
            </a:endParaRPr>
          </a:p>
          <a:p>
            <a:pPr algn="ctr" eaLnBrk="1" hangingPunct="1">
              <a:lnSpc>
                <a:spcPct val="150000"/>
              </a:lnSpc>
            </a:pPr>
            <a:r>
              <a:rPr lang="en-US" altLang="en-US" sz="1200">
                <a:solidFill>
                  <a:schemeClr val="tx2"/>
                </a:solidFill>
                <a:latin typeface="Arial" panose="020B0604020202020204" pitchFamily="34" charset="0"/>
                <a:cs typeface="Arial" panose="020B0604020202020204" pitchFamily="34" charset="0"/>
              </a:rPr>
              <a:t>Lorem ipsum dolor </a:t>
            </a:r>
            <a:r>
              <a:rPr lang="en-US" altLang="en-US" sz="1200" err="1">
                <a:solidFill>
                  <a:schemeClr val="tx2"/>
                </a:solidFill>
                <a:latin typeface="Arial" panose="020B0604020202020204" pitchFamily="34" charset="0"/>
                <a:cs typeface="Arial" panose="020B0604020202020204" pitchFamily="34" charset="0"/>
              </a:rPr>
              <a:t>amet</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esto</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consectetur</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adipiscing</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sodales</a:t>
            </a:r>
            <a:r>
              <a:rPr lang="en-US" altLang="en-US" sz="1200">
                <a:solidFill>
                  <a:schemeClr val="tx2"/>
                </a:solidFill>
                <a:latin typeface="Arial" panose="020B0604020202020204" pitchFamily="34" charset="0"/>
                <a:cs typeface="Arial" panose="020B0604020202020204" pitchFamily="34" charset="0"/>
              </a:rPr>
              <a:t>  </a:t>
            </a:r>
            <a:r>
              <a:rPr lang="en-US" altLang="en-US" sz="1200" err="1">
                <a:solidFill>
                  <a:schemeClr val="tx2"/>
                </a:solidFill>
                <a:latin typeface="Arial" panose="020B0604020202020204" pitchFamily="34" charset="0"/>
                <a:cs typeface="Arial" panose="020B0604020202020204" pitchFamily="34" charset="0"/>
              </a:rPr>
              <a:t>estus</a:t>
            </a:r>
            <a:r>
              <a:rPr lang="en-US" altLang="en-US" sz="1200">
                <a:solidFill>
                  <a:schemeClr val="tx2"/>
                </a:solidFill>
                <a:latin typeface="Arial" panose="020B0604020202020204" pitchFamily="34" charset="0"/>
                <a:cs typeface="Arial" panose="020B0604020202020204" pitchFamily="34" charset="0"/>
              </a:rPr>
              <a:t> vestibulum </a:t>
            </a:r>
          </a:p>
        </p:txBody>
      </p:sp>
      <p:grpSp>
        <p:nvGrpSpPr>
          <p:cNvPr id="31" name="Group 30">
            <a:extLst>
              <a:ext uri="{FF2B5EF4-FFF2-40B4-BE49-F238E27FC236}">
                <a16:creationId xmlns:a16="http://schemas.microsoft.com/office/drawing/2014/main" id="{F6F28BE2-DAB4-B0A2-9B46-F7ACABB91C60}"/>
              </a:ext>
            </a:extLst>
          </p:cNvPr>
          <p:cNvGrpSpPr/>
          <p:nvPr userDrawn="1"/>
        </p:nvGrpSpPr>
        <p:grpSpPr>
          <a:xfrm>
            <a:off x="695100" y="2196115"/>
            <a:ext cx="1434662" cy="1232885"/>
            <a:chOff x="695100" y="2196115"/>
            <a:chExt cx="1434662" cy="1232885"/>
          </a:xfrm>
        </p:grpSpPr>
        <p:grpSp>
          <p:nvGrpSpPr>
            <p:cNvPr id="7" name="Group 45">
              <a:extLst>
                <a:ext uri="{FF2B5EF4-FFF2-40B4-BE49-F238E27FC236}">
                  <a16:creationId xmlns:a16="http://schemas.microsoft.com/office/drawing/2014/main" id="{9465F46F-C85E-D962-011C-126F87E88ACA}"/>
                </a:ext>
              </a:extLst>
            </p:cNvPr>
            <p:cNvGrpSpPr>
              <a:grpSpLocks/>
            </p:cNvGrpSpPr>
            <p:nvPr userDrawn="1"/>
          </p:nvGrpSpPr>
          <p:grpSpPr bwMode="auto">
            <a:xfrm>
              <a:off x="823019" y="2196115"/>
              <a:ext cx="1232885" cy="1232885"/>
              <a:chOff x="9810750" y="2171700"/>
              <a:chExt cx="1943100" cy="1943100"/>
            </a:xfrm>
          </p:grpSpPr>
          <p:sp>
            <p:nvSpPr>
              <p:cNvPr id="8" name="Oval 7">
                <a:extLst>
                  <a:ext uri="{FF2B5EF4-FFF2-40B4-BE49-F238E27FC236}">
                    <a16:creationId xmlns:a16="http://schemas.microsoft.com/office/drawing/2014/main" id="{9CBE01E6-2AC8-A6E6-4428-328870A650DD}"/>
                  </a:ext>
                </a:extLst>
              </p:cNvPr>
              <p:cNvSpPr/>
              <p:nvPr/>
            </p:nvSpPr>
            <p:spPr>
              <a:xfrm>
                <a:off x="9979025" y="2339975"/>
                <a:ext cx="1606550" cy="16065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9" name="Oval 8">
                <a:extLst>
                  <a:ext uri="{FF2B5EF4-FFF2-40B4-BE49-F238E27FC236}">
                    <a16:creationId xmlns:a16="http://schemas.microsoft.com/office/drawing/2014/main" id="{9D983014-027C-986A-3D53-ACBE32A2B923}"/>
                  </a:ext>
                </a:extLst>
              </p:cNvPr>
              <p:cNvSpPr/>
              <p:nvPr/>
            </p:nvSpPr>
            <p:spPr>
              <a:xfrm>
                <a:off x="9810750" y="2171700"/>
                <a:ext cx="1943100"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26" name="TextBox 12">
              <a:extLst>
                <a:ext uri="{FF2B5EF4-FFF2-40B4-BE49-F238E27FC236}">
                  <a16:creationId xmlns:a16="http://schemas.microsoft.com/office/drawing/2014/main" id="{4A4EB5D6-8C03-5624-3C23-2B690C4C8BFB}"/>
                </a:ext>
              </a:extLst>
            </p:cNvPr>
            <p:cNvSpPr txBox="1">
              <a:spLocks noChangeArrowheads="1"/>
            </p:cNvSpPr>
            <p:nvPr userDrawn="1"/>
          </p:nvSpPr>
          <p:spPr bwMode="auto">
            <a:xfrm>
              <a:off x="695100" y="2260570"/>
              <a:ext cx="14346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r>
                <a:rPr lang="en-US" altLang="en-US" sz="6600">
                  <a:solidFill>
                    <a:schemeClr val="bg1"/>
                  </a:solidFill>
                  <a:latin typeface="Arial" panose="020B0604020202020204" pitchFamily="34" charset="0"/>
                  <a:cs typeface="Arial" panose="020B0604020202020204" pitchFamily="34" charset="0"/>
                </a:rPr>
                <a:t>1</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7DF2F843-5A48-0020-0064-A09C4841C6AF}"/>
              </a:ext>
            </a:extLst>
          </p:cNvPr>
          <p:cNvGrpSpPr/>
          <p:nvPr userDrawn="1"/>
        </p:nvGrpSpPr>
        <p:grpSpPr>
          <a:xfrm>
            <a:off x="2843923" y="2196115"/>
            <a:ext cx="1434662" cy="1232885"/>
            <a:chOff x="2843923" y="2196115"/>
            <a:chExt cx="1434662" cy="1232885"/>
          </a:xfrm>
        </p:grpSpPr>
        <p:grpSp>
          <p:nvGrpSpPr>
            <p:cNvPr id="10" name="Group 45">
              <a:extLst>
                <a:ext uri="{FF2B5EF4-FFF2-40B4-BE49-F238E27FC236}">
                  <a16:creationId xmlns:a16="http://schemas.microsoft.com/office/drawing/2014/main" id="{CA66EF36-743A-B6CD-8B5D-17A8434B8426}"/>
                </a:ext>
              </a:extLst>
            </p:cNvPr>
            <p:cNvGrpSpPr>
              <a:grpSpLocks/>
            </p:cNvGrpSpPr>
            <p:nvPr userDrawn="1"/>
          </p:nvGrpSpPr>
          <p:grpSpPr bwMode="auto">
            <a:xfrm>
              <a:off x="2935602" y="2196115"/>
              <a:ext cx="1232885" cy="1232885"/>
              <a:chOff x="9810750" y="2171700"/>
              <a:chExt cx="1943100" cy="1943100"/>
            </a:xfrm>
          </p:grpSpPr>
          <p:sp>
            <p:nvSpPr>
              <p:cNvPr id="11" name="Oval 10">
                <a:extLst>
                  <a:ext uri="{FF2B5EF4-FFF2-40B4-BE49-F238E27FC236}">
                    <a16:creationId xmlns:a16="http://schemas.microsoft.com/office/drawing/2014/main" id="{3D914D26-0D61-BFF1-1710-A47B2E9C09A2}"/>
                  </a:ext>
                </a:extLst>
              </p:cNvPr>
              <p:cNvSpPr/>
              <p:nvPr/>
            </p:nvSpPr>
            <p:spPr>
              <a:xfrm>
                <a:off x="9979025" y="2339975"/>
                <a:ext cx="1606550" cy="16065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12" name="Oval 11">
                <a:extLst>
                  <a:ext uri="{FF2B5EF4-FFF2-40B4-BE49-F238E27FC236}">
                    <a16:creationId xmlns:a16="http://schemas.microsoft.com/office/drawing/2014/main" id="{1F9846BE-5E0B-AA7C-C148-145F03937370}"/>
                  </a:ext>
                </a:extLst>
              </p:cNvPr>
              <p:cNvSpPr/>
              <p:nvPr/>
            </p:nvSpPr>
            <p:spPr>
              <a:xfrm>
                <a:off x="9810750" y="2171700"/>
                <a:ext cx="1943100"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27" name="TextBox 12">
              <a:extLst>
                <a:ext uri="{FF2B5EF4-FFF2-40B4-BE49-F238E27FC236}">
                  <a16:creationId xmlns:a16="http://schemas.microsoft.com/office/drawing/2014/main" id="{E9329318-78D7-570C-3B50-EC8B7CFB128B}"/>
                </a:ext>
              </a:extLst>
            </p:cNvPr>
            <p:cNvSpPr txBox="1">
              <a:spLocks noChangeArrowheads="1"/>
            </p:cNvSpPr>
            <p:nvPr userDrawn="1"/>
          </p:nvSpPr>
          <p:spPr bwMode="auto">
            <a:xfrm>
              <a:off x="2843923" y="2258559"/>
              <a:ext cx="14346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r>
                <a:rPr lang="en-US" altLang="en-US" sz="6600">
                  <a:solidFill>
                    <a:schemeClr val="bg1"/>
                  </a:solidFill>
                  <a:latin typeface="Arial" panose="020B0604020202020204" pitchFamily="34" charset="0"/>
                  <a:cs typeface="Arial" panose="020B0604020202020204" pitchFamily="34" charset="0"/>
                </a:rPr>
                <a:t>2</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BE2E5FAC-606C-4558-F16F-388430DE0E34}"/>
              </a:ext>
            </a:extLst>
          </p:cNvPr>
          <p:cNvGrpSpPr/>
          <p:nvPr userDrawn="1"/>
        </p:nvGrpSpPr>
        <p:grpSpPr>
          <a:xfrm>
            <a:off x="5093680" y="2196115"/>
            <a:ext cx="1434662" cy="1232885"/>
            <a:chOff x="5093680" y="2196115"/>
            <a:chExt cx="1434662" cy="1232885"/>
          </a:xfrm>
        </p:grpSpPr>
        <p:grpSp>
          <p:nvGrpSpPr>
            <p:cNvPr id="13" name="Group 45">
              <a:extLst>
                <a:ext uri="{FF2B5EF4-FFF2-40B4-BE49-F238E27FC236}">
                  <a16:creationId xmlns:a16="http://schemas.microsoft.com/office/drawing/2014/main" id="{E1193B35-5CAC-AC83-5969-B939C1514259}"/>
                </a:ext>
              </a:extLst>
            </p:cNvPr>
            <p:cNvGrpSpPr>
              <a:grpSpLocks/>
            </p:cNvGrpSpPr>
            <p:nvPr userDrawn="1"/>
          </p:nvGrpSpPr>
          <p:grpSpPr bwMode="auto">
            <a:xfrm>
              <a:off x="5193653" y="2196115"/>
              <a:ext cx="1232885" cy="1232885"/>
              <a:chOff x="9810750" y="2171700"/>
              <a:chExt cx="1943100" cy="1943100"/>
            </a:xfrm>
          </p:grpSpPr>
          <p:sp>
            <p:nvSpPr>
              <p:cNvPr id="14" name="Oval 13">
                <a:extLst>
                  <a:ext uri="{FF2B5EF4-FFF2-40B4-BE49-F238E27FC236}">
                    <a16:creationId xmlns:a16="http://schemas.microsoft.com/office/drawing/2014/main" id="{ED74A708-7E6D-6A28-1A81-76AA37B6AB6E}"/>
                  </a:ext>
                </a:extLst>
              </p:cNvPr>
              <p:cNvSpPr/>
              <p:nvPr/>
            </p:nvSpPr>
            <p:spPr>
              <a:xfrm>
                <a:off x="9979025" y="2339975"/>
                <a:ext cx="1606550" cy="16065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15" name="Oval 14">
                <a:extLst>
                  <a:ext uri="{FF2B5EF4-FFF2-40B4-BE49-F238E27FC236}">
                    <a16:creationId xmlns:a16="http://schemas.microsoft.com/office/drawing/2014/main" id="{4227A8AC-5B3B-D4A7-0E21-C849C259A5C9}"/>
                  </a:ext>
                </a:extLst>
              </p:cNvPr>
              <p:cNvSpPr/>
              <p:nvPr/>
            </p:nvSpPr>
            <p:spPr>
              <a:xfrm>
                <a:off x="9810750" y="2171700"/>
                <a:ext cx="1943100"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28" name="TextBox 12">
              <a:extLst>
                <a:ext uri="{FF2B5EF4-FFF2-40B4-BE49-F238E27FC236}">
                  <a16:creationId xmlns:a16="http://schemas.microsoft.com/office/drawing/2014/main" id="{7806E2DF-EBD8-4312-3DB1-936D3C7019D5}"/>
                </a:ext>
              </a:extLst>
            </p:cNvPr>
            <p:cNvSpPr txBox="1">
              <a:spLocks noChangeArrowheads="1"/>
            </p:cNvSpPr>
            <p:nvPr userDrawn="1"/>
          </p:nvSpPr>
          <p:spPr bwMode="auto">
            <a:xfrm>
              <a:off x="5093680" y="2244804"/>
              <a:ext cx="14346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r>
                <a:rPr lang="en-US" altLang="en-US" sz="6600">
                  <a:solidFill>
                    <a:schemeClr val="bg1"/>
                  </a:solidFill>
                  <a:latin typeface="Arial" panose="020B0604020202020204" pitchFamily="34" charset="0"/>
                  <a:cs typeface="Arial" panose="020B0604020202020204" pitchFamily="34" charset="0"/>
                </a:rPr>
                <a:t>3</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F820A598-B8EE-49E8-6E74-2EA641F36C3B}"/>
              </a:ext>
            </a:extLst>
          </p:cNvPr>
          <p:cNvGrpSpPr/>
          <p:nvPr userDrawn="1"/>
        </p:nvGrpSpPr>
        <p:grpSpPr>
          <a:xfrm>
            <a:off x="7426976" y="2196115"/>
            <a:ext cx="1434662" cy="1232885"/>
            <a:chOff x="7426976" y="2196115"/>
            <a:chExt cx="1434662" cy="1232885"/>
          </a:xfrm>
        </p:grpSpPr>
        <p:grpSp>
          <p:nvGrpSpPr>
            <p:cNvPr id="16" name="Group 45">
              <a:extLst>
                <a:ext uri="{FF2B5EF4-FFF2-40B4-BE49-F238E27FC236}">
                  <a16:creationId xmlns:a16="http://schemas.microsoft.com/office/drawing/2014/main" id="{F97CF3DB-A913-E58D-4AD2-1F84BA52E8A6}"/>
                </a:ext>
              </a:extLst>
            </p:cNvPr>
            <p:cNvGrpSpPr>
              <a:grpSpLocks/>
            </p:cNvGrpSpPr>
            <p:nvPr userDrawn="1"/>
          </p:nvGrpSpPr>
          <p:grpSpPr bwMode="auto">
            <a:xfrm>
              <a:off x="7540921" y="2196115"/>
              <a:ext cx="1232885" cy="1232885"/>
              <a:chOff x="9810750" y="2171700"/>
              <a:chExt cx="1943100" cy="1943100"/>
            </a:xfrm>
          </p:grpSpPr>
          <p:sp>
            <p:nvSpPr>
              <p:cNvPr id="17" name="Oval 16">
                <a:extLst>
                  <a:ext uri="{FF2B5EF4-FFF2-40B4-BE49-F238E27FC236}">
                    <a16:creationId xmlns:a16="http://schemas.microsoft.com/office/drawing/2014/main" id="{DB94CDC9-5C13-982C-BF9B-6B33C9AC52CA}"/>
                  </a:ext>
                </a:extLst>
              </p:cNvPr>
              <p:cNvSpPr/>
              <p:nvPr/>
            </p:nvSpPr>
            <p:spPr>
              <a:xfrm>
                <a:off x="9979025" y="2339975"/>
                <a:ext cx="1606550" cy="16065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18" name="Oval 17">
                <a:extLst>
                  <a:ext uri="{FF2B5EF4-FFF2-40B4-BE49-F238E27FC236}">
                    <a16:creationId xmlns:a16="http://schemas.microsoft.com/office/drawing/2014/main" id="{9871D9FC-9F62-CFD4-6F64-77FA0CB1D23A}"/>
                  </a:ext>
                </a:extLst>
              </p:cNvPr>
              <p:cNvSpPr/>
              <p:nvPr/>
            </p:nvSpPr>
            <p:spPr>
              <a:xfrm>
                <a:off x="9810750" y="2171700"/>
                <a:ext cx="1943100"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29" name="TextBox 12">
              <a:extLst>
                <a:ext uri="{FF2B5EF4-FFF2-40B4-BE49-F238E27FC236}">
                  <a16:creationId xmlns:a16="http://schemas.microsoft.com/office/drawing/2014/main" id="{8566E1BD-2FAD-D734-9255-FF6CDC316EE7}"/>
                </a:ext>
              </a:extLst>
            </p:cNvPr>
            <p:cNvSpPr txBox="1">
              <a:spLocks noChangeArrowheads="1"/>
            </p:cNvSpPr>
            <p:nvPr userDrawn="1"/>
          </p:nvSpPr>
          <p:spPr bwMode="auto">
            <a:xfrm>
              <a:off x="7426976" y="2260570"/>
              <a:ext cx="14346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r>
                <a:rPr lang="en-US" altLang="en-US" sz="6600">
                  <a:solidFill>
                    <a:schemeClr val="bg1"/>
                  </a:solidFill>
                  <a:latin typeface="Arial" panose="020B0604020202020204" pitchFamily="34" charset="0"/>
                  <a:cs typeface="Arial" panose="020B0604020202020204" pitchFamily="34" charset="0"/>
                </a:rPr>
                <a:t>4</a:t>
              </a:r>
              <a:endParaRPr lang="ru-RU" altLang="en-US" sz="6600">
                <a:solidFill>
                  <a:schemeClr val="bg1"/>
                </a:solidFill>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C03967C8-DBC7-3E76-32BC-1302DB7FDF42}"/>
              </a:ext>
            </a:extLst>
          </p:cNvPr>
          <p:cNvGrpSpPr/>
          <p:nvPr userDrawn="1"/>
        </p:nvGrpSpPr>
        <p:grpSpPr>
          <a:xfrm>
            <a:off x="9966446" y="2196115"/>
            <a:ext cx="1434662" cy="1232885"/>
            <a:chOff x="9966446" y="2196115"/>
            <a:chExt cx="1434662" cy="1232885"/>
          </a:xfrm>
        </p:grpSpPr>
        <p:grpSp>
          <p:nvGrpSpPr>
            <p:cNvPr id="20" name="Group 45">
              <a:extLst>
                <a:ext uri="{FF2B5EF4-FFF2-40B4-BE49-F238E27FC236}">
                  <a16:creationId xmlns:a16="http://schemas.microsoft.com/office/drawing/2014/main" id="{044B2E10-156A-3FA1-345B-3FF2F4E38B9C}"/>
                </a:ext>
              </a:extLst>
            </p:cNvPr>
            <p:cNvGrpSpPr>
              <a:grpSpLocks/>
            </p:cNvGrpSpPr>
            <p:nvPr userDrawn="1"/>
          </p:nvGrpSpPr>
          <p:grpSpPr bwMode="auto">
            <a:xfrm>
              <a:off x="10063404" y="2196115"/>
              <a:ext cx="1232885" cy="1232885"/>
              <a:chOff x="9810750" y="2171700"/>
              <a:chExt cx="1943100" cy="1943100"/>
            </a:xfrm>
          </p:grpSpPr>
          <p:sp>
            <p:nvSpPr>
              <p:cNvPr id="21" name="Oval 20">
                <a:extLst>
                  <a:ext uri="{FF2B5EF4-FFF2-40B4-BE49-F238E27FC236}">
                    <a16:creationId xmlns:a16="http://schemas.microsoft.com/office/drawing/2014/main" id="{8424278E-CA92-AA21-EF46-277CBF94C9CA}"/>
                  </a:ext>
                </a:extLst>
              </p:cNvPr>
              <p:cNvSpPr/>
              <p:nvPr/>
            </p:nvSpPr>
            <p:spPr>
              <a:xfrm>
                <a:off x="9979025" y="2339975"/>
                <a:ext cx="1606550" cy="16065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22" name="Oval 21">
                <a:extLst>
                  <a:ext uri="{FF2B5EF4-FFF2-40B4-BE49-F238E27FC236}">
                    <a16:creationId xmlns:a16="http://schemas.microsoft.com/office/drawing/2014/main" id="{59D9E65C-A4B1-9357-18AB-C4FDBA74B6FD}"/>
                  </a:ext>
                </a:extLst>
              </p:cNvPr>
              <p:cNvSpPr/>
              <p:nvPr/>
            </p:nvSpPr>
            <p:spPr>
              <a:xfrm>
                <a:off x="9810750" y="2171700"/>
                <a:ext cx="1943100" cy="1943100"/>
              </a:xfrm>
              <a:prstGeom prst="ellipse">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grpSp>
        <p:sp>
          <p:nvSpPr>
            <p:cNvPr id="30" name="TextBox 12">
              <a:extLst>
                <a:ext uri="{FF2B5EF4-FFF2-40B4-BE49-F238E27FC236}">
                  <a16:creationId xmlns:a16="http://schemas.microsoft.com/office/drawing/2014/main" id="{8E359F52-B312-91AE-55D6-BEEAB8E10C52}"/>
                </a:ext>
              </a:extLst>
            </p:cNvPr>
            <p:cNvSpPr txBox="1">
              <a:spLocks noChangeArrowheads="1"/>
            </p:cNvSpPr>
            <p:nvPr userDrawn="1"/>
          </p:nvSpPr>
          <p:spPr bwMode="auto">
            <a:xfrm>
              <a:off x="9966446" y="2260570"/>
              <a:ext cx="143466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r>
                <a:rPr lang="en-US" altLang="en-US" sz="6600">
                  <a:solidFill>
                    <a:schemeClr val="bg1"/>
                  </a:solidFill>
                  <a:latin typeface="Arial" panose="020B0604020202020204" pitchFamily="34" charset="0"/>
                  <a:cs typeface="Arial" panose="020B0604020202020204" pitchFamily="34" charset="0"/>
                </a:rPr>
                <a:t>5</a:t>
              </a:r>
              <a:endParaRPr lang="ru-RU" altLang="en-US" sz="66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1243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lide #2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3E3FFEF-FBA7-47BD-AD85-D3B8DED2358F}"/>
              </a:ext>
            </a:extLst>
          </p:cNvPr>
          <p:cNvSpPr>
            <a:spLocks noGrp="1"/>
          </p:cNvSpPr>
          <p:nvPr>
            <p:ph type="pic" sz="quarter" idx="10"/>
          </p:nvPr>
        </p:nvSpPr>
        <p:spPr>
          <a:xfrm>
            <a:off x="0" y="0"/>
            <a:ext cx="6879456" cy="6858000"/>
          </a:xfrm>
          <a:prstGeom prst="rect">
            <a:avLst/>
          </a:prstGeom>
        </p:spPr>
        <p:txBody>
          <a:bodyPr/>
          <a:lstStyle/>
          <a:p>
            <a:pPr lvl="0"/>
            <a:endParaRPr lang="ru-RU" noProof="0"/>
          </a:p>
        </p:txBody>
      </p:sp>
    </p:spTree>
    <p:extLst>
      <p:ext uri="{BB962C8B-B14F-4D97-AF65-F5344CB8AC3E}">
        <p14:creationId xmlns:p14="http://schemas.microsoft.com/office/powerpoint/2010/main" val="1442620666"/>
      </p:ext>
    </p:extLst>
  </p:cSld>
  <p:clrMapOvr>
    <a:masterClrMapping/>
  </p:clrMapOvr>
  <p:transition spd="slow" advClick="0" advTm="100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F49E-521B-E384-F85C-824C0ECBBF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0366618-7710-29B8-37CE-287E99AC388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8B39DDFD-A496-A67E-99C4-3AD8CDC0709B}"/>
              </a:ext>
            </a:extLst>
          </p:cNvPr>
          <p:cNvPicPr>
            <a:picLocks noChangeAspect="1"/>
          </p:cNvPicPr>
          <p:nvPr userDrawn="1"/>
        </p:nvPicPr>
        <p:blipFill>
          <a:blip r:embed="rId2"/>
          <a:stretch>
            <a:fillRect/>
          </a:stretch>
        </p:blipFill>
        <p:spPr>
          <a:xfrm>
            <a:off x="409015" y="230188"/>
            <a:ext cx="1271867" cy="535523"/>
          </a:xfrm>
          <a:prstGeom prst="rect">
            <a:avLst/>
          </a:prstGeom>
        </p:spPr>
      </p:pic>
      <p:sp>
        <p:nvSpPr>
          <p:cNvPr id="8" name="Subtitle 2">
            <a:extLst>
              <a:ext uri="{FF2B5EF4-FFF2-40B4-BE49-F238E27FC236}">
                <a16:creationId xmlns:a16="http://schemas.microsoft.com/office/drawing/2014/main" id="{BF212E51-0BD5-5B18-581A-36F5853E5FE6}"/>
              </a:ext>
            </a:extLst>
          </p:cNvPr>
          <p:cNvSpPr txBox="1">
            <a:spLocks/>
          </p:cNvSpPr>
          <p:nvPr userDrawn="1"/>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err="1">
                <a:solidFill>
                  <a:srgbClr val="00B0F0"/>
                </a:solidFill>
                <a:latin typeface="Arial" panose="020B0604020202020204" pitchFamily="34" charset="0"/>
                <a:cs typeface="Arial" panose="020B0604020202020204" pitchFamily="34" charset="0"/>
              </a:rPr>
              <a:t>prasa.com</a:t>
            </a:r>
            <a:endParaRPr lang="en-US" sz="1200" dirty="0">
              <a:solidFill>
                <a:srgbClr val="00B0F0"/>
              </a:solidFill>
              <a:latin typeface="Arial" panose="020B0604020202020204" pitchFamily="34" charset="0"/>
              <a:cs typeface="Arial" panose="020B0604020202020204" pitchFamily="34" charset="0"/>
            </a:endParaRPr>
          </a:p>
        </p:txBody>
      </p:sp>
      <p:sp>
        <p:nvSpPr>
          <p:cNvPr id="9" name="Subtitle 2">
            <a:extLst>
              <a:ext uri="{FF2B5EF4-FFF2-40B4-BE49-F238E27FC236}">
                <a16:creationId xmlns:a16="http://schemas.microsoft.com/office/drawing/2014/main" id="{826C937C-3530-681C-4FD5-CAE621744652}"/>
              </a:ext>
            </a:extLst>
          </p:cNvPr>
          <p:cNvSpPr txBox="1">
            <a:spLocks/>
          </p:cNvSpPr>
          <p:nvPr userDrawn="1"/>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rgbClr val="00B0F0"/>
                </a:solidFill>
                <a:latin typeface="Arial" panose="020B0604020202020204" pitchFamily="34" charset="0"/>
                <a:cs typeface="Arial" panose="020B0604020202020204" pitchFamily="34" charset="0"/>
              </a:rPr>
              <a:t>PRASA | PRESENTATION</a:t>
            </a:r>
          </a:p>
        </p:txBody>
      </p:sp>
    </p:spTree>
    <p:extLst>
      <p:ext uri="{BB962C8B-B14F-4D97-AF65-F5344CB8AC3E}">
        <p14:creationId xmlns:p14="http://schemas.microsoft.com/office/powerpoint/2010/main" val="715987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BFDD4-86BD-9F5D-D061-EEB83C41CBB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54B47D8-FA5B-8F3F-3A7C-8CB2C338D7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7259CB6-E2A9-EAFF-C185-B6DD29D37C75}"/>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5" name="Footer Placeholder 4">
            <a:extLst>
              <a:ext uri="{FF2B5EF4-FFF2-40B4-BE49-F238E27FC236}">
                <a16:creationId xmlns:a16="http://schemas.microsoft.com/office/drawing/2014/main" id="{9C5BD041-DFA7-9C5A-9D85-690B14185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A0C0D-76EC-42B5-A573-708DF16312DE}"/>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1271679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EBB3C-6DA9-262A-C1C8-5D0ED9E19C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60105D2-C85A-F01C-2347-4559392CA69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5DC30B5-AFE2-28C6-724B-1F35F2A6D9F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F32C469C-97BF-6ED2-18CE-97507AC2C21F}"/>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6" name="Footer Placeholder 5">
            <a:extLst>
              <a:ext uri="{FF2B5EF4-FFF2-40B4-BE49-F238E27FC236}">
                <a16:creationId xmlns:a16="http://schemas.microsoft.com/office/drawing/2014/main" id="{6B6D2629-837F-6950-2835-7A04C20427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B1B0CD-F46B-42B3-B2C2-D342FF05389D}"/>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298670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2271-61C8-9E62-EEF0-B8183A8458D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EA1ACF-F687-F2E4-5A35-DD5D917FCD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BE89695-2253-2779-7F27-2D3229051FE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B4FC5F0-5E43-337C-C993-BDBD44F3A5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5448636-BB9B-D4D3-AC9F-663BF79DBAF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467A3D9-903A-5043-55E1-A3D1E4AC7A03}"/>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8" name="Footer Placeholder 7">
            <a:extLst>
              <a:ext uri="{FF2B5EF4-FFF2-40B4-BE49-F238E27FC236}">
                <a16:creationId xmlns:a16="http://schemas.microsoft.com/office/drawing/2014/main" id="{51AFFE59-5216-914D-5BB8-6F88F3C34F7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FD0652-C32E-9573-99BE-7D4FFCDE2621}"/>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1498797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D3BE4-7E2F-2611-1CA5-ACD453DD84A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9B4433F1-3FC0-A43F-3F54-04360ABD4E41}"/>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4" name="Footer Placeholder 3">
            <a:extLst>
              <a:ext uri="{FF2B5EF4-FFF2-40B4-BE49-F238E27FC236}">
                <a16:creationId xmlns:a16="http://schemas.microsoft.com/office/drawing/2014/main" id="{391E78DD-3129-D93B-164E-9823E5D9E4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CAA6C7-7360-624A-AA47-64A43911389D}"/>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95149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288B31-1F09-21F0-C23A-B586499B6DC6}"/>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3" name="Footer Placeholder 2">
            <a:extLst>
              <a:ext uri="{FF2B5EF4-FFF2-40B4-BE49-F238E27FC236}">
                <a16:creationId xmlns:a16="http://schemas.microsoft.com/office/drawing/2014/main" id="{D7DDF86D-FBAA-18B0-388A-5EFC0BB37D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C56867-3415-8554-B88C-14C3C59AC0EA}"/>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2753360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C878A-D374-E335-B2A0-AFE0E21BE35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DA20505-1D79-0536-2E5D-2DFD73DAF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1ABC30F-CA59-5072-B779-CF8DC5A9C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16F047-5505-55E0-E422-6C7115070720}"/>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6" name="Footer Placeholder 5">
            <a:extLst>
              <a:ext uri="{FF2B5EF4-FFF2-40B4-BE49-F238E27FC236}">
                <a16:creationId xmlns:a16="http://schemas.microsoft.com/office/drawing/2014/main" id="{CBF1D4B7-C978-E279-6F30-0BB631DE8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A0772F-7C73-7D94-CF6D-92B833C8149F}"/>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400477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E091A-373C-A1CA-3EC1-9698D711D21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1333176-BC12-FB5A-92AE-914F3E712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26EADA-BA55-A8B1-2234-1143D6D58B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BA9425D-BD28-D04D-A550-DC6637E4DACF}"/>
              </a:ext>
            </a:extLst>
          </p:cNvPr>
          <p:cNvSpPr>
            <a:spLocks noGrp="1"/>
          </p:cNvSpPr>
          <p:nvPr>
            <p:ph type="dt" sz="half" idx="10"/>
          </p:nvPr>
        </p:nvSpPr>
        <p:spPr/>
        <p:txBody>
          <a:bodyPr/>
          <a:lstStyle/>
          <a:p>
            <a:fld id="{50522451-4519-B444-9BA0-6CE74D89EF5C}" type="datetimeFigureOut">
              <a:rPr lang="en-US" smtClean="0"/>
              <a:t>11/29/2022</a:t>
            </a:fld>
            <a:endParaRPr lang="en-US"/>
          </a:p>
        </p:txBody>
      </p:sp>
      <p:sp>
        <p:nvSpPr>
          <p:cNvPr id="6" name="Footer Placeholder 5">
            <a:extLst>
              <a:ext uri="{FF2B5EF4-FFF2-40B4-BE49-F238E27FC236}">
                <a16:creationId xmlns:a16="http://schemas.microsoft.com/office/drawing/2014/main" id="{82EA772C-9F92-752C-1CAA-7709B604DB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2D90A-82A1-AE6B-28F4-D48A2DE4307F}"/>
              </a:ext>
            </a:extLst>
          </p:cNvPr>
          <p:cNvSpPr>
            <a:spLocks noGrp="1"/>
          </p:cNvSpPr>
          <p:nvPr>
            <p:ph type="sldNum" sz="quarter" idx="12"/>
          </p:nvPr>
        </p:nvSpPr>
        <p:spPr/>
        <p:txBody>
          <a:bodyPr/>
          <a:lstStyle/>
          <a:p>
            <a:fld id="{1EC629F6-FFDD-6548-BFCE-9AD503669EB9}" type="slidenum">
              <a:rPr lang="en-US" smtClean="0"/>
              <a:t>‹#›</a:t>
            </a:fld>
            <a:endParaRPr lang="en-US"/>
          </a:p>
        </p:txBody>
      </p:sp>
    </p:spTree>
    <p:extLst>
      <p:ext uri="{BB962C8B-B14F-4D97-AF65-F5344CB8AC3E}">
        <p14:creationId xmlns:p14="http://schemas.microsoft.com/office/powerpoint/2010/main" val="783447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B4DC9-4942-FE40-694C-0F836BD9EF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C9F847-25A5-D144-5B1B-84AF8815F9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6C4F90C-05C5-D673-0D5B-5847CA1D8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22451-4519-B444-9BA0-6CE74D89EF5C}" type="datetimeFigureOut">
              <a:rPr lang="en-US" smtClean="0"/>
              <a:t>11/29/2022</a:t>
            </a:fld>
            <a:endParaRPr lang="en-US"/>
          </a:p>
        </p:txBody>
      </p:sp>
      <p:sp>
        <p:nvSpPr>
          <p:cNvPr id="5" name="Footer Placeholder 4">
            <a:extLst>
              <a:ext uri="{FF2B5EF4-FFF2-40B4-BE49-F238E27FC236}">
                <a16:creationId xmlns:a16="http://schemas.microsoft.com/office/drawing/2014/main" id="{7156659D-5992-29BE-8A17-1EC55E63E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E76045-9424-93B0-6CE1-86D855E72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629F6-FFDD-6548-BFCE-9AD503669EB9}" type="slidenum">
              <a:rPr lang="en-US" smtClean="0"/>
              <a:t>‹#›</a:t>
            </a:fld>
            <a:endParaRPr lang="en-US"/>
          </a:p>
        </p:txBody>
      </p:sp>
    </p:spTree>
    <p:extLst>
      <p:ext uri="{BB962C8B-B14F-4D97-AF65-F5344CB8AC3E}">
        <p14:creationId xmlns:p14="http://schemas.microsoft.com/office/powerpoint/2010/main" val="411064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EB4DC9-4942-FE40-694C-0F836BD9EFCE}"/>
              </a:ext>
            </a:extLst>
          </p:cNvPr>
          <p:cNvSpPr>
            <a:spLocks noGrp="1"/>
          </p:cNvSpPr>
          <p:nvPr>
            <p:ph type="title"/>
          </p:nvPr>
        </p:nvSpPr>
        <p:spPr>
          <a:xfrm>
            <a:off x="838200" y="1852948"/>
            <a:ext cx="10515600" cy="660541"/>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C9F847-25A5-D144-5B1B-84AF8815F958}"/>
              </a:ext>
            </a:extLst>
          </p:cNvPr>
          <p:cNvSpPr>
            <a:spLocks noGrp="1"/>
          </p:cNvSpPr>
          <p:nvPr>
            <p:ph type="body" idx="1"/>
          </p:nvPr>
        </p:nvSpPr>
        <p:spPr>
          <a:xfrm>
            <a:off x="838200" y="2754775"/>
            <a:ext cx="10515600" cy="342218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16C4F90C-05C5-D673-0D5B-5847CA1D87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B0F0"/>
                </a:solidFill>
              </a:defRPr>
            </a:lvl1pPr>
          </a:lstStyle>
          <a:p>
            <a:r>
              <a:rPr lang="en-ZA"/>
              <a:t>PRASA | PRESENTATION</a:t>
            </a:r>
            <a:endParaRPr lang="en-US"/>
          </a:p>
        </p:txBody>
      </p:sp>
      <p:sp>
        <p:nvSpPr>
          <p:cNvPr id="5" name="Footer Placeholder 4">
            <a:extLst>
              <a:ext uri="{FF2B5EF4-FFF2-40B4-BE49-F238E27FC236}">
                <a16:creationId xmlns:a16="http://schemas.microsoft.com/office/drawing/2014/main" id="{7156659D-5992-29BE-8A17-1EC55E63E1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E76045-9424-93B0-6CE1-86D855E72C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933325-263D-5E48-B37E-C39DCBBE3BE8}" type="slidenum">
              <a:rPr lang="en-US" smtClean="0">
                <a:solidFill>
                  <a:srgbClr val="00B0F0"/>
                </a:solidFill>
              </a:rPr>
              <a:pPr/>
              <a:t>‹#›</a:t>
            </a:fld>
            <a:endParaRPr lang="en-US">
              <a:solidFill>
                <a:srgbClr val="00B0F0"/>
              </a:solidFill>
            </a:endParaRPr>
          </a:p>
          <a:p>
            <a:r>
              <a:rPr lang="en-US" err="1">
                <a:solidFill>
                  <a:srgbClr val="00B0F0"/>
                </a:solidFill>
              </a:rPr>
              <a:t>prasa.com</a:t>
            </a:r>
            <a:endParaRPr lang="en-US">
              <a:solidFill>
                <a:srgbClr val="00B0F0"/>
              </a:solidFill>
            </a:endParaRPr>
          </a:p>
        </p:txBody>
      </p:sp>
      <p:pic>
        <p:nvPicPr>
          <p:cNvPr id="7" name="Picture 6">
            <a:extLst>
              <a:ext uri="{FF2B5EF4-FFF2-40B4-BE49-F238E27FC236}">
                <a16:creationId xmlns:a16="http://schemas.microsoft.com/office/drawing/2014/main" id="{CE2C1458-A52F-4C16-98CC-9E42F0C75C41}"/>
              </a:ext>
            </a:extLst>
          </p:cNvPr>
          <p:cNvPicPr>
            <a:picLocks noChangeAspect="1"/>
          </p:cNvPicPr>
          <p:nvPr userDrawn="1"/>
        </p:nvPicPr>
        <p:blipFill>
          <a:blip r:embed="rId8"/>
          <a:stretch>
            <a:fillRect/>
          </a:stretch>
        </p:blipFill>
        <p:spPr>
          <a:xfrm>
            <a:off x="409015" y="230188"/>
            <a:ext cx="1271867" cy="535523"/>
          </a:xfrm>
          <a:prstGeom prst="rect">
            <a:avLst/>
          </a:prstGeom>
        </p:spPr>
      </p:pic>
    </p:spTree>
    <p:extLst>
      <p:ext uri="{BB962C8B-B14F-4D97-AF65-F5344CB8AC3E}">
        <p14:creationId xmlns:p14="http://schemas.microsoft.com/office/powerpoint/2010/main" val="334399026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ftr="0" dt="0"/>
  <p:txStyles>
    <p:titleStyle>
      <a:lvl1pPr algn="l" defTabSz="914400" rtl="0" eaLnBrk="1" latinLnBrk="0" hangingPunct="1">
        <a:lnSpc>
          <a:spcPct val="90000"/>
        </a:lnSpc>
        <a:spcBef>
          <a:spcPct val="0"/>
        </a:spcBef>
        <a:buNone/>
        <a:defRPr sz="3600" b="1" kern="1200">
          <a:solidFill>
            <a:srgbClr val="00B0F0"/>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710764" y="1318437"/>
            <a:ext cx="7389628" cy="3083442"/>
          </a:xfrm>
        </p:spPr>
        <p:txBody>
          <a:bodyPr>
            <a:noAutofit/>
          </a:bodyPr>
          <a:lstStyle/>
          <a:p>
            <a:br>
              <a:rPr lang="en-US" sz="3200" b="1" dirty="0">
                <a:solidFill>
                  <a:srgbClr val="00B0F0"/>
                </a:solidFill>
                <a:latin typeface="Arial" panose="020B0604020202020204" pitchFamily="34" charset="0"/>
                <a:cs typeface="Arial" panose="020B0604020202020204" pitchFamily="34" charset="0"/>
              </a:rPr>
            </a:br>
            <a:r>
              <a:rPr lang="en-US" sz="2400" b="1" dirty="0">
                <a:solidFill>
                  <a:srgbClr val="00B0F0"/>
                </a:solidFill>
                <a:latin typeface="Arial" panose="020B0604020202020204" pitchFamily="34" charset="0"/>
                <a:cs typeface="Arial" panose="020B0604020202020204" pitchFamily="34" charset="0"/>
              </a:rPr>
              <a:t>PRESENTATION TO SCOPA ON ANNUAL REPORT</a:t>
            </a:r>
            <a:r>
              <a:rPr kumimoji="0" lang="en-US" sz="2400" b="1" i="0" u="none" strike="noStrike" kern="1200" cap="none" spc="0" normalizeH="0" baseline="0" noProof="0" dirty="0">
                <a:ln>
                  <a:noFill/>
                </a:ln>
                <a:solidFill>
                  <a:srgbClr val="00B0F0"/>
                </a:solidFill>
                <a:effectLst/>
                <a:uLnTx/>
                <a:uFillTx/>
                <a:latin typeface="Arial" panose="020B0604020202020204" pitchFamily="34" charset="0"/>
                <a:ea typeface="+mj-ea"/>
                <a:cs typeface="Arial" panose="020B0604020202020204" pitchFamily="34" charset="0"/>
              </a:rPr>
              <a:t> 2021/22</a:t>
            </a:r>
            <a:r>
              <a:rPr lang="en-US" sz="2400" b="1" dirty="0">
                <a:solidFill>
                  <a:srgbClr val="00B0F0"/>
                </a:solidFill>
                <a:latin typeface="Arial" panose="020B0604020202020204" pitchFamily="34" charset="0"/>
                <a:cs typeface="Arial" panose="020B0604020202020204" pitchFamily="34" charset="0"/>
              </a:rPr>
              <a:t>, IRREGULAR, FRUITLESS </a:t>
            </a:r>
            <a:br>
              <a:rPr lang="en-US" sz="2400" b="1" dirty="0">
                <a:solidFill>
                  <a:srgbClr val="00B0F0"/>
                </a:solidFill>
                <a:latin typeface="Arial" panose="020B0604020202020204" pitchFamily="34" charset="0"/>
                <a:cs typeface="Arial" panose="020B0604020202020204" pitchFamily="34" charset="0"/>
              </a:rPr>
            </a:br>
            <a:r>
              <a:rPr lang="en-US" sz="2400" b="1" dirty="0">
                <a:solidFill>
                  <a:srgbClr val="00B0F0"/>
                </a:solidFill>
                <a:latin typeface="Arial" panose="020B0604020202020204" pitchFamily="34" charset="0"/>
                <a:cs typeface="Arial" panose="020B0604020202020204" pitchFamily="34" charset="0"/>
              </a:rPr>
              <a:t>AND WASTEFUL EXPENDITURE</a:t>
            </a:r>
            <a:br>
              <a:rPr lang="en-US" sz="2400" b="1" dirty="0">
                <a:solidFill>
                  <a:srgbClr val="00B0F0"/>
                </a:solidFill>
                <a:latin typeface="Arial" panose="020B0604020202020204" pitchFamily="34" charset="0"/>
                <a:cs typeface="Arial" panose="020B0604020202020204" pitchFamily="34" charset="0"/>
              </a:rPr>
            </a:br>
            <a:br>
              <a:rPr lang="en-US" sz="2400" b="1" dirty="0">
                <a:solidFill>
                  <a:srgbClr val="00B0F0"/>
                </a:solidFill>
                <a:latin typeface="Arial" panose="020B0604020202020204" pitchFamily="34" charset="0"/>
                <a:cs typeface="Arial" panose="020B0604020202020204" pitchFamily="34" charset="0"/>
              </a:rPr>
            </a:br>
            <a:r>
              <a:rPr lang="en-US" sz="2400" b="1" dirty="0">
                <a:solidFill>
                  <a:srgbClr val="00B0F0"/>
                </a:solidFill>
                <a:latin typeface="Arial" panose="020B0604020202020204" pitchFamily="34" charset="0"/>
                <a:cs typeface="Arial" panose="020B0604020202020204" pitchFamily="34" charset="0"/>
              </a:rPr>
              <a:t>29 NOVEMBER 2022</a:t>
            </a:r>
          </a:p>
        </p:txBody>
      </p:sp>
      <p:pic>
        <p:nvPicPr>
          <p:cNvPr id="5" name="Picture 4">
            <a:extLst>
              <a:ext uri="{FF2B5EF4-FFF2-40B4-BE49-F238E27FC236}">
                <a16:creationId xmlns:a16="http://schemas.microsoft.com/office/drawing/2014/main" id="{2DC21ACE-D010-3BC5-D96B-5009D4AB5722}"/>
              </a:ext>
            </a:extLst>
          </p:cNvPr>
          <p:cNvPicPr>
            <a:picLocks noChangeAspect="1"/>
          </p:cNvPicPr>
          <p:nvPr/>
        </p:nvPicPr>
        <p:blipFill>
          <a:blip r:embed="rId2"/>
          <a:stretch>
            <a:fillRect/>
          </a:stretch>
        </p:blipFill>
        <p:spPr>
          <a:xfrm>
            <a:off x="9203392" y="493666"/>
            <a:ext cx="2310094" cy="972671"/>
          </a:xfrm>
          <a:prstGeom prst="rect">
            <a:avLst/>
          </a:prstGeom>
        </p:spPr>
      </p:pic>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err="1">
                <a:solidFill>
                  <a:srgbClr val="00B0F0"/>
                </a:solidFill>
                <a:latin typeface="Arial" panose="020B0604020202020204" pitchFamily="34" charset="0"/>
                <a:cs typeface="Arial" panose="020B0604020202020204" pitchFamily="34" charset="0"/>
              </a:rPr>
              <a:t>prasa.com</a:t>
            </a:r>
            <a:endParaRPr lang="en-US" sz="1200" dirty="0">
              <a:solidFill>
                <a:srgbClr val="00B0F0"/>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3"/>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srgbClr val="00B0F0"/>
                </a:solidFill>
                <a:latin typeface="Arial" panose="020B0604020202020204" pitchFamily="34" charset="0"/>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3"/>
          <a:stretch>
            <a:fillRect/>
          </a:stretch>
        </p:blipFill>
        <p:spPr>
          <a:xfrm>
            <a:off x="0" y="0"/>
            <a:ext cx="3842592" cy="6858000"/>
          </a:xfrm>
          <a:prstGeom prst="rect">
            <a:avLst/>
          </a:prstGeom>
        </p:spPr>
      </p:pic>
    </p:spTree>
    <p:extLst>
      <p:ext uri="{BB962C8B-B14F-4D97-AF65-F5344CB8AC3E}">
        <p14:creationId xmlns:p14="http://schemas.microsoft.com/office/powerpoint/2010/main" val="581120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CAE0D-EA91-E3A0-D9B0-C5A5CEEDFD99}"/>
              </a:ext>
            </a:extLst>
          </p:cNvPr>
          <p:cNvSpPr txBox="1"/>
          <p:nvPr/>
        </p:nvSpPr>
        <p:spPr>
          <a:xfrm rot="10800000" flipV="1">
            <a:off x="861236" y="1501990"/>
            <a:ext cx="10058398" cy="907941"/>
          </a:xfrm>
          <a:prstGeom prst="rect">
            <a:avLst/>
          </a:prstGeom>
          <a:noFill/>
        </p:spPr>
        <p:txBody>
          <a:bodyPr wrap="square">
            <a:spAutoFit/>
          </a:body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Diesel locomotives released from Gauteng redistributed to KwaZulu-Natal and Eastern Cape. </a:t>
            </a: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Clean-up work in KwaZulu-Natal post April 2022 floods completed to run diesel service in June 2022 from Umgeni – KwaMashu; electrical service between Durban and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Merebank</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extended to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Umbogintwini</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Post year-end achievements: 2021/22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44FD6E0-529F-E2B8-3EE5-135EE1EBD373}"/>
              </a:ext>
            </a:extLst>
          </p:cNvPr>
          <p:cNvPicPr>
            <a:picLocks noChangeAspect="1"/>
          </p:cNvPicPr>
          <p:nvPr/>
        </p:nvPicPr>
        <p:blipFill>
          <a:blip r:embed="rId2"/>
          <a:stretch>
            <a:fillRect/>
          </a:stretch>
        </p:blipFill>
        <p:spPr>
          <a:xfrm>
            <a:off x="1365250" y="2546489"/>
            <a:ext cx="7175500" cy="3854311"/>
          </a:xfrm>
          <a:prstGeom prst="rect">
            <a:avLst/>
          </a:prstGeom>
        </p:spPr>
      </p:pic>
    </p:spTree>
    <p:extLst>
      <p:ext uri="{BB962C8B-B14F-4D97-AF65-F5344CB8AC3E}">
        <p14:creationId xmlns:p14="http://schemas.microsoft.com/office/powerpoint/2010/main" val="4059570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CAE0D-EA91-E3A0-D9B0-C5A5CEEDFD99}"/>
              </a:ext>
            </a:extLst>
          </p:cNvPr>
          <p:cNvSpPr txBox="1"/>
          <p:nvPr/>
        </p:nvSpPr>
        <p:spPr>
          <a:xfrm rot="10800000" flipV="1">
            <a:off x="861236" y="1500333"/>
            <a:ext cx="4635794" cy="1077218"/>
          </a:xfrm>
          <a:prstGeom prst="rect">
            <a:avLst/>
          </a:prstGeom>
          <a:noFill/>
        </p:spPr>
        <p:txBody>
          <a:bodyPr wrap="square">
            <a:spAutoFit/>
          </a:body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 26 July 2022, commenced trail services between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Langa</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 Pinelands and Cape Town to Bellville via Sarepta and full service without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signalling</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from 1 August 2022. </a:t>
            </a: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Post year-end achievements: 2021/22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6AA0733E-6074-8B27-0616-197FA87C64D6}"/>
              </a:ext>
            </a:extLst>
          </p:cNvPr>
          <p:cNvPicPr>
            <a:picLocks noChangeAspect="1"/>
          </p:cNvPicPr>
          <p:nvPr/>
        </p:nvPicPr>
        <p:blipFill>
          <a:blip r:embed="rId2"/>
          <a:stretch>
            <a:fillRect/>
          </a:stretch>
        </p:blipFill>
        <p:spPr>
          <a:xfrm>
            <a:off x="988828" y="2712451"/>
            <a:ext cx="5107172" cy="3184255"/>
          </a:xfrm>
          <a:prstGeom prst="rect">
            <a:avLst/>
          </a:prstGeom>
        </p:spPr>
      </p:pic>
      <p:sp>
        <p:nvSpPr>
          <p:cNvPr id="4" name="TextBox 3">
            <a:extLst>
              <a:ext uri="{FF2B5EF4-FFF2-40B4-BE49-F238E27FC236}">
                <a16:creationId xmlns:a16="http://schemas.microsoft.com/office/drawing/2014/main" id="{021A37C7-AA15-1948-0179-53C085C9ACC2}"/>
              </a:ext>
            </a:extLst>
          </p:cNvPr>
          <p:cNvSpPr txBox="1"/>
          <p:nvPr/>
        </p:nvSpPr>
        <p:spPr>
          <a:xfrm>
            <a:off x="6337005" y="1365432"/>
            <a:ext cx="5337544" cy="2616101"/>
          </a:xfrm>
          <a:prstGeom prst="rect">
            <a:avLst/>
          </a:prstGeom>
          <a:noFill/>
        </p:spPr>
        <p:txBody>
          <a:bodyPr wrap="square">
            <a:spAutoFit/>
          </a:body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 Implementation Protocol between several government levels concluded by end March 2022. </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National Steering Committee formed with dual leadership by DOT and DHS. DOT leading project management committee on relocations and HDA tasked with relocations. </a:t>
            </a: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 social compact with communities were signed on 9 September 2022. </a:t>
            </a:r>
          </a:p>
        </p:txBody>
      </p:sp>
      <p:pic>
        <p:nvPicPr>
          <p:cNvPr id="6" name="Picture 5">
            <a:extLst>
              <a:ext uri="{FF2B5EF4-FFF2-40B4-BE49-F238E27FC236}">
                <a16:creationId xmlns:a16="http://schemas.microsoft.com/office/drawing/2014/main" id="{4504BF12-9811-2F76-D827-1490001CF2B2}"/>
              </a:ext>
            </a:extLst>
          </p:cNvPr>
          <p:cNvPicPr>
            <a:picLocks noChangeAspect="1"/>
          </p:cNvPicPr>
          <p:nvPr/>
        </p:nvPicPr>
        <p:blipFill>
          <a:blip r:embed="rId3"/>
          <a:stretch>
            <a:fillRect/>
          </a:stretch>
        </p:blipFill>
        <p:spPr>
          <a:xfrm>
            <a:off x="6567376" y="3981533"/>
            <a:ext cx="5107173" cy="2258562"/>
          </a:xfrm>
          <a:prstGeom prst="rect">
            <a:avLst/>
          </a:prstGeom>
        </p:spPr>
      </p:pic>
    </p:spTree>
    <p:extLst>
      <p:ext uri="{BB962C8B-B14F-4D97-AF65-F5344CB8AC3E}">
        <p14:creationId xmlns:p14="http://schemas.microsoft.com/office/powerpoint/2010/main" val="3660558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Post year-end achievements: 2021/22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2A69145-517D-E698-C38B-59B6668607B9}"/>
              </a:ext>
            </a:extLst>
          </p:cNvPr>
          <p:cNvPicPr>
            <a:picLocks noChangeAspect="1"/>
          </p:cNvPicPr>
          <p:nvPr/>
        </p:nvPicPr>
        <p:blipFill>
          <a:blip r:embed="rId2"/>
          <a:stretch>
            <a:fillRect/>
          </a:stretch>
        </p:blipFill>
        <p:spPr>
          <a:xfrm>
            <a:off x="861237" y="1767910"/>
            <a:ext cx="10664456" cy="1946279"/>
          </a:xfrm>
          <a:prstGeom prst="rect">
            <a:avLst/>
          </a:prstGeom>
        </p:spPr>
      </p:pic>
      <p:sp>
        <p:nvSpPr>
          <p:cNvPr id="4" name="TextBox 3">
            <a:extLst>
              <a:ext uri="{FF2B5EF4-FFF2-40B4-BE49-F238E27FC236}">
                <a16:creationId xmlns:a16="http://schemas.microsoft.com/office/drawing/2014/main" id="{D5D38D7B-28EA-710A-E20D-072936CD752E}"/>
              </a:ext>
            </a:extLst>
          </p:cNvPr>
          <p:cNvSpPr txBox="1"/>
          <p:nvPr/>
        </p:nvSpPr>
        <p:spPr>
          <a:xfrm>
            <a:off x="4518837" y="1286541"/>
            <a:ext cx="4627821"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Naledi substation foundation for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Bund wall</a:t>
            </a:r>
          </a:p>
        </p:txBody>
      </p:sp>
      <p:sp>
        <p:nvSpPr>
          <p:cNvPr id="6" name="TextBox 5">
            <a:extLst>
              <a:ext uri="{FF2B5EF4-FFF2-40B4-BE49-F238E27FC236}">
                <a16:creationId xmlns:a16="http://schemas.microsoft.com/office/drawing/2014/main" id="{8CD21841-8AA8-A6BD-1887-5A58F19081AC}"/>
              </a:ext>
            </a:extLst>
          </p:cNvPr>
          <p:cNvSpPr txBox="1"/>
          <p:nvPr/>
        </p:nvSpPr>
        <p:spPr>
          <a:xfrm>
            <a:off x="8197701" y="1286541"/>
            <a:ext cx="2955852" cy="276999"/>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Pinedene</a:t>
            </a:r>
            <a:r>
              <a:rPr kumimoji="0" lang="en-US" sz="1200" b="0" i="0" u="none" strike="noStrike" kern="0" cap="none" spc="0" normalizeH="0" baseline="0" noProof="0" dirty="0">
                <a:ln>
                  <a:noFill/>
                </a:ln>
                <a:solidFill>
                  <a:prstClr val="black"/>
                </a:solidFill>
                <a:effectLst/>
                <a:uLnTx/>
                <a:uFillTx/>
              </a:rPr>
              <a:t> Substation Excavations</a:t>
            </a:r>
          </a:p>
        </p:txBody>
      </p:sp>
      <p:sp>
        <p:nvSpPr>
          <p:cNvPr id="7" name="Content Placeholder 6">
            <a:extLst>
              <a:ext uri="{FF2B5EF4-FFF2-40B4-BE49-F238E27FC236}">
                <a16:creationId xmlns:a16="http://schemas.microsoft.com/office/drawing/2014/main" id="{89D8D6D7-3AF3-0911-66B7-21C3D6C2FE0D}"/>
              </a:ext>
            </a:extLst>
          </p:cNvPr>
          <p:cNvSpPr txBox="1">
            <a:spLocks/>
          </p:cNvSpPr>
          <p:nvPr/>
        </p:nvSpPr>
        <p:spPr>
          <a:xfrm>
            <a:off x="786808" y="1286540"/>
            <a:ext cx="3413051" cy="461665"/>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rPr>
              <a:t>Dube Substation Aerial feeds</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400" b="0" i="0" u="none" strike="noStrike" kern="1200" cap="none" spc="0" normalizeH="0" baseline="0" noProof="0">
                <a:ln>
                  <a:noFill/>
                </a:ln>
                <a:solidFill>
                  <a:sysClr val="windowText" lastClr="000000"/>
                </a:solidFill>
                <a:effectLst/>
                <a:uLnTx/>
                <a:uFillTx/>
                <a:latin typeface="Calibri" panose="020F0502020204030204"/>
                <a:ea typeface="+mn-ea"/>
                <a:cs typeface="+mn-cs"/>
              </a:rPr>
              <a:t> &amp; structure foundations</a:t>
            </a: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2556F73-DC38-FFC3-1798-120DEA29F205}"/>
              </a:ext>
            </a:extLst>
          </p:cNvPr>
          <p:cNvPicPr>
            <a:picLocks noChangeAspect="1"/>
          </p:cNvPicPr>
          <p:nvPr/>
        </p:nvPicPr>
        <p:blipFill>
          <a:blip r:embed="rId3"/>
          <a:stretch>
            <a:fillRect/>
          </a:stretch>
        </p:blipFill>
        <p:spPr>
          <a:xfrm>
            <a:off x="786808" y="4393667"/>
            <a:ext cx="10738885" cy="1858278"/>
          </a:xfrm>
          <a:prstGeom prst="rect">
            <a:avLst/>
          </a:prstGeom>
        </p:spPr>
      </p:pic>
      <p:sp>
        <p:nvSpPr>
          <p:cNvPr id="10" name="TextBox 9">
            <a:extLst>
              <a:ext uri="{FF2B5EF4-FFF2-40B4-BE49-F238E27FC236}">
                <a16:creationId xmlns:a16="http://schemas.microsoft.com/office/drawing/2014/main" id="{C95A815F-6FFA-0FB6-145D-1F366A10EBF7}"/>
              </a:ext>
            </a:extLst>
          </p:cNvPr>
          <p:cNvSpPr txBox="1"/>
          <p:nvPr/>
        </p:nvSpPr>
        <p:spPr>
          <a:xfrm>
            <a:off x="786808" y="4116667"/>
            <a:ext cx="2285942" cy="276999"/>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Oakmoor</a:t>
            </a:r>
            <a:r>
              <a:rPr kumimoji="0" lang="en-US" sz="1200" b="0" i="0" u="none" strike="noStrike" kern="0" cap="none" spc="0" normalizeH="0" baseline="0" noProof="0" dirty="0">
                <a:ln>
                  <a:noFill/>
                </a:ln>
                <a:solidFill>
                  <a:prstClr val="black"/>
                </a:solidFill>
                <a:effectLst/>
                <a:uLnTx/>
                <a:uFillTx/>
              </a:rPr>
              <a:t> substation</a:t>
            </a:r>
          </a:p>
        </p:txBody>
      </p:sp>
      <p:sp>
        <p:nvSpPr>
          <p:cNvPr id="11" name="TextBox 10">
            <a:extLst>
              <a:ext uri="{FF2B5EF4-FFF2-40B4-BE49-F238E27FC236}">
                <a16:creationId xmlns:a16="http://schemas.microsoft.com/office/drawing/2014/main" id="{6C5B469C-D0BF-31D1-C24D-8224227A5F47}"/>
              </a:ext>
            </a:extLst>
          </p:cNvPr>
          <p:cNvSpPr txBox="1"/>
          <p:nvPr/>
        </p:nvSpPr>
        <p:spPr>
          <a:xfrm>
            <a:off x="4338084" y="4116667"/>
            <a:ext cx="2721935" cy="276999"/>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Koedoespoort</a:t>
            </a:r>
            <a:r>
              <a:rPr kumimoji="0" lang="en-US" sz="1200" b="0" i="0" u="none" strike="noStrike" kern="0" cap="none" spc="0" normalizeH="0" baseline="0" noProof="0" dirty="0">
                <a:ln>
                  <a:noFill/>
                </a:ln>
                <a:solidFill>
                  <a:prstClr val="black"/>
                </a:solidFill>
                <a:effectLst/>
                <a:uLnTx/>
                <a:uFillTx/>
              </a:rPr>
              <a:t> new transformer</a:t>
            </a:r>
          </a:p>
        </p:txBody>
      </p:sp>
      <p:sp>
        <p:nvSpPr>
          <p:cNvPr id="13" name="TextBox 12">
            <a:extLst>
              <a:ext uri="{FF2B5EF4-FFF2-40B4-BE49-F238E27FC236}">
                <a16:creationId xmlns:a16="http://schemas.microsoft.com/office/drawing/2014/main" id="{07CBF262-63DF-5305-3E57-A547FC11E6D4}"/>
              </a:ext>
            </a:extLst>
          </p:cNvPr>
          <p:cNvSpPr txBox="1"/>
          <p:nvPr/>
        </p:nvSpPr>
        <p:spPr>
          <a:xfrm>
            <a:off x="8197700" y="4116667"/>
            <a:ext cx="2604979" cy="276999"/>
          </a:xfrm>
          <a:prstGeom prst="rect">
            <a:avLst/>
          </a:prstGeom>
          <a:noFill/>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rPr>
              <a:t>OHTE Work at </a:t>
            </a:r>
            <a:r>
              <a:rPr kumimoji="0" lang="en-US" sz="1200" b="0" i="0" u="none" strike="noStrike" kern="0" cap="none" spc="0" normalizeH="0" baseline="0" noProof="0" dirty="0" err="1">
                <a:ln>
                  <a:noFill/>
                </a:ln>
                <a:solidFill>
                  <a:prstClr val="black"/>
                </a:solidFill>
                <a:effectLst/>
                <a:uLnTx/>
                <a:uFillTx/>
              </a:rPr>
              <a:t>Pienaarspoort</a:t>
            </a:r>
            <a:endParaRPr kumimoji="0" lang="en-US" sz="12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42904463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Post year-end achievements: 2021/22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530A6007-8B36-4850-E6BC-9C8968318D39}"/>
              </a:ext>
            </a:extLst>
          </p:cNvPr>
          <p:cNvSpPr txBox="1">
            <a:spLocks/>
          </p:cNvSpPr>
          <p:nvPr/>
        </p:nvSpPr>
        <p:spPr>
          <a:xfrm>
            <a:off x="861237" y="1222744"/>
            <a:ext cx="4029740" cy="2488019"/>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Authorisation</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of RSR for testing of new trains on </a:t>
            </a:r>
            <a:r>
              <a:rPr kumimoji="0" lang="en-US" sz="16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DeWildt</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to Belle Ombre Line at speed of 120km/h obtained</a:t>
            </a: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Rebuilding of corridors in Gauteng commenced end May 2022</a:t>
            </a: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Pretoria – </a:t>
            </a:r>
            <a:r>
              <a:rPr kumimoji="0" lang="en-US" sz="16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Pienaarspoort</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full commercial services as from 3 October 2022 at speed of 60km/h</a:t>
            </a:r>
          </a:p>
        </p:txBody>
      </p:sp>
      <p:pic>
        <p:nvPicPr>
          <p:cNvPr id="5" name="Picture 4">
            <a:extLst>
              <a:ext uri="{FF2B5EF4-FFF2-40B4-BE49-F238E27FC236}">
                <a16:creationId xmlns:a16="http://schemas.microsoft.com/office/drawing/2014/main" id="{6E2B2439-9C36-FAD1-67F7-260DB3C3D1D5}"/>
              </a:ext>
            </a:extLst>
          </p:cNvPr>
          <p:cNvPicPr>
            <a:picLocks noChangeAspect="1"/>
          </p:cNvPicPr>
          <p:nvPr/>
        </p:nvPicPr>
        <p:blipFill>
          <a:blip r:embed="rId2"/>
          <a:stretch>
            <a:fillRect/>
          </a:stretch>
        </p:blipFill>
        <p:spPr>
          <a:xfrm>
            <a:off x="1127051" y="3551274"/>
            <a:ext cx="4330164" cy="2594345"/>
          </a:xfrm>
          <a:prstGeom prst="rect">
            <a:avLst/>
          </a:prstGeom>
        </p:spPr>
      </p:pic>
      <p:pic>
        <p:nvPicPr>
          <p:cNvPr id="8" name="Picture 7">
            <a:extLst>
              <a:ext uri="{FF2B5EF4-FFF2-40B4-BE49-F238E27FC236}">
                <a16:creationId xmlns:a16="http://schemas.microsoft.com/office/drawing/2014/main" id="{21172FCC-9EBB-7EFB-CD1A-2CCFAAB9F502}"/>
              </a:ext>
            </a:extLst>
          </p:cNvPr>
          <p:cNvPicPr>
            <a:picLocks noChangeAspect="1"/>
          </p:cNvPicPr>
          <p:nvPr/>
        </p:nvPicPr>
        <p:blipFill>
          <a:blip r:embed="rId3"/>
          <a:stretch>
            <a:fillRect/>
          </a:stretch>
        </p:blipFill>
        <p:spPr>
          <a:xfrm>
            <a:off x="7006855" y="1467292"/>
            <a:ext cx="3572540" cy="2594345"/>
          </a:xfrm>
          <a:prstGeom prst="rect">
            <a:avLst/>
          </a:prstGeom>
        </p:spPr>
      </p:pic>
      <p:pic>
        <p:nvPicPr>
          <p:cNvPr id="14" name="Picture 13">
            <a:extLst>
              <a:ext uri="{FF2B5EF4-FFF2-40B4-BE49-F238E27FC236}">
                <a16:creationId xmlns:a16="http://schemas.microsoft.com/office/drawing/2014/main" id="{A5C63F30-E9F5-6D4E-6EAF-337BBD751909}"/>
              </a:ext>
            </a:extLst>
          </p:cNvPr>
          <p:cNvPicPr>
            <a:picLocks noChangeAspect="1"/>
          </p:cNvPicPr>
          <p:nvPr/>
        </p:nvPicPr>
        <p:blipFill>
          <a:blip r:embed="rId4"/>
          <a:stretch>
            <a:fillRect/>
          </a:stretch>
        </p:blipFill>
        <p:spPr>
          <a:xfrm>
            <a:off x="7006855" y="4163497"/>
            <a:ext cx="3323894" cy="2349500"/>
          </a:xfrm>
          <a:prstGeom prst="rect">
            <a:avLst/>
          </a:prstGeom>
        </p:spPr>
      </p:pic>
    </p:spTree>
    <p:extLst>
      <p:ext uri="{BB962C8B-B14F-4D97-AF65-F5344CB8AC3E}">
        <p14:creationId xmlns:p14="http://schemas.microsoft.com/office/powerpoint/2010/main" val="1192511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Post year-end achievements: 2021/22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Content Placeholder 4">
            <a:extLst>
              <a:ext uri="{FF2B5EF4-FFF2-40B4-BE49-F238E27FC236}">
                <a16:creationId xmlns:a16="http://schemas.microsoft.com/office/drawing/2014/main" id="{96100196-5363-C841-5DA6-0BC1D0B53373}"/>
              </a:ext>
            </a:extLst>
          </p:cNvPr>
          <p:cNvSpPr txBox="1">
            <a:spLocks/>
          </p:cNvSpPr>
          <p:nvPr/>
        </p:nvSpPr>
        <p:spPr>
          <a:xfrm>
            <a:off x="967563" y="1365431"/>
            <a:ext cx="4869711" cy="4531275"/>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50000"/>
              </a:lnSpc>
              <a:spcBef>
                <a:spcPts val="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Co-investment in a commercial development for Cape Town Station concluded. </a:t>
            </a:r>
          </a:p>
          <a:p>
            <a:pPr marL="228597" marR="0" lvl="0"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Student accommodation for 3000 beds and 7000m</a:t>
            </a:r>
            <a:r>
              <a:rPr kumimoji="0" lang="en-US" sz="1600" b="0" i="0" u="none" strike="noStrike" kern="1200" cap="none" spc="0" normalizeH="0" baseline="30000" noProof="0" dirty="0">
                <a:ln>
                  <a:noFill/>
                </a:ln>
                <a:solidFill>
                  <a:sysClr val="windowText" lastClr="000000"/>
                </a:solidFill>
                <a:effectLst/>
                <a:uLnTx/>
                <a:uFillTx/>
                <a:latin typeface="Arial" panose="020B0604020202020204" pitchFamily="34" charset="0"/>
                <a:cs typeface="Arial" panose="020B0604020202020204" pitchFamily="34" charset="0"/>
              </a:rPr>
              <a:t>2</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retail space.</a:t>
            </a:r>
          </a:p>
          <a:p>
            <a:pPr marL="228597" marR="0" lvl="0"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Revenue from co-investment to be realized from January 2024</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4" name="Content Placeholder 6">
            <a:extLst>
              <a:ext uri="{FF2B5EF4-FFF2-40B4-BE49-F238E27FC236}">
                <a16:creationId xmlns:a16="http://schemas.microsoft.com/office/drawing/2014/main" id="{AE180481-FFCA-5BAC-8CDC-4C2105F787E1}"/>
              </a:ext>
            </a:extLst>
          </p:cNvPr>
          <p:cNvPicPr>
            <a:picLocks noChangeAspect="1"/>
          </p:cNvPicPr>
          <p:nvPr/>
        </p:nvPicPr>
        <p:blipFill>
          <a:blip r:embed="rId2"/>
          <a:stretch>
            <a:fillRect/>
          </a:stretch>
        </p:blipFill>
        <p:spPr>
          <a:xfrm>
            <a:off x="5667153" y="1365430"/>
            <a:ext cx="4582633" cy="5295976"/>
          </a:xfrm>
          <a:prstGeom prst="rect">
            <a:avLst/>
          </a:prstGeom>
        </p:spPr>
      </p:pic>
    </p:spTree>
    <p:extLst>
      <p:ext uri="{BB962C8B-B14F-4D97-AF65-F5344CB8AC3E}">
        <p14:creationId xmlns:p14="http://schemas.microsoft.com/office/powerpoint/2010/main" val="34824005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9F94C5-CB69-D34B-970D-CA20B3C3B6FD}"/>
              </a:ext>
            </a:extLst>
          </p:cNvPr>
          <p:cNvSpPr txBox="1"/>
          <p:nvPr/>
        </p:nvSpPr>
        <p:spPr>
          <a:xfrm>
            <a:off x="871870" y="886998"/>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Station Progress: Western Cape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CBF4A9B-52DE-D864-FEDA-A048A6C7E300}"/>
              </a:ext>
            </a:extLst>
          </p:cNvPr>
          <p:cNvPicPr>
            <a:picLocks noChangeAspect="1"/>
          </p:cNvPicPr>
          <p:nvPr/>
        </p:nvPicPr>
        <p:blipFill>
          <a:blip r:embed="rId2"/>
          <a:stretch>
            <a:fillRect/>
          </a:stretch>
        </p:blipFill>
        <p:spPr>
          <a:xfrm>
            <a:off x="1041990" y="1828799"/>
            <a:ext cx="9250325" cy="4295553"/>
          </a:xfrm>
          <a:prstGeom prst="rect">
            <a:avLst/>
          </a:prstGeom>
        </p:spPr>
      </p:pic>
      <p:sp>
        <p:nvSpPr>
          <p:cNvPr id="5" name="TextBox 4">
            <a:extLst>
              <a:ext uri="{FF2B5EF4-FFF2-40B4-BE49-F238E27FC236}">
                <a16:creationId xmlns:a16="http://schemas.microsoft.com/office/drawing/2014/main" id="{BF70ECEC-8715-F8C2-6BAA-2F9727C49B19}"/>
              </a:ext>
            </a:extLst>
          </p:cNvPr>
          <p:cNvSpPr txBox="1"/>
          <p:nvPr/>
        </p:nvSpPr>
        <p:spPr>
          <a:xfrm>
            <a:off x="703368" y="1465211"/>
            <a:ext cx="2380074" cy="276999"/>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Ysterplaat</a:t>
            </a:r>
            <a:endParaRPr kumimoji="0" lang="en-US" sz="1200" b="0" i="0" u="none" strike="noStrike" kern="0" cap="none" spc="0" normalizeH="0" baseline="0" noProof="0" dirty="0">
              <a:ln>
                <a:noFill/>
              </a:ln>
              <a:solidFill>
                <a:prstClr val="black"/>
              </a:solidFill>
              <a:effectLst/>
              <a:uLnTx/>
              <a:uFillTx/>
            </a:endParaRPr>
          </a:p>
        </p:txBody>
      </p:sp>
      <p:sp>
        <p:nvSpPr>
          <p:cNvPr id="6" name="TextBox 5">
            <a:extLst>
              <a:ext uri="{FF2B5EF4-FFF2-40B4-BE49-F238E27FC236}">
                <a16:creationId xmlns:a16="http://schemas.microsoft.com/office/drawing/2014/main" id="{EECDB851-67F2-6DBE-9E35-A43426670EEA}"/>
              </a:ext>
            </a:extLst>
          </p:cNvPr>
          <p:cNvSpPr txBox="1"/>
          <p:nvPr/>
        </p:nvSpPr>
        <p:spPr>
          <a:xfrm>
            <a:off x="3678865" y="1452021"/>
            <a:ext cx="2258268" cy="276999"/>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black"/>
                </a:solidFill>
                <a:effectLst/>
                <a:uLnTx/>
                <a:uFillTx/>
              </a:rPr>
              <a:t>Bonteheuwel</a:t>
            </a:r>
          </a:p>
        </p:txBody>
      </p:sp>
      <p:sp>
        <p:nvSpPr>
          <p:cNvPr id="7" name="TextBox 6">
            <a:extLst>
              <a:ext uri="{FF2B5EF4-FFF2-40B4-BE49-F238E27FC236}">
                <a16:creationId xmlns:a16="http://schemas.microsoft.com/office/drawing/2014/main" id="{1D0DB931-E877-910E-6DF9-01E4F61F23D7}"/>
              </a:ext>
            </a:extLst>
          </p:cNvPr>
          <p:cNvSpPr txBox="1"/>
          <p:nvPr/>
        </p:nvSpPr>
        <p:spPr>
          <a:xfrm>
            <a:off x="7729870" y="1461408"/>
            <a:ext cx="1143953" cy="276999"/>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Lavis</a:t>
            </a:r>
            <a:r>
              <a:rPr kumimoji="0" lang="en-US" sz="1200" b="0" i="0" u="none" strike="noStrike" kern="0" cap="none" spc="0" normalizeH="0" baseline="0" noProof="0" dirty="0">
                <a:ln>
                  <a:noFill/>
                </a:ln>
                <a:solidFill>
                  <a:prstClr val="black"/>
                </a:solidFill>
                <a:effectLst/>
                <a:uLnTx/>
                <a:uFillTx/>
              </a:rPr>
              <a:t> Town</a:t>
            </a:r>
          </a:p>
        </p:txBody>
      </p:sp>
    </p:spTree>
    <p:extLst>
      <p:ext uri="{BB962C8B-B14F-4D97-AF65-F5344CB8AC3E}">
        <p14:creationId xmlns:p14="http://schemas.microsoft.com/office/powerpoint/2010/main" val="338061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B9F94C5-CB69-D34B-970D-CA20B3C3B6FD}"/>
              </a:ext>
            </a:extLst>
          </p:cNvPr>
          <p:cNvSpPr txBox="1"/>
          <p:nvPr/>
        </p:nvSpPr>
        <p:spPr>
          <a:xfrm>
            <a:off x="871870" y="886998"/>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Station Progress: Gauteng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Content Placeholder 6">
            <a:extLst>
              <a:ext uri="{FF2B5EF4-FFF2-40B4-BE49-F238E27FC236}">
                <a16:creationId xmlns:a16="http://schemas.microsoft.com/office/drawing/2014/main" id="{DC681A81-1B0D-AFC7-D808-2D83CE1EC713}"/>
              </a:ext>
            </a:extLst>
          </p:cNvPr>
          <p:cNvPicPr>
            <a:picLocks noChangeAspect="1"/>
          </p:cNvPicPr>
          <p:nvPr/>
        </p:nvPicPr>
        <p:blipFill>
          <a:blip r:embed="rId2"/>
          <a:stretch>
            <a:fillRect/>
          </a:stretch>
        </p:blipFill>
        <p:spPr>
          <a:xfrm>
            <a:off x="988827" y="1679944"/>
            <a:ext cx="3636336" cy="2094614"/>
          </a:xfrm>
          <a:prstGeom prst="rect">
            <a:avLst/>
          </a:prstGeom>
        </p:spPr>
      </p:pic>
      <p:pic>
        <p:nvPicPr>
          <p:cNvPr id="4" name="Content Placeholder 8">
            <a:extLst>
              <a:ext uri="{FF2B5EF4-FFF2-40B4-BE49-F238E27FC236}">
                <a16:creationId xmlns:a16="http://schemas.microsoft.com/office/drawing/2014/main" id="{063D6C90-F7C9-D490-A3E5-67E120057354}"/>
              </a:ext>
            </a:extLst>
          </p:cNvPr>
          <p:cNvPicPr>
            <a:picLocks noChangeAspect="1"/>
          </p:cNvPicPr>
          <p:nvPr/>
        </p:nvPicPr>
        <p:blipFill>
          <a:blip r:embed="rId3"/>
          <a:stretch>
            <a:fillRect/>
          </a:stretch>
        </p:blipFill>
        <p:spPr>
          <a:xfrm>
            <a:off x="4763386" y="1679944"/>
            <a:ext cx="2413591" cy="2094614"/>
          </a:xfrm>
          <a:prstGeom prst="rect">
            <a:avLst/>
          </a:prstGeom>
        </p:spPr>
      </p:pic>
      <p:pic>
        <p:nvPicPr>
          <p:cNvPr id="8" name="Picture 7">
            <a:extLst>
              <a:ext uri="{FF2B5EF4-FFF2-40B4-BE49-F238E27FC236}">
                <a16:creationId xmlns:a16="http://schemas.microsoft.com/office/drawing/2014/main" id="{ECDAFE0E-64C8-BE1D-3E0C-7EBFD6A83E62}"/>
              </a:ext>
            </a:extLst>
          </p:cNvPr>
          <p:cNvPicPr>
            <a:picLocks noChangeAspect="1"/>
          </p:cNvPicPr>
          <p:nvPr/>
        </p:nvPicPr>
        <p:blipFill>
          <a:blip r:embed="rId4"/>
          <a:stretch>
            <a:fillRect/>
          </a:stretch>
        </p:blipFill>
        <p:spPr>
          <a:xfrm>
            <a:off x="7566836" y="1347494"/>
            <a:ext cx="3636336" cy="2667355"/>
          </a:xfrm>
          <a:prstGeom prst="rect">
            <a:avLst/>
          </a:prstGeom>
        </p:spPr>
      </p:pic>
      <p:pic>
        <p:nvPicPr>
          <p:cNvPr id="9" name="Picture 8">
            <a:extLst>
              <a:ext uri="{FF2B5EF4-FFF2-40B4-BE49-F238E27FC236}">
                <a16:creationId xmlns:a16="http://schemas.microsoft.com/office/drawing/2014/main" id="{7703AEC9-0FCC-3691-B608-DD13768CC056}"/>
              </a:ext>
            </a:extLst>
          </p:cNvPr>
          <p:cNvPicPr>
            <a:picLocks noChangeAspect="1"/>
          </p:cNvPicPr>
          <p:nvPr/>
        </p:nvPicPr>
        <p:blipFill>
          <a:blip r:embed="rId5"/>
          <a:stretch>
            <a:fillRect/>
          </a:stretch>
        </p:blipFill>
        <p:spPr>
          <a:xfrm>
            <a:off x="988826" y="3923414"/>
            <a:ext cx="3636335" cy="2522683"/>
          </a:xfrm>
          <a:prstGeom prst="rect">
            <a:avLst/>
          </a:prstGeom>
        </p:spPr>
      </p:pic>
      <p:pic>
        <p:nvPicPr>
          <p:cNvPr id="10" name="Picture 9">
            <a:extLst>
              <a:ext uri="{FF2B5EF4-FFF2-40B4-BE49-F238E27FC236}">
                <a16:creationId xmlns:a16="http://schemas.microsoft.com/office/drawing/2014/main" id="{5ECD993C-3D57-5647-42B6-A49DAB234BCA}"/>
              </a:ext>
            </a:extLst>
          </p:cNvPr>
          <p:cNvPicPr>
            <a:picLocks noChangeAspect="1"/>
          </p:cNvPicPr>
          <p:nvPr/>
        </p:nvPicPr>
        <p:blipFill>
          <a:blip r:embed="rId6"/>
          <a:stretch>
            <a:fillRect/>
          </a:stretch>
        </p:blipFill>
        <p:spPr>
          <a:xfrm>
            <a:off x="4837814" y="4646428"/>
            <a:ext cx="2729022" cy="1799668"/>
          </a:xfrm>
          <a:prstGeom prst="rect">
            <a:avLst/>
          </a:prstGeom>
        </p:spPr>
      </p:pic>
      <p:pic>
        <p:nvPicPr>
          <p:cNvPr id="11" name="Picture 10">
            <a:extLst>
              <a:ext uri="{FF2B5EF4-FFF2-40B4-BE49-F238E27FC236}">
                <a16:creationId xmlns:a16="http://schemas.microsoft.com/office/drawing/2014/main" id="{58119818-8741-E647-0FF2-FDB8666C6D66}"/>
              </a:ext>
            </a:extLst>
          </p:cNvPr>
          <p:cNvPicPr>
            <a:picLocks noChangeAspect="1"/>
          </p:cNvPicPr>
          <p:nvPr/>
        </p:nvPicPr>
        <p:blipFill>
          <a:blip r:embed="rId7"/>
          <a:stretch>
            <a:fillRect/>
          </a:stretch>
        </p:blipFill>
        <p:spPr>
          <a:xfrm>
            <a:off x="7746664" y="4242391"/>
            <a:ext cx="3041836" cy="2176020"/>
          </a:xfrm>
          <a:prstGeom prst="rect">
            <a:avLst/>
          </a:prstGeom>
        </p:spPr>
      </p:pic>
      <p:sp>
        <p:nvSpPr>
          <p:cNvPr id="13" name="TextBox 12">
            <a:extLst>
              <a:ext uri="{FF2B5EF4-FFF2-40B4-BE49-F238E27FC236}">
                <a16:creationId xmlns:a16="http://schemas.microsoft.com/office/drawing/2014/main" id="{01F20464-3B1B-6D03-5CCF-440AB1813527}"/>
              </a:ext>
            </a:extLst>
          </p:cNvPr>
          <p:cNvSpPr txBox="1"/>
          <p:nvPr/>
        </p:nvSpPr>
        <p:spPr>
          <a:xfrm>
            <a:off x="5263116" y="4366911"/>
            <a:ext cx="1539393" cy="276999"/>
          </a:xfrm>
          <a:prstGeom prst="rect">
            <a:avLst/>
          </a:prstGeom>
          <a:noFill/>
        </p:spPr>
        <p:txBody>
          <a:bodyPr wrap="square">
            <a:sp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err="1">
                <a:ln>
                  <a:noFill/>
                </a:ln>
                <a:solidFill>
                  <a:prstClr val="black"/>
                </a:solidFill>
                <a:effectLst/>
                <a:uLnTx/>
                <a:uFillTx/>
              </a:rPr>
              <a:t>Grosvernor</a:t>
            </a:r>
            <a:r>
              <a:rPr kumimoji="0" lang="en-US" sz="1200" b="0" i="0" u="none" strike="noStrike" kern="0" cap="none" spc="0" normalizeH="0" baseline="0" noProof="0" dirty="0">
                <a:ln>
                  <a:noFill/>
                </a:ln>
                <a:solidFill>
                  <a:prstClr val="black"/>
                </a:solidFill>
                <a:effectLst/>
                <a:uLnTx/>
                <a:uFillTx/>
              </a:rPr>
              <a:t> ABT</a:t>
            </a:r>
          </a:p>
        </p:txBody>
      </p:sp>
    </p:spTree>
    <p:extLst>
      <p:ext uri="{BB962C8B-B14F-4D97-AF65-F5344CB8AC3E}">
        <p14:creationId xmlns:p14="http://schemas.microsoft.com/office/powerpoint/2010/main" val="123886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763926" y="1143001"/>
            <a:ext cx="6966827" cy="1154429"/>
          </a:xfrm>
        </p:spPr>
        <p:txBody>
          <a:bodyPr>
            <a:normAutofit/>
          </a:bodyPr>
          <a:lstStyle/>
          <a:p>
            <a:r>
              <a:rPr lang="en-US" sz="2700" b="1" dirty="0">
                <a:solidFill>
                  <a:srgbClr val="00B0F0"/>
                </a:solidFill>
                <a:latin typeface="Arial"/>
                <a:cs typeface="Arial"/>
              </a:rPr>
              <a:t>Financial Year at a Glance: 2021/22</a:t>
            </a:r>
            <a:br>
              <a:rPr lang="en-US" sz="2800" b="1" dirty="0">
                <a:solidFill>
                  <a:srgbClr val="00B0F0"/>
                </a:solidFill>
                <a:latin typeface="Arial"/>
                <a:cs typeface="Arial"/>
              </a:rPr>
            </a:br>
            <a:endParaRPr lang="en-US" sz="2800" b="1" dirty="0">
              <a:solidFill>
                <a:srgbClr val="00B0F0"/>
              </a:solidFill>
              <a:latin typeface="Arial"/>
              <a:cs typeface="Arial"/>
            </a:endParaRP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0" y="0"/>
            <a:ext cx="3842592" cy="6858000"/>
          </a:xfrm>
          <a:prstGeom prst="rect">
            <a:avLst/>
          </a:prstGeom>
        </p:spPr>
      </p:pic>
      <p:sp>
        <p:nvSpPr>
          <p:cNvPr id="5" name="Rectangle 4">
            <a:extLst>
              <a:ext uri="{FF2B5EF4-FFF2-40B4-BE49-F238E27FC236}">
                <a16:creationId xmlns:a16="http://schemas.microsoft.com/office/drawing/2014/main" id="{7693A760-553A-B65F-3D42-35520BB0F02C}"/>
              </a:ext>
            </a:extLst>
          </p:cNvPr>
          <p:cNvSpPr/>
          <p:nvPr/>
        </p:nvSpPr>
        <p:spPr>
          <a:xfrm>
            <a:off x="3668233" y="1945759"/>
            <a:ext cx="7689578" cy="1964127"/>
          </a:xfrm>
          <a:prstGeom prst="rect">
            <a:avLst/>
          </a:prstGeom>
        </p:spPr>
        <p:txBody>
          <a:bodyPr wrap="square">
            <a:spAutoFit/>
          </a:bodyPr>
          <a:lstStyle/>
          <a:p>
            <a:pPr marL="463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r>
              <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Stability at Board level.</a:t>
            </a:r>
          </a:p>
          <a:p>
            <a:pPr marL="463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r>
              <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Instability in key management positions.</a:t>
            </a:r>
          </a:p>
          <a:p>
            <a:pPr marL="463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r>
              <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rebuild program is under way.</a:t>
            </a:r>
          </a:p>
          <a:p>
            <a:pPr marL="463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r>
              <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Limited capacity to implement the capital programme.</a:t>
            </a:r>
          </a:p>
          <a:p>
            <a:pPr marL="463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r>
              <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Limited availability of the network severely impacting PRASA’s fare revenue and performance. </a:t>
            </a:r>
          </a:p>
          <a:p>
            <a:pPr marL="463550" marR="0" lvl="1" indent="-28575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r>
              <a:rPr kumimoji="0" lang="en-GB"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Positive action noted in addressing some audit outcomes.</a:t>
            </a:r>
            <a:endParaRPr kumimoji="0" lang="en-ZA" sz="16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31682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763926" y="1143001"/>
            <a:ext cx="6966827" cy="1154429"/>
          </a:xfrm>
        </p:spPr>
        <p:txBody>
          <a:bodyPr>
            <a:normAutofit/>
          </a:bodyPr>
          <a:lstStyle/>
          <a:p>
            <a:r>
              <a:rPr lang="en-US" sz="2700" b="1" dirty="0">
                <a:solidFill>
                  <a:srgbClr val="00B0F0"/>
                </a:solidFill>
                <a:latin typeface="Arial"/>
                <a:cs typeface="Arial"/>
              </a:rPr>
              <a:t>Irregular Expenditure : 2022/23</a:t>
            </a:r>
            <a:br>
              <a:rPr lang="en-US" sz="2800" b="1" dirty="0">
                <a:solidFill>
                  <a:srgbClr val="00B0F0"/>
                </a:solidFill>
                <a:latin typeface="Arial"/>
                <a:cs typeface="Arial"/>
              </a:rPr>
            </a:br>
            <a:endParaRPr lang="en-US" sz="2800" b="1" dirty="0">
              <a:solidFill>
                <a:srgbClr val="00B0F0"/>
              </a:solidFill>
              <a:latin typeface="Arial"/>
              <a:cs typeface="Arial"/>
            </a:endParaRP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0" y="0"/>
            <a:ext cx="3842592" cy="6858000"/>
          </a:xfrm>
          <a:prstGeom prst="rect">
            <a:avLst/>
          </a:prstGeom>
        </p:spPr>
      </p:pic>
      <p:sp>
        <p:nvSpPr>
          <p:cNvPr id="5" name="Rectangle 4">
            <a:extLst>
              <a:ext uri="{FF2B5EF4-FFF2-40B4-BE49-F238E27FC236}">
                <a16:creationId xmlns:a16="http://schemas.microsoft.com/office/drawing/2014/main" id="{7693A760-553A-B65F-3D42-35520BB0F02C}"/>
              </a:ext>
            </a:extLst>
          </p:cNvPr>
          <p:cNvSpPr/>
          <p:nvPr/>
        </p:nvSpPr>
        <p:spPr>
          <a:xfrm>
            <a:off x="3668233" y="1945759"/>
            <a:ext cx="6379534" cy="3171125"/>
          </a:xfrm>
          <a:prstGeom prst="rect">
            <a:avLst/>
          </a:prstGeom>
        </p:spPr>
        <p:txBody>
          <a:bodyPr wrap="square">
            <a:spAutoFit/>
          </a:bodyPr>
          <a:lstStyle/>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kumimoji="0" lang="en-GB"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lang="en-GB" sz="1600" kern="0" dirty="0">
              <a:solidFill>
                <a:prstClr val="black"/>
              </a:solidFill>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kumimoji="0" lang="en-GB"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lang="en-GB" sz="1600" kern="0" dirty="0">
              <a:solidFill>
                <a:prstClr val="black"/>
              </a:solidFill>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kumimoji="0" lang="en-GB"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lang="en-GB" sz="1600" kern="0" dirty="0">
              <a:solidFill>
                <a:prstClr val="black"/>
              </a:solidFill>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kumimoji="0" lang="en-GB"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lang="en-GB" sz="1600" kern="0" dirty="0">
              <a:solidFill>
                <a:prstClr val="black"/>
              </a:solidFill>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kumimoji="0" lang="en-GB"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463550" marR="0" lvl="1" indent="-285750" defTabSz="914400" eaLnBrk="1" fontAlgn="auto" latinLnBrk="0" hangingPunct="1">
              <a:lnSpc>
                <a:spcPct val="90000"/>
              </a:lnSpc>
              <a:spcBef>
                <a:spcPts val="500"/>
              </a:spcBef>
              <a:spcAft>
                <a:spcPts val="0"/>
              </a:spcAft>
              <a:buClrTx/>
              <a:buSzTx/>
              <a:buFont typeface="Arial" panose="020B0604020202020204" pitchFamily="34" charset="0"/>
              <a:buChar char="•"/>
              <a:tabLst>
                <a:tab pos="541338" algn="l"/>
              </a:tabLst>
              <a:defRPr/>
            </a:pPr>
            <a:endParaRPr lang="en-GB" sz="1600" kern="0" dirty="0">
              <a:solidFill>
                <a:prstClr val="black"/>
              </a:solidFill>
              <a:latin typeface="Arial" panose="020B0604020202020204" pitchFamily="34" charset="0"/>
              <a:cs typeface="Arial" panose="020B0604020202020204" pitchFamily="34" charset="0"/>
            </a:endParaRPr>
          </a:p>
          <a:p>
            <a:pPr marL="177800" marR="0" lvl="1" defTabSz="914400" eaLnBrk="1" fontAlgn="auto" latinLnBrk="0" hangingPunct="1">
              <a:lnSpc>
                <a:spcPct val="90000"/>
              </a:lnSpc>
              <a:spcBef>
                <a:spcPts val="500"/>
              </a:spcBef>
              <a:spcAft>
                <a:spcPts val="0"/>
              </a:spcAft>
              <a:buClrTx/>
              <a:buSzTx/>
              <a:tabLst>
                <a:tab pos="541338" algn="l"/>
              </a:tabLst>
              <a:defRPr/>
            </a:pPr>
            <a:endParaRPr kumimoji="0" lang="en-GB" sz="16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3" name="Table 2">
            <a:extLst>
              <a:ext uri="{FF2B5EF4-FFF2-40B4-BE49-F238E27FC236}">
                <a16:creationId xmlns:a16="http://schemas.microsoft.com/office/drawing/2014/main" id="{EF0E63DC-FC21-4EC9-2444-1E0F1FBBE178}"/>
              </a:ext>
            </a:extLst>
          </p:cNvPr>
          <p:cNvGraphicFramePr>
            <a:graphicFrameLocks noGrp="1"/>
          </p:cNvGraphicFramePr>
          <p:nvPr/>
        </p:nvGraphicFramePr>
        <p:xfrm>
          <a:off x="3938284" y="2056156"/>
          <a:ext cx="4411125" cy="3863490"/>
        </p:xfrm>
        <a:graphic>
          <a:graphicData uri="http://schemas.openxmlformats.org/drawingml/2006/table">
            <a:tbl>
              <a:tblPr/>
              <a:tblGrid>
                <a:gridCol w="2910433">
                  <a:extLst>
                    <a:ext uri="{9D8B030D-6E8A-4147-A177-3AD203B41FA5}">
                      <a16:colId xmlns:a16="http://schemas.microsoft.com/office/drawing/2014/main" val="1559392070"/>
                    </a:ext>
                  </a:extLst>
                </a:gridCol>
                <a:gridCol w="1500692">
                  <a:extLst>
                    <a:ext uri="{9D8B030D-6E8A-4147-A177-3AD203B41FA5}">
                      <a16:colId xmlns:a16="http://schemas.microsoft.com/office/drawing/2014/main" val="4094323599"/>
                    </a:ext>
                  </a:extLst>
                </a:gridCol>
              </a:tblGrid>
              <a:tr h="215464">
                <a:tc gridSpan="2">
                  <a:txBody>
                    <a:bodyPr/>
                    <a:lstStyle/>
                    <a:p>
                      <a:pPr algn="l" fontAlgn="b"/>
                      <a:r>
                        <a:rPr lang="en-US" sz="1000" b="1" i="0" u="none" strike="noStrike">
                          <a:solidFill>
                            <a:srgbClr val="000000"/>
                          </a:solidFill>
                          <a:effectLst/>
                          <a:latin typeface="Arial Narrow" panose="020B0606020202030204" pitchFamily="34" charset="0"/>
                        </a:rPr>
                        <a:t>IRREGULAR EXPENDITURE AS AT 31 OCTOBER 2022 - PRASA GROUP</a:t>
                      </a:r>
                    </a:p>
                  </a:txBody>
                  <a:tcPr marL="6350" marR="6350" marT="6350" marB="0" anchor="b">
                    <a:lnL>
                      <a:noFill/>
                    </a:lnL>
                    <a:lnR>
                      <a:noFill/>
                    </a:lnR>
                    <a:lnT>
                      <a:noFill/>
                    </a:lnT>
                    <a:lnB>
                      <a:noFill/>
                    </a:lnB>
                    <a:solidFill>
                      <a:srgbClr val="DDEBF7"/>
                    </a:solidFill>
                  </a:tcPr>
                </a:tc>
                <a:tc hMerge="1">
                  <a:txBody>
                    <a:bodyPr/>
                    <a:lstStyle/>
                    <a:p>
                      <a:endParaRPr lang="en-US"/>
                    </a:p>
                  </a:txBody>
                  <a:tcPr/>
                </a:tc>
                <a:extLst>
                  <a:ext uri="{0D108BD9-81ED-4DB2-BD59-A6C34878D82A}">
                    <a16:rowId xmlns:a16="http://schemas.microsoft.com/office/drawing/2014/main" val="1706061116"/>
                  </a:ext>
                </a:extLst>
              </a:tr>
              <a:tr h="215464">
                <a:tc>
                  <a:txBody>
                    <a:bodyPr/>
                    <a:lstStyle/>
                    <a:p>
                      <a:pPr algn="l" fontAlgn="b"/>
                      <a:endParaRPr lang="en-US" sz="1000" b="0" i="0" u="none" strike="noStrike">
                        <a:solidFill>
                          <a:srgbClr val="000000"/>
                        </a:solidFill>
                        <a:effectLst/>
                        <a:latin typeface="Arial Narrow" panose="020B0606020202030204" pitchFamily="34" charset="0"/>
                      </a:endParaRPr>
                    </a:p>
                  </a:txBody>
                  <a:tcPr marL="6350" marR="6350" marT="6350" marB="0" anchor="b">
                    <a:lnL>
                      <a:noFill/>
                    </a:lnL>
                    <a:lnR>
                      <a:noFill/>
                    </a:lnR>
                    <a:lnT>
                      <a:noFill/>
                    </a:lnT>
                    <a:lnB>
                      <a:noFill/>
                    </a:lnB>
                  </a:tcPr>
                </a:tc>
                <a:tc>
                  <a:txBody>
                    <a:bodyPr/>
                    <a:lstStyle/>
                    <a:p>
                      <a:pPr algn="l" fontAlgn="b"/>
                      <a:endParaRPr lang="en-US" sz="1000" b="0" i="0" u="none" strike="noStrike">
                        <a:solidFill>
                          <a:srgbClr val="000000"/>
                        </a:solidFill>
                        <a:effectLst/>
                        <a:latin typeface="Arial Narrow" panose="020B0606020202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163910249"/>
                  </a:ext>
                </a:extLst>
              </a:tr>
              <a:tr h="215464">
                <a:tc gridSpan="2">
                  <a:txBody>
                    <a:bodyPr/>
                    <a:lstStyle/>
                    <a:p>
                      <a:pPr algn="ctr" fontAlgn="ctr"/>
                      <a:r>
                        <a:rPr lang="en-US" sz="1100" b="1" i="0" u="none" strike="noStrike">
                          <a:solidFill>
                            <a:srgbClr val="000000"/>
                          </a:solidFill>
                          <a:effectLst/>
                          <a:latin typeface="Arial Narrow" panose="020B0606020202030204" pitchFamily="34" charset="0"/>
                        </a:rPr>
                        <a:t> Irregular Expenditure Balance </a:t>
                      </a:r>
                    </a:p>
                  </a:txBody>
                  <a:tcPr marL="6350" marR="6350" marT="6350" marB="0" anchor="ctr">
                    <a:lnL>
                      <a:noFill/>
                    </a:lnL>
                    <a:lnR>
                      <a:noFill/>
                    </a:lnR>
                    <a:lnT>
                      <a:noFill/>
                    </a:lnT>
                    <a:lnB>
                      <a:noFill/>
                    </a:lnB>
                    <a:solidFill>
                      <a:srgbClr val="DDEBF7"/>
                    </a:solidFill>
                  </a:tcPr>
                </a:tc>
                <a:tc hMerge="1">
                  <a:txBody>
                    <a:bodyPr/>
                    <a:lstStyle/>
                    <a:p>
                      <a:endParaRPr lang="en-US"/>
                    </a:p>
                  </a:txBody>
                  <a:tcPr/>
                </a:tc>
                <a:extLst>
                  <a:ext uri="{0D108BD9-81ED-4DB2-BD59-A6C34878D82A}">
                    <a16:rowId xmlns:a16="http://schemas.microsoft.com/office/drawing/2014/main" val="1539932"/>
                  </a:ext>
                </a:extLst>
              </a:tr>
              <a:tr h="215464">
                <a:tc>
                  <a:txBody>
                    <a:bodyPr/>
                    <a:lstStyle/>
                    <a:p>
                      <a:pPr algn="l" fontAlgn="b"/>
                      <a:r>
                        <a:rPr lang="en-US" sz="1000" b="0" i="0" u="none" strike="noStrike">
                          <a:solidFill>
                            <a:srgbClr val="000000"/>
                          </a:solidFill>
                          <a:effectLst/>
                          <a:latin typeface="Arial Narrow" panose="020B0606020202030204" pitchFamily="34" charset="0"/>
                        </a:rPr>
                        <a:t> </a:t>
                      </a:r>
                    </a:p>
                  </a:txBody>
                  <a:tcPr marL="6350" marR="6350" marT="6350" marB="0" anchor="b">
                    <a:lnL>
                      <a:noFill/>
                    </a:lnL>
                    <a:lnR>
                      <a:noFill/>
                    </a:lnR>
                    <a:lnT>
                      <a:noFill/>
                    </a:lnT>
                    <a:lnB w="6350" cap="flat" cmpd="sng" algn="ctr">
                      <a:solidFill>
                        <a:srgbClr val="44546A"/>
                      </a:solidFill>
                      <a:prstDash val="solid"/>
                      <a:round/>
                      <a:headEnd type="none" w="med" len="med"/>
                      <a:tailEnd type="none" w="med" len="med"/>
                    </a:lnB>
                    <a:solidFill>
                      <a:srgbClr val="DDEBF7"/>
                    </a:solidFill>
                  </a:tcPr>
                </a:tc>
                <a:tc>
                  <a:txBody>
                    <a:bodyPr/>
                    <a:lstStyle/>
                    <a:p>
                      <a:pPr algn="r" fontAlgn="ctr"/>
                      <a:r>
                        <a:rPr lang="en-US" sz="1000" b="1" i="0" u="none" strike="noStrike">
                          <a:solidFill>
                            <a:srgbClr val="000000"/>
                          </a:solidFill>
                          <a:effectLst/>
                          <a:latin typeface="Arial Narrow" panose="020B0606020202030204" pitchFamily="34" charset="0"/>
                        </a:rPr>
                        <a:t> R’000 </a:t>
                      </a:r>
                    </a:p>
                  </a:txBody>
                  <a:tcPr marL="6350" marR="6350" marT="6350" marB="0" anchor="ctr">
                    <a:lnL>
                      <a:noFill/>
                    </a:lnL>
                    <a:lnR>
                      <a:noFill/>
                    </a:lnR>
                    <a:lnT>
                      <a:noFill/>
                    </a:lnT>
                    <a:lnB w="6350" cap="flat" cmpd="sng" algn="ctr">
                      <a:solidFill>
                        <a:srgbClr val="44546A"/>
                      </a:solidFill>
                      <a:prstDash val="solid"/>
                      <a:round/>
                      <a:headEnd type="none" w="med" len="med"/>
                      <a:tailEnd type="none" w="med" len="med"/>
                    </a:lnB>
                    <a:solidFill>
                      <a:srgbClr val="DDEBF7"/>
                    </a:solidFill>
                  </a:tcPr>
                </a:tc>
                <a:extLst>
                  <a:ext uri="{0D108BD9-81ED-4DB2-BD59-A6C34878D82A}">
                    <a16:rowId xmlns:a16="http://schemas.microsoft.com/office/drawing/2014/main" val="1313049329"/>
                  </a:ext>
                </a:extLst>
              </a:tr>
              <a:tr h="215464">
                <a:tc>
                  <a:txBody>
                    <a:bodyPr/>
                    <a:lstStyle/>
                    <a:p>
                      <a:pPr algn="l" fontAlgn="b"/>
                      <a:endParaRPr lang="en-US" sz="1000" b="0" i="0" u="none" strike="noStrike">
                        <a:solidFill>
                          <a:srgbClr val="000000"/>
                        </a:solidFill>
                        <a:effectLst/>
                        <a:latin typeface="Arial Narrow" panose="020B0606020202030204" pitchFamily="34" charset="0"/>
                      </a:endParaRPr>
                    </a:p>
                  </a:txBody>
                  <a:tcPr marL="6350" marR="6350" marT="6350" marB="0" anchor="b">
                    <a:lnL>
                      <a:noFill/>
                    </a:lnL>
                    <a:lnR>
                      <a:noFill/>
                    </a:lnR>
                    <a:lnT w="6350" cap="flat" cmpd="sng" algn="ctr">
                      <a:solidFill>
                        <a:srgbClr val="44546A"/>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Arial Narrow" panose="020B0606020202030204" pitchFamily="34" charset="0"/>
                      </a:endParaRPr>
                    </a:p>
                  </a:txBody>
                  <a:tcPr marL="6350" marR="6350" marT="6350" marB="0" anchor="b">
                    <a:lnL>
                      <a:noFill/>
                    </a:lnL>
                    <a:lnR>
                      <a:noFill/>
                    </a:lnR>
                    <a:lnT w="6350" cap="flat" cmpd="sng" algn="ctr">
                      <a:solidFill>
                        <a:srgbClr val="44546A"/>
                      </a:solidFill>
                      <a:prstDash val="solid"/>
                      <a:round/>
                      <a:headEnd type="none" w="med" len="med"/>
                      <a:tailEnd type="none" w="med" len="med"/>
                    </a:lnT>
                    <a:lnB>
                      <a:noFill/>
                    </a:lnB>
                  </a:tcPr>
                </a:tc>
                <a:extLst>
                  <a:ext uri="{0D108BD9-81ED-4DB2-BD59-A6C34878D82A}">
                    <a16:rowId xmlns:a16="http://schemas.microsoft.com/office/drawing/2014/main" val="763563581"/>
                  </a:ext>
                </a:extLst>
              </a:tr>
              <a:tr h="215464">
                <a:tc>
                  <a:txBody>
                    <a:bodyPr/>
                    <a:lstStyle/>
                    <a:p>
                      <a:pPr algn="just" fontAlgn="ctr"/>
                      <a:r>
                        <a:rPr lang="en-US" sz="1000" b="1" i="0" u="none" strike="noStrike">
                          <a:solidFill>
                            <a:srgbClr val="000000"/>
                          </a:solidFill>
                          <a:effectLst/>
                          <a:latin typeface="Arial Narrow" panose="020B0606020202030204" pitchFamily="34" charset="0"/>
                        </a:rPr>
                        <a:t>Opening balance @ 01 April 2022</a:t>
                      </a:r>
                    </a:p>
                  </a:txBody>
                  <a:tcPr marL="6350" marR="6350" marT="6350" marB="0" anchor="ctr">
                    <a:lnL>
                      <a:noFill/>
                    </a:lnL>
                    <a:lnR>
                      <a:noFill/>
                    </a:lnR>
                    <a:lnT>
                      <a:noFill/>
                    </a:lnT>
                    <a:lnB>
                      <a:noFill/>
                    </a:lnB>
                  </a:tcPr>
                </a:tc>
                <a:tc>
                  <a:txBody>
                    <a:bodyPr/>
                    <a:lstStyle/>
                    <a:p>
                      <a:pPr algn="r" fontAlgn="t"/>
                      <a:r>
                        <a:rPr lang="en-US" sz="1000" b="1" i="0" u="none" strike="noStrike">
                          <a:solidFill>
                            <a:srgbClr val="000000"/>
                          </a:solidFill>
                          <a:effectLst/>
                          <a:latin typeface="Arial Narrow" panose="020B0606020202030204" pitchFamily="34" charset="0"/>
                        </a:rPr>
                        <a:t>                29,328,660.38 </a:t>
                      </a:r>
                    </a:p>
                  </a:txBody>
                  <a:tcPr marL="6350" marR="6350" marT="6350" marB="0">
                    <a:lnL>
                      <a:noFill/>
                    </a:lnL>
                    <a:lnR>
                      <a:noFill/>
                    </a:lnR>
                    <a:lnT>
                      <a:noFill/>
                    </a:lnT>
                    <a:lnB>
                      <a:noFill/>
                    </a:lnB>
                  </a:tcPr>
                </a:tc>
                <a:extLst>
                  <a:ext uri="{0D108BD9-81ED-4DB2-BD59-A6C34878D82A}">
                    <a16:rowId xmlns:a16="http://schemas.microsoft.com/office/drawing/2014/main" val="3666725123"/>
                  </a:ext>
                </a:extLst>
              </a:tr>
              <a:tr h="215464">
                <a:tc>
                  <a:txBody>
                    <a:bodyPr/>
                    <a:lstStyle/>
                    <a:p>
                      <a:pPr algn="just" fontAlgn="ctr"/>
                      <a:endParaRPr lang="en-US" sz="1000" b="0" i="0" u="none" strike="noStrike">
                        <a:solidFill>
                          <a:srgbClr val="000000"/>
                        </a:solidFill>
                        <a:effectLst/>
                        <a:latin typeface="Arial Narrow" panose="020B0606020202030204" pitchFamily="34" charset="0"/>
                      </a:endParaRPr>
                    </a:p>
                  </a:txBody>
                  <a:tcPr marL="6350" marR="6350" marT="6350" marB="0" anchor="ctr">
                    <a:lnL>
                      <a:noFill/>
                    </a:lnL>
                    <a:lnR>
                      <a:noFill/>
                    </a:lnR>
                    <a:lnT>
                      <a:noFill/>
                    </a:lnT>
                    <a:lnB>
                      <a:noFill/>
                    </a:lnB>
                  </a:tcPr>
                </a:tc>
                <a:tc>
                  <a:txBody>
                    <a:bodyPr/>
                    <a:lstStyle/>
                    <a:p>
                      <a:pPr algn="r" fontAlgn="t"/>
                      <a:endParaRPr lang="en-US" sz="1000" b="0" i="0" u="none" strike="noStrike">
                        <a:solidFill>
                          <a:srgbClr val="000000"/>
                        </a:solidFill>
                        <a:effectLst/>
                        <a:latin typeface="Arial Narrow" panose="020B0606020202030204" pitchFamily="34" charset="0"/>
                      </a:endParaRPr>
                    </a:p>
                  </a:txBody>
                  <a:tcPr marL="6350" marR="6350" marT="6350" marB="0">
                    <a:lnL>
                      <a:noFill/>
                    </a:lnL>
                    <a:lnR>
                      <a:noFill/>
                    </a:lnR>
                    <a:lnT>
                      <a:noFill/>
                    </a:lnT>
                    <a:lnB>
                      <a:noFill/>
                    </a:lnB>
                  </a:tcPr>
                </a:tc>
                <a:extLst>
                  <a:ext uri="{0D108BD9-81ED-4DB2-BD59-A6C34878D82A}">
                    <a16:rowId xmlns:a16="http://schemas.microsoft.com/office/drawing/2014/main" val="26808975"/>
                  </a:ext>
                </a:extLst>
              </a:tr>
              <a:tr h="215464">
                <a:tc>
                  <a:txBody>
                    <a:bodyPr/>
                    <a:lstStyle/>
                    <a:p>
                      <a:pPr algn="just" fontAlgn="ctr"/>
                      <a:r>
                        <a:rPr lang="en-US" sz="1000" b="0" i="0" u="none" strike="noStrike">
                          <a:solidFill>
                            <a:srgbClr val="000000"/>
                          </a:solidFill>
                          <a:effectLst/>
                          <a:latin typeface="Arial Narrow" panose="020B0606020202030204" pitchFamily="34" charset="0"/>
                        </a:rPr>
                        <a:t>Add: Irregular Expenditure – current year</a:t>
                      </a:r>
                    </a:p>
                  </a:txBody>
                  <a:tcPr marL="6350" marR="6350" marT="6350" marB="0" anchor="ctr">
                    <a:lnL>
                      <a:noFill/>
                    </a:lnL>
                    <a:lnR>
                      <a:noFill/>
                    </a:lnR>
                    <a:lnT>
                      <a:noFill/>
                    </a:lnT>
                    <a:lnB>
                      <a:noFill/>
                    </a:lnB>
                  </a:tcPr>
                </a:tc>
                <a:tc>
                  <a:txBody>
                    <a:bodyPr/>
                    <a:lstStyle/>
                    <a:p>
                      <a:pPr algn="r" fontAlgn="t"/>
                      <a:r>
                        <a:rPr lang="en-US" sz="1000" b="0" i="0" u="none" strike="noStrike">
                          <a:solidFill>
                            <a:srgbClr val="000000"/>
                          </a:solidFill>
                          <a:effectLst/>
                          <a:latin typeface="Arial Narrow" panose="020B0606020202030204" pitchFamily="34" charset="0"/>
                        </a:rPr>
                        <a:t>                 1,590,379.87 </a:t>
                      </a:r>
                    </a:p>
                  </a:txBody>
                  <a:tcPr marL="6350" marR="6350" marT="6350" marB="0">
                    <a:lnL>
                      <a:noFill/>
                    </a:lnL>
                    <a:lnR>
                      <a:noFill/>
                    </a:lnR>
                    <a:lnT>
                      <a:noFill/>
                    </a:lnT>
                    <a:lnB>
                      <a:noFill/>
                    </a:lnB>
                  </a:tcPr>
                </a:tc>
                <a:extLst>
                  <a:ext uri="{0D108BD9-81ED-4DB2-BD59-A6C34878D82A}">
                    <a16:rowId xmlns:a16="http://schemas.microsoft.com/office/drawing/2014/main" val="345159323"/>
                  </a:ext>
                </a:extLst>
              </a:tr>
              <a:tr h="215464">
                <a:tc>
                  <a:txBody>
                    <a:bodyPr/>
                    <a:lstStyle/>
                    <a:p>
                      <a:pPr algn="just" fontAlgn="ctr"/>
                      <a:r>
                        <a:rPr lang="en-US" sz="1000" b="0" i="0" u="none" strike="noStrike">
                          <a:solidFill>
                            <a:srgbClr val="000000"/>
                          </a:solidFill>
                          <a:effectLst/>
                          <a:latin typeface="Arial Narrow" panose="020B0606020202030204" pitchFamily="34" charset="0"/>
                        </a:rPr>
                        <a:t>Less: Amounts condoned</a:t>
                      </a:r>
                    </a:p>
                  </a:txBody>
                  <a:tcPr marL="6350" marR="6350" marT="6350" marB="0" anchor="ctr">
                    <a:lnL>
                      <a:noFill/>
                    </a:lnL>
                    <a:lnR>
                      <a:noFill/>
                    </a:lnR>
                    <a:lnT>
                      <a:noFill/>
                    </a:lnT>
                    <a:lnB>
                      <a:noFill/>
                    </a:lnB>
                  </a:tcPr>
                </a:tc>
                <a:tc>
                  <a:txBody>
                    <a:bodyPr/>
                    <a:lstStyle/>
                    <a:p>
                      <a:pPr algn="r" fontAlgn="t"/>
                      <a:r>
                        <a:rPr lang="en-US" sz="1000" b="0" i="0" u="none" strike="noStrike">
                          <a:solidFill>
                            <a:srgbClr val="000000"/>
                          </a:solidFill>
                          <a:effectLst/>
                          <a:latin typeface="Arial Narrow" panose="020B0606020202030204" pitchFamily="34" charset="0"/>
                        </a:rPr>
                        <a:t>                                  -   </a:t>
                      </a:r>
                    </a:p>
                  </a:txBody>
                  <a:tcPr marL="6350" marR="6350" marT="6350" marB="0">
                    <a:lnL>
                      <a:noFill/>
                    </a:lnL>
                    <a:lnR>
                      <a:noFill/>
                    </a:lnR>
                    <a:lnT>
                      <a:noFill/>
                    </a:lnT>
                    <a:lnB>
                      <a:noFill/>
                    </a:lnB>
                  </a:tcPr>
                </a:tc>
                <a:extLst>
                  <a:ext uri="{0D108BD9-81ED-4DB2-BD59-A6C34878D82A}">
                    <a16:rowId xmlns:a16="http://schemas.microsoft.com/office/drawing/2014/main" val="2341552813"/>
                  </a:ext>
                </a:extLst>
              </a:tr>
              <a:tr h="215464">
                <a:tc>
                  <a:txBody>
                    <a:bodyPr/>
                    <a:lstStyle/>
                    <a:p>
                      <a:pPr algn="just" fontAlgn="ctr"/>
                      <a:r>
                        <a:rPr lang="en-US" sz="1000" b="0" i="0" u="none" strike="noStrike">
                          <a:solidFill>
                            <a:srgbClr val="000000"/>
                          </a:solidFill>
                          <a:effectLst/>
                          <a:latin typeface="Arial Narrow" panose="020B0606020202030204" pitchFamily="34" charset="0"/>
                        </a:rPr>
                        <a:t>Less: Amounts recoverable (not condoned)</a:t>
                      </a:r>
                    </a:p>
                  </a:txBody>
                  <a:tcPr marL="6350" marR="6350" marT="6350" marB="0" anchor="ctr">
                    <a:lnL>
                      <a:noFill/>
                    </a:lnL>
                    <a:lnR>
                      <a:noFill/>
                    </a:lnR>
                    <a:lnT>
                      <a:noFill/>
                    </a:lnT>
                    <a:lnB>
                      <a:noFill/>
                    </a:lnB>
                  </a:tcPr>
                </a:tc>
                <a:tc>
                  <a:txBody>
                    <a:bodyPr/>
                    <a:lstStyle/>
                    <a:p>
                      <a:pPr algn="r" fontAlgn="t"/>
                      <a:r>
                        <a:rPr lang="en-US" sz="1000" b="0" i="0" u="none" strike="noStrike">
                          <a:solidFill>
                            <a:srgbClr val="000000"/>
                          </a:solidFill>
                          <a:effectLst/>
                          <a:latin typeface="Arial Narrow" panose="020B0606020202030204" pitchFamily="34" charset="0"/>
                        </a:rPr>
                        <a:t>                                  -   </a:t>
                      </a:r>
                    </a:p>
                  </a:txBody>
                  <a:tcPr marL="6350" marR="6350" marT="6350" marB="0">
                    <a:lnL>
                      <a:noFill/>
                    </a:lnL>
                    <a:lnR>
                      <a:noFill/>
                    </a:lnR>
                    <a:lnT>
                      <a:noFill/>
                    </a:lnT>
                    <a:lnB>
                      <a:noFill/>
                    </a:lnB>
                  </a:tcPr>
                </a:tc>
                <a:extLst>
                  <a:ext uri="{0D108BD9-81ED-4DB2-BD59-A6C34878D82A}">
                    <a16:rowId xmlns:a16="http://schemas.microsoft.com/office/drawing/2014/main" val="4043477680"/>
                  </a:ext>
                </a:extLst>
              </a:tr>
              <a:tr h="215464">
                <a:tc>
                  <a:txBody>
                    <a:bodyPr/>
                    <a:lstStyle/>
                    <a:p>
                      <a:pPr algn="just" fontAlgn="ctr"/>
                      <a:r>
                        <a:rPr lang="en-US" sz="1000" b="0" i="0" u="none" strike="noStrike">
                          <a:solidFill>
                            <a:srgbClr val="000000"/>
                          </a:solidFill>
                          <a:effectLst/>
                          <a:latin typeface="Arial Narrow" panose="020B0606020202030204" pitchFamily="34" charset="0"/>
                        </a:rPr>
                        <a:t>Less: Amounts not recoverable (not condoned)</a:t>
                      </a:r>
                    </a:p>
                  </a:txBody>
                  <a:tcPr marL="6350" marR="6350" marT="6350" marB="0" anchor="ctr">
                    <a:lnL>
                      <a:noFill/>
                    </a:lnL>
                    <a:lnR>
                      <a:noFill/>
                    </a:lnR>
                    <a:lnT>
                      <a:noFill/>
                    </a:lnT>
                    <a:lnB>
                      <a:noFill/>
                    </a:lnB>
                  </a:tcPr>
                </a:tc>
                <a:tc>
                  <a:txBody>
                    <a:bodyPr/>
                    <a:lstStyle/>
                    <a:p>
                      <a:pPr algn="r" fontAlgn="t"/>
                      <a:r>
                        <a:rPr lang="en-US" sz="1000" b="0" i="0" u="none" strike="noStrike">
                          <a:solidFill>
                            <a:srgbClr val="000000"/>
                          </a:solidFill>
                          <a:effectLst/>
                          <a:latin typeface="Arial Narrow" panose="020B0606020202030204" pitchFamily="34" charset="0"/>
                        </a:rPr>
                        <a:t>                                  -   </a:t>
                      </a:r>
                    </a:p>
                  </a:txBody>
                  <a:tcPr marL="6350" marR="6350" marT="6350" marB="0">
                    <a:lnL>
                      <a:noFill/>
                    </a:lnL>
                    <a:lnR>
                      <a:noFill/>
                    </a:lnR>
                    <a:lnT>
                      <a:noFill/>
                    </a:lnT>
                    <a:lnB>
                      <a:noFill/>
                    </a:lnB>
                  </a:tcPr>
                </a:tc>
                <a:extLst>
                  <a:ext uri="{0D108BD9-81ED-4DB2-BD59-A6C34878D82A}">
                    <a16:rowId xmlns:a16="http://schemas.microsoft.com/office/drawing/2014/main" val="199709596"/>
                  </a:ext>
                </a:extLst>
              </a:tr>
              <a:tr h="222893">
                <a:tc>
                  <a:txBody>
                    <a:bodyPr/>
                    <a:lstStyle/>
                    <a:p>
                      <a:pPr algn="just" fontAlgn="ctr"/>
                      <a:r>
                        <a:rPr lang="en-US" sz="1000" b="1" i="0" u="none" strike="noStrike">
                          <a:solidFill>
                            <a:srgbClr val="000000"/>
                          </a:solidFill>
                          <a:effectLst/>
                          <a:latin typeface="Arial Narrow" panose="020B0606020202030204" pitchFamily="34" charset="0"/>
                        </a:rPr>
                        <a:t>Closing Balance @ 31 October 2022</a:t>
                      </a:r>
                    </a:p>
                  </a:txBody>
                  <a:tcPr marL="6350" marR="6350" marT="6350" marB="0" anchor="ctr">
                    <a:lnL>
                      <a:noFill/>
                    </a:lnL>
                    <a:lnR>
                      <a:noFill/>
                    </a:lnR>
                    <a:lnT>
                      <a:noFill/>
                    </a:lnT>
                    <a:lnB>
                      <a:noFill/>
                    </a:lnB>
                  </a:tcPr>
                </a:tc>
                <a:tc>
                  <a:txBody>
                    <a:bodyPr/>
                    <a:lstStyle/>
                    <a:p>
                      <a:pPr algn="r" fontAlgn="ctr"/>
                      <a:r>
                        <a:rPr lang="en-US" sz="1000" b="1" i="0" u="none" strike="noStrike">
                          <a:solidFill>
                            <a:srgbClr val="000000"/>
                          </a:solidFill>
                          <a:effectLst/>
                          <a:latin typeface="Arial Narrow" panose="020B0606020202030204" pitchFamily="34" charset="0"/>
                        </a:rPr>
                        <a:t>                30,919,040.25 </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348561682"/>
                  </a:ext>
                </a:extLst>
              </a:tr>
              <a:tr h="185744">
                <a:tc>
                  <a:txBody>
                    <a:bodyPr/>
                    <a:lstStyle/>
                    <a:p>
                      <a:pPr algn="just" fontAlgn="ctr"/>
                      <a:r>
                        <a:rPr lang="en-US" sz="1000" b="1" i="0" u="none" strike="noStrike">
                          <a:solidFill>
                            <a:srgbClr val="000000"/>
                          </a:solidFill>
                          <a:effectLst/>
                          <a:latin typeface="Arial Narrow" panose="020B0606020202030204" pitchFamily="34" charset="0"/>
                        </a:rPr>
                        <a:t> </a:t>
                      </a:r>
                    </a:p>
                  </a:txBody>
                  <a:tcPr marL="6350" marR="6350" marT="6350" marB="0" anchor="ctr">
                    <a:lnL>
                      <a:noFill/>
                    </a:lnL>
                    <a:lnR>
                      <a:noFill/>
                    </a:lnR>
                    <a:lnT>
                      <a:noFill/>
                    </a:lnT>
                    <a:lnB>
                      <a:noFill/>
                    </a:lnB>
                    <a:solidFill>
                      <a:srgbClr val="D0CECE"/>
                    </a:solidFill>
                  </a:tcPr>
                </a:tc>
                <a:tc>
                  <a:txBody>
                    <a:bodyPr/>
                    <a:lstStyle/>
                    <a:p>
                      <a:pPr algn="r" fontAlgn="ctr"/>
                      <a:r>
                        <a:rPr lang="en-US" sz="1000" b="1" i="0" u="none" strike="noStrike">
                          <a:solidFill>
                            <a:srgbClr val="000000"/>
                          </a:solidFill>
                          <a:effectLst/>
                          <a:latin typeface="Arial Narrow" panose="020B0606020202030204" pitchFamily="34" charset="0"/>
                        </a:rPr>
                        <a:t> </a:t>
                      </a:r>
                    </a:p>
                  </a:txBody>
                  <a:tcPr marL="6350" marR="6350" marT="6350" marB="0" anchor="ctr">
                    <a:lnL>
                      <a:noFill/>
                    </a:lnL>
                    <a:lnR>
                      <a:noFill/>
                    </a:lnR>
                    <a:lnT w="25400" cap="flat" cmpd="dbl" algn="ctr">
                      <a:solidFill>
                        <a:srgbClr val="000000"/>
                      </a:solidFill>
                      <a:prstDash val="solid"/>
                      <a:round/>
                      <a:headEnd type="none" w="med" len="med"/>
                      <a:tailEnd type="none" w="med" len="med"/>
                    </a:lnT>
                    <a:lnB>
                      <a:noFill/>
                    </a:lnB>
                    <a:solidFill>
                      <a:srgbClr val="D0CECE"/>
                    </a:solidFill>
                  </a:tcPr>
                </a:tc>
                <a:extLst>
                  <a:ext uri="{0D108BD9-81ED-4DB2-BD59-A6C34878D82A}">
                    <a16:rowId xmlns:a16="http://schemas.microsoft.com/office/drawing/2014/main" val="63026375"/>
                  </a:ext>
                </a:extLst>
              </a:tr>
              <a:tr h="215464">
                <a:tc>
                  <a:txBody>
                    <a:bodyPr/>
                    <a:lstStyle/>
                    <a:p>
                      <a:pPr algn="just" fontAlgn="ctr"/>
                      <a:r>
                        <a:rPr lang="en-US" sz="1000" b="1" i="0" u="none" strike="noStrike">
                          <a:solidFill>
                            <a:srgbClr val="000000"/>
                          </a:solidFill>
                          <a:effectLst/>
                          <a:latin typeface="Arial Narrow" panose="020B0606020202030204" pitchFamily="34" charset="0"/>
                        </a:rPr>
                        <a:t>Condonation Submissions:</a:t>
                      </a:r>
                    </a:p>
                  </a:txBody>
                  <a:tcPr marL="6350" marR="6350" marT="6350" marB="0" anchor="ctr">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extLst>
                  <a:ext uri="{0D108BD9-81ED-4DB2-BD59-A6C34878D82A}">
                    <a16:rowId xmlns:a16="http://schemas.microsoft.com/office/drawing/2014/main" val="2834249070"/>
                  </a:ext>
                </a:extLst>
              </a:tr>
              <a:tr h="215464">
                <a:tc>
                  <a:txBody>
                    <a:bodyPr/>
                    <a:lstStyle/>
                    <a:p>
                      <a:pPr algn="just" fontAlgn="ctr"/>
                      <a:r>
                        <a:rPr lang="en-US" sz="1000" b="0" i="0" u="none" strike="noStrike">
                          <a:solidFill>
                            <a:srgbClr val="000000"/>
                          </a:solidFill>
                          <a:effectLst/>
                          <a:latin typeface="Arial Narrow" panose="020B0606020202030204" pitchFamily="34" charset="0"/>
                        </a:rPr>
                        <a:t>Less: Submitted to NT for Approval</a:t>
                      </a:r>
                    </a:p>
                  </a:txBody>
                  <a:tcPr marL="6350" marR="6350" marT="6350" marB="0" anchor="ctr">
                    <a:lnL>
                      <a:noFill/>
                    </a:lnL>
                    <a:lnR>
                      <a:noFill/>
                    </a:lnR>
                    <a:lnT>
                      <a:noFill/>
                    </a:lnT>
                    <a:lnB>
                      <a:noFill/>
                    </a:lnB>
                  </a:tcPr>
                </a:tc>
                <a:tc>
                  <a:txBody>
                    <a:bodyPr/>
                    <a:lstStyle/>
                    <a:p>
                      <a:pPr algn="r" fontAlgn="t"/>
                      <a:r>
                        <a:rPr lang="en-US" sz="1000" b="0" i="0" u="none" strike="noStrike">
                          <a:solidFill>
                            <a:srgbClr val="000000"/>
                          </a:solidFill>
                          <a:effectLst/>
                          <a:latin typeface="Arial Narrow" panose="020B0606020202030204" pitchFamily="34" charset="0"/>
                        </a:rPr>
                        <a:t>               (11,663,820.93)</a:t>
                      </a:r>
                    </a:p>
                  </a:txBody>
                  <a:tcPr marL="6350" marR="6350" marT="6350" marB="0">
                    <a:lnL>
                      <a:noFill/>
                    </a:lnL>
                    <a:lnR>
                      <a:noFill/>
                    </a:lnR>
                    <a:lnT>
                      <a:noFill/>
                    </a:lnT>
                    <a:lnB>
                      <a:noFill/>
                    </a:lnB>
                  </a:tcPr>
                </a:tc>
                <a:extLst>
                  <a:ext uri="{0D108BD9-81ED-4DB2-BD59-A6C34878D82A}">
                    <a16:rowId xmlns:a16="http://schemas.microsoft.com/office/drawing/2014/main" val="1043151350"/>
                  </a:ext>
                </a:extLst>
              </a:tr>
              <a:tr h="215464">
                <a:tc>
                  <a:txBody>
                    <a:bodyPr/>
                    <a:lstStyle/>
                    <a:p>
                      <a:pPr algn="just" fontAlgn="ctr"/>
                      <a:r>
                        <a:rPr lang="en-US" sz="1000" b="0" i="0" u="none" strike="noStrike">
                          <a:solidFill>
                            <a:srgbClr val="000000"/>
                          </a:solidFill>
                          <a:effectLst/>
                          <a:latin typeface="Arial Narrow" panose="020B0606020202030204" pitchFamily="34" charset="0"/>
                        </a:rPr>
                        <a:t>Less: Submitted to IA for Determination test</a:t>
                      </a:r>
                    </a:p>
                  </a:txBody>
                  <a:tcPr marL="6350" marR="6350" marT="6350" marB="0" anchor="ctr">
                    <a:lnL>
                      <a:noFill/>
                    </a:lnL>
                    <a:lnR>
                      <a:noFill/>
                    </a:lnR>
                    <a:lnT>
                      <a:noFill/>
                    </a:lnT>
                    <a:lnB>
                      <a:noFill/>
                    </a:lnB>
                  </a:tcPr>
                </a:tc>
                <a:tc>
                  <a:txBody>
                    <a:bodyPr/>
                    <a:lstStyle/>
                    <a:p>
                      <a:pPr algn="r" fontAlgn="t"/>
                      <a:r>
                        <a:rPr lang="en-US" sz="1000" b="0" i="0" u="none" strike="noStrike">
                          <a:solidFill>
                            <a:srgbClr val="000000"/>
                          </a:solidFill>
                          <a:effectLst/>
                          <a:latin typeface="Arial Narrow" panose="020B0606020202030204" pitchFamily="34" charset="0"/>
                        </a:rPr>
                        <a:t>               (13,449,204.00)</a:t>
                      </a:r>
                    </a:p>
                  </a:txBody>
                  <a:tcPr marL="6350" marR="6350" marT="6350" marB="0">
                    <a:lnL>
                      <a:noFill/>
                    </a:lnL>
                    <a:lnR>
                      <a:noFill/>
                    </a:lnR>
                    <a:lnT>
                      <a:noFill/>
                    </a:lnT>
                    <a:lnB>
                      <a:noFill/>
                    </a:lnB>
                  </a:tcPr>
                </a:tc>
                <a:extLst>
                  <a:ext uri="{0D108BD9-81ED-4DB2-BD59-A6C34878D82A}">
                    <a16:rowId xmlns:a16="http://schemas.microsoft.com/office/drawing/2014/main" val="1037757023"/>
                  </a:ext>
                </a:extLst>
              </a:tr>
              <a:tr h="215464">
                <a:tc>
                  <a:txBody>
                    <a:bodyPr/>
                    <a:lstStyle/>
                    <a:p>
                      <a:pPr algn="just" fontAlgn="ctr"/>
                      <a:r>
                        <a:rPr lang="en-US" sz="1000" b="0" i="0" u="none" strike="noStrike">
                          <a:solidFill>
                            <a:srgbClr val="000000"/>
                          </a:solidFill>
                          <a:effectLst/>
                          <a:latin typeface="Arial Narrow" panose="020B0606020202030204" pitchFamily="34" charset="0"/>
                        </a:rPr>
                        <a:t>Less: Submitted for Investigation </a:t>
                      </a:r>
                    </a:p>
                  </a:txBody>
                  <a:tcPr marL="6350" marR="6350" marT="6350" marB="0" anchor="ctr">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                                 -   </a:t>
                      </a:r>
                    </a:p>
                  </a:txBody>
                  <a:tcPr marL="6350" marR="6350" marT="6350" marB="0" anchor="b">
                    <a:lnL>
                      <a:noFill/>
                    </a:lnL>
                    <a:lnR>
                      <a:noFill/>
                    </a:lnR>
                    <a:lnT>
                      <a:noFill/>
                    </a:lnT>
                    <a:lnB>
                      <a:noFill/>
                    </a:lnB>
                  </a:tcPr>
                </a:tc>
                <a:extLst>
                  <a:ext uri="{0D108BD9-81ED-4DB2-BD59-A6C34878D82A}">
                    <a16:rowId xmlns:a16="http://schemas.microsoft.com/office/drawing/2014/main" val="79191520"/>
                  </a:ext>
                </a:extLst>
              </a:tr>
              <a:tr h="222893">
                <a:tc>
                  <a:txBody>
                    <a:bodyPr/>
                    <a:lstStyle/>
                    <a:p>
                      <a:pPr algn="just" fontAlgn="ctr"/>
                      <a:r>
                        <a:rPr lang="en-US" sz="1000" b="1" i="0" u="none" strike="noStrike">
                          <a:solidFill>
                            <a:srgbClr val="000000"/>
                          </a:solidFill>
                          <a:effectLst/>
                          <a:latin typeface="Arial Narrow" panose="020B0606020202030204" pitchFamily="34" charset="0"/>
                        </a:rPr>
                        <a:t>Balance to be Condoned</a:t>
                      </a:r>
                    </a:p>
                  </a:txBody>
                  <a:tcPr marL="6350" marR="6350" marT="6350" marB="0" anchor="ctr">
                    <a:lnL>
                      <a:noFill/>
                    </a:lnL>
                    <a:lnR>
                      <a:noFill/>
                    </a:lnR>
                    <a:lnT>
                      <a:noFill/>
                    </a:lnT>
                    <a:lnB>
                      <a:noFill/>
                    </a:lnB>
                  </a:tcPr>
                </a:tc>
                <a:tc>
                  <a:txBody>
                    <a:bodyPr/>
                    <a:lstStyle/>
                    <a:p>
                      <a:pPr algn="r" fontAlgn="ctr"/>
                      <a:r>
                        <a:rPr lang="en-US" sz="1000" b="1" i="0" u="none" strike="noStrike" dirty="0">
                          <a:solidFill>
                            <a:srgbClr val="000000"/>
                          </a:solidFill>
                          <a:effectLst/>
                          <a:latin typeface="Arial Narrow" panose="020B0606020202030204" pitchFamily="34" charset="0"/>
                        </a:rPr>
                        <a:t>                 5,806,015.32 </a:t>
                      </a:r>
                    </a:p>
                  </a:txBody>
                  <a:tcPr marL="6350" marR="6350" marT="6350" marB="0" anchor="ctr">
                    <a:lnL>
                      <a:noFill/>
                    </a:lnL>
                    <a:lnR>
                      <a:noFill/>
                    </a:lnR>
                    <a:lnT>
                      <a:noFill/>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299850577"/>
                  </a:ext>
                </a:extLst>
              </a:tr>
            </a:tbl>
          </a:graphicData>
        </a:graphic>
      </p:graphicFrame>
      <p:sp>
        <p:nvSpPr>
          <p:cNvPr id="8" name="Rectangle 7">
            <a:extLst>
              <a:ext uri="{FF2B5EF4-FFF2-40B4-BE49-F238E27FC236}">
                <a16:creationId xmlns:a16="http://schemas.microsoft.com/office/drawing/2014/main" id="{FAEDC9F3-F9F9-D5DA-E5C0-E91B9E081D51}"/>
              </a:ext>
            </a:extLst>
          </p:cNvPr>
          <p:cNvSpPr/>
          <p:nvPr/>
        </p:nvSpPr>
        <p:spPr>
          <a:xfrm>
            <a:off x="8445100" y="2030819"/>
            <a:ext cx="2802020" cy="4278094"/>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The irregular expenditure has increased by 5% since the beginning of the financial year.</a:t>
            </a:r>
          </a:p>
          <a:p>
            <a:pPr eaLnBrk="0" fontAlgn="base" hangingPunct="0">
              <a:spcBef>
                <a:spcPct val="0"/>
              </a:spcBef>
              <a:spcAft>
                <a:spcPct val="0"/>
              </a:spcAft>
            </a:pPr>
            <a:endParaRPr lang="en-US"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Management has actioned 81% of the expenditure.</a:t>
            </a:r>
          </a:p>
          <a:p>
            <a:pPr eaLnBrk="0" fontAlgn="base" hangingPunct="0">
              <a:spcBef>
                <a:spcPct val="0"/>
              </a:spcBef>
              <a:spcAft>
                <a:spcPct val="0"/>
              </a:spcAft>
            </a:pPr>
            <a:endParaRPr lang="en-US"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Internal Audit is currently conducting a determination test on R 13,4billion</a:t>
            </a:r>
          </a:p>
          <a:p>
            <a:pPr eaLnBrk="0" fontAlgn="base" hangingPunct="0">
              <a:spcBef>
                <a:spcPct val="0"/>
              </a:spcBef>
              <a:spcAft>
                <a:spcPct val="0"/>
              </a:spcAft>
            </a:pPr>
            <a:endParaRPr lang="en-US"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Initiatives to enhance internal control are in progress. </a:t>
            </a:r>
            <a:endParaRPr lang="en-GB"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9832034"/>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803705" y="5269080"/>
            <a:ext cx="7745694" cy="1154429"/>
          </a:xfrm>
        </p:spPr>
        <p:txBody>
          <a:bodyPr>
            <a:normAutofit/>
          </a:bodyPr>
          <a:lstStyle/>
          <a:p>
            <a:r>
              <a:rPr lang="en-US" sz="1600" i="1" dirty="0">
                <a:solidFill>
                  <a:srgbClr val="002060"/>
                </a:solidFill>
                <a:latin typeface="Arial"/>
                <a:cs typeface="Arial"/>
              </a:rPr>
              <a:t>NB: For detail transactions per division, refer to Annexure A</a:t>
            </a:r>
            <a:br>
              <a:rPr lang="en-US" sz="2800" b="1" dirty="0">
                <a:solidFill>
                  <a:srgbClr val="00B0F0"/>
                </a:solidFill>
                <a:latin typeface="Arial"/>
                <a:cs typeface="Arial"/>
              </a:rPr>
            </a:br>
            <a:endParaRPr lang="en-US" sz="2800" b="1" dirty="0">
              <a:solidFill>
                <a:srgbClr val="00B0F0"/>
              </a:solidFill>
              <a:latin typeface="Arial"/>
              <a:cs typeface="Arial"/>
            </a:endParaRP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0" y="0"/>
            <a:ext cx="3545840" cy="6858000"/>
          </a:xfrm>
          <a:prstGeom prst="rect">
            <a:avLst/>
          </a:prstGeom>
        </p:spPr>
      </p:pic>
      <p:sp>
        <p:nvSpPr>
          <p:cNvPr id="3" name="Rectangle 2">
            <a:extLst>
              <a:ext uri="{FF2B5EF4-FFF2-40B4-BE49-F238E27FC236}">
                <a16:creationId xmlns:a16="http://schemas.microsoft.com/office/drawing/2014/main" id="{EDA69C23-0CD4-083D-B88E-FDC98DDEDF1A}"/>
              </a:ext>
            </a:extLst>
          </p:cNvPr>
          <p:cNvSpPr/>
          <p:nvPr/>
        </p:nvSpPr>
        <p:spPr>
          <a:xfrm>
            <a:off x="3763926" y="2030819"/>
            <a:ext cx="7081282" cy="3046988"/>
          </a:xfrm>
          <a:prstGeom prst="rect">
            <a:avLst/>
          </a:prstGeom>
        </p:spPr>
        <p:txBody>
          <a:bodyPr wrap="square">
            <a:spAutoFit/>
          </a:bodyPr>
          <a:lstStyle/>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a:p>
            <a:pPr marL="285750" indent="-285750" eaLnBrk="0" fontAlgn="base" hangingPunct="0">
              <a:spcBef>
                <a:spcPct val="0"/>
              </a:spcBef>
              <a:spcAft>
                <a:spcPct val="0"/>
              </a:spcAft>
              <a:buFont typeface="Arial" panose="020B0604020202020204" pitchFamily="34" charset="0"/>
              <a:buChar char="•"/>
            </a:pPr>
            <a:endParaRPr lang="en-GB" sz="16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14E2D9E-6B9D-9486-6F5D-481219E5D058}"/>
              </a:ext>
            </a:extLst>
          </p:cNvPr>
          <p:cNvPicPr>
            <a:picLocks noChangeAspect="1"/>
          </p:cNvPicPr>
          <p:nvPr/>
        </p:nvPicPr>
        <p:blipFill>
          <a:blip r:embed="rId3"/>
          <a:stretch>
            <a:fillRect/>
          </a:stretch>
        </p:blipFill>
        <p:spPr>
          <a:xfrm>
            <a:off x="3803705" y="2051184"/>
            <a:ext cx="4584589" cy="3181213"/>
          </a:xfrm>
          <a:prstGeom prst="rect">
            <a:avLst/>
          </a:prstGeom>
        </p:spPr>
      </p:pic>
      <p:graphicFrame>
        <p:nvGraphicFramePr>
          <p:cNvPr id="9" name="Table 8">
            <a:extLst>
              <a:ext uri="{FF2B5EF4-FFF2-40B4-BE49-F238E27FC236}">
                <a16:creationId xmlns:a16="http://schemas.microsoft.com/office/drawing/2014/main" id="{415296A9-73A7-EF3D-8DBF-66A940648ACB}"/>
              </a:ext>
            </a:extLst>
          </p:cNvPr>
          <p:cNvGraphicFramePr>
            <a:graphicFrameLocks noGrp="1"/>
          </p:cNvGraphicFramePr>
          <p:nvPr/>
        </p:nvGraphicFramePr>
        <p:xfrm>
          <a:off x="8428073" y="2051185"/>
          <a:ext cx="3261360" cy="3181213"/>
        </p:xfrm>
        <a:graphic>
          <a:graphicData uri="http://schemas.openxmlformats.org/drawingml/2006/table">
            <a:tbl>
              <a:tblPr>
                <a:tableStyleId>{5C22544A-7EE6-4342-B048-85BDC9FD1C3A}</a:tableStyleId>
              </a:tblPr>
              <a:tblGrid>
                <a:gridCol w="1474314">
                  <a:extLst>
                    <a:ext uri="{9D8B030D-6E8A-4147-A177-3AD203B41FA5}">
                      <a16:colId xmlns:a16="http://schemas.microsoft.com/office/drawing/2014/main" val="2669003229"/>
                    </a:ext>
                  </a:extLst>
                </a:gridCol>
                <a:gridCol w="1787046">
                  <a:extLst>
                    <a:ext uri="{9D8B030D-6E8A-4147-A177-3AD203B41FA5}">
                      <a16:colId xmlns:a16="http://schemas.microsoft.com/office/drawing/2014/main" val="3792205502"/>
                    </a:ext>
                  </a:extLst>
                </a:gridCol>
              </a:tblGrid>
              <a:tr h="454459">
                <a:tc>
                  <a:txBody>
                    <a:bodyPr/>
                    <a:lstStyle/>
                    <a:p>
                      <a:pPr algn="ctr" fontAlgn="b"/>
                      <a:r>
                        <a:rPr lang="en-US" sz="1100" u="none" strike="noStrike">
                          <a:effectLst/>
                        </a:rPr>
                        <a:t> Division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ctr" fontAlgn="b"/>
                      <a:r>
                        <a:rPr lang="en-US" sz="1100" u="none" strike="noStrike">
                          <a:effectLst/>
                        </a:rPr>
                        <a:t> Irregular Expenditure </a:t>
                      </a:r>
                      <a:endParaRPr lang="en-US" sz="11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306598"/>
                  </a:ext>
                </a:extLst>
              </a:tr>
              <a:tr h="454459">
                <a:tc>
                  <a:txBody>
                    <a:bodyPr/>
                    <a:lstStyle/>
                    <a:p>
                      <a:pPr algn="l" fontAlgn="b"/>
                      <a:r>
                        <a:rPr lang="en-US" sz="1100" u="none" strike="noStrike">
                          <a:effectLst/>
                        </a:rPr>
                        <a:t> Corporate Office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13,996,162,784.87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170358611"/>
                  </a:ext>
                </a:extLst>
              </a:tr>
              <a:tr h="454459">
                <a:tc>
                  <a:txBody>
                    <a:bodyPr/>
                    <a:lstStyle/>
                    <a:p>
                      <a:pPr algn="l" fontAlgn="b"/>
                      <a:r>
                        <a:rPr lang="en-US" sz="1100" u="none" strike="noStrike">
                          <a:effectLst/>
                        </a:rPr>
                        <a:t> PRASA Rail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3,314,338,417.68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43913956"/>
                  </a:ext>
                </a:extLst>
              </a:tr>
              <a:tr h="454459">
                <a:tc>
                  <a:txBody>
                    <a:bodyPr/>
                    <a:lstStyle/>
                    <a:p>
                      <a:pPr algn="l" fontAlgn="b"/>
                      <a:r>
                        <a:rPr lang="en-US" sz="1100" u="none" strike="noStrike">
                          <a:effectLst/>
                        </a:rPr>
                        <a:t> PRASA CRES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705,842,260.39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863413437"/>
                  </a:ext>
                </a:extLst>
              </a:tr>
              <a:tr h="454459">
                <a:tc>
                  <a:txBody>
                    <a:bodyPr/>
                    <a:lstStyle/>
                    <a:p>
                      <a:pPr algn="l" fontAlgn="b"/>
                      <a:r>
                        <a:rPr lang="en-US" sz="1100" u="none" strike="noStrike">
                          <a:effectLst/>
                        </a:rPr>
                        <a:t> PRASA Tech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12,018,960,338.73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763805696"/>
                  </a:ext>
                </a:extLst>
              </a:tr>
              <a:tr h="454459">
                <a:tc>
                  <a:txBody>
                    <a:bodyPr/>
                    <a:lstStyle/>
                    <a:p>
                      <a:pPr algn="l" fontAlgn="b"/>
                      <a:r>
                        <a:rPr lang="en-US" sz="1100" u="none" strike="noStrike">
                          <a:effectLst/>
                        </a:rPr>
                        <a:t> Autopax </a:t>
                      </a:r>
                      <a:endParaRPr lang="en-US" sz="11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a:effectLst/>
                        </a:rPr>
                        <a:t>                  883,736,446.43 </a:t>
                      </a:r>
                      <a:endParaRPr lang="en-US" sz="11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64105249"/>
                  </a:ext>
                </a:extLst>
              </a:tr>
              <a:tr h="454459">
                <a:tc>
                  <a:txBody>
                    <a:bodyPr/>
                    <a:lstStyle/>
                    <a:p>
                      <a:pPr algn="l" fontAlgn="b"/>
                      <a:r>
                        <a:rPr lang="en-US" sz="1100" u="none" strike="noStrike">
                          <a:effectLst/>
                        </a:rPr>
                        <a:t> Total </a:t>
                      </a:r>
                      <a:endParaRPr lang="en-US" sz="1100" b="1"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100" u="none" strike="noStrike" dirty="0">
                          <a:effectLst/>
                        </a:rPr>
                        <a:t>            30,919,040,248.10 </a:t>
                      </a:r>
                      <a:endParaRPr lang="en-US" sz="1100" b="1"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651585012"/>
                  </a:ext>
                </a:extLst>
              </a:tr>
            </a:tbl>
          </a:graphicData>
        </a:graphic>
      </p:graphicFrame>
      <p:sp>
        <p:nvSpPr>
          <p:cNvPr id="11" name="Title 1">
            <a:extLst>
              <a:ext uri="{FF2B5EF4-FFF2-40B4-BE49-F238E27FC236}">
                <a16:creationId xmlns:a16="http://schemas.microsoft.com/office/drawing/2014/main" id="{31A4305E-16D2-E88A-C697-3FBBB074CC53}"/>
              </a:ext>
            </a:extLst>
          </p:cNvPr>
          <p:cNvSpPr txBox="1">
            <a:spLocks/>
          </p:cNvSpPr>
          <p:nvPr/>
        </p:nvSpPr>
        <p:spPr>
          <a:xfrm>
            <a:off x="3916326" y="1295401"/>
            <a:ext cx="7925507" cy="11544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b="1" kern="1200">
                <a:solidFill>
                  <a:srgbClr val="00B0F0"/>
                </a:solidFill>
                <a:latin typeface="Montserrat" pitchFamily="2" charset="77"/>
                <a:ea typeface="+mj-ea"/>
                <a:cs typeface="Arial" panose="020B0604020202020204" pitchFamily="34" charset="0"/>
              </a:defRPr>
            </a:lvl1pPr>
          </a:lstStyle>
          <a:p>
            <a:r>
              <a:rPr lang="en-US" sz="2700">
                <a:latin typeface="Arial"/>
                <a:cs typeface="Arial"/>
              </a:rPr>
              <a:t>Irregular Expenditure Per Division: 2021/22</a:t>
            </a:r>
            <a:br>
              <a:rPr lang="en-US" sz="2800">
                <a:latin typeface="Arial"/>
                <a:cs typeface="Arial"/>
              </a:rPr>
            </a:br>
            <a:endParaRPr lang="en-US" sz="2800" dirty="0">
              <a:latin typeface="Arial"/>
              <a:cs typeface="Arial"/>
            </a:endParaRPr>
          </a:p>
        </p:txBody>
      </p:sp>
    </p:spTree>
    <p:extLst>
      <p:ext uri="{BB962C8B-B14F-4D97-AF65-F5344CB8AC3E}">
        <p14:creationId xmlns:p14="http://schemas.microsoft.com/office/powerpoint/2010/main" val="223375075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7424B-8893-4917-9DA7-56D3802A90F1}"/>
              </a:ext>
            </a:extLst>
          </p:cNvPr>
          <p:cNvSpPr/>
          <p:nvPr/>
        </p:nvSpPr>
        <p:spPr>
          <a:xfrm>
            <a:off x="-57150" y="0"/>
            <a:ext cx="6936582" cy="6858000"/>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p>
        </p:txBody>
      </p:sp>
      <p:pic>
        <p:nvPicPr>
          <p:cNvPr id="15" name="Picture Placeholder 14">
            <a:extLst>
              <a:ext uri="{FF2B5EF4-FFF2-40B4-BE49-F238E27FC236}">
                <a16:creationId xmlns:a16="http://schemas.microsoft.com/office/drawing/2014/main" id="{2089782B-31FB-A75E-4CF8-E446D1CB4017}"/>
              </a:ext>
            </a:extLst>
          </p:cNvPr>
          <p:cNvPicPr>
            <a:picLocks noGrp="1" noChangeAspect="1"/>
          </p:cNvPicPr>
          <p:nvPr>
            <p:ph type="pic" sz="quarter" idx="10"/>
          </p:nvPr>
        </p:nvPicPr>
        <p:blipFill>
          <a:blip r:embed="rId2"/>
          <a:srcRect l="16" r="16"/>
          <a:stretch>
            <a:fillRect/>
          </a:stretch>
        </p:blipFill>
        <p:spPr/>
      </p:pic>
      <p:sp>
        <p:nvSpPr>
          <p:cNvPr id="2" name="Rectangle 1">
            <a:extLst>
              <a:ext uri="{FF2B5EF4-FFF2-40B4-BE49-F238E27FC236}">
                <a16:creationId xmlns:a16="http://schemas.microsoft.com/office/drawing/2014/main" id="{979FEFB6-3D19-422C-B39C-79DE094E3959}"/>
              </a:ext>
            </a:extLst>
          </p:cNvPr>
          <p:cNvSpPr/>
          <p:nvPr/>
        </p:nvSpPr>
        <p:spPr>
          <a:xfrm>
            <a:off x="6879432" y="0"/>
            <a:ext cx="5310981"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217">
              <a:defRPr/>
            </a:pPr>
            <a:endParaRPr lang="ru-RU" sz="900">
              <a:solidFill>
                <a:srgbClr val="0070C0"/>
              </a:solidFill>
            </a:endParaRPr>
          </a:p>
        </p:txBody>
      </p:sp>
      <p:sp>
        <p:nvSpPr>
          <p:cNvPr id="32777" name="TextBox 13">
            <a:extLst>
              <a:ext uri="{FF2B5EF4-FFF2-40B4-BE49-F238E27FC236}">
                <a16:creationId xmlns:a16="http://schemas.microsoft.com/office/drawing/2014/main" id="{7B889AF5-3374-D46F-3734-92489C3322C0}"/>
              </a:ext>
            </a:extLst>
          </p:cNvPr>
          <p:cNvSpPr txBox="1">
            <a:spLocks noChangeArrowheads="1"/>
          </p:cNvSpPr>
          <p:nvPr/>
        </p:nvSpPr>
        <p:spPr bwMode="auto">
          <a:xfrm>
            <a:off x="7068229" y="276447"/>
            <a:ext cx="3789363" cy="429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eaLnBrk="1" hangingPunct="1">
              <a:lnSpc>
                <a:spcPct val="150000"/>
              </a:lnSpc>
            </a:pPr>
            <a:r>
              <a:rPr lang="en-US" altLang="en-US" sz="1750" b="1" dirty="0">
                <a:solidFill>
                  <a:schemeClr val="bg1"/>
                </a:solidFill>
                <a:latin typeface="Arial" panose="020B0604020202020204" pitchFamily="34" charset="0"/>
                <a:cs typeface="Arial" panose="020B0604020202020204" pitchFamily="34" charset="0"/>
              </a:rPr>
              <a:t>Table of Contents</a:t>
            </a:r>
          </a:p>
          <a:p>
            <a:pPr marL="342900" indent="-342900" eaLnBrk="1" hangingPunct="1">
              <a:lnSpc>
                <a:spcPct val="150000"/>
              </a:lnSpc>
              <a:buFont typeface="+mj-lt"/>
              <a:buAutoNum type="arabicPeriod"/>
            </a:pPr>
            <a:r>
              <a:rPr lang="en-US" altLang="en-US" sz="1750" b="1" dirty="0">
                <a:solidFill>
                  <a:schemeClr val="bg1"/>
                </a:solidFill>
                <a:latin typeface="Arial" panose="020B0604020202020204" pitchFamily="34" charset="0"/>
                <a:cs typeface="Arial" panose="020B0604020202020204" pitchFamily="34" charset="0"/>
              </a:rPr>
              <a:t>Overview</a:t>
            </a:r>
          </a:p>
          <a:p>
            <a:pPr marL="342900" indent="-342900" eaLnBrk="1" hangingPunct="1">
              <a:lnSpc>
                <a:spcPct val="150000"/>
              </a:lnSpc>
              <a:buFont typeface="+mj-lt"/>
              <a:buAutoNum type="arabicPeriod"/>
            </a:pPr>
            <a:r>
              <a:rPr lang="en-US" altLang="en-US" sz="1750" b="1" dirty="0">
                <a:solidFill>
                  <a:schemeClr val="bg1"/>
                </a:solidFill>
                <a:latin typeface="Arial" panose="020B0604020202020204" pitchFamily="34" charset="0"/>
                <a:cs typeface="Arial" panose="020B0604020202020204" pitchFamily="34" charset="0"/>
              </a:rPr>
              <a:t>Annual Performance 2021/22</a:t>
            </a:r>
          </a:p>
          <a:p>
            <a:pPr marL="342900" indent="-342900">
              <a:lnSpc>
                <a:spcPct val="150000"/>
              </a:lnSpc>
              <a:buFont typeface="+mj-lt"/>
              <a:buAutoNum type="arabicPeriod"/>
            </a:pPr>
            <a:r>
              <a:rPr lang="en-GB" altLang="en-US" sz="1750" b="1" dirty="0">
                <a:solidFill>
                  <a:schemeClr val="bg1"/>
                </a:solidFill>
                <a:latin typeface="Arial" panose="020B0604020202020204" pitchFamily="34" charset="0"/>
                <a:cs typeface="Arial" panose="020B0604020202020204" pitchFamily="34" charset="0"/>
              </a:rPr>
              <a:t>Status of performance per pre-determined objective</a:t>
            </a:r>
          </a:p>
          <a:p>
            <a:pPr marL="342900" indent="-342900">
              <a:lnSpc>
                <a:spcPct val="150000"/>
              </a:lnSpc>
              <a:buFont typeface="+mj-lt"/>
              <a:buAutoNum type="arabicPeriod"/>
            </a:pPr>
            <a:r>
              <a:rPr lang="en-US" altLang="en-US" sz="1750" b="1" dirty="0">
                <a:solidFill>
                  <a:schemeClr val="bg1"/>
                </a:solidFill>
                <a:latin typeface="Arial" panose="020B0604020202020204" pitchFamily="34" charset="0"/>
                <a:cs typeface="Arial" panose="020B0604020202020204" pitchFamily="34" charset="0"/>
              </a:rPr>
              <a:t>Post year-end achievements &amp; progress</a:t>
            </a:r>
          </a:p>
          <a:p>
            <a:pPr marL="342900" indent="-342900">
              <a:lnSpc>
                <a:spcPct val="150000"/>
              </a:lnSpc>
              <a:buFont typeface="+mj-lt"/>
              <a:buAutoNum type="arabicPeriod"/>
            </a:pPr>
            <a:r>
              <a:rPr lang="en-US" altLang="en-US" sz="1750" b="1" dirty="0">
                <a:solidFill>
                  <a:schemeClr val="bg1"/>
                </a:solidFill>
                <a:latin typeface="Arial" panose="020B0604020202020204" pitchFamily="34" charset="0"/>
                <a:cs typeface="Arial" panose="020B0604020202020204" pitchFamily="34" charset="0"/>
              </a:rPr>
              <a:t>Irregular Expenditure</a:t>
            </a:r>
          </a:p>
          <a:p>
            <a:pPr marL="342900" indent="-342900">
              <a:lnSpc>
                <a:spcPct val="150000"/>
              </a:lnSpc>
              <a:buFont typeface="+mj-lt"/>
              <a:buAutoNum type="arabicPeriod"/>
            </a:pPr>
            <a:r>
              <a:rPr lang="en-US" altLang="en-US" sz="1750" b="1" dirty="0">
                <a:solidFill>
                  <a:schemeClr val="bg1"/>
                </a:solidFill>
                <a:latin typeface="Arial" panose="020B0604020202020204" pitchFamily="34" charset="0"/>
                <a:cs typeface="Arial" panose="020B0604020202020204" pitchFamily="34" charset="0"/>
              </a:rPr>
              <a:t>Audit Outcomes: 2021/22</a:t>
            </a:r>
          </a:p>
          <a:p>
            <a:pPr marL="342900" indent="-342900" eaLnBrk="1" hangingPunct="1">
              <a:lnSpc>
                <a:spcPct val="150000"/>
              </a:lnSpc>
              <a:buFont typeface="+mj-lt"/>
              <a:buAutoNum type="arabicPeriod"/>
            </a:pPr>
            <a:endParaRPr lang="en-US" altLang="en-US" sz="1750" b="1" dirty="0">
              <a:solidFill>
                <a:schemeClr val="bg1"/>
              </a:solidFill>
              <a:latin typeface="Arial" panose="020B0604020202020204" pitchFamily="34" charset="0"/>
              <a:cs typeface="Arial" panose="020B0604020202020204" pitchFamily="34" charset="0"/>
            </a:endParaRPr>
          </a:p>
          <a:p>
            <a:pPr eaLnBrk="1" hangingPunct="1">
              <a:lnSpc>
                <a:spcPct val="150000"/>
              </a:lnSpc>
            </a:pPr>
            <a:endParaRPr lang="en-US" altLang="en-US" sz="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slow" advClick="0" advTm="1000">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763926" y="1143001"/>
            <a:ext cx="6966827" cy="1154429"/>
          </a:xfrm>
        </p:spPr>
        <p:txBody>
          <a:bodyPr>
            <a:normAutofit/>
          </a:bodyPr>
          <a:lstStyle/>
          <a:p>
            <a:r>
              <a:rPr lang="en-US" sz="2700" b="1" dirty="0">
                <a:solidFill>
                  <a:srgbClr val="00B0F0"/>
                </a:solidFill>
                <a:latin typeface="Arial"/>
                <a:cs typeface="Arial"/>
              </a:rPr>
              <a:t>Audit Outcomes: 2021/22</a:t>
            </a:r>
            <a:br>
              <a:rPr lang="en-US" sz="2800" b="1" dirty="0">
                <a:solidFill>
                  <a:srgbClr val="00B0F0"/>
                </a:solidFill>
                <a:latin typeface="Arial"/>
                <a:cs typeface="Arial"/>
              </a:rPr>
            </a:br>
            <a:endParaRPr lang="en-US" sz="2800" b="1" dirty="0">
              <a:solidFill>
                <a:srgbClr val="00B0F0"/>
              </a:solidFill>
              <a:latin typeface="Arial"/>
              <a:cs typeface="Arial"/>
            </a:endParaRP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0" y="0"/>
            <a:ext cx="3842592" cy="6858000"/>
          </a:xfrm>
          <a:prstGeom prst="rect">
            <a:avLst/>
          </a:prstGeom>
        </p:spPr>
      </p:pic>
      <p:sp>
        <p:nvSpPr>
          <p:cNvPr id="3" name="Rectangle 2">
            <a:extLst>
              <a:ext uri="{FF2B5EF4-FFF2-40B4-BE49-F238E27FC236}">
                <a16:creationId xmlns:a16="http://schemas.microsoft.com/office/drawing/2014/main" id="{EDA69C23-0CD4-083D-B88E-FDC98DDEDF1A}"/>
              </a:ext>
            </a:extLst>
          </p:cNvPr>
          <p:cNvSpPr/>
          <p:nvPr/>
        </p:nvSpPr>
        <p:spPr>
          <a:xfrm>
            <a:off x="3763926" y="2030819"/>
            <a:ext cx="8171400" cy="3293209"/>
          </a:xfrm>
          <a:prstGeom prst="rect">
            <a:avLst/>
          </a:prstGeom>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PRASA 2021/2022 audit outcome is a </a:t>
            </a:r>
            <a:r>
              <a:rPr kumimoji="0" lang="en-GB" sz="1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Disclaimer</a:t>
            </a: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findings.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Auditor-General South Africa highlighted the following as root causes:</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sustainable and comprehensive turnaround plan that will address audit outcomes and performance shortfalls.</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Stability in executive management.</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Critical capacity constraints.</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Insufficient financial processing reconciling controls combined with poor record keeping.</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Inadequate financial reporting processes and review.</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compliance monitoring and enforcement.</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Poor procurement planning and lack of preventative controls to avoid irregular expenditure.</a:t>
            </a:r>
          </a:p>
          <a:p>
            <a:pPr marL="733425" marR="0" lvl="2"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Lack of legislatively prescribed consequence management.</a:t>
            </a:r>
          </a:p>
        </p:txBody>
      </p:sp>
    </p:spTree>
    <p:extLst>
      <p:ext uri="{BB962C8B-B14F-4D97-AF65-F5344CB8AC3E}">
        <p14:creationId xmlns:p14="http://schemas.microsoft.com/office/powerpoint/2010/main" val="328865084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763926" y="1143001"/>
            <a:ext cx="6966827" cy="1206794"/>
          </a:xfrm>
        </p:spPr>
        <p:txBody>
          <a:bodyPr>
            <a:normAutofit fontScale="90000"/>
          </a:bodyPr>
          <a:lstStyle/>
          <a:p>
            <a:r>
              <a:rPr lang="en-US" sz="2700" b="1" dirty="0">
                <a:solidFill>
                  <a:srgbClr val="00B0F0"/>
                </a:solidFill>
                <a:latin typeface="Arial"/>
                <a:cs typeface="Arial"/>
              </a:rPr>
              <a:t>Financial Performance: 2021/22</a:t>
            </a:r>
            <a:br>
              <a:rPr lang="en-US" sz="2800" b="1" dirty="0">
                <a:solidFill>
                  <a:srgbClr val="00B0F0"/>
                </a:solidFill>
                <a:latin typeface="Arial"/>
                <a:cs typeface="Arial"/>
              </a:rPr>
            </a:br>
            <a:br>
              <a:rPr lang="en-US" sz="2800" b="1" dirty="0">
                <a:solidFill>
                  <a:srgbClr val="00B0F0"/>
                </a:solidFill>
                <a:latin typeface="Arial"/>
                <a:cs typeface="Arial"/>
              </a:rPr>
            </a:br>
            <a:r>
              <a:rPr lang="en-US" sz="2800" dirty="0">
                <a:latin typeface="Arial"/>
                <a:cs typeface="Arial"/>
              </a:rPr>
              <a:t>S</a:t>
            </a:r>
            <a:r>
              <a:rPr lang="en-US" sz="2800" b="1" dirty="0">
                <a:solidFill>
                  <a:srgbClr val="00B0F0"/>
                </a:solidFill>
                <a:latin typeface="Arial"/>
                <a:cs typeface="Arial"/>
              </a:rPr>
              <a:t>alient Financial Position</a:t>
            </a: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8514" y="-398513"/>
            <a:ext cx="3842592" cy="6858000"/>
          </a:xfrm>
          <a:prstGeom prst="rect">
            <a:avLst/>
          </a:prstGeom>
        </p:spPr>
      </p:pic>
      <p:graphicFrame>
        <p:nvGraphicFramePr>
          <p:cNvPr id="8" name="Table 4">
            <a:extLst>
              <a:ext uri="{FF2B5EF4-FFF2-40B4-BE49-F238E27FC236}">
                <a16:creationId xmlns:a16="http://schemas.microsoft.com/office/drawing/2014/main" id="{FD214839-1DF4-9EA6-150B-C857277000B4}"/>
              </a:ext>
            </a:extLst>
          </p:cNvPr>
          <p:cNvGraphicFramePr>
            <a:graphicFrameLocks noGrp="1"/>
          </p:cNvGraphicFramePr>
          <p:nvPr>
            <p:extLst>
              <p:ext uri="{D42A27DB-BD31-4B8C-83A1-F6EECF244321}">
                <p14:modId xmlns:p14="http://schemas.microsoft.com/office/powerpoint/2010/main" val="282062740"/>
              </p:ext>
            </p:extLst>
          </p:nvPr>
        </p:nvGraphicFramePr>
        <p:xfrm>
          <a:off x="3763925" y="2831130"/>
          <a:ext cx="8250865" cy="2378037"/>
        </p:xfrm>
        <a:graphic>
          <a:graphicData uri="http://schemas.openxmlformats.org/drawingml/2006/table">
            <a:tbl>
              <a:tblPr firstRow="1" bandRow="1"/>
              <a:tblGrid>
                <a:gridCol w="2803271">
                  <a:extLst>
                    <a:ext uri="{9D8B030D-6E8A-4147-A177-3AD203B41FA5}">
                      <a16:colId xmlns:a16="http://schemas.microsoft.com/office/drawing/2014/main" val="3687531565"/>
                    </a:ext>
                  </a:extLst>
                </a:gridCol>
                <a:gridCol w="2143367">
                  <a:extLst>
                    <a:ext uri="{9D8B030D-6E8A-4147-A177-3AD203B41FA5}">
                      <a16:colId xmlns:a16="http://schemas.microsoft.com/office/drawing/2014/main" val="181633185"/>
                    </a:ext>
                  </a:extLst>
                </a:gridCol>
                <a:gridCol w="2028127">
                  <a:extLst>
                    <a:ext uri="{9D8B030D-6E8A-4147-A177-3AD203B41FA5}">
                      <a16:colId xmlns:a16="http://schemas.microsoft.com/office/drawing/2014/main" val="3815083254"/>
                    </a:ext>
                  </a:extLst>
                </a:gridCol>
                <a:gridCol w="1276100">
                  <a:extLst>
                    <a:ext uri="{9D8B030D-6E8A-4147-A177-3AD203B41FA5}">
                      <a16:colId xmlns:a16="http://schemas.microsoft.com/office/drawing/2014/main" val="3467489294"/>
                    </a:ext>
                  </a:extLst>
                </a:gridCol>
              </a:tblGrid>
              <a:tr h="413572">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l"/>
                      <a:endParaRPr lang="en-US" dirty="0"/>
                    </a:p>
                  </a:txBody>
                  <a:tcPr>
                    <a:lnL w="6350" cap="flat" cmpd="sng" algn="ctr">
                      <a:noFill/>
                      <a:prstDash val="solid"/>
                      <a:miter lim="800000"/>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dirty="0"/>
                        <a:t>31 March 2022</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pPr algn="ctr"/>
                      <a:r>
                        <a:rPr lang="en-US" dirty="0"/>
                        <a:t>31 March 2021</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dirty="0"/>
                    </a:p>
                  </a:txBody>
                  <a:tcPr>
                    <a:lnL w="12700" cap="flat" cmpd="sng" algn="ctr">
                      <a:solidFill>
                        <a:sysClr val="windowText" lastClr="000000"/>
                      </a:solid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533478138"/>
                  </a:ext>
                </a:extLst>
              </a:tr>
              <a:tr h="4135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Revenue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18.7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11.4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835185931"/>
                  </a:ext>
                </a:extLst>
              </a:tr>
              <a:tr h="4135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Expenditure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12.8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14.5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132688349"/>
                  </a:ext>
                </a:extLst>
              </a:tr>
              <a:tr h="41357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Operating Loss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3.8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385" rtl="0" eaLnBrk="1" fontAlgn="auto" latinLnBrk="0" hangingPunct="1">
                        <a:lnSpc>
                          <a:spcPct val="100000"/>
                        </a:lnSpc>
                        <a:spcBef>
                          <a:spcPts val="0"/>
                        </a:spcBef>
                        <a:spcAft>
                          <a:spcPts val="0"/>
                        </a:spcAft>
                        <a:buClrTx/>
                        <a:buSzTx/>
                        <a:buFontTx/>
                        <a:buNone/>
                        <a:tabLst/>
                        <a:defRPr/>
                      </a:pPr>
                      <a:r>
                        <a:rPr lang="en-US" sz="1600" dirty="0">
                          <a:latin typeface="Arial" panose="020B0604020202020204" pitchFamily="34" charset="0"/>
                          <a:cs typeface="Arial" panose="020B0604020202020204" pitchFamily="34" charset="0"/>
                        </a:rPr>
                        <a:t>(R 3.8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ctr" defTabSz="914385" rtl="0" eaLnBrk="1" fontAlgn="auto" latinLnBrk="0" hangingPunct="1">
                        <a:lnSpc>
                          <a:spcPct val="100000"/>
                        </a:lnSpc>
                        <a:spcBef>
                          <a:spcPts val="0"/>
                        </a:spcBef>
                        <a:spcAft>
                          <a:spcPts val="0"/>
                        </a:spcAft>
                        <a:buClrTx/>
                        <a:buSzTx/>
                        <a:buFontTx/>
                        <a:buNone/>
                        <a:tabLst/>
                        <a:defRPr/>
                      </a:pPr>
                      <a:endParaRPr lang="en-US" sz="1800" dirty="0">
                        <a:cs typeface="Arial" panose="020B0604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33276268"/>
                  </a:ext>
                </a:extLst>
              </a:tr>
              <a:tr h="7237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US" sz="1600" dirty="0">
                          <a:latin typeface="Arial" panose="020B0604020202020204" pitchFamily="34" charset="0"/>
                          <a:cs typeface="Arial" panose="020B0604020202020204" pitchFamily="34" charset="0"/>
                        </a:rPr>
                        <a:t>Group cash (Loss)/Surplus:</a:t>
                      </a:r>
                    </a:p>
                    <a:p>
                      <a:pPr algn="l"/>
                      <a:r>
                        <a:rPr lang="en-US" sz="1600" dirty="0">
                          <a:latin typeface="Arial" panose="020B0604020202020204" pitchFamily="34" charset="0"/>
                          <a:cs typeface="Arial" panose="020B0604020202020204" pitchFamily="34" charset="0"/>
                        </a:rPr>
                        <a:t>(excluding non-cash items)</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0.9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latin typeface="Arial" panose="020B0604020202020204" pitchFamily="34" charset="0"/>
                          <a:cs typeface="Arial" panose="020B0604020202020204" pitchFamily="34" charset="0"/>
                        </a:rPr>
                        <a:t>R 1.3 bn</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dirty="0"/>
                    </a:p>
                    <a:p>
                      <a:pPr algn="ctr"/>
                      <a:endParaRPr lang="en-US" dirty="0"/>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6350" cap="flat" cmpd="sng" algn="ctr">
                      <a:noFill/>
                      <a:prstDash val="solid"/>
                      <a:miter lim="800000"/>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5319167"/>
                  </a:ext>
                </a:extLst>
              </a:tr>
            </a:tbl>
          </a:graphicData>
        </a:graphic>
      </p:graphicFrame>
      <p:sp>
        <p:nvSpPr>
          <p:cNvPr id="9" name="Up Arrow 4">
            <a:extLst>
              <a:ext uri="{FF2B5EF4-FFF2-40B4-BE49-F238E27FC236}">
                <a16:creationId xmlns:a16="http://schemas.microsoft.com/office/drawing/2014/main" id="{4AE4B829-43C4-3DC8-DDFA-43EF2D88B161}"/>
              </a:ext>
            </a:extLst>
          </p:cNvPr>
          <p:cNvSpPr/>
          <p:nvPr/>
        </p:nvSpPr>
        <p:spPr>
          <a:xfrm>
            <a:off x="11057019" y="3299867"/>
            <a:ext cx="566605" cy="226552"/>
          </a:xfrm>
          <a:prstGeom prst="upArrow">
            <a:avLst/>
          </a:prstGeom>
          <a:solidFill>
            <a:srgbClr val="70AD47"/>
          </a:solidFill>
          <a:ln w="12700" cap="flat" cmpd="sng" algn="ctr">
            <a:solidFill>
              <a:srgbClr val="4472C4">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6">
            <a:extLst>
              <a:ext uri="{FF2B5EF4-FFF2-40B4-BE49-F238E27FC236}">
                <a16:creationId xmlns:a16="http://schemas.microsoft.com/office/drawing/2014/main" id="{2BFCEAAD-D583-1B9A-4D7B-437FA053C21A}"/>
              </a:ext>
            </a:extLst>
          </p:cNvPr>
          <p:cNvSpPr/>
          <p:nvPr/>
        </p:nvSpPr>
        <p:spPr>
          <a:xfrm rot="10800000" flipH="1">
            <a:off x="11065414" y="3742660"/>
            <a:ext cx="566605" cy="252496"/>
          </a:xfrm>
          <a:prstGeom prst="upArrow">
            <a:avLst/>
          </a:prstGeom>
          <a:solidFill>
            <a:srgbClr val="92D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8">
            <a:extLst>
              <a:ext uri="{FF2B5EF4-FFF2-40B4-BE49-F238E27FC236}">
                <a16:creationId xmlns:a16="http://schemas.microsoft.com/office/drawing/2014/main" id="{0A05D126-2A29-D8B7-096E-C74658DAA18D}"/>
              </a:ext>
            </a:extLst>
          </p:cNvPr>
          <p:cNvSpPr/>
          <p:nvPr/>
        </p:nvSpPr>
        <p:spPr>
          <a:xfrm rot="10800000">
            <a:off x="11065414" y="4231758"/>
            <a:ext cx="566604" cy="229167"/>
          </a:xfrm>
          <a:prstGeom prst="upArrow">
            <a:avLst>
              <a:gd name="adj1" fmla="val 50000"/>
              <a:gd name="adj2" fmla="val 50000"/>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Up Arrow 7">
            <a:extLst>
              <a:ext uri="{FF2B5EF4-FFF2-40B4-BE49-F238E27FC236}">
                <a16:creationId xmlns:a16="http://schemas.microsoft.com/office/drawing/2014/main" id="{F16EE25B-1309-FC3E-95A0-95CDB10EC457}"/>
              </a:ext>
            </a:extLst>
          </p:cNvPr>
          <p:cNvSpPr/>
          <p:nvPr/>
        </p:nvSpPr>
        <p:spPr>
          <a:xfrm rot="10800000" flipH="1">
            <a:off x="11065413" y="4614530"/>
            <a:ext cx="566605" cy="244898"/>
          </a:xfrm>
          <a:prstGeom prst="upArrow">
            <a:avLst>
              <a:gd name="adj1" fmla="val 50000"/>
              <a:gd name="adj2" fmla="val 64932"/>
            </a:avLst>
          </a:prstGeom>
          <a:solidFill>
            <a:srgbClr val="FF0000"/>
          </a:solidFill>
          <a:ln w="12700" cap="flat" cmpd="sng" algn="ctr">
            <a:solidFill>
              <a:srgbClr val="4472C4">
                <a:shade val="50000"/>
              </a:srgbClr>
            </a:solidFill>
            <a:prstDash val="solid"/>
            <a:miter lim="800000"/>
          </a:ln>
          <a:effectLst/>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382409"/>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4089DF2-9733-4E00-B539-78FF6D5ECAD1}"/>
              </a:ext>
            </a:extLst>
          </p:cNvPr>
          <p:cNvSpPr txBox="1">
            <a:spLocks noChangeArrowheads="1"/>
          </p:cNvSpPr>
          <p:nvPr/>
        </p:nvSpPr>
        <p:spPr bwMode="auto">
          <a:xfrm>
            <a:off x="777239" y="1360967"/>
            <a:ext cx="4220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Revenue</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50D26D3-06A1-673C-1336-FD968B3CC6BE}"/>
              </a:ext>
            </a:extLst>
          </p:cNvPr>
          <p:cNvSpPr txBox="1"/>
          <p:nvPr/>
        </p:nvSpPr>
        <p:spPr>
          <a:xfrm>
            <a:off x="861237" y="1254642"/>
            <a:ext cx="8285421" cy="2092881"/>
          </a:xfrm>
          <a:prstGeom prst="rect">
            <a:avLst/>
          </a:prstGeom>
          <a:noFill/>
        </p:spPr>
        <p:txBody>
          <a:bodyPr wrap="square">
            <a:normAutofit/>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Revenue (reflects constrained operation conditions):</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Subsidy – Operational subsidy dropped as no further Covid assistance received. Capital subsidy increased as activity resumed.</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Increasing fare revenue (R 165 million) – remain impacted by network and train availability</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Interest income dependency.</a:t>
            </a:r>
          </a:p>
        </p:txBody>
      </p:sp>
      <p:pic>
        <p:nvPicPr>
          <p:cNvPr id="11" name="Picture 10">
            <a:extLst>
              <a:ext uri="{FF2B5EF4-FFF2-40B4-BE49-F238E27FC236}">
                <a16:creationId xmlns:a16="http://schemas.microsoft.com/office/drawing/2014/main" id="{1113EA69-D3D7-C0CB-AF7C-0E4C4054C4A7}"/>
              </a:ext>
            </a:extLst>
          </p:cNvPr>
          <p:cNvPicPr>
            <a:picLocks noChangeAspect="1"/>
          </p:cNvPicPr>
          <p:nvPr/>
        </p:nvPicPr>
        <p:blipFill>
          <a:blip r:embed="rId2"/>
          <a:stretch>
            <a:fillRect/>
          </a:stretch>
        </p:blipFill>
        <p:spPr>
          <a:xfrm>
            <a:off x="956930" y="3347523"/>
            <a:ext cx="4901610" cy="2674199"/>
          </a:xfrm>
          <a:prstGeom prst="rect">
            <a:avLst/>
          </a:prstGeom>
        </p:spPr>
      </p:pic>
      <p:pic>
        <p:nvPicPr>
          <p:cNvPr id="13" name="Picture 12">
            <a:extLst>
              <a:ext uri="{FF2B5EF4-FFF2-40B4-BE49-F238E27FC236}">
                <a16:creationId xmlns:a16="http://schemas.microsoft.com/office/drawing/2014/main" id="{745774CA-BF0F-ECD6-011B-76855ACDE7DA}"/>
              </a:ext>
            </a:extLst>
          </p:cNvPr>
          <p:cNvPicPr>
            <a:picLocks noChangeAspect="1"/>
          </p:cNvPicPr>
          <p:nvPr/>
        </p:nvPicPr>
        <p:blipFill>
          <a:blip r:embed="rId3"/>
          <a:stretch>
            <a:fillRect/>
          </a:stretch>
        </p:blipFill>
        <p:spPr>
          <a:xfrm>
            <a:off x="6096000" y="3347523"/>
            <a:ext cx="4717312" cy="2674200"/>
          </a:xfrm>
          <a:prstGeom prst="rect">
            <a:avLst/>
          </a:prstGeom>
        </p:spPr>
      </p:pic>
    </p:spTree>
    <p:extLst>
      <p:ext uri="{BB962C8B-B14F-4D97-AF65-F5344CB8AC3E}">
        <p14:creationId xmlns:p14="http://schemas.microsoft.com/office/powerpoint/2010/main" val="1026309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4089DF2-9733-4E00-B539-78FF6D5ECAD1}"/>
              </a:ext>
            </a:extLst>
          </p:cNvPr>
          <p:cNvSpPr txBox="1">
            <a:spLocks noChangeArrowheads="1"/>
          </p:cNvSpPr>
          <p:nvPr/>
        </p:nvSpPr>
        <p:spPr bwMode="auto">
          <a:xfrm>
            <a:off x="777239" y="1360967"/>
            <a:ext cx="4220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Expenditure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B0F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dirty="0">
              <a:solidFill>
                <a:srgbClr val="00B0F0"/>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F6D71D7-50D3-8CF7-7AAB-DB7F06F73309}"/>
              </a:ext>
            </a:extLst>
          </p:cNvPr>
          <p:cNvSpPr txBox="1"/>
          <p:nvPr/>
        </p:nvSpPr>
        <p:spPr>
          <a:xfrm>
            <a:off x="861237" y="1360967"/>
            <a:ext cx="8285421" cy="1585049"/>
          </a:xfrm>
          <a:prstGeom prst="rect">
            <a:avLst/>
          </a:prstGeom>
          <a:noFill/>
        </p:spPr>
        <p:txBody>
          <a:bodyPr wrap="square">
            <a:spAutoFit/>
          </a:bodyPr>
          <a:lstStyle/>
          <a:p>
            <a:pPr marL="0" marR="0" lvl="0" indent="0" algn="l" defTabSz="914400" rtl="0" eaLnBrk="0" fontAlgn="base" latinLnBrk="0" hangingPunct="0">
              <a:lnSpc>
                <a:spcPct val="100000"/>
              </a:lnSpc>
              <a:spcBef>
                <a:spcPts val="600"/>
              </a:spcBef>
              <a:spcAft>
                <a:spcPts val="600"/>
              </a:spcAft>
              <a:buClrTx/>
              <a:buSzTx/>
              <a:buFontTx/>
              <a:buNone/>
              <a:tabLst/>
              <a:defRPr/>
            </a:pPr>
            <a:r>
              <a:rPr kumimoji="0" lang="en-US"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Expenditure (reflects inherent fixed cost structure):</a:t>
            </a:r>
          </a:p>
          <a:p>
            <a:pPr marL="285750" marR="0" lvl="0" indent="-285750" algn="l" defTabSz="914400" rtl="0" eaLnBrk="0" fontAlgn="base" latinLnBrk="0" hangingPunct="0">
              <a:lnSpc>
                <a:spcPct val="100000"/>
              </a:lnSpc>
              <a:spcBef>
                <a:spcPts val="60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Staff costs – consistent year on year </a:t>
            </a:r>
          </a:p>
          <a:p>
            <a:pPr marL="265113" marR="0" lvl="1" indent="-265113" algn="just"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General expenditure comprises security, municipal costs, materials, leases (including locomotives), Insurance, Health and Risk (cleaning and SHEQ), ICT costs (including data and communication) and decreased due to less activity and lower consumption</a:t>
            </a:r>
          </a:p>
        </p:txBody>
      </p:sp>
      <p:pic>
        <p:nvPicPr>
          <p:cNvPr id="5" name="Picture 4">
            <a:extLst>
              <a:ext uri="{FF2B5EF4-FFF2-40B4-BE49-F238E27FC236}">
                <a16:creationId xmlns:a16="http://schemas.microsoft.com/office/drawing/2014/main" id="{494676AD-733F-0AED-1D29-339E8924F361}"/>
              </a:ext>
            </a:extLst>
          </p:cNvPr>
          <p:cNvPicPr>
            <a:picLocks noChangeAspect="1"/>
          </p:cNvPicPr>
          <p:nvPr/>
        </p:nvPicPr>
        <p:blipFill>
          <a:blip r:embed="rId2"/>
          <a:stretch>
            <a:fillRect/>
          </a:stretch>
        </p:blipFill>
        <p:spPr>
          <a:xfrm>
            <a:off x="861236" y="2946015"/>
            <a:ext cx="9622465" cy="3305929"/>
          </a:xfrm>
          <a:prstGeom prst="rect">
            <a:avLst/>
          </a:prstGeom>
        </p:spPr>
      </p:pic>
    </p:spTree>
    <p:extLst>
      <p:ext uri="{BB962C8B-B14F-4D97-AF65-F5344CB8AC3E}">
        <p14:creationId xmlns:p14="http://schemas.microsoft.com/office/powerpoint/2010/main" val="1433358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4089DF2-9733-4E00-B539-78FF6D5ECAD1}"/>
              </a:ext>
            </a:extLst>
          </p:cNvPr>
          <p:cNvSpPr txBox="1">
            <a:spLocks noChangeArrowheads="1"/>
          </p:cNvSpPr>
          <p:nvPr/>
        </p:nvSpPr>
        <p:spPr bwMode="auto">
          <a:xfrm>
            <a:off x="777239" y="1360967"/>
            <a:ext cx="4220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Balance Sheet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B0F0"/>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e 5">
            <a:extLst>
              <a:ext uri="{FF2B5EF4-FFF2-40B4-BE49-F238E27FC236}">
                <a16:creationId xmlns:a16="http://schemas.microsoft.com/office/drawing/2014/main" id="{ED29B4DC-13BF-4111-9A2B-27FB2E1BF85B}"/>
              </a:ext>
            </a:extLst>
          </p:cNvPr>
          <p:cNvGraphicFramePr>
            <a:graphicFrameLocks noGrp="1"/>
          </p:cNvGraphicFramePr>
          <p:nvPr>
            <p:extLst>
              <p:ext uri="{D42A27DB-BD31-4B8C-83A1-F6EECF244321}">
                <p14:modId xmlns:p14="http://schemas.microsoft.com/office/powerpoint/2010/main" val="1194918065"/>
              </p:ext>
            </p:extLst>
          </p:nvPr>
        </p:nvGraphicFramePr>
        <p:xfrm>
          <a:off x="939541" y="1656553"/>
          <a:ext cx="9490999" cy="4258371"/>
        </p:xfrm>
        <a:graphic>
          <a:graphicData uri="http://schemas.openxmlformats.org/drawingml/2006/table">
            <a:tbl>
              <a:tblPr firstRow="1" bandRow="1"/>
              <a:tblGrid>
                <a:gridCol w="3726464">
                  <a:extLst>
                    <a:ext uri="{9D8B030D-6E8A-4147-A177-3AD203B41FA5}">
                      <a16:colId xmlns:a16="http://schemas.microsoft.com/office/drawing/2014/main" val="1301326013"/>
                    </a:ext>
                  </a:extLst>
                </a:gridCol>
                <a:gridCol w="2600869">
                  <a:extLst>
                    <a:ext uri="{9D8B030D-6E8A-4147-A177-3AD203B41FA5}">
                      <a16:colId xmlns:a16="http://schemas.microsoft.com/office/drawing/2014/main" val="3171720845"/>
                    </a:ext>
                  </a:extLst>
                </a:gridCol>
                <a:gridCol w="3163666">
                  <a:extLst>
                    <a:ext uri="{9D8B030D-6E8A-4147-A177-3AD203B41FA5}">
                      <a16:colId xmlns:a16="http://schemas.microsoft.com/office/drawing/2014/main" val="2819173190"/>
                    </a:ext>
                  </a:extLst>
                </a:gridCol>
              </a:tblGrid>
              <a:tr h="362103">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endParaRPr lang="en-US">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dirty="0">
                          <a:latin typeface="Arial" panose="020B0604020202020204" pitchFamily="34" charset="0"/>
                          <a:cs typeface="Arial" panose="020B0604020202020204" pitchFamily="34" charset="0"/>
                        </a:rPr>
                        <a:t>R-value</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dirty="0">
                          <a:latin typeface="Arial" panose="020B0604020202020204" pitchFamily="34" charset="0"/>
                          <a:cs typeface="Arial" panose="020B0604020202020204" pitchFamily="34" charset="0"/>
                        </a:rPr>
                        <a:t>Comment</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2792234815"/>
                  </a:ext>
                </a:extLst>
              </a:tr>
              <a:tr h="362103">
                <a:tc gridSpan="2">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Property, plant and equipment:</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hMerge="1">
                  <a:txBody>
                    <a:bodyPr/>
                    <a:lstStyle/>
                    <a:p>
                      <a:endParaRPr lang="en-US" dirty="0"/>
                    </a:p>
                  </a:txBody>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220220538"/>
                  </a:ext>
                </a:extLst>
              </a:tr>
              <a:tr h="6336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1"/>
                      <a:r>
                        <a:rPr lang="en-ZA" sz="1600" dirty="0">
                          <a:latin typeface="Arial" panose="020B0604020202020204" pitchFamily="34" charset="0"/>
                          <a:cs typeface="Arial" panose="020B0604020202020204" pitchFamily="34" charset="0"/>
                        </a:rPr>
                        <a:t>Additions (WIP)</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R7.2 bn</a:t>
                      </a:r>
                      <a:endParaRPr lang="en-US" sz="1600" dirty="0">
                        <a:latin typeface="Arial" panose="020B0604020202020204" pitchFamily="34" charset="0"/>
                        <a:cs typeface="Arial" panose="020B0604020202020204" pitchFamily="34" charset="0"/>
                      </a:endParaRP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March 2021 : R 3.7 bn</a:t>
                      </a:r>
                    </a:p>
                    <a:p>
                      <a:pPr marL="0" marR="0" lvl="0" indent="0" algn="l" defTabSz="914385" rtl="0" eaLnBrk="1" fontAlgn="auto" latinLnBrk="0" hangingPunct="1">
                        <a:lnSpc>
                          <a:spcPct val="100000"/>
                        </a:lnSpc>
                        <a:spcBef>
                          <a:spcPts val="0"/>
                        </a:spcBef>
                        <a:spcAft>
                          <a:spcPts val="0"/>
                        </a:spcAft>
                        <a:buClrTx/>
                        <a:buSzTx/>
                        <a:buFontTx/>
                        <a:buNone/>
                        <a:tabLst/>
                        <a:defRPr/>
                      </a:pPr>
                      <a:endParaRPr lang="en-US" sz="1600" dirty="0">
                        <a:latin typeface="Arial" panose="020B0604020202020204" pitchFamily="34" charset="0"/>
                        <a:cs typeface="Arial" panose="020B0604020202020204" pitchFamily="34" charset="0"/>
                      </a:endParaRP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064898926"/>
                  </a:ext>
                </a:extLst>
              </a:tr>
              <a:tr h="6336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lvl="1"/>
                      <a:r>
                        <a:rPr lang="en-ZA" sz="1600" dirty="0">
                          <a:latin typeface="Arial" panose="020B0604020202020204" pitchFamily="34" charset="0"/>
                          <a:cs typeface="Arial" panose="020B0604020202020204" pitchFamily="34" charset="0"/>
                        </a:rPr>
                        <a:t>WIP capitalised</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R5.7 bn</a:t>
                      </a:r>
                      <a:endParaRPr lang="en-US" sz="1600" dirty="0">
                        <a:latin typeface="Arial" panose="020B0604020202020204" pitchFamily="34" charset="0"/>
                        <a:cs typeface="Arial" panose="020B0604020202020204" pitchFamily="34" charset="0"/>
                      </a:endParaRP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March 2021 : R5.5 bn</a:t>
                      </a:r>
                    </a:p>
                    <a:p>
                      <a:endParaRPr lang="en-US" sz="1600" dirty="0">
                        <a:latin typeface="Arial" panose="020B0604020202020204" pitchFamily="34" charset="0"/>
                        <a:cs typeface="Arial" panose="020B0604020202020204" pitchFamily="34" charset="0"/>
                      </a:endParaRP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574144570"/>
                  </a:ext>
                </a:extLst>
              </a:tr>
              <a:tr h="6336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Prepayment (</a:t>
                      </a:r>
                      <a:r>
                        <a:rPr lang="en-ZA" sz="1600" dirty="0" err="1">
                          <a:latin typeface="Arial" panose="020B0604020202020204" pitchFamily="34" charset="0"/>
                          <a:cs typeface="Arial" panose="020B0604020202020204" pitchFamily="34" charset="0"/>
                        </a:rPr>
                        <a:t>Gibela</a:t>
                      </a:r>
                      <a:r>
                        <a:rPr lang="en-ZA" sz="160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R7.4 bn </a:t>
                      </a:r>
                      <a:endParaRPr lang="en-US" sz="1600" dirty="0">
                        <a:latin typeface="Arial" panose="020B0604020202020204" pitchFamily="34" charset="0"/>
                        <a:cs typeface="Arial" panose="020B0604020202020204" pitchFamily="34" charset="0"/>
                      </a:endParaRP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Amortisation of trains</a:t>
                      </a:r>
                    </a:p>
                    <a:p>
                      <a:endParaRPr lang="en-US" sz="1600" dirty="0">
                        <a:latin typeface="Arial" panose="020B0604020202020204" pitchFamily="34" charset="0"/>
                        <a:cs typeface="Arial" panose="020B0604020202020204" pitchFamily="34" charset="0"/>
                      </a:endParaRP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823003675"/>
                  </a:ext>
                </a:extLst>
              </a:tr>
              <a:tr h="6336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Cash and cash equivalents</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R24.6 bn</a:t>
                      </a:r>
                      <a:endParaRPr lang="en-US" sz="1600" dirty="0">
                        <a:latin typeface="Arial" panose="020B0604020202020204" pitchFamily="34" charset="0"/>
                        <a:cs typeface="Arial" panose="020B0604020202020204" pitchFamily="34" charset="0"/>
                      </a:endParaRP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lvl="0" indent="0" algn="l" defTabSz="914385" rtl="0" eaLnBrk="1" fontAlgn="auto" latinLnBrk="0" hangingPunct="1">
                        <a:lnSpc>
                          <a:spcPct val="100000"/>
                        </a:lnSpc>
                        <a:spcBef>
                          <a:spcPts val="0"/>
                        </a:spcBef>
                        <a:spcAft>
                          <a:spcPts val="0"/>
                        </a:spcAft>
                        <a:buClrTx/>
                        <a:buSzTx/>
                        <a:buFontTx/>
                        <a:buNone/>
                        <a:tabLst/>
                        <a:defRPr/>
                      </a:pPr>
                      <a:r>
                        <a:rPr lang="en-ZA" sz="1600" dirty="0">
                          <a:latin typeface="Arial" panose="020B0604020202020204" pitchFamily="34" charset="0"/>
                          <a:cs typeface="Arial" panose="020B0604020202020204" pitchFamily="34" charset="0"/>
                        </a:rPr>
                        <a:t>High deposits due to unspent capex</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398196605"/>
                  </a:ext>
                </a:extLst>
              </a:tr>
              <a:tr h="63368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Capex spend</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R5.3 bn/R9.1 bn</a:t>
                      </a:r>
                      <a:endParaRPr lang="en-US" sz="1600" dirty="0">
                        <a:latin typeface="Arial" panose="020B0604020202020204" pitchFamily="34" charset="0"/>
                        <a:cs typeface="Arial" panose="020B0604020202020204" pitchFamily="34" charset="0"/>
                      </a:endParaRP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a:latin typeface="Arial" panose="020B0604020202020204" pitchFamily="34" charset="0"/>
                          <a:cs typeface="Arial" panose="020B0604020202020204" pitchFamily="34" charset="0"/>
                        </a:rPr>
                        <a:t>March 2021: R3.7 </a:t>
                      </a:r>
                      <a:r>
                        <a:rPr lang="en-ZA" sz="1600" dirty="0">
                          <a:latin typeface="Arial" panose="020B0604020202020204" pitchFamily="34" charset="0"/>
                          <a:cs typeface="Arial" panose="020B0604020202020204" pitchFamily="34" charset="0"/>
                        </a:rPr>
                        <a:t>bn/R11.9 bn</a:t>
                      </a:r>
                      <a:endParaRPr lang="en-US" sz="1600" dirty="0">
                        <a:latin typeface="Arial" panose="020B0604020202020204" pitchFamily="34" charset="0"/>
                        <a:cs typeface="Arial" panose="020B0604020202020204" pitchFamily="34" charset="0"/>
                      </a:endParaRP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463661972"/>
                  </a:ext>
                </a:extLst>
              </a:tr>
              <a:tr h="362103">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Investment property </a:t>
                      </a:r>
                      <a:endParaRPr lang="en-US" sz="1600" dirty="0">
                        <a:latin typeface="Arial" panose="020B0604020202020204" pitchFamily="34" charset="0"/>
                        <a:cs typeface="Arial" panose="020B0604020202020204" pitchFamily="34" charset="0"/>
                      </a:endParaRP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R4.4 bn</a:t>
                      </a:r>
                      <a:endParaRPr lang="en-US" sz="1600" dirty="0">
                        <a:latin typeface="Arial" panose="020B0604020202020204" pitchFamily="34" charset="0"/>
                        <a:cs typeface="Arial" panose="020B0604020202020204" pitchFamily="34" charset="0"/>
                      </a:endParaRP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ZA" sz="1600" dirty="0">
                          <a:latin typeface="Arial" panose="020B0604020202020204" pitchFamily="34" charset="0"/>
                          <a:cs typeface="Arial" panose="020B0604020202020204" pitchFamily="34" charset="0"/>
                        </a:rPr>
                        <a:t>Fair value adjustments</a:t>
                      </a:r>
                      <a:endParaRPr lang="en-US" sz="1600" dirty="0">
                        <a:latin typeface="Arial" panose="020B0604020202020204" pitchFamily="34" charset="0"/>
                        <a:cs typeface="Arial" panose="020B0604020202020204" pitchFamily="34" charset="0"/>
                      </a:endParaRP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1492497547"/>
                  </a:ext>
                </a:extLst>
              </a:tr>
            </a:tbl>
          </a:graphicData>
        </a:graphic>
      </p:graphicFrame>
    </p:spTree>
    <p:extLst>
      <p:ext uri="{BB962C8B-B14F-4D97-AF65-F5344CB8AC3E}">
        <p14:creationId xmlns:p14="http://schemas.microsoft.com/office/powerpoint/2010/main" val="3470228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976577" y="1275908"/>
            <a:ext cx="6898827" cy="1509822"/>
          </a:xfrm>
        </p:spPr>
        <p:txBody>
          <a:bodyPr>
            <a:normAutofit fontScale="90000"/>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kumimoji="0" lang="en-US" sz="2400" b="1" i="0" u="none" strike="noStrike" kern="1200" cap="none" spc="0" normalizeH="0" baseline="0" noProof="0" dirty="0">
                <a:ln>
                  <a:noFill/>
                </a:ln>
                <a:solidFill>
                  <a:srgbClr val="00B0F0"/>
                </a:solidFill>
                <a:effectLst/>
                <a:uLnTx/>
                <a:uFillTx/>
                <a:latin typeface="Arial"/>
                <a:ea typeface="+mn-ea"/>
                <a:cs typeface="Arial"/>
              </a:rPr>
            </a:br>
            <a:r>
              <a:rPr kumimoji="0" lang="en-US" sz="2700" b="1" i="0" u="none" strike="noStrike" kern="1200" cap="none" spc="0" normalizeH="0" baseline="0" noProof="0" dirty="0">
                <a:ln>
                  <a:noFill/>
                </a:ln>
                <a:solidFill>
                  <a:srgbClr val="00B0F0"/>
                </a:solidFill>
                <a:effectLst/>
                <a:uLnTx/>
                <a:uFillTx/>
                <a:latin typeface="Arial"/>
                <a:ea typeface="+mn-ea"/>
                <a:cs typeface="Arial"/>
              </a:rPr>
              <a:t>Improvement in Internal Controls and Processes</a:t>
            </a:r>
            <a:br>
              <a:rPr kumimoji="0" lang="en-US" sz="2400" b="1" i="0" u="none" strike="noStrike" kern="1200" cap="none" spc="0" normalizeH="0" baseline="0" noProof="0" dirty="0">
                <a:ln>
                  <a:noFill/>
                </a:ln>
                <a:solidFill>
                  <a:srgbClr val="00B0F0"/>
                </a:solidFill>
                <a:effectLst/>
                <a:uLnTx/>
                <a:uFillTx/>
                <a:latin typeface="Arial"/>
                <a:ea typeface="+mn-ea"/>
                <a:cs typeface="Arial"/>
              </a:rPr>
            </a:br>
            <a:br>
              <a:rPr lang="en-US" sz="2800" b="1" dirty="0">
                <a:solidFill>
                  <a:srgbClr val="00B0F0"/>
                </a:solidFill>
                <a:latin typeface="Arial"/>
                <a:cs typeface="Arial"/>
              </a:rPr>
            </a:br>
            <a:endParaRPr lang="en-US" sz="2800" b="1" dirty="0">
              <a:solidFill>
                <a:srgbClr val="00B0F0"/>
              </a:solidFill>
              <a:latin typeface="Arial"/>
              <a:cs typeface="Arial"/>
            </a:endParaRP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0" y="0"/>
            <a:ext cx="3842592" cy="6858000"/>
          </a:xfrm>
          <a:prstGeom prst="rect">
            <a:avLst/>
          </a:prstGeom>
        </p:spPr>
      </p:pic>
      <p:sp>
        <p:nvSpPr>
          <p:cNvPr id="5" name="TextBox 4">
            <a:extLst>
              <a:ext uri="{FF2B5EF4-FFF2-40B4-BE49-F238E27FC236}">
                <a16:creationId xmlns:a16="http://schemas.microsoft.com/office/drawing/2014/main" id="{37B15673-0C80-F3CA-2190-C1D54B7E2985}"/>
              </a:ext>
            </a:extLst>
          </p:cNvPr>
          <p:cNvSpPr txBox="1"/>
          <p:nvPr/>
        </p:nvSpPr>
        <p:spPr>
          <a:xfrm>
            <a:off x="3976577" y="2200940"/>
            <a:ext cx="6815017" cy="2062103"/>
          </a:xfrm>
          <a:prstGeom prst="rect">
            <a:avLst/>
          </a:prstGeom>
          <a:noFill/>
        </p:spPr>
        <p:txBody>
          <a:bodyPr wrap="square">
            <a:spAutoFit/>
          </a:bodyPr>
          <a:lstStyle/>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Asset management (including impairment) – Engineering asset management and Finance</a:t>
            </a:r>
          </a:p>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Work in Progress – Project Management  and Finance</a:t>
            </a:r>
          </a:p>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Group policies and standard processes</a:t>
            </a:r>
          </a:p>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Accounting policy matters – Capital Grants</a:t>
            </a:r>
          </a:p>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SCM Compliance and Training (Institutionalisation)</a:t>
            </a:r>
          </a:p>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Loss control process put in place</a:t>
            </a:r>
          </a:p>
          <a:p>
            <a:pPr marL="447675" marR="0" lvl="0" indent="-447675" algn="l" defTabSz="914400" rtl="0" eaLnBrk="1" fontAlgn="base" latinLnBrk="0" hangingPunct="1">
              <a:spcBef>
                <a:spcPts val="0"/>
              </a:spcBef>
              <a:spcAft>
                <a:spcPct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Consequence management taking place although slowly</a:t>
            </a:r>
          </a:p>
        </p:txBody>
      </p:sp>
    </p:spTree>
    <p:extLst>
      <p:ext uri="{BB962C8B-B14F-4D97-AF65-F5344CB8AC3E}">
        <p14:creationId xmlns:p14="http://schemas.microsoft.com/office/powerpoint/2010/main" val="1514903551"/>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6896D-235C-295F-AA01-3D3857F211F0}"/>
              </a:ext>
            </a:extLst>
          </p:cNvPr>
          <p:cNvSpPr>
            <a:spLocks noGrp="1"/>
          </p:cNvSpPr>
          <p:nvPr>
            <p:ph type="title"/>
          </p:nvPr>
        </p:nvSpPr>
        <p:spPr/>
        <p:txBody>
          <a:bodyPr/>
          <a:lstStyle/>
          <a:p>
            <a:endParaRPr lang="en-US"/>
          </a:p>
        </p:txBody>
      </p:sp>
      <p:pic>
        <p:nvPicPr>
          <p:cNvPr id="19" name="Content Placeholder 18">
            <a:extLst>
              <a:ext uri="{FF2B5EF4-FFF2-40B4-BE49-F238E27FC236}">
                <a16:creationId xmlns:a16="http://schemas.microsoft.com/office/drawing/2014/main" id="{2007177F-3A07-39CE-5FE2-3229F5CE3C2D}"/>
              </a:ext>
            </a:extLst>
          </p:cNvPr>
          <p:cNvPicPr>
            <a:picLocks noGrp="1" noChangeAspect="1"/>
          </p:cNvPicPr>
          <p:nvPr>
            <p:ph idx="1"/>
          </p:nvPr>
        </p:nvPicPr>
        <p:blipFill rotWithShape="1">
          <a:blip r:embed="rId2"/>
          <a:srcRect b="12093"/>
          <a:stretch/>
        </p:blipFill>
        <p:spPr>
          <a:xfrm>
            <a:off x="28575" y="-85070"/>
            <a:ext cx="12192000" cy="7143095"/>
          </a:xfrm>
        </p:spPr>
      </p:pic>
      <p:sp>
        <p:nvSpPr>
          <p:cNvPr id="5" name="Oval 4">
            <a:extLst>
              <a:ext uri="{FF2B5EF4-FFF2-40B4-BE49-F238E27FC236}">
                <a16:creationId xmlns:a16="http://schemas.microsoft.com/office/drawing/2014/main" id="{FA6EE9A4-4002-9E6D-2EC9-06573BC7B963}"/>
              </a:ext>
            </a:extLst>
          </p:cNvPr>
          <p:cNvSpPr/>
          <p:nvPr/>
        </p:nvSpPr>
        <p:spPr>
          <a:xfrm>
            <a:off x="3601156" y="1535289"/>
            <a:ext cx="4409471" cy="416559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828434" eaLnBrk="1" fontAlgn="auto" hangingPunct="1">
              <a:spcBef>
                <a:spcPts val="0"/>
              </a:spcBef>
              <a:spcAft>
                <a:spcPts val="0"/>
              </a:spcAft>
              <a:defRPr/>
            </a:pPr>
            <a:endParaRPr lang="ru-RU"/>
          </a:p>
        </p:txBody>
      </p:sp>
      <p:sp>
        <p:nvSpPr>
          <p:cNvPr id="8" name="TextBox 7">
            <a:extLst>
              <a:ext uri="{FF2B5EF4-FFF2-40B4-BE49-F238E27FC236}">
                <a16:creationId xmlns:a16="http://schemas.microsoft.com/office/drawing/2014/main" id="{132D9E07-E56A-E44B-2F28-A0CFBE000AD1}"/>
              </a:ext>
            </a:extLst>
          </p:cNvPr>
          <p:cNvSpPr txBox="1">
            <a:spLocks noChangeArrowheads="1"/>
          </p:cNvSpPr>
          <p:nvPr/>
        </p:nvSpPr>
        <p:spPr bwMode="auto">
          <a:xfrm>
            <a:off x="3747911" y="2833602"/>
            <a:ext cx="4262716" cy="116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gn="ctr" eaLnBrk="1" hangingPunct="1">
              <a:lnSpc>
                <a:spcPct val="130000"/>
              </a:lnSpc>
            </a:pPr>
            <a:r>
              <a:rPr lang="en-US" altLang="en-US" sz="6000" b="1" dirty="0">
                <a:solidFill>
                  <a:srgbClr val="00B0F0"/>
                </a:solidFill>
                <a:latin typeface="Arial" panose="020B0604020202020204" pitchFamily="34" charset="0"/>
                <a:cs typeface="Arial" panose="020B0604020202020204" pitchFamily="34" charset="0"/>
              </a:rPr>
              <a:t>Thank You</a:t>
            </a:r>
            <a:endParaRPr lang="ru-RU" altLang="en-US" sz="6000" b="1"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9595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5CD9FE73-05D2-3E5E-9667-DC1D852B05F2}"/>
              </a:ext>
            </a:extLst>
          </p:cNvPr>
          <p:cNvSpPr txBox="1">
            <a:spLocks noChangeArrowheads="1"/>
          </p:cNvSpPr>
          <p:nvPr/>
        </p:nvSpPr>
        <p:spPr bwMode="auto">
          <a:xfrm>
            <a:off x="839972" y="-82296"/>
            <a:ext cx="10672324" cy="148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a:lnSpc>
                <a:spcPct val="130000"/>
              </a:lnSpc>
            </a:pPr>
            <a:endParaRPr lang="en-US" altLang="en-US" sz="2400" dirty="0">
              <a:solidFill>
                <a:srgbClr val="00B0F0"/>
              </a:solidFill>
              <a:latin typeface="Montserrat SemiBold" pitchFamily="2" charset="77"/>
            </a:endParaRPr>
          </a:p>
          <a:p>
            <a:pPr>
              <a:lnSpc>
                <a:spcPct val="130000"/>
              </a:lnSpc>
            </a:pPr>
            <a:endParaRPr lang="en-US" altLang="en-US" sz="2400" dirty="0">
              <a:solidFill>
                <a:srgbClr val="00B0F0"/>
              </a:solidFill>
              <a:latin typeface="Arial" panose="020B0604020202020204" pitchFamily="34" charset="0"/>
              <a:cs typeface="Arial" panose="020B0604020202020204" pitchFamily="34" charset="0"/>
            </a:endParaRPr>
          </a:p>
          <a:p>
            <a:pPr>
              <a:lnSpc>
                <a:spcPct val="130000"/>
              </a:lnSpc>
            </a:pPr>
            <a:r>
              <a:rPr lang="en-US" altLang="en-US" sz="2400" b="1" dirty="0">
                <a:solidFill>
                  <a:srgbClr val="00B0F0"/>
                </a:solidFill>
                <a:latin typeface="Arial" panose="020B0604020202020204" pitchFamily="34" charset="0"/>
                <a:cs typeface="Arial" panose="020B0604020202020204" pitchFamily="34" charset="0"/>
              </a:rPr>
              <a:t>2021/22 a year of continued improvement</a:t>
            </a:r>
            <a:endParaRPr lang="ru-RU" altLang="en-US" sz="2400" b="1" dirty="0">
              <a:solidFill>
                <a:srgbClr val="00B0F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62B8D1C-0AE5-F335-A790-600B28C4A1DC}"/>
              </a:ext>
            </a:extLst>
          </p:cNvPr>
          <p:cNvSpPr txBox="1"/>
          <p:nvPr/>
        </p:nvSpPr>
        <p:spPr>
          <a:xfrm>
            <a:off x="839972" y="1627632"/>
            <a:ext cx="10242556" cy="3739998"/>
          </a:xfrm>
          <a:prstGeom prst="rect">
            <a:avLst/>
          </a:prstGeom>
          <a:noFill/>
        </p:spPr>
        <p:txBody>
          <a:bodyPr wrap="square">
            <a:spAutoFit/>
          </a:bodyPr>
          <a:lstStyle/>
          <a:p>
            <a:pPr marL="285750" indent="-28575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PRASA on a steady path to recovery.</a:t>
            </a:r>
          </a:p>
          <a:p>
            <a:pPr marL="285750" indent="-28575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Process to bring stability, address irregularities and rebuild PRASA on track.  </a:t>
            </a:r>
          </a:p>
          <a:p>
            <a:pPr marL="285750" indent="-28575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Board made significant strides in addressing irregularities </a:t>
            </a:r>
          </a:p>
          <a:p>
            <a:pPr marL="285750" indent="7620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  Condonations of R12bn submitted to NT</a:t>
            </a:r>
          </a:p>
          <a:p>
            <a:pPr marL="285750" indent="-28575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SIU investigations concluded and instituted disciplinary hearings for 44 employees </a:t>
            </a:r>
          </a:p>
          <a:p>
            <a:pPr marL="285750" indent="-20638"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  13 cases active</a:t>
            </a:r>
          </a:p>
          <a:p>
            <a:pPr marL="285750" indent="-28575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Consolidated subsidiary </a:t>
            </a:r>
            <a:r>
              <a:rPr lang="en-US" sz="1600" spc="150" dirty="0" err="1">
                <a:latin typeface="Arial" panose="020B0604020202020204" pitchFamily="34" charset="0"/>
                <a:cs typeface="Arial" panose="020B0604020202020204" pitchFamily="34" charset="0"/>
              </a:rPr>
              <a:t>Intersite</a:t>
            </a:r>
            <a:r>
              <a:rPr lang="en-US" sz="1600" spc="150" dirty="0">
                <a:latin typeface="Arial" panose="020B0604020202020204" pitchFamily="34" charset="0"/>
                <a:cs typeface="Arial" panose="020B0604020202020204" pitchFamily="34" charset="0"/>
              </a:rPr>
              <a:t> with division CRES</a:t>
            </a:r>
          </a:p>
          <a:p>
            <a:pPr marL="285750" indent="7620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  CRES taken over all staff functions and </a:t>
            </a:r>
            <a:r>
              <a:rPr lang="en-US" sz="1600" spc="150" dirty="0" err="1">
                <a:latin typeface="Arial" panose="020B0604020202020204" pitchFamily="34" charset="0"/>
                <a:cs typeface="Arial" panose="020B0604020202020204" pitchFamily="34" charset="0"/>
              </a:rPr>
              <a:t>Intersite</a:t>
            </a:r>
            <a:r>
              <a:rPr lang="en-US" sz="1600" spc="150" dirty="0">
                <a:latin typeface="Arial" panose="020B0604020202020204" pitchFamily="34" charset="0"/>
                <a:cs typeface="Arial" panose="020B0604020202020204" pitchFamily="34" charset="0"/>
              </a:rPr>
              <a:t> remains a Special Purpose Vehicle</a:t>
            </a:r>
          </a:p>
          <a:p>
            <a:pPr marL="285750" algn="just" defTabSz="914217">
              <a:lnSpc>
                <a:spcPct val="150000"/>
              </a:lnSpc>
              <a:tabLst>
                <a:tab pos="542925" algn="l"/>
                <a:tab pos="712788" algn="l"/>
              </a:tabLst>
              <a:defRPr/>
            </a:pPr>
            <a:r>
              <a:rPr lang="en-US" sz="1600" spc="150" dirty="0">
                <a:latin typeface="Arial" panose="020B0604020202020204" pitchFamily="34" charset="0"/>
                <a:cs typeface="Arial" panose="020B0604020202020204" pitchFamily="34" charset="0"/>
              </a:rPr>
              <a:t>        with its own Board</a:t>
            </a:r>
          </a:p>
          <a:p>
            <a:pPr marL="285750" indent="-285750" algn="just" defTabSz="914217">
              <a:lnSpc>
                <a:spcPct val="150000"/>
              </a:lnSpc>
              <a:buFont typeface="Arial" panose="020B0604020202020204" pitchFamily="34" charset="0"/>
              <a:buChar char="•"/>
              <a:defRPr/>
            </a:pPr>
            <a:r>
              <a:rPr lang="en-US" sz="1600" spc="150" dirty="0">
                <a:latin typeface="Arial" panose="020B0604020202020204" pitchFamily="34" charset="0"/>
                <a:cs typeface="Arial" panose="020B0604020202020204" pitchFamily="34" charset="0"/>
              </a:rPr>
              <a:t>Approved an </a:t>
            </a:r>
            <a:r>
              <a:rPr lang="en-US" sz="1600" spc="150" dirty="0" err="1">
                <a:latin typeface="Arial" panose="020B0604020202020204" pitchFamily="34" charset="0"/>
                <a:cs typeface="Arial" panose="020B0604020202020204" pitchFamily="34" charset="0"/>
              </a:rPr>
              <a:t>organisational</a:t>
            </a:r>
            <a:r>
              <a:rPr lang="en-US" sz="1600" spc="150" dirty="0">
                <a:latin typeface="Arial" panose="020B0604020202020204" pitchFamily="34" charset="0"/>
                <a:cs typeface="Arial" panose="020B0604020202020204" pitchFamily="34" charset="0"/>
              </a:rPr>
              <a:t> structure in line with GTAC and World Bank reports.</a:t>
            </a:r>
          </a:p>
        </p:txBody>
      </p:sp>
    </p:spTree>
    <p:extLst>
      <p:ext uri="{BB962C8B-B14F-4D97-AF65-F5344CB8AC3E}">
        <p14:creationId xmlns:p14="http://schemas.microsoft.com/office/powerpoint/2010/main" val="1153818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E8E5B-F163-707B-D98F-C6E3A873DA63}"/>
              </a:ext>
            </a:extLst>
          </p:cNvPr>
          <p:cNvSpPr>
            <a:spLocks noGrp="1"/>
          </p:cNvSpPr>
          <p:nvPr>
            <p:ph type="ctrTitle"/>
          </p:nvPr>
        </p:nvSpPr>
        <p:spPr>
          <a:xfrm>
            <a:off x="3842592" y="1143001"/>
            <a:ext cx="6888161" cy="1154429"/>
          </a:xfrm>
        </p:spPr>
        <p:txBody>
          <a:bodyPr>
            <a:normAutofit fontScale="90000"/>
          </a:bodyPr>
          <a:lstStyle/>
          <a:p>
            <a:r>
              <a:rPr lang="en-US" sz="2700" b="1" dirty="0">
                <a:solidFill>
                  <a:srgbClr val="00B0F0"/>
                </a:solidFill>
                <a:latin typeface="Arial"/>
                <a:cs typeface="Arial"/>
              </a:rPr>
              <a:t>Annual Performance: 2021/22 Achievements</a:t>
            </a:r>
            <a:br>
              <a:rPr lang="en-US" sz="2800" b="1" dirty="0">
                <a:solidFill>
                  <a:srgbClr val="00B0F0"/>
                </a:solidFill>
                <a:latin typeface="Arial"/>
                <a:cs typeface="Arial"/>
              </a:rPr>
            </a:br>
            <a:endParaRPr lang="en-US" sz="2800" b="1" dirty="0">
              <a:solidFill>
                <a:srgbClr val="00B0F0"/>
              </a:solidFill>
              <a:latin typeface="Arial"/>
              <a:cs typeface="Arial"/>
            </a:endParaRPr>
          </a:p>
        </p:txBody>
      </p:sp>
      <p:sp>
        <p:nvSpPr>
          <p:cNvPr id="6" name="Subtitle 2">
            <a:extLst>
              <a:ext uri="{FF2B5EF4-FFF2-40B4-BE49-F238E27FC236}">
                <a16:creationId xmlns:a16="http://schemas.microsoft.com/office/drawing/2014/main" id="{75134AFA-6E4C-A9CA-0670-47F0AD540876}"/>
              </a:ext>
            </a:extLst>
          </p:cNvPr>
          <p:cNvSpPr txBox="1">
            <a:spLocks/>
          </p:cNvSpPr>
          <p:nvPr/>
        </p:nvSpPr>
        <p:spPr>
          <a:xfrm>
            <a:off x="10231811" y="6268918"/>
            <a:ext cx="1281675"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err="1">
                <a:ln>
                  <a:noFill/>
                </a:ln>
                <a:solidFill>
                  <a:srgbClr val="00B0F0"/>
                </a:solidFill>
                <a:effectLst/>
                <a:uLnTx/>
                <a:uFillTx/>
                <a:latin typeface="Arial" panose="020B0604020202020204" pitchFamily="34" charset="0"/>
                <a:ea typeface="+mn-ea"/>
                <a:cs typeface="Arial" panose="020B0604020202020204" pitchFamily="34" charset="0"/>
              </a:rPr>
              <a:t>prasa.com</a:t>
            </a:r>
            <a:endPar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30E85F3-1B3F-A285-309A-1D04BC48343D}"/>
              </a:ext>
            </a:extLst>
          </p:cNvPr>
          <p:cNvPicPr>
            <a:picLocks noChangeAspect="1"/>
          </p:cNvPicPr>
          <p:nvPr/>
        </p:nvPicPr>
        <p:blipFill>
          <a:blip r:embed="rId2"/>
          <a:stretch>
            <a:fillRect/>
          </a:stretch>
        </p:blipFill>
        <p:spPr>
          <a:xfrm>
            <a:off x="0" y="5589"/>
            <a:ext cx="3842592" cy="6858000"/>
          </a:xfrm>
          <a:prstGeom prst="rect">
            <a:avLst/>
          </a:prstGeom>
        </p:spPr>
      </p:pic>
      <p:sp>
        <p:nvSpPr>
          <p:cNvPr id="7" name="Subtitle 2">
            <a:extLst>
              <a:ext uri="{FF2B5EF4-FFF2-40B4-BE49-F238E27FC236}">
                <a16:creationId xmlns:a16="http://schemas.microsoft.com/office/drawing/2014/main" id="{5B1DBD36-6470-2093-1CFF-752E63B4D62A}"/>
              </a:ext>
            </a:extLst>
          </p:cNvPr>
          <p:cNvSpPr txBox="1">
            <a:spLocks/>
          </p:cNvSpPr>
          <p:nvPr/>
        </p:nvSpPr>
        <p:spPr>
          <a:xfrm>
            <a:off x="1131327" y="6268919"/>
            <a:ext cx="3091049" cy="38113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Presented by: Name &amp; Surname</a:t>
            </a:r>
          </a:p>
        </p:txBody>
      </p:sp>
      <p:pic>
        <p:nvPicPr>
          <p:cNvPr id="4" name="Picture 3">
            <a:extLst>
              <a:ext uri="{FF2B5EF4-FFF2-40B4-BE49-F238E27FC236}">
                <a16:creationId xmlns:a16="http://schemas.microsoft.com/office/drawing/2014/main" id="{8A08B865-C030-9D78-89AE-54865F84056D}"/>
              </a:ext>
            </a:extLst>
          </p:cNvPr>
          <p:cNvPicPr>
            <a:picLocks noChangeAspect="1"/>
          </p:cNvPicPr>
          <p:nvPr/>
        </p:nvPicPr>
        <p:blipFill>
          <a:blip r:embed="rId2"/>
          <a:stretch>
            <a:fillRect/>
          </a:stretch>
        </p:blipFill>
        <p:spPr>
          <a:xfrm>
            <a:off x="0" y="0"/>
            <a:ext cx="3842592" cy="6858000"/>
          </a:xfrm>
          <a:prstGeom prst="rect">
            <a:avLst/>
          </a:prstGeom>
        </p:spPr>
      </p:pic>
      <p:sp>
        <p:nvSpPr>
          <p:cNvPr id="9" name="TextBox 8">
            <a:extLst>
              <a:ext uri="{FF2B5EF4-FFF2-40B4-BE49-F238E27FC236}">
                <a16:creationId xmlns:a16="http://schemas.microsoft.com/office/drawing/2014/main" id="{9F3FF1F9-B83E-1C97-B7A9-A8FF8D0D24B1}"/>
              </a:ext>
            </a:extLst>
          </p:cNvPr>
          <p:cNvSpPr txBox="1"/>
          <p:nvPr/>
        </p:nvSpPr>
        <p:spPr>
          <a:xfrm>
            <a:off x="3668233" y="2057016"/>
            <a:ext cx="7062519" cy="3139834"/>
          </a:xfrm>
          <a:prstGeom prst="rect">
            <a:avLst/>
          </a:prstGeom>
          <a:noFill/>
        </p:spPr>
        <p:txBody>
          <a:bodyPr wrap="square">
            <a:spAutoFit/>
          </a:body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 of 10 corridors resumed with electrical services for both peak and off-peak</a:t>
            </a:r>
          </a:p>
          <a:p>
            <a:pPr marL="685788" marR="0" lvl="1"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Pretoria -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Mabopane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new train sets</a:t>
            </a:r>
          </a:p>
          <a:p>
            <a:pPr marL="685788" marR="0" lvl="1"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Pretoria –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Saulsville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with new train sets </a:t>
            </a:r>
          </a:p>
          <a:p>
            <a:pPr marL="685788" marR="0" lvl="1"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Cape Town – Simon’s Town with new train sets</a:t>
            </a:r>
          </a:p>
          <a:p>
            <a:pPr marL="685788" marR="0" lvl="1"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Cape Town – Retreat with new train sets</a:t>
            </a:r>
          </a:p>
          <a:p>
            <a:pPr marL="685788" marR="0" lvl="1" indent="-228597" algn="l" defTabSz="914400" rtl="0" eaLnBrk="1" fontAlgn="base" latinLnBrk="0" hangingPunct="1">
              <a:lnSpc>
                <a:spcPct val="15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Cape Town – Bellville via Goodwood (End 2022/23 for new train sets)</a:t>
            </a:r>
          </a:p>
        </p:txBody>
      </p:sp>
    </p:spTree>
    <p:extLst>
      <p:ext uri="{BB962C8B-B14F-4D97-AF65-F5344CB8AC3E}">
        <p14:creationId xmlns:p14="http://schemas.microsoft.com/office/powerpoint/2010/main" val="479814095"/>
      </p:ext>
    </p:extLst>
  </p:cSld>
  <p:clrMapOvr>
    <a:masterClrMapping/>
  </p:clrMapOvr>
  <mc:AlternateContent xmlns:mc="http://schemas.openxmlformats.org/markup-compatibility/2006" xmlns:p14="http://schemas.microsoft.com/office/powerpoint/2010/main">
    <mc:Choice Requires="p14">
      <p:transition p14:dur="0" advTm="0"/>
    </mc:Choice>
    <mc:Fallback xmlns="">
      <p:transition advTm="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84089DF2-9733-4E00-B539-78FF6D5ECAD1}"/>
              </a:ext>
            </a:extLst>
          </p:cNvPr>
          <p:cNvSpPr txBox="1">
            <a:spLocks noChangeArrowheads="1"/>
          </p:cNvSpPr>
          <p:nvPr/>
        </p:nvSpPr>
        <p:spPr bwMode="auto">
          <a:xfrm>
            <a:off x="777239" y="1360967"/>
            <a:ext cx="42200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Lato Light" panose="020F0302020204030203" pitchFamily="34" charset="77"/>
              </a:defRPr>
            </a:lvl1pPr>
            <a:lvl2pPr marL="742950" indent="-285750">
              <a:defRPr sz="3600">
                <a:solidFill>
                  <a:schemeClr val="tx1"/>
                </a:solidFill>
                <a:latin typeface="Lato Light" panose="020F0302020204030203" pitchFamily="34" charset="77"/>
              </a:defRPr>
            </a:lvl2pPr>
            <a:lvl3pPr marL="1143000" indent="-228600">
              <a:defRPr sz="3600">
                <a:solidFill>
                  <a:schemeClr val="tx1"/>
                </a:solidFill>
                <a:latin typeface="Lato Light" panose="020F0302020204030203" pitchFamily="34" charset="77"/>
              </a:defRPr>
            </a:lvl3pPr>
            <a:lvl4pPr marL="1600200" indent="-228600">
              <a:defRPr sz="3600">
                <a:solidFill>
                  <a:schemeClr val="tx1"/>
                </a:solidFill>
                <a:latin typeface="Lato Light" panose="020F0302020204030203" pitchFamily="34" charset="77"/>
              </a:defRPr>
            </a:lvl4pPr>
            <a:lvl5pPr marL="2057400" indent="-228600">
              <a:defRPr sz="3600">
                <a:solidFill>
                  <a:schemeClr val="tx1"/>
                </a:solidFill>
                <a:latin typeface="Lato Light" panose="020F0302020204030203" pitchFamily="34" charset="77"/>
              </a:defRPr>
            </a:lvl5pPr>
            <a:lvl6pPr marL="2514600" indent="-228600" defTabSz="1827213" fontAlgn="base">
              <a:spcBef>
                <a:spcPct val="0"/>
              </a:spcBef>
              <a:spcAft>
                <a:spcPct val="0"/>
              </a:spcAft>
              <a:defRPr sz="3600">
                <a:solidFill>
                  <a:schemeClr val="tx1"/>
                </a:solidFill>
                <a:latin typeface="Lato Light" panose="020F0302020204030203" pitchFamily="34" charset="77"/>
              </a:defRPr>
            </a:lvl6pPr>
            <a:lvl7pPr marL="2971800" indent="-228600" defTabSz="1827213" fontAlgn="base">
              <a:spcBef>
                <a:spcPct val="0"/>
              </a:spcBef>
              <a:spcAft>
                <a:spcPct val="0"/>
              </a:spcAft>
              <a:defRPr sz="3600">
                <a:solidFill>
                  <a:schemeClr val="tx1"/>
                </a:solidFill>
                <a:latin typeface="Lato Light" panose="020F0302020204030203" pitchFamily="34" charset="77"/>
              </a:defRPr>
            </a:lvl7pPr>
            <a:lvl8pPr marL="3429000" indent="-228600" defTabSz="1827213" fontAlgn="base">
              <a:spcBef>
                <a:spcPct val="0"/>
              </a:spcBef>
              <a:spcAft>
                <a:spcPct val="0"/>
              </a:spcAft>
              <a:defRPr sz="3600">
                <a:solidFill>
                  <a:schemeClr val="tx1"/>
                </a:solidFill>
                <a:latin typeface="Lato Light" panose="020F0302020204030203" pitchFamily="34" charset="77"/>
              </a:defRPr>
            </a:lvl8pPr>
            <a:lvl9pPr marL="3886200" indent="-228600" defTabSz="1827213" fontAlgn="base">
              <a:spcBef>
                <a:spcPct val="0"/>
              </a:spcBef>
              <a:spcAft>
                <a:spcPct val="0"/>
              </a:spcAft>
              <a:defRPr sz="3600">
                <a:solidFill>
                  <a:schemeClr val="tx1"/>
                </a:solidFill>
                <a:latin typeface="Lato Light" panose="020F0302020204030203" pitchFamily="34" charset="77"/>
              </a:defRPr>
            </a:lvl9pPr>
          </a:lstStyle>
          <a:p>
            <a:pPr marL="228597" lvl="0" indent="-228597" fontAlgn="base">
              <a:spcAft>
                <a:spcPts val="600"/>
              </a:spcAft>
              <a:buFont typeface="Arial" panose="020B0604020202020204" pitchFamily="34" charset="0"/>
              <a:buChar char="•"/>
            </a:pPr>
            <a:r>
              <a:rPr lang="en-US" sz="1600" dirty="0">
                <a:solidFill>
                  <a:prstClr val="black"/>
                </a:solidFill>
                <a:latin typeface="Calibri" panose="020F0502020204030204"/>
              </a:rPr>
              <a:t>Number of safety occurrences remain very low partially linked to less trains. </a:t>
            </a:r>
          </a:p>
        </p:txBody>
      </p:sp>
      <p:sp>
        <p:nvSpPr>
          <p:cNvPr id="5" name="TextBox 4">
            <a:extLst>
              <a:ext uri="{FF2B5EF4-FFF2-40B4-BE49-F238E27FC236}">
                <a16:creationId xmlns:a16="http://schemas.microsoft.com/office/drawing/2014/main" id="{9AACAE0D-EA91-E3A0-D9B0-C5A5CEEDFD99}"/>
              </a:ext>
            </a:extLst>
          </p:cNvPr>
          <p:cNvSpPr txBox="1"/>
          <p:nvPr/>
        </p:nvSpPr>
        <p:spPr>
          <a:xfrm flipV="1">
            <a:off x="777239" y="1554480"/>
            <a:ext cx="5117147" cy="1218937"/>
          </a:xfrm>
          <a:prstGeom prst="rect">
            <a:avLst/>
          </a:prstGeom>
          <a:noFill/>
        </p:spPr>
        <p:txBody>
          <a:bodyPr wrap="square">
            <a:spAutoFit/>
          </a:bodyPr>
          <a:lstStyle/>
          <a:p>
            <a:pPr algn="just" defTabSz="914217">
              <a:lnSpc>
                <a:spcPct val="150000"/>
              </a:lnSpc>
              <a:defRPr/>
            </a:pPr>
            <a:endParaRPr lang="ru-RU" sz="1250" spc="150" dirty="0">
              <a:solidFill>
                <a:schemeClr val="tx2"/>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AD5096A-A9E6-8F58-2800-570174EED6B6}"/>
              </a:ext>
            </a:extLst>
          </p:cNvPr>
          <p:cNvPicPr>
            <a:picLocks noChangeAspect="1"/>
          </p:cNvPicPr>
          <p:nvPr/>
        </p:nvPicPr>
        <p:blipFill>
          <a:blip r:embed="rId2"/>
          <a:stretch>
            <a:fillRect/>
          </a:stretch>
        </p:blipFill>
        <p:spPr>
          <a:xfrm>
            <a:off x="646544" y="2041236"/>
            <a:ext cx="4462512" cy="2262909"/>
          </a:xfrm>
          <a:prstGeom prst="rect">
            <a:avLst/>
          </a:prstGeom>
        </p:spPr>
      </p:pic>
      <p:pic>
        <p:nvPicPr>
          <p:cNvPr id="3" name="Picture 2">
            <a:extLst>
              <a:ext uri="{FF2B5EF4-FFF2-40B4-BE49-F238E27FC236}">
                <a16:creationId xmlns:a16="http://schemas.microsoft.com/office/drawing/2014/main" id="{09A690D1-1A65-7DE1-B6E3-5CE82F0CB2BA}"/>
              </a:ext>
            </a:extLst>
          </p:cNvPr>
          <p:cNvPicPr>
            <a:picLocks noChangeAspect="1"/>
          </p:cNvPicPr>
          <p:nvPr/>
        </p:nvPicPr>
        <p:blipFill>
          <a:blip r:embed="rId3"/>
          <a:stretch>
            <a:fillRect/>
          </a:stretch>
        </p:blipFill>
        <p:spPr>
          <a:xfrm>
            <a:off x="646545" y="4378036"/>
            <a:ext cx="4462512" cy="2141636"/>
          </a:xfrm>
          <a:prstGeom prst="rect">
            <a:avLst/>
          </a:prstGeom>
        </p:spPr>
      </p:pic>
      <p:sp>
        <p:nvSpPr>
          <p:cNvPr id="7" name="TextBox 6">
            <a:extLst>
              <a:ext uri="{FF2B5EF4-FFF2-40B4-BE49-F238E27FC236}">
                <a16:creationId xmlns:a16="http://schemas.microsoft.com/office/drawing/2014/main" id="{9AD3E54D-EB29-5EA5-1D39-37D0E83D6834}"/>
              </a:ext>
            </a:extLst>
          </p:cNvPr>
          <p:cNvSpPr txBox="1"/>
          <p:nvPr/>
        </p:nvSpPr>
        <p:spPr>
          <a:xfrm>
            <a:off x="5667402" y="1468220"/>
            <a:ext cx="5424270" cy="535531"/>
          </a:xfrm>
          <a:prstGeom prst="rect">
            <a:avLst/>
          </a:prstGeom>
          <a:noFill/>
        </p:spPr>
        <p:txBody>
          <a:bodyPr wrap="square">
            <a:spAutoFit/>
          </a:bodyPr>
          <a:lstStyle/>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Number of security occurrences remain lower than anticipated indicating success of security interventions. </a:t>
            </a:r>
          </a:p>
        </p:txBody>
      </p:sp>
      <p:pic>
        <p:nvPicPr>
          <p:cNvPr id="8" name="Picture 7">
            <a:extLst>
              <a:ext uri="{FF2B5EF4-FFF2-40B4-BE49-F238E27FC236}">
                <a16:creationId xmlns:a16="http://schemas.microsoft.com/office/drawing/2014/main" id="{7D9A1ED7-D738-2E63-56BB-8D7752EB5811}"/>
              </a:ext>
            </a:extLst>
          </p:cNvPr>
          <p:cNvPicPr>
            <a:picLocks noChangeAspect="1"/>
          </p:cNvPicPr>
          <p:nvPr/>
        </p:nvPicPr>
        <p:blipFill>
          <a:blip r:embed="rId4"/>
          <a:stretch>
            <a:fillRect/>
          </a:stretch>
        </p:blipFill>
        <p:spPr>
          <a:xfrm>
            <a:off x="5667403" y="2041236"/>
            <a:ext cx="5454253" cy="2484582"/>
          </a:xfrm>
          <a:prstGeom prst="rect">
            <a:avLst/>
          </a:prstGeom>
        </p:spPr>
      </p:pic>
      <p:pic>
        <p:nvPicPr>
          <p:cNvPr id="9" name="Picture 8">
            <a:extLst>
              <a:ext uri="{FF2B5EF4-FFF2-40B4-BE49-F238E27FC236}">
                <a16:creationId xmlns:a16="http://schemas.microsoft.com/office/drawing/2014/main" id="{1DDCCD7A-C74E-AC21-A8B7-250910A05062}"/>
              </a:ext>
            </a:extLst>
          </p:cNvPr>
          <p:cNvPicPr>
            <a:picLocks noChangeAspect="1"/>
          </p:cNvPicPr>
          <p:nvPr/>
        </p:nvPicPr>
        <p:blipFill>
          <a:blip r:embed="rId5"/>
          <a:stretch>
            <a:fillRect/>
          </a:stretch>
        </p:blipFill>
        <p:spPr>
          <a:xfrm>
            <a:off x="5597630" y="4378036"/>
            <a:ext cx="5576338" cy="2288057"/>
          </a:xfrm>
          <a:prstGeom prst="rect">
            <a:avLst/>
          </a:prstGeom>
        </p:spPr>
      </p:pic>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r>
              <a:rPr kumimoji="0" lang="en-US" sz="2400" b="1" i="0" u="none" strike="noStrike" kern="1200" cap="none" spc="0" normalizeH="0" baseline="0" noProof="0" dirty="0">
                <a:ln>
                  <a:noFill/>
                </a:ln>
                <a:solidFill>
                  <a:srgbClr val="00B0F0"/>
                </a:solidFill>
                <a:effectLst/>
                <a:uLnTx/>
                <a:uFillTx/>
                <a:latin typeface="Arial"/>
                <a:ea typeface="+mj-ea"/>
                <a:cs typeface="Arial"/>
              </a:rPr>
              <a:t>Annual Performance: 2021/22 Achievements</a:t>
            </a:r>
            <a:endParaRPr lang="en-ZA" sz="2400" dirty="0"/>
          </a:p>
        </p:txBody>
      </p:sp>
    </p:spTree>
    <p:extLst>
      <p:ext uri="{BB962C8B-B14F-4D97-AF65-F5344CB8AC3E}">
        <p14:creationId xmlns:p14="http://schemas.microsoft.com/office/powerpoint/2010/main" val="79794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CAE0D-EA91-E3A0-D9B0-C5A5CEEDFD99}"/>
              </a:ext>
            </a:extLst>
          </p:cNvPr>
          <p:cNvSpPr txBox="1"/>
          <p:nvPr/>
        </p:nvSpPr>
        <p:spPr>
          <a:xfrm rot="10800000" flipV="1">
            <a:off x="777239" y="1554480"/>
            <a:ext cx="5117147" cy="1218937"/>
          </a:xfrm>
          <a:prstGeom prst="rect">
            <a:avLst/>
          </a:prstGeom>
          <a:noFill/>
        </p:spPr>
        <p:txBody>
          <a:bodyPr wrap="square">
            <a:spAutoFit/>
          </a:bodyPr>
          <a:lstStyle/>
          <a:p>
            <a:pPr marL="0" marR="0" lvl="0" indent="0" algn="just" defTabSz="914217" rtl="0" eaLnBrk="1" fontAlgn="auto" latinLnBrk="0" hangingPunct="1">
              <a:lnSpc>
                <a:spcPct val="150000"/>
              </a:lnSpc>
              <a:spcBef>
                <a:spcPts val="0"/>
              </a:spcBef>
              <a:spcAft>
                <a:spcPts val="0"/>
              </a:spcAft>
              <a:buClrTx/>
              <a:buSzTx/>
              <a:buFontTx/>
              <a:buNone/>
              <a:tabLst/>
              <a:defRPr/>
            </a:pPr>
            <a:endParaRPr kumimoji="0" lang="ru-RU" sz="1250" b="0" i="0" u="none" strike="noStrike" kern="1200" cap="none" spc="15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Annual Performance: 2021/22 Achievements</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ontent Placeholder 6">
            <a:extLst>
              <a:ext uri="{FF2B5EF4-FFF2-40B4-BE49-F238E27FC236}">
                <a16:creationId xmlns:a16="http://schemas.microsoft.com/office/drawing/2014/main" id="{4C993DAF-4EBF-BC1A-0F3D-E07A6DB717DC}"/>
              </a:ext>
            </a:extLst>
          </p:cNvPr>
          <p:cNvSpPr txBox="1">
            <a:spLocks/>
          </p:cNvSpPr>
          <p:nvPr/>
        </p:nvSpPr>
        <p:spPr>
          <a:xfrm>
            <a:off x="777239" y="1365432"/>
            <a:ext cx="9993542" cy="1951321"/>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Implementation of integrated security strategy with physical security and technology commenced. </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Security intervention unit in </a:t>
            </a:r>
            <a:r>
              <a:rPr kumimoji="0" lang="en-US" sz="16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Mabopane</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over period December 2021 – March 2022 nil incidents </a:t>
            </a:r>
          </a:p>
          <a:p>
            <a:pPr marL="457191" marR="0" lvl="1" indent="0" algn="l" defTabSz="914400" rtl="0" eaLnBrk="1" fontAlgn="base" latinLnBrk="0" hangingPunct="1">
              <a:lnSpc>
                <a:spcPct val="100000"/>
              </a:lnSpc>
              <a:spcBef>
                <a:spcPts val="0"/>
              </a:spcBef>
              <a:spcAft>
                <a:spcPts val="600"/>
              </a:spcAft>
              <a:buClrTx/>
              <a:buSzTx/>
              <a:buNone/>
              <a:tabLst/>
              <a:defRPr/>
            </a:pPr>
            <a:r>
              <a:rPr lang="en-US" sz="1600" dirty="0">
                <a:solidFill>
                  <a:sysClr val="windowText" lastClr="000000"/>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related to assets</a:t>
            </a: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39 new train sets completed </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6 carry over to 2022/23 as final sign off not concluded by 31 March 2022. </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57191" marR="0" lvl="1" indent="0" algn="l" defTabSz="914400" rtl="0" eaLnBrk="1" fontAlgn="base" latinLnBrk="0" hangingPunct="1">
              <a:lnSpc>
                <a:spcPct val="100000"/>
              </a:lnSpc>
              <a:spcBef>
                <a:spcPts val="0"/>
              </a:spcBef>
              <a:spcAft>
                <a:spcPts val="600"/>
              </a:spcAft>
              <a:buClrTx/>
              <a:buSzTx/>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Unqualified audit of performance of pre-determined objectives. </a:t>
            </a:r>
          </a:p>
          <a:p>
            <a:pPr marL="228597" marR="0" lvl="0" indent="-228597" algn="l" defTabSz="914400" rtl="0" eaLnBrk="1" fontAlgn="base" latinLnBrk="0" hangingPunct="1">
              <a:lnSpc>
                <a:spcPct val="150000"/>
              </a:lnSpc>
              <a:spcBef>
                <a:spcPts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24B95348-F96C-548C-928E-0F18B6FBB98C}"/>
              </a:ext>
            </a:extLst>
          </p:cNvPr>
          <p:cNvPicPr>
            <a:picLocks noChangeAspect="1"/>
          </p:cNvPicPr>
          <p:nvPr/>
        </p:nvPicPr>
        <p:blipFill>
          <a:blip r:embed="rId2"/>
          <a:stretch>
            <a:fillRect/>
          </a:stretch>
        </p:blipFill>
        <p:spPr>
          <a:xfrm>
            <a:off x="978195" y="2962466"/>
            <a:ext cx="6362482" cy="2694055"/>
          </a:xfrm>
          <a:prstGeom prst="rect">
            <a:avLst/>
          </a:prstGeom>
        </p:spPr>
      </p:pic>
    </p:spTree>
    <p:extLst>
      <p:ext uri="{BB962C8B-B14F-4D97-AF65-F5344CB8AC3E}">
        <p14:creationId xmlns:p14="http://schemas.microsoft.com/office/powerpoint/2010/main" val="93440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CAE0D-EA91-E3A0-D9B0-C5A5CEEDFD99}"/>
              </a:ext>
            </a:extLst>
          </p:cNvPr>
          <p:cNvSpPr txBox="1"/>
          <p:nvPr/>
        </p:nvSpPr>
        <p:spPr>
          <a:xfrm rot="10800000" flipV="1">
            <a:off x="777239" y="1554480"/>
            <a:ext cx="5117147" cy="1218937"/>
          </a:xfrm>
          <a:prstGeom prst="rect">
            <a:avLst/>
          </a:prstGeom>
          <a:noFill/>
        </p:spPr>
        <p:txBody>
          <a:bodyPr wrap="square">
            <a:spAutoFit/>
          </a:bodyPr>
          <a:lstStyle/>
          <a:p>
            <a:pPr marL="0" marR="0" lvl="0" indent="0" algn="just" defTabSz="914217" rtl="0" eaLnBrk="1" fontAlgn="auto" latinLnBrk="0" hangingPunct="1">
              <a:lnSpc>
                <a:spcPct val="150000"/>
              </a:lnSpc>
              <a:spcBef>
                <a:spcPts val="0"/>
              </a:spcBef>
              <a:spcAft>
                <a:spcPts val="0"/>
              </a:spcAft>
              <a:buClrTx/>
              <a:buSzTx/>
              <a:buFontTx/>
              <a:buNone/>
              <a:tabLst/>
              <a:defRPr/>
            </a:pPr>
            <a:endParaRPr kumimoji="0" lang="ru-RU" sz="1250" b="0" i="0" u="none" strike="noStrike" kern="1200" cap="none" spc="15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graphicFrame>
        <p:nvGraphicFramePr>
          <p:cNvPr id="2" name="Table 10">
            <a:extLst>
              <a:ext uri="{FF2B5EF4-FFF2-40B4-BE49-F238E27FC236}">
                <a16:creationId xmlns:a16="http://schemas.microsoft.com/office/drawing/2014/main" id="{12E01735-570F-DAB8-EC67-0E47944DA89E}"/>
              </a:ext>
            </a:extLst>
          </p:cNvPr>
          <p:cNvGraphicFramePr>
            <a:graphicFrameLocks/>
          </p:cNvGraphicFramePr>
          <p:nvPr>
            <p:extLst>
              <p:ext uri="{D42A27DB-BD31-4B8C-83A1-F6EECF244321}">
                <p14:modId xmlns:p14="http://schemas.microsoft.com/office/powerpoint/2010/main" val="1647179946"/>
              </p:ext>
            </p:extLst>
          </p:nvPr>
        </p:nvGraphicFramePr>
        <p:xfrm>
          <a:off x="777239" y="1554481"/>
          <a:ext cx="5318763" cy="4876800"/>
        </p:xfrm>
        <a:graphic>
          <a:graphicData uri="http://schemas.openxmlformats.org/drawingml/2006/table">
            <a:tbl>
              <a:tblPr firstRow="1" bandRow="1"/>
              <a:tblGrid>
                <a:gridCol w="2535508">
                  <a:extLst>
                    <a:ext uri="{9D8B030D-6E8A-4147-A177-3AD203B41FA5}">
                      <a16:colId xmlns:a16="http://schemas.microsoft.com/office/drawing/2014/main" val="3994998179"/>
                    </a:ext>
                  </a:extLst>
                </a:gridCol>
                <a:gridCol w="1070508">
                  <a:extLst>
                    <a:ext uri="{9D8B030D-6E8A-4147-A177-3AD203B41FA5}">
                      <a16:colId xmlns:a16="http://schemas.microsoft.com/office/drawing/2014/main" val="733405415"/>
                    </a:ext>
                  </a:extLst>
                </a:gridCol>
                <a:gridCol w="1070508">
                  <a:extLst>
                    <a:ext uri="{9D8B030D-6E8A-4147-A177-3AD203B41FA5}">
                      <a16:colId xmlns:a16="http://schemas.microsoft.com/office/drawing/2014/main" val="1278387009"/>
                    </a:ext>
                  </a:extLst>
                </a:gridCol>
                <a:gridCol w="642239">
                  <a:extLst>
                    <a:ext uri="{9D8B030D-6E8A-4147-A177-3AD203B41FA5}">
                      <a16:colId xmlns:a16="http://schemas.microsoft.com/office/drawing/2014/main" val="3983717935"/>
                    </a:ext>
                  </a:extLst>
                </a:gridCol>
              </a:tblGrid>
              <a:tr h="576277">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Pre-determined Objective</a:t>
                      </a: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Achieved</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Not Achieved</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tc>
                  <a:txBody>
                    <a:bodyPr/>
                    <a:lstStyle>
                      <a:lvl1pPr marL="0" algn="l" defTabSz="914400" rtl="0" eaLnBrk="1" latinLnBrk="0" hangingPunct="1">
                        <a:defRPr sz="1800" b="1" kern="1200">
                          <a:solidFill>
                            <a:schemeClr val="bg1"/>
                          </a:solidFill>
                          <a:latin typeface="Calibri" panose="020F0502020204030204"/>
                        </a:defRPr>
                      </a:lvl1pPr>
                      <a:lvl2pPr marL="457200" algn="l" defTabSz="914400" rtl="0" eaLnBrk="1" latinLnBrk="0" hangingPunct="1">
                        <a:defRPr sz="1800" b="1" kern="1200">
                          <a:solidFill>
                            <a:schemeClr val="bg1"/>
                          </a:solidFill>
                          <a:latin typeface="Calibri" panose="020F0502020204030204"/>
                        </a:defRPr>
                      </a:lvl2pPr>
                      <a:lvl3pPr marL="914400" algn="l" defTabSz="914400" rtl="0" eaLnBrk="1" latinLnBrk="0" hangingPunct="1">
                        <a:defRPr sz="1800" b="1" kern="1200">
                          <a:solidFill>
                            <a:schemeClr val="bg1"/>
                          </a:solidFill>
                          <a:latin typeface="Calibri" panose="020F0502020204030204"/>
                        </a:defRPr>
                      </a:lvl3pPr>
                      <a:lvl4pPr marL="1371600" algn="l" defTabSz="914400" rtl="0" eaLnBrk="1" latinLnBrk="0" hangingPunct="1">
                        <a:defRPr sz="1800" b="1" kern="1200">
                          <a:solidFill>
                            <a:schemeClr val="bg1"/>
                          </a:solidFill>
                          <a:latin typeface="Calibri" panose="020F0502020204030204"/>
                        </a:defRPr>
                      </a:lvl4pPr>
                      <a:lvl5pPr marL="1828800" algn="l" defTabSz="914400" rtl="0" eaLnBrk="1" latinLnBrk="0" hangingPunct="1">
                        <a:defRPr sz="1800" b="1" kern="1200">
                          <a:solidFill>
                            <a:schemeClr val="bg1"/>
                          </a:solidFill>
                          <a:latin typeface="Calibri" panose="020F0502020204030204"/>
                        </a:defRPr>
                      </a:lvl5pPr>
                      <a:lvl6pPr marL="2286000" algn="l" defTabSz="914400" rtl="0" eaLnBrk="1" latinLnBrk="0" hangingPunct="1">
                        <a:defRPr sz="1800" b="1" kern="1200">
                          <a:solidFill>
                            <a:schemeClr val="bg1"/>
                          </a:solidFill>
                          <a:latin typeface="Calibri" panose="020F0502020204030204"/>
                        </a:defRPr>
                      </a:lvl6pPr>
                      <a:lvl7pPr marL="2743200" algn="l" defTabSz="914400" rtl="0" eaLnBrk="1" latinLnBrk="0" hangingPunct="1">
                        <a:defRPr sz="1800" b="1" kern="1200">
                          <a:solidFill>
                            <a:schemeClr val="bg1"/>
                          </a:solidFill>
                          <a:latin typeface="Calibri" panose="020F0502020204030204"/>
                        </a:defRPr>
                      </a:lvl7pPr>
                      <a:lvl8pPr marL="3200400" algn="l" defTabSz="914400" rtl="0" eaLnBrk="1" latinLnBrk="0" hangingPunct="1">
                        <a:defRPr sz="1800" b="1" kern="1200">
                          <a:solidFill>
                            <a:schemeClr val="bg1"/>
                          </a:solidFill>
                          <a:latin typeface="Calibri" panose="020F0502020204030204"/>
                        </a:defRPr>
                      </a:lvl8pPr>
                      <a:lvl9pPr marL="3657600" algn="l" defTabSz="914400" rtl="0" eaLnBrk="1" latinLnBrk="0" hangingPunct="1">
                        <a:defRPr sz="1800" b="1" kern="1200">
                          <a:solidFill>
                            <a:schemeClr val="bg1"/>
                          </a:solidFill>
                          <a:latin typeface="Calibri" panose="020F0502020204030204"/>
                        </a:defRPr>
                      </a:lvl9pPr>
                    </a:lstStyle>
                    <a:p>
                      <a:r>
                        <a:rPr lang="en-US" sz="1600" dirty="0"/>
                        <a:t>Total</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5B9BD5"/>
                    </a:solidFill>
                  </a:tcPr>
                </a:tc>
                <a:extLst>
                  <a:ext uri="{0D108BD9-81ED-4DB2-BD59-A6C34878D82A}">
                    <a16:rowId xmlns:a16="http://schemas.microsoft.com/office/drawing/2014/main" val="4270497839"/>
                  </a:ext>
                </a:extLst>
              </a:tr>
              <a:tr h="3336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Core performance objective</a:t>
                      </a: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solidFill>
                      <a:srgbClr val="73FEFF"/>
                    </a:solidFill>
                  </a:tcPr>
                </a:tc>
                <a:extLst>
                  <a:ext uri="{0D108BD9-81ED-4DB2-BD59-A6C34878D82A}">
                    <a16:rowId xmlns:a16="http://schemas.microsoft.com/office/drawing/2014/main" val="1274256302"/>
                  </a:ext>
                </a:extLst>
              </a:tr>
              <a:tr h="104404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err="1"/>
                        <a:t>Modernise</a:t>
                      </a:r>
                      <a:r>
                        <a:rPr lang="en-US" sz="1600" dirty="0"/>
                        <a:t> rail through manufacturing, infrastructure development and maintenance</a:t>
                      </a: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7</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7</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012298699"/>
                  </a:ext>
                </a:extLst>
              </a:tr>
              <a:tr h="5762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Recover Rail and Autopax performance</a:t>
                      </a: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4</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5</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3908354748"/>
                  </a:ext>
                </a:extLst>
              </a:tr>
              <a:tr h="576277">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Improve Operational Safety &amp; security</a:t>
                      </a: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2</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2</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2</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2978082330"/>
                  </a:ext>
                </a:extLst>
              </a:tr>
              <a:tr h="818921">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Restructure and improve performance of secondary mandate</a:t>
                      </a:r>
                    </a:p>
                  </a:txBody>
                  <a:tcPr>
                    <a:lnL w="6350" cap="flat" cmpd="sng" algn="ctr">
                      <a:solidFill>
                        <a:srgbClr val="5B9BD5"/>
                      </a:solidFill>
                      <a:prstDash val="solid"/>
                      <a:miter lim="800000"/>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a:t>
                      </a:r>
                    </a:p>
                  </a:txBody>
                  <a:tcPr>
                    <a:lnL>
                      <a:noFill/>
                    </a:lnL>
                    <a:lnR>
                      <a:noFill/>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a:t>
                      </a:r>
                    </a:p>
                  </a:txBody>
                  <a:tcPr>
                    <a:lnL>
                      <a:noFill/>
                    </a:lnL>
                    <a:lnR w="6350" cap="flat" cmpd="sng" algn="ctr">
                      <a:solidFill>
                        <a:srgbClr val="5B9BD5"/>
                      </a:solidFill>
                      <a:prstDash val="solid"/>
                      <a:miter lim="800000"/>
                    </a:lnR>
                    <a:lnT w="6350" cap="flat" cmpd="sng" algn="ctr">
                      <a:solidFill>
                        <a:srgbClr val="5B9BD5"/>
                      </a:solidFill>
                      <a:prstDash val="solid"/>
                      <a:miter lim="800000"/>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535430404"/>
                  </a:ext>
                </a:extLst>
              </a:tr>
              <a:tr h="33363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US" sz="1600" dirty="0"/>
                    </a:p>
                  </a:txBody>
                  <a:tcPr>
                    <a:lnL w="6350" cap="flat" cmpd="sng" algn="ctr">
                      <a:solidFill>
                        <a:srgbClr val="5B9BD5"/>
                      </a:solidFill>
                      <a:prstDash val="solid"/>
                      <a:miter lim="800000"/>
                    </a:lnL>
                    <a:lnR>
                      <a:noFill/>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a:noFill/>
                    </a:lnL>
                    <a:lnR>
                      <a:noFill/>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a:noFill/>
                    </a:lnL>
                    <a:lnR>
                      <a:noFill/>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endParaRPr lang="en-US" sz="1600" dirty="0"/>
                    </a:p>
                  </a:txBody>
                  <a:tcPr>
                    <a:lnL>
                      <a:noFill/>
                    </a:lnL>
                    <a:lnR w="6350" cap="flat" cmpd="sng" algn="ctr">
                      <a:solidFill>
                        <a:srgbClr val="5B9BD5"/>
                      </a:solidFill>
                      <a:prstDash val="solid"/>
                      <a:miter lim="800000"/>
                    </a:lnR>
                    <a:lnT w="6350" cap="flat" cmpd="sng" algn="ctr">
                      <a:solidFill>
                        <a:srgbClr val="5B9BD5"/>
                      </a:solidFill>
                      <a:prstDash val="solid"/>
                      <a:miter lim="800000"/>
                    </a:lnT>
                    <a:lnB w="381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3835854"/>
                  </a:ext>
                </a:extLst>
              </a:tr>
              <a:tr h="36396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r>
                        <a:rPr lang="en-US" sz="1600" dirty="0"/>
                        <a:t>Performance core objectives</a:t>
                      </a:r>
                    </a:p>
                  </a:txBody>
                  <a:tcPr>
                    <a:lnL w="6350" cap="flat" cmpd="sng" algn="ctr">
                      <a:solidFill>
                        <a:srgbClr val="5B9BD5"/>
                      </a:solidFill>
                      <a:prstDash val="solid"/>
                      <a:miter lim="800000"/>
                    </a:lnL>
                    <a:lnR>
                      <a:noFill/>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800" dirty="0"/>
                        <a:t>3 </a:t>
                      </a:r>
                      <a:r>
                        <a:rPr lang="en-US" sz="1800" b="1" dirty="0">
                          <a:solidFill>
                            <a:srgbClr val="C00000"/>
                          </a:solidFill>
                        </a:rPr>
                        <a:t>(19%)</a:t>
                      </a:r>
                    </a:p>
                  </a:txBody>
                  <a:tcPr>
                    <a:lnL>
                      <a:noFill/>
                    </a:lnL>
                    <a:lnR>
                      <a:noFill/>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14</a:t>
                      </a:r>
                    </a:p>
                  </a:txBody>
                  <a:tcPr>
                    <a:lnL>
                      <a:noFill/>
                    </a:lnL>
                    <a:lnR>
                      <a:noFill/>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1600" dirty="0"/>
                        <a:t>17</a:t>
                      </a:r>
                    </a:p>
                  </a:txBody>
                  <a:tcPr>
                    <a:lnL>
                      <a:noFill/>
                    </a:lnL>
                    <a:lnR w="6350" cap="flat" cmpd="sng" algn="ctr">
                      <a:solidFill>
                        <a:srgbClr val="5B9BD5"/>
                      </a:solidFill>
                      <a:prstDash val="solid"/>
                      <a:miter lim="800000"/>
                    </a:lnR>
                    <a:lnT w="38100" cap="flat" cmpd="sng" algn="ctr">
                      <a:solidFill>
                        <a:sysClr val="windowText" lastClr="000000"/>
                      </a:solidFill>
                      <a:prstDash val="solid"/>
                      <a:round/>
                      <a:headEnd type="none" w="med" len="med"/>
                      <a:tailEnd type="none" w="med" len="med"/>
                    </a:lnT>
                    <a:lnB w="6350" cap="flat" cmpd="sng" algn="ctr">
                      <a:solidFill>
                        <a:srgbClr val="5B9BD5"/>
                      </a:solid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4251715577"/>
                  </a:ext>
                </a:extLst>
              </a:tr>
            </a:tbl>
          </a:graphicData>
        </a:graphic>
      </p:graphicFrame>
      <p:sp>
        <p:nvSpPr>
          <p:cNvPr id="3" name="Content Placeholder 6">
            <a:extLst>
              <a:ext uri="{FF2B5EF4-FFF2-40B4-BE49-F238E27FC236}">
                <a16:creationId xmlns:a16="http://schemas.microsoft.com/office/drawing/2014/main" id="{2698EDD2-D173-A06B-391C-0C894E942064}"/>
              </a:ext>
            </a:extLst>
          </p:cNvPr>
          <p:cNvSpPr txBox="1">
            <a:spLocks/>
          </p:cNvSpPr>
          <p:nvPr/>
        </p:nvSpPr>
        <p:spPr>
          <a:xfrm>
            <a:off x="6256552" y="1554480"/>
            <a:ext cx="4026193" cy="4342227"/>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Partial achievements</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36 out of 44 new EMUs delivered (Excl. 6 carried over)</a:t>
            </a: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r>
              <a:rPr kumimoji="0" lang="en-US" sz="1600" b="0" i="0" u="none" strike="noStrike" kern="1200" cap="none" spc="0" normalizeH="0" baseline="0" noProof="0" dirty="0" err="1">
                <a:ln>
                  <a:noFill/>
                </a:ln>
                <a:solidFill>
                  <a:sysClr val="windowText" lastClr="000000"/>
                </a:solidFill>
                <a:effectLst/>
                <a:uLnTx/>
                <a:uFillTx/>
                <a:latin typeface="Arial" panose="020B0604020202020204" pitchFamily="34" charset="0"/>
                <a:cs typeface="Arial" panose="020B0604020202020204" pitchFamily="34" charset="0"/>
              </a:rPr>
              <a:t>Signalling</a:t>
            </a:r>
            <a:r>
              <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of Western Cape completed with exception of Central Line that was halted due to Illegal Settlements removal not completed. </a:t>
            </a: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Notes: </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Completion of other corridors were not part of the compact. </a:t>
            </a: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597" marR="0" lvl="0"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ts val="0"/>
              </a:spcBef>
              <a:spcAft>
                <a:spcPct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384658A-C6F8-3A71-D3A0-28A0C14FB900}"/>
              </a:ext>
            </a:extLst>
          </p:cNvPr>
          <p:cNvSpPr txBox="1"/>
          <p:nvPr/>
        </p:nvSpPr>
        <p:spPr>
          <a:xfrm>
            <a:off x="616689" y="961294"/>
            <a:ext cx="93034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Status of performance per pre-determined objective: 2021/22</a:t>
            </a:r>
            <a:endParaRPr kumimoji="0" lang="en-ZA" sz="24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68226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CAE0D-EA91-E3A0-D9B0-C5A5CEEDFD99}"/>
              </a:ext>
            </a:extLst>
          </p:cNvPr>
          <p:cNvSpPr txBox="1"/>
          <p:nvPr/>
        </p:nvSpPr>
        <p:spPr>
          <a:xfrm rot="10800000" flipV="1">
            <a:off x="744277" y="983209"/>
            <a:ext cx="8878187" cy="577850"/>
          </a:xfrm>
          <a:prstGeom prst="rect">
            <a:avLst/>
          </a:prstGeom>
          <a:noFill/>
        </p:spPr>
        <p:txBody>
          <a:bodyPr wrap="square">
            <a:spAutoFit/>
          </a:bodyPr>
          <a:lstStyle/>
          <a:p>
            <a:pPr marL="0" marR="0" lvl="0" indent="0" algn="just" defTabSz="914217"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15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Post year-end achievements &amp; progress: 2021/22</a:t>
            </a:r>
            <a:endParaRPr kumimoji="0" lang="ru-RU" sz="2400" b="1" i="0" u="none" strike="noStrike" kern="1200" cap="none" spc="15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688E4D26-84ED-072D-FB15-309879A214C5}"/>
              </a:ext>
            </a:extLst>
          </p:cNvPr>
          <p:cNvSpPr txBox="1"/>
          <p:nvPr/>
        </p:nvSpPr>
        <p:spPr>
          <a:xfrm>
            <a:off x="744277" y="1561060"/>
            <a:ext cx="8770644" cy="584775"/>
          </a:xfrm>
          <a:prstGeom prst="rect">
            <a:avLst/>
          </a:prstGeom>
          <a:noFill/>
        </p:spPr>
        <p:txBody>
          <a:bodyPr wrap="square">
            <a:spAutoFit/>
          </a:bodyPr>
          <a:lstStyle/>
          <a:p>
            <a:r>
              <a:rPr lang="en-US" sz="1600" dirty="0">
                <a:latin typeface="Arial" panose="020B0604020202020204" pitchFamily="34" charset="0"/>
                <a:cs typeface="Arial" panose="020B0604020202020204" pitchFamily="34" charset="0"/>
              </a:rPr>
              <a:t>Fencing for 6 depots with concrete walling with high technology in progress with completion by end of 2022/23. Contracts commenced March 2022.</a:t>
            </a:r>
          </a:p>
        </p:txBody>
      </p:sp>
      <p:pic>
        <p:nvPicPr>
          <p:cNvPr id="7" name="Picture 6">
            <a:extLst>
              <a:ext uri="{FF2B5EF4-FFF2-40B4-BE49-F238E27FC236}">
                <a16:creationId xmlns:a16="http://schemas.microsoft.com/office/drawing/2014/main" id="{0409A0BB-D0EA-E168-D5E5-24A31AECFB73}"/>
              </a:ext>
            </a:extLst>
          </p:cNvPr>
          <p:cNvPicPr>
            <a:picLocks noChangeAspect="1"/>
          </p:cNvPicPr>
          <p:nvPr/>
        </p:nvPicPr>
        <p:blipFill>
          <a:blip r:embed="rId2"/>
          <a:stretch>
            <a:fillRect/>
          </a:stretch>
        </p:blipFill>
        <p:spPr>
          <a:xfrm>
            <a:off x="744277" y="2413591"/>
            <a:ext cx="1932802" cy="3619458"/>
          </a:xfrm>
          <a:prstGeom prst="rect">
            <a:avLst/>
          </a:prstGeom>
        </p:spPr>
      </p:pic>
      <p:pic>
        <p:nvPicPr>
          <p:cNvPr id="8" name="Picture 7">
            <a:extLst>
              <a:ext uri="{FF2B5EF4-FFF2-40B4-BE49-F238E27FC236}">
                <a16:creationId xmlns:a16="http://schemas.microsoft.com/office/drawing/2014/main" id="{D7864267-BCD3-7AA1-8559-AFE53196DCEF}"/>
              </a:ext>
            </a:extLst>
          </p:cNvPr>
          <p:cNvPicPr>
            <a:picLocks noChangeAspect="1"/>
          </p:cNvPicPr>
          <p:nvPr/>
        </p:nvPicPr>
        <p:blipFill>
          <a:blip r:embed="rId3"/>
          <a:stretch>
            <a:fillRect/>
          </a:stretch>
        </p:blipFill>
        <p:spPr>
          <a:xfrm>
            <a:off x="2677079" y="2413591"/>
            <a:ext cx="1656753" cy="3572538"/>
          </a:xfrm>
          <a:prstGeom prst="rect">
            <a:avLst/>
          </a:prstGeom>
        </p:spPr>
      </p:pic>
      <p:pic>
        <p:nvPicPr>
          <p:cNvPr id="9" name="Picture 8">
            <a:extLst>
              <a:ext uri="{FF2B5EF4-FFF2-40B4-BE49-F238E27FC236}">
                <a16:creationId xmlns:a16="http://schemas.microsoft.com/office/drawing/2014/main" id="{56B3B0D0-FEA7-90DC-FC1F-3E6E90E7E962}"/>
              </a:ext>
            </a:extLst>
          </p:cNvPr>
          <p:cNvPicPr>
            <a:picLocks noChangeAspect="1"/>
          </p:cNvPicPr>
          <p:nvPr/>
        </p:nvPicPr>
        <p:blipFill>
          <a:blip r:embed="rId4"/>
          <a:stretch>
            <a:fillRect/>
          </a:stretch>
        </p:blipFill>
        <p:spPr>
          <a:xfrm>
            <a:off x="4370672" y="2413591"/>
            <a:ext cx="1725327" cy="3572539"/>
          </a:xfrm>
          <a:prstGeom prst="rect">
            <a:avLst/>
          </a:prstGeom>
        </p:spPr>
      </p:pic>
      <p:grpSp>
        <p:nvGrpSpPr>
          <p:cNvPr id="10" name="Group 9">
            <a:extLst>
              <a:ext uri="{FF2B5EF4-FFF2-40B4-BE49-F238E27FC236}">
                <a16:creationId xmlns:a16="http://schemas.microsoft.com/office/drawing/2014/main" id="{8BAA8E98-18F3-3B17-62E6-62BFAD66E58B}"/>
              </a:ext>
            </a:extLst>
          </p:cNvPr>
          <p:cNvGrpSpPr/>
          <p:nvPr/>
        </p:nvGrpSpPr>
        <p:grpSpPr>
          <a:xfrm>
            <a:off x="6153928" y="2488020"/>
            <a:ext cx="1939767" cy="3498110"/>
            <a:chOff x="7229401" y="1892102"/>
            <a:chExt cx="1995562" cy="2624250"/>
          </a:xfrm>
        </p:grpSpPr>
        <p:pic>
          <p:nvPicPr>
            <p:cNvPr id="11" name="Picture 10">
              <a:extLst>
                <a:ext uri="{FF2B5EF4-FFF2-40B4-BE49-F238E27FC236}">
                  <a16:creationId xmlns:a16="http://schemas.microsoft.com/office/drawing/2014/main" id="{B5A9310A-39FF-8551-B3E8-96FBBB32171C}"/>
                </a:ext>
              </a:extLst>
            </p:cNvPr>
            <p:cNvPicPr>
              <a:picLocks noChangeAspect="1"/>
            </p:cNvPicPr>
            <p:nvPr/>
          </p:nvPicPr>
          <p:blipFill>
            <a:blip r:embed="rId5"/>
            <a:stretch>
              <a:fillRect/>
            </a:stretch>
          </p:blipFill>
          <p:spPr>
            <a:xfrm>
              <a:off x="7229401" y="2190815"/>
              <a:ext cx="1995562" cy="2325537"/>
            </a:xfrm>
            <a:prstGeom prst="rect">
              <a:avLst/>
            </a:prstGeom>
          </p:spPr>
        </p:pic>
        <p:sp>
          <p:nvSpPr>
            <p:cNvPr id="13" name="TextBox 12">
              <a:extLst>
                <a:ext uri="{FF2B5EF4-FFF2-40B4-BE49-F238E27FC236}">
                  <a16:creationId xmlns:a16="http://schemas.microsoft.com/office/drawing/2014/main" id="{3F4569B4-A14D-5809-CC3E-E0B670FC42EC}"/>
                </a:ext>
              </a:extLst>
            </p:cNvPr>
            <p:cNvSpPr txBox="1"/>
            <p:nvPr/>
          </p:nvSpPr>
          <p:spPr>
            <a:xfrm>
              <a:off x="7229401" y="1892102"/>
              <a:ext cx="1995562" cy="261610"/>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rPr>
                <a:t>Paarden Eiland </a:t>
              </a:r>
            </a:p>
          </p:txBody>
        </p:sp>
      </p:grpSp>
      <p:pic>
        <p:nvPicPr>
          <p:cNvPr id="15" name="Picture 14">
            <a:extLst>
              <a:ext uri="{FF2B5EF4-FFF2-40B4-BE49-F238E27FC236}">
                <a16:creationId xmlns:a16="http://schemas.microsoft.com/office/drawing/2014/main" id="{294518BB-451D-07D5-4062-B1F720B2AB69}"/>
              </a:ext>
            </a:extLst>
          </p:cNvPr>
          <p:cNvPicPr>
            <a:picLocks noChangeAspect="1"/>
          </p:cNvPicPr>
          <p:nvPr/>
        </p:nvPicPr>
        <p:blipFill>
          <a:blip r:embed="rId6"/>
          <a:stretch>
            <a:fillRect/>
          </a:stretch>
        </p:blipFill>
        <p:spPr>
          <a:xfrm>
            <a:off x="8130535" y="2886202"/>
            <a:ext cx="1817109" cy="3099927"/>
          </a:xfrm>
          <a:prstGeom prst="rect">
            <a:avLst/>
          </a:prstGeom>
        </p:spPr>
      </p:pic>
      <p:sp>
        <p:nvSpPr>
          <p:cNvPr id="16" name="TextBox 15">
            <a:extLst>
              <a:ext uri="{FF2B5EF4-FFF2-40B4-BE49-F238E27FC236}">
                <a16:creationId xmlns:a16="http://schemas.microsoft.com/office/drawing/2014/main" id="{E0606F93-684A-222F-4D76-5149165D8D8A}"/>
              </a:ext>
            </a:extLst>
          </p:cNvPr>
          <p:cNvSpPr txBox="1"/>
          <p:nvPr/>
        </p:nvSpPr>
        <p:spPr>
          <a:xfrm flipH="1">
            <a:off x="8093695" y="2583712"/>
            <a:ext cx="1720153" cy="261610"/>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rPr>
              <a:t>Salt River</a:t>
            </a:r>
          </a:p>
        </p:txBody>
      </p:sp>
      <p:pic>
        <p:nvPicPr>
          <p:cNvPr id="17" name="Picture 16">
            <a:extLst>
              <a:ext uri="{FF2B5EF4-FFF2-40B4-BE49-F238E27FC236}">
                <a16:creationId xmlns:a16="http://schemas.microsoft.com/office/drawing/2014/main" id="{7BE0E410-8523-DCC0-6258-F7A5F8B88E74}"/>
              </a:ext>
            </a:extLst>
          </p:cNvPr>
          <p:cNvPicPr>
            <a:picLocks noChangeAspect="1"/>
          </p:cNvPicPr>
          <p:nvPr/>
        </p:nvPicPr>
        <p:blipFill>
          <a:blip r:embed="rId7"/>
          <a:stretch>
            <a:fillRect/>
          </a:stretch>
        </p:blipFill>
        <p:spPr>
          <a:xfrm>
            <a:off x="9989002" y="2583712"/>
            <a:ext cx="2002082" cy="3402417"/>
          </a:xfrm>
          <a:prstGeom prst="rect">
            <a:avLst/>
          </a:prstGeom>
        </p:spPr>
      </p:pic>
    </p:spTree>
    <p:extLst>
      <p:ext uri="{BB962C8B-B14F-4D97-AF65-F5344CB8AC3E}">
        <p14:creationId xmlns:p14="http://schemas.microsoft.com/office/powerpoint/2010/main" val="214097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ACAE0D-EA91-E3A0-D9B0-C5A5CEEDFD99}"/>
              </a:ext>
            </a:extLst>
          </p:cNvPr>
          <p:cNvSpPr txBox="1"/>
          <p:nvPr/>
        </p:nvSpPr>
        <p:spPr>
          <a:xfrm rot="10800000" flipV="1">
            <a:off x="777239" y="1554480"/>
            <a:ext cx="5117147" cy="1218937"/>
          </a:xfrm>
          <a:prstGeom prst="rect">
            <a:avLst/>
          </a:prstGeom>
          <a:noFill/>
        </p:spPr>
        <p:txBody>
          <a:bodyPr wrap="square">
            <a:spAutoFit/>
          </a:bodyPr>
          <a:lstStyle/>
          <a:p>
            <a:pPr marL="0" marR="0" lvl="0" indent="0" algn="just" defTabSz="914217" rtl="0" eaLnBrk="1" fontAlgn="auto" latinLnBrk="0" hangingPunct="1">
              <a:lnSpc>
                <a:spcPct val="150000"/>
              </a:lnSpc>
              <a:spcBef>
                <a:spcPts val="0"/>
              </a:spcBef>
              <a:spcAft>
                <a:spcPts val="0"/>
              </a:spcAft>
              <a:buClrTx/>
              <a:buSzTx/>
              <a:buFontTx/>
              <a:buNone/>
              <a:tabLst/>
              <a:defRPr/>
            </a:pPr>
            <a:endParaRPr kumimoji="0" lang="ru-RU" sz="1250" b="0" i="0" u="none" strike="noStrike" kern="1200" cap="none" spc="15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B9F94C5-CB69-D34B-970D-CA20B3C3B6FD}"/>
              </a:ext>
            </a:extLst>
          </p:cNvPr>
          <p:cNvSpPr txBox="1"/>
          <p:nvPr/>
        </p:nvSpPr>
        <p:spPr>
          <a:xfrm>
            <a:off x="861237" y="903767"/>
            <a:ext cx="82854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Arial"/>
                <a:ea typeface="+mn-ea"/>
                <a:cs typeface="Arial"/>
              </a:rPr>
              <a:t>Post year-end achievements: 2021/22 </a:t>
            </a:r>
            <a:endParaRPr kumimoji="0" lang="en-ZA"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ontent Placeholder 6">
            <a:extLst>
              <a:ext uri="{FF2B5EF4-FFF2-40B4-BE49-F238E27FC236}">
                <a16:creationId xmlns:a16="http://schemas.microsoft.com/office/drawing/2014/main" id="{4C993DAF-4EBF-BC1A-0F3D-E07A6DB717DC}"/>
              </a:ext>
            </a:extLst>
          </p:cNvPr>
          <p:cNvSpPr txBox="1">
            <a:spLocks/>
          </p:cNvSpPr>
          <p:nvPr/>
        </p:nvSpPr>
        <p:spPr>
          <a:xfrm>
            <a:off x="777239" y="1365432"/>
            <a:ext cx="9993542" cy="1951321"/>
          </a:xfrm>
          <a:prstGeom prst="rect">
            <a:avLst/>
          </a:prstGeom>
        </p:spPr>
        <p:txBody>
          <a:bodyPr/>
          <a:lstStyle>
            <a:lvl1pPr marL="228597" indent="-228597" algn="l" rtl="0" eaLnBrk="1" fontAlgn="base" hangingPunct="1">
              <a:lnSpc>
                <a:spcPct val="90000"/>
              </a:lnSpc>
              <a:spcBef>
                <a:spcPts val="0"/>
              </a:spcBef>
              <a:spcAft>
                <a:spcPct val="0"/>
              </a:spcAft>
              <a:buFont typeface="Arial" panose="020B0604020202020204" pitchFamily="34" charset="0"/>
              <a:buChar char="•"/>
              <a:defRPr sz="2000" kern="1200">
                <a:solidFill>
                  <a:schemeClr val="tx1"/>
                </a:solidFill>
                <a:latin typeface="+mn-lt"/>
                <a:ea typeface="+mn-ea"/>
                <a:cs typeface="+mn-cs"/>
              </a:defRPr>
            </a:lvl1pPr>
            <a:lvl2pPr marL="685788" indent="-228597" algn="l" rtl="0" eaLnBrk="1" fontAlgn="base" hangingPunct="1">
              <a:lnSpc>
                <a:spcPct val="90000"/>
              </a:lnSpc>
              <a:spcBef>
                <a:spcPts val="0"/>
              </a:spcBef>
              <a:spcAft>
                <a:spcPct val="0"/>
              </a:spcAft>
              <a:buFont typeface="Arial" panose="020B0604020202020204" pitchFamily="34" charset="0"/>
              <a:buChar char="•"/>
              <a:defRPr sz="1800" kern="1200">
                <a:solidFill>
                  <a:schemeClr val="tx1"/>
                </a:solidFill>
                <a:latin typeface="+mn-lt"/>
                <a:ea typeface="+mn-ea"/>
                <a:cs typeface="+mn-cs"/>
              </a:defRPr>
            </a:lvl2pPr>
            <a:lvl3pPr marL="1142980" indent="-228597" algn="l" rtl="0" eaLnBrk="1" fontAlgn="base" hangingPunct="1">
              <a:lnSpc>
                <a:spcPct val="90000"/>
              </a:lnSpc>
              <a:spcBef>
                <a:spcPts val="0"/>
              </a:spcBef>
              <a:spcAft>
                <a:spcPct val="0"/>
              </a:spcAft>
              <a:buFont typeface="Arial" panose="020B0604020202020204" pitchFamily="34" charset="0"/>
              <a:buChar char="•"/>
              <a:defRPr sz="1600" kern="1200">
                <a:solidFill>
                  <a:schemeClr val="tx1"/>
                </a:solidFill>
                <a:latin typeface="+mn-lt"/>
                <a:ea typeface="+mn-ea"/>
                <a:cs typeface="+mn-cs"/>
              </a:defRPr>
            </a:lvl3pPr>
            <a:lvl4pPr marL="1600173"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4pPr>
            <a:lvl5pPr marL="2057366" indent="-228597" algn="l" rtl="0" eaLnBrk="1" fontAlgn="base" hangingPunct="1">
              <a:lnSpc>
                <a:spcPct val="90000"/>
              </a:lnSpc>
              <a:spcBef>
                <a:spcPts val="0"/>
              </a:spcBef>
              <a:spcAft>
                <a:spcPct val="0"/>
              </a:spcAft>
              <a:buFont typeface="Arial" panose="020B0604020202020204" pitchFamily="34" charset="0"/>
              <a:buChar char="•"/>
              <a:defRPr sz="1400" kern="1200">
                <a:solidFill>
                  <a:schemeClr val="tx1"/>
                </a:solidFill>
                <a:latin typeface="+mn-lt"/>
                <a:ea typeface="+mn-ea"/>
                <a:cs typeface="+mn-cs"/>
              </a:defRPr>
            </a:lvl5pPr>
            <a:lvl6pPr marL="2514558"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0"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3"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34" indent="-228597" algn="l" defTabSz="9143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General Overhaul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programme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endorsed by Shareholder - contracts concluded June 2022. </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Trains from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programme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will be in PRASA blue</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2000 potential jobs. </a:t>
            </a: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Work accelerated to meet targets for 2022/23 on Metrorail coaches</a:t>
            </a:r>
          </a:p>
          <a:p>
            <a:pPr marL="228597" marR="0" lvl="0"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Fencing and walling of high-risk infrastructure in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Mabopane</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457191" marR="0" lvl="1" indent="0" algn="l" defTabSz="914400" rtl="0" eaLnBrk="1" fontAlgn="base" latinLnBrk="0" hangingPunct="1">
              <a:lnSpc>
                <a:spcPct val="100000"/>
              </a:lnSpc>
              <a:spcBef>
                <a:spcPts val="0"/>
              </a:spcBef>
              <a:spcAft>
                <a:spcPts val="60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28597" marR="0" lvl="0" indent="-228597" algn="l" defTabSz="914400" rtl="0" eaLnBrk="1" fontAlgn="base" latinLnBrk="0" hangingPunct="1">
              <a:lnSpc>
                <a:spcPct val="150000"/>
              </a:lnSpc>
              <a:spcBef>
                <a:spcPts val="0"/>
              </a:spcBef>
              <a:spcAft>
                <a:spcPct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685788" marR="0" lvl="1" indent="-228597" algn="l" defTabSz="914400" rtl="0" eaLnBrk="1" fontAlgn="base" latinLnBrk="0" hangingPunct="1">
              <a:lnSpc>
                <a:spcPct val="90000"/>
              </a:lnSpc>
              <a:spcBef>
                <a:spcPts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F159619-BD1D-4F63-7186-E041BDEFA487}"/>
              </a:ext>
            </a:extLst>
          </p:cNvPr>
          <p:cNvSpPr txBox="1"/>
          <p:nvPr/>
        </p:nvSpPr>
        <p:spPr>
          <a:xfrm>
            <a:off x="375137" y="3104706"/>
            <a:ext cx="2112881" cy="261610"/>
          </a:xfrm>
          <a:prstGeom prst="rect">
            <a:avLst/>
          </a:prstGeom>
          <a:noFill/>
        </p:spPr>
        <p:txBody>
          <a:bodyPr wrap="squar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err="1">
                <a:ln>
                  <a:noFill/>
                </a:ln>
                <a:solidFill>
                  <a:prstClr val="black"/>
                </a:solidFill>
                <a:effectLst/>
                <a:uLnTx/>
                <a:uFillTx/>
              </a:rPr>
              <a:t>Mabopane</a:t>
            </a:r>
            <a:r>
              <a:rPr kumimoji="0" lang="en-US" sz="1100" b="1" i="0" u="none" strike="noStrike" kern="0" cap="none" spc="0" normalizeH="0" baseline="0" noProof="0" dirty="0">
                <a:ln>
                  <a:noFill/>
                </a:ln>
                <a:solidFill>
                  <a:prstClr val="black"/>
                </a:solidFill>
                <a:effectLst/>
                <a:uLnTx/>
                <a:uFillTx/>
              </a:rPr>
              <a:t> – Prototype Wall</a:t>
            </a:r>
          </a:p>
        </p:txBody>
      </p:sp>
      <p:pic>
        <p:nvPicPr>
          <p:cNvPr id="3" name="Picture 2">
            <a:extLst>
              <a:ext uri="{FF2B5EF4-FFF2-40B4-BE49-F238E27FC236}">
                <a16:creationId xmlns:a16="http://schemas.microsoft.com/office/drawing/2014/main" id="{BDB1D248-965C-F0ED-513B-48D2D2249175}"/>
              </a:ext>
            </a:extLst>
          </p:cNvPr>
          <p:cNvPicPr>
            <a:picLocks noChangeAspect="1"/>
          </p:cNvPicPr>
          <p:nvPr/>
        </p:nvPicPr>
        <p:blipFill>
          <a:blip r:embed="rId2"/>
          <a:stretch>
            <a:fillRect/>
          </a:stretch>
        </p:blipFill>
        <p:spPr>
          <a:xfrm>
            <a:off x="272950" y="3429001"/>
            <a:ext cx="2895600" cy="2854842"/>
          </a:xfrm>
          <a:prstGeom prst="rect">
            <a:avLst/>
          </a:prstGeom>
        </p:spPr>
      </p:pic>
      <p:pic>
        <p:nvPicPr>
          <p:cNvPr id="4" name="Picture 3">
            <a:extLst>
              <a:ext uri="{FF2B5EF4-FFF2-40B4-BE49-F238E27FC236}">
                <a16:creationId xmlns:a16="http://schemas.microsoft.com/office/drawing/2014/main" id="{4EB3B0D8-2F2A-0253-AC80-1D988543F2B5}"/>
              </a:ext>
            </a:extLst>
          </p:cNvPr>
          <p:cNvPicPr>
            <a:picLocks noChangeAspect="1"/>
          </p:cNvPicPr>
          <p:nvPr/>
        </p:nvPicPr>
        <p:blipFill>
          <a:blip r:embed="rId3"/>
          <a:stretch>
            <a:fillRect/>
          </a:stretch>
        </p:blipFill>
        <p:spPr>
          <a:xfrm>
            <a:off x="3270352" y="4295553"/>
            <a:ext cx="3467100" cy="2029134"/>
          </a:xfrm>
          <a:prstGeom prst="rect">
            <a:avLst/>
          </a:prstGeom>
        </p:spPr>
      </p:pic>
      <p:sp>
        <p:nvSpPr>
          <p:cNvPr id="6" name="TextBox 5">
            <a:extLst>
              <a:ext uri="{FF2B5EF4-FFF2-40B4-BE49-F238E27FC236}">
                <a16:creationId xmlns:a16="http://schemas.microsoft.com/office/drawing/2014/main" id="{983E1FDB-2AB0-A220-58EB-152FF199933B}"/>
              </a:ext>
            </a:extLst>
          </p:cNvPr>
          <p:cNvSpPr txBox="1"/>
          <p:nvPr/>
        </p:nvSpPr>
        <p:spPr>
          <a:xfrm>
            <a:off x="3270352" y="3778419"/>
            <a:ext cx="3183611" cy="430887"/>
          </a:xfrm>
          <a:prstGeom prst="rect">
            <a:avLst/>
          </a:prstGeom>
          <a:noFill/>
        </p:spPr>
        <p:txBody>
          <a:bodyPr wrap="square" rtlCol="0">
            <a:spAutoFit/>
          </a:bodyPr>
          <a:lstStyle/>
          <a:p>
            <a:pPr marL="0" marR="0" lvl="0" indent="0" algn="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rPr>
              <a:t>Military grade fencing – Hercules. </a:t>
            </a:r>
          </a:p>
          <a:p>
            <a:pPr marL="0" marR="0" lvl="0" indent="0" algn="r" defTabSz="91440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prstClr val="black"/>
                </a:solidFill>
                <a:effectLst/>
                <a:uLnTx/>
                <a:uFillTx/>
              </a:rPr>
              <a:t>Signal Room – below and Substation - right</a:t>
            </a:r>
          </a:p>
        </p:txBody>
      </p:sp>
      <p:pic>
        <p:nvPicPr>
          <p:cNvPr id="7" name="Picture 6">
            <a:extLst>
              <a:ext uri="{FF2B5EF4-FFF2-40B4-BE49-F238E27FC236}">
                <a16:creationId xmlns:a16="http://schemas.microsoft.com/office/drawing/2014/main" id="{2D8BA09A-FAE5-372D-810E-DDE00DC46B5B}"/>
              </a:ext>
            </a:extLst>
          </p:cNvPr>
          <p:cNvPicPr>
            <a:picLocks noChangeAspect="1"/>
          </p:cNvPicPr>
          <p:nvPr/>
        </p:nvPicPr>
        <p:blipFill>
          <a:blip r:embed="rId4"/>
          <a:stretch>
            <a:fillRect/>
          </a:stretch>
        </p:blipFill>
        <p:spPr>
          <a:xfrm>
            <a:off x="6877229" y="3338604"/>
            <a:ext cx="2787765" cy="2984500"/>
          </a:xfrm>
          <a:prstGeom prst="rect">
            <a:avLst/>
          </a:prstGeom>
        </p:spPr>
      </p:pic>
    </p:spTree>
    <p:extLst>
      <p:ext uri="{BB962C8B-B14F-4D97-AF65-F5344CB8AC3E}">
        <p14:creationId xmlns:p14="http://schemas.microsoft.com/office/powerpoint/2010/main" val="23159502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ASA PPT Template" id="{F2F74C2E-6D22-4C4B-92A7-4496F69D8932}" vid="{A42620DC-C57D-FD4D-9FB5-BE7D08D8A82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9E8B81096EF8C4F8ACBEADC9C7217F2" ma:contentTypeVersion="14" ma:contentTypeDescription="Create a new document." ma:contentTypeScope="" ma:versionID="82a29b2eac868513a9ccb234dbd00dcd">
  <xsd:schema xmlns:xsd="http://www.w3.org/2001/XMLSchema" xmlns:xs="http://www.w3.org/2001/XMLSchema" xmlns:p="http://schemas.microsoft.com/office/2006/metadata/properties" xmlns:ns3="ba809c19-f45c-48c4-8052-617e2018779f" xmlns:ns4="e9a303c1-56a8-46c9-b806-2ba61de9279d" targetNamespace="http://schemas.microsoft.com/office/2006/metadata/properties" ma:root="true" ma:fieldsID="71120d8ce07f6017970966f87858efb6" ns3:_="" ns4:_="">
    <xsd:import namespace="ba809c19-f45c-48c4-8052-617e2018779f"/>
    <xsd:import namespace="e9a303c1-56a8-46c9-b806-2ba61de9279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809c19-f45c-48c4-8052-617e20187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9a303c1-56a8-46c9-b806-2ba61de9279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8D8FA1-1C2A-4B04-BEC0-F1DF08595F44}">
  <ds:schemaRefs>
    <ds:schemaRef ds:uri="http://schemas.microsoft.com/sharepoint/v3/contenttype/forms"/>
  </ds:schemaRefs>
</ds:datastoreItem>
</file>

<file path=customXml/itemProps2.xml><?xml version="1.0" encoding="utf-8"?>
<ds:datastoreItem xmlns:ds="http://schemas.openxmlformats.org/officeDocument/2006/customXml" ds:itemID="{7A8A1BBA-D448-46C1-9D9B-BF7E47DB817F}">
  <ds:schemaRefs>
    <ds:schemaRef ds:uri="http://purl.org/dc/terms/"/>
    <ds:schemaRef ds:uri="http://purl.org/dc/elements/1.1/"/>
    <ds:schemaRef ds:uri="http://schemas.microsoft.com/office/2006/documentManagement/types"/>
    <ds:schemaRef ds:uri="e9a303c1-56a8-46c9-b806-2ba61de9279d"/>
    <ds:schemaRef ds:uri="http://schemas.microsoft.com/office/2006/metadata/properties"/>
    <ds:schemaRef ds:uri="http://www.w3.org/XML/1998/namespace"/>
    <ds:schemaRef ds:uri="http://schemas.openxmlformats.org/package/2006/metadata/core-properties"/>
    <ds:schemaRef ds:uri="ba809c19-f45c-48c4-8052-617e2018779f"/>
    <ds:schemaRef ds:uri="http://schemas.microsoft.com/office/infopath/2007/PartnerControls"/>
    <ds:schemaRef ds:uri="http://purl.org/dc/dcmitype/"/>
  </ds:schemaRefs>
</ds:datastoreItem>
</file>

<file path=customXml/itemProps3.xml><?xml version="1.0" encoding="utf-8"?>
<ds:datastoreItem xmlns:ds="http://schemas.openxmlformats.org/officeDocument/2006/customXml" ds:itemID="{BE5CA684-E6FC-487D-B1F5-66D6D90309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809c19-f45c-48c4-8052-617e2018779f"/>
    <ds:schemaRef ds:uri="e9a303c1-56a8-46c9-b806-2ba61de927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448</TotalTime>
  <Words>1530</Words>
  <Application>Microsoft Office PowerPoint</Application>
  <PresentationFormat>Widescreen</PresentationFormat>
  <Paragraphs>301</Paragraphs>
  <Slides>26</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Arial Narrow</vt:lpstr>
      <vt:lpstr>Calibri</vt:lpstr>
      <vt:lpstr>Calibri Light</vt:lpstr>
      <vt:lpstr>Montserrat</vt:lpstr>
      <vt:lpstr>Montserrat SemiBold</vt:lpstr>
      <vt:lpstr>Office Theme</vt:lpstr>
      <vt:lpstr>1_Office Theme</vt:lpstr>
      <vt:lpstr> PRESENTATION TO SCOPA ON ANNUAL REPORT 2021/22, IRREGULAR, FRUITLESS  AND WASTEFUL EXPENDITURE  29 NOVEMBER 2022</vt:lpstr>
      <vt:lpstr>PowerPoint Presentation</vt:lpstr>
      <vt:lpstr>PowerPoint Presentation</vt:lpstr>
      <vt:lpstr>Annual Performance: 2021/22 Achievements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Year at a Glance: 2021/22 </vt:lpstr>
      <vt:lpstr>Irregular Expenditure : 2022/23 </vt:lpstr>
      <vt:lpstr>NB: For detail transactions per division, refer to Annexure A </vt:lpstr>
      <vt:lpstr>Audit Outcomes: 2021/22 </vt:lpstr>
      <vt:lpstr>Financial Performance: 2021/22  Salient Financial Position</vt:lpstr>
      <vt:lpstr>PowerPoint Presentation</vt:lpstr>
      <vt:lpstr>PowerPoint Presentation</vt:lpstr>
      <vt:lpstr>PowerPoint Presentation</vt:lpstr>
      <vt:lpstr>               Improvement in Internal Controls and Processes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Heading Goes Here</dc:title>
  <dc:creator>Tinyiko Maringa</dc:creator>
  <cp:lastModifiedBy>Sandile</cp:lastModifiedBy>
  <cp:revision>30</cp:revision>
  <dcterms:created xsi:type="dcterms:W3CDTF">2022-10-31T13:00:41Z</dcterms:created>
  <dcterms:modified xsi:type="dcterms:W3CDTF">2022-11-29T11:43:46Z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0x01010019E8B81096EF8C4F8ACBEADC9C7217F2</vt:lpwstr>
  </property>
</Properties>
</file>