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8" r:id="rId2"/>
  </p:sldMasterIdLst>
  <p:notesMasterIdLst>
    <p:notesMasterId r:id="rId13"/>
  </p:notesMasterIdLst>
  <p:sldIdLst>
    <p:sldId id="256" r:id="rId3"/>
    <p:sldId id="621" r:id="rId4"/>
    <p:sldId id="617" r:id="rId5"/>
    <p:sldId id="618" r:id="rId6"/>
    <p:sldId id="620" r:id="rId7"/>
    <p:sldId id="622" r:id="rId8"/>
    <p:sldId id="631" r:id="rId9"/>
    <p:sldId id="629" r:id="rId10"/>
    <p:sldId id="630" r:id="rId11"/>
    <p:sldId id="259" r:id="rId12"/>
  </p:sldIdLst>
  <p:sldSz cx="9144000" cy="6858000" type="screen4x3"/>
  <p:notesSz cx="6797675" cy="9926638"/>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a te water naude" initials="Ntwn" lastIdx="1" clrIdx="0">
    <p:extLst>
      <p:ext uri="{19B8F6BF-5375-455C-9EA6-DF929625EA0E}">
        <p15:presenceInfo xmlns:p15="http://schemas.microsoft.com/office/powerpoint/2012/main" xmlns="" userId="0609eb063775f6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91934"/>
    <a:srgbClr val="225354"/>
    <a:srgbClr val="BED4F8"/>
    <a:srgbClr val="1E4A8D"/>
    <a:srgbClr val="E0F2FD"/>
    <a:srgbClr val="668DCB"/>
    <a:srgbClr val="E9EBF5"/>
    <a:srgbClr val="CF70A2"/>
    <a:srgbClr val="D8102F"/>
    <a:srgbClr val="AD701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730" autoAdjust="0"/>
  </p:normalViewPr>
  <p:slideViewPr>
    <p:cSldViewPr snapToGrid="0">
      <p:cViewPr varScale="1">
        <p:scale>
          <a:sx n="73" d="100"/>
          <a:sy n="73" d="100"/>
        </p:scale>
        <p:origin x="-1296" y="-102"/>
      </p:cViewPr>
      <p:guideLst>
        <p:guide orient="horz" pos="2160"/>
        <p:guide pos="2880"/>
      </p:guideLst>
    </p:cSldViewPr>
  </p:slideViewPr>
  <p:notesTextViewPr>
    <p:cViewPr>
      <p:scale>
        <a:sx n="3" d="2"/>
        <a:sy n="3" d="2"/>
      </p:scale>
      <p:origin x="0" y="0"/>
    </p:cViewPr>
  </p:notesTextViewPr>
  <p:sorterViewPr>
    <p:cViewPr>
      <p:scale>
        <a:sx n="150" d="100"/>
        <a:sy n="1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850E1B1-12FE-4CD2-BE47-2826D576F541}" type="datetimeFigureOut">
              <a:rPr lang="en-ZA" smtClean="0"/>
              <a:pPr/>
              <a:t>2022/11/29</a:t>
            </a:fld>
            <a:endParaRPr lang="en-ZA"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00887DD-6232-4C71-AF97-2F4142046207}" type="slidenum">
              <a:rPr lang="en-ZA" smtClean="0"/>
              <a:pPr/>
              <a:t>‹#›</a:t>
            </a:fld>
            <a:endParaRPr lang="en-ZA" dirty="0"/>
          </a:p>
        </p:txBody>
      </p:sp>
    </p:spTree>
    <p:extLst>
      <p:ext uri="{BB962C8B-B14F-4D97-AF65-F5344CB8AC3E}">
        <p14:creationId xmlns:p14="http://schemas.microsoft.com/office/powerpoint/2010/main" xmlns="" val="1460926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00887DD-6232-4C71-AF97-2F4142046207}" type="slidenum">
              <a:rPr lang="en-ZA" smtClean="0"/>
              <a:pPr/>
              <a:t>1</a:t>
            </a:fld>
            <a:endParaRPr lang="en-ZA" dirty="0"/>
          </a:p>
        </p:txBody>
      </p:sp>
    </p:spTree>
    <p:extLst>
      <p:ext uri="{BB962C8B-B14F-4D97-AF65-F5344CB8AC3E}">
        <p14:creationId xmlns:p14="http://schemas.microsoft.com/office/powerpoint/2010/main" xmlns="" val="1920951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72EFC7F-7B4F-4566-A0AC-AFB3A44B3E31}" type="slidenum">
              <a:rPr lang="en-ZA" smtClean="0">
                <a:solidFill>
                  <a:prstClr val="black"/>
                </a:solidFill>
              </a:rPr>
              <a:pPr/>
              <a:t>7</a:t>
            </a:fld>
            <a:endParaRPr lang="en-ZA" dirty="0">
              <a:solidFill>
                <a:prstClr val="black"/>
              </a:solidFill>
            </a:endParaRPr>
          </a:p>
        </p:txBody>
      </p:sp>
    </p:spTree>
    <p:extLst>
      <p:ext uri="{BB962C8B-B14F-4D97-AF65-F5344CB8AC3E}">
        <p14:creationId xmlns:p14="http://schemas.microsoft.com/office/powerpoint/2010/main" xmlns="" val="1696056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72EFC7F-7B4F-4566-A0AC-AFB3A44B3E31}" type="slidenum">
              <a:rPr lang="en-ZA" smtClean="0">
                <a:solidFill>
                  <a:prstClr val="black"/>
                </a:solidFill>
              </a:rPr>
              <a:pPr/>
              <a:t>8</a:t>
            </a:fld>
            <a:endParaRPr lang="en-ZA" dirty="0">
              <a:solidFill>
                <a:prstClr val="black"/>
              </a:solidFill>
            </a:endParaRPr>
          </a:p>
        </p:txBody>
      </p:sp>
    </p:spTree>
    <p:extLst>
      <p:ext uri="{BB962C8B-B14F-4D97-AF65-F5344CB8AC3E}">
        <p14:creationId xmlns:p14="http://schemas.microsoft.com/office/powerpoint/2010/main" xmlns="" val="1922163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72EFC7F-7B4F-4566-A0AC-AFB3A44B3E31}" type="slidenum">
              <a:rPr lang="en-ZA" smtClean="0">
                <a:solidFill>
                  <a:prstClr val="black"/>
                </a:solidFill>
              </a:rPr>
              <a:pPr/>
              <a:t>9</a:t>
            </a:fld>
            <a:endParaRPr lang="en-ZA" dirty="0">
              <a:solidFill>
                <a:prstClr val="black"/>
              </a:solidFill>
            </a:endParaRPr>
          </a:p>
        </p:txBody>
      </p:sp>
    </p:spTree>
    <p:extLst>
      <p:ext uri="{BB962C8B-B14F-4D97-AF65-F5344CB8AC3E}">
        <p14:creationId xmlns:p14="http://schemas.microsoft.com/office/powerpoint/2010/main" xmlns="" val="962935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3D2844-A2F4-49BE-A640-408F7C669A5B}" type="datetime1">
              <a:rPr lang="en-US" smtClean="0"/>
              <a:pPr/>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lvl1pPr>
          </a:lstStyle>
          <a:p>
            <a:fld id="{DE0B4541-BF44-41FE-A2D2-FE04958D826E}" type="slidenum">
              <a:rPr lang="en-US" smtClean="0"/>
              <a:pPr/>
              <a:t>‹#›</a:t>
            </a:fld>
            <a:endParaRPr lang="en-US" dirty="0"/>
          </a:p>
        </p:txBody>
      </p:sp>
      <p:pic>
        <p:nvPicPr>
          <p:cNvPr id="9" name="Picture 8">
            <a:extLst>
              <a:ext uri="{FF2B5EF4-FFF2-40B4-BE49-F238E27FC236}">
                <a16:creationId xmlns:a16="http://schemas.microsoft.com/office/drawing/2014/main" xmlns="" id="{75C45E89-3F84-4D72-8FBC-1595021D2D15}"/>
              </a:ext>
            </a:extLst>
          </p:cNvPr>
          <p:cNvPicPr/>
          <p:nvPr userDrawn="1"/>
        </p:nvPicPr>
        <p:blipFill>
          <a:blip r:embed="rId2">
            <a:extLst>
              <a:ext uri="{28A0092B-C50C-407E-A947-70E740481C1C}">
                <a14:useLocalDpi xmlns:a14="http://schemas.microsoft.com/office/drawing/2010/main" xmlns="" val="0"/>
              </a:ext>
            </a:extLst>
          </a:blip>
          <a:stretch>
            <a:fillRect/>
          </a:stretch>
        </p:blipFill>
        <p:spPr>
          <a:xfrm>
            <a:off x="0" y="5912485"/>
            <a:ext cx="9144000" cy="945515"/>
          </a:xfrm>
          <a:prstGeom prst="rect">
            <a:avLst/>
          </a:prstGeom>
        </p:spPr>
      </p:pic>
      <p:pic>
        <p:nvPicPr>
          <p:cNvPr id="11" name="Picture 10">
            <a:extLst>
              <a:ext uri="{FF2B5EF4-FFF2-40B4-BE49-F238E27FC236}">
                <a16:creationId xmlns:a16="http://schemas.microsoft.com/office/drawing/2014/main" xmlns="" id="{206F0E2B-E72B-4F36-B12A-EF532A5DDD79}"/>
              </a:ext>
            </a:extLst>
          </p:cNvPr>
          <p:cNvPicPr/>
          <p:nvPr userDrawn="1"/>
        </p:nvPicPr>
        <p:blipFill>
          <a:blip r:embed="rId3">
            <a:extLst>
              <a:ext uri="{28A0092B-C50C-407E-A947-70E740481C1C}">
                <a14:useLocalDpi xmlns:a14="http://schemas.microsoft.com/office/drawing/2010/main" xmlns="" val="0"/>
              </a:ext>
            </a:extLst>
          </a:blip>
          <a:stretch>
            <a:fillRect/>
          </a:stretch>
        </p:blipFill>
        <p:spPr>
          <a:xfrm>
            <a:off x="0" y="0"/>
            <a:ext cx="9144000" cy="666115"/>
          </a:xfrm>
          <a:prstGeom prst="rect">
            <a:avLst/>
          </a:prstGeom>
        </p:spPr>
      </p:pic>
    </p:spTree>
    <p:extLst>
      <p:ext uri="{BB962C8B-B14F-4D97-AF65-F5344CB8AC3E}">
        <p14:creationId xmlns:p14="http://schemas.microsoft.com/office/powerpoint/2010/main" xmlns="" val="1740953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EAD156-10DE-4E50-B7B3-6E9BA58EFA1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DF33F04F-11DF-4D61-AA33-3B0A29C7DF35}"/>
              </a:ext>
            </a:extLst>
          </p:cNvPr>
          <p:cNvSpPr>
            <a:spLocks noGrp="1"/>
          </p:cNvSpPr>
          <p:nvPr>
            <p:ph type="dt" sz="half" idx="10"/>
          </p:nvPr>
        </p:nvSpPr>
        <p:spPr/>
        <p:txBody>
          <a:bodyPr/>
          <a:lstStyle/>
          <a:p>
            <a:fld id="{F906CFDD-C621-4CD8-A70D-4B9AE3C02A8F}" type="datetimeFigureOut">
              <a:rPr lang="en-ZA" smtClean="0">
                <a:solidFill>
                  <a:prstClr val="black">
                    <a:tint val="75000"/>
                  </a:prstClr>
                </a:solidFill>
              </a:rPr>
              <a:pPr/>
              <a:t>2022/11/29</a:t>
            </a:fld>
            <a:endParaRPr lang="en-ZA" dirty="0">
              <a:solidFill>
                <a:prstClr val="black">
                  <a:tint val="75000"/>
                </a:prstClr>
              </a:solidFill>
            </a:endParaRPr>
          </a:p>
        </p:txBody>
      </p:sp>
      <p:sp>
        <p:nvSpPr>
          <p:cNvPr id="4" name="Footer Placeholder 3">
            <a:extLst>
              <a:ext uri="{FF2B5EF4-FFF2-40B4-BE49-F238E27FC236}">
                <a16:creationId xmlns:a16="http://schemas.microsoft.com/office/drawing/2014/main" xmlns="" id="{312DFCC8-E854-408B-970A-148736165687}"/>
              </a:ext>
            </a:extLst>
          </p:cNvPr>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a:extLst>
              <a:ext uri="{FF2B5EF4-FFF2-40B4-BE49-F238E27FC236}">
                <a16:creationId xmlns:a16="http://schemas.microsoft.com/office/drawing/2014/main" xmlns="" id="{EF7A4E0E-E51B-48D6-903E-3EBBD3DDA138}"/>
              </a:ext>
            </a:extLst>
          </p:cNvPr>
          <p:cNvSpPr>
            <a:spLocks noGrp="1"/>
          </p:cNvSpPr>
          <p:nvPr>
            <p:ph type="sldNum" sz="quarter" idx="12"/>
          </p:nvPr>
        </p:nvSpPr>
        <p:spPr/>
        <p:txBody>
          <a:bodyPr/>
          <a:lstStyle/>
          <a:p>
            <a:fld id="{79DE0C20-1144-4937-B360-B51964F2190C}"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391138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6A57117-CC73-4125-A5D9-DC7EBCFDD8B7}"/>
              </a:ext>
            </a:extLst>
          </p:cNvPr>
          <p:cNvSpPr>
            <a:spLocks noGrp="1"/>
          </p:cNvSpPr>
          <p:nvPr>
            <p:ph type="dt" sz="half" idx="10"/>
          </p:nvPr>
        </p:nvSpPr>
        <p:spPr/>
        <p:txBody>
          <a:bodyPr/>
          <a:lstStyle/>
          <a:p>
            <a:fld id="{F906CFDD-C621-4CD8-A70D-4B9AE3C02A8F}" type="datetimeFigureOut">
              <a:rPr lang="en-ZA" smtClean="0">
                <a:solidFill>
                  <a:prstClr val="black">
                    <a:tint val="75000"/>
                  </a:prstClr>
                </a:solidFill>
              </a:rPr>
              <a:pPr/>
              <a:t>2022/11/29</a:t>
            </a:fld>
            <a:endParaRPr lang="en-ZA" dirty="0">
              <a:solidFill>
                <a:prstClr val="black">
                  <a:tint val="75000"/>
                </a:prstClr>
              </a:solidFill>
            </a:endParaRPr>
          </a:p>
        </p:txBody>
      </p:sp>
      <p:sp>
        <p:nvSpPr>
          <p:cNvPr id="3" name="Footer Placeholder 2">
            <a:extLst>
              <a:ext uri="{FF2B5EF4-FFF2-40B4-BE49-F238E27FC236}">
                <a16:creationId xmlns:a16="http://schemas.microsoft.com/office/drawing/2014/main" xmlns="" id="{7A6422A1-B3D9-45CA-A3AB-FD704F1DAF2F}"/>
              </a:ext>
            </a:extLst>
          </p:cNvPr>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a:extLst>
              <a:ext uri="{FF2B5EF4-FFF2-40B4-BE49-F238E27FC236}">
                <a16:creationId xmlns:a16="http://schemas.microsoft.com/office/drawing/2014/main" xmlns="" id="{BC44DA01-F9D2-4D20-9FAA-2554A94B2BE9}"/>
              </a:ext>
            </a:extLst>
          </p:cNvPr>
          <p:cNvSpPr>
            <a:spLocks noGrp="1"/>
          </p:cNvSpPr>
          <p:nvPr>
            <p:ph type="sldNum" sz="quarter" idx="12"/>
          </p:nvPr>
        </p:nvSpPr>
        <p:spPr/>
        <p:txBody>
          <a:bodyPr/>
          <a:lstStyle/>
          <a:p>
            <a:fld id="{79DE0C20-1144-4937-B360-B51964F2190C}"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171226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0A7A15-C3FF-4480-8C01-E0868D0EFFB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B29F2E91-FF0F-4855-92D8-01743AD60C1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xmlns="" id="{8EF8C9C4-CA11-460F-AD1D-611F6796546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83E69F43-3B84-40AC-B70A-04DB21FC5C7D}"/>
              </a:ext>
            </a:extLst>
          </p:cNvPr>
          <p:cNvSpPr>
            <a:spLocks noGrp="1"/>
          </p:cNvSpPr>
          <p:nvPr>
            <p:ph type="dt" sz="half" idx="10"/>
          </p:nvPr>
        </p:nvSpPr>
        <p:spPr/>
        <p:txBody>
          <a:bodyPr/>
          <a:lstStyle/>
          <a:p>
            <a:fld id="{F906CFDD-C621-4CD8-A70D-4B9AE3C02A8F}" type="datetimeFigureOut">
              <a:rPr lang="en-ZA" smtClean="0">
                <a:solidFill>
                  <a:prstClr val="black">
                    <a:tint val="75000"/>
                  </a:prstClr>
                </a:solidFill>
              </a:rPr>
              <a:pPr/>
              <a:t>2022/11/29</a:t>
            </a:fld>
            <a:endParaRPr lang="en-ZA" dirty="0">
              <a:solidFill>
                <a:prstClr val="black">
                  <a:tint val="75000"/>
                </a:prstClr>
              </a:solidFill>
            </a:endParaRPr>
          </a:p>
        </p:txBody>
      </p:sp>
      <p:sp>
        <p:nvSpPr>
          <p:cNvPr id="6" name="Footer Placeholder 5">
            <a:extLst>
              <a:ext uri="{FF2B5EF4-FFF2-40B4-BE49-F238E27FC236}">
                <a16:creationId xmlns:a16="http://schemas.microsoft.com/office/drawing/2014/main" xmlns="" id="{9DBB9B0B-528E-42CE-A416-438BFD81BE9B}"/>
              </a:ext>
            </a:extLst>
          </p:cNvPr>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a:extLst>
              <a:ext uri="{FF2B5EF4-FFF2-40B4-BE49-F238E27FC236}">
                <a16:creationId xmlns:a16="http://schemas.microsoft.com/office/drawing/2014/main" xmlns="" id="{DF0E74AE-FB6E-45A8-B1A7-733D4CBF21C7}"/>
              </a:ext>
            </a:extLst>
          </p:cNvPr>
          <p:cNvSpPr>
            <a:spLocks noGrp="1"/>
          </p:cNvSpPr>
          <p:nvPr>
            <p:ph type="sldNum" sz="quarter" idx="12"/>
          </p:nvPr>
        </p:nvSpPr>
        <p:spPr/>
        <p:txBody>
          <a:bodyPr/>
          <a:lstStyle/>
          <a:p>
            <a:fld id="{79DE0C20-1144-4937-B360-B51964F2190C}"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171938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D0B13F-E716-49AA-AF72-9C4179595B7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xmlns="" id="{BE60DC42-D722-4170-92DD-D054756CB33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dirty="0"/>
          </a:p>
        </p:txBody>
      </p:sp>
      <p:sp>
        <p:nvSpPr>
          <p:cNvPr id="4" name="Text Placeholder 3">
            <a:extLst>
              <a:ext uri="{FF2B5EF4-FFF2-40B4-BE49-F238E27FC236}">
                <a16:creationId xmlns:a16="http://schemas.microsoft.com/office/drawing/2014/main" xmlns="" id="{C0A1CF85-2943-47CD-B3F5-D22E97C1253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ED81A20D-C551-405D-8FEE-B1F3F5B4D96F}"/>
              </a:ext>
            </a:extLst>
          </p:cNvPr>
          <p:cNvSpPr>
            <a:spLocks noGrp="1"/>
          </p:cNvSpPr>
          <p:nvPr>
            <p:ph type="dt" sz="half" idx="10"/>
          </p:nvPr>
        </p:nvSpPr>
        <p:spPr/>
        <p:txBody>
          <a:bodyPr/>
          <a:lstStyle/>
          <a:p>
            <a:fld id="{F906CFDD-C621-4CD8-A70D-4B9AE3C02A8F}" type="datetimeFigureOut">
              <a:rPr lang="en-ZA" smtClean="0">
                <a:solidFill>
                  <a:prstClr val="black">
                    <a:tint val="75000"/>
                  </a:prstClr>
                </a:solidFill>
              </a:rPr>
              <a:pPr/>
              <a:t>2022/11/29</a:t>
            </a:fld>
            <a:endParaRPr lang="en-ZA" dirty="0">
              <a:solidFill>
                <a:prstClr val="black">
                  <a:tint val="75000"/>
                </a:prstClr>
              </a:solidFill>
            </a:endParaRPr>
          </a:p>
        </p:txBody>
      </p:sp>
      <p:sp>
        <p:nvSpPr>
          <p:cNvPr id="6" name="Footer Placeholder 5">
            <a:extLst>
              <a:ext uri="{FF2B5EF4-FFF2-40B4-BE49-F238E27FC236}">
                <a16:creationId xmlns:a16="http://schemas.microsoft.com/office/drawing/2014/main" xmlns="" id="{6EDCA66A-F209-4394-9C6D-7AD47CA5182F}"/>
              </a:ext>
            </a:extLst>
          </p:cNvPr>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a:extLst>
              <a:ext uri="{FF2B5EF4-FFF2-40B4-BE49-F238E27FC236}">
                <a16:creationId xmlns:a16="http://schemas.microsoft.com/office/drawing/2014/main" xmlns="" id="{A1ADB3D8-9BE9-413E-A04C-19DD66446CFD}"/>
              </a:ext>
            </a:extLst>
          </p:cNvPr>
          <p:cNvSpPr>
            <a:spLocks noGrp="1"/>
          </p:cNvSpPr>
          <p:nvPr>
            <p:ph type="sldNum" sz="quarter" idx="12"/>
          </p:nvPr>
        </p:nvSpPr>
        <p:spPr/>
        <p:txBody>
          <a:bodyPr/>
          <a:lstStyle/>
          <a:p>
            <a:fld id="{79DE0C20-1144-4937-B360-B51964F2190C}"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470245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E2EEC4-F2CA-4C81-B42D-7BA65FF4FDA5}"/>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47310A97-57F6-40DA-9BB7-175AE1B5E4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BE92E755-EBEE-4FD7-91A9-45D2C301695B}"/>
              </a:ext>
            </a:extLst>
          </p:cNvPr>
          <p:cNvSpPr>
            <a:spLocks noGrp="1"/>
          </p:cNvSpPr>
          <p:nvPr>
            <p:ph type="dt" sz="half" idx="10"/>
          </p:nvPr>
        </p:nvSpPr>
        <p:spPr/>
        <p:txBody>
          <a:bodyPr/>
          <a:lstStyle/>
          <a:p>
            <a:fld id="{F906CFDD-C621-4CD8-A70D-4B9AE3C02A8F}" type="datetimeFigureOut">
              <a:rPr lang="en-ZA" smtClean="0">
                <a:solidFill>
                  <a:prstClr val="black">
                    <a:tint val="75000"/>
                  </a:prstClr>
                </a:solidFill>
              </a:rPr>
              <a:pPr/>
              <a:t>2022/11/29</a:t>
            </a:fld>
            <a:endParaRPr lang="en-ZA" dirty="0">
              <a:solidFill>
                <a:prstClr val="black">
                  <a:tint val="75000"/>
                </a:prstClr>
              </a:solidFill>
            </a:endParaRPr>
          </a:p>
        </p:txBody>
      </p:sp>
      <p:sp>
        <p:nvSpPr>
          <p:cNvPr id="5" name="Footer Placeholder 4">
            <a:extLst>
              <a:ext uri="{FF2B5EF4-FFF2-40B4-BE49-F238E27FC236}">
                <a16:creationId xmlns:a16="http://schemas.microsoft.com/office/drawing/2014/main" xmlns="" id="{596DBF67-9E3D-4AB3-8A87-A66DA568EAD5}"/>
              </a:ext>
            </a:extLst>
          </p:cNvPr>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a:extLst>
              <a:ext uri="{FF2B5EF4-FFF2-40B4-BE49-F238E27FC236}">
                <a16:creationId xmlns:a16="http://schemas.microsoft.com/office/drawing/2014/main" xmlns="" id="{A3A9CB14-E382-44FA-8719-8CCEE3FDE21B}"/>
              </a:ext>
            </a:extLst>
          </p:cNvPr>
          <p:cNvSpPr>
            <a:spLocks noGrp="1"/>
          </p:cNvSpPr>
          <p:nvPr>
            <p:ph type="sldNum" sz="quarter" idx="12"/>
          </p:nvPr>
        </p:nvSpPr>
        <p:spPr/>
        <p:txBody>
          <a:bodyPr/>
          <a:lstStyle/>
          <a:p>
            <a:fld id="{79DE0C20-1144-4937-B360-B51964F2190C}"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53035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339E41A-F9C8-4B61-B174-9A54C4A235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2609CC44-0189-4713-A614-01217E48142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0A101C32-FF7D-44A1-8DF9-1B2E9E4992C3}"/>
              </a:ext>
            </a:extLst>
          </p:cNvPr>
          <p:cNvSpPr>
            <a:spLocks noGrp="1"/>
          </p:cNvSpPr>
          <p:nvPr>
            <p:ph type="dt" sz="half" idx="10"/>
          </p:nvPr>
        </p:nvSpPr>
        <p:spPr/>
        <p:txBody>
          <a:bodyPr/>
          <a:lstStyle/>
          <a:p>
            <a:fld id="{F906CFDD-C621-4CD8-A70D-4B9AE3C02A8F}" type="datetimeFigureOut">
              <a:rPr lang="en-ZA" smtClean="0">
                <a:solidFill>
                  <a:prstClr val="black">
                    <a:tint val="75000"/>
                  </a:prstClr>
                </a:solidFill>
              </a:rPr>
              <a:pPr/>
              <a:t>2022/11/29</a:t>
            </a:fld>
            <a:endParaRPr lang="en-ZA" dirty="0">
              <a:solidFill>
                <a:prstClr val="black">
                  <a:tint val="75000"/>
                </a:prstClr>
              </a:solidFill>
            </a:endParaRPr>
          </a:p>
        </p:txBody>
      </p:sp>
      <p:sp>
        <p:nvSpPr>
          <p:cNvPr id="5" name="Footer Placeholder 4">
            <a:extLst>
              <a:ext uri="{FF2B5EF4-FFF2-40B4-BE49-F238E27FC236}">
                <a16:creationId xmlns:a16="http://schemas.microsoft.com/office/drawing/2014/main" xmlns="" id="{F4DDA97B-EB69-438D-8625-8E029C90FDEA}"/>
              </a:ext>
            </a:extLst>
          </p:cNvPr>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a:extLst>
              <a:ext uri="{FF2B5EF4-FFF2-40B4-BE49-F238E27FC236}">
                <a16:creationId xmlns:a16="http://schemas.microsoft.com/office/drawing/2014/main" xmlns="" id="{065DA1BD-B1A4-4B37-9A49-5B6F9307691D}"/>
              </a:ext>
            </a:extLst>
          </p:cNvPr>
          <p:cNvSpPr>
            <a:spLocks noGrp="1"/>
          </p:cNvSpPr>
          <p:nvPr>
            <p:ph type="sldNum" sz="quarter" idx="12"/>
          </p:nvPr>
        </p:nvSpPr>
        <p:spPr/>
        <p:txBody>
          <a:bodyPr/>
          <a:lstStyle/>
          <a:p>
            <a:fld id="{79DE0C20-1144-4937-B360-B51964F2190C}"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166783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F87DE89-0275-47C3-9579-7B364070D7FA}" type="datetime1">
              <a:rPr lang="en-US" smtClean="0"/>
              <a:pPr/>
              <a:t>11/29/2022</a:t>
            </a:fld>
            <a:endParaRPr lang="en-US" dirty="0"/>
          </a:p>
        </p:txBody>
      </p:sp>
      <p:sp>
        <p:nvSpPr>
          <p:cNvPr id="4" name="Footer Placeholder 3"/>
          <p:cNvSpPr>
            <a:spLocks noGrp="1"/>
          </p:cNvSpPr>
          <p:nvPr>
            <p:ph type="ftr" sz="quarter" idx="11"/>
          </p:nvPr>
        </p:nvSpPr>
        <p:spPr/>
        <p:txBody>
          <a:bodyPr/>
          <a:lstStyle/>
          <a:p>
            <a:endParaRPr lang="en-US" dirty="0"/>
          </a:p>
        </p:txBody>
      </p:sp>
      <p:cxnSp>
        <p:nvCxnSpPr>
          <p:cNvPr id="16" name="Straight Connector 15"/>
          <p:cNvCxnSpPr/>
          <p:nvPr userDrawn="1"/>
        </p:nvCxnSpPr>
        <p:spPr>
          <a:xfrm>
            <a:off x="0" y="524401"/>
            <a:ext cx="5688000" cy="0"/>
          </a:xfrm>
          <a:prstGeom prst="line">
            <a:avLst/>
          </a:prstGeom>
          <a:ln w="12700">
            <a:solidFill>
              <a:srgbClr val="D9193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BD1E6B12-1D66-4F05-8B4C-1C290FD29CF2}"/>
              </a:ext>
            </a:extLst>
          </p:cNvPr>
          <p:cNvPicPr/>
          <p:nvPr userDrawn="1"/>
        </p:nvPicPr>
        <p:blipFill>
          <a:blip r:embed="rId2">
            <a:extLst>
              <a:ext uri="{28A0092B-C50C-407E-A947-70E740481C1C}">
                <a14:useLocalDpi xmlns:a14="http://schemas.microsoft.com/office/drawing/2010/main" xmlns="" val="0"/>
              </a:ext>
            </a:extLst>
          </a:blip>
          <a:stretch>
            <a:fillRect/>
          </a:stretch>
        </p:blipFill>
        <p:spPr>
          <a:xfrm>
            <a:off x="1" y="6168431"/>
            <a:ext cx="8745165" cy="688653"/>
          </a:xfrm>
          <a:prstGeom prst="rect">
            <a:avLst/>
          </a:prstGeom>
        </p:spPr>
      </p:pic>
      <p:sp>
        <p:nvSpPr>
          <p:cNvPr id="5" name="Slide Number Placeholder 4"/>
          <p:cNvSpPr>
            <a:spLocks noGrp="1"/>
          </p:cNvSpPr>
          <p:nvPr>
            <p:ph type="sldNum" sz="quarter" idx="12"/>
          </p:nvPr>
        </p:nvSpPr>
        <p:spPr>
          <a:xfrm>
            <a:off x="8374743" y="6168431"/>
            <a:ext cx="769256" cy="688653"/>
          </a:xfrm>
          <a:solidFill>
            <a:schemeClr val="bg1"/>
          </a:solidFill>
        </p:spPr>
        <p:txBody>
          <a:bodyPr/>
          <a:lstStyle>
            <a:lvl1pPr algn="ctr">
              <a:defRPr sz="1050">
                <a:solidFill>
                  <a:schemeClr val="tx1">
                    <a:lumMod val="50000"/>
                    <a:lumOff val="50000"/>
                  </a:schemeClr>
                </a:solidFill>
                <a:latin typeface="Arial" panose="020B0604020202020204" pitchFamily="34" charset="0"/>
                <a:cs typeface="Arial" panose="020B0604020202020204" pitchFamily="34" charset="0"/>
              </a:defRPr>
            </a:lvl1pPr>
          </a:lstStyle>
          <a:p>
            <a:fld id="{E431ECC4-154C-CE43-883C-952D3004BFC2}" type="slidenum">
              <a:rPr lang="en-US" smtClean="0"/>
              <a:pPr/>
              <a:t>‹#›</a:t>
            </a:fld>
            <a:endParaRPr lang="en-US" dirty="0"/>
          </a:p>
        </p:txBody>
      </p:sp>
    </p:spTree>
    <p:extLst>
      <p:ext uri="{BB962C8B-B14F-4D97-AF65-F5344CB8AC3E}">
        <p14:creationId xmlns:p14="http://schemas.microsoft.com/office/powerpoint/2010/main" xmlns="" val="2647335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D7D50-A653-48DE-8E12-9B972FD96860}" type="datetime1">
              <a:rPr lang="en-US" smtClean="0"/>
              <a:pPr/>
              <a:t>11/29/2022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431ECC4-154C-CE43-883C-952D3004BFC2}" type="slidenum">
              <a:rPr lang="en-US" smtClean="0"/>
              <a:pPr/>
              <a:t>‹#›</a:t>
            </a:fld>
            <a:endParaRPr lang="en-US" dirty="0"/>
          </a:p>
        </p:txBody>
      </p:sp>
      <p:pic>
        <p:nvPicPr>
          <p:cNvPr id="7" name="Picture 6">
            <a:extLst>
              <a:ext uri="{FF2B5EF4-FFF2-40B4-BE49-F238E27FC236}">
                <a16:creationId xmlns:a16="http://schemas.microsoft.com/office/drawing/2014/main" xmlns="" id="{E989F3A7-DE04-4151-BCA7-5DFDBEFAF753}"/>
              </a:ext>
            </a:extLst>
          </p:cNvPr>
          <p:cNvPicPr/>
          <p:nvPr userDrawn="1"/>
        </p:nvPicPr>
        <p:blipFill>
          <a:blip r:embed="rId2">
            <a:extLst>
              <a:ext uri="{28A0092B-C50C-407E-A947-70E740481C1C}">
                <a14:useLocalDpi xmlns:a14="http://schemas.microsoft.com/office/drawing/2010/main" xmlns="" val="0"/>
              </a:ext>
            </a:extLst>
          </a:blip>
          <a:stretch>
            <a:fillRect/>
          </a:stretch>
        </p:blipFill>
        <p:spPr>
          <a:xfrm>
            <a:off x="-1" y="6274208"/>
            <a:ext cx="8657618" cy="583792"/>
          </a:xfrm>
          <a:prstGeom prst="rect">
            <a:avLst/>
          </a:prstGeom>
        </p:spPr>
      </p:pic>
      <p:sp>
        <p:nvSpPr>
          <p:cNvPr id="9" name="Slide Number Placeholder 4">
            <a:extLst>
              <a:ext uri="{FF2B5EF4-FFF2-40B4-BE49-F238E27FC236}">
                <a16:creationId xmlns:a16="http://schemas.microsoft.com/office/drawing/2014/main" xmlns="" id="{86873EA5-39AA-4CDF-B3E6-B2AB27CD50A2}"/>
              </a:ext>
            </a:extLst>
          </p:cNvPr>
          <p:cNvSpPr txBox="1">
            <a:spLocks/>
          </p:cNvSpPr>
          <p:nvPr userDrawn="1"/>
        </p:nvSpPr>
        <p:spPr>
          <a:xfrm>
            <a:off x="8374743" y="6273292"/>
            <a:ext cx="769256" cy="583792"/>
          </a:xfrm>
          <a:prstGeom prst="rect">
            <a:avLst/>
          </a:prstGeom>
          <a:solidFill>
            <a:schemeClr val="bg1"/>
          </a:solidFill>
        </p:spPr>
        <p:txBody>
          <a:bodyPr vert="horz" lIns="91440" tIns="45720" rIns="91440" bIns="45720" rtlCol="0" anchor="ctr"/>
          <a:lstStyle>
            <a:defPPr lvl="0">
              <a:defRPr lang="en-US"/>
            </a:defPPr>
            <a:lvl1pPr marL="0" lvl="0" algn="ctr" defTabSz="914400" rtl="0" eaLnBrk="1" latinLnBrk="0" hangingPunct="1">
              <a:defRPr sz="1200" kern="1200">
                <a:solidFill>
                  <a:schemeClr val="tx1">
                    <a:tint val="75000"/>
                  </a:schemeClr>
                </a:solidFill>
                <a:latin typeface="Aharoni" panose="02010803020104030203" pitchFamily="2" charset="-79"/>
                <a:ea typeface="+mn-ea"/>
                <a:cs typeface="Aharoni" panose="02010803020104030203" pitchFamily="2" charset="-79"/>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a:lstStyle>
          <a:p>
            <a:fld id="{E431ECC4-154C-CE43-883C-952D3004BFC2}" type="slidenum">
              <a:rPr lang="en-US" sz="1000" smtClean="0">
                <a:solidFill>
                  <a:schemeClr val="tx1">
                    <a:lumMod val="50000"/>
                    <a:lumOff val="50000"/>
                  </a:schemeClr>
                </a:solidFill>
                <a:latin typeface="Arial" panose="020B0604020202020204" pitchFamily="34" charset="0"/>
                <a:cs typeface="Arial" panose="020B0604020202020204" pitchFamily="34" charset="0"/>
              </a:rPr>
              <a:pPr/>
              <a:t>‹#›</a:t>
            </a:fld>
            <a:endParaRPr lang="en-US" sz="1000" dirty="0">
              <a:solidFill>
                <a:schemeClr val="tx1">
                  <a:lumMod val="50000"/>
                  <a:lumOff val="50000"/>
                </a:schemeClr>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80C3919A-7669-453A-9C34-52C956E6FC15}"/>
              </a:ext>
            </a:extLst>
          </p:cNvPr>
          <p:cNvCxnSpPr/>
          <p:nvPr userDrawn="1"/>
        </p:nvCxnSpPr>
        <p:spPr>
          <a:xfrm>
            <a:off x="0" y="515698"/>
            <a:ext cx="5688000" cy="0"/>
          </a:xfrm>
          <a:prstGeom prst="line">
            <a:avLst/>
          </a:prstGeom>
          <a:ln w="12700">
            <a:solidFill>
              <a:srgbClr val="D919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16548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AE6A4B-AEAA-4740-AB04-D23FDFC00792}" type="datetime1">
              <a:rPr lang="en-US" smtClean="0"/>
              <a:pPr/>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31ECC4-154C-CE43-883C-952D3004BFC2}" type="slidenum">
              <a:rPr lang="en-US" smtClean="0"/>
              <a:pPr/>
              <a:t>‹#›</a:t>
            </a:fld>
            <a:endParaRPr lang="en-US" dirty="0"/>
          </a:p>
        </p:txBody>
      </p:sp>
    </p:spTree>
    <p:extLst>
      <p:ext uri="{BB962C8B-B14F-4D97-AF65-F5344CB8AC3E}">
        <p14:creationId xmlns:p14="http://schemas.microsoft.com/office/powerpoint/2010/main" xmlns="" val="4266114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04F351-A3B1-4E27-A4DF-4E43CFFEED7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ZA"/>
          </a:p>
        </p:txBody>
      </p:sp>
      <p:sp>
        <p:nvSpPr>
          <p:cNvPr id="3" name="Subtitle 2">
            <a:extLst>
              <a:ext uri="{FF2B5EF4-FFF2-40B4-BE49-F238E27FC236}">
                <a16:creationId xmlns:a16="http://schemas.microsoft.com/office/drawing/2014/main" xmlns="" id="{2B714BDA-8880-4A11-A0DB-B4FD3A3387C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DDD2EF02-80AF-4887-8516-0E6EE6F6C639}"/>
              </a:ext>
            </a:extLst>
          </p:cNvPr>
          <p:cNvSpPr>
            <a:spLocks noGrp="1"/>
          </p:cNvSpPr>
          <p:nvPr>
            <p:ph type="dt" sz="half" idx="10"/>
          </p:nvPr>
        </p:nvSpPr>
        <p:spPr/>
        <p:txBody>
          <a:bodyPr/>
          <a:lstStyle/>
          <a:p>
            <a:fld id="{F906CFDD-C621-4CD8-A70D-4B9AE3C02A8F}" type="datetimeFigureOut">
              <a:rPr lang="en-ZA" smtClean="0">
                <a:solidFill>
                  <a:prstClr val="black">
                    <a:tint val="75000"/>
                  </a:prstClr>
                </a:solidFill>
              </a:rPr>
              <a:pPr/>
              <a:t>2022/11/29</a:t>
            </a:fld>
            <a:endParaRPr lang="en-ZA" dirty="0">
              <a:solidFill>
                <a:prstClr val="black">
                  <a:tint val="75000"/>
                </a:prstClr>
              </a:solidFill>
            </a:endParaRPr>
          </a:p>
        </p:txBody>
      </p:sp>
      <p:sp>
        <p:nvSpPr>
          <p:cNvPr id="5" name="Footer Placeholder 4">
            <a:extLst>
              <a:ext uri="{FF2B5EF4-FFF2-40B4-BE49-F238E27FC236}">
                <a16:creationId xmlns:a16="http://schemas.microsoft.com/office/drawing/2014/main" xmlns="" id="{E6A632C4-B93B-4D28-B555-1551D6ABBA25}"/>
              </a:ext>
            </a:extLst>
          </p:cNvPr>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a:extLst>
              <a:ext uri="{FF2B5EF4-FFF2-40B4-BE49-F238E27FC236}">
                <a16:creationId xmlns:a16="http://schemas.microsoft.com/office/drawing/2014/main" xmlns="" id="{3D39E559-C548-445D-B876-D6712BCB0897}"/>
              </a:ext>
            </a:extLst>
          </p:cNvPr>
          <p:cNvSpPr>
            <a:spLocks noGrp="1"/>
          </p:cNvSpPr>
          <p:nvPr>
            <p:ph type="sldNum" sz="quarter" idx="12"/>
          </p:nvPr>
        </p:nvSpPr>
        <p:spPr/>
        <p:txBody>
          <a:bodyPr/>
          <a:lstStyle/>
          <a:p>
            <a:fld id="{79DE0C20-1144-4937-B360-B51964F2190C}"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561642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C9C9A-716E-40B4-A9F5-2B453399A49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AA666521-524E-444F-894B-38D9A3A009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8DDAA899-A17A-4C0E-8275-6D527012F83C}"/>
              </a:ext>
            </a:extLst>
          </p:cNvPr>
          <p:cNvSpPr>
            <a:spLocks noGrp="1"/>
          </p:cNvSpPr>
          <p:nvPr>
            <p:ph type="dt" sz="half" idx="10"/>
          </p:nvPr>
        </p:nvSpPr>
        <p:spPr/>
        <p:txBody>
          <a:bodyPr/>
          <a:lstStyle/>
          <a:p>
            <a:fld id="{F906CFDD-C621-4CD8-A70D-4B9AE3C02A8F}" type="datetimeFigureOut">
              <a:rPr lang="en-ZA" smtClean="0">
                <a:solidFill>
                  <a:prstClr val="black">
                    <a:tint val="75000"/>
                  </a:prstClr>
                </a:solidFill>
              </a:rPr>
              <a:pPr/>
              <a:t>2022/11/29</a:t>
            </a:fld>
            <a:endParaRPr lang="en-ZA" dirty="0">
              <a:solidFill>
                <a:prstClr val="black">
                  <a:tint val="75000"/>
                </a:prstClr>
              </a:solidFill>
            </a:endParaRPr>
          </a:p>
        </p:txBody>
      </p:sp>
      <p:sp>
        <p:nvSpPr>
          <p:cNvPr id="5" name="Footer Placeholder 4">
            <a:extLst>
              <a:ext uri="{FF2B5EF4-FFF2-40B4-BE49-F238E27FC236}">
                <a16:creationId xmlns:a16="http://schemas.microsoft.com/office/drawing/2014/main" xmlns="" id="{6A2937BC-DE1E-4702-B59D-17DE31EAA80A}"/>
              </a:ext>
            </a:extLst>
          </p:cNvPr>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a:extLst>
              <a:ext uri="{FF2B5EF4-FFF2-40B4-BE49-F238E27FC236}">
                <a16:creationId xmlns:a16="http://schemas.microsoft.com/office/drawing/2014/main" xmlns="" id="{2D3F9E8B-0E74-40AE-965E-FD922C2359D7}"/>
              </a:ext>
            </a:extLst>
          </p:cNvPr>
          <p:cNvSpPr>
            <a:spLocks noGrp="1"/>
          </p:cNvSpPr>
          <p:nvPr>
            <p:ph type="sldNum" sz="quarter" idx="12"/>
          </p:nvPr>
        </p:nvSpPr>
        <p:spPr/>
        <p:txBody>
          <a:bodyPr/>
          <a:lstStyle/>
          <a:p>
            <a:fld id="{79DE0C20-1144-4937-B360-B51964F2190C}"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79072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60C634-96C5-4F83-963C-34CEC51D1CA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xmlns="" id="{CDB03B71-34E3-4948-8FDC-6AB9751AC3F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2B44F43-8C55-44C6-9D4B-4F691F553B16}"/>
              </a:ext>
            </a:extLst>
          </p:cNvPr>
          <p:cNvSpPr>
            <a:spLocks noGrp="1"/>
          </p:cNvSpPr>
          <p:nvPr>
            <p:ph type="dt" sz="half" idx="10"/>
          </p:nvPr>
        </p:nvSpPr>
        <p:spPr/>
        <p:txBody>
          <a:bodyPr/>
          <a:lstStyle/>
          <a:p>
            <a:fld id="{F906CFDD-C621-4CD8-A70D-4B9AE3C02A8F}" type="datetimeFigureOut">
              <a:rPr lang="en-ZA" smtClean="0">
                <a:solidFill>
                  <a:prstClr val="black">
                    <a:tint val="75000"/>
                  </a:prstClr>
                </a:solidFill>
              </a:rPr>
              <a:pPr/>
              <a:t>2022/11/29</a:t>
            </a:fld>
            <a:endParaRPr lang="en-ZA" dirty="0">
              <a:solidFill>
                <a:prstClr val="black">
                  <a:tint val="75000"/>
                </a:prstClr>
              </a:solidFill>
            </a:endParaRPr>
          </a:p>
        </p:txBody>
      </p:sp>
      <p:sp>
        <p:nvSpPr>
          <p:cNvPr id="5" name="Footer Placeholder 4">
            <a:extLst>
              <a:ext uri="{FF2B5EF4-FFF2-40B4-BE49-F238E27FC236}">
                <a16:creationId xmlns:a16="http://schemas.microsoft.com/office/drawing/2014/main" xmlns="" id="{4ED1A65C-D98B-4C25-A0D3-8506DDC13CE2}"/>
              </a:ext>
            </a:extLst>
          </p:cNvPr>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a:extLst>
              <a:ext uri="{FF2B5EF4-FFF2-40B4-BE49-F238E27FC236}">
                <a16:creationId xmlns:a16="http://schemas.microsoft.com/office/drawing/2014/main" xmlns="" id="{00206CEA-0632-4151-AA3C-2250DCE9FE9D}"/>
              </a:ext>
            </a:extLst>
          </p:cNvPr>
          <p:cNvSpPr>
            <a:spLocks noGrp="1"/>
          </p:cNvSpPr>
          <p:nvPr>
            <p:ph type="sldNum" sz="quarter" idx="12"/>
          </p:nvPr>
        </p:nvSpPr>
        <p:spPr/>
        <p:txBody>
          <a:bodyPr/>
          <a:lstStyle/>
          <a:p>
            <a:fld id="{79DE0C20-1144-4937-B360-B51964F2190C}"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25419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0AA595-39B0-4363-A21A-8B2CAFAE8C6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A2FC74FD-46EB-48DA-904E-BDEC1FDFF5B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xmlns="" id="{8D8F3E0A-DA69-42B4-B7D2-DF276694B5C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xmlns="" id="{DDE8FB3F-866F-4589-A347-B941F01BB766}"/>
              </a:ext>
            </a:extLst>
          </p:cNvPr>
          <p:cNvSpPr>
            <a:spLocks noGrp="1"/>
          </p:cNvSpPr>
          <p:nvPr>
            <p:ph type="dt" sz="half" idx="10"/>
          </p:nvPr>
        </p:nvSpPr>
        <p:spPr/>
        <p:txBody>
          <a:bodyPr/>
          <a:lstStyle/>
          <a:p>
            <a:fld id="{F906CFDD-C621-4CD8-A70D-4B9AE3C02A8F}" type="datetimeFigureOut">
              <a:rPr lang="en-ZA" smtClean="0">
                <a:solidFill>
                  <a:prstClr val="black">
                    <a:tint val="75000"/>
                  </a:prstClr>
                </a:solidFill>
              </a:rPr>
              <a:pPr/>
              <a:t>2022/11/29</a:t>
            </a:fld>
            <a:endParaRPr lang="en-ZA" dirty="0">
              <a:solidFill>
                <a:prstClr val="black">
                  <a:tint val="75000"/>
                </a:prstClr>
              </a:solidFill>
            </a:endParaRPr>
          </a:p>
        </p:txBody>
      </p:sp>
      <p:sp>
        <p:nvSpPr>
          <p:cNvPr id="6" name="Footer Placeholder 5">
            <a:extLst>
              <a:ext uri="{FF2B5EF4-FFF2-40B4-BE49-F238E27FC236}">
                <a16:creationId xmlns:a16="http://schemas.microsoft.com/office/drawing/2014/main" xmlns="" id="{9DA3FF78-0A83-446F-B990-B1C64C401657}"/>
              </a:ext>
            </a:extLst>
          </p:cNvPr>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a:extLst>
              <a:ext uri="{FF2B5EF4-FFF2-40B4-BE49-F238E27FC236}">
                <a16:creationId xmlns:a16="http://schemas.microsoft.com/office/drawing/2014/main" xmlns="" id="{F11F59C0-A568-4C38-B5A9-9D8C26D10225}"/>
              </a:ext>
            </a:extLst>
          </p:cNvPr>
          <p:cNvSpPr>
            <a:spLocks noGrp="1"/>
          </p:cNvSpPr>
          <p:nvPr>
            <p:ph type="sldNum" sz="quarter" idx="12"/>
          </p:nvPr>
        </p:nvSpPr>
        <p:spPr/>
        <p:txBody>
          <a:bodyPr/>
          <a:lstStyle/>
          <a:p>
            <a:fld id="{79DE0C20-1144-4937-B360-B51964F2190C}"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808850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F0031A-D4EC-4E67-B73A-203BF815418A}"/>
              </a:ext>
            </a:extLst>
          </p:cNvPr>
          <p:cNvSpPr>
            <a:spLocks noGrp="1"/>
          </p:cNvSpPr>
          <p:nvPr>
            <p:ph type="title"/>
          </p:nvPr>
        </p:nvSpPr>
        <p:spPr>
          <a:xfrm>
            <a:off x="629841" y="365126"/>
            <a:ext cx="78867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1F8CD8E4-64AE-4A23-B056-28CB1827409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366C0E0-1A59-4D76-A51C-87BB85AED78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xmlns="" id="{E22787C2-43CA-4B59-B58D-B51BC295C7C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FEB4C08-93AA-4D2D-8DF2-A765F5D1E23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xmlns="" id="{2E6C6435-5A75-4AA1-9F22-9A9A97A93F43}"/>
              </a:ext>
            </a:extLst>
          </p:cNvPr>
          <p:cNvSpPr>
            <a:spLocks noGrp="1"/>
          </p:cNvSpPr>
          <p:nvPr>
            <p:ph type="dt" sz="half" idx="10"/>
          </p:nvPr>
        </p:nvSpPr>
        <p:spPr/>
        <p:txBody>
          <a:bodyPr/>
          <a:lstStyle/>
          <a:p>
            <a:fld id="{F906CFDD-C621-4CD8-A70D-4B9AE3C02A8F}" type="datetimeFigureOut">
              <a:rPr lang="en-ZA" smtClean="0">
                <a:solidFill>
                  <a:prstClr val="black">
                    <a:tint val="75000"/>
                  </a:prstClr>
                </a:solidFill>
              </a:rPr>
              <a:pPr/>
              <a:t>2022/11/29</a:t>
            </a:fld>
            <a:endParaRPr lang="en-ZA" dirty="0">
              <a:solidFill>
                <a:prstClr val="black">
                  <a:tint val="75000"/>
                </a:prstClr>
              </a:solidFill>
            </a:endParaRPr>
          </a:p>
        </p:txBody>
      </p:sp>
      <p:sp>
        <p:nvSpPr>
          <p:cNvPr id="8" name="Footer Placeholder 7">
            <a:extLst>
              <a:ext uri="{FF2B5EF4-FFF2-40B4-BE49-F238E27FC236}">
                <a16:creationId xmlns:a16="http://schemas.microsoft.com/office/drawing/2014/main" xmlns="" id="{7DD50306-510A-4CA6-86ED-F9DD37E874F6}"/>
              </a:ext>
            </a:extLst>
          </p:cNvPr>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a:extLst>
              <a:ext uri="{FF2B5EF4-FFF2-40B4-BE49-F238E27FC236}">
                <a16:creationId xmlns:a16="http://schemas.microsoft.com/office/drawing/2014/main" xmlns="" id="{CB09BC58-4955-4582-A369-A21D418C4DBC}"/>
              </a:ext>
            </a:extLst>
          </p:cNvPr>
          <p:cNvSpPr>
            <a:spLocks noGrp="1"/>
          </p:cNvSpPr>
          <p:nvPr>
            <p:ph type="sldNum" sz="quarter" idx="12"/>
          </p:nvPr>
        </p:nvSpPr>
        <p:spPr/>
        <p:txBody>
          <a:bodyPr/>
          <a:lstStyle/>
          <a:p>
            <a:fld id="{79DE0C20-1144-4937-B360-B51964F2190C}"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3228579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017F92-26CD-4E23-AC66-E293C811F827}" type="datetime1">
              <a:rPr lang="en-US" smtClean="0"/>
              <a:pPr/>
              <a:t>11/29/2022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1ECC4-154C-CE43-883C-952D3004BFC2}" type="slidenum">
              <a:rPr lang="en-US" smtClean="0"/>
              <a:pPr/>
              <a:t>‹#›</a:t>
            </a:fld>
            <a:endParaRPr lang="en-US" dirty="0"/>
          </a:p>
        </p:txBody>
      </p:sp>
    </p:spTree>
    <p:extLst>
      <p:ext uri="{BB962C8B-B14F-4D97-AF65-F5344CB8AC3E}">
        <p14:creationId xmlns:p14="http://schemas.microsoft.com/office/powerpoint/2010/main" xmlns="" val="2758041412"/>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2"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a:srcRect t="8564"/>
          <a:stretch/>
        </p:blipFill>
        <p:spPr>
          <a:xfrm>
            <a:off x="0" y="588722"/>
            <a:ext cx="9144000" cy="6267563"/>
          </a:xfrm>
          <a:prstGeom prst="rect">
            <a:avLst/>
          </a:prstGeom>
        </p:spPr>
      </p:pic>
      <p:sp>
        <p:nvSpPr>
          <p:cNvPr id="2" name="Title Placeholder 1">
            <a:extLst>
              <a:ext uri="{FF2B5EF4-FFF2-40B4-BE49-F238E27FC236}">
                <a16:creationId xmlns:a16="http://schemas.microsoft.com/office/drawing/2014/main" xmlns="" id="{330AB4B4-AAAC-45AF-926E-99C890310CD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CF1F4605-7EFC-42B1-BD40-9D22E324B7B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xmlns="" id="{C7FAABAD-77A5-42FB-9AFD-A4923973910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906CFDD-C621-4CD8-A70D-4B9AE3C02A8F}" type="datetimeFigureOut">
              <a:rPr lang="en-ZA" smtClean="0">
                <a:solidFill>
                  <a:prstClr val="black">
                    <a:tint val="75000"/>
                  </a:prstClr>
                </a:solidFill>
              </a:rPr>
              <a:pPr/>
              <a:t>2022/11/29</a:t>
            </a:fld>
            <a:endParaRPr lang="en-ZA" dirty="0">
              <a:solidFill>
                <a:prstClr val="black">
                  <a:tint val="75000"/>
                </a:prstClr>
              </a:solidFill>
            </a:endParaRPr>
          </a:p>
        </p:txBody>
      </p:sp>
      <p:sp>
        <p:nvSpPr>
          <p:cNvPr id="5" name="Footer Placeholder 4">
            <a:extLst>
              <a:ext uri="{FF2B5EF4-FFF2-40B4-BE49-F238E27FC236}">
                <a16:creationId xmlns:a16="http://schemas.microsoft.com/office/drawing/2014/main" xmlns="" id="{101504BE-8645-4527-84A5-16559FF2597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dirty="0">
              <a:solidFill>
                <a:prstClr val="black">
                  <a:tint val="75000"/>
                </a:prstClr>
              </a:solidFill>
            </a:endParaRPr>
          </a:p>
        </p:txBody>
      </p:sp>
      <p:sp>
        <p:nvSpPr>
          <p:cNvPr id="6" name="Slide Number Placeholder 5">
            <a:extLst>
              <a:ext uri="{FF2B5EF4-FFF2-40B4-BE49-F238E27FC236}">
                <a16:creationId xmlns:a16="http://schemas.microsoft.com/office/drawing/2014/main" xmlns="" id="{51A7E076-63BA-49D1-B1F9-6C6DED4C04C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9DE0C20-1144-4937-B360-B51964F2190C}" type="slidenum">
              <a:rPr lang="en-ZA" smtClean="0">
                <a:solidFill>
                  <a:prstClr val="black">
                    <a:tint val="75000"/>
                  </a:prstClr>
                </a:solidFill>
              </a:rPr>
              <a:pPr/>
              <a:t>‹#›</a:t>
            </a:fld>
            <a:endParaRPr lang="en-ZA" dirty="0">
              <a:solidFill>
                <a:prstClr val="black">
                  <a:tint val="75000"/>
                </a:prstClr>
              </a:solidFill>
            </a:endParaRPr>
          </a:p>
        </p:txBody>
      </p:sp>
      <p:pic>
        <p:nvPicPr>
          <p:cNvPr id="8" name="Picture 7"/>
          <p:cNvPicPr>
            <a:picLocks noChangeAspect="1"/>
          </p:cNvPicPr>
          <p:nvPr userDrawn="1"/>
        </p:nvPicPr>
        <p:blipFill>
          <a:blip r:embed="rId14"/>
          <a:stretch>
            <a:fillRect/>
          </a:stretch>
        </p:blipFill>
        <p:spPr>
          <a:xfrm>
            <a:off x="6346171" y="604197"/>
            <a:ext cx="2697714" cy="847417"/>
          </a:xfrm>
          <a:prstGeom prst="rect">
            <a:avLst/>
          </a:prstGeom>
        </p:spPr>
      </p:pic>
    </p:spTree>
    <p:extLst>
      <p:ext uri="{BB962C8B-B14F-4D97-AF65-F5344CB8AC3E}">
        <p14:creationId xmlns:p14="http://schemas.microsoft.com/office/powerpoint/2010/main" xmlns="" val="302029322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685800" rtl="0" eaLnBrk="1" latinLnBrk="0" hangingPunct="1">
        <a:lnSpc>
          <a:spcPct val="90000"/>
        </a:lnSpc>
        <a:spcBef>
          <a:spcPct val="0"/>
        </a:spcBef>
        <a:buNone/>
        <a:defRPr sz="27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600075" indent="-257175"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q"/>
        <a:defRPr sz="1350" kern="1200">
          <a:solidFill>
            <a:schemeClr val="tx1"/>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xmlns="" id="{BC501AB1-87DE-FF41-AE71-9C89D763362E}"/>
              </a:ext>
            </a:extLst>
          </p:cNvPr>
          <p:cNvSpPr txBox="1">
            <a:spLocks noChangeArrowheads="1"/>
          </p:cNvSpPr>
          <p:nvPr/>
        </p:nvSpPr>
        <p:spPr bwMode="auto">
          <a:xfrm>
            <a:off x="528642" y="1500851"/>
            <a:ext cx="8072437" cy="2939266"/>
          </a:xfrm>
          <a:prstGeom prst="rect">
            <a:avLst/>
          </a:prstGeom>
          <a:solidFill>
            <a:srgbClr val="FFFFFF"/>
          </a:solidFill>
          <a:ln w="19050">
            <a:noFill/>
            <a:miter lim="800000"/>
            <a:headEnd/>
            <a:tailEnd/>
          </a:ln>
        </p:spPr>
        <p:txBody>
          <a:bodyPr rot="0" vert="horz" wrap="square" lIns="91440" tIns="45720" rIns="91440" bIns="45720" anchor="ctr" anchorCtr="0">
            <a:spAutoFit/>
          </a:bodyPr>
          <a:lstStyle/>
          <a:p>
            <a:pPr algn="ctr">
              <a:spcBef>
                <a:spcPts val="1200"/>
              </a:spcBef>
            </a:pPr>
            <a:r>
              <a:rPr lang="en-ZA" sz="4000" b="1" dirty="0">
                <a:solidFill>
                  <a:srgbClr val="D91934"/>
                </a:solidFill>
                <a:latin typeface="Arial" panose="020B0604020202020204" pitchFamily="34" charset="0"/>
                <a:ea typeface="Calibri" panose="020F0502020204030204" pitchFamily="34" charset="0"/>
                <a:cs typeface="Arial" panose="020B0604020202020204" pitchFamily="34" charset="0"/>
              </a:rPr>
              <a:t>SA POST OFFICE</a:t>
            </a:r>
          </a:p>
          <a:p>
            <a:pPr algn="ctr">
              <a:spcBef>
                <a:spcPts val="600"/>
              </a:spcBef>
            </a:pPr>
            <a:endParaRPr lang="en-ZA" sz="2800" b="1" dirty="0">
              <a:ln w="0">
                <a:solidFill>
                  <a:srgbClr val="002060"/>
                </a:solidFill>
              </a:ln>
              <a:solidFill>
                <a:srgbClr val="002060"/>
              </a:solidFill>
              <a:latin typeface="Arial" panose="020B0604020202020204" pitchFamily="34" charset="0"/>
              <a:ea typeface="Calibri" panose="020F0502020204030204" pitchFamily="34" charset="0"/>
              <a:cs typeface="Times New Roman" panose="02020603050405020304" pitchFamily="18" charset="0"/>
            </a:endParaRPr>
          </a:p>
          <a:p>
            <a:pPr algn="ctr">
              <a:spcBef>
                <a:spcPts val="600"/>
              </a:spcBef>
            </a:pPr>
            <a:r>
              <a:rPr lang="en-ZA" sz="2400" b="1" dirty="0">
                <a:ln w="0">
                  <a:solidFill>
                    <a:srgbClr val="002060"/>
                  </a:solidFill>
                </a:ln>
                <a:solidFill>
                  <a:srgbClr val="002060"/>
                </a:solidFill>
                <a:latin typeface="Arial" panose="020B0604020202020204" pitchFamily="34" charset="0"/>
                <a:ea typeface="Calibri" panose="020F0502020204030204" pitchFamily="34" charset="0"/>
                <a:cs typeface="Times New Roman" panose="02020603050405020304" pitchFamily="18" charset="0"/>
              </a:rPr>
              <a:t>PORTFOLIO COMMITTEE ON COMMUNICATIONS</a:t>
            </a:r>
            <a:endParaRPr lang="en-ZA" b="1" dirty="0">
              <a:ln w="0">
                <a:solidFill>
                  <a:srgbClr val="002060"/>
                </a:solidFill>
              </a:ln>
              <a:solidFill>
                <a:srgbClr val="002060"/>
              </a:solidFill>
              <a:latin typeface="Arial" panose="020B0604020202020204" pitchFamily="34" charset="0"/>
              <a:ea typeface="Calibri" panose="020F0502020204030204" pitchFamily="34" charset="0"/>
              <a:cs typeface="Times New Roman" panose="02020603050405020304" pitchFamily="18" charset="0"/>
            </a:endParaRPr>
          </a:p>
          <a:p>
            <a:pPr algn="ctr">
              <a:spcBef>
                <a:spcPts val="600"/>
              </a:spcBef>
            </a:pPr>
            <a:r>
              <a:rPr lang="en-US" sz="2800" b="1" dirty="0">
                <a:solidFill>
                  <a:srgbClr val="1E4A8D"/>
                </a:solidFill>
                <a:latin typeface="Arial" panose="020B0604020202020204" pitchFamily="34" charset="0"/>
                <a:cs typeface="Arial" panose="020B0604020202020204" pitchFamily="34" charset="0"/>
              </a:rPr>
              <a:t>Contract Value Chain</a:t>
            </a:r>
          </a:p>
          <a:p>
            <a:pPr algn="ctr">
              <a:spcBef>
                <a:spcPts val="600"/>
              </a:spcBef>
            </a:pPr>
            <a:r>
              <a:rPr lang="en-US" sz="2000" b="1" dirty="0">
                <a:solidFill>
                  <a:srgbClr val="1E4A8D"/>
                </a:solidFill>
                <a:latin typeface="Arial" panose="020B0604020202020204" pitchFamily="34" charset="0"/>
                <a:cs typeface="Arial" panose="020B0604020202020204" pitchFamily="34" charset="0"/>
              </a:rPr>
              <a:t>2021/2022 FY</a:t>
            </a:r>
          </a:p>
          <a:p>
            <a:pPr algn="ctr">
              <a:spcBef>
                <a:spcPts val="600"/>
              </a:spcBef>
            </a:pPr>
            <a:r>
              <a:rPr lang="en-ZA" sz="2000" b="1" dirty="0">
                <a:solidFill>
                  <a:srgbClr val="1E4A8D"/>
                </a:solidFill>
                <a:latin typeface="Arial" panose="020B0604020202020204" pitchFamily="34" charset="0"/>
                <a:cs typeface="Arial" panose="020B0604020202020204" pitchFamily="34" charset="0"/>
              </a:rPr>
              <a:t>29 November 2022</a:t>
            </a:r>
            <a:endParaRPr lang="en-ZA" sz="2800" b="1" dirty="0">
              <a:ln w="0">
                <a:solidFill>
                  <a:srgbClr val="002060"/>
                </a:solidFill>
              </a:ln>
              <a:solidFill>
                <a:srgbClr val="002060"/>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24846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70769" y="2365174"/>
            <a:ext cx="4735772" cy="1015663"/>
          </a:xfrm>
          <a:prstGeom prst="rect">
            <a:avLst/>
          </a:prstGeom>
          <a:noFill/>
        </p:spPr>
        <p:txBody>
          <a:bodyPr wrap="square" rtlCol="0">
            <a:spAutoFit/>
          </a:bodyPr>
          <a:lstStyle/>
          <a:p>
            <a:r>
              <a:rPr lang="en-ZA" sz="6000" b="1" dirty="0">
                <a:solidFill>
                  <a:srgbClr val="1E4A8D"/>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xmlns="" val="365370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B80AD8C-E181-0F4C-8B15-41DA6DF3525C}"/>
              </a:ext>
            </a:extLst>
          </p:cNvPr>
          <p:cNvSpPr txBox="1"/>
          <p:nvPr/>
        </p:nvSpPr>
        <p:spPr>
          <a:xfrm>
            <a:off x="146345" y="67439"/>
            <a:ext cx="8125588" cy="461665"/>
          </a:xfrm>
          <a:prstGeom prst="rect">
            <a:avLst/>
          </a:prstGeom>
          <a:noFill/>
        </p:spPr>
        <p:txBody>
          <a:bodyPr wrap="square" rtlCol="0">
            <a:spAutoFit/>
          </a:bodyPr>
          <a:lstStyle/>
          <a:p>
            <a:r>
              <a:rPr lang="en-US" sz="2400" b="1" dirty="0">
                <a:solidFill>
                  <a:srgbClr val="C00000"/>
                </a:solidFill>
                <a:latin typeface="Arial" panose="020B0604020202020204" pitchFamily="34" charset="0"/>
                <a:cs typeface="Arial" panose="020B0604020202020204" pitchFamily="34" charset="0"/>
              </a:rPr>
              <a:t>Contract Management - SASSA </a:t>
            </a:r>
          </a:p>
        </p:txBody>
      </p:sp>
      <p:pic>
        <p:nvPicPr>
          <p:cNvPr id="2" name="Picture 1"/>
          <p:cNvPicPr>
            <a:picLocks noChangeAspect="1"/>
          </p:cNvPicPr>
          <p:nvPr/>
        </p:nvPicPr>
        <p:blipFill>
          <a:blip r:embed="rId2"/>
          <a:stretch>
            <a:fillRect/>
          </a:stretch>
        </p:blipFill>
        <p:spPr>
          <a:xfrm>
            <a:off x="735773" y="777665"/>
            <a:ext cx="7672454" cy="4489875"/>
          </a:xfrm>
          <a:prstGeom prst="rect">
            <a:avLst/>
          </a:prstGeom>
        </p:spPr>
      </p:pic>
    </p:spTree>
    <p:extLst>
      <p:ext uri="{BB962C8B-B14F-4D97-AF65-F5344CB8AC3E}">
        <p14:creationId xmlns:p14="http://schemas.microsoft.com/office/powerpoint/2010/main" xmlns="" val="3222885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B80AD8C-E181-0F4C-8B15-41DA6DF3525C}"/>
              </a:ext>
            </a:extLst>
          </p:cNvPr>
          <p:cNvSpPr txBox="1"/>
          <p:nvPr/>
        </p:nvSpPr>
        <p:spPr>
          <a:xfrm>
            <a:off x="146345" y="67439"/>
            <a:ext cx="6891867" cy="461665"/>
          </a:xfrm>
          <a:prstGeom prst="rect">
            <a:avLst/>
          </a:prstGeom>
          <a:noFill/>
        </p:spPr>
        <p:txBody>
          <a:bodyPr wrap="square" rtlCol="0">
            <a:spAutoFit/>
          </a:bodyPr>
          <a:lstStyle/>
          <a:p>
            <a:r>
              <a:rPr lang="en-US" sz="2400" b="1" dirty="0">
                <a:solidFill>
                  <a:srgbClr val="C00000"/>
                </a:solidFill>
                <a:latin typeface="Arial" panose="020B0604020202020204" pitchFamily="34" charset="0"/>
                <a:cs typeface="Arial" panose="020B0604020202020204" pitchFamily="34" charset="0"/>
              </a:rPr>
              <a:t>Procurement Regulations </a:t>
            </a:r>
          </a:p>
        </p:txBody>
      </p:sp>
      <p:sp>
        <p:nvSpPr>
          <p:cNvPr id="4" name="Rectangle 3"/>
          <p:cNvSpPr/>
          <p:nvPr/>
        </p:nvSpPr>
        <p:spPr>
          <a:xfrm>
            <a:off x="233184" y="794732"/>
            <a:ext cx="8574322" cy="3662541"/>
          </a:xfrm>
          <a:prstGeom prst="rect">
            <a:avLst/>
          </a:prstGeom>
        </p:spPr>
        <p:txBody>
          <a:bodyPr wrap="square">
            <a:spAutoFit/>
          </a:bodyPr>
          <a:lstStyle/>
          <a:p>
            <a:pPr algn="just">
              <a:spcBef>
                <a:spcPts val="554"/>
              </a:spcBef>
            </a:pPr>
            <a:r>
              <a:rPr lang="en-ZA" sz="1600" b="1" dirty="0">
                <a:latin typeface="Arial" panose="020B0604020202020204" pitchFamily="34" charset="0"/>
                <a:cs typeface="Arial" panose="020B0604020202020204" pitchFamily="34" charset="0"/>
              </a:rPr>
              <a:t>Treasury Instruction Note 3 of 2021/2022</a:t>
            </a:r>
            <a:endParaRPr lang="en-ZA" sz="1600" dirty="0"/>
          </a:p>
          <a:p>
            <a:pPr algn="just">
              <a:spcBef>
                <a:spcPts val="554"/>
              </a:spcBef>
            </a:pPr>
            <a:r>
              <a:rPr lang="en-ZA" sz="1600" dirty="0">
                <a:latin typeface="Arial" panose="020B0604020202020204" pitchFamily="34" charset="0"/>
                <a:cs typeface="Arial" panose="020B0604020202020204" pitchFamily="34" charset="0"/>
              </a:rPr>
              <a:t>Requires that prior to inviting price quotations, confirmation is to be provided of: </a:t>
            </a:r>
          </a:p>
          <a:p>
            <a:pPr marL="342900" indent="-342900" algn="just">
              <a:spcBef>
                <a:spcPts val="554"/>
              </a:spcBef>
              <a:buFont typeface="+mj-lt"/>
              <a:buAutoNum type="arabicPeriod"/>
            </a:pPr>
            <a:r>
              <a:rPr lang="en-ZA" sz="1600" dirty="0">
                <a:latin typeface="Arial" panose="020B0604020202020204" pitchFamily="34" charset="0"/>
                <a:cs typeface="Arial" panose="020B0604020202020204" pitchFamily="34" charset="0"/>
              </a:rPr>
              <a:t>Budget</a:t>
            </a:r>
          </a:p>
          <a:p>
            <a:pPr marL="342900" indent="-342900" algn="just">
              <a:spcBef>
                <a:spcPts val="554"/>
              </a:spcBef>
              <a:buFont typeface="+mj-lt"/>
              <a:buAutoNum type="arabicPeriod"/>
            </a:pPr>
            <a:r>
              <a:rPr lang="en-ZA" sz="1600" dirty="0">
                <a:latin typeface="Arial" panose="020B0604020202020204" pitchFamily="34" charset="0"/>
                <a:cs typeface="Arial" panose="020B0604020202020204" pitchFamily="34" charset="0"/>
              </a:rPr>
              <a:t>Cash flow and </a:t>
            </a:r>
          </a:p>
          <a:p>
            <a:pPr marL="342900" indent="-342900" algn="just">
              <a:spcBef>
                <a:spcPts val="554"/>
              </a:spcBef>
              <a:buFont typeface="+mj-lt"/>
              <a:buAutoNum type="arabicPeriod"/>
            </a:pPr>
            <a:r>
              <a:rPr lang="en-ZA" sz="1600" dirty="0">
                <a:latin typeface="Arial" panose="020B0604020202020204" pitchFamily="34" charset="0"/>
                <a:cs typeface="Arial" panose="020B0604020202020204" pitchFamily="34" charset="0"/>
              </a:rPr>
              <a:t>Payment will be made within 30 days or as per contract period. </a:t>
            </a:r>
          </a:p>
          <a:p>
            <a:pPr algn="just">
              <a:spcBef>
                <a:spcPts val="554"/>
              </a:spcBef>
            </a:pPr>
            <a:endParaRPr lang="en-ZA" sz="1600" dirty="0">
              <a:latin typeface="Arial" panose="020B0604020202020204" pitchFamily="34" charset="0"/>
              <a:cs typeface="Arial" panose="020B0604020202020204" pitchFamily="34" charset="0"/>
            </a:endParaRPr>
          </a:p>
          <a:p>
            <a:pPr algn="just">
              <a:spcBef>
                <a:spcPts val="554"/>
              </a:spcBef>
            </a:pPr>
            <a:r>
              <a:rPr lang="en-ZA" sz="1600" dirty="0">
                <a:latin typeface="Arial" panose="020B0604020202020204" pitchFamily="34" charset="0"/>
                <a:cs typeface="Arial" panose="020B0604020202020204" pitchFamily="34" charset="0"/>
              </a:rPr>
              <a:t>May impact the levels of Irregular Expenditure due to the severe cash flow constraints currently experienced. </a:t>
            </a:r>
          </a:p>
          <a:p>
            <a:pPr algn="just">
              <a:spcBef>
                <a:spcPts val="554"/>
              </a:spcBef>
            </a:pPr>
            <a:endParaRPr lang="en-ZA" sz="1600" dirty="0">
              <a:latin typeface="Arial" panose="020B0604020202020204" pitchFamily="34" charset="0"/>
              <a:cs typeface="Arial" panose="020B0604020202020204" pitchFamily="34" charset="0"/>
            </a:endParaRPr>
          </a:p>
          <a:p>
            <a:pPr algn="just">
              <a:spcBef>
                <a:spcPts val="554"/>
              </a:spcBef>
            </a:pPr>
            <a:r>
              <a:rPr lang="en-ZA" sz="1600" dirty="0">
                <a:latin typeface="Arial" panose="020B0604020202020204" pitchFamily="34" charset="0"/>
                <a:cs typeface="Arial" panose="020B0604020202020204" pitchFamily="34" charset="0"/>
              </a:rPr>
              <a:t>May result in uncompetitive and unfair bidding process as per Budgetary Review and Recommendations Report (BRRR) by the Auditor General dated 11 October 2022 due to cash flow constraints.</a:t>
            </a:r>
            <a:endParaRPr lang="en-US" sz="1015"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01170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B80AD8C-E181-0F4C-8B15-41DA6DF3525C}"/>
              </a:ext>
            </a:extLst>
          </p:cNvPr>
          <p:cNvSpPr txBox="1"/>
          <p:nvPr/>
        </p:nvSpPr>
        <p:spPr>
          <a:xfrm>
            <a:off x="146345" y="67439"/>
            <a:ext cx="6891867" cy="461665"/>
          </a:xfrm>
          <a:prstGeom prst="rect">
            <a:avLst/>
          </a:prstGeom>
          <a:noFill/>
        </p:spPr>
        <p:txBody>
          <a:bodyPr wrap="square" rtlCol="0">
            <a:spAutoFit/>
          </a:bodyPr>
          <a:lstStyle/>
          <a:p>
            <a:r>
              <a:rPr lang="en-US" sz="2400" b="1" dirty="0">
                <a:solidFill>
                  <a:srgbClr val="C00000"/>
                </a:solidFill>
                <a:latin typeface="Arial" panose="020B0604020202020204" pitchFamily="34" charset="0"/>
                <a:cs typeface="Arial" panose="020B0604020202020204" pitchFamily="34" charset="0"/>
              </a:rPr>
              <a:t>Irregular Expenditure</a:t>
            </a:r>
          </a:p>
        </p:txBody>
      </p:sp>
      <p:sp>
        <p:nvSpPr>
          <p:cNvPr id="4" name="Rectangle 3"/>
          <p:cNvSpPr/>
          <p:nvPr/>
        </p:nvSpPr>
        <p:spPr>
          <a:xfrm>
            <a:off x="233184" y="794732"/>
            <a:ext cx="8574322" cy="4788234"/>
          </a:xfrm>
          <a:prstGeom prst="rect">
            <a:avLst/>
          </a:prstGeom>
        </p:spPr>
        <p:txBody>
          <a:bodyPr wrap="square">
            <a:spAutoFit/>
          </a:bodyPr>
          <a:lstStyle/>
          <a:p>
            <a:pPr algn="just">
              <a:spcBef>
                <a:spcPts val="554"/>
              </a:spcBef>
            </a:pPr>
            <a:r>
              <a:rPr lang="en-ZA" sz="1600" dirty="0">
                <a:latin typeface="Arial" panose="020B0604020202020204" pitchFamily="34" charset="0"/>
                <a:cs typeface="Arial" panose="020B0604020202020204" pitchFamily="34" charset="0"/>
              </a:rPr>
              <a:t>Irregular Expenditure refers to expenditure other than authorised expenditure, incurred in contravention of or that is not in accordance with a requirement of any applicable legislation including-</a:t>
            </a:r>
          </a:p>
          <a:p>
            <a:pPr algn="just">
              <a:spcBef>
                <a:spcPts val="554"/>
              </a:spcBef>
            </a:pPr>
            <a:r>
              <a:rPr lang="en-ZA" sz="1600" dirty="0">
                <a:latin typeface="Arial" panose="020B0604020202020204" pitchFamily="34" charset="0"/>
                <a:cs typeface="Arial" panose="020B0604020202020204" pitchFamily="34" charset="0"/>
              </a:rPr>
              <a:t> </a:t>
            </a:r>
          </a:p>
          <a:p>
            <a:pPr marL="285750" lvl="0" indent="-285750" algn="just">
              <a:spcBef>
                <a:spcPts val="554"/>
              </a:spcBef>
              <a:buFont typeface="Arial" panose="020B0604020202020204" pitchFamily="34" charset="0"/>
              <a:buChar char="•"/>
            </a:pPr>
            <a:r>
              <a:rPr lang="en-ZA" sz="1600" dirty="0">
                <a:latin typeface="Arial" panose="020B0604020202020204" pitchFamily="34" charset="0"/>
                <a:cs typeface="Arial" panose="020B0604020202020204" pitchFamily="34" charset="0"/>
              </a:rPr>
              <a:t>The Public Finance Management Act (PFMA); or</a:t>
            </a:r>
          </a:p>
          <a:p>
            <a:pPr marL="285750" lvl="0" indent="-285750" algn="just">
              <a:spcBef>
                <a:spcPts val="554"/>
              </a:spcBef>
              <a:buFont typeface="Arial" panose="020B0604020202020204" pitchFamily="34" charset="0"/>
              <a:buChar char="•"/>
            </a:pPr>
            <a:r>
              <a:rPr lang="en-ZA" sz="1600" dirty="0">
                <a:latin typeface="Arial" panose="020B0604020202020204" pitchFamily="34" charset="0"/>
                <a:cs typeface="Arial" panose="020B0604020202020204" pitchFamily="34" charset="0"/>
              </a:rPr>
              <a:t>The State Tender Board Act, 1968 (act no 86 of 1968); or </a:t>
            </a:r>
          </a:p>
          <a:p>
            <a:pPr marL="285750" lvl="0" indent="-285750" algn="just">
              <a:spcBef>
                <a:spcPts val="554"/>
              </a:spcBef>
              <a:buFont typeface="Arial" panose="020B0604020202020204" pitchFamily="34" charset="0"/>
              <a:buChar char="•"/>
            </a:pPr>
            <a:r>
              <a:rPr lang="en-ZA" sz="1600" dirty="0">
                <a:latin typeface="Arial" panose="020B0604020202020204" pitchFamily="34" charset="0"/>
                <a:cs typeface="Arial" panose="020B0604020202020204" pitchFamily="34" charset="0"/>
              </a:rPr>
              <a:t>Any provincial legislation providing for procurement procedures in that Provincial Government.</a:t>
            </a:r>
          </a:p>
          <a:p>
            <a:pPr algn="just">
              <a:spcBef>
                <a:spcPts val="554"/>
              </a:spcBef>
            </a:pPr>
            <a:endParaRPr lang="en-GB" sz="1600" b="1" dirty="0">
              <a:latin typeface="Arial" panose="020B0604020202020204" pitchFamily="34" charset="0"/>
              <a:cs typeface="Arial" panose="020B0604020202020204" pitchFamily="34" charset="0"/>
            </a:endParaRPr>
          </a:p>
          <a:p>
            <a:pPr algn="just">
              <a:spcBef>
                <a:spcPts val="554"/>
              </a:spcBef>
            </a:pPr>
            <a:r>
              <a:rPr lang="en-ZA" sz="1600" dirty="0">
                <a:latin typeface="Arial" panose="020B0604020202020204" pitchFamily="34" charset="0"/>
                <a:cs typeface="Arial" panose="020B0604020202020204" pitchFamily="34" charset="0"/>
              </a:rPr>
              <a:t>The Annual Report of the SA Post Office for 2021/2022 FY indicates an accumulated amount of R2.4 billion as Irregular Expenditure. </a:t>
            </a:r>
          </a:p>
          <a:p>
            <a:pPr algn="just">
              <a:spcBef>
                <a:spcPts val="554"/>
              </a:spcBef>
            </a:pPr>
            <a:endParaRPr lang="en-GB" sz="1600" b="1" dirty="0">
              <a:latin typeface="Arial" panose="020B0604020202020204" pitchFamily="34" charset="0"/>
              <a:cs typeface="Arial" panose="020B0604020202020204" pitchFamily="34" charset="0"/>
            </a:endParaRPr>
          </a:p>
          <a:p>
            <a:pPr algn="just">
              <a:spcBef>
                <a:spcPts val="554"/>
              </a:spcBef>
            </a:pPr>
            <a:endParaRPr lang="en-GB" sz="1600" b="1" dirty="0">
              <a:latin typeface="Arial" panose="020B0604020202020204" pitchFamily="34" charset="0"/>
              <a:cs typeface="Arial" panose="020B0604020202020204" pitchFamily="34" charset="0"/>
            </a:endParaRPr>
          </a:p>
          <a:p>
            <a:pPr algn="just">
              <a:spcBef>
                <a:spcPts val="554"/>
              </a:spcBef>
            </a:pPr>
            <a:endParaRPr lang="en-GB" sz="1600" b="1" dirty="0">
              <a:latin typeface="Arial" panose="020B0604020202020204" pitchFamily="34" charset="0"/>
              <a:cs typeface="Arial" panose="020B0604020202020204" pitchFamily="34" charset="0"/>
            </a:endParaRPr>
          </a:p>
          <a:p>
            <a:pPr algn="just">
              <a:spcBef>
                <a:spcPts val="554"/>
              </a:spcBef>
            </a:pPr>
            <a:endParaRPr lang="en-GB" sz="1600" b="1" dirty="0">
              <a:latin typeface="Arial" panose="020B0604020202020204" pitchFamily="34" charset="0"/>
              <a:cs typeface="Arial" panose="020B0604020202020204" pitchFamily="34" charset="0"/>
            </a:endParaRPr>
          </a:p>
          <a:p>
            <a:pPr algn="just">
              <a:spcBef>
                <a:spcPts val="554"/>
              </a:spcBef>
            </a:pPr>
            <a:endParaRPr lang="en-US" sz="1015"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657199" y="4639329"/>
            <a:ext cx="5381013" cy="1266802"/>
          </a:xfrm>
          <a:prstGeom prst="rect">
            <a:avLst/>
          </a:prstGeom>
        </p:spPr>
      </p:pic>
    </p:spTree>
    <p:extLst>
      <p:ext uri="{BB962C8B-B14F-4D97-AF65-F5344CB8AC3E}">
        <p14:creationId xmlns:p14="http://schemas.microsoft.com/office/powerpoint/2010/main" xmlns="" val="830706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B80AD8C-E181-0F4C-8B15-41DA6DF3525C}"/>
              </a:ext>
            </a:extLst>
          </p:cNvPr>
          <p:cNvSpPr txBox="1"/>
          <p:nvPr/>
        </p:nvSpPr>
        <p:spPr>
          <a:xfrm>
            <a:off x="146345" y="67439"/>
            <a:ext cx="7913922" cy="461665"/>
          </a:xfrm>
          <a:prstGeom prst="rect">
            <a:avLst/>
          </a:prstGeom>
          <a:noFill/>
        </p:spPr>
        <p:txBody>
          <a:bodyPr wrap="square" rtlCol="0">
            <a:spAutoFit/>
          </a:bodyPr>
          <a:lstStyle/>
          <a:p>
            <a:r>
              <a:rPr lang="en-US" sz="2400" b="1" dirty="0">
                <a:solidFill>
                  <a:srgbClr val="C00000"/>
                </a:solidFill>
                <a:latin typeface="Arial" panose="020B0604020202020204" pitchFamily="34" charset="0"/>
                <a:cs typeface="Arial" panose="020B0604020202020204" pitchFamily="34" charset="0"/>
              </a:rPr>
              <a:t>Financial Misconduct Committee</a:t>
            </a:r>
          </a:p>
        </p:txBody>
      </p:sp>
      <p:sp>
        <p:nvSpPr>
          <p:cNvPr id="4" name="Rectangle 3"/>
          <p:cNvSpPr/>
          <p:nvPr/>
        </p:nvSpPr>
        <p:spPr>
          <a:xfrm>
            <a:off x="233184" y="794732"/>
            <a:ext cx="8574322" cy="5355312"/>
          </a:xfrm>
          <a:prstGeom prst="rect">
            <a:avLst/>
          </a:prstGeom>
        </p:spPr>
        <p:txBody>
          <a:bodyPr wrap="square">
            <a:spAutoFit/>
          </a:bodyPr>
          <a:lstStyle/>
          <a:p>
            <a:pPr marL="285750" indent="-285750" algn="just" fontAlgn="base">
              <a:lnSpc>
                <a:spcPct val="150000"/>
              </a:lnSpc>
              <a:spcBef>
                <a:spcPts val="554"/>
              </a:spcBef>
              <a:spcAft>
                <a:spcPct val="0"/>
              </a:spcAft>
              <a:buFont typeface="Arial" panose="020B0604020202020204" pitchFamily="34" charset="0"/>
              <a:buChar char="•"/>
              <a:defRPr/>
            </a:pPr>
            <a:r>
              <a:rPr lang="en-ZA" sz="1600" dirty="0">
                <a:latin typeface="Arial" panose="020B0604020202020204" pitchFamily="34" charset="0"/>
                <a:cs typeface="Arial" panose="020B0604020202020204" pitchFamily="34" charset="0"/>
              </a:rPr>
              <a:t>As indicated in the Budgetary Review and Recommendations Report (BRRR) by the Auditor General dated 11 October 2022: </a:t>
            </a:r>
          </a:p>
          <a:p>
            <a:pPr marL="742950" lvl="2" indent="-285750" algn="just" fontAlgn="base">
              <a:spcBef>
                <a:spcPts val="554"/>
              </a:spcBef>
              <a:spcAft>
                <a:spcPct val="0"/>
              </a:spcAft>
              <a:buFont typeface="Courier New" panose="02070309020205020404" pitchFamily="49" charset="0"/>
              <a:buChar char="o"/>
              <a:defRPr/>
            </a:pPr>
            <a:r>
              <a:rPr lang="en-US" sz="1600" dirty="0">
                <a:latin typeface="Arial" panose="020B0604020202020204" pitchFamily="34" charset="0"/>
                <a:cs typeface="Arial" panose="020B0604020202020204" pitchFamily="34" charset="0"/>
              </a:rPr>
              <a:t>Inadequate consequence management efforts identified in </a:t>
            </a:r>
            <a:r>
              <a:rPr lang="en-US" sz="1600" dirty="0" err="1">
                <a:latin typeface="Arial" panose="020B0604020202020204" pitchFamily="34" charset="0"/>
                <a:cs typeface="Arial" panose="020B0604020202020204" pitchFamily="34" charset="0"/>
              </a:rPr>
              <a:t>Auditees</a:t>
            </a:r>
            <a:endParaRPr lang="en-US" sz="1600" dirty="0">
              <a:latin typeface="Arial" panose="020B0604020202020204" pitchFamily="34" charset="0"/>
              <a:cs typeface="Arial" panose="020B0604020202020204" pitchFamily="34" charset="0"/>
            </a:endParaRPr>
          </a:p>
          <a:p>
            <a:pPr marL="742950" lvl="2" indent="-285750" algn="just" fontAlgn="base">
              <a:spcBef>
                <a:spcPts val="554"/>
              </a:spcBef>
              <a:spcAft>
                <a:spcPct val="0"/>
              </a:spcAft>
              <a:buFont typeface="Courier New" panose="02070309020205020404" pitchFamily="49" charset="0"/>
              <a:buChar char="o"/>
              <a:defRPr/>
            </a:pPr>
            <a:r>
              <a:rPr lang="en-US" sz="1600" dirty="0">
                <a:latin typeface="Arial" panose="020B0604020202020204" pitchFamily="34" charset="0"/>
                <a:cs typeface="Arial" panose="020B0604020202020204" pitchFamily="34" charset="0"/>
              </a:rPr>
              <a:t>Irregular Expenditure emanating from archaic and legacy systems is unable to be traced to responsible personnel </a:t>
            </a:r>
          </a:p>
          <a:p>
            <a:pPr marL="285750" indent="-285750" algn="just">
              <a:lnSpc>
                <a:spcPct val="150000"/>
              </a:lnSpc>
              <a:spcBef>
                <a:spcPts val="554"/>
              </a:spcBef>
              <a:buFont typeface="Arial" panose="020B0604020202020204" pitchFamily="34" charset="0"/>
              <a:buChar char="•"/>
            </a:pPr>
            <a:r>
              <a:rPr lang="en-ZA" sz="1600" dirty="0">
                <a:latin typeface="Arial" panose="020B0604020202020204" pitchFamily="34" charset="0"/>
                <a:cs typeface="Arial" panose="020B0604020202020204" pitchFamily="34" charset="0"/>
              </a:rPr>
              <a:t>For each instance of Irregular Expenditure, a Consequence Management Assessment Certificate (CMAC) is to be completed and submitted to the FMC for evaluation and determination on any further action that may be required, including Consequence Management. </a:t>
            </a:r>
          </a:p>
          <a:p>
            <a:pPr marL="285750" indent="-285750" algn="just">
              <a:lnSpc>
                <a:spcPct val="150000"/>
              </a:lnSpc>
              <a:spcBef>
                <a:spcPts val="554"/>
              </a:spcBef>
              <a:buFont typeface="Arial" panose="020B0604020202020204" pitchFamily="34" charset="0"/>
              <a:buChar char="•"/>
            </a:pPr>
            <a:r>
              <a:rPr lang="en-US" sz="1600" dirty="0">
                <a:latin typeface="Arial" panose="020B0604020202020204" pitchFamily="34" charset="0"/>
                <a:cs typeface="Arial" panose="020B0604020202020204" pitchFamily="34" charset="0"/>
              </a:rPr>
              <a:t>In order to comply with the requirements of National Treasury, a process has commenced whereby all CMACs received from 2016 onwards are in the process of review.</a:t>
            </a:r>
          </a:p>
          <a:p>
            <a:pPr marL="285750" indent="-285750" algn="just">
              <a:lnSpc>
                <a:spcPct val="150000"/>
              </a:lnSpc>
              <a:spcBef>
                <a:spcPts val="554"/>
              </a:spcBef>
              <a:buFont typeface="Arial" panose="020B0604020202020204" pitchFamily="34" charset="0"/>
              <a:buChar char="•"/>
            </a:pPr>
            <a:r>
              <a:rPr lang="en-US" sz="1600" dirty="0">
                <a:latin typeface="Arial" panose="020B0604020202020204" pitchFamily="34" charset="0"/>
                <a:cs typeface="Arial" panose="020B0604020202020204" pitchFamily="34" charset="0"/>
              </a:rPr>
              <a:t>Where required, CMACs have been returned to the respective BUs to update and include  any outstanding information. </a:t>
            </a:r>
          </a:p>
          <a:p>
            <a:pPr marL="285750" indent="-285750" algn="just">
              <a:lnSpc>
                <a:spcPct val="150000"/>
              </a:lnSpc>
              <a:spcBef>
                <a:spcPts val="554"/>
              </a:spcBef>
              <a:buFont typeface="Arial" panose="020B0604020202020204" pitchFamily="34" charset="0"/>
              <a:buChar char="•"/>
            </a:pPr>
            <a:r>
              <a:rPr lang="en-US" sz="1600" dirty="0">
                <a:latin typeface="Arial" panose="020B0604020202020204" pitchFamily="34" charset="0"/>
                <a:cs typeface="Arial" panose="020B0604020202020204" pitchFamily="34" charset="0"/>
              </a:rPr>
              <a:t>Condonation applications will be submitted to National Treasury</a:t>
            </a:r>
            <a:endParaRPr lang="en-US" sz="1015"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28314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6B818ED1-0F5B-4F83-92F5-5065A45EB83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xmlns="" id="{6AC57CB5-335C-4DDF-8517-7D38017BC826}"/>
              </a:ext>
            </a:extLst>
          </p:cNvPr>
          <p:cNvSpPr>
            <a:spLocks noGrp="1"/>
          </p:cNvSpPr>
          <p:nvPr>
            <p:ph type="ctrTitle"/>
          </p:nvPr>
        </p:nvSpPr>
        <p:spPr>
          <a:xfrm>
            <a:off x="3420533" y="1943099"/>
            <a:ext cx="5452534" cy="1075267"/>
          </a:xfrm>
        </p:spPr>
        <p:txBody>
          <a:bodyPr>
            <a:normAutofit/>
          </a:bodyPr>
          <a:lstStyle/>
          <a:p>
            <a:pPr algn="l"/>
            <a:r>
              <a:rPr lang="en-ZA" sz="2400" dirty="0">
                <a:solidFill>
                  <a:srgbClr val="0070C0"/>
                </a:solidFill>
                <a:ea typeface="Tahoma" panose="020B0604030504040204" pitchFamily="34" charset="0"/>
                <a:cs typeface="Tahoma" panose="020B0604030504040204" pitchFamily="34" charset="0"/>
              </a:rPr>
              <a:t>Integrated Grants Payment System </a:t>
            </a:r>
            <a:br>
              <a:rPr lang="en-ZA" sz="2400" dirty="0">
                <a:solidFill>
                  <a:srgbClr val="0070C0"/>
                </a:solidFill>
                <a:ea typeface="Tahoma" panose="020B0604030504040204" pitchFamily="34" charset="0"/>
                <a:cs typeface="Tahoma" panose="020B0604030504040204" pitchFamily="34" charset="0"/>
              </a:rPr>
            </a:br>
            <a:r>
              <a:rPr lang="en-ZA" sz="2400" dirty="0">
                <a:solidFill>
                  <a:srgbClr val="0070C0"/>
                </a:solidFill>
                <a:ea typeface="Tahoma" panose="020B0604030504040204" pitchFamily="34" charset="0"/>
                <a:cs typeface="Tahoma" panose="020B0604030504040204" pitchFamily="34" charset="0"/>
              </a:rPr>
              <a:t>Solutions (IGPS)</a:t>
            </a:r>
          </a:p>
        </p:txBody>
      </p:sp>
      <p:sp>
        <p:nvSpPr>
          <p:cNvPr id="4" name="Title 1">
            <a:extLst>
              <a:ext uri="{FF2B5EF4-FFF2-40B4-BE49-F238E27FC236}">
                <a16:creationId xmlns:a16="http://schemas.microsoft.com/office/drawing/2014/main" xmlns="" id="{6AC57CB5-335C-4DDF-8517-7D38017BC826}"/>
              </a:ext>
            </a:extLst>
          </p:cNvPr>
          <p:cNvSpPr txBox="1">
            <a:spLocks/>
          </p:cNvSpPr>
          <p:nvPr/>
        </p:nvSpPr>
        <p:spPr>
          <a:xfrm>
            <a:off x="4089400" y="795866"/>
            <a:ext cx="5596466" cy="1684867"/>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4500" b="1" kern="1200">
                <a:solidFill>
                  <a:schemeClr val="tx1"/>
                </a:solidFill>
                <a:latin typeface="Arial" panose="020B0604020202020204" pitchFamily="34" charset="0"/>
                <a:ea typeface="+mj-ea"/>
                <a:cs typeface="Arial" panose="020B0604020202020204" pitchFamily="34" charset="0"/>
              </a:defRPr>
            </a:lvl1pPr>
          </a:lstStyle>
          <a:p>
            <a:pPr algn="l"/>
            <a:r>
              <a:rPr lang="en-US" sz="2700" dirty="0">
                <a:solidFill>
                  <a:srgbClr val="0070C0"/>
                </a:solidFill>
                <a:ea typeface="Tahoma" panose="020B0604030504040204" pitchFamily="34" charset="0"/>
                <a:cs typeface="Tahoma" panose="020B0604030504040204" pitchFamily="34" charset="0"/>
              </a:rPr>
              <a:t/>
            </a:r>
            <a:br>
              <a:rPr lang="en-US" sz="2700" dirty="0">
                <a:solidFill>
                  <a:srgbClr val="0070C0"/>
                </a:solidFill>
                <a:ea typeface="Tahoma" panose="020B0604030504040204" pitchFamily="34" charset="0"/>
                <a:cs typeface="Tahoma" panose="020B0604030504040204" pitchFamily="34" charset="0"/>
              </a:rPr>
            </a:br>
            <a:r>
              <a:rPr lang="en-US" sz="2700" dirty="0">
                <a:solidFill>
                  <a:srgbClr val="0070C0"/>
                </a:solidFill>
                <a:ea typeface="Tahoma" panose="020B0604030504040204" pitchFamily="34" charset="0"/>
                <a:cs typeface="Tahoma" panose="020B0604030504040204" pitchFamily="34" charset="0"/>
              </a:rPr>
              <a:t>IRREGULAR EXPENDITURE</a:t>
            </a:r>
            <a:br>
              <a:rPr lang="en-US" sz="2700" dirty="0">
                <a:solidFill>
                  <a:srgbClr val="0070C0"/>
                </a:solidFill>
                <a:ea typeface="Tahoma" panose="020B0604030504040204" pitchFamily="34" charset="0"/>
                <a:cs typeface="Tahoma" panose="020B0604030504040204" pitchFamily="34" charset="0"/>
              </a:rPr>
            </a:br>
            <a:r>
              <a:rPr lang="en-US" sz="2700" dirty="0">
                <a:solidFill>
                  <a:srgbClr val="0070C0"/>
                </a:solidFill>
                <a:ea typeface="Tahoma" panose="020B0604030504040204" pitchFamily="34" charset="0"/>
                <a:cs typeface="Tahoma" panose="020B0604030504040204" pitchFamily="34" charset="0"/>
              </a:rPr>
              <a:t/>
            </a:r>
            <a:br>
              <a:rPr lang="en-US" sz="2700" dirty="0">
                <a:solidFill>
                  <a:srgbClr val="0070C0"/>
                </a:solidFill>
                <a:ea typeface="Tahoma" panose="020B0604030504040204" pitchFamily="34" charset="0"/>
                <a:cs typeface="Tahoma" panose="020B0604030504040204" pitchFamily="34" charset="0"/>
              </a:rPr>
            </a:br>
            <a:endParaRPr lang="en-ZA" sz="2700" dirty="0">
              <a:solidFill>
                <a:srgbClr val="0070C0"/>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852703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0070C0"/>
                </a:solidFill>
              </a:rPr>
              <a:t/>
            </a:r>
            <a:br>
              <a:rPr lang="en-GB" dirty="0">
                <a:solidFill>
                  <a:srgbClr val="0070C0"/>
                </a:solidFill>
              </a:rPr>
            </a:br>
            <a:r>
              <a:rPr lang="en-GB" dirty="0">
                <a:solidFill>
                  <a:srgbClr val="0070C0"/>
                </a:solidFill>
              </a:rPr>
              <a:t/>
            </a:r>
            <a:br>
              <a:rPr lang="en-GB" dirty="0">
                <a:solidFill>
                  <a:srgbClr val="0070C0"/>
                </a:solidFill>
              </a:rPr>
            </a:br>
            <a:r>
              <a:rPr lang="en-GB" dirty="0">
                <a:solidFill>
                  <a:srgbClr val="0070C0"/>
                </a:solidFill>
              </a:rPr>
              <a:t/>
            </a:r>
            <a:br>
              <a:rPr lang="en-GB" dirty="0">
                <a:solidFill>
                  <a:srgbClr val="0070C0"/>
                </a:solidFill>
              </a:rPr>
            </a:br>
            <a:r>
              <a:rPr lang="en-GB" dirty="0">
                <a:solidFill>
                  <a:srgbClr val="0070C0"/>
                </a:solidFill>
              </a:rPr>
              <a:t/>
            </a:r>
            <a:br>
              <a:rPr lang="en-GB" dirty="0">
                <a:solidFill>
                  <a:srgbClr val="0070C0"/>
                </a:solidFill>
              </a:rPr>
            </a:br>
            <a:endParaRPr lang="en-ZA" dirty="0">
              <a:solidFill>
                <a:srgbClr val="0070C0"/>
              </a:solidFill>
            </a:endParaRPr>
          </a:p>
        </p:txBody>
      </p:sp>
      <p:sp>
        <p:nvSpPr>
          <p:cNvPr id="3" name="Content Placeholder 2"/>
          <p:cNvSpPr>
            <a:spLocks noGrp="1"/>
          </p:cNvSpPr>
          <p:nvPr>
            <p:ph idx="1"/>
          </p:nvPr>
        </p:nvSpPr>
        <p:spPr>
          <a:xfrm>
            <a:off x="281539" y="558800"/>
            <a:ext cx="8590547" cy="6053667"/>
          </a:xfrm>
        </p:spPr>
        <p:txBody>
          <a:bodyPr>
            <a:normAutofit lnSpcReduction="10000"/>
          </a:bodyPr>
          <a:lstStyle/>
          <a:p>
            <a:pPr marL="0" indent="0" algn="just">
              <a:lnSpc>
                <a:spcPct val="100000"/>
              </a:lnSpc>
              <a:buNone/>
            </a:pPr>
            <a:endParaRPr lang="en-GB" sz="1200" dirty="0"/>
          </a:p>
          <a:p>
            <a:pPr marL="0" indent="0" algn="just">
              <a:lnSpc>
                <a:spcPct val="100000"/>
              </a:lnSpc>
              <a:buNone/>
            </a:pPr>
            <a:r>
              <a:rPr lang="en-ZA" sz="1800" b="1" dirty="0"/>
              <a:t>Background</a:t>
            </a:r>
          </a:p>
          <a:p>
            <a:pPr algn="just">
              <a:buFont typeface="Wingdings" panose="05000000000000000000" pitchFamily="2" charset="2"/>
              <a:buChar char="§"/>
            </a:pPr>
            <a:endParaRPr lang="en-ZA" sz="1800" dirty="0"/>
          </a:p>
          <a:p>
            <a:pPr algn="just">
              <a:buFont typeface="Wingdings" panose="05000000000000000000" pitchFamily="2" charset="2"/>
              <a:buChar char="§"/>
            </a:pPr>
            <a:r>
              <a:rPr lang="en-ZA" sz="1800" dirty="0"/>
              <a:t>In 2018 Postbank whilst still a division of SA Post Office went out on tender for the procurement of Integrated Grants Payment System Solutions (IGPS) to process social grant payments on behalf of South African Social Security Agency (SASSA) for a period of 5 years. </a:t>
            </a:r>
          </a:p>
          <a:p>
            <a:pPr algn="just">
              <a:buFont typeface="Wingdings" panose="05000000000000000000" pitchFamily="2" charset="2"/>
              <a:buChar char="§"/>
            </a:pPr>
            <a:r>
              <a:rPr lang="en-ZA" sz="1800" dirty="0"/>
              <a:t> The contract was awarded to FSS Technology (FSS) and Electronic Connect (EC) Joint Venture at a cost of R43 294 500.00.</a:t>
            </a:r>
          </a:p>
          <a:p>
            <a:pPr algn="just">
              <a:buFont typeface="Wingdings" panose="05000000000000000000" pitchFamily="2" charset="2"/>
              <a:buChar char="§"/>
            </a:pPr>
            <a:r>
              <a:rPr lang="en-ZA" sz="1800" dirty="0"/>
              <a:t>Joint venture split was 70%-Technical for FSS and 30% Admin for EC.</a:t>
            </a:r>
          </a:p>
          <a:p>
            <a:pPr algn="just">
              <a:buFont typeface="Wingdings" panose="05000000000000000000" pitchFamily="2" charset="2"/>
              <a:buChar char="§"/>
            </a:pPr>
            <a:r>
              <a:rPr lang="en-ZA" sz="1800" dirty="0"/>
              <a:t>In early 2021, FSS approached Postbank requesting permission to cede the contract to its partner, EC. </a:t>
            </a:r>
          </a:p>
          <a:p>
            <a:pPr algn="just">
              <a:buFont typeface="Wingdings" panose="05000000000000000000" pitchFamily="2" charset="2"/>
              <a:buChar char="§"/>
            </a:pPr>
            <a:r>
              <a:rPr lang="en-ZA" sz="1800" dirty="0"/>
              <a:t>Due to the fact that the contract was entered into under SAPO, Postbank had to first conclude a cession for a contract to be under its name and the cession was accordingly concluded in February of the same year.</a:t>
            </a:r>
          </a:p>
          <a:p>
            <a:pPr algn="just">
              <a:buFont typeface="Wingdings" panose="05000000000000000000" pitchFamily="2" charset="2"/>
              <a:buChar char="§"/>
            </a:pPr>
            <a:r>
              <a:rPr lang="en-ZA" sz="1800" dirty="0"/>
              <a:t>A cession between FSS and EC was concluded with the approval of Postbank in May 2021 .</a:t>
            </a:r>
          </a:p>
          <a:p>
            <a:pPr algn="just">
              <a:buFont typeface="Wingdings" panose="05000000000000000000" pitchFamily="2" charset="2"/>
              <a:buChar char="§"/>
            </a:pPr>
            <a:r>
              <a:rPr lang="en-ZA" sz="1800" dirty="0"/>
              <a:t>After taking over the contract, EC raise the matter of the Switching component of the system not being part of the contract and demanded payment for the years IGPS switch was used by Postbank without paying for it failing which they would switch off the system.</a:t>
            </a:r>
            <a:endParaRPr lang="en-ZA" sz="1200" dirty="0"/>
          </a:p>
        </p:txBody>
      </p:sp>
    </p:spTree>
    <p:extLst>
      <p:ext uri="{BB962C8B-B14F-4D97-AF65-F5344CB8AC3E}">
        <p14:creationId xmlns:p14="http://schemas.microsoft.com/office/powerpoint/2010/main" xmlns="" val="3146013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0070C0"/>
                </a:solidFill>
              </a:rPr>
              <a:t/>
            </a:r>
            <a:br>
              <a:rPr lang="en-GB" dirty="0">
                <a:solidFill>
                  <a:srgbClr val="0070C0"/>
                </a:solidFill>
              </a:rPr>
            </a:br>
            <a:r>
              <a:rPr lang="en-GB" dirty="0">
                <a:solidFill>
                  <a:srgbClr val="0070C0"/>
                </a:solidFill>
              </a:rPr>
              <a:t/>
            </a:r>
            <a:br>
              <a:rPr lang="en-GB" dirty="0">
                <a:solidFill>
                  <a:srgbClr val="0070C0"/>
                </a:solidFill>
              </a:rPr>
            </a:br>
            <a:r>
              <a:rPr lang="en-GB" dirty="0">
                <a:solidFill>
                  <a:srgbClr val="0070C0"/>
                </a:solidFill>
              </a:rPr>
              <a:t/>
            </a:r>
            <a:br>
              <a:rPr lang="en-GB" dirty="0">
                <a:solidFill>
                  <a:srgbClr val="0070C0"/>
                </a:solidFill>
              </a:rPr>
            </a:br>
            <a:r>
              <a:rPr lang="en-GB" dirty="0">
                <a:solidFill>
                  <a:srgbClr val="0070C0"/>
                </a:solidFill>
              </a:rPr>
              <a:t/>
            </a:r>
            <a:br>
              <a:rPr lang="en-GB" dirty="0">
                <a:solidFill>
                  <a:srgbClr val="0070C0"/>
                </a:solidFill>
              </a:rPr>
            </a:br>
            <a:endParaRPr lang="en-ZA" dirty="0">
              <a:solidFill>
                <a:srgbClr val="0070C0"/>
              </a:solidFill>
            </a:endParaRPr>
          </a:p>
        </p:txBody>
      </p:sp>
      <p:sp>
        <p:nvSpPr>
          <p:cNvPr id="3" name="Content Placeholder 2"/>
          <p:cNvSpPr>
            <a:spLocks noGrp="1"/>
          </p:cNvSpPr>
          <p:nvPr>
            <p:ph idx="1"/>
          </p:nvPr>
        </p:nvSpPr>
        <p:spPr>
          <a:xfrm>
            <a:off x="281539" y="558800"/>
            <a:ext cx="8590547" cy="6053667"/>
          </a:xfrm>
        </p:spPr>
        <p:txBody>
          <a:bodyPr>
            <a:normAutofit/>
          </a:bodyPr>
          <a:lstStyle/>
          <a:p>
            <a:pPr marL="0" indent="0" algn="just">
              <a:lnSpc>
                <a:spcPct val="100000"/>
              </a:lnSpc>
              <a:buNone/>
            </a:pPr>
            <a:endParaRPr lang="en-GB" sz="1200" dirty="0"/>
          </a:p>
          <a:p>
            <a:pPr marL="0" indent="0" algn="just">
              <a:lnSpc>
                <a:spcPct val="100000"/>
              </a:lnSpc>
              <a:buNone/>
            </a:pPr>
            <a:r>
              <a:rPr lang="en-ZA" sz="1800" b="1" dirty="0"/>
              <a:t>Risk Mitigation</a:t>
            </a:r>
          </a:p>
          <a:p>
            <a:pPr marL="0" indent="0" algn="just">
              <a:lnSpc>
                <a:spcPct val="100000"/>
              </a:lnSpc>
              <a:buNone/>
            </a:pPr>
            <a:endParaRPr lang="en-ZA" sz="1800" b="1" dirty="0"/>
          </a:p>
          <a:p>
            <a:pPr algn="just">
              <a:lnSpc>
                <a:spcPct val="100000"/>
              </a:lnSpc>
              <a:buFont typeface="Wingdings" panose="05000000000000000000" pitchFamily="2" charset="2"/>
              <a:buChar char="§"/>
            </a:pPr>
            <a:r>
              <a:rPr lang="en-ZA" sz="1800" dirty="0"/>
              <a:t>To mitigate the risk of switch off and national disaster, Postbank signed Heads of Agreement with EC for the Switch capability to ensure business continuity and to give effect to processing payment. </a:t>
            </a:r>
          </a:p>
          <a:p>
            <a:pPr algn="just">
              <a:lnSpc>
                <a:spcPct val="100000"/>
              </a:lnSpc>
              <a:buFont typeface="Wingdings" panose="05000000000000000000" pitchFamily="2" charset="2"/>
              <a:buChar char="§"/>
            </a:pPr>
            <a:r>
              <a:rPr lang="en-ZA" sz="1800" dirty="0"/>
              <a:t> The heads of agreement is not a contract, Postbank was supposed to approach National Treasury for support to enter into a Switching contract subsequently obtain approval internally to ensure that a formal contract for the Switching capability was concluded.</a:t>
            </a:r>
          </a:p>
          <a:p>
            <a:pPr algn="just">
              <a:lnSpc>
                <a:spcPct val="100000"/>
              </a:lnSpc>
              <a:buFont typeface="Wingdings" panose="05000000000000000000" pitchFamily="2" charset="2"/>
              <a:buChar char="§"/>
            </a:pPr>
            <a:r>
              <a:rPr lang="en-ZA" sz="1800" dirty="0"/>
              <a:t> That was done even though payment continued to be made based on the heads of agreement which resulted in Irregular Expenditure.</a:t>
            </a:r>
            <a:endParaRPr lang="en-ZA" sz="1200" dirty="0"/>
          </a:p>
        </p:txBody>
      </p:sp>
    </p:spTree>
    <p:extLst>
      <p:ext uri="{BB962C8B-B14F-4D97-AF65-F5344CB8AC3E}">
        <p14:creationId xmlns:p14="http://schemas.microsoft.com/office/powerpoint/2010/main" xmlns="" val="1175527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0070C0"/>
                </a:solidFill>
              </a:rPr>
              <a:t/>
            </a:r>
            <a:br>
              <a:rPr lang="en-GB" dirty="0">
                <a:solidFill>
                  <a:srgbClr val="0070C0"/>
                </a:solidFill>
              </a:rPr>
            </a:br>
            <a:r>
              <a:rPr lang="en-GB" dirty="0">
                <a:solidFill>
                  <a:srgbClr val="0070C0"/>
                </a:solidFill>
              </a:rPr>
              <a:t/>
            </a:r>
            <a:br>
              <a:rPr lang="en-GB" dirty="0">
                <a:solidFill>
                  <a:srgbClr val="0070C0"/>
                </a:solidFill>
              </a:rPr>
            </a:br>
            <a:r>
              <a:rPr lang="en-GB" dirty="0">
                <a:solidFill>
                  <a:srgbClr val="0070C0"/>
                </a:solidFill>
              </a:rPr>
              <a:t/>
            </a:r>
            <a:br>
              <a:rPr lang="en-GB" dirty="0">
                <a:solidFill>
                  <a:srgbClr val="0070C0"/>
                </a:solidFill>
              </a:rPr>
            </a:br>
            <a:r>
              <a:rPr lang="en-GB" dirty="0">
                <a:solidFill>
                  <a:srgbClr val="0070C0"/>
                </a:solidFill>
              </a:rPr>
              <a:t/>
            </a:r>
            <a:br>
              <a:rPr lang="en-GB" dirty="0">
                <a:solidFill>
                  <a:srgbClr val="0070C0"/>
                </a:solidFill>
              </a:rPr>
            </a:br>
            <a:endParaRPr lang="en-ZA" dirty="0">
              <a:solidFill>
                <a:srgbClr val="0070C0"/>
              </a:solidFill>
            </a:endParaRPr>
          </a:p>
        </p:txBody>
      </p:sp>
      <p:sp>
        <p:nvSpPr>
          <p:cNvPr id="3" name="Content Placeholder 2"/>
          <p:cNvSpPr>
            <a:spLocks noGrp="1"/>
          </p:cNvSpPr>
          <p:nvPr>
            <p:ph idx="1"/>
          </p:nvPr>
        </p:nvSpPr>
        <p:spPr>
          <a:xfrm>
            <a:off x="281539" y="558800"/>
            <a:ext cx="8590547" cy="6053667"/>
          </a:xfrm>
        </p:spPr>
        <p:txBody>
          <a:bodyPr>
            <a:normAutofit/>
          </a:bodyPr>
          <a:lstStyle/>
          <a:p>
            <a:pPr marL="0" indent="0" algn="just">
              <a:lnSpc>
                <a:spcPct val="100000"/>
              </a:lnSpc>
              <a:buNone/>
            </a:pPr>
            <a:endParaRPr lang="en-ZA" sz="1800" b="1" dirty="0"/>
          </a:p>
          <a:p>
            <a:pPr marL="0" indent="0" algn="just">
              <a:lnSpc>
                <a:spcPct val="100000"/>
              </a:lnSpc>
              <a:buNone/>
            </a:pPr>
            <a:r>
              <a:rPr lang="en-ZA" sz="1800" b="1" dirty="0"/>
              <a:t>Irregular Payments to date</a:t>
            </a:r>
          </a:p>
          <a:p>
            <a:pPr marL="0" indent="0" algn="just">
              <a:lnSpc>
                <a:spcPct val="100000"/>
              </a:lnSpc>
              <a:buNone/>
            </a:pPr>
            <a:endParaRPr lang="en-ZA" sz="1800" b="1" dirty="0"/>
          </a:p>
          <a:p>
            <a:pPr algn="just">
              <a:lnSpc>
                <a:spcPct val="100000"/>
              </a:lnSpc>
              <a:buFont typeface="Wingdings" panose="05000000000000000000" pitchFamily="2" charset="2"/>
              <a:buChar char="§"/>
            </a:pPr>
            <a:r>
              <a:rPr lang="en-ZA" sz="1800" dirty="0"/>
              <a:t>Actual Payments made to EC in relation to the switch amounted to R76 341 702, 12 as at 31 January 2022.</a:t>
            </a:r>
          </a:p>
          <a:p>
            <a:pPr algn="just">
              <a:lnSpc>
                <a:spcPct val="100000"/>
              </a:lnSpc>
              <a:buFont typeface="Wingdings" panose="05000000000000000000" pitchFamily="2" charset="2"/>
              <a:buChar char="§"/>
            </a:pPr>
            <a:r>
              <a:rPr lang="en-ZA" sz="1800" dirty="0"/>
              <a:t>Invoices from February until April 2022 have not yet been paid. The total of these invoices amounts to R13 940 328,90. </a:t>
            </a:r>
          </a:p>
          <a:p>
            <a:pPr algn="just">
              <a:lnSpc>
                <a:spcPct val="100000"/>
              </a:lnSpc>
              <a:buFont typeface="Wingdings" panose="05000000000000000000" pitchFamily="2" charset="2"/>
              <a:buChar char="§"/>
            </a:pPr>
            <a:r>
              <a:rPr lang="en-ZA" sz="1800" dirty="0"/>
              <a:t>Invoices for the period May until October 2022 have not yet been received. These are estimated at R27 880 657,80.</a:t>
            </a:r>
          </a:p>
          <a:p>
            <a:pPr algn="just">
              <a:buFont typeface="Wingdings" panose="05000000000000000000" pitchFamily="2" charset="2"/>
              <a:buChar char="§"/>
            </a:pPr>
            <a:endParaRPr lang="en-ZA" sz="1800" dirty="0"/>
          </a:p>
          <a:p>
            <a:pPr algn="just">
              <a:buFont typeface="Wingdings" panose="05000000000000000000" pitchFamily="2" charset="2"/>
              <a:buChar char="§"/>
            </a:pPr>
            <a:endParaRPr lang="en-ZA" sz="1800" dirty="0"/>
          </a:p>
          <a:p>
            <a:pPr marL="0" indent="0">
              <a:buNone/>
            </a:pPr>
            <a:endParaRPr lang="en-ZA" sz="1800" dirty="0"/>
          </a:p>
          <a:p>
            <a:pPr marL="0" indent="0" algn="just">
              <a:buNone/>
            </a:pPr>
            <a:endParaRPr lang="en-ZA" sz="1200" dirty="0"/>
          </a:p>
        </p:txBody>
      </p:sp>
    </p:spTree>
    <p:extLst>
      <p:ext uri="{BB962C8B-B14F-4D97-AF65-F5344CB8AC3E}">
        <p14:creationId xmlns:p14="http://schemas.microsoft.com/office/powerpoint/2010/main" xmlns="" val="25235444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14838</TotalTime>
  <Words>540</Words>
  <Application>Microsoft Office PowerPoint</Application>
  <PresentationFormat>On-screen Show (4:3)</PresentationFormat>
  <Paragraphs>70</Paragraphs>
  <Slides>10</Slides>
  <Notes>4</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1_Office Theme</vt:lpstr>
      <vt:lpstr>Slide 1</vt:lpstr>
      <vt:lpstr>Slide 2</vt:lpstr>
      <vt:lpstr>Slide 3</vt:lpstr>
      <vt:lpstr>Slide 4</vt:lpstr>
      <vt:lpstr>Slide 5</vt:lpstr>
      <vt:lpstr>Integrated Grants Payment System  Solutions (IGPS)</vt:lpstr>
      <vt:lpstr>    </vt:lpstr>
      <vt:lpstr>    </vt:lpstr>
      <vt:lpstr>    </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Jerel Ruthnam</dc:creator>
  <cp:lastModifiedBy>USER</cp:lastModifiedBy>
  <cp:revision>607</cp:revision>
  <cp:lastPrinted>2022-02-04T08:21:01Z</cp:lastPrinted>
  <dcterms:modified xsi:type="dcterms:W3CDTF">2022-11-29T08:20:27Z</dcterms:modified>
</cp:coreProperties>
</file>