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wmf" ContentType="image/x-wmf"/>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commentAuthors.xml" ContentType="application/vnd.openxmlformats-officedocument.presentationml.commentAuthors+xml"/>
  <Override PartName="/ppt/slideLayouts/slideLayout10.xml" ContentType="application/vnd.openxmlformats-officedocument.presentationml.slideLayout+xml"/>
  <Override PartName="/ppt/notesSlides/notesSlide6.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Layouts/slideLayout3.xml" ContentType="application/vnd.openxmlformats-officedocument.presentationml.slideLayout+xml"/>
  <Default Extension="emf" ContentType="image/x-emf"/>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authors.xml" ContentType="application/vnd.ms-powerpoint.authors+xml"/>
  <Override PartName="/ppt/slides/slide11.xml" ContentType="application/vnd.openxmlformats-officedocument.presentationml.slide+xml"/>
  <Override PartName="/ppt/slides/slide20.xml" ContentType="application/vnd.openxmlformats-officedocument.presentationml.slide+xml"/>
  <Override PartName="/ppt/slideLayouts/slideLayout12.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65" r:id="rId1"/>
  </p:sldMasterIdLst>
  <p:notesMasterIdLst>
    <p:notesMasterId r:id="rId41"/>
  </p:notesMasterIdLst>
  <p:handoutMasterIdLst>
    <p:handoutMasterId r:id="rId42"/>
  </p:handoutMasterIdLst>
  <p:sldIdLst>
    <p:sldId id="265" r:id="rId2"/>
    <p:sldId id="297" r:id="rId3"/>
    <p:sldId id="6741" r:id="rId4"/>
    <p:sldId id="892" r:id="rId5"/>
    <p:sldId id="818" r:id="rId6"/>
    <p:sldId id="831" r:id="rId7"/>
    <p:sldId id="6773" r:id="rId8"/>
    <p:sldId id="6770" r:id="rId9"/>
    <p:sldId id="264" r:id="rId10"/>
    <p:sldId id="288" r:id="rId11"/>
    <p:sldId id="280" r:id="rId12"/>
    <p:sldId id="6775" r:id="rId13"/>
    <p:sldId id="6790" r:id="rId14"/>
    <p:sldId id="443" r:id="rId15"/>
    <p:sldId id="1202" r:id="rId16"/>
    <p:sldId id="6778" r:id="rId17"/>
    <p:sldId id="6776" r:id="rId18"/>
    <p:sldId id="6777" r:id="rId19"/>
    <p:sldId id="6779" r:id="rId20"/>
    <p:sldId id="6780" r:id="rId21"/>
    <p:sldId id="276" r:id="rId22"/>
    <p:sldId id="279" r:id="rId23"/>
    <p:sldId id="6771" r:id="rId24"/>
    <p:sldId id="296" r:id="rId25"/>
    <p:sldId id="299" r:id="rId26"/>
    <p:sldId id="294" r:id="rId27"/>
    <p:sldId id="6765" r:id="rId28"/>
    <p:sldId id="6781" r:id="rId29"/>
    <p:sldId id="6791" r:id="rId30"/>
    <p:sldId id="305" r:id="rId31"/>
    <p:sldId id="6782" r:id="rId32"/>
    <p:sldId id="6783" r:id="rId33"/>
    <p:sldId id="6784" r:id="rId34"/>
    <p:sldId id="6787" r:id="rId35"/>
    <p:sldId id="6785" r:id="rId36"/>
    <p:sldId id="6788" r:id="rId37"/>
    <p:sldId id="470" r:id="rId38"/>
    <p:sldId id="6789" r:id="rId39"/>
    <p:sldId id="269" r:id="rId40"/>
  </p:sldIdLst>
  <p:sldSz cx="9906000" cy="6858000" type="A4"/>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guide id="3" pos="3120">
          <p15:clr>
            <a:srgbClr val="A4A3A4"/>
          </p15:clr>
        </p15:guide>
      </p15:sldGuideLst>
    </p:ext>
    <p:ext uri="{2D200454-40CA-4A62-9FC3-DE9A4176ACB9}">
      <p15:notesGuideLst xmlns:p15="http://schemas.microsoft.com/office/powerpoint/2012/main" xmlns=""/>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3401C192-9ED7-A682-6B75-2EBEC046F49C}" name="Intelligent Chauke" initials="IC" userId="S::ichauke@salga.org.za::1907ea2f-ba05-4250-b8c5-01ee8f501746"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Lance Joel" initials="LJ" lastIdx="4"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clrMru>
    <a:srgbClr val="EADDBF"/>
  </p:clrMru>
  <p:extLst>
    <p:ext uri="{E76CE94A-603C-4142-B9EB-6D1370010A27}">
      <p14:discardImageEditData xmlns:p14="http://schemas.microsoft.com/office/powerpoint/2010/main" xmlns="" val="0"/>
    </p:ext>
    <p:ext uri="{D31A062A-798A-4329-ABDD-BBA856620510}">
      <p14:defaultImageDpi xmlns:p14="http://schemas.microsoft.com/office/powerpoint/2010/main" xmlns="" val="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7059" autoAdjust="0"/>
    <p:restoredTop sz="81781" autoAdjust="0"/>
  </p:normalViewPr>
  <p:slideViewPr>
    <p:cSldViewPr snapToGrid="0" snapToObjects="1">
      <p:cViewPr varScale="1">
        <p:scale>
          <a:sx n="59" d="100"/>
          <a:sy n="59" d="100"/>
        </p:scale>
        <p:origin x="-1482" y="-84"/>
      </p:cViewPr>
      <p:guideLst>
        <p:guide orient="horz" pos="2160"/>
        <p:guide pos="2880"/>
        <p:guide pos="3120"/>
      </p:guideLst>
    </p:cSldViewPr>
  </p:slideViewPr>
  <p:notesTextViewPr>
    <p:cViewPr>
      <p:scale>
        <a:sx n="100" d="100"/>
        <a:sy n="100" d="100"/>
      </p:scale>
      <p:origin x="0" y="0"/>
    </p:cViewPr>
  </p:notesTextViewPr>
  <p:notesViewPr>
    <p:cSldViewPr snapToGrid="0" snapToObjects="1">
      <p:cViewPr varScale="1">
        <p:scale>
          <a:sx n="57" d="100"/>
          <a:sy n="57" d="100"/>
        </p:scale>
        <p:origin x="1980" y="72"/>
      </p:cViewPr>
      <p:guideLst/>
    </p:cSldViewPr>
  </p:notes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handoutMaster" Target="handoutMasters/handoutMaster1.xml"/><Relationship Id="rId47"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commentAuthors" Target="commentAuthors.xml"/><Relationship Id="rId48" Type="http://schemas.microsoft.com/office/2018/10/relationships/authors" Target="author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8101B3A1-1789-0240-863D-A8C2FBE12016}" type="datetimeFigureOut">
              <a:rPr lang="en-US" smtClean="0"/>
              <a:pPr/>
              <a:t>12/14/2022</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09F13CDC-043C-AE4D-AAC4-C90D87BAD721}" type="slidenum">
              <a:rPr lang="en-US" smtClean="0"/>
              <a:pPr/>
              <a:t>‹#›</a:t>
            </a:fld>
            <a:endParaRPr lang="en-US"/>
          </a:p>
        </p:txBody>
      </p:sp>
    </p:spTree>
    <p:extLst>
      <p:ext uri="{BB962C8B-B14F-4D97-AF65-F5344CB8AC3E}">
        <p14:creationId xmlns:p14="http://schemas.microsoft.com/office/powerpoint/2010/main" xmlns="" val="3683010995"/>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C8FAD0B-1C7E-7248-8959-D43B33917548}" type="datetimeFigureOut">
              <a:rPr lang="en-US" smtClean="0"/>
              <a:pPr/>
              <a:t>12/14/2022</a:t>
            </a:fld>
            <a:endParaRPr lang="en-US"/>
          </a:p>
        </p:txBody>
      </p:sp>
      <p:sp>
        <p:nvSpPr>
          <p:cNvPr id="4" name="Slide Image Placeholder 3"/>
          <p:cNvSpPr>
            <a:spLocks noGrp="1" noRot="1" noChangeAspect="1"/>
          </p:cNvSpPr>
          <p:nvPr>
            <p:ph type="sldImg" idx="2"/>
          </p:nvPr>
        </p:nvSpPr>
        <p:spPr>
          <a:xfrm>
            <a:off x="952500" y="685800"/>
            <a:ext cx="4953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CFFF918-CC7A-CB46-BB8E-7BD9EFFEFADB}" type="slidenum">
              <a:rPr lang="en-US" smtClean="0"/>
              <a:pPr/>
              <a:t>‹#›</a:t>
            </a:fld>
            <a:endParaRPr lang="en-US"/>
          </a:p>
        </p:txBody>
      </p:sp>
    </p:spTree>
    <p:extLst>
      <p:ext uri="{BB962C8B-B14F-4D97-AF65-F5344CB8AC3E}">
        <p14:creationId xmlns:p14="http://schemas.microsoft.com/office/powerpoint/2010/main" xmlns="" val="1501450366"/>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ZA" dirty="0"/>
              <a:t>Auditor-General</a:t>
            </a:r>
            <a:r>
              <a:rPr lang="en-ZA" baseline="0" dirty="0"/>
              <a:t> South Africa. (2018). Consolidated MFMA 2016 – 17. General Report on the Local Government Audit Outcomes. </a:t>
            </a:r>
            <a:endParaRPr lang="en-ZA" dirty="0"/>
          </a:p>
          <a:p>
            <a:r>
              <a:rPr lang="en-ZA" dirty="0"/>
              <a:t>South African Cities Network (2018). </a:t>
            </a:r>
            <a:r>
              <a:rPr lang="en-ZA" i="1" dirty="0"/>
              <a:t>State of City Finances</a:t>
            </a:r>
            <a:r>
              <a:rPr lang="en-ZA" dirty="0"/>
              <a:t>.</a:t>
            </a:r>
            <a:r>
              <a:rPr lang="en-ZA" baseline="0" dirty="0"/>
              <a:t> Johannesburg: SCAN.</a:t>
            </a:r>
          </a:p>
          <a:p>
            <a:r>
              <a:rPr lang="en-ZA" baseline="0" dirty="0"/>
              <a:t>National Treasury. (2017). The State of Local Government Finances and Financial Management as at 30 June 2017. Analysis Document. Pretoria: National Treasury.</a:t>
            </a:r>
          </a:p>
          <a:p>
            <a:r>
              <a:rPr lang="en-ZA" baseline="0" dirty="0"/>
              <a:t>STATS SA. (2018). Capital expenditure by the public sector. Pretoria: STATS SA</a:t>
            </a:r>
          </a:p>
          <a:p>
            <a:r>
              <a:rPr lang="en-ZA" dirty="0"/>
              <a:t>STATS SA. (2018). Non-financial Census of Municipalities 2017. Pretoria: STATS SA</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ZA" sz="1200" b="0" i="0" u="none" strike="noStrike" kern="1200" cap="none" spc="0" normalizeH="0" baseline="0" noProof="0" dirty="0">
                <a:ln>
                  <a:noFill/>
                </a:ln>
                <a:solidFill>
                  <a:prstClr val="black"/>
                </a:solidFill>
                <a:effectLst/>
                <a:uLnTx/>
                <a:uFillTx/>
                <a:latin typeface="+mn-lt"/>
                <a:ea typeface="+mn-ea"/>
                <a:cs typeface="+mn-cs"/>
              </a:rPr>
              <a:t>STATS SA. (2018). Financial census of municipalities for the year ended 30 June 2017. Pretoria: STATS SA</a:t>
            </a:r>
          </a:p>
          <a:p>
            <a:endParaRPr lang="en-ZA" dirty="0"/>
          </a:p>
          <a:p>
            <a:endParaRPr lang="en-ZA"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924D2B7-7A8D-4F82-8FA4-95AF2A21EA29}" type="slidenum">
              <a:rPr kumimoji="0" lang="en-ZA"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ZA"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xmlns="" val="246004538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7CFFF918-CC7A-CB46-BB8E-7BD9EFFEFADB}"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14</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xmlns="" val="318191902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5"/>
          </p:nvPr>
        </p:nvSpPr>
        <p:spPr/>
        <p:txBody>
          <a:bodyPr/>
          <a:lstStyle/>
          <a:p>
            <a:fld id="{7CFFF918-CC7A-CB46-BB8E-7BD9EFFEFADB}" type="slidenum">
              <a:rPr lang="en-US" smtClean="0"/>
              <a:pPr/>
              <a:t>19</a:t>
            </a:fld>
            <a:endParaRPr lang="en-US"/>
          </a:p>
        </p:txBody>
      </p:sp>
    </p:spTree>
    <p:extLst>
      <p:ext uri="{BB962C8B-B14F-4D97-AF65-F5344CB8AC3E}">
        <p14:creationId xmlns:p14="http://schemas.microsoft.com/office/powerpoint/2010/main" xmlns="" val="115145421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5"/>
          </p:nvPr>
        </p:nvSpPr>
        <p:spPr/>
        <p:txBody>
          <a:bodyPr/>
          <a:lstStyle/>
          <a:p>
            <a:fld id="{7CFFF918-CC7A-CB46-BB8E-7BD9EFFEFADB}" type="slidenum">
              <a:rPr lang="en-US" smtClean="0"/>
              <a:pPr/>
              <a:t>20</a:t>
            </a:fld>
            <a:endParaRPr lang="en-US"/>
          </a:p>
        </p:txBody>
      </p:sp>
    </p:spTree>
    <p:extLst>
      <p:ext uri="{BB962C8B-B14F-4D97-AF65-F5344CB8AC3E}">
        <p14:creationId xmlns:p14="http://schemas.microsoft.com/office/powerpoint/2010/main" xmlns="" val="312349021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5"/>
          </p:nvPr>
        </p:nvSpPr>
        <p:spPr/>
        <p:txBody>
          <a:bodyPr/>
          <a:lstStyle/>
          <a:p>
            <a:fld id="{7CFFF918-CC7A-CB46-BB8E-7BD9EFFEFADB}" type="slidenum">
              <a:rPr lang="en-US" smtClean="0"/>
              <a:pPr/>
              <a:t>38</a:t>
            </a:fld>
            <a:endParaRPr lang="en-US"/>
          </a:p>
        </p:txBody>
      </p:sp>
    </p:spTree>
    <p:extLst>
      <p:ext uri="{BB962C8B-B14F-4D97-AF65-F5344CB8AC3E}">
        <p14:creationId xmlns:p14="http://schemas.microsoft.com/office/powerpoint/2010/main" xmlns="" val="2183711534"/>
      </p:ext>
    </p:extLst>
  </p:cSld>
  <p:clrMapOvr>
    <a:masterClrMapping/>
  </p:clrMapOvr>
</p:notes>
</file>

<file path=ppt/slideLayouts/_rels/slideLayout1.xml.rels><?xml version="1.0" encoding="UTF-8" standalone="yes"?>
<Relationships xmlns="http://schemas.openxmlformats.org/package/2006/relationships"><Relationship Id="rId8" Type="http://schemas.openxmlformats.org/officeDocument/2006/relationships/image" Target="../media/image3.emf"/><Relationship Id="rId3" Type="http://schemas.openxmlformats.org/officeDocument/2006/relationships/hyperlink" Target="https://web.facebook.com/SALGAGov/" TargetMode="External"/><Relationship Id="rId7" Type="http://schemas.openxmlformats.org/officeDocument/2006/relationships/hyperlink" Target="https://www.youtube.com/channel/UCTHeKe8j5ShddbMyyipGMRA" TargetMode="External"/><Relationship Id="rId2" Type="http://schemas.openxmlformats.org/officeDocument/2006/relationships/hyperlink" Target="https://www.salga.org.za/" TargetMode="External"/><Relationship Id="rId1" Type="http://schemas.openxmlformats.org/officeDocument/2006/relationships/slideMaster" Target="../slideMasters/slideMaster1.xml"/><Relationship Id="rId6" Type="http://schemas.openxmlformats.org/officeDocument/2006/relationships/image" Target="../media/image2.emf"/><Relationship Id="rId11" Type="http://schemas.openxmlformats.org/officeDocument/2006/relationships/image" Target="../media/image5.emf"/><Relationship Id="rId5" Type="http://schemas.openxmlformats.org/officeDocument/2006/relationships/hyperlink" Target="https://twitter.com/SALGA_Gov" TargetMode="External"/><Relationship Id="rId10" Type="http://schemas.openxmlformats.org/officeDocument/2006/relationships/image" Target="../media/image4.emf"/><Relationship Id="rId4" Type="http://schemas.openxmlformats.org/officeDocument/2006/relationships/image" Target="../media/image1.emf"/><Relationship Id="rId9" Type="http://schemas.openxmlformats.org/officeDocument/2006/relationships/hyperlink" Target="https://www.instagram.com/salga.org.za/" TargetMode="External"/></Relationships>
</file>

<file path=ppt/slideLayouts/_rels/slideLayout10.xml.rels><?xml version="1.0" encoding="UTF-8" standalone="yes"?>
<Relationships xmlns="http://schemas.openxmlformats.org/package/2006/relationships"><Relationship Id="rId8" Type="http://schemas.openxmlformats.org/officeDocument/2006/relationships/image" Target="../media/image2.emf"/><Relationship Id="rId3" Type="http://schemas.openxmlformats.org/officeDocument/2006/relationships/hyperlink" Target="https://www.salga.org.za/" TargetMode="External"/><Relationship Id="rId7" Type="http://schemas.openxmlformats.org/officeDocument/2006/relationships/hyperlink" Target="https://twitter.com/SALGA_Gov" TargetMode="External"/><Relationship Id="rId12" Type="http://schemas.openxmlformats.org/officeDocument/2006/relationships/image" Target="../media/image4.emf"/><Relationship Id="rId2" Type="http://schemas.openxmlformats.org/officeDocument/2006/relationships/image" Target="../media/image6.emf"/><Relationship Id="rId1" Type="http://schemas.openxmlformats.org/officeDocument/2006/relationships/slideMaster" Target="../slideMasters/slideMaster1.xml"/><Relationship Id="rId6" Type="http://schemas.openxmlformats.org/officeDocument/2006/relationships/image" Target="../media/image1.emf"/><Relationship Id="rId11" Type="http://schemas.openxmlformats.org/officeDocument/2006/relationships/hyperlink" Target="https://www.instagram.com/salga.org.za/" TargetMode="External"/><Relationship Id="rId5" Type="http://schemas.openxmlformats.org/officeDocument/2006/relationships/hyperlink" Target="https://web.facebook.com/SALGAGov/" TargetMode="External"/><Relationship Id="rId10" Type="http://schemas.openxmlformats.org/officeDocument/2006/relationships/image" Target="../media/image3.emf"/><Relationship Id="rId4" Type="http://schemas.openxmlformats.org/officeDocument/2006/relationships/image" Target="../media/image14.emf"/><Relationship Id="rId9" Type="http://schemas.openxmlformats.org/officeDocument/2006/relationships/hyperlink" Target="https://www.youtube.com/channel/UCTHeKe8j5ShddbMyyipGMRA" TargetMode="Externa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8" Type="http://schemas.openxmlformats.org/officeDocument/2006/relationships/image" Target="../media/image2.emf"/><Relationship Id="rId3" Type="http://schemas.openxmlformats.org/officeDocument/2006/relationships/hyperlink" Target="https://www.salga.org.za/" TargetMode="External"/><Relationship Id="rId7" Type="http://schemas.openxmlformats.org/officeDocument/2006/relationships/hyperlink" Target="https://twitter.com/SALGA_Gov" TargetMode="External"/><Relationship Id="rId12" Type="http://schemas.openxmlformats.org/officeDocument/2006/relationships/image" Target="../media/image4.emf"/><Relationship Id="rId2" Type="http://schemas.openxmlformats.org/officeDocument/2006/relationships/image" Target="../media/image6.emf"/><Relationship Id="rId1" Type="http://schemas.openxmlformats.org/officeDocument/2006/relationships/slideMaster" Target="../slideMasters/slideMaster1.xml"/><Relationship Id="rId6" Type="http://schemas.openxmlformats.org/officeDocument/2006/relationships/image" Target="../media/image1.emf"/><Relationship Id="rId11" Type="http://schemas.openxmlformats.org/officeDocument/2006/relationships/hyperlink" Target="https://www.instagram.com/salga.org.za/" TargetMode="External"/><Relationship Id="rId5" Type="http://schemas.openxmlformats.org/officeDocument/2006/relationships/hyperlink" Target="https://web.facebook.com/SALGAGov/" TargetMode="External"/><Relationship Id="rId10" Type="http://schemas.openxmlformats.org/officeDocument/2006/relationships/image" Target="../media/image3.emf"/><Relationship Id="rId4" Type="http://schemas.openxmlformats.org/officeDocument/2006/relationships/image" Target="../media/image14.emf"/><Relationship Id="rId9" Type="http://schemas.openxmlformats.org/officeDocument/2006/relationships/hyperlink" Target="https://www.youtube.com/channel/UCTHeKe8j5ShddbMyyipGMRA" TargetMode="External"/></Relationships>
</file>

<file path=ppt/slideLayouts/_rels/slideLayout2.xml.rels><?xml version="1.0" encoding="UTF-8" standalone="yes"?>
<Relationships xmlns="http://schemas.openxmlformats.org/package/2006/relationships"><Relationship Id="rId8" Type="http://schemas.openxmlformats.org/officeDocument/2006/relationships/hyperlink" Target="https://www.youtube.com/channel/UCTHeKe8j5ShddbMyyipGMRA" TargetMode="External"/><Relationship Id="rId13" Type="http://schemas.openxmlformats.org/officeDocument/2006/relationships/image" Target="../media/image8.emf"/><Relationship Id="rId3" Type="http://schemas.openxmlformats.org/officeDocument/2006/relationships/hyperlink" Target="https://www.salga.org.za/" TargetMode="External"/><Relationship Id="rId7" Type="http://schemas.openxmlformats.org/officeDocument/2006/relationships/image" Target="../media/image2.emf"/><Relationship Id="rId12" Type="http://schemas.openxmlformats.org/officeDocument/2006/relationships/image" Target="../media/image7.emf"/><Relationship Id="rId2" Type="http://schemas.openxmlformats.org/officeDocument/2006/relationships/image" Target="../media/image6.emf"/><Relationship Id="rId1" Type="http://schemas.openxmlformats.org/officeDocument/2006/relationships/slideMaster" Target="../slideMasters/slideMaster1.xml"/><Relationship Id="rId6" Type="http://schemas.openxmlformats.org/officeDocument/2006/relationships/hyperlink" Target="https://twitter.com/SALGA_Gov" TargetMode="External"/><Relationship Id="rId11" Type="http://schemas.openxmlformats.org/officeDocument/2006/relationships/image" Target="../media/image4.emf"/><Relationship Id="rId5" Type="http://schemas.openxmlformats.org/officeDocument/2006/relationships/image" Target="../media/image1.emf"/><Relationship Id="rId10" Type="http://schemas.openxmlformats.org/officeDocument/2006/relationships/hyperlink" Target="https://www.instagram.com/salga.org.za/" TargetMode="External"/><Relationship Id="rId4" Type="http://schemas.openxmlformats.org/officeDocument/2006/relationships/hyperlink" Target="https://web.facebook.com/SALGAGov/" TargetMode="External"/><Relationship Id="rId9" Type="http://schemas.openxmlformats.org/officeDocument/2006/relationships/image" Target="../media/image3.emf"/></Relationships>
</file>

<file path=ppt/slideLayouts/_rels/slideLayout3.xml.rels><?xml version="1.0" encoding="UTF-8" standalone="yes"?>
<Relationships xmlns="http://schemas.openxmlformats.org/package/2006/relationships"><Relationship Id="rId8" Type="http://schemas.openxmlformats.org/officeDocument/2006/relationships/hyperlink" Target="https://www.youtube.com/channel/UCTHeKe8j5ShddbMyyipGMRA" TargetMode="External"/><Relationship Id="rId13" Type="http://schemas.openxmlformats.org/officeDocument/2006/relationships/image" Target="../media/image8.emf"/><Relationship Id="rId3" Type="http://schemas.openxmlformats.org/officeDocument/2006/relationships/hyperlink" Target="https://www.salga.org.za/" TargetMode="External"/><Relationship Id="rId7" Type="http://schemas.openxmlformats.org/officeDocument/2006/relationships/image" Target="../media/image2.emf"/><Relationship Id="rId12" Type="http://schemas.openxmlformats.org/officeDocument/2006/relationships/image" Target="../media/image7.emf"/><Relationship Id="rId2" Type="http://schemas.openxmlformats.org/officeDocument/2006/relationships/image" Target="../media/image6.emf"/><Relationship Id="rId1" Type="http://schemas.openxmlformats.org/officeDocument/2006/relationships/slideMaster" Target="../slideMasters/slideMaster1.xml"/><Relationship Id="rId6" Type="http://schemas.openxmlformats.org/officeDocument/2006/relationships/hyperlink" Target="https://twitter.com/SALGA_Gov" TargetMode="External"/><Relationship Id="rId11" Type="http://schemas.openxmlformats.org/officeDocument/2006/relationships/image" Target="../media/image4.emf"/><Relationship Id="rId5" Type="http://schemas.openxmlformats.org/officeDocument/2006/relationships/image" Target="../media/image1.emf"/><Relationship Id="rId10" Type="http://schemas.openxmlformats.org/officeDocument/2006/relationships/hyperlink" Target="https://www.instagram.com/salga.org.za/" TargetMode="External"/><Relationship Id="rId4" Type="http://schemas.openxmlformats.org/officeDocument/2006/relationships/hyperlink" Target="https://web.facebook.com/SALGAGov/" TargetMode="External"/><Relationship Id="rId9" Type="http://schemas.openxmlformats.org/officeDocument/2006/relationships/image" Target="../media/image3.emf"/></Relationships>
</file>

<file path=ppt/slideLayouts/_rels/slideLayout4.xml.rels><?xml version="1.0" encoding="UTF-8" standalone="yes"?>
<Relationships xmlns="http://schemas.openxmlformats.org/package/2006/relationships"><Relationship Id="rId8" Type="http://schemas.openxmlformats.org/officeDocument/2006/relationships/hyperlink" Target="https://www.youtube.com/channel/UCTHeKe8j5ShddbMyyipGMRA" TargetMode="External"/><Relationship Id="rId3" Type="http://schemas.openxmlformats.org/officeDocument/2006/relationships/hyperlink" Target="https://www.salga.org.za/" TargetMode="External"/><Relationship Id="rId7" Type="http://schemas.openxmlformats.org/officeDocument/2006/relationships/image" Target="../media/image2.emf"/><Relationship Id="rId12" Type="http://schemas.openxmlformats.org/officeDocument/2006/relationships/image" Target="../media/image10.emf"/><Relationship Id="rId2" Type="http://schemas.openxmlformats.org/officeDocument/2006/relationships/image" Target="../media/image9.emf"/><Relationship Id="rId1" Type="http://schemas.openxmlformats.org/officeDocument/2006/relationships/slideMaster" Target="../slideMasters/slideMaster1.xml"/><Relationship Id="rId6" Type="http://schemas.openxmlformats.org/officeDocument/2006/relationships/hyperlink" Target="https://twitter.com/SALGA_Gov" TargetMode="External"/><Relationship Id="rId11" Type="http://schemas.openxmlformats.org/officeDocument/2006/relationships/image" Target="../media/image4.emf"/><Relationship Id="rId5" Type="http://schemas.openxmlformats.org/officeDocument/2006/relationships/image" Target="../media/image1.emf"/><Relationship Id="rId10" Type="http://schemas.openxmlformats.org/officeDocument/2006/relationships/hyperlink" Target="https://www.instagram.com/salga.org.za/" TargetMode="External"/><Relationship Id="rId4" Type="http://schemas.openxmlformats.org/officeDocument/2006/relationships/hyperlink" Target="https://web.facebook.com/SALGAGov/" TargetMode="External"/><Relationship Id="rId9" Type="http://schemas.openxmlformats.org/officeDocument/2006/relationships/image" Target="../media/image3.emf"/></Relationships>
</file>

<file path=ppt/slideLayouts/_rels/slideLayout5.xml.rels><?xml version="1.0" encoding="UTF-8" standalone="yes"?>
<Relationships xmlns="http://schemas.openxmlformats.org/package/2006/relationships"><Relationship Id="rId8" Type="http://schemas.openxmlformats.org/officeDocument/2006/relationships/hyperlink" Target="https://www.youtube.com/channel/UCTHeKe8j5ShddbMyyipGMRA" TargetMode="External"/><Relationship Id="rId13" Type="http://schemas.openxmlformats.org/officeDocument/2006/relationships/image" Target="../media/image8.emf"/><Relationship Id="rId3" Type="http://schemas.openxmlformats.org/officeDocument/2006/relationships/hyperlink" Target="https://www.salga.org.za/" TargetMode="External"/><Relationship Id="rId7" Type="http://schemas.openxmlformats.org/officeDocument/2006/relationships/image" Target="../media/image2.emf"/><Relationship Id="rId12" Type="http://schemas.openxmlformats.org/officeDocument/2006/relationships/image" Target="../media/image7.emf"/><Relationship Id="rId2" Type="http://schemas.openxmlformats.org/officeDocument/2006/relationships/image" Target="../media/image6.emf"/><Relationship Id="rId1" Type="http://schemas.openxmlformats.org/officeDocument/2006/relationships/slideMaster" Target="../slideMasters/slideMaster1.xml"/><Relationship Id="rId6" Type="http://schemas.openxmlformats.org/officeDocument/2006/relationships/hyperlink" Target="https://twitter.com/SALGA_Gov" TargetMode="External"/><Relationship Id="rId11" Type="http://schemas.openxmlformats.org/officeDocument/2006/relationships/image" Target="../media/image4.emf"/><Relationship Id="rId5" Type="http://schemas.openxmlformats.org/officeDocument/2006/relationships/image" Target="../media/image1.emf"/><Relationship Id="rId10" Type="http://schemas.openxmlformats.org/officeDocument/2006/relationships/hyperlink" Target="https://www.instagram.com/salga.org.za/" TargetMode="External"/><Relationship Id="rId4" Type="http://schemas.openxmlformats.org/officeDocument/2006/relationships/hyperlink" Target="https://web.facebook.com/SALGAGov/" TargetMode="External"/><Relationship Id="rId9" Type="http://schemas.openxmlformats.org/officeDocument/2006/relationships/image" Target="../media/image3.emf"/></Relationships>
</file>

<file path=ppt/slideLayouts/_rels/slideLayout6.xml.rels><?xml version="1.0" encoding="UTF-8" standalone="yes"?>
<Relationships xmlns="http://schemas.openxmlformats.org/package/2006/relationships"><Relationship Id="rId8" Type="http://schemas.openxmlformats.org/officeDocument/2006/relationships/hyperlink" Target="https://www.youtube.com/channel/UCTHeKe8j5ShddbMyyipGMRA" TargetMode="External"/><Relationship Id="rId13" Type="http://schemas.openxmlformats.org/officeDocument/2006/relationships/image" Target="../media/image8.emf"/><Relationship Id="rId3" Type="http://schemas.openxmlformats.org/officeDocument/2006/relationships/hyperlink" Target="https://www.salga.org.za/" TargetMode="External"/><Relationship Id="rId7" Type="http://schemas.openxmlformats.org/officeDocument/2006/relationships/image" Target="../media/image2.emf"/><Relationship Id="rId12" Type="http://schemas.openxmlformats.org/officeDocument/2006/relationships/image" Target="../media/image7.emf"/><Relationship Id="rId2" Type="http://schemas.openxmlformats.org/officeDocument/2006/relationships/image" Target="../media/image6.emf"/><Relationship Id="rId1" Type="http://schemas.openxmlformats.org/officeDocument/2006/relationships/slideMaster" Target="../slideMasters/slideMaster1.xml"/><Relationship Id="rId6" Type="http://schemas.openxmlformats.org/officeDocument/2006/relationships/hyperlink" Target="https://twitter.com/SALGA_Gov" TargetMode="External"/><Relationship Id="rId11" Type="http://schemas.openxmlformats.org/officeDocument/2006/relationships/image" Target="../media/image4.emf"/><Relationship Id="rId5" Type="http://schemas.openxmlformats.org/officeDocument/2006/relationships/image" Target="../media/image1.emf"/><Relationship Id="rId10" Type="http://schemas.openxmlformats.org/officeDocument/2006/relationships/hyperlink" Target="https://www.instagram.com/salga.org.za/" TargetMode="External"/><Relationship Id="rId4" Type="http://schemas.openxmlformats.org/officeDocument/2006/relationships/hyperlink" Target="https://web.facebook.com/SALGAGov/" TargetMode="External"/><Relationship Id="rId9" Type="http://schemas.openxmlformats.org/officeDocument/2006/relationships/image" Target="../media/image3.emf"/></Relationships>
</file>

<file path=ppt/slideLayouts/_rels/slideLayout7.xml.rels><?xml version="1.0" encoding="UTF-8" standalone="yes"?>
<Relationships xmlns="http://schemas.openxmlformats.org/package/2006/relationships"><Relationship Id="rId8" Type="http://schemas.openxmlformats.org/officeDocument/2006/relationships/image" Target="../media/image3.emf"/><Relationship Id="rId3" Type="http://schemas.openxmlformats.org/officeDocument/2006/relationships/hyperlink" Target="https://web.facebook.com/SALGAGov/" TargetMode="External"/><Relationship Id="rId7" Type="http://schemas.openxmlformats.org/officeDocument/2006/relationships/hyperlink" Target="https://www.youtube.com/channel/UCTHeKe8j5ShddbMyyipGMRA" TargetMode="External"/><Relationship Id="rId2" Type="http://schemas.openxmlformats.org/officeDocument/2006/relationships/hyperlink" Target="https://www.salga.org.za/" TargetMode="External"/><Relationship Id="rId1" Type="http://schemas.openxmlformats.org/officeDocument/2006/relationships/slideMaster" Target="../slideMasters/slideMaster1.xml"/><Relationship Id="rId6" Type="http://schemas.openxmlformats.org/officeDocument/2006/relationships/image" Target="../media/image2.emf"/><Relationship Id="rId11" Type="http://schemas.openxmlformats.org/officeDocument/2006/relationships/image" Target="../media/image5.emf"/><Relationship Id="rId5" Type="http://schemas.openxmlformats.org/officeDocument/2006/relationships/hyperlink" Target="https://twitter.com/SALGA_Gov" TargetMode="External"/><Relationship Id="rId10" Type="http://schemas.openxmlformats.org/officeDocument/2006/relationships/image" Target="../media/image4.emf"/><Relationship Id="rId4" Type="http://schemas.openxmlformats.org/officeDocument/2006/relationships/image" Target="../media/image1.emf"/><Relationship Id="rId9" Type="http://schemas.openxmlformats.org/officeDocument/2006/relationships/hyperlink" Target="https://www.instagram.com/salga.org.za/" TargetMode="Externa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8" Type="http://schemas.openxmlformats.org/officeDocument/2006/relationships/image" Target="../media/image2.emf"/><Relationship Id="rId3" Type="http://schemas.openxmlformats.org/officeDocument/2006/relationships/image" Target="../media/image6.emf"/><Relationship Id="rId7" Type="http://schemas.openxmlformats.org/officeDocument/2006/relationships/hyperlink" Target="https://twitter.com/SALGA_Gov" TargetMode="External"/><Relationship Id="rId12" Type="http://schemas.openxmlformats.org/officeDocument/2006/relationships/image" Target="../media/image4.emf"/><Relationship Id="rId2" Type="http://schemas.openxmlformats.org/officeDocument/2006/relationships/image" Target="../media/image13.emf"/><Relationship Id="rId1" Type="http://schemas.openxmlformats.org/officeDocument/2006/relationships/slideMaster" Target="../slideMasters/slideMaster1.xml"/><Relationship Id="rId6" Type="http://schemas.openxmlformats.org/officeDocument/2006/relationships/image" Target="../media/image1.emf"/><Relationship Id="rId11" Type="http://schemas.openxmlformats.org/officeDocument/2006/relationships/hyperlink" Target="https://www.instagram.com/salga.org.za/" TargetMode="External"/><Relationship Id="rId5" Type="http://schemas.openxmlformats.org/officeDocument/2006/relationships/hyperlink" Target="https://web.facebook.com/SALGAGov/" TargetMode="External"/><Relationship Id="rId10" Type="http://schemas.openxmlformats.org/officeDocument/2006/relationships/image" Target="../media/image3.emf"/><Relationship Id="rId4" Type="http://schemas.openxmlformats.org/officeDocument/2006/relationships/hyperlink" Target="https://www.salga.org.za/" TargetMode="External"/><Relationship Id="rId9" Type="http://schemas.openxmlformats.org/officeDocument/2006/relationships/hyperlink" Target="https://www.youtube.com/channel/UCTHeKe8j5ShddbMyyipGMRA" TargetMode="Externa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gradFill flip="none" rotWithShape="1">
          <a:gsLst>
            <a:gs pos="92000">
              <a:srgbClr val="EADDBF"/>
            </a:gs>
            <a:gs pos="0">
              <a:schemeClr val="bg1"/>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12" name="TextBox 11"/>
          <p:cNvSpPr txBox="1"/>
          <p:nvPr userDrawn="1"/>
        </p:nvSpPr>
        <p:spPr>
          <a:xfrm>
            <a:off x="2794329" y="6277730"/>
            <a:ext cx="3443351" cy="369332"/>
          </a:xfrm>
          <a:prstGeom prst="rect">
            <a:avLst/>
          </a:prstGeom>
          <a:noFill/>
        </p:spPr>
        <p:txBody>
          <a:bodyPr wrap="square" rtlCol="0">
            <a:spAutoFit/>
          </a:bodyPr>
          <a:lstStyle/>
          <a:p>
            <a:pPr algn="ctr"/>
            <a:r>
              <a:rPr lang="en-US" dirty="0">
                <a:solidFill>
                  <a:schemeClr val="accent6"/>
                </a:solidFill>
                <a:hlinkClick r:id="rId2"/>
              </a:rPr>
              <a:t>www.salga.org.za</a:t>
            </a:r>
            <a:endParaRPr lang="en-US" dirty="0">
              <a:solidFill>
                <a:schemeClr val="accent6"/>
              </a:solidFill>
            </a:endParaRPr>
          </a:p>
        </p:txBody>
      </p:sp>
      <p:pic>
        <p:nvPicPr>
          <p:cNvPr id="13" name="Picture 12">
            <a:hlinkClick r:id="rId3"/>
          </p:cNvPr>
          <p:cNvPicPr>
            <a:picLocks/>
          </p:cNvPicPr>
          <p:nvPr userDrawn="1"/>
        </p:nvPicPr>
        <p:blipFill>
          <a:blip r:embed="rId4"/>
          <a:stretch>
            <a:fillRect/>
          </a:stretch>
        </p:blipFill>
        <p:spPr>
          <a:xfrm>
            <a:off x="3009555" y="5557787"/>
            <a:ext cx="579975" cy="579975"/>
          </a:xfrm>
          <a:prstGeom prst="rect">
            <a:avLst/>
          </a:prstGeom>
        </p:spPr>
      </p:pic>
      <p:pic>
        <p:nvPicPr>
          <p:cNvPr id="14" name="Picture 13">
            <a:hlinkClick r:id="rId5"/>
          </p:cNvPr>
          <p:cNvPicPr>
            <a:picLocks/>
          </p:cNvPicPr>
          <p:nvPr userDrawn="1"/>
        </p:nvPicPr>
        <p:blipFill>
          <a:blip r:embed="rId6"/>
          <a:stretch>
            <a:fillRect/>
          </a:stretch>
        </p:blipFill>
        <p:spPr>
          <a:xfrm>
            <a:off x="3936030" y="5567715"/>
            <a:ext cx="579975" cy="579975"/>
          </a:xfrm>
          <a:prstGeom prst="rect">
            <a:avLst/>
          </a:prstGeom>
        </p:spPr>
      </p:pic>
      <p:pic>
        <p:nvPicPr>
          <p:cNvPr id="15" name="Picture 14">
            <a:hlinkClick r:id="rId7"/>
          </p:cNvPr>
          <p:cNvPicPr>
            <a:picLocks/>
          </p:cNvPicPr>
          <p:nvPr userDrawn="1"/>
        </p:nvPicPr>
        <p:blipFill>
          <a:blip r:embed="rId8"/>
          <a:stretch>
            <a:fillRect/>
          </a:stretch>
        </p:blipFill>
        <p:spPr>
          <a:xfrm>
            <a:off x="4912277" y="5578657"/>
            <a:ext cx="579975" cy="579975"/>
          </a:xfrm>
          <a:prstGeom prst="rect">
            <a:avLst/>
          </a:prstGeom>
        </p:spPr>
      </p:pic>
      <p:pic>
        <p:nvPicPr>
          <p:cNvPr id="16" name="Picture 15">
            <a:hlinkClick r:id="rId9"/>
          </p:cNvPr>
          <p:cNvPicPr>
            <a:picLocks noChangeAspect="1"/>
          </p:cNvPicPr>
          <p:nvPr userDrawn="1"/>
        </p:nvPicPr>
        <p:blipFill>
          <a:blip r:embed="rId10"/>
          <a:stretch>
            <a:fillRect/>
          </a:stretch>
        </p:blipFill>
        <p:spPr>
          <a:xfrm>
            <a:off x="5872930" y="5567715"/>
            <a:ext cx="579976" cy="596787"/>
          </a:xfrm>
          <a:prstGeom prst="rect">
            <a:avLst/>
          </a:prstGeom>
        </p:spPr>
      </p:pic>
      <p:sp>
        <p:nvSpPr>
          <p:cNvPr id="10" name="Title 6"/>
          <p:cNvSpPr>
            <a:spLocks noGrp="1"/>
          </p:cNvSpPr>
          <p:nvPr>
            <p:ph type="title"/>
          </p:nvPr>
        </p:nvSpPr>
        <p:spPr>
          <a:xfrm>
            <a:off x="867284" y="2608540"/>
            <a:ext cx="6966448" cy="1709460"/>
          </a:xfrm>
        </p:spPr>
        <p:txBody>
          <a:bodyPr/>
          <a:lstStyle/>
          <a:p>
            <a:r>
              <a:rPr lang="en-US" dirty="0"/>
              <a:t>Click to edit Master title style</a:t>
            </a:r>
          </a:p>
        </p:txBody>
      </p:sp>
      <p:sp>
        <p:nvSpPr>
          <p:cNvPr id="17" name="Text Placeholder 3"/>
          <p:cNvSpPr>
            <a:spLocks noGrp="1"/>
          </p:cNvSpPr>
          <p:nvPr>
            <p:ph type="body" sz="half" idx="2"/>
          </p:nvPr>
        </p:nvSpPr>
        <p:spPr>
          <a:xfrm>
            <a:off x="867284" y="4532922"/>
            <a:ext cx="6966448" cy="820615"/>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x-none" dirty="0"/>
              <a:t>Click to edit Master text styles</a:t>
            </a:r>
          </a:p>
        </p:txBody>
      </p:sp>
      <p:pic>
        <p:nvPicPr>
          <p:cNvPr id="3" name="Picture 2"/>
          <p:cNvPicPr>
            <a:picLocks noChangeAspect="1"/>
          </p:cNvPicPr>
          <p:nvPr userDrawn="1"/>
        </p:nvPicPr>
        <p:blipFill>
          <a:blip r:embed="rId11"/>
          <a:stretch>
            <a:fillRect/>
          </a:stretch>
        </p:blipFill>
        <p:spPr>
          <a:xfrm>
            <a:off x="201066" y="0"/>
            <a:ext cx="9704934" cy="6858000"/>
          </a:xfrm>
          <a:prstGeom prst="rect">
            <a:avLst/>
          </a:prstGeom>
        </p:spPr>
      </p:pic>
    </p:spTree>
    <p:extLst>
      <p:ext uri="{BB962C8B-B14F-4D97-AF65-F5344CB8AC3E}">
        <p14:creationId xmlns:p14="http://schemas.microsoft.com/office/powerpoint/2010/main" xmlns="" val="19037726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500" fill="hold"/>
                                        <p:tgtEl>
                                          <p:spTgt spid="12"/>
                                        </p:tgtEl>
                                        <p:attrNameLst>
                                          <p:attrName>ppt_x</p:attrName>
                                        </p:attrNameLst>
                                      </p:cBhvr>
                                      <p:tavLst>
                                        <p:tav tm="0">
                                          <p:val>
                                            <p:strVal val="0-#ppt_w/2"/>
                                          </p:val>
                                        </p:tav>
                                        <p:tav tm="100000">
                                          <p:val>
                                            <p:strVal val="#ppt_x"/>
                                          </p:val>
                                        </p:tav>
                                      </p:tavLst>
                                    </p:anim>
                                    <p:anim calcmode="lin" valueType="num">
                                      <p:cBhvr additive="base">
                                        <p:cTn id="8" dur="500" fill="hold"/>
                                        <p:tgtEl>
                                          <p:spTgt spid="12"/>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1" presetClass="entr" presetSubtype="0" fill="hold" nodeType="afterEffect">
                                  <p:stCondLst>
                                    <p:cond delay="0"/>
                                  </p:stCondLst>
                                  <p:childTnLst>
                                    <p:set>
                                      <p:cBhvr>
                                        <p:cTn id="11" dur="1" fill="hold">
                                          <p:stCondLst>
                                            <p:cond delay="0"/>
                                          </p:stCondLst>
                                        </p:cTn>
                                        <p:tgtEl>
                                          <p:spTgt spid="14"/>
                                        </p:tgtEl>
                                        <p:attrNameLst>
                                          <p:attrName>style.visibility</p:attrName>
                                        </p:attrNameLst>
                                      </p:cBhvr>
                                      <p:to>
                                        <p:strVal val="visible"/>
                                      </p:to>
                                    </p:set>
                                  </p:childTnLst>
                                </p:cTn>
                              </p:par>
                            </p:childTnLst>
                          </p:cTn>
                        </p:par>
                        <p:par>
                          <p:cTn id="12" fill="hold">
                            <p:stCondLst>
                              <p:cond delay="500"/>
                            </p:stCondLst>
                            <p:childTnLst>
                              <p:par>
                                <p:cTn id="13" presetID="1" presetClass="entr" presetSubtype="0" fill="hold" nodeType="afterEffect">
                                  <p:stCondLst>
                                    <p:cond delay="0"/>
                                  </p:stCondLst>
                                  <p:childTnLst>
                                    <p:set>
                                      <p:cBhvr>
                                        <p:cTn id="14" dur="1" fill="hold">
                                          <p:stCondLst>
                                            <p:cond delay="0"/>
                                          </p:stCondLst>
                                        </p:cTn>
                                        <p:tgtEl>
                                          <p:spTgt spid="15"/>
                                        </p:tgtEl>
                                        <p:attrNameLst>
                                          <p:attrName>style.visibility</p:attrName>
                                        </p:attrNameLst>
                                      </p:cBhvr>
                                      <p:to>
                                        <p:strVal val="visible"/>
                                      </p:to>
                                    </p:set>
                                  </p:childTnLst>
                                </p:cTn>
                              </p:par>
                            </p:childTnLst>
                          </p:cTn>
                        </p:par>
                        <p:par>
                          <p:cTn id="15" fill="hold">
                            <p:stCondLst>
                              <p:cond delay="500"/>
                            </p:stCondLst>
                            <p:childTnLst>
                              <p:par>
                                <p:cTn id="16" presetID="1" presetClass="entr" presetSubtype="0" fill="hold" nodeType="afterEffect">
                                  <p:stCondLst>
                                    <p:cond delay="0"/>
                                  </p:stCondLst>
                                  <p:childTnLst>
                                    <p:set>
                                      <p:cBhvr>
                                        <p:cTn id="17"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hf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7" name="Title 6"/>
          <p:cNvSpPr>
            <a:spLocks noGrp="1"/>
          </p:cNvSpPr>
          <p:nvPr>
            <p:ph type="title"/>
          </p:nvPr>
        </p:nvSpPr>
        <p:spPr>
          <a:xfrm>
            <a:off x="1894705" y="271386"/>
            <a:ext cx="7737367" cy="635349"/>
          </a:xfrm>
        </p:spPr>
        <p:txBody>
          <a:bodyPr>
            <a:noAutofit/>
          </a:bodyPr>
          <a:lstStyle>
            <a:lvl1pPr>
              <a:defRPr sz="3033" b="1" i="0">
                <a:solidFill>
                  <a:schemeClr val="tx1"/>
                </a:solidFill>
              </a:defRPr>
            </a:lvl1pPr>
          </a:lstStyle>
          <a:p>
            <a:r>
              <a:rPr lang="en-US" dirty="0"/>
              <a:t>Click to edit Master title style</a:t>
            </a:r>
          </a:p>
        </p:txBody>
      </p:sp>
      <p:sp>
        <p:nvSpPr>
          <p:cNvPr id="11" name="Content Placeholder 10"/>
          <p:cNvSpPr>
            <a:spLocks noGrp="1"/>
          </p:cNvSpPr>
          <p:nvPr>
            <p:ph sz="quarter" idx="10"/>
          </p:nvPr>
        </p:nvSpPr>
        <p:spPr>
          <a:xfrm>
            <a:off x="495300" y="1543539"/>
            <a:ext cx="8915400" cy="43572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12" name="Picture 11"/>
          <p:cNvPicPr>
            <a:picLocks noChangeAspect="1"/>
          </p:cNvPicPr>
          <p:nvPr userDrawn="1"/>
        </p:nvPicPr>
        <p:blipFill>
          <a:blip r:embed="rId2"/>
          <a:stretch>
            <a:fillRect/>
          </a:stretch>
        </p:blipFill>
        <p:spPr>
          <a:xfrm>
            <a:off x="0" y="6085275"/>
            <a:ext cx="9906000" cy="338668"/>
          </a:xfrm>
          <a:prstGeom prst="rect">
            <a:avLst/>
          </a:prstGeom>
        </p:spPr>
      </p:pic>
      <p:sp>
        <p:nvSpPr>
          <p:cNvPr id="13" name="TextBox 12"/>
          <p:cNvSpPr txBox="1"/>
          <p:nvPr userDrawn="1"/>
        </p:nvSpPr>
        <p:spPr>
          <a:xfrm>
            <a:off x="4045867" y="6434043"/>
            <a:ext cx="2241176" cy="388738"/>
          </a:xfrm>
          <a:prstGeom prst="rect">
            <a:avLst/>
          </a:prstGeom>
          <a:noFill/>
        </p:spPr>
        <p:txBody>
          <a:bodyPr wrap="square" lIns="87797" tIns="43899" rIns="87797" bIns="43899" rtlCol="0">
            <a:spAutoFit/>
          </a:bodyPr>
          <a:lstStyle/>
          <a:p>
            <a:pPr algn="ctr"/>
            <a:r>
              <a:rPr lang="en-US" sz="1950" dirty="0">
                <a:solidFill>
                  <a:schemeClr val="accent6"/>
                </a:solidFill>
                <a:hlinkClick r:id="rId3"/>
              </a:rPr>
              <a:t>www.salga.org.za</a:t>
            </a:r>
            <a:endParaRPr lang="en-US" sz="1950" dirty="0">
              <a:solidFill>
                <a:schemeClr val="accent6"/>
              </a:solidFill>
            </a:endParaRPr>
          </a:p>
        </p:txBody>
      </p:sp>
      <p:sp>
        <p:nvSpPr>
          <p:cNvPr id="20" name="Slide Number Placeholder 19"/>
          <p:cNvSpPr>
            <a:spLocks noGrp="1"/>
          </p:cNvSpPr>
          <p:nvPr>
            <p:ph type="sldNum" sz="quarter" idx="13"/>
          </p:nvPr>
        </p:nvSpPr>
        <p:spPr/>
        <p:txBody>
          <a:bodyPr/>
          <a:lstStyle/>
          <a:p>
            <a:fld id="{4CC04D4C-DC45-834A-A759-F6658CE957E3}" type="slidenum">
              <a:rPr lang="en-US" smtClean="0"/>
              <a:pPr/>
              <a:t>‹#›</a:t>
            </a:fld>
            <a:endParaRPr lang="en-US" dirty="0"/>
          </a:p>
        </p:txBody>
      </p:sp>
      <p:pic>
        <p:nvPicPr>
          <p:cNvPr id="18" name="Picture 17"/>
          <p:cNvPicPr>
            <a:picLocks noChangeAspect="1"/>
          </p:cNvPicPr>
          <p:nvPr userDrawn="1"/>
        </p:nvPicPr>
        <p:blipFill rotWithShape="1">
          <a:blip r:embed="rId2"/>
          <a:srcRect l="550" t="-10940" r="7014" b="10940"/>
          <a:stretch/>
        </p:blipFill>
        <p:spPr>
          <a:xfrm>
            <a:off x="2" y="906734"/>
            <a:ext cx="9939441" cy="367617"/>
          </a:xfrm>
          <a:prstGeom prst="rect">
            <a:avLst/>
          </a:prstGeom>
        </p:spPr>
      </p:pic>
      <p:pic>
        <p:nvPicPr>
          <p:cNvPr id="19" name="Picture 18"/>
          <p:cNvPicPr>
            <a:picLocks noChangeAspect="1"/>
          </p:cNvPicPr>
          <p:nvPr userDrawn="1"/>
        </p:nvPicPr>
        <p:blipFill>
          <a:blip r:embed="rId4"/>
          <a:stretch>
            <a:fillRect/>
          </a:stretch>
        </p:blipFill>
        <p:spPr>
          <a:xfrm>
            <a:off x="211470" y="185665"/>
            <a:ext cx="1422260" cy="790537"/>
          </a:xfrm>
          <a:prstGeom prst="rect">
            <a:avLst/>
          </a:prstGeom>
        </p:spPr>
      </p:pic>
      <p:pic>
        <p:nvPicPr>
          <p:cNvPr id="22" name="Picture 21">
            <a:hlinkClick r:id="rId5"/>
          </p:cNvPr>
          <p:cNvPicPr>
            <a:picLocks/>
          </p:cNvPicPr>
          <p:nvPr userDrawn="1"/>
        </p:nvPicPr>
        <p:blipFill>
          <a:blip r:embed="rId6"/>
          <a:stretch>
            <a:fillRect/>
          </a:stretch>
        </p:blipFill>
        <p:spPr>
          <a:xfrm>
            <a:off x="102327" y="6382193"/>
            <a:ext cx="334144" cy="377489"/>
          </a:xfrm>
          <a:prstGeom prst="rect">
            <a:avLst/>
          </a:prstGeom>
        </p:spPr>
      </p:pic>
      <p:pic>
        <p:nvPicPr>
          <p:cNvPr id="23" name="Picture 22">
            <a:hlinkClick r:id="rId7"/>
          </p:cNvPr>
          <p:cNvPicPr>
            <a:picLocks/>
          </p:cNvPicPr>
          <p:nvPr userDrawn="1"/>
        </p:nvPicPr>
        <p:blipFill>
          <a:blip r:embed="rId8"/>
          <a:stretch>
            <a:fillRect/>
          </a:stretch>
        </p:blipFill>
        <p:spPr>
          <a:xfrm>
            <a:off x="695032" y="6392120"/>
            <a:ext cx="334144" cy="377489"/>
          </a:xfrm>
          <a:prstGeom prst="rect">
            <a:avLst/>
          </a:prstGeom>
        </p:spPr>
      </p:pic>
      <p:pic>
        <p:nvPicPr>
          <p:cNvPr id="24" name="Picture 23">
            <a:hlinkClick r:id="rId9"/>
          </p:cNvPr>
          <p:cNvPicPr>
            <a:picLocks/>
          </p:cNvPicPr>
          <p:nvPr userDrawn="1"/>
        </p:nvPicPr>
        <p:blipFill>
          <a:blip r:embed="rId10"/>
          <a:stretch>
            <a:fillRect/>
          </a:stretch>
        </p:blipFill>
        <p:spPr>
          <a:xfrm>
            <a:off x="1299587" y="6403062"/>
            <a:ext cx="334144" cy="377489"/>
          </a:xfrm>
          <a:prstGeom prst="rect">
            <a:avLst/>
          </a:prstGeom>
        </p:spPr>
      </p:pic>
      <p:pic>
        <p:nvPicPr>
          <p:cNvPr id="25" name="Picture 24">
            <a:hlinkClick r:id="rId11"/>
          </p:cNvPr>
          <p:cNvPicPr>
            <a:picLocks noChangeAspect="1"/>
          </p:cNvPicPr>
          <p:nvPr userDrawn="1"/>
        </p:nvPicPr>
        <p:blipFill>
          <a:blip r:embed="rId12"/>
          <a:stretch>
            <a:fillRect/>
          </a:stretch>
        </p:blipFill>
        <p:spPr>
          <a:xfrm>
            <a:off x="1894705" y="6392117"/>
            <a:ext cx="334144" cy="388432"/>
          </a:xfrm>
          <a:prstGeom prst="rect">
            <a:avLst/>
          </a:prstGeom>
        </p:spPr>
      </p:pic>
    </p:spTree>
    <p:extLst>
      <p:ext uri="{BB962C8B-B14F-4D97-AF65-F5344CB8AC3E}">
        <p14:creationId xmlns:p14="http://schemas.microsoft.com/office/powerpoint/2010/main" xmlns="" val="1353518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additive="base">
                                        <p:cTn id="7" dur="500" fill="hold"/>
                                        <p:tgtEl>
                                          <p:spTgt spid="13"/>
                                        </p:tgtEl>
                                        <p:attrNameLst>
                                          <p:attrName>ppt_x</p:attrName>
                                        </p:attrNameLst>
                                      </p:cBhvr>
                                      <p:tavLst>
                                        <p:tav tm="0">
                                          <p:val>
                                            <p:strVal val="0-#ppt_w/2"/>
                                          </p:val>
                                        </p:tav>
                                        <p:tav tm="100000">
                                          <p:val>
                                            <p:strVal val="#ppt_x"/>
                                          </p:val>
                                        </p:tav>
                                      </p:tavLst>
                                    </p:anim>
                                    <p:anim calcmode="lin" valueType="num">
                                      <p:cBhvr additive="base">
                                        <p:cTn id="8" dur="500" fill="hold"/>
                                        <p:tgtEl>
                                          <p:spTgt spid="13"/>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1" presetClass="entr" presetSubtype="0" fill="hold" nodeType="afterEffect">
                                  <p:stCondLst>
                                    <p:cond delay="0"/>
                                  </p:stCondLst>
                                  <p:childTnLst>
                                    <p:set>
                                      <p:cBhvr>
                                        <p:cTn id="11" dur="1" fill="hold">
                                          <p:stCondLst>
                                            <p:cond delay="0"/>
                                          </p:stCondLst>
                                        </p:cTn>
                                        <p:tgtEl>
                                          <p:spTgt spid="23"/>
                                        </p:tgtEl>
                                        <p:attrNameLst>
                                          <p:attrName>style.visibility</p:attrName>
                                        </p:attrNameLst>
                                      </p:cBhvr>
                                      <p:to>
                                        <p:strVal val="visible"/>
                                      </p:to>
                                    </p:set>
                                  </p:childTnLst>
                                </p:cTn>
                              </p:par>
                            </p:childTnLst>
                          </p:cTn>
                        </p:par>
                        <p:par>
                          <p:cTn id="12" fill="hold">
                            <p:stCondLst>
                              <p:cond delay="500"/>
                            </p:stCondLst>
                            <p:childTnLst>
                              <p:par>
                                <p:cTn id="13" presetID="1" presetClass="entr" presetSubtype="0" fill="hold" nodeType="afterEffect">
                                  <p:stCondLst>
                                    <p:cond delay="0"/>
                                  </p:stCondLst>
                                  <p:childTnLst>
                                    <p:set>
                                      <p:cBhvr>
                                        <p:cTn id="14" dur="1" fill="hold">
                                          <p:stCondLst>
                                            <p:cond delay="0"/>
                                          </p:stCondLst>
                                        </p:cTn>
                                        <p:tgtEl>
                                          <p:spTgt spid="24"/>
                                        </p:tgtEl>
                                        <p:attrNameLst>
                                          <p:attrName>style.visibility</p:attrName>
                                        </p:attrNameLst>
                                      </p:cBhvr>
                                      <p:to>
                                        <p:strVal val="visible"/>
                                      </p:to>
                                    </p:set>
                                  </p:childTnLst>
                                </p:cTn>
                              </p:par>
                            </p:childTnLst>
                          </p:cTn>
                        </p:par>
                        <p:par>
                          <p:cTn id="15" fill="hold">
                            <p:stCondLst>
                              <p:cond delay="500"/>
                            </p:stCondLst>
                            <p:childTnLst>
                              <p:par>
                                <p:cTn id="16" presetID="1" presetClass="entr" presetSubtype="0" fill="hold" nodeType="afterEffect">
                                  <p:stCondLst>
                                    <p:cond delay="0"/>
                                  </p:stCondLst>
                                  <p:childTnLst>
                                    <p:set>
                                      <p:cBhvr>
                                        <p:cTn id="17" dur="1" fill="hold">
                                          <p:stCondLst>
                                            <p:cond delay="0"/>
                                          </p:stCondLst>
                                        </p:cTn>
                                        <p:tgtEl>
                                          <p:spTgt spid="2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hf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Custom Layou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95300" y="274640"/>
            <a:ext cx="6934200" cy="794815"/>
          </a:xfrm>
        </p:spPr>
        <p:txBody>
          <a:bodyPr>
            <a:normAutofit/>
          </a:bodyPr>
          <a:lstStyle>
            <a:lvl1pPr>
              <a:defRPr sz="1625" b="1"/>
            </a:lvl1pPr>
          </a:lstStyle>
          <a:p>
            <a:r>
              <a:rPr lang="en-US" dirty="0"/>
              <a:t>CLICK TO EDIT MASTER TITLE STYLE</a:t>
            </a:r>
          </a:p>
        </p:txBody>
      </p:sp>
      <p:sp>
        <p:nvSpPr>
          <p:cNvPr id="7" name="Text Placeholder 6"/>
          <p:cNvSpPr>
            <a:spLocks noGrp="1"/>
          </p:cNvSpPr>
          <p:nvPr>
            <p:ph type="body" sz="quarter" idx="10"/>
          </p:nvPr>
        </p:nvSpPr>
        <p:spPr>
          <a:xfrm>
            <a:off x="696517" y="1752600"/>
            <a:ext cx="8714184" cy="4540250"/>
          </a:xfrm>
        </p:spPr>
        <p:txBody>
          <a:bodyPr>
            <a:normAutofit/>
          </a:bodyPr>
          <a:lstStyle>
            <a:lvl1pPr>
              <a:defRPr sz="975">
                <a:solidFill>
                  <a:schemeClr val="accent6"/>
                </a:solidFill>
              </a:defRPr>
            </a:lvl1pPr>
            <a:lvl2pPr>
              <a:defRPr sz="975">
                <a:solidFill>
                  <a:schemeClr val="accent6"/>
                </a:solidFill>
              </a:defRPr>
            </a:lvl2pPr>
            <a:lvl3pPr>
              <a:defRPr sz="975">
                <a:solidFill>
                  <a:schemeClr val="accent6"/>
                </a:solidFill>
              </a:defRPr>
            </a:lvl3pPr>
            <a:lvl4pPr>
              <a:defRPr sz="975">
                <a:solidFill>
                  <a:schemeClr val="accent6"/>
                </a:solidFill>
              </a:defRPr>
            </a:lvl4pPr>
            <a:lvl5pPr>
              <a:defRPr sz="975">
                <a:solidFill>
                  <a:schemeClr val="accent6"/>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8" name="Picture 7" descr="Salga logo.png"/>
          <p:cNvPicPr>
            <a:picLocks noChangeAspect="1"/>
          </p:cNvPicPr>
          <p:nvPr userDrawn="1"/>
        </p:nvPicPr>
        <p:blipFill>
          <a:blip r:embed="rId2">
            <a:extLst>
              <a:ext uri="{28A0092B-C50C-407E-A947-70E740481C1C}">
                <a14:useLocalDpi xmlns:a14="http://schemas.microsoft.com/office/drawing/2010/main" xmlns="" val="0"/>
              </a:ext>
            </a:extLst>
          </a:blip>
          <a:stretch>
            <a:fillRect/>
          </a:stretch>
        </p:blipFill>
        <p:spPr>
          <a:xfrm>
            <a:off x="7737039" y="424668"/>
            <a:ext cx="1764305" cy="778069"/>
          </a:xfrm>
          <a:prstGeom prst="rect">
            <a:avLst/>
          </a:prstGeom>
        </p:spPr>
      </p:pic>
      <p:sp>
        <p:nvSpPr>
          <p:cNvPr id="9" name="Rectangle 8"/>
          <p:cNvSpPr/>
          <p:nvPr userDrawn="1"/>
        </p:nvSpPr>
        <p:spPr>
          <a:xfrm>
            <a:off x="0" y="6483167"/>
            <a:ext cx="7219080" cy="152561"/>
          </a:xfrm>
          <a:prstGeom prst="rect">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463" dirty="0"/>
          </a:p>
        </p:txBody>
      </p:sp>
      <p:sp>
        <p:nvSpPr>
          <p:cNvPr id="10" name="Rectangle 9"/>
          <p:cNvSpPr/>
          <p:nvPr userDrawn="1"/>
        </p:nvSpPr>
        <p:spPr>
          <a:xfrm>
            <a:off x="9597019" y="6455128"/>
            <a:ext cx="308982" cy="152561"/>
          </a:xfrm>
          <a:prstGeom prst="rect">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463" dirty="0"/>
          </a:p>
        </p:txBody>
      </p:sp>
      <p:sp>
        <p:nvSpPr>
          <p:cNvPr id="11" name="TextBox 10"/>
          <p:cNvSpPr txBox="1"/>
          <p:nvPr userDrawn="1"/>
        </p:nvSpPr>
        <p:spPr>
          <a:xfrm>
            <a:off x="7219080" y="6327554"/>
            <a:ext cx="2427941" cy="317459"/>
          </a:xfrm>
          <a:prstGeom prst="rect">
            <a:avLst/>
          </a:prstGeom>
          <a:noFill/>
        </p:spPr>
        <p:txBody>
          <a:bodyPr wrap="square" rtlCol="0">
            <a:spAutoFit/>
          </a:bodyPr>
          <a:lstStyle/>
          <a:p>
            <a:pPr algn="ctr"/>
            <a:r>
              <a:rPr lang="en-US" sz="1463" dirty="0">
                <a:solidFill>
                  <a:schemeClr val="accent6"/>
                </a:solidFill>
              </a:rPr>
              <a:t>www.salga.org.za</a:t>
            </a:r>
          </a:p>
        </p:txBody>
      </p:sp>
      <p:pic>
        <p:nvPicPr>
          <p:cNvPr id="12" name="Picture 11" descr="Speech3.png"/>
          <p:cNvPicPr>
            <a:picLocks noChangeAspect="1"/>
          </p:cNvPicPr>
          <p:nvPr userDrawn="1"/>
        </p:nvPicPr>
        <p:blipFill>
          <a:blip r:embed="rId3">
            <a:extLst>
              <a:ext uri="{28A0092B-C50C-407E-A947-70E740481C1C}">
                <a14:useLocalDpi xmlns:a14="http://schemas.microsoft.com/office/drawing/2010/main" xmlns="" val="0"/>
              </a:ext>
            </a:extLst>
          </a:blip>
          <a:stretch>
            <a:fillRect/>
          </a:stretch>
        </p:blipFill>
        <p:spPr>
          <a:xfrm>
            <a:off x="1937985" y="1364310"/>
            <a:ext cx="5277268" cy="4999329"/>
          </a:xfrm>
          <a:prstGeom prst="rect">
            <a:avLst/>
          </a:prstGeom>
        </p:spPr>
      </p:pic>
    </p:spTree>
    <p:extLst>
      <p:ext uri="{BB962C8B-B14F-4D97-AF65-F5344CB8AC3E}">
        <p14:creationId xmlns:p14="http://schemas.microsoft.com/office/powerpoint/2010/main" xmlns="" val="25725180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0-#ppt_h/2"/>
                                          </p:val>
                                        </p:tav>
                                        <p:tav tm="100000">
                                          <p:val>
                                            <p:strVal val="#ppt_y"/>
                                          </p:val>
                                        </p:tav>
                                      </p:tavLst>
                                    </p:anim>
                                  </p:childTnLst>
                                </p:cTn>
                              </p:par>
                            </p:childTnLst>
                          </p:cTn>
                        </p:par>
                        <p:par>
                          <p:cTn id="9" fill="hold">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10"/>
                                        </p:tgtEl>
                                        <p:attrNameLst>
                                          <p:attrName>style.visibility</p:attrName>
                                        </p:attrNameLst>
                                      </p:cBhvr>
                                      <p:to>
                                        <p:strVal val="visible"/>
                                      </p:to>
                                    </p:set>
                                    <p:anim calcmode="lin" valueType="num">
                                      <p:cBhvr additive="base">
                                        <p:cTn id="12" dur="500" fill="hold"/>
                                        <p:tgtEl>
                                          <p:spTgt spid="10"/>
                                        </p:tgtEl>
                                        <p:attrNameLst>
                                          <p:attrName>ppt_x</p:attrName>
                                        </p:attrNameLst>
                                      </p:cBhvr>
                                      <p:tavLst>
                                        <p:tav tm="0">
                                          <p:val>
                                            <p:strVal val="0-#ppt_w/2"/>
                                          </p:val>
                                        </p:tav>
                                        <p:tav tm="100000">
                                          <p:val>
                                            <p:strVal val="#ppt_x"/>
                                          </p:val>
                                        </p:tav>
                                      </p:tavLst>
                                    </p:anim>
                                    <p:anim calcmode="lin" valueType="num">
                                      <p:cBhvr additive="base">
                                        <p:cTn id="13" dur="500" fill="hold"/>
                                        <p:tgtEl>
                                          <p:spTgt spid="10"/>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2" presetClass="entr" presetSubtype="8"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additive="base">
                                        <p:cTn id="17" dur="500" fill="hold"/>
                                        <p:tgtEl>
                                          <p:spTgt spid="11"/>
                                        </p:tgtEl>
                                        <p:attrNameLst>
                                          <p:attrName>ppt_x</p:attrName>
                                        </p:attrNameLst>
                                      </p:cBhvr>
                                      <p:tavLst>
                                        <p:tav tm="0">
                                          <p:val>
                                            <p:strVal val="0-#ppt_w/2"/>
                                          </p:val>
                                        </p:tav>
                                        <p:tav tm="100000">
                                          <p:val>
                                            <p:strVal val="#ppt_x"/>
                                          </p:val>
                                        </p:tav>
                                      </p:tavLst>
                                    </p:anim>
                                    <p:anim calcmode="lin" valueType="num">
                                      <p:cBhvr additive="base">
                                        <p:cTn id="18" dur="500" fill="hold"/>
                                        <p:tgtEl>
                                          <p:spTgt spid="11"/>
                                        </p:tgtEl>
                                        <p:attrNameLst>
                                          <p:attrName>ppt_y</p:attrName>
                                        </p:attrNameLst>
                                      </p:cBhvr>
                                      <p:tavLst>
                                        <p:tav tm="0">
                                          <p:val>
                                            <p:strVal val="#ppt_y"/>
                                          </p:val>
                                        </p:tav>
                                        <p:tav tm="100000">
                                          <p:val>
                                            <p:strVal val="#ppt_y"/>
                                          </p:val>
                                        </p:tav>
                                      </p:tavLst>
                                    </p:anim>
                                  </p:childTnLst>
                                </p:cTn>
                              </p:par>
                            </p:childTnLst>
                          </p:cTn>
                        </p:par>
                        <p:par>
                          <p:cTn id="19" fill="hold">
                            <p:stCondLst>
                              <p:cond delay="1500"/>
                            </p:stCondLst>
                            <p:childTnLst>
                              <p:par>
                                <p:cTn id="20" presetID="2" presetClass="entr" presetSubtype="8" fill="hold" grpId="0" nodeType="afterEffect">
                                  <p:stCondLst>
                                    <p:cond delay="0"/>
                                  </p:stCondLst>
                                  <p:childTnLst>
                                    <p:set>
                                      <p:cBhvr>
                                        <p:cTn id="21" dur="1" fill="hold">
                                          <p:stCondLst>
                                            <p:cond delay="0"/>
                                          </p:stCondLst>
                                        </p:cTn>
                                        <p:tgtEl>
                                          <p:spTgt spid="9"/>
                                        </p:tgtEl>
                                        <p:attrNameLst>
                                          <p:attrName>style.visibility</p:attrName>
                                        </p:attrNameLst>
                                      </p:cBhvr>
                                      <p:to>
                                        <p:strVal val="visible"/>
                                      </p:to>
                                    </p:set>
                                    <p:anim calcmode="lin" valueType="num">
                                      <p:cBhvr additive="base">
                                        <p:cTn id="22" dur="500" fill="hold"/>
                                        <p:tgtEl>
                                          <p:spTgt spid="9"/>
                                        </p:tgtEl>
                                        <p:attrNameLst>
                                          <p:attrName>ppt_x</p:attrName>
                                        </p:attrNameLst>
                                      </p:cBhvr>
                                      <p:tavLst>
                                        <p:tav tm="0">
                                          <p:val>
                                            <p:strVal val="0-#ppt_w/2"/>
                                          </p:val>
                                        </p:tav>
                                        <p:tav tm="100000">
                                          <p:val>
                                            <p:strVal val="#ppt_x"/>
                                          </p:val>
                                        </p:tav>
                                      </p:tavLst>
                                    </p:anim>
                                    <p:anim calcmode="lin" valueType="num">
                                      <p:cBhvr additive="base">
                                        <p:cTn id="23" dur="500" fill="hold"/>
                                        <p:tgtEl>
                                          <p:spTgt spid="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9" grpId="1" animBg="1"/>
      <p:bldP spid="9" grpId="2" animBg="1"/>
      <p:bldP spid="9" grpId="3" animBg="1"/>
      <p:bldP spid="9" grpId="4" animBg="1"/>
      <p:bldP spid="9" grpId="5" animBg="1"/>
      <p:bldP spid="9" grpId="6" animBg="1"/>
      <p:bldP spid="9" grpId="7" animBg="1"/>
      <p:bldP spid="9" grpId="8" animBg="1"/>
      <p:bldP spid="9" grpId="9" animBg="1"/>
      <p:bldP spid="9" grpId="10" animBg="1"/>
      <p:bldP spid="9" grpId="11" animBg="1"/>
      <p:bldP spid="9" grpId="12" animBg="1"/>
      <p:bldP spid="9" grpId="13" animBg="1"/>
      <p:bldP spid="9" grpId="14" animBg="1"/>
      <p:bldP spid="9" grpId="15" animBg="1"/>
      <p:bldP spid="9" grpId="16" animBg="1"/>
      <p:bldP spid="9" grpId="17" animBg="1"/>
      <p:bldP spid="9" grpId="18" animBg="1"/>
      <p:bldP spid="9" grpId="19" animBg="1"/>
      <p:bldP spid="9" grpId="20" animBg="1"/>
      <p:bldP spid="9" grpId="21" animBg="1"/>
      <p:bldP spid="10" grpId="0" animBg="1"/>
      <p:bldP spid="10" grpId="1" animBg="1"/>
      <p:bldP spid="10" grpId="2" animBg="1"/>
      <p:bldP spid="10" grpId="3" animBg="1"/>
      <p:bldP spid="10" grpId="4" animBg="1"/>
      <p:bldP spid="10" grpId="5" animBg="1"/>
      <p:bldP spid="10" grpId="6" animBg="1"/>
      <p:bldP spid="10" grpId="7" animBg="1"/>
      <p:bldP spid="10" grpId="8" animBg="1"/>
      <p:bldP spid="10" grpId="9" animBg="1"/>
      <p:bldP spid="10" grpId="10" animBg="1"/>
      <p:bldP spid="10" grpId="11" animBg="1"/>
      <p:bldP spid="10" grpId="12" animBg="1"/>
      <p:bldP spid="10" grpId="13" animBg="1"/>
      <p:bldP spid="10" grpId="14" animBg="1"/>
      <p:bldP spid="10" grpId="15" animBg="1"/>
      <p:bldP spid="10" grpId="16" animBg="1"/>
      <p:bldP spid="10" grpId="17" animBg="1"/>
      <p:bldP spid="10" grpId="18" animBg="1"/>
      <p:bldP spid="10" grpId="19" animBg="1"/>
      <p:bldP spid="10" grpId="20" animBg="1"/>
      <p:bldP spid="10" grpId="21" animBg="1"/>
      <p:bldP spid="11" grpId="0"/>
      <p:bldP spid="11" grpId="1"/>
      <p:bldP spid="11" grpId="2"/>
      <p:bldP spid="11" grpId="3"/>
      <p:bldP spid="11" grpId="4"/>
      <p:bldP spid="11" grpId="5"/>
      <p:bldP spid="11" grpId="6"/>
      <p:bldP spid="11" grpId="7"/>
      <p:bldP spid="11" grpId="8"/>
      <p:bldP spid="11" grpId="9"/>
      <p:bldP spid="11" grpId="10"/>
      <p:bldP spid="11" grpId="11"/>
      <p:bldP spid="11" grpId="12"/>
      <p:bldP spid="11" grpId="13"/>
      <p:bldP spid="11" grpId="14"/>
      <p:bldP spid="11" grpId="15"/>
      <p:bldP spid="11" grpId="16"/>
      <p:bldP spid="11" grpId="17"/>
      <p:bldP spid="11" grpId="18"/>
      <p:bldP spid="11" grpId="19"/>
      <p:bldP spid="11" grpId="20"/>
      <p:bldP spid="11" grpId="21"/>
    </p:bld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6_Title and Content">
    <p:spTree>
      <p:nvGrpSpPr>
        <p:cNvPr id="1" name=""/>
        <p:cNvGrpSpPr/>
        <p:nvPr/>
      </p:nvGrpSpPr>
      <p:grpSpPr>
        <a:xfrm>
          <a:off x="0" y="0"/>
          <a:ext cx="0" cy="0"/>
          <a:chOff x="0" y="0"/>
          <a:chExt cx="0" cy="0"/>
        </a:xfrm>
      </p:grpSpPr>
      <p:sp>
        <p:nvSpPr>
          <p:cNvPr id="7" name="Title 6"/>
          <p:cNvSpPr>
            <a:spLocks noGrp="1"/>
          </p:cNvSpPr>
          <p:nvPr>
            <p:ph type="title"/>
          </p:nvPr>
        </p:nvSpPr>
        <p:spPr>
          <a:xfrm>
            <a:off x="1894706" y="271387"/>
            <a:ext cx="7737367" cy="635349"/>
          </a:xfrm>
        </p:spPr>
        <p:txBody>
          <a:bodyPr>
            <a:noAutofit/>
          </a:bodyPr>
          <a:lstStyle>
            <a:lvl1pPr>
              <a:defRPr sz="3033" b="1" i="0">
                <a:solidFill>
                  <a:schemeClr val="tx1"/>
                </a:solidFill>
              </a:defRPr>
            </a:lvl1pPr>
          </a:lstStyle>
          <a:p>
            <a:r>
              <a:rPr lang="en-US" dirty="0"/>
              <a:t>Click to edit Master title style</a:t>
            </a:r>
          </a:p>
        </p:txBody>
      </p:sp>
      <p:sp>
        <p:nvSpPr>
          <p:cNvPr id="11" name="Content Placeholder 10"/>
          <p:cNvSpPr>
            <a:spLocks noGrp="1"/>
          </p:cNvSpPr>
          <p:nvPr>
            <p:ph sz="quarter" idx="10"/>
          </p:nvPr>
        </p:nvSpPr>
        <p:spPr>
          <a:xfrm>
            <a:off x="495300" y="1543539"/>
            <a:ext cx="8915400" cy="43572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12" name="Picture 11"/>
          <p:cNvPicPr>
            <a:picLocks noChangeAspect="1"/>
          </p:cNvPicPr>
          <p:nvPr userDrawn="1"/>
        </p:nvPicPr>
        <p:blipFill>
          <a:blip r:embed="rId2"/>
          <a:stretch>
            <a:fillRect/>
          </a:stretch>
        </p:blipFill>
        <p:spPr>
          <a:xfrm>
            <a:off x="0" y="6085275"/>
            <a:ext cx="9906000" cy="338668"/>
          </a:xfrm>
          <a:prstGeom prst="rect">
            <a:avLst/>
          </a:prstGeom>
        </p:spPr>
      </p:pic>
      <p:sp>
        <p:nvSpPr>
          <p:cNvPr id="13" name="TextBox 12"/>
          <p:cNvSpPr txBox="1"/>
          <p:nvPr userDrawn="1"/>
        </p:nvSpPr>
        <p:spPr>
          <a:xfrm>
            <a:off x="4045868" y="6434043"/>
            <a:ext cx="2241176" cy="388738"/>
          </a:xfrm>
          <a:prstGeom prst="rect">
            <a:avLst/>
          </a:prstGeom>
          <a:noFill/>
        </p:spPr>
        <p:txBody>
          <a:bodyPr wrap="square" lIns="87797" tIns="43899" rIns="87797" bIns="43899" rtlCol="0">
            <a:spAutoFit/>
          </a:bodyPr>
          <a:lstStyle/>
          <a:p>
            <a:pPr algn="ctr"/>
            <a:r>
              <a:rPr lang="en-US" sz="1950" dirty="0">
                <a:solidFill>
                  <a:schemeClr val="accent6"/>
                </a:solidFill>
                <a:hlinkClick r:id="rId3"/>
              </a:rPr>
              <a:t>www.salga.org.za</a:t>
            </a:r>
            <a:endParaRPr lang="en-US" sz="1950" dirty="0">
              <a:solidFill>
                <a:schemeClr val="accent6"/>
              </a:solidFill>
            </a:endParaRPr>
          </a:p>
        </p:txBody>
      </p:sp>
      <p:sp>
        <p:nvSpPr>
          <p:cNvPr id="20" name="Slide Number Placeholder 19"/>
          <p:cNvSpPr>
            <a:spLocks noGrp="1"/>
          </p:cNvSpPr>
          <p:nvPr>
            <p:ph type="sldNum" sz="quarter" idx="13"/>
          </p:nvPr>
        </p:nvSpPr>
        <p:spPr/>
        <p:txBody>
          <a:bodyPr/>
          <a:lstStyle/>
          <a:p>
            <a:fld id="{4CC04D4C-DC45-834A-A759-F6658CE957E3}" type="slidenum">
              <a:rPr lang="en-US" smtClean="0"/>
              <a:pPr/>
              <a:t>‹#›</a:t>
            </a:fld>
            <a:endParaRPr lang="en-US" dirty="0"/>
          </a:p>
        </p:txBody>
      </p:sp>
      <p:pic>
        <p:nvPicPr>
          <p:cNvPr id="18" name="Picture 17"/>
          <p:cNvPicPr>
            <a:picLocks noChangeAspect="1"/>
          </p:cNvPicPr>
          <p:nvPr userDrawn="1"/>
        </p:nvPicPr>
        <p:blipFill rotWithShape="1">
          <a:blip r:embed="rId2"/>
          <a:srcRect l="550" t="-10940" r="7014" b="10940"/>
          <a:stretch/>
        </p:blipFill>
        <p:spPr>
          <a:xfrm>
            <a:off x="3" y="906736"/>
            <a:ext cx="9939441" cy="367617"/>
          </a:xfrm>
          <a:prstGeom prst="rect">
            <a:avLst/>
          </a:prstGeom>
        </p:spPr>
      </p:pic>
      <p:pic>
        <p:nvPicPr>
          <p:cNvPr id="19" name="Picture 18"/>
          <p:cNvPicPr>
            <a:picLocks noChangeAspect="1"/>
          </p:cNvPicPr>
          <p:nvPr userDrawn="1"/>
        </p:nvPicPr>
        <p:blipFill>
          <a:blip r:embed="rId4"/>
          <a:stretch>
            <a:fillRect/>
          </a:stretch>
        </p:blipFill>
        <p:spPr>
          <a:xfrm>
            <a:off x="211471" y="185666"/>
            <a:ext cx="1422260" cy="790537"/>
          </a:xfrm>
          <a:prstGeom prst="rect">
            <a:avLst/>
          </a:prstGeom>
        </p:spPr>
      </p:pic>
      <p:pic>
        <p:nvPicPr>
          <p:cNvPr id="22" name="Picture 21">
            <a:hlinkClick r:id="rId5"/>
          </p:cNvPr>
          <p:cNvPicPr>
            <a:picLocks/>
          </p:cNvPicPr>
          <p:nvPr userDrawn="1"/>
        </p:nvPicPr>
        <p:blipFill>
          <a:blip r:embed="rId6"/>
          <a:stretch>
            <a:fillRect/>
          </a:stretch>
        </p:blipFill>
        <p:spPr>
          <a:xfrm>
            <a:off x="102328" y="6382194"/>
            <a:ext cx="334144" cy="377489"/>
          </a:xfrm>
          <a:prstGeom prst="rect">
            <a:avLst/>
          </a:prstGeom>
        </p:spPr>
      </p:pic>
      <p:pic>
        <p:nvPicPr>
          <p:cNvPr id="23" name="Picture 22">
            <a:hlinkClick r:id="rId7"/>
          </p:cNvPr>
          <p:cNvPicPr>
            <a:picLocks/>
          </p:cNvPicPr>
          <p:nvPr userDrawn="1"/>
        </p:nvPicPr>
        <p:blipFill>
          <a:blip r:embed="rId8"/>
          <a:stretch>
            <a:fillRect/>
          </a:stretch>
        </p:blipFill>
        <p:spPr>
          <a:xfrm>
            <a:off x="695033" y="6392121"/>
            <a:ext cx="334144" cy="377489"/>
          </a:xfrm>
          <a:prstGeom prst="rect">
            <a:avLst/>
          </a:prstGeom>
        </p:spPr>
      </p:pic>
      <p:pic>
        <p:nvPicPr>
          <p:cNvPr id="24" name="Picture 23">
            <a:hlinkClick r:id="rId9"/>
          </p:cNvPr>
          <p:cNvPicPr>
            <a:picLocks/>
          </p:cNvPicPr>
          <p:nvPr userDrawn="1"/>
        </p:nvPicPr>
        <p:blipFill>
          <a:blip r:embed="rId10"/>
          <a:stretch>
            <a:fillRect/>
          </a:stretch>
        </p:blipFill>
        <p:spPr>
          <a:xfrm>
            <a:off x="1299588" y="6403064"/>
            <a:ext cx="334144" cy="377489"/>
          </a:xfrm>
          <a:prstGeom prst="rect">
            <a:avLst/>
          </a:prstGeom>
        </p:spPr>
      </p:pic>
      <p:pic>
        <p:nvPicPr>
          <p:cNvPr id="25" name="Picture 24">
            <a:hlinkClick r:id="rId11"/>
          </p:cNvPr>
          <p:cNvPicPr>
            <a:picLocks noChangeAspect="1"/>
          </p:cNvPicPr>
          <p:nvPr userDrawn="1"/>
        </p:nvPicPr>
        <p:blipFill>
          <a:blip r:embed="rId12"/>
          <a:stretch>
            <a:fillRect/>
          </a:stretch>
        </p:blipFill>
        <p:spPr>
          <a:xfrm>
            <a:off x="1894706" y="6392117"/>
            <a:ext cx="334144" cy="388432"/>
          </a:xfrm>
          <a:prstGeom prst="rect">
            <a:avLst/>
          </a:prstGeom>
        </p:spPr>
      </p:pic>
    </p:spTree>
    <p:extLst>
      <p:ext uri="{BB962C8B-B14F-4D97-AF65-F5344CB8AC3E}">
        <p14:creationId xmlns:p14="http://schemas.microsoft.com/office/powerpoint/2010/main" xmlns="" val="10554308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additive="base">
                                        <p:cTn id="7" dur="500" fill="hold"/>
                                        <p:tgtEl>
                                          <p:spTgt spid="13"/>
                                        </p:tgtEl>
                                        <p:attrNameLst>
                                          <p:attrName>ppt_x</p:attrName>
                                        </p:attrNameLst>
                                      </p:cBhvr>
                                      <p:tavLst>
                                        <p:tav tm="0">
                                          <p:val>
                                            <p:strVal val="0-#ppt_w/2"/>
                                          </p:val>
                                        </p:tav>
                                        <p:tav tm="100000">
                                          <p:val>
                                            <p:strVal val="#ppt_x"/>
                                          </p:val>
                                        </p:tav>
                                      </p:tavLst>
                                    </p:anim>
                                    <p:anim calcmode="lin" valueType="num">
                                      <p:cBhvr additive="base">
                                        <p:cTn id="8" dur="500" fill="hold"/>
                                        <p:tgtEl>
                                          <p:spTgt spid="13"/>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1" presetClass="entr" presetSubtype="0" fill="hold" nodeType="afterEffect">
                                  <p:stCondLst>
                                    <p:cond delay="0"/>
                                  </p:stCondLst>
                                  <p:childTnLst>
                                    <p:set>
                                      <p:cBhvr>
                                        <p:cTn id="11" dur="1" fill="hold">
                                          <p:stCondLst>
                                            <p:cond delay="0"/>
                                          </p:stCondLst>
                                        </p:cTn>
                                        <p:tgtEl>
                                          <p:spTgt spid="23"/>
                                        </p:tgtEl>
                                        <p:attrNameLst>
                                          <p:attrName>style.visibility</p:attrName>
                                        </p:attrNameLst>
                                      </p:cBhvr>
                                      <p:to>
                                        <p:strVal val="visible"/>
                                      </p:to>
                                    </p:set>
                                  </p:childTnLst>
                                </p:cTn>
                              </p:par>
                            </p:childTnLst>
                          </p:cTn>
                        </p:par>
                        <p:par>
                          <p:cTn id="12" fill="hold">
                            <p:stCondLst>
                              <p:cond delay="500"/>
                            </p:stCondLst>
                            <p:childTnLst>
                              <p:par>
                                <p:cTn id="13" presetID="1" presetClass="entr" presetSubtype="0" fill="hold" nodeType="afterEffect">
                                  <p:stCondLst>
                                    <p:cond delay="0"/>
                                  </p:stCondLst>
                                  <p:childTnLst>
                                    <p:set>
                                      <p:cBhvr>
                                        <p:cTn id="14" dur="1" fill="hold">
                                          <p:stCondLst>
                                            <p:cond delay="0"/>
                                          </p:stCondLst>
                                        </p:cTn>
                                        <p:tgtEl>
                                          <p:spTgt spid="24"/>
                                        </p:tgtEl>
                                        <p:attrNameLst>
                                          <p:attrName>style.visibility</p:attrName>
                                        </p:attrNameLst>
                                      </p:cBhvr>
                                      <p:to>
                                        <p:strVal val="visible"/>
                                      </p:to>
                                    </p:set>
                                  </p:childTnLst>
                                </p:cTn>
                              </p:par>
                            </p:childTnLst>
                          </p:cTn>
                        </p:par>
                        <p:par>
                          <p:cTn id="15" fill="hold">
                            <p:stCondLst>
                              <p:cond delay="500"/>
                            </p:stCondLst>
                            <p:childTnLst>
                              <p:par>
                                <p:cTn id="16" presetID="1" presetClass="entr" presetSubtype="0" fill="hold" nodeType="afterEffect">
                                  <p:stCondLst>
                                    <p:cond delay="0"/>
                                  </p:stCondLst>
                                  <p:childTnLst>
                                    <p:set>
                                      <p:cBhvr>
                                        <p:cTn id="17" dur="1" fill="hold">
                                          <p:stCondLst>
                                            <p:cond delay="0"/>
                                          </p:stCondLst>
                                        </p:cTn>
                                        <p:tgtEl>
                                          <p:spTgt spid="2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hf hdr="0" ftr="0" dt="0"/>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7" name="Title 6"/>
          <p:cNvSpPr>
            <a:spLocks noGrp="1"/>
          </p:cNvSpPr>
          <p:nvPr>
            <p:ph type="title"/>
          </p:nvPr>
        </p:nvSpPr>
        <p:spPr>
          <a:xfrm>
            <a:off x="2505459" y="271384"/>
            <a:ext cx="6023397" cy="718658"/>
          </a:xfrm>
        </p:spPr>
        <p:txBody>
          <a:bodyPr>
            <a:noAutofit/>
          </a:bodyPr>
          <a:lstStyle>
            <a:lvl1pPr>
              <a:defRPr sz="3200" b="1" i="0">
                <a:solidFill>
                  <a:schemeClr val="tx1"/>
                </a:solidFill>
              </a:defRPr>
            </a:lvl1pPr>
          </a:lstStyle>
          <a:p>
            <a:r>
              <a:rPr lang="en-US" dirty="0"/>
              <a:t>Click to edit Master title style</a:t>
            </a:r>
          </a:p>
        </p:txBody>
      </p:sp>
      <p:sp>
        <p:nvSpPr>
          <p:cNvPr id="11" name="Content Placeholder 10"/>
          <p:cNvSpPr>
            <a:spLocks noGrp="1"/>
          </p:cNvSpPr>
          <p:nvPr>
            <p:ph sz="quarter" idx="10"/>
          </p:nvPr>
        </p:nvSpPr>
        <p:spPr>
          <a:xfrm>
            <a:off x="495300" y="1543538"/>
            <a:ext cx="8915400" cy="43572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12" name="Picture 11"/>
          <p:cNvPicPr>
            <a:picLocks noChangeAspect="1"/>
          </p:cNvPicPr>
          <p:nvPr userDrawn="1"/>
        </p:nvPicPr>
        <p:blipFill>
          <a:blip r:embed="rId2"/>
          <a:stretch>
            <a:fillRect/>
          </a:stretch>
        </p:blipFill>
        <p:spPr>
          <a:xfrm>
            <a:off x="0" y="6085274"/>
            <a:ext cx="9906000" cy="338667"/>
          </a:xfrm>
          <a:prstGeom prst="rect">
            <a:avLst/>
          </a:prstGeom>
        </p:spPr>
      </p:pic>
      <p:sp>
        <p:nvSpPr>
          <p:cNvPr id="13" name="TextBox 12"/>
          <p:cNvSpPr txBox="1"/>
          <p:nvPr userDrawn="1"/>
        </p:nvSpPr>
        <p:spPr>
          <a:xfrm>
            <a:off x="4045867" y="6434041"/>
            <a:ext cx="2241176" cy="369332"/>
          </a:xfrm>
          <a:prstGeom prst="rect">
            <a:avLst/>
          </a:prstGeom>
          <a:noFill/>
        </p:spPr>
        <p:txBody>
          <a:bodyPr wrap="square" rtlCol="0">
            <a:spAutoFit/>
          </a:bodyPr>
          <a:lstStyle/>
          <a:p>
            <a:pPr algn="ctr"/>
            <a:r>
              <a:rPr lang="en-US" dirty="0">
                <a:solidFill>
                  <a:schemeClr val="accent6"/>
                </a:solidFill>
                <a:hlinkClick r:id="rId3"/>
              </a:rPr>
              <a:t>www.salga.org.za</a:t>
            </a:r>
            <a:endParaRPr lang="en-US" dirty="0">
              <a:solidFill>
                <a:schemeClr val="accent6"/>
              </a:solidFill>
            </a:endParaRPr>
          </a:p>
        </p:txBody>
      </p:sp>
      <p:pic>
        <p:nvPicPr>
          <p:cNvPr id="14" name="Picture 13">
            <a:hlinkClick r:id="rId4"/>
          </p:cNvPr>
          <p:cNvPicPr>
            <a:picLocks/>
          </p:cNvPicPr>
          <p:nvPr userDrawn="1"/>
        </p:nvPicPr>
        <p:blipFill>
          <a:blip r:embed="rId5"/>
          <a:stretch>
            <a:fillRect/>
          </a:stretch>
        </p:blipFill>
        <p:spPr>
          <a:xfrm>
            <a:off x="102324" y="6382191"/>
            <a:ext cx="377489" cy="377489"/>
          </a:xfrm>
          <a:prstGeom prst="rect">
            <a:avLst/>
          </a:prstGeom>
        </p:spPr>
      </p:pic>
      <p:pic>
        <p:nvPicPr>
          <p:cNvPr id="15" name="Picture 14">
            <a:hlinkClick r:id="rId6"/>
          </p:cNvPr>
          <p:cNvPicPr>
            <a:picLocks/>
          </p:cNvPicPr>
          <p:nvPr userDrawn="1"/>
        </p:nvPicPr>
        <p:blipFill>
          <a:blip r:embed="rId7"/>
          <a:stretch>
            <a:fillRect/>
          </a:stretch>
        </p:blipFill>
        <p:spPr>
          <a:xfrm>
            <a:off x="695029" y="6392119"/>
            <a:ext cx="377489" cy="377489"/>
          </a:xfrm>
          <a:prstGeom prst="rect">
            <a:avLst/>
          </a:prstGeom>
        </p:spPr>
      </p:pic>
      <p:pic>
        <p:nvPicPr>
          <p:cNvPr id="16" name="Picture 15">
            <a:hlinkClick r:id="rId8"/>
          </p:cNvPr>
          <p:cNvPicPr>
            <a:picLocks/>
          </p:cNvPicPr>
          <p:nvPr userDrawn="1"/>
        </p:nvPicPr>
        <p:blipFill>
          <a:blip r:embed="rId9"/>
          <a:stretch>
            <a:fillRect/>
          </a:stretch>
        </p:blipFill>
        <p:spPr>
          <a:xfrm>
            <a:off x="1299584" y="6403061"/>
            <a:ext cx="377489" cy="377489"/>
          </a:xfrm>
          <a:prstGeom prst="rect">
            <a:avLst/>
          </a:prstGeom>
        </p:spPr>
      </p:pic>
      <p:pic>
        <p:nvPicPr>
          <p:cNvPr id="17" name="Picture 16">
            <a:hlinkClick r:id="rId10"/>
          </p:cNvPr>
          <p:cNvPicPr>
            <a:picLocks noChangeAspect="1"/>
          </p:cNvPicPr>
          <p:nvPr userDrawn="1"/>
        </p:nvPicPr>
        <p:blipFill>
          <a:blip r:embed="rId11"/>
          <a:stretch>
            <a:fillRect/>
          </a:stretch>
        </p:blipFill>
        <p:spPr>
          <a:xfrm>
            <a:off x="1894703" y="6392116"/>
            <a:ext cx="377489" cy="388431"/>
          </a:xfrm>
          <a:prstGeom prst="rect">
            <a:avLst/>
          </a:prstGeom>
        </p:spPr>
      </p:pic>
      <p:sp>
        <p:nvSpPr>
          <p:cNvPr id="20" name="Slide Number Placeholder 19"/>
          <p:cNvSpPr>
            <a:spLocks noGrp="1"/>
          </p:cNvSpPr>
          <p:nvPr>
            <p:ph type="sldNum" sz="quarter" idx="13"/>
          </p:nvPr>
        </p:nvSpPr>
        <p:spPr/>
        <p:txBody>
          <a:bodyPr/>
          <a:lstStyle/>
          <a:p>
            <a:fld id="{4CC04D4C-DC45-834A-A759-F6658CE957E3}" type="slidenum">
              <a:rPr lang="en-US" smtClean="0"/>
              <a:pPr/>
              <a:t>‹#›</a:t>
            </a:fld>
            <a:endParaRPr lang="en-US" dirty="0"/>
          </a:p>
        </p:txBody>
      </p:sp>
      <p:pic>
        <p:nvPicPr>
          <p:cNvPr id="18" name="Picture 17"/>
          <p:cNvPicPr>
            <a:picLocks noChangeAspect="1"/>
          </p:cNvPicPr>
          <p:nvPr userDrawn="1"/>
        </p:nvPicPr>
        <p:blipFill rotWithShape="1">
          <a:blip r:embed="rId2"/>
          <a:srcRect l="550" t="-10940" r="7014" b="10940"/>
          <a:stretch/>
        </p:blipFill>
        <p:spPr>
          <a:xfrm>
            <a:off x="0" y="906733"/>
            <a:ext cx="9939441" cy="367617"/>
          </a:xfrm>
          <a:prstGeom prst="rect">
            <a:avLst/>
          </a:prstGeom>
        </p:spPr>
      </p:pic>
      <p:pic>
        <p:nvPicPr>
          <p:cNvPr id="2" name="Picture 1"/>
          <p:cNvPicPr>
            <a:picLocks noChangeAspect="1"/>
          </p:cNvPicPr>
          <p:nvPr userDrawn="1"/>
        </p:nvPicPr>
        <p:blipFill>
          <a:blip r:embed="rId12"/>
          <a:stretch>
            <a:fillRect/>
          </a:stretch>
        </p:blipFill>
        <p:spPr>
          <a:xfrm>
            <a:off x="8848620" y="86293"/>
            <a:ext cx="919201" cy="946465"/>
          </a:xfrm>
          <a:prstGeom prst="rect">
            <a:avLst/>
          </a:prstGeom>
        </p:spPr>
      </p:pic>
      <p:pic>
        <p:nvPicPr>
          <p:cNvPr id="3" name="Picture 2"/>
          <p:cNvPicPr>
            <a:picLocks noChangeAspect="1"/>
          </p:cNvPicPr>
          <p:nvPr userDrawn="1"/>
        </p:nvPicPr>
        <p:blipFill>
          <a:blip r:embed="rId13"/>
          <a:stretch>
            <a:fillRect/>
          </a:stretch>
        </p:blipFill>
        <p:spPr>
          <a:xfrm>
            <a:off x="299123" y="156382"/>
            <a:ext cx="1845961" cy="833660"/>
          </a:xfrm>
          <a:prstGeom prst="rect">
            <a:avLst/>
          </a:prstGeom>
        </p:spPr>
      </p:pic>
    </p:spTree>
    <p:extLst>
      <p:ext uri="{BB962C8B-B14F-4D97-AF65-F5344CB8AC3E}">
        <p14:creationId xmlns:p14="http://schemas.microsoft.com/office/powerpoint/2010/main" xmlns="" val="7553665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additive="base">
                                        <p:cTn id="7" dur="500" fill="hold"/>
                                        <p:tgtEl>
                                          <p:spTgt spid="13"/>
                                        </p:tgtEl>
                                        <p:attrNameLst>
                                          <p:attrName>ppt_x</p:attrName>
                                        </p:attrNameLst>
                                      </p:cBhvr>
                                      <p:tavLst>
                                        <p:tav tm="0">
                                          <p:val>
                                            <p:strVal val="0-#ppt_w/2"/>
                                          </p:val>
                                        </p:tav>
                                        <p:tav tm="100000">
                                          <p:val>
                                            <p:strVal val="#ppt_x"/>
                                          </p:val>
                                        </p:tav>
                                      </p:tavLst>
                                    </p:anim>
                                    <p:anim calcmode="lin" valueType="num">
                                      <p:cBhvr additive="base">
                                        <p:cTn id="8" dur="500" fill="hold"/>
                                        <p:tgtEl>
                                          <p:spTgt spid="13"/>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1" presetClass="entr" presetSubtype="0" fill="hold" nodeType="afterEffect">
                                  <p:stCondLst>
                                    <p:cond delay="0"/>
                                  </p:stCondLst>
                                  <p:childTnLst>
                                    <p:set>
                                      <p:cBhvr>
                                        <p:cTn id="11" dur="1" fill="hold">
                                          <p:stCondLst>
                                            <p:cond delay="0"/>
                                          </p:stCondLst>
                                        </p:cTn>
                                        <p:tgtEl>
                                          <p:spTgt spid="15"/>
                                        </p:tgtEl>
                                        <p:attrNameLst>
                                          <p:attrName>style.visibility</p:attrName>
                                        </p:attrNameLst>
                                      </p:cBhvr>
                                      <p:to>
                                        <p:strVal val="visible"/>
                                      </p:to>
                                    </p:set>
                                  </p:childTnLst>
                                </p:cTn>
                              </p:par>
                            </p:childTnLst>
                          </p:cTn>
                        </p:par>
                        <p:par>
                          <p:cTn id="12" fill="hold">
                            <p:stCondLst>
                              <p:cond delay="500"/>
                            </p:stCondLst>
                            <p:childTnLst>
                              <p:par>
                                <p:cTn id="13" presetID="1" presetClass="entr" presetSubtype="0" fill="hold" nodeType="afterEffect">
                                  <p:stCondLst>
                                    <p:cond delay="0"/>
                                  </p:stCondLst>
                                  <p:childTnLst>
                                    <p:set>
                                      <p:cBhvr>
                                        <p:cTn id="14" dur="1" fill="hold">
                                          <p:stCondLst>
                                            <p:cond delay="0"/>
                                          </p:stCondLst>
                                        </p:cTn>
                                        <p:tgtEl>
                                          <p:spTgt spid="16"/>
                                        </p:tgtEl>
                                        <p:attrNameLst>
                                          <p:attrName>style.visibility</p:attrName>
                                        </p:attrNameLst>
                                      </p:cBhvr>
                                      <p:to>
                                        <p:strVal val="visible"/>
                                      </p:to>
                                    </p:set>
                                  </p:childTnLst>
                                </p:cTn>
                              </p:par>
                            </p:childTnLst>
                          </p:cTn>
                        </p:par>
                        <p:par>
                          <p:cTn id="15" fill="hold">
                            <p:stCondLst>
                              <p:cond delay="500"/>
                            </p:stCondLst>
                            <p:childTnLst>
                              <p:par>
                                <p:cTn id="16" presetID="1" presetClass="entr" presetSubtype="0" fill="hold" nodeType="afterEffect">
                                  <p:stCondLst>
                                    <p:cond delay="0"/>
                                  </p:stCondLst>
                                  <p:childTnLst>
                                    <p:set>
                                      <p:cBhvr>
                                        <p:cTn id="17"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hf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2232864" y="297313"/>
            <a:ext cx="6330314" cy="712491"/>
          </a:xfrm>
          <a:prstGeom prst="rect">
            <a:avLst/>
          </a:prstGeom>
        </p:spPr>
        <p:txBody>
          <a:bodyPr>
            <a:normAutofit/>
          </a:bodyPr>
          <a:lstStyle>
            <a:lvl1pPr>
              <a:defRPr sz="3200" b="1"/>
            </a:lvl1pPr>
          </a:lstStyle>
          <a:p>
            <a:r>
              <a:rPr lang="x-none" dirty="0"/>
              <a:t>Click to edit Master title style</a:t>
            </a:r>
            <a:endParaRPr lang="en-US" dirty="0"/>
          </a:p>
        </p:txBody>
      </p:sp>
      <p:sp>
        <p:nvSpPr>
          <p:cNvPr id="3" name="Content Placeholder 2"/>
          <p:cNvSpPr>
            <a:spLocks noGrp="1"/>
          </p:cNvSpPr>
          <p:nvPr>
            <p:ph sz="half" idx="1"/>
          </p:nvPr>
        </p:nvSpPr>
        <p:spPr>
          <a:xfrm>
            <a:off x="495300" y="1367693"/>
            <a:ext cx="4375150" cy="4595786"/>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x-none" dirty="0"/>
              <a:t>Click to edit Master text styles</a:t>
            </a:r>
          </a:p>
          <a:p>
            <a:pPr lvl="1"/>
            <a:r>
              <a:rPr lang="x-none" dirty="0"/>
              <a:t>Second level</a:t>
            </a:r>
          </a:p>
          <a:p>
            <a:pPr lvl="2"/>
            <a:r>
              <a:rPr lang="x-none" dirty="0"/>
              <a:t>Third level</a:t>
            </a:r>
          </a:p>
          <a:p>
            <a:pPr lvl="3"/>
            <a:r>
              <a:rPr lang="x-none" dirty="0"/>
              <a:t>Fourth level</a:t>
            </a:r>
          </a:p>
          <a:p>
            <a:pPr lvl="4"/>
            <a:r>
              <a:rPr lang="x-none" dirty="0"/>
              <a:t>Fifth level</a:t>
            </a:r>
            <a:endParaRPr lang="en-US" dirty="0"/>
          </a:p>
        </p:txBody>
      </p:sp>
      <p:sp>
        <p:nvSpPr>
          <p:cNvPr id="4" name="Content Placeholder 3"/>
          <p:cNvSpPr>
            <a:spLocks noGrp="1"/>
          </p:cNvSpPr>
          <p:nvPr>
            <p:ph sz="half" idx="2"/>
          </p:nvPr>
        </p:nvSpPr>
        <p:spPr>
          <a:xfrm>
            <a:off x="5035550" y="1367693"/>
            <a:ext cx="4375150" cy="4595785"/>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x-none" dirty="0"/>
              <a:t>Click to edit Master text styles</a:t>
            </a:r>
          </a:p>
          <a:p>
            <a:pPr lvl="1"/>
            <a:r>
              <a:rPr lang="x-none" dirty="0"/>
              <a:t>Second level</a:t>
            </a:r>
          </a:p>
          <a:p>
            <a:pPr lvl="2"/>
            <a:r>
              <a:rPr lang="x-none" dirty="0"/>
              <a:t>Third level</a:t>
            </a:r>
          </a:p>
          <a:p>
            <a:pPr lvl="3"/>
            <a:r>
              <a:rPr lang="x-none" dirty="0"/>
              <a:t>Fourth level</a:t>
            </a:r>
          </a:p>
          <a:p>
            <a:pPr lvl="4"/>
            <a:r>
              <a:rPr lang="x-none" dirty="0"/>
              <a:t>Fifth level</a:t>
            </a:r>
            <a:endParaRPr lang="en-US" dirty="0"/>
          </a:p>
        </p:txBody>
      </p:sp>
      <p:sp>
        <p:nvSpPr>
          <p:cNvPr id="7" name="Slide Number Placeholder 6"/>
          <p:cNvSpPr>
            <a:spLocks noGrp="1"/>
          </p:cNvSpPr>
          <p:nvPr>
            <p:ph type="sldNum" sz="quarter" idx="12"/>
          </p:nvPr>
        </p:nvSpPr>
        <p:spPr>
          <a:xfrm>
            <a:off x="7099300" y="6356353"/>
            <a:ext cx="2311400" cy="365125"/>
          </a:xfrm>
          <a:prstGeom prst="rect">
            <a:avLst/>
          </a:prstGeom>
        </p:spPr>
        <p:txBody>
          <a:bodyPr/>
          <a:lstStyle/>
          <a:p>
            <a:fld id="{EE2BC727-926F-1646-BD6E-3FDEEEEFCBE9}" type="slidenum">
              <a:rPr lang="en-US" smtClean="0"/>
              <a:pPr/>
              <a:t>‹#›</a:t>
            </a:fld>
            <a:endParaRPr lang="en-US"/>
          </a:p>
        </p:txBody>
      </p:sp>
      <p:pic>
        <p:nvPicPr>
          <p:cNvPr id="9" name="Picture 8"/>
          <p:cNvPicPr>
            <a:picLocks noChangeAspect="1"/>
          </p:cNvPicPr>
          <p:nvPr userDrawn="1"/>
        </p:nvPicPr>
        <p:blipFill>
          <a:blip r:embed="rId2"/>
          <a:stretch>
            <a:fillRect/>
          </a:stretch>
        </p:blipFill>
        <p:spPr>
          <a:xfrm>
            <a:off x="0" y="6085274"/>
            <a:ext cx="9906000" cy="338667"/>
          </a:xfrm>
          <a:prstGeom prst="rect">
            <a:avLst/>
          </a:prstGeom>
        </p:spPr>
      </p:pic>
      <p:sp>
        <p:nvSpPr>
          <p:cNvPr id="10" name="TextBox 9"/>
          <p:cNvSpPr txBox="1"/>
          <p:nvPr userDrawn="1"/>
        </p:nvSpPr>
        <p:spPr>
          <a:xfrm>
            <a:off x="4045867" y="6434041"/>
            <a:ext cx="2241176" cy="369332"/>
          </a:xfrm>
          <a:prstGeom prst="rect">
            <a:avLst/>
          </a:prstGeom>
          <a:noFill/>
        </p:spPr>
        <p:txBody>
          <a:bodyPr wrap="square" rtlCol="0">
            <a:spAutoFit/>
          </a:bodyPr>
          <a:lstStyle/>
          <a:p>
            <a:pPr algn="ctr"/>
            <a:r>
              <a:rPr lang="en-US" dirty="0">
                <a:solidFill>
                  <a:schemeClr val="accent6"/>
                </a:solidFill>
                <a:hlinkClick r:id="rId3"/>
              </a:rPr>
              <a:t>www.salga.org.za</a:t>
            </a:r>
            <a:endParaRPr lang="en-US" dirty="0">
              <a:solidFill>
                <a:schemeClr val="accent6"/>
              </a:solidFill>
            </a:endParaRPr>
          </a:p>
        </p:txBody>
      </p:sp>
      <p:pic>
        <p:nvPicPr>
          <p:cNvPr id="11" name="Picture 10">
            <a:hlinkClick r:id="rId4"/>
          </p:cNvPr>
          <p:cNvPicPr>
            <a:picLocks/>
          </p:cNvPicPr>
          <p:nvPr userDrawn="1"/>
        </p:nvPicPr>
        <p:blipFill>
          <a:blip r:embed="rId5"/>
          <a:stretch>
            <a:fillRect/>
          </a:stretch>
        </p:blipFill>
        <p:spPr>
          <a:xfrm>
            <a:off x="102324" y="6382191"/>
            <a:ext cx="377489" cy="377489"/>
          </a:xfrm>
          <a:prstGeom prst="rect">
            <a:avLst/>
          </a:prstGeom>
        </p:spPr>
      </p:pic>
      <p:pic>
        <p:nvPicPr>
          <p:cNvPr id="12" name="Picture 11">
            <a:hlinkClick r:id="rId6"/>
          </p:cNvPr>
          <p:cNvPicPr>
            <a:picLocks/>
          </p:cNvPicPr>
          <p:nvPr userDrawn="1"/>
        </p:nvPicPr>
        <p:blipFill>
          <a:blip r:embed="rId7"/>
          <a:stretch>
            <a:fillRect/>
          </a:stretch>
        </p:blipFill>
        <p:spPr>
          <a:xfrm>
            <a:off x="695029" y="6392119"/>
            <a:ext cx="377489" cy="377489"/>
          </a:xfrm>
          <a:prstGeom prst="rect">
            <a:avLst/>
          </a:prstGeom>
        </p:spPr>
      </p:pic>
      <p:pic>
        <p:nvPicPr>
          <p:cNvPr id="13" name="Picture 12">
            <a:hlinkClick r:id="rId8"/>
          </p:cNvPr>
          <p:cNvPicPr>
            <a:picLocks/>
          </p:cNvPicPr>
          <p:nvPr userDrawn="1"/>
        </p:nvPicPr>
        <p:blipFill>
          <a:blip r:embed="rId9"/>
          <a:stretch>
            <a:fillRect/>
          </a:stretch>
        </p:blipFill>
        <p:spPr>
          <a:xfrm>
            <a:off x="1299584" y="6403061"/>
            <a:ext cx="377489" cy="377489"/>
          </a:xfrm>
          <a:prstGeom prst="rect">
            <a:avLst/>
          </a:prstGeom>
        </p:spPr>
      </p:pic>
      <p:pic>
        <p:nvPicPr>
          <p:cNvPr id="14" name="Picture 13">
            <a:hlinkClick r:id="rId10"/>
          </p:cNvPr>
          <p:cNvPicPr>
            <a:picLocks noChangeAspect="1"/>
          </p:cNvPicPr>
          <p:nvPr userDrawn="1"/>
        </p:nvPicPr>
        <p:blipFill>
          <a:blip r:embed="rId11"/>
          <a:stretch>
            <a:fillRect/>
          </a:stretch>
        </p:blipFill>
        <p:spPr>
          <a:xfrm>
            <a:off x="1894703" y="6392116"/>
            <a:ext cx="377489" cy="388431"/>
          </a:xfrm>
          <a:prstGeom prst="rect">
            <a:avLst/>
          </a:prstGeom>
        </p:spPr>
      </p:pic>
      <p:pic>
        <p:nvPicPr>
          <p:cNvPr id="15" name="Picture 14"/>
          <p:cNvPicPr>
            <a:picLocks noChangeAspect="1"/>
          </p:cNvPicPr>
          <p:nvPr userDrawn="1"/>
        </p:nvPicPr>
        <p:blipFill rotWithShape="1">
          <a:blip r:embed="rId2"/>
          <a:srcRect l="550" t="-10940" r="7014" b="10940"/>
          <a:stretch/>
        </p:blipFill>
        <p:spPr>
          <a:xfrm>
            <a:off x="0" y="906733"/>
            <a:ext cx="9939441" cy="367617"/>
          </a:xfrm>
          <a:prstGeom prst="rect">
            <a:avLst/>
          </a:prstGeom>
        </p:spPr>
      </p:pic>
      <p:pic>
        <p:nvPicPr>
          <p:cNvPr id="16" name="Picture 15"/>
          <p:cNvPicPr>
            <a:picLocks noChangeAspect="1"/>
          </p:cNvPicPr>
          <p:nvPr userDrawn="1"/>
        </p:nvPicPr>
        <p:blipFill>
          <a:blip r:embed="rId12"/>
          <a:stretch>
            <a:fillRect/>
          </a:stretch>
        </p:blipFill>
        <p:spPr>
          <a:xfrm>
            <a:off x="8758151" y="129009"/>
            <a:ext cx="919201" cy="946465"/>
          </a:xfrm>
          <a:prstGeom prst="rect">
            <a:avLst/>
          </a:prstGeom>
        </p:spPr>
      </p:pic>
      <p:pic>
        <p:nvPicPr>
          <p:cNvPr id="17" name="Picture 16"/>
          <p:cNvPicPr>
            <a:picLocks noChangeAspect="1"/>
          </p:cNvPicPr>
          <p:nvPr userDrawn="1"/>
        </p:nvPicPr>
        <p:blipFill>
          <a:blip r:embed="rId13"/>
          <a:stretch>
            <a:fillRect/>
          </a:stretch>
        </p:blipFill>
        <p:spPr>
          <a:xfrm>
            <a:off x="208654" y="199098"/>
            <a:ext cx="1845961" cy="833660"/>
          </a:xfrm>
          <a:prstGeom prst="rect">
            <a:avLst/>
          </a:prstGeom>
        </p:spPr>
      </p:pic>
    </p:spTree>
    <p:extLst>
      <p:ext uri="{BB962C8B-B14F-4D97-AF65-F5344CB8AC3E}">
        <p14:creationId xmlns:p14="http://schemas.microsoft.com/office/powerpoint/2010/main" xmlns="" val="25057377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0-#ppt_w/2"/>
                                          </p:val>
                                        </p:tav>
                                        <p:tav tm="100000">
                                          <p:val>
                                            <p:strVal val="#ppt_x"/>
                                          </p:val>
                                        </p:tav>
                                      </p:tavLst>
                                    </p:anim>
                                    <p:anim calcmode="lin" valueType="num">
                                      <p:cBhvr additive="base">
                                        <p:cTn id="8" dur="500" fill="hold"/>
                                        <p:tgtEl>
                                          <p:spTgt spid="10"/>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1" presetClass="entr" presetSubtype="0" fill="hold" nodeType="afterEffect">
                                  <p:stCondLst>
                                    <p:cond delay="0"/>
                                  </p:stCondLst>
                                  <p:childTnLst>
                                    <p:set>
                                      <p:cBhvr>
                                        <p:cTn id="11" dur="1" fill="hold">
                                          <p:stCondLst>
                                            <p:cond delay="0"/>
                                          </p:stCondLst>
                                        </p:cTn>
                                        <p:tgtEl>
                                          <p:spTgt spid="12"/>
                                        </p:tgtEl>
                                        <p:attrNameLst>
                                          <p:attrName>style.visibility</p:attrName>
                                        </p:attrNameLst>
                                      </p:cBhvr>
                                      <p:to>
                                        <p:strVal val="visible"/>
                                      </p:to>
                                    </p:set>
                                  </p:childTnLst>
                                </p:cTn>
                              </p:par>
                            </p:childTnLst>
                          </p:cTn>
                        </p:par>
                        <p:par>
                          <p:cTn id="12" fill="hold">
                            <p:stCondLst>
                              <p:cond delay="500"/>
                            </p:stCondLst>
                            <p:childTnLst>
                              <p:par>
                                <p:cTn id="13" presetID="1" presetClass="entr" presetSubtype="0" fill="hold" nodeType="afterEffect">
                                  <p:stCondLst>
                                    <p:cond delay="0"/>
                                  </p:stCondLst>
                                  <p:childTnLst>
                                    <p:set>
                                      <p:cBhvr>
                                        <p:cTn id="14" dur="1" fill="hold">
                                          <p:stCondLst>
                                            <p:cond delay="0"/>
                                          </p:stCondLst>
                                        </p:cTn>
                                        <p:tgtEl>
                                          <p:spTgt spid="13"/>
                                        </p:tgtEl>
                                        <p:attrNameLst>
                                          <p:attrName>style.visibility</p:attrName>
                                        </p:attrNameLst>
                                      </p:cBhvr>
                                      <p:to>
                                        <p:strVal val="visible"/>
                                      </p:to>
                                    </p:set>
                                  </p:childTnLst>
                                </p:cTn>
                              </p:par>
                            </p:childTnLst>
                          </p:cTn>
                        </p:par>
                        <p:par>
                          <p:cTn id="15" fill="hold">
                            <p:stCondLst>
                              <p:cond delay="500"/>
                            </p:stCondLst>
                            <p:childTnLst>
                              <p:par>
                                <p:cTn id="16" presetID="1" presetClass="entr" presetSubtype="0" fill="hold" nodeType="afterEffect">
                                  <p:stCondLst>
                                    <p:cond delay="0"/>
                                  </p:stCondLst>
                                  <p:childTnLst>
                                    <p:set>
                                      <p:cBhvr>
                                        <p:cTn id="17"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hf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reserve="1">
  <p:cSld name="Divider">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a:xfrm>
            <a:off x="7099300" y="6356353"/>
            <a:ext cx="2311400" cy="365125"/>
          </a:xfrm>
          <a:prstGeom prst="rect">
            <a:avLst/>
          </a:prstGeom>
        </p:spPr>
        <p:txBody>
          <a:bodyPr/>
          <a:lstStyle/>
          <a:p>
            <a:fld id="{EE2BC727-926F-1646-BD6E-3FDEEEEFCBE9}" type="slidenum">
              <a:rPr lang="en-US" smtClean="0"/>
              <a:pPr/>
              <a:t>‹#›</a:t>
            </a:fld>
            <a:endParaRPr lang="en-US"/>
          </a:p>
        </p:txBody>
      </p:sp>
      <p:pic>
        <p:nvPicPr>
          <p:cNvPr id="16" name="Picture 15"/>
          <p:cNvPicPr>
            <a:picLocks noChangeAspect="1"/>
          </p:cNvPicPr>
          <p:nvPr userDrawn="1"/>
        </p:nvPicPr>
        <p:blipFill>
          <a:blip r:embed="rId2"/>
          <a:stretch>
            <a:fillRect/>
          </a:stretch>
        </p:blipFill>
        <p:spPr>
          <a:xfrm>
            <a:off x="77" y="657447"/>
            <a:ext cx="9906000" cy="5776594"/>
          </a:xfrm>
          <a:prstGeom prst="rect">
            <a:avLst/>
          </a:prstGeom>
        </p:spPr>
      </p:pic>
      <p:sp>
        <p:nvSpPr>
          <p:cNvPr id="8" name="TextBox 7"/>
          <p:cNvSpPr txBox="1"/>
          <p:nvPr userDrawn="1"/>
        </p:nvSpPr>
        <p:spPr>
          <a:xfrm>
            <a:off x="4045867" y="6434041"/>
            <a:ext cx="2241176" cy="369332"/>
          </a:xfrm>
          <a:prstGeom prst="rect">
            <a:avLst/>
          </a:prstGeom>
          <a:noFill/>
        </p:spPr>
        <p:txBody>
          <a:bodyPr wrap="square" rtlCol="0">
            <a:spAutoFit/>
          </a:bodyPr>
          <a:lstStyle/>
          <a:p>
            <a:pPr algn="ctr"/>
            <a:r>
              <a:rPr lang="en-US" dirty="0">
                <a:solidFill>
                  <a:schemeClr val="accent6"/>
                </a:solidFill>
                <a:hlinkClick r:id="rId3"/>
              </a:rPr>
              <a:t>www.salga.org.za</a:t>
            </a:r>
            <a:endParaRPr lang="en-US" dirty="0">
              <a:solidFill>
                <a:schemeClr val="accent6"/>
              </a:solidFill>
            </a:endParaRPr>
          </a:p>
        </p:txBody>
      </p:sp>
      <p:pic>
        <p:nvPicPr>
          <p:cNvPr id="9" name="Picture 8">
            <a:hlinkClick r:id="rId4"/>
          </p:cNvPr>
          <p:cNvPicPr>
            <a:picLocks/>
          </p:cNvPicPr>
          <p:nvPr userDrawn="1"/>
        </p:nvPicPr>
        <p:blipFill>
          <a:blip r:embed="rId5"/>
          <a:stretch>
            <a:fillRect/>
          </a:stretch>
        </p:blipFill>
        <p:spPr>
          <a:xfrm>
            <a:off x="102324" y="6382191"/>
            <a:ext cx="377489" cy="377489"/>
          </a:xfrm>
          <a:prstGeom prst="rect">
            <a:avLst/>
          </a:prstGeom>
        </p:spPr>
      </p:pic>
      <p:pic>
        <p:nvPicPr>
          <p:cNvPr id="10" name="Picture 9">
            <a:hlinkClick r:id="rId6"/>
          </p:cNvPr>
          <p:cNvPicPr>
            <a:picLocks/>
          </p:cNvPicPr>
          <p:nvPr userDrawn="1"/>
        </p:nvPicPr>
        <p:blipFill>
          <a:blip r:embed="rId7"/>
          <a:stretch>
            <a:fillRect/>
          </a:stretch>
        </p:blipFill>
        <p:spPr>
          <a:xfrm>
            <a:off x="695029" y="6392119"/>
            <a:ext cx="377489" cy="377489"/>
          </a:xfrm>
          <a:prstGeom prst="rect">
            <a:avLst/>
          </a:prstGeom>
        </p:spPr>
      </p:pic>
      <p:pic>
        <p:nvPicPr>
          <p:cNvPr id="11" name="Picture 10">
            <a:hlinkClick r:id="rId8"/>
          </p:cNvPr>
          <p:cNvPicPr>
            <a:picLocks/>
          </p:cNvPicPr>
          <p:nvPr userDrawn="1"/>
        </p:nvPicPr>
        <p:blipFill>
          <a:blip r:embed="rId9"/>
          <a:stretch>
            <a:fillRect/>
          </a:stretch>
        </p:blipFill>
        <p:spPr>
          <a:xfrm>
            <a:off x="1299584" y="6403061"/>
            <a:ext cx="377489" cy="377489"/>
          </a:xfrm>
          <a:prstGeom prst="rect">
            <a:avLst/>
          </a:prstGeom>
        </p:spPr>
      </p:pic>
      <p:pic>
        <p:nvPicPr>
          <p:cNvPr id="12" name="Picture 11">
            <a:hlinkClick r:id="rId10"/>
          </p:cNvPr>
          <p:cNvPicPr>
            <a:picLocks noChangeAspect="1"/>
          </p:cNvPicPr>
          <p:nvPr userDrawn="1"/>
        </p:nvPicPr>
        <p:blipFill>
          <a:blip r:embed="rId11"/>
          <a:stretch>
            <a:fillRect/>
          </a:stretch>
        </p:blipFill>
        <p:spPr>
          <a:xfrm>
            <a:off x="1894703" y="6392116"/>
            <a:ext cx="377489" cy="388431"/>
          </a:xfrm>
          <a:prstGeom prst="rect">
            <a:avLst/>
          </a:prstGeom>
        </p:spPr>
      </p:pic>
      <p:sp>
        <p:nvSpPr>
          <p:cNvPr id="2" name="Title 1"/>
          <p:cNvSpPr>
            <a:spLocks noGrp="1"/>
          </p:cNvSpPr>
          <p:nvPr>
            <p:ph type="title"/>
          </p:nvPr>
        </p:nvSpPr>
        <p:spPr>
          <a:xfrm>
            <a:off x="532437" y="2457052"/>
            <a:ext cx="7619993" cy="1143000"/>
          </a:xfrm>
          <a:prstGeom prst="rect">
            <a:avLst/>
          </a:prstGeom>
        </p:spPr>
        <p:txBody>
          <a:bodyPr/>
          <a:lstStyle/>
          <a:p>
            <a:r>
              <a:rPr lang="x-none" dirty="0"/>
              <a:t>Click to edit Master title style</a:t>
            </a:r>
            <a:endParaRPr lang="en-US" dirty="0"/>
          </a:p>
        </p:txBody>
      </p:sp>
      <p:pic>
        <p:nvPicPr>
          <p:cNvPr id="3" name="Picture 2"/>
          <p:cNvPicPr>
            <a:picLocks noChangeAspect="1"/>
          </p:cNvPicPr>
          <p:nvPr userDrawn="1"/>
        </p:nvPicPr>
        <p:blipFill>
          <a:blip r:embed="rId12"/>
          <a:stretch>
            <a:fillRect/>
          </a:stretch>
        </p:blipFill>
        <p:spPr>
          <a:xfrm>
            <a:off x="254000" y="254222"/>
            <a:ext cx="2018192" cy="692731"/>
          </a:xfrm>
          <a:prstGeom prst="rect">
            <a:avLst/>
          </a:prstGeom>
        </p:spPr>
      </p:pic>
    </p:spTree>
    <p:extLst>
      <p:ext uri="{BB962C8B-B14F-4D97-AF65-F5344CB8AC3E}">
        <p14:creationId xmlns:p14="http://schemas.microsoft.com/office/powerpoint/2010/main" xmlns="" val="31359722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0-#ppt_w/2"/>
                                          </p:val>
                                        </p:tav>
                                        <p:tav tm="100000">
                                          <p:val>
                                            <p:strVal val="#ppt_x"/>
                                          </p:val>
                                        </p:tav>
                                      </p:tavLst>
                                    </p:anim>
                                    <p:anim calcmode="lin" valueType="num">
                                      <p:cBhvr additive="base">
                                        <p:cTn id="8" dur="500" fill="hold"/>
                                        <p:tgtEl>
                                          <p:spTgt spid="8"/>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1" presetClass="entr" presetSubtype="0" fill="hold" nodeType="afterEffect">
                                  <p:stCondLst>
                                    <p:cond delay="0"/>
                                  </p:stCondLst>
                                  <p:childTnLst>
                                    <p:set>
                                      <p:cBhvr>
                                        <p:cTn id="11" dur="1" fill="hold">
                                          <p:stCondLst>
                                            <p:cond delay="0"/>
                                          </p:stCondLst>
                                        </p:cTn>
                                        <p:tgtEl>
                                          <p:spTgt spid="10"/>
                                        </p:tgtEl>
                                        <p:attrNameLst>
                                          <p:attrName>style.visibility</p:attrName>
                                        </p:attrNameLst>
                                      </p:cBhvr>
                                      <p:to>
                                        <p:strVal val="visible"/>
                                      </p:to>
                                    </p:set>
                                  </p:childTnLst>
                                </p:cTn>
                              </p:par>
                            </p:childTnLst>
                          </p:cTn>
                        </p:par>
                        <p:par>
                          <p:cTn id="12" fill="hold">
                            <p:stCondLst>
                              <p:cond delay="500"/>
                            </p:stCondLst>
                            <p:childTnLst>
                              <p:par>
                                <p:cTn id="13" presetID="1" presetClass="entr" presetSubtype="0" fill="hold" nodeType="after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childTnLst>
                          </p:cTn>
                        </p:par>
                        <p:par>
                          <p:cTn id="15" fill="hold">
                            <p:stCondLst>
                              <p:cond delay="500"/>
                            </p:stCondLst>
                            <p:childTnLst>
                              <p:par>
                                <p:cTn id="16" presetID="1" presetClass="entr" presetSubtype="0" fill="hold" nodeType="afterEffect">
                                  <p:stCondLst>
                                    <p:cond delay="0"/>
                                  </p:stCondLst>
                                  <p:childTnLst>
                                    <p:set>
                                      <p:cBhvr>
                                        <p:cTn id="17"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hf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79813" y="1283195"/>
            <a:ext cx="3259006" cy="850888"/>
          </a:xfrm>
          <a:prstGeom prst="rect">
            <a:avLst/>
          </a:prstGeom>
        </p:spPr>
        <p:txBody>
          <a:bodyPr anchor="b"/>
          <a:lstStyle>
            <a:lvl1pPr algn="l">
              <a:defRPr sz="2000" b="1"/>
            </a:lvl1pPr>
          </a:lstStyle>
          <a:p>
            <a:r>
              <a:rPr lang="x-none" dirty="0"/>
              <a:t>Click to edit Master title style</a:t>
            </a:r>
            <a:endParaRPr lang="en-US" dirty="0"/>
          </a:p>
        </p:txBody>
      </p:sp>
      <p:sp>
        <p:nvSpPr>
          <p:cNvPr id="3" name="Content Placeholder 2"/>
          <p:cNvSpPr>
            <a:spLocks noGrp="1"/>
          </p:cNvSpPr>
          <p:nvPr>
            <p:ph idx="1"/>
          </p:nvPr>
        </p:nvSpPr>
        <p:spPr>
          <a:xfrm>
            <a:off x="3872972" y="1283195"/>
            <a:ext cx="5537729" cy="4842971"/>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x-none" dirty="0"/>
              <a:t>Click to edit Master text styles</a:t>
            </a:r>
          </a:p>
          <a:p>
            <a:pPr lvl="1"/>
            <a:r>
              <a:rPr lang="x-none" dirty="0"/>
              <a:t>Second level</a:t>
            </a:r>
          </a:p>
          <a:p>
            <a:pPr lvl="2"/>
            <a:r>
              <a:rPr lang="x-none" dirty="0"/>
              <a:t>Third level</a:t>
            </a:r>
          </a:p>
          <a:p>
            <a:pPr lvl="3"/>
            <a:r>
              <a:rPr lang="x-none" dirty="0"/>
              <a:t>Fourth level</a:t>
            </a:r>
          </a:p>
          <a:p>
            <a:pPr lvl="4"/>
            <a:r>
              <a:rPr lang="x-none" dirty="0"/>
              <a:t>Fifth level</a:t>
            </a:r>
            <a:endParaRPr lang="en-US" dirty="0"/>
          </a:p>
        </p:txBody>
      </p:sp>
      <p:sp>
        <p:nvSpPr>
          <p:cNvPr id="4" name="Text Placeholder 3"/>
          <p:cNvSpPr>
            <a:spLocks noGrp="1"/>
          </p:cNvSpPr>
          <p:nvPr>
            <p:ph type="body" sz="half" idx="2"/>
          </p:nvPr>
        </p:nvSpPr>
        <p:spPr>
          <a:xfrm>
            <a:off x="495300" y="2325504"/>
            <a:ext cx="3259006" cy="38006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x-none" dirty="0"/>
              <a:t>Click to edit Master text styles</a:t>
            </a:r>
          </a:p>
        </p:txBody>
      </p:sp>
      <p:sp>
        <p:nvSpPr>
          <p:cNvPr id="5" name="Date Placeholder 4"/>
          <p:cNvSpPr>
            <a:spLocks noGrp="1"/>
          </p:cNvSpPr>
          <p:nvPr>
            <p:ph type="dt" sz="half" idx="10"/>
          </p:nvPr>
        </p:nvSpPr>
        <p:spPr>
          <a:xfrm>
            <a:off x="495300" y="6356353"/>
            <a:ext cx="2311400" cy="365125"/>
          </a:xfrm>
          <a:prstGeom prst="rect">
            <a:avLst/>
          </a:prstGeom>
        </p:spPr>
        <p:txBody>
          <a:bodyPr/>
          <a:lstStyle/>
          <a:p>
            <a:fld id="{42F21C27-4874-8A48-9ED2-403E154C5BB2}" type="datetime1">
              <a:rPr lang="en-ZA" smtClean="0"/>
              <a:pPr/>
              <a:t>2022/12/14</a:t>
            </a:fld>
            <a:endParaRPr lang="en-US"/>
          </a:p>
        </p:txBody>
      </p:sp>
      <p:sp>
        <p:nvSpPr>
          <p:cNvPr id="6" name="Footer Placeholder 5"/>
          <p:cNvSpPr>
            <a:spLocks noGrp="1"/>
          </p:cNvSpPr>
          <p:nvPr>
            <p:ph type="ftr" sz="quarter" idx="11"/>
          </p:nvPr>
        </p:nvSpPr>
        <p:spPr>
          <a:xfrm>
            <a:off x="3384550" y="6356353"/>
            <a:ext cx="31369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7099300" y="6356353"/>
            <a:ext cx="2311400" cy="365125"/>
          </a:xfrm>
          <a:prstGeom prst="rect">
            <a:avLst/>
          </a:prstGeom>
        </p:spPr>
        <p:txBody>
          <a:bodyPr/>
          <a:lstStyle/>
          <a:p>
            <a:fld id="{EE2BC727-926F-1646-BD6E-3FDEEEEFCBE9}" type="slidenum">
              <a:rPr lang="en-US" smtClean="0"/>
              <a:pPr/>
              <a:t>‹#›</a:t>
            </a:fld>
            <a:endParaRPr lang="en-US"/>
          </a:p>
        </p:txBody>
      </p:sp>
      <p:pic>
        <p:nvPicPr>
          <p:cNvPr id="9" name="Picture 8"/>
          <p:cNvPicPr>
            <a:picLocks noChangeAspect="1"/>
          </p:cNvPicPr>
          <p:nvPr userDrawn="1"/>
        </p:nvPicPr>
        <p:blipFill>
          <a:blip r:embed="rId2"/>
          <a:stretch>
            <a:fillRect/>
          </a:stretch>
        </p:blipFill>
        <p:spPr>
          <a:xfrm>
            <a:off x="0" y="6085274"/>
            <a:ext cx="9906000" cy="338667"/>
          </a:xfrm>
          <a:prstGeom prst="rect">
            <a:avLst/>
          </a:prstGeom>
        </p:spPr>
      </p:pic>
      <p:sp>
        <p:nvSpPr>
          <p:cNvPr id="10" name="TextBox 9"/>
          <p:cNvSpPr txBox="1"/>
          <p:nvPr userDrawn="1"/>
        </p:nvSpPr>
        <p:spPr>
          <a:xfrm>
            <a:off x="4045867" y="6434041"/>
            <a:ext cx="2241176" cy="369332"/>
          </a:xfrm>
          <a:prstGeom prst="rect">
            <a:avLst/>
          </a:prstGeom>
          <a:noFill/>
        </p:spPr>
        <p:txBody>
          <a:bodyPr wrap="square" rtlCol="0">
            <a:spAutoFit/>
          </a:bodyPr>
          <a:lstStyle/>
          <a:p>
            <a:pPr algn="ctr"/>
            <a:r>
              <a:rPr lang="en-US" dirty="0">
                <a:solidFill>
                  <a:schemeClr val="accent6"/>
                </a:solidFill>
                <a:hlinkClick r:id="rId3"/>
              </a:rPr>
              <a:t>www.salga.org.za</a:t>
            </a:r>
            <a:endParaRPr lang="en-US" dirty="0">
              <a:solidFill>
                <a:schemeClr val="accent6"/>
              </a:solidFill>
            </a:endParaRPr>
          </a:p>
        </p:txBody>
      </p:sp>
      <p:pic>
        <p:nvPicPr>
          <p:cNvPr id="11" name="Picture 10">
            <a:hlinkClick r:id="rId4"/>
          </p:cNvPr>
          <p:cNvPicPr>
            <a:picLocks/>
          </p:cNvPicPr>
          <p:nvPr userDrawn="1"/>
        </p:nvPicPr>
        <p:blipFill>
          <a:blip r:embed="rId5"/>
          <a:stretch>
            <a:fillRect/>
          </a:stretch>
        </p:blipFill>
        <p:spPr>
          <a:xfrm>
            <a:off x="102324" y="6382191"/>
            <a:ext cx="377489" cy="377489"/>
          </a:xfrm>
          <a:prstGeom prst="rect">
            <a:avLst/>
          </a:prstGeom>
        </p:spPr>
      </p:pic>
      <p:pic>
        <p:nvPicPr>
          <p:cNvPr id="12" name="Picture 11">
            <a:hlinkClick r:id="rId6"/>
          </p:cNvPr>
          <p:cNvPicPr>
            <a:picLocks/>
          </p:cNvPicPr>
          <p:nvPr userDrawn="1"/>
        </p:nvPicPr>
        <p:blipFill>
          <a:blip r:embed="rId7"/>
          <a:stretch>
            <a:fillRect/>
          </a:stretch>
        </p:blipFill>
        <p:spPr>
          <a:xfrm>
            <a:off x="695029" y="6392119"/>
            <a:ext cx="377489" cy="377489"/>
          </a:xfrm>
          <a:prstGeom prst="rect">
            <a:avLst/>
          </a:prstGeom>
        </p:spPr>
      </p:pic>
      <p:pic>
        <p:nvPicPr>
          <p:cNvPr id="13" name="Picture 12">
            <a:hlinkClick r:id="rId8"/>
          </p:cNvPr>
          <p:cNvPicPr>
            <a:picLocks/>
          </p:cNvPicPr>
          <p:nvPr userDrawn="1"/>
        </p:nvPicPr>
        <p:blipFill>
          <a:blip r:embed="rId9"/>
          <a:stretch>
            <a:fillRect/>
          </a:stretch>
        </p:blipFill>
        <p:spPr>
          <a:xfrm>
            <a:off x="1299584" y="6403061"/>
            <a:ext cx="377489" cy="377489"/>
          </a:xfrm>
          <a:prstGeom prst="rect">
            <a:avLst/>
          </a:prstGeom>
        </p:spPr>
      </p:pic>
      <p:pic>
        <p:nvPicPr>
          <p:cNvPr id="14" name="Picture 13">
            <a:hlinkClick r:id="rId10"/>
          </p:cNvPr>
          <p:cNvPicPr>
            <a:picLocks noChangeAspect="1"/>
          </p:cNvPicPr>
          <p:nvPr userDrawn="1"/>
        </p:nvPicPr>
        <p:blipFill>
          <a:blip r:embed="rId11"/>
          <a:stretch>
            <a:fillRect/>
          </a:stretch>
        </p:blipFill>
        <p:spPr>
          <a:xfrm>
            <a:off x="1894703" y="6392116"/>
            <a:ext cx="377489" cy="388431"/>
          </a:xfrm>
          <a:prstGeom prst="rect">
            <a:avLst/>
          </a:prstGeom>
        </p:spPr>
      </p:pic>
      <p:pic>
        <p:nvPicPr>
          <p:cNvPr id="15" name="Picture 14"/>
          <p:cNvPicPr>
            <a:picLocks noChangeAspect="1"/>
          </p:cNvPicPr>
          <p:nvPr userDrawn="1"/>
        </p:nvPicPr>
        <p:blipFill rotWithShape="1">
          <a:blip r:embed="rId2"/>
          <a:srcRect l="550" t="-10940" r="7014" b="10940"/>
          <a:stretch/>
        </p:blipFill>
        <p:spPr>
          <a:xfrm>
            <a:off x="0" y="906733"/>
            <a:ext cx="9939441" cy="367617"/>
          </a:xfrm>
          <a:prstGeom prst="rect">
            <a:avLst/>
          </a:prstGeom>
        </p:spPr>
      </p:pic>
      <p:pic>
        <p:nvPicPr>
          <p:cNvPr id="16" name="Picture 15"/>
          <p:cNvPicPr>
            <a:picLocks noChangeAspect="1"/>
          </p:cNvPicPr>
          <p:nvPr userDrawn="1"/>
        </p:nvPicPr>
        <p:blipFill>
          <a:blip r:embed="rId12"/>
          <a:stretch>
            <a:fillRect/>
          </a:stretch>
        </p:blipFill>
        <p:spPr>
          <a:xfrm>
            <a:off x="8848620" y="86293"/>
            <a:ext cx="919201" cy="946465"/>
          </a:xfrm>
          <a:prstGeom prst="rect">
            <a:avLst/>
          </a:prstGeom>
        </p:spPr>
      </p:pic>
      <p:pic>
        <p:nvPicPr>
          <p:cNvPr id="17" name="Picture 16"/>
          <p:cNvPicPr>
            <a:picLocks noChangeAspect="1"/>
          </p:cNvPicPr>
          <p:nvPr userDrawn="1"/>
        </p:nvPicPr>
        <p:blipFill>
          <a:blip r:embed="rId13"/>
          <a:stretch>
            <a:fillRect/>
          </a:stretch>
        </p:blipFill>
        <p:spPr>
          <a:xfrm>
            <a:off x="299123" y="156382"/>
            <a:ext cx="1845961" cy="833660"/>
          </a:xfrm>
          <a:prstGeom prst="rect">
            <a:avLst/>
          </a:prstGeom>
        </p:spPr>
      </p:pic>
    </p:spTree>
    <p:extLst>
      <p:ext uri="{BB962C8B-B14F-4D97-AF65-F5344CB8AC3E}">
        <p14:creationId xmlns:p14="http://schemas.microsoft.com/office/powerpoint/2010/main" xmlns="" val="5332776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0-#ppt_w/2"/>
                                          </p:val>
                                        </p:tav>
                                        <p:tav tm="100000">
                                          <p:val>
                                            <p:strVal val="#ppt_x"/>
                                          </p:val>
                                        </p:tav>
                                      </p:tavLst>
                                    </p:anim>
                                    <p:anim calcmode="lin" valueType="num">
                                      <p:cBhvr additive="base">
                                        <p:cTn id="8" dur="500" fill="hold"/>
                                        <p:tgtEl>
                                          <p:spTgt spid="10"/>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1" presetClass="entr" presetSubtype="0" fill="hold" nodeType="afterEffect">
                                  <p:stCondLst>
                                    <p:cond delay="0"/>
                                  </p:stCondLst>
                                  <p:childTnLst>
                                    <p:set>
                                      <p:cBhvr>
                                        <p:cTn id="11" dur="1" fill="hold">
                                          <p:stCondLst>
                                            <p:cond delay="0"/>
                                          </p:stCondLst>
                                        </p:cTn>
                                        <p:tgtEl>
                                          <p:spTgt spid="12"/>
                                        </p:tgtEl>
                                        <p:attrNameLst>
                                          <p:attrName>style.visibility</p:attrName>
                                        </p:attrNameLst>
                                      </p:cBhvr>
                                      <p:to>
                                        <p:strVal val="visible"/>
                                      </p:to>
                                    </p:set>
                                  </p:childTnLst>
                                </p:cTn>
                              </p:par>
                            </p:childTnLst>
                          </p:cTn>
                        </p:par>
                        <p:par>
                          <p:cTn id="12" fill="hold">
                            <p:stCondLst>
                              <p:cond delay="500"/>
                            </p:stCondLst>
                            <p:childTnLst>
                              <p:par>
                                <p:cTn id="13" presetID="1" presetClass="entr" presetSubtype="0" fill="hold" nodeType="afterEffect">
                                  <p:stCondLst>
                                    <p:cond delay="0"/>
                                  </p:stCondLst>
                                  <p:childTnLst>
                                    <p:set>
                                      <p:cBhvr>
                                        <p:cTn id="14" dur="1" fill="hold">
                                          <p:stCondLst>
                                            <p:cond delay="0"/>
                                          </p:stCondLst>
                                        </p:cTn>
                                        <p:tgtEl>
                                          <p:spTgt spid="13"/>
                                        </p:tgtEl>
                                        <p:attrNameLst>
                                          <p:attrName>style.visibility</p:attrName>
                                        </p:attrNameLst>
                                      </p:cBhvr>
                                      <p:to>
                                        <p:strVal val="visible"/>
                                      </p:to>
                                    </p:set>
                                  </p:childTnLst>
                                </p:cTn>
                              </p:par>
                            </p:childTnLst>
                          </p:cTn>
                        </p:par>
                        <p:par>
                          <p:cTn id="15" fill="hold">
                            <p:stCondLst>
                              <p:cond delay="500"/>
                            </p:stCondLst>
                            <p:childTnLst>
                              <p:par>
                                <p:cTn id="16" presetID="1" presetClass="entr" presetSubtype="0" fill="hold" nodeType="afterEffect">
                                  <p:stCondLst>
                                    <p:cond delay="0"/>
                                  </p:stCondLst>
                                  <p:childTnLst>
                                    <p:set>
                                      <p:cBhvr>
                                        <p:cTn id="17"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hf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941645" y="4800600"/>
            <a:ext cx="5943600" cy="566738"/>
          </a:xfrm>
          <a:prstGeom prst="rect">
            <a:avLst/>
          </a:prstGeom>
        </p:spPr>
        <p:txBody>
          <a:bodyPr anchor="b"/>
          <a:lstStyle>
            <a:lvl1pPr algn="l">
              <a:defRPr sz="2000" b="1"/>
            </a:lvl1pPr>
          </a:lstStyle>
          <a:p>
            <a:r>
              <a:rPr lang="x-none"/>
              <a:t>Click to edit Master title style</a:t>
            </a:r>
            <a:endParaRPr lang="en-US"/>
          </a:p>
        </p:txBody>
      </p:sp>
      <p:sp>
        <p:nvSpPr>
          <p:cNvPr id="3" name="Picture Placeholder 2"/>
          <p:cNvSpPr>
            <a:spLocks noGrp="1"/>
          </p:cNvSpPr>
          <p:nvPr>
            <p:ph type="pic" idx="1"/>
          </p:nvPr>
        </p:nvSpPr>
        <p:spPr>
          <a:xfrm>
            <a:off x="1941645" y="1431079"/>
            <a:ext cx="5943600" cy="3296496"/>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941645" y="5367338"/>
            <a:ext cx="59436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x-none" dirty="0"/>
              <a:t>Click to edit Master text styles</a:t>
            </a:r>
          </a:p>
        </p:txBody>
      </p:sp>
      <p:sp>
        <p:nvSpPr>
          <p:cNvPr id="5" name="Date Placeholder 4"/>
          <p:cNvSpPr>
            <a:spLocks noGrp="1"/>
          </p:cNvSpPr>
          <p:nvPr>
            <p:ph type="dt" sz="half" idx="10"/>
          </p:nvPr>
        </p:nvSpPr>
        <p:spPr>
          <a:xfrm>
            <a:off x="495300" y="6356353"/>
            <a:ext cx="2311400" cy="365125"/>
          </a:xfrm>
          <a:prstGeom prst="rect">
            <a:avLst/>
          </a:prstGeom>
        </p:spPr>
        <p:txBody>
          <a:bodyPr/>
          <a:lstStyle/>
          <a:p>
            <a:fld id="{42F21C27-4874-8A48-9ED2-403E154C5BB2}" type="datetime1">
              <a:rPr lang="en-ZA" smtClean="0"/>
              <a:pPr/>
              <a:t>2022/12/14</a:t>
            </a:fld>
            <a:endParaRPr lang="en-US"/>
          </a:p>
        </p:txBody>
      </p:sp>
      <p:sp>
        <p:nvSpPr>
          <p:cNvPr id="6" name="Footer Placeholder 5"/>
          <p:cNvSpPr>
            <a:spLocks noGrp="1"/>
          </p:cNvSpPr>
          <p:nvPr>
            <p:ph type="ftr" sz="quarter" idx="11"/>
          </p:nvPr>
        </p:nvSpPr>
        <p:spPr>
          <a:xfrm>
            <a:off x="3384550" y="6356353"/>
            <a:ext cx="31369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7099300" y="6356353"/>
            <a:ext cx="2311400" cy="365125"/>
          </a:xfrm>
          <a:prstGeom prst="rect">
            <a:avLst/>
          </a:prstGeom>
        </p:spPr>
        <p:txBody>
          <a:bodyPr/>
          <a:lstStyle/>
          <a:p>
            <a:fld id="{EE2BC727-926F-1646-BD6E-3FDEEEEFCBE9}" type="slidenum">
              <a:rPr lang="en-US" smtClean="0"/>
              <a:pPr/>
              <a:t>‹#›</a:t>
            </a:fld>
            <a:endParaRPr lang="en-US"/>
          </a:p>
        </p:txBody>
      </p:sp>
      <p:pic>
        <p:nvPicPr>
          <p:cNvPr id="9" name="Picture 8"/>
          <p:cNvPicPr>
            <a:picLocks noChangeAspect="1"/>
          </p:cNvPicPr>
          <p:nvPr userDrawn="1"/>
        </p:nvPicPr>
        <p:blipFill>
          <a:blip r:embed="rId2"/>
          <a:stretch>
            <a:fillRect/>
          </a:stretch>
        </p:blipFill>
        <p:spPr>
          <a:xfrm>
            <a:off x="0" y="6085274"/>
            <a:ext cx="9906000" cy="338667"/>
          </a:xfrm>
          <a:prstGeom prst="rect">
            <a:avLst/>
          </a:prstGeom>
        </p:spPr>
      </p:pic>
      <p:sp>
        <p:nvSpPr>
          <p:cNvPr id="10" name="TextBox 9"/>
          <p:cNvSpPr txBox="1"/>
          <p:nvPr userDrawn="1"/>
        </p:nvSpPr>
        <p:spPr>
          <a:xfrm>
            <a:off x="4045867" y="6434041"/>
            <a:ext cx="2241176" cy="369332"/>
          </a:xfrm>
          <a:prstGeom prst="rect">
            <a:avLst/>
          </a:prstGeom>
          <a:noFill/>
        </p:spPr>
        <p:txBody>
          <a:bodyPr wrap="square" rtlCol="0">
            <a:spAutoFit/>
          </a:bodyPr>
          <a:lstStyle/>
          <a:p>
            <a:pPr algn="ctr"/>
            <a:r>
              <a:rPr lang="en-US" dirty="0">
                <a:solidFill>
                  <a:schemeClr val="accent6"/>
                </a:solidFill>
                <a:hlinkClick r:id="rId3"/>
              </a:rPr>
              <a:t>www.salga.org.za</a:t>
            </a:r>
            <a:endParaRPr lang="en-US" dirty="0">
              <a:solidFill>
                <a:schemeClr val="accent6"/>
              </a:solidFill>
            </a:endParaRPr>
          </a:p>
        </p:txBody>
      </p:sp>
      <p:pic>
        <p:nvPicPr>
          <p:cNvPr id="11" name="Picture 10">
            <a:hlinkClick r:id="rId4"/>
          </p:cNvPr>
          <p:cNvPicPr>
            <a:picLocks/>
          </p:cNvPicPr>
          <p:nvPr userDrawn="1"/>
        </p:nvPicPr>
        <p:blipFill>
          <a:blip r:embed="rId5"/>
          <a:stretch>
            <a:fillRect/>
          </a:stretch>
        </p:blipFill>
        <p:spPr>
          <a:xfrm>
            <a:off x="102324" y="6382191"/>
            <a:ext cx="377489" cy="377489"/>
          </a:xfrm>
          <a:prstGeom prst="rect">
            <a:avLst/>
          </a:prstGeom>
        </p:spPr>
      </p:pic>
      <p:pic>
        <p:nvPicPr>
          <p:cNvPr id="12" name="Picture 11">
            <a:hlinkClick r:id="rId6"/>
          </p:cNvPr>
          <p:cNvPicPr>
            <a:picLocks/>
          </p:cNvPicPr>
          <p:nvPr userDrawn="1"/>
        </p:nvPicPr>
        <p:blipFill>
          <a:blip r:embed="rId7"/>
          <a:stretch>
            <a:fillRect/>
          </a:stretch>
        </p:blipFill>
        <p:spPr>
          <a:xfrm>
            <a:off x="695029" y="6392119"/>
            <a:ext cx="377489" cy="377489"/>
          </a:xfrm>
          <a:prstGeom prst="rect">
            <a:avLst/>
          </a:prstGeom>
        </p:spPr>
      </p:pic>
      <p:pic>
        <p:nvPicPr>
          <p:cNvPr id="13" name="Picture 12">
            <a:hlinkClick r:id="rId8"/>
          </p:cNvPr>
          <p:cNvPicPr>
            <a:picLocks/>
          </p:cNvPicPr>
          <p:nvPr userDrawn="1"/>
        </p:nvPicPr>
        <p:blipFill>
          <a:blip r:embed="rId9"/>
          <a:stretch>
            <a:fillRect/>
          </a:stretch>
        </p:blipFill>
        <p:spPr>
          <a:xfrm>
            <a:off x="1299584" y="6403061"/>
            <a:ext cx="377489" cy="377489"/>
          </a:xfrm>
          <a:prstGeom prst="rect">
            <a:avLst/>
          </a:prstGeom>
        </p:spPr>
      </p:pic>
      <p:pic>
        <p:nvPicPr>
          <p:cNvPr id="14" name="Picture 13">
            <a:hlinkClick r:id="rId10"/>
          </p:cNvPr>
          <p:cNvPicPr>
            <a:picLocks noChangeAspect="1"/>
          </p:cNvPicPr>
          <p:nvPr userDrawn="1"/>
        </p:nvPicPr>
        <p:blipFill>
          <a:blip r:embed="rId11"/>
          <a:stretch>
            <a:fillRect/>
          </a:stretch>
        </p:blipFill>
        <p:spPr>
          <a:xfrm>
            <a:off x="1894703" y="6392116"/>
            <a:ext cx="377489" cy="388431"/>
          </a:xfrm>
          <a:prstGeom prst="rect">
            <a:avLst/>
          </a:prstGeom>
        </p:spPr>
      </p:pic>
      <p:pic>
        <p:nvPicPr>
          <p:cNvPr id="15" name="Picture 14"/>
          <p:cNvPicPr>
            <a:picLocks noChangeAspect="1"/>
          </p:cNvPicPr>
          <p:nvPr userDrawn="1"/>
        </p:nvPicPr>
        <p:blipFill rotWithShape="1">
          <a:blip r:embed="rId2"/>
          <a:srcRect l="550" t="-10940" r="7014" b="10940"/>
          <a:stretch/>
        </p:blipFill>
        <p:spPr>
          <a:xfrm>
            <a:off x="0" y="906733"/>
            <a:ext cx="9939441" cy="367617"/>
          </a:xfrm>
          <a:prstGeom prst="rect">
            <a:avLst/>
          </a:prstGeom>
        </p:spPr>
      </p:pic>
      <p:pic>
        <p:nvPicPr>
          <p:cNvPr id="16" name="Picture 15"/>
          <p:cNvPicPr>
            <a:picLocks noChangeAspect="1"/>
          </p:cNvPicPr>
          <p:nvPr userDrawn="1"/>
        </p:nvPicPr>
        <p:blipFill>
          <a:blip r:embed="rId12"/>
          <a:stretch>
            <a:fillRect/>
          </a:stretch>
        </p:blipFill>
        <p:spPr>
          <a:xfrm>
            <a:off x="8848620" y="86293"/>
            <a:ext cx="919201" cy="946465"/>
          </a:xfrm>
          <a:prstGeom prst="rect">
            <a:avLst/>
          </a:prstGeom>
        </p:spPr>
      </p:pic>
      <p:pic>
        <p:nvPicPr>
          <p:cNvPr id="17" name="Picture 16"/>
          <p:cNvPicPr>
            <a:picLocks noChangeAspect="1"/>
          </p:cNvPicPr>
          <p:nvPr userDrawn="1"/>
        </p:nvPicPr>
        <p:blipFill>
          <a:blip r:embed="rId13"/>
          <a:stretch>
            <a:fillRect/>
          </a:stretch>
        </p:blipFill>
        <p:spPr>
          <a:xfrm>
            <a:off x="299123" y="156382"/>
            <a:ext cx="1845961" cy="833660"/>
          </a:xfrm>
          <a:prstGeom prst="rect">
            <a:avLst/>
          </a:prstGeom>
        </p:spPr>
      </p:pic>
    </p:spTree>
    <p:extLst>
      <p:ext uri="{BB962C8B-B14F-4D97-AF65-F5344CB8AC3E}">
        <p14:creationId xmlns:p14="http://schemas.microsoft.com/office/powerpoint/2010/main" xmlns="" val="22206153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0-#ppt_w/2"/>
                                          </p:val>
                                        </p:tav>
                                        <p:tav tm="100000">
                                          <p:val>
                                            <p:strVal val="#ppt_x"/>
                                          </p:val>
                                        </p:tav>
                                      </p:tavLst>
                                    </p:anim>
                                    <p:anim calcmode="lin" valueType="num">
                                      <p:cBhvr additive="base">
                                        <p:cTn id="8" dur="500" fill="hold"/>
                                        <p:tgtEl>
                                          <p:spTgt spid="10"/>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1" presetClass="entr" presetSubtype="0" fill="hold" nodeType="afterEffect">
                                  <p:stCondLst>
                                    <p:cond delay="0"/>
                                  </p:stCondLst>
                                  <p:childTnLst>
                                    <p:set>
                                      <p:cBhvr>
                                        <p:cTn id="11" dur="1" fill="hold">
                                          <p:stCondLst>
                                            <p:cond delay="0"/>
                                          </p:stCondLst>
                                        </p:cTn>
                                        <p:tgtEl>
                                          <p:spTgt spid="12"/>
                                        </p:tgtEl>
                                        <p:attrNameLst>
                                          <p:attrName>style.visibility</p:attrName>
                                        </p:attrNameLst>
                                      </p:cBhvr>
                                      <p:to>
                                        <p:strVal val="visible"/>
                                      </p:to>
                                    </p:set>
                                  </p:childTnLst>
                                </p:cTn>
                              </p:par>
                            </p:childTnLst>
                          </p:cTn>
                        </p:par>
                        <p:par>
                          <p:cTn id="12" fill="hold">
                            <p:stCondLst>
                              <p:cond delay="500"/>
                            </p:stCondLst>
                            <p:childTnLst>
                              <p:par>
                                <p:cTn id="13" presetID="1" presetClass="entr" presetSubtype="0" fill="hold" nodeType="afterEffect">
                                  <p:stCondLst>
                                    <p:cond delay="0"/>
                                  </p:stCondLst>
                                  <p:childTnLst>
                                    <p:set>
                                      <p:cBhvr>
                                        <p:cTn id="14" dur="1" fill="hold">
                                          <p:stCondLst>
                                            <p:cond delay="0"/>
                                          </p:stCondLst>
                                        </p:cTn>
                                        <p:tgtEl>
                                          <p:spTgt spid="13"/>
                                        </p:tgtEl>
                                        <p:attrNameLst>
                                          <p:attrName>style.visibility</p:attrName>
                                        </p:attrNameLst>
                                      </p:cBhvr>
                                      <p:to>
                                        <p:strVal val="visible"/>
                                      </p:to>
                                    </p:set>
                                  </p:childTnLst>
                                </p:cTn>
                              </p:par>
                            </p:childTnLst>
                          </p:cTn>
                        </p:par>
                        <p:par>
                          <p:cTn id="15" fill="hold">
                            <p:stCondLst>
                              <p:cond delay="500"/>
                            </p:stCondLst>
                            <p:childTnLst>
                              <p:par>
                                <p:cTn id="16" presetID="1" presetClass="entr" presetSubtype="0" fill="hold" nodeType="afterEffect">
                                  <p:stCondLst>
                                    <p:cond delay="0"/>
                                  </p:stCondLst>
                                  <p:childTnLst>
                                    <p:set>
                                      <p:cBhvr>
                                        <p:cTn id="17"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hf hdr="0" ftr="0" dt="0"/>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Last Page">
    <p:bg>
      <p:bgPr>
        <a:gradFill flip="none" rotWithShape="1">
          <a:gsLst>
            <a:gs pos="90000">
              <a:srgbClr val="EADDBF"/>
            </a:gs>
            <a:gs pos="0">
              <a:srgbClr val="FFFFFF"/>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12" name="Title 1"/>
          <p:cNvSpPr>
            <a:spLocks noGrp="1"/>
          </p:cNvSpPr>
          <p:nvPr>
            <p:ph type="title"/>
          </p:nvPr>
        </p:nvSpPr>
        <p:spPr>
          <a:xfrm>
            <a:off x="743386" y="2489644"/>
            <a:ext cx="7077650" cy="1398233"/>
          </a:xfrm>
        </p:spPr>
        <p:txBody>
          <a:bodyPr/>
          <a:lstStyle/>
          <a:p>
            <a:r>
              <a:rPr lang="en-US" dirty="0"/>
              <a:t>Click to edit Master title style</a:t>
            </a:r>
          </a:p>
        </p:txBody>
      </p:sp>
      <p:sp>
        <p:nvSpPr>
          <p:cNvPr id="14" name="TextBox 13"/>
          <p:cNvSpPr txBox="1"/>
          <p:nvPr userDrawn="1"/>
        </p:nvSpPr>
        <p:spPr>
          <a:xfrm>
            <a:off x="2794329" y="6277730"/>
            <a:ext cx="3443351" cy="369332"/>
          </a:xfrm>
          <a:prstGeom prst="rect">
            <a:avLst/>
          </a:prstGeom>
          <a:noFill/>
        </p:spPr>
        <p:txBody>
          <a:bodyPr wrap="square" rtlCol="0">
            <a:spAutoFit/>
          </a:bodyPr>
          <a:lstStyle/>
          <a:p>
            <a:pPr algn="ctr"/>
            <a:r>
              <a:rPr lang="en-US" dirty="0">
                <a:solidFill>
                  <a:schemeClr val="accent6"/>
                </a:solidFill>
                <a:hlinkClick r:id="rId2"/>
              </a:rPr>
              <a:t>www.salga.org.za</a:t>
            </a:r>
            <a:endParaRPr lang="en-US" dirty="0">
              <a:solidFill>
                <a:schemeClr val="accent6"/>
              </a:solidFill>
            </a:endParaRPr>
          </a:p>
        </p:txBody>
      </p:sp>
      <p:pic>
        <p:nvPicPr>
          <p:cNvPr id="15" name="Picture 14">
            <a:hlinkClick r:id="rId3"/>
          </p:cNvPr>
          <p:cNvPicPr>
            <a:picLocks/>
          </p:cNvPicPr>
          <p:nvPr userDrawn="1"/>
        </p:nvPicPr>
        <p:blipFill>
          <a:blip r:embed="rId4"/>
          <a:stretch>
            <a:fillRect/>
          </a:stretch>
        </p:blipFill>
        <p:spPr>
          <a:xfrm>
            <a:off x="3009555" y="5557787"/>
            <a:ext cx="579975" cy="579975"/>
          </a:xfrm>
          <a:prstGeom prst="rect">
            <a:avLst/>
          </a:prstGeom>
        </p:spPr>
      </p:pic>
      <p:pic>
        <p:nvPicPr>
          <p:cNvPr id="16" name="Picture 15">
            <a:hlinkClick r:id="rId5"/>
          </p:cNvPr>
          <p:cNvPicPr>
            <a:picLocks/>
          </p:cNvPicPr>
          <p:nvPr userDrawn="1"/>
        </p:nvPicPr>
        <p:blipFill>
          <a:blip r:embed="rId6"/>
          <a:stretch>
            <a:fillRect/>
          </a:stretch>
        </p:blipFill>
        <p:spPr>
          <a:xfrm>
            <a:off x="3936030" y="5567715"/>
            <a:ext cx="579975" cy="579975"/>
          </a:xfrm>
          <a:prstGeom prst="rect">
            <a:avLst/>
          </a:prstGeom>
        </p:spPr>
      </p:pic>
      <p:pic>
        <p:nvPicPr>
          <p:cNvPr id="17" name="Picture 16">
            <a:hlinkClick r:id="rId7"/>
          </p:cNvPr>
          <p:cNvPicPr>
            <a:picLocks/>
          </p:cNvPicPr>
          <p:nvPr userDrawn="1"/>
        </p:nvPicPr>
        <p:blipFill>
          <a:blip r:embed="rId8"/>
          <a:stretch>
            <a:fillRect/>
          </a:stretch>
        </p:blipFill>
        <p:spPr>
          <a:xfrm>
            <a:off x="4912277" y="5578657"/>
            <a:ext cx="579975" cy="579975"/>
          </a:xfrm>
          <a:prstGeom prst="rect">
            <a:avLst/>
          </a:prstGeom>
        </p:spPr>
      </p:pic>
      <p:pic>
        <p:nvPicPr>
          <p:cNvPr id="18" name="Picture 17">
            <a:hlinkClick r:id="rId9"/>
          </p:cNvPr>
          <p:cNvPicPr>
            <a:picLocks noChangeAspect="1"/>
          </p:cNvPicPr>
          <p:nvPr userDrawn="1"/>
        </p:nvPicPr>
        <p:blipFill>
          <a:blip r:embed="rId10"/>
          <a:stretch>
            <a:fillRect/>
          </a:stretch>
        </p:blipFill>
        <p:spPr>
          <a:xfrm>
            <a:off x="5872930" y="5567715"/>
            <a:ext cx="579976" cy="596787"/>
          </a:xfrm>
          <a:prstGeom prst="rect">
            <a:avLst/>
          </a:prstGeom>
        </p:spPr>
      </p:pic>
      <p:pic>
        <p:nvPicPr>
          <p:cNvPr id="2" name="Picture 1"/>
          <p:cNvPicPr>
            <a:picLocks noChangeAspect="1"/>
          </p:cNvPicPr>
          <p:nvPr userDrawn="1"/>
        </p:nvPicPr>
        <p:blipFill>
          <a:blip r:embed="rId11"/>
          <a:stretch>
            <a:fillRect/>
          </a:stretch>
        </p:blipFill>
        <p:spPr>
          <a:xfrm>
            <a:off x="201066" y="0"/>
            <a:ext cx="9704934" cy="6858000"/>
          </a:xfrm>
          <a:prstGeom prst="rect">
            <a:avLst/>
          </a:prstGeom>
        </p:spPr>
      </p:pic>
    </p:spTree>
    <p:extLst>
      <p:ext uri="{BB962C8B-B14F-4D97-AF65-F5344CB8AC3E}">
        <p14:creationId xmlns:p14="http://schemas.microsoft.com/office/powerpoint/2010/main" xmlns="" val="2362815478"/>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additive="base">
                                        <p:cTn id="7" dur="500" fill="hold"/>
                                        <p:tgtEl>
                                          <p:spTgt spid="14"/>
                                        </p:tgtEl>
                                        <p:attrNameLst>
                                          <p:attrName>ppt_x</p:attrName>
                                        </p:attrNameLst>
                                      </p:cBhvr>
                                      <p:tavLst>
                                        <p:tav tm="0">
                                          <p:val>
                                            <p:strVal val="0-#ppt_w/2"/>
                                          </p:val>
                                        </p:tav>
                                        <p:tav tm="100000">
                                          <p:val>
                                            <p:strVal val="#ppt_x"/>
                                          </p:val>
                                        </p:tav>
                                      </p:tavLst>
                                    </p:anim>
                                    <p:anim calcmode="lin" valueType="num">
                                      <p:cBhvr additive="base">
                                        <p:cTn id="8" dur="500" fill="hold"/>
                                        <p:tgtEl>
                                          <p:spTgt spid="14"/>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1" presetClass="entr" presetSubtype="0" fill="hold" nodeType="afterEffect">
                                  <p:stCondLst>
                                    <p:cond delay="0"/>
                                  </p:stCondLst>
                                  <p:childTnLst>
                                    <p:set>
                                      <p:cBhvr>
                                        <p:cTn id="11" dur="1" fill="hold">
                                          <p:stCondLst>
                                            <p:cond delay="0"/>
                                          </p:stCondLst>
                                        </p:cTn>
                                        <p:tgtEl>
                                          <p:spTgt spid="16"/>
                                        </p:tgtEl>
                                        <p:attrNameLst>
                                          <p:attrName>style.visibility</p:attrName>
                                        </p:attrNameLst>
                                      </p:cBhvr>
                                      <p:to>
                                        <p:strVal val="visible"/>
                                      </p:to>
                                    </p:set>
                                  </p:childTnLst>
                                </p:cTn>
                              </p:par>
                            </p:childTnLst>
                          </p:cTn>
                        </p:par>
                        <p:par>
                          <p:cTn id="12" fill="hold">
                            <p:stCondLst>
                              <p:cond delay="500"/>
                            </p:stCondLst>
                            <p:childTnLst>
                              <p:par>
                                <p:cTn id="13" presetID="1" presetClass="entr" presetSubtype="0" fill="hold" nodeType="afterEffect">
                                  <p:stCondLst>
                                    <p:cond delay="0"/>
                                  </p:stCondLst>
                                  <p:childTnLst>
                                    <p:set>
                                      <p:cBhvr>
                                        <p:cTn id="14" dur="1" fill="hold">
                                          <p:stCondLst>
                                            <p:cond delay="0"/>
                                          </p:stCondLst>
                                        </p:cTn>
                                        <p:tgtEl>
                                          <p:spTgt spid="17"/>
                                        </p:tgtEl>
                                        <p:attrNameLst>
                                          <p:attrName>style.visibility</p:attrName>
                                        </p:attrNameLst>
                                      </p:cBhvr>
                                      <p:to>
                                        <p:strVal val="visible"/>
                                      </p:to>
                                    </p:set>
                                  </p:childTnLst>
                                </p:cTn>
                              </p:par>
                            </p:childTnLst>
                          </p:cTn>
                        </p:par>
                        <p:par>
                          <p:cTn id="15" fill="hold">
                            <p:stCondLst>
                              <p:cond delay="500"/>
                            </p:stCondLst>
                            <p:childTnLst>
                              <p:par>
                                <p:cTn id="16" presetID="1" presetClass="entr" presetSubtype="0" fill="hold" nodeType="afterEffect">
                                  <p:stCondLst>
                                    <p:cond delay="0"/>
                                  </p:stCondLst>
                                  <p:childTnLst>
                                    <p:set>
                                      <p:cBhvr>
                                        <p:cTn id="17"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hf hdr="0" ftr="0" dt="0"/>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
  <p:cSld name="Blank">
    <p:bg>
      <p:bgPr>
        <a:solidFill>
          <a:schemeClr val="bg1"/>
        </a:solidFill>
        <a:effectLst/>
      </p:bgPr>
    </p:bg>
    <p:spTree>
      <p:nvGrpSpPr>
        <p:cNvPr id="1" name=""/>
        <p:cNvGrpSpPr/>
        <p:nvPr/>
      </p:nvGrpSpPr>
      <p:grpSpPr>
        <a:xfrm>
          <a:off x="0" y="0"/>
          <a:ext cx="0" cy="0"/>
          <a:chOff x="0" y="0"/>
          <a:chExt cx="0" cy="0"/>
        </a:xfrm>
      </p:grpSpPr>
      <p:sp>
        <p:nvSpPr>
          <p:cNvPr id="16" name="bk object 16"/>
          <p:cNvSpPr/>
          <p:nvPr/>
        </p:nvSpPr>
        <p:spPr>
          <a:xfrm>
            <a:off x="0" y="6176772"/>
            <a:ext cx="9906000" cy="681355"/>
          </a:xfrm>
          <a:custGeom>
            <a:avLst/>
            <a:gdLst/>
            <a:ahLst/>
            <a:cxnLst/>
            <a:rect l="l" t="t" r="r" b="b"/>
            <a:pathLst>
              <a:path w="12192000" h="681354">
                <a:moveTo>
                  <a:pt x="12191999" y="0"/>
                </a:moveTo>
                <a:lnTo>
                  <a:pt x="0" y="0"/>
                </a:lnTo>
                <a:lnTo>
                  <a:pt x="0" y="681226"/>
                </a:lnTo>
                <a:lnTo>
                  <a:pt x="12191999" y="681226"/>
                </a:lnTo>
                <a:lnTo>
                  <a:pt x="12191999" y="0"/>
                </a:lnTo>
              </a:path>
            </a:pathLst>
          </a:custGeom>
          <a:solidFill>
            <a:srgbClr val="E7E6E6"/>
          </a:solidFill>
        </p:spPr>
        <p:txBody>
          <a:bodyPr wrap="square" lIns="0" tIns="0" rIns="0" bIns="0" rtlCol="0"/>
          <a:lstStyle/>
          <a:p>
            <a:endParaRPr sz="1463"/>
          </a:p>
        </p:txBody>
      </p:sp>
      <p:sp>
        <p:nvSpPr>
          <p:cNvPr id="17" name="bk object 17"/>
          <p:cNvSpPr/>
          <p:nvPr/>
        </p:nvSpPr>
        <p:spPr>
          <a:xfrm>
            <a:off x="230313" y="6259066"/>
            <a:ext cx="1002983" cy="557784"/>
          </a:xfrm>
          <a:prstGeom prst="rect">
            <a:avLst/>
          </a:prstGeom>
          <a:blipFill>
            <a:blip r:embed="rId2" cstate="print"/>
            <a:stretch>
              <a:fillRect/>
            </a:stretch>
          </a:blipFill>
        </p:spPr>
        <p:txBody>
          <a:bodyPr wrap="square" lIns="0" tIns="0" rIns="0" bIns="0" rtlCol="0"/>
          <a:lstStyle/>
          <a:p>
            <a:endParaRPr sz="1463"/>
          </a:p>
        </p:txBody>
      </p:sp>
      <p:sp>
        <p:nvSpPr>
          <p:cNvPr id="18" name="bk object 18"/>
          <p:cNvSpPr/>
          <p:nvPr/>
        </p:nvSpPr>
        <p:spPr>
          <a:xfrm>
            <a:off x="1" y="1"/>
            <a:ext cx="9905999" cy="6857995"/>
          </a:xfrm>
          <a:prstGeom prst="rect">
            <a:avLst/>
          </a:prstGeom>
          <a:blipFill>
            <a:blip r:embed="rId3" cstate="print"/>
            <a:stretch>
              <a:fillRect/>
            </a:stretch>
          </a:blipFill>
        </p:spPr>
        <p:txBody>
          <a:bodyPr wrap="square" lIns="0" tIns="0" rIns="0" bIns="0" rtlCol="0"/>
          <a:lstStyle/>
          <a:p>
            <a:endParaRPr sz="1463"/>
          </a:p>
        </p:txBody>
      </p:sp>
      <p:sp>
        <p:nvSpPr>
          <p:cNvPr id="19" name="bk object 19"/>
          <p:cNvSpPr/>
          <p:nvPr/>
        </p:nvSpPr>
        <p:spPr>
          <a:xfrm>
            <a:off x="230313" y="6227062"/>
            <a:ext cx="1002983" cy="556258"/>
          </a:xfrm>
          <a:prstGeom prst="rect">
            <a:avLst/>
          </a:prstGeom>
          <a:blipFill>
            <a:blip r:embed="rId2" cstate="print"/>
            <a:stretch>
              <a:fillRect/>
            </a:stretch>
          </a:blipFill>
        </p:spPr>
        <p:txBody>
          <a:bodyPr wrap="square" lIns="0" tIns="0" rIns="0" bIns="0" rtlCol="0"/>
          <a:lstStyle/>
          <a:p>
            <a:endParaRPr sz="1463"/>
          </a:p>
        </p:txBody>
      </p:sp>
      <p:sp>
        <p:nvSpPr>
          <p:cNvPr id="2" name="Holder 2"/>
          <p:cNvSpPr>
            <a:spLocks noGrp="1"/>
          </p:cNvSpPr>
          <p:nvPr>
            <p:ph type="ftr" sz="quarter" idx="5"/>
          </p:nvPr>
        </p:nvSpPr>
        <p:spPr/>
        <p:txBody>
          <a:bodyPr lIns="0" tIns="0" rIns="0" bIns="0"/>
          <a:lstStyle>
            <a:lvl1pPr>
              <a:defRPr sz="650" b="1" i="0">
                <a:solidFill>
                  <a:srgbClr val="7E7E7E"/>
                </a:solidFill>
                <a:latin typeface="Calibri"/>
                <a:cs typeface="Calibri"/>
              </a:defRPr>
            </a:lvl1pPr>
          </a:lstStyle>
          <a:p>
            <a:pPr marL="10319"/>
            <a:r>
              <a:rPr lang="en-US"/>
              <a:t>S</a:t>
            </a:r>
            <a:r>
              <a:rPr lang="en-US" spc="-4"/>
              <a:t>O</a:t>
            </a:r>
            <a:r>
              <a:rPr lang="en-US"/>
              <a:t>UTH</a:t>
            </a:r>
            <a:r>
              <a:rPr lang="en-US" spc="-28"/>
              <a:t> </a:t>
            </a:r>
            <a:r>
              <a:rPr lang="en-US"/>
              <a:t>AFRI</a:t>
            </a:r>
            <a:r>
              <a:rPr lang="en-US" spc="-4"/>
              <a:t>C</a:t>
            </a:r>
            <a:r>
              <a:rPr lang="en-US"/>
              <a:t>AN</a:t>
            </a:r>
            <a:r>
              <a:rPr lang="en-US" spc="-24"/>
              <a:t> </a:t>
            </a:r>
            <a:r>
              <a:rPr lang="en-US" spc="-4"/>
              <a:t>LO</a:t>
            </a:r>
            <a:r>
              <a:rPr lang="en-US" spc="-8"/>
              <a:t>C</a:t>
            </a:r>
            <a:r>
              <a:rPr lang="en-US"/>
              <a:t>AL</a:t>
            </a:r>
            <a:r>
              <a:rPr lang="en-US" spc="-16"/>
              <a:t> </a:t>
            </a:r>
            <a:r>
              <a:rPr lang="en-US"/>
              <a:t>G</a:t>
            </a:r>
            <a:r>
              <a:rPr lang="en-US" spc="-4"/>
              <a:t>O</a:t>
            </a:r>
            <a:r>
              <a:rPr lang="en-US"/>
              <a:t>VERNME</a:t>
            </a:r>
            <a:r>
              <a:rPr lang="en-US" spc="-12"/>
              <a:t>N</a:t>
            </a:r>
            <a:r>
              <a:rPr lang="en-US"/>
              <a:t>T</a:t>
            </a:r>
            <a:r>
              <a:rPr lang="en-US" spc="-33"/>
              <a:t> </a:t>
            </a:r>
            <a:r>
              <a:rPr lang="en-US"/>
              <a:t>ASS</a:t>
            </a:r>
            <a:r>
              <a:rPr lang="en-US" spc="-4"/>
              <a:t>O</a:t>
            </a:r>
            <a:r>
              <a:rPr lang="en-US" spc="-8"/>
              <a:t>C</a:t>
            </a:r>
            <a:r>
              <a:rPr lang="en-US"/>
              <a:t>I</a:t>
            </a:r>
            <a:r>
              <a:rPr lang="en-US" spc="4"/>
              <a:t>A</a:t>
            </a:r>
            <a:r>
              <a:rPr lang="en-US"/>
              <a:t>TI</a:t>
            </a:r>
            <a:r>
              <a:rPr lang="en-US" spc="-4"/>
              <a:t>O</a:t>
            </a:r>
            <a:r>
              <a:rPr lang="en-US"/>
              <a:t>N</a:t>
            </a:r>
            <a:r>
              <a:rPr lang="en-US" spc="-33"/>
              <a:t> </a:t>
            </a:r>
            <a:r>
              <a:rPr lang="en-US"/>
              <a:t>|</a:t>
            </a:r>
            <a:r>
              <a:rPr lang="en-US" spc="-12"/>
              <a:t> </a:t>
            </a:r>
            <a:r>
              <a:rPr lang="en-US"/>
              <a:t>AN</a:t>
            </a:r>
            <a:r>
              <a:rPr lang="en-US" spc="-4"/>
              <a:t>N</a:t>
            </a:r>
            <a:r>
              <a:rPr lang="en-US"/>
              <a:t>UAL</a:t>
            </a:r>
            <a:r>
              <a:rPr lang="en-US" spc="-24"/>
              <a:t> </a:t>
            </a:r>
            <a:r>
              <a:rPr lang="en-US"/>
              <a:t>REP</a:t>
            </a:r>
            <a:r>
              <a:rPr lang="en-US" spc="-4"/>
              <a:t>O</a:t>
            </a:r>
            <a:r>
              <a:rPr lang="en-US"/>
              <a:t>RT</a:t>
            </a:r>
            <a:r>
              <a:rPr lang="en-US" spc="-24"/>
              <a:t> </a:t>
            </a:r>
            <a:r>
              <a:rPr lang="en-US"/>
              <a:t>202</a:t>
            </a:r>
            <a:r>
              <a:rPr lang="en-US" spc="12"/>
              <a:t>1</a:t>
            </a:r>
            <a:r>
              <a:rPr lang="en-US" spc="4"/>
              <a:t>-</a:t>
            </a:r>
            <a:r>
              <a:rPr lang="en-US" spc="-12"/>
              <a:t>2</a:t>
            </a:r>
            <a:r>
              <a:rPr lang="en-US"/>
              <a:t>0</a:t>
            </a:r>
            <a:r>
              <a:rPr lang="en-US" spc="-12"/>
              <a:t>2</a:t>
            </a:r>
            <a:r>
              <a:rPr lang="en-US"/>
              <a:t>2</a:t>
            </a:r>
            <a:endParaRPr lang="en-US" dirty="0"/>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pPr/>
              <a:t>12/14/2022</a:t>
            </a:fld>
            <a:endParaRPr lang="en-US"/>
          </a:p>
        </p:txBody>
      </p:sp>
      <p:sp>
        <p:nvSpPr>
          <p:cNvPr id="4" name="Holder 4"/>
          <p:cNvSpPr>
            <a:spLocks noGrp="1"/>
          </p:cNvSpPr>
          <p:nvPr>
            <p:ph type="sldNum" sz="quarter" idx="7"/>
          </p:nvPr>
        </p:nvSpPr>
        <p:spPr/>
        <p:txBody>
          <a:bodyPr lIns="0" tIns="0" rIns="0" bIns="0"/>
          <a:lstStyle>
            <a:lvl1pPr>
              <a:defRPr sz="975" b="0" i="0">
                <a:solidFill>
                  <a:srgbClr val="888888"/>
                </a:solidFill>
                <a:latin typeface="Calibri"/>
                <a:cs typeface="Calibri"/>
              </a:defRPr>
            </a:lvl1pPr>
          </a:lstStyle>
          <a:p>
            <a:pPr marL="52625"/>
            <a:fld id="{81D60167-4931-47E6-BA6A-407CBD079E47}" type="slidenum">
              <a:rPr lang="en-ZA" spc="-8" smtClean="0"/>
              <a:pPr marL="52625"/>
              <a:t>‹#›</a:t>
            </a:fld>
            <a:endParaRPr lang="en-ZA" spc="-8" dirty="0"/>
          </a:p>
        </p:txBody>
      </p:sp>
    </p:spTree>
    <p:extLst>
      <p:ext uri="{BB962C8B-B14F-4D97-AF65-F5344CB8AC3E}">
        <p14:creationId xmlns:p14="http://schemas.microsoft.com/office/powerpoint/2010/main" xmlns="" val="7278943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userDrawn="1">
  <p:cSld name="4_Title and Content">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a:stretch>
            <a:fillRect/>
          </a:stretch>
        </p:blipFill>
        <p:spPr>
          <a:xfrm>
            <a:off x="232309" y="164449"/>
            <a:ext cx="9462679" cy="419764"/>
          </a:xfrm>
          <a:prstGeom prst="rect">
            <a:avLst/>
          </a:prstGeom>
        </p:spPr>
      </p:pic>
      <p:sp>
        <p:nvSpPr>
          <p:cNvPr id="7" name="Title 6"/>
          <p:cNvSpPr>
            <a:spLocks noGrp="1"/>
          </p:cNvSpPr>
          <p:nvPr>
            <p:ph type="title"/>
          </p:nvPr>
        </p:nvSpPr>
        <p:spPr>
          <a:xfrm>
            <a:off x="1437747" y="37461"/>
            <a:ext cx="6363230" cy="485455"/>
          </a:xfrm>
        </p:spPr>
        <p:txBody>
          <a:bodyPr>
            <a:normAutofit/>
          </a:bodyPr>
          <a:lstStyle>
            <a:lvl1pPr>
              <a:defRPr sz="2275" b="1" i="0" cap="all" baseline="0">
                <a:solidFill>
                  <a:schemeClr val="tx1"/>
                </a:solidFill>
                <a:latin typeface="Foco"/>
              </a:defRPr>
            </a:lvl1pPr>
          </a:lstStyle>
          <a:p>
            <a:r>
              <a:rPr lang="en-US" dirty="0"/>
              <a:t>Click to edit Master title style</a:t>
            </a:r>
          </a:p>
        </p:txBody>
      </p:sp>
      <p:sp>
        <p:nvSpPr>
          <p:cNvPr id="11" name="Content Placeholder 10"/>
          <p:cNvSpPr>
            <a:spLocks noGrp="1"/>
          </p:cNvSpPr>
          <p:nvPr>
            <p:ph sz="quarter" idx="10"/>
          </p:nvPr>
        </p:nvSpPr>
        <p:spPr>
          <a:xfrm>
            <a:off x="495300" y="793991"/>
            <a:ext cx="8915400" cy="510674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12" name="Picture 11"/>
          <p:cNvPicPr>
            <a:picLocks noChangeAspect="1"/>
          </p:cNvPicPr>
          <p:nvPr userDrawn="1"/>
        </p:nvPicPr>
        <p:blipFill>
          <a:blip r:embed="rId3"/>
          <a:stretch>
            <a:fillRect/>
          </a:stretch>
        </p:blipFill>
        <p:spPr>
          <a:xfrm>
            <a:off x="0" y="6085276"/>
            <a:ext cx="9906000" cy="338667"/>
          </a:xfrm>
          <a:prstGeom prst="rect">
            <a:avLst/>
          </a:prstGeom>
        </p:spPr>
      </p:pic>
      <p:sp>
        <p:nvSpPr>
          <p:cNvPr id="13" name="TextBox 12"/>
          <p:cNvSpPr txBox="1"/>
          <p:nvPr userDrawn="1"/>
        </p:nvSpPr>
        <p:spPr>
          <a:xfrm>
            <a:off x="4045868" y="6434042"/>
            <a:ext cx="2241176" cy="317331"/>
          </a:xfrm>
          <a:prstGeom prst="rect">
            <a:avLst/>
          </a:prstGeom>
          <a:noFill/>
        </p:spPr>
        <p:txBody>
          <a:bodyPr wrap="square" rtlCol="0">
            <a:spAutoFit/>
          </a:bodyPr>
          <a:lstStyle/>
          <a:p>
            <a:pPr algn="ctr" defTabSz="371464"/>
            <a:r>
              <a:rPr lang="en-US" sz="1462" dirty="0">
                <a:solidFill>
                  <a:srgbClr val="F79646"/>
                </a:solidFill>
                <a:hlinkClick r:id="rId4"/>
              </a:rPr>
              <a:t>www.salga.org.za</a:t>
            </a:r>
            <a:endParaRPr lang="en-US" sz="1462" dirty="0">
              <a:solidFill>
                <a:srgbClr val="F79646"/>
              </a:solidFill>
            </a:endParaRPr>
          </a:p>
        </p:txBody>
      </p:sp>
      <p:pic>
        <p:nvPicPr>
          <p:cNvPr id="14" name="Picture 13">
            <a:hlinkClick r:id="rId5"/>
          </p:cNvPr>
          <p:cNvPicPr>
            <a:picLocks/>
          </p:cNvPicPr>
          <p:nvPr userDrawn="1"/>
        </p:nvPicPr>
        <p:blipFill>
          <a:blip r:embed="rId6"/>
          <a:stretch>
            <a:fillRect/>
          </a:stretch>
        </p:blipFill>
        <p:spPr>
          <a:xfrm>
            <a:off x="102324" y="6382193"/>
            <a:ext cx="377490" cy="377489"/>
          </a:xfrm>
          <a:prstGeom prst="rect">
            <a:avLst/>
          </a:prstGeom>
        </p:spPr>
      </p:pic>
      <p:pic>
        <p:nvPicPr>
          <p:cNvPr id="15" name="Picture 14">
            <a:hlinkClick r:id="rId7"/>
          </p:cNvPr>
          <p:cNvPicPr>
            <a:picLocks/>
          </p:cNvPicPr>
          <p:nvPr userDrawn="1"/>
        </p:nvPicPr>
        <p:blipFill>
          <a:blip r:embed="rId8"/>
          <a:stretch>
            <a:fillRect/>
          </a:stretch>
        </p:blipFill>
        <p:spPr>
          <a:xfrm>
            <a:off x="695030" y="6392121"/>
            <a:ext cx="377490" cy="377489"/>
          </a:xfrm>
          <a:prstGeom prst="rect">
            <a:avLst/>
          </a:prstGeom>
        </p:spPr>
      </p:pic>
      <p:pic>
        <p:nvPicPr>
          <p:cNvPr id="16" name="Picture 15">
            <a:hlinkClick r:id="rId9"/>
          </p:cNvPr>
          <p:cNvPicPr>
            <a:picLocks/>
          </p:cNvPicPr>
          <p:nvPr userDrawn="1"/>
        </p:nvPicPr>
        <p:blipFill>
          <a:blip r:embed="rId10"/>
          <a:stretch>
            <a:fillRect/>
          </a:stretch>
        </p:blipFill>
        <p:spPr>
          <a:xfrm>
            <a:off x="1299585" y="6403064"/>
            <a:ext cx="377490" cy="377489"/>
          </a:xfrm>
          <a:prstGeom prst="rect">
            <a:avLst/>
          </a:prstGeom>
        </p:spPr>
      </p:pic>
      <p:pic>
        <p:nvPicPr>
          <p:cNvPr id="17" name="Picture 16">
            <a:hlinkClick r:id="rId11"/>
          </p:cNvPr>
          <p:cNvPicPr>
            <a:picLocks noChangeAspect="1"/>
          </p:cNvPicPr>
          <p:nvPr userDrawn="1"/>
        </p:nvPicPr>
        <p:blipFill>
          <a:blip r:embed="rId12"/>
          <a:stretch>
            <a:fillRect/>
          </a:stretch>
        </p:blipFill>
        <p:spPr>
          <a:xfrm>
            <a:off x="1894703" y="6392118"/>
            <a:ext cx="377490" cy="388431"/>
          </a:xfrm>
          <a:prstGeom prst="rect">
            <a:avLst/>
          </a:prstGeom>
        </p:spPr>
      </p:pic>
      <p:sp>
        <p:nvSpPr>
          <p:cNvPr id="20" name="Slide Number Placeholder 19"/>
          <p:cNvSpPr>
            <a:spLocks noGrp="1"/>
          </p:cNvSpPr>
          <p:nvPr>
            <p:ph type="sldNum" sz="quarter" idx="13"/>
          </p:nvPr>
        </p:nvSpPr>
        <p:spPr/>
        <p:txBody>
          <a:bodyPr/>
          <a:lstStyle/>
          <a:p>
            <a:fld id="{4CC04D4C-DC45-834A-A759-F6658CE957E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xmlns="" val="37194341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additive="base">
                                        <p:cTn id="7" dur="500" fill="hold"/>
                                        <p:tgtEl>
                                          <p:spTgt spid="13"/>
                                        </p:tgtEl>
                                        <p:attrNameLst>
                                          <p:attrName>ppt_x</p:attrName>
                                        </p:attrNameLst>
                                      </p:cBhvr>
                                      <p:tavLst>
                                        <p:tav tm="0">
                                          <p:val>
                                            <p:strVal val="0-#ppt_w/2"/>
                                          </p:val>
                                        </p:tav>
                                        <p:tav tm="100000">
                                          <p:val>
                                            <p:strVal val="#ppt_x"/>
                                          </p:val>
                                        </p:tav>
                                      </p:tavLst>
                                    </p:anim>
                                    <p:anim calcmode="lin" valueType="num">
                                      <p:cBhvr additive="base">
                                        <p:cTn id="8" dur="500" fill="hold"/>
                                        <p:tgtEl>
                                          <p:spTgt spid="13"/>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1" presetClass="entr" presetSubtype="0" fill="hold" nodeType="afterEffect">
                                  <p:stCondLst>
                                    <p:cond delay="0"/>
                                  </p:stCondLst>
                                  <p:childTnLst>
                                    <p:set>
                                      <p:cBhvr>
                                        <p:cTn id="11" dur="1" fill="hold">
                                          <p:stCondLst>
                                            <p:cond delay="0"/>
                                          </p:stCondLst>
                                        </p:cTn>
                                        <p:tgtEl>
                                          <p:spTgt spid="15"/>
                                        </p:tgtEl>
                                        <p:attrNameLst>
                                          <p:attrName>style.visibility</p:attrName>
                                        </p:attrNameLst>
                                      </p:cBhvr>
                                      <p:to>
                                        <p:strVal val="visible"/>
                                      </p:to>
                                    </p:set>
                                  </p:childTnLst>
                                </p:cTn>
                              </p:par>
                            </p:childTnLst>
                          </p:cTn>
                        </p:par>
                        <p:par>
                          <p:cTn id="12" fill="hold">
                            <p:stCondLst>
                              <p:cond delay="500"/>
                            </p:stCondLst>
                            <p:childTnLst>
                              <p:par>
                                <p:cTn id="13" presetID="1" presetClass="entr" presetSubtype="0" fill="hold" nodeType="afterEffect">
                                  <p:stCondLst>
                                    <p:cond delay="0"/>
                                  </p:stCondLst>
                                  <p:childTnLst>
                                    <p:set>
                                      <p:cBhvr>
                                        <p:cTn id="14" dur="1" fill="hold">
                                          <p:stCondLst>
                                            <p:cond delay="0"/>
                                          </p:stCondLst>
                                        </p:cTn>
                                        <p:tgtEl>
                                          <p:spTgt spid="16"/>
                                        </p:tgtEl>
                                        <p:attrNameLst>
                                          <p:attrName>style.visibility</p:attrName>
                                        </p:attrNameLst>
                                      </p:cBhvr>
                                      <p:to>
                                        <p:strVal val="visible"/>
                                      </p:to>
                                    </p:set>
                                  </p:childTnLst>
                                </p:cTn>
                              </p:par>
                            </p:childTnLst>
                          </p:cTn>
                        </p:par>
                        <p:par>
                          <p:cTn id="15" fill="hold">
                            <p:stCondLst>
                              <p:cond delay="500"/>
                            </p:stCondLst>
                            <p:childTnLst>
                              <p:par>
                                <p:cTn id="16" presetID="1" presetClass="entr" presetSubtype="0" fill="hold" nodeType="afterEffect">
                                  <p:stCondLst>
                                    <p:cond delay="0"/>
                                  </p:stCondLst>
                                  <p:childTnLst>
                                    <p:set>
                                      <p:cBhvr>
                                        <p:cTn id="17"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hf hdr="0" ft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95300" y="274638"/>
            <a:ext cx="8915400" cy="1143000"/>
          </a:xfrm>
          <a:prstGeom prst="rect">
            <a:avLst/>
          </a:prstGeom>
        </p:spPr>
        <p:txBody>
          <a:bodyPr vert="horz" lIns="91440" tIns="45720" rIns="91440" bIns="45720" rtlCol="0" anchor="ctr">
            <a:normAutofit/>
          </a:bodyPr>
          <a:lstStyle/>
          <a:p>
            <a:r>
              <a:rPr lang="en-US"/>
              <a:t>Click to edit Master title style</a:t>
            </a:r>
          </a:p>
        </p:txBody>
      </p:sp>
      <p:sp>
        <p:nvSpPr>
          <p:cNvPr id="4" name="Slide Number Placeholder 3"/>
          <p:cNvSpPr>
            <a:spLocks noGrp="1"/>
          </p:cNvSpPr>
          <p:nvPr>
            <p:ph type="sldNum" sz="quarter" idx="4"/>
          </p:nvPr>
        </p:nvSpPr>
        <p:spPr>
          <a:xfrm>
            <a:off x="7099300" y="6356350"/>
            <a:ext cx="2311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CC04D4C-DC45-834A-A759-F6658CE957E3}" type="slidenum">
              <a:rPr lang="en-US" smtClean="0"/>
              <a:pPr/>
              <a:t>‹#›</a:t>
            </a:fld>
            <a:endParaRPr lang="en-US"/>
          </a:p>
        </p:txBody>
      </p:sp>
      <p:sp>
        <p:nvSpPr>
          <p:cNvPr id="5" name="Text Placeholder 4"/>
          <p:cNvSpPr>
            <a:spLocks noGrp="1"/>
          </p:cNvSpPr>
          <p:nvPr>
            <p:ph type="body" idx="1"/>
          </p:nvPr>
        </p:nvSpPr>
        <p:spPr>
          <a:xfrm>
            <a:off x="495300" y="1600200"/>
            <a:ext cx="89154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xmlns="" val="4071282399"/>
      </p:ext>
    </p:extLst>
  </p:cSld>
  <p:clrMap bg1="lt1" tx1="dk1" bg2="lt2" tx2="dk2" accent1="accent1" accent2="accent2" accent3="accent3" accent4="accent4" accent5="accent5" accent6="accent6" hlink="hlink" folHlink="folHlink"/>
  <p:sldLayoutIdLst>
    <p:sldLayoutId id="2147483766" r:id="rId1"/>
    <p:sldLayoutId id="2147483767" r:id="rId2"/>
    <p:sldLayoutId id="2147483769" r:id="rId3"/>
    <p:sldLayoutId id="2147483771" r:id="rId4"/>
    <p:sldLayoutId id="2147483773" r:id="rId5"/>
    <p:sldLayoutId id="2147483774" r:id="rId6"/>
    <p:sldLayoutId id="2147483776" r:id="rId7"/>
    <p:sldLayoutId id="2147483777" r:id="rId8"/>
    <p:sldLayoutId id="2147483778" r:id="rId9"/>
    <p:sldLayoutId id="2147483779" r:id="rId10"/>
    <p:sldLayoutId id="2147483780" r:id="rId11"/>
    <p:sldLayoutId id="2147483781" r:id="rId12"/>
  </p:sldLayoutIdLst>
  <p:hf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0.wmf"/><Relationship Id="rId1" Type="http://schemas.openxmlformats.org/officeDocument/2006/relationships/slideLayout" Target="../slideLayouts/slideLayout1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22.emf"/></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9.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1.xml"/></Relationships>
</file>

<file path=ppt/slides/_rels/slide6.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1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0" y="2463574"/>
            <a:ext cx="9233451" cy="1709460"/>
          </a:xfrm>
        </p:spPr>
        <p:txBody>
          <a:bodyPr>
            <a:noAutofit/>
          </a:bodyPr>
          <a:lstStyle/>
          <a:p>
            <a:r>
              <a:rPr lang="en-US" sz="2800" b="1" dirty="0">
                <a:latin typeface="Arial"/>
                <a:cs typeface="Arial"/>
              </a:rPr>
              <a:t/>
            </a:r>
            <a:br>
              <a:rPr lang="en-US" sz="2800" b="1" dirty="0">
                <a:latin typeface="Arial"/>
                <a:cs typeface="Arial"/>
              </a:rPr>
            </a:br>
            <a:r>
              <a:rPr lang="en-US" sz="2800" b="1" dirty="0">
                <a:latin typeface="Arial"/>
                <a:cs typeface="Arial"/>
              </a:rPr>
              <a:t/>
            </a:r>
            <a:br>
              <a:rPr lang="en-US" sz="2800" b="1" dirty="0">
                <a:latin typeface="Arial"/>
                <a:cs typeface="Arial"/>
              </a:rPr>
            </a:br>
            <a:r>
              <a:rPr lang="en-US" sz="2800" b="1" dirty="0">
                <a:latin typeface="Arial"/>
                <a:cs typeface="Arial"/>
              </a:rPr>
              <a:t/>
            </a:r>
            <a:br>
              <a:rPr lang="en-US" sz="2800" b="1" dirty="0">
                <a:latin typeface="Arial"/>
                <a:cs typeface="Arial"/>
              </a:rPr>
            </a:br>
            <a:r>
              <a:rPr lang="en-US" sz="2800" b="1" dirty="0">
                <a:latin typeface="Arial"/>
                <a:cs typeface="Arial"/>
              </a:rPr>
              <a:t>SUPPORT PROVIDED TO MOGALAKWENA LOCAL MUNICIPALITY AND WATERBERG DISTRICT MUNICIPALITY</a:t>
            </a:r>
            <a:br>
              <a:rPr lang="en-US" sz="2800" b="1" dirty="0">
                <a:latin typeface="Arial"/>
                <a:cs typeface="Arial"/>
              </a:rPr>
            </a:br>
            <a:r>
              <a:rPr lang="en-US" sz="2800" b="1" dirty="0">
                <a:latin typeface="Arial"/>
                <a:cs typeface="Arial"/>
              </a:rPr>
              <a:t/>
            </a:r>
            <a:br>
              <a:rPr lang="en-US" sz="2800" b="1" dirty="0">
                <a:latin typeface="Arial"/>
                <a:cs typeface="Arial"/>
              </a:rPr>
            </a:br>
            <a:r>
              <a:rPr lang="en-US" sz="2800" b="1" dirty="0">
                <a:latin typeface="Arial"/>
                <a:cs typeface="Arial"/>
              </a:rPr>
              <a:t/>
            </a:r>
            <a:br>
              <a:rPr lang="en-US" sz="2800" b="1" dirty="0">
                <a:latin typeface="Arial"/>
                <a:cs typeface="Arial"/>
              </a:rPr>
            </a:br>
            <a:r>
              <a:rPr lang="en-US" sz="2800" b="1" dirty="0">
                <a:latin typeface="Arial"/>
                <a:cs typeface="Arial"/>
              </a:rPr>
              <a:t>29 NOVEMBER 2022</a:t>
            </a:r>
          </a:p>
        </p:txBody>
      </p:sp>
    </p:spTree>
    <p:extLst>
      <p:ext uri="{BB962C8B-B14F-4D97-AF65-F5344CB8AC3E}">
        <p14:creationId xmlns:p14="http://schemas.microsoft.com/office/powerpoint/2010/main" xmlns="" val="414425741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p:cNvSpPr>
          <p:nvPr>
            <p:ph type="title"/>
          </p:nvPr>
        </p:nvSpPr>
        <p:spPr>
          <a:xfrm>
            <a:off x="838200" y="84812"/>
            <a:ext cx="6600290" cy="794815"/>
          </a:xfrm>
        </p:spPr>
        <p:txBody>
          <a:bodyPr>
            <a:normAutofit fontScale="90000"/>
          </a:bodyPr>
          <a:lstStyle/>
          <a:p>
            <a:r>
              <a:rPr lang="en-ZA" sz="2700" dirty="0"/>
              <a:t/>
            </a:r>
            <a:br>
              <a:rPr lang="en-ZA" sz="2700" dirty="0"/>
            </a:br>
            <a:r>
              <a:rPr lang="en-ZA" sz="2700" dirty="0"/>
              <a:t>SALGA MUNICIPAL AUDIT SUPPORT PROGRAMME </a:t>
            </a:r>
            <a:endParaRPr lang="en-ZA" b="1" i="1" dirty="0">
              <a:solidFill>
                <a:schemeClr val="tx1"/>
              </a:solidFill>
              <a:latin typeface="+mn-lt"/>
              <a:cs typeface="Calibri" panose="020F0502020204030204" pitchFamily="34" charset="0"/>
            </a:endParaRPr>
          </a:p>
        </p:txBody>
      </p:sp>
      <p:sp>
        <p:nvSpPr>
          <p:cNvPr id="4" name="Text Placeholder 3"/>
          <p:cNvSpPr>
            <a:spLocks noGrp="1"/>
          </p:cNvSpPr>
          <p:nvPr>
            <p:ph type="body" sz="quarter" idx="10"/>
          </p:nvPr>
        </p:nvSpPr>
        <p:spPr>
          <a:xfrm>
            <a:off x="1023939" y="1765312"/>
            <a:ext cx="8043862" cy="3811577"/>
          </a:xfrm>
        </p:spPr>
        <p:txBody>
          <a:bodyPr/>
          <a:lstStyle/>
          <a:p>
            <a:pPr marL="0" indent="0">
              <a:buNone/>
            </a:pPr>
            <a:r>
              <a:rPr lang="en-GB" dirty="0"/>
              <a:t> </a:t>
            </a:r>
          </a:p>
        </p:txBody>
      </p:sp>
      <p:pic>
        <p:nvPicPr>
          <p:cNvPr id="7171" name="Picture 2" descr="C:\Users\jpatrick\AppData\Local\Microsoft\Windows\Temporary Internet Files\Content.IE5\E7DVQ15E\MC900366300[1].wmf"/>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1543052" y="4829504"/>
            <a:ext cx="1316831" cy="105694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7172" name="Picture 2" descr="C:\Users\jpatrick\AppData\Local\Microsoft\Windows\Temporary Internet Files\Content.IE5\E7DVQ15E\MC900366300[1].wmf"/>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3354210" y="4829504"/>
            <a:ext cx="1316831" cy="105694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7173" name="Picture 2" descr="C:\Users\jpatrick\AppData\Local\Microsoft\Windows\Temporary Internet Files\Content.IE5\E7DVQ15E\MC900366300[1].wmf"/>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4838702" y="4797819"/>
            <a:ext cx="1316831" cy="108863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3" name="TextBox 2"/>
          <p:cNvSpPr txBox="1"/>
          <p:nvPr/>
        </p:nvSpPr>
        <p:spPr>
          <a:xfrm>
            <a:off x="1529195" y="3805239"/>
            <a:ext cx="1600200" cy="1015663"/>
          </a:xfrm>
          <a:prstGeom prst="rect">
            <a:avLst/>
          </a:prstGeom>
          <a:noFill/>
        </p:spPr>
        <p:txBody>
          <a:bodyPr>
            <a:spAutoFit/>
          </a:bodyPr>
          <a:lstStyle/>
          <a:p>
            <a:pPr algn="ctr" defTabSz="342900">
              <a:defRPr/>
            </a:pPr>
            <a:endParaRPr lang="en-ZA" sz="1500" b="1" dirty="0">
              <a:solidFill>
                <a:srgbClr val="F06D19"/>
              </a:solidFill>
            </a:endParaRPr>
          </a:p>
          <a:p>
            <a:pPr algn="ctr" defTabSz="342900">
              <a:defRPr/>
            </a:pPr>
            <a:endParaRPr lang="en-ZA" sz="1500" b="1" dirty="0">
              <a:solidFill>
                <a:srgbClr val="F06D19"/>
              </a:solidFill>
            </a:endParaRPr>
          </a:p>
          <a:p>
            <a:pPr algn="ctr" defTabSz="342900">
              <a:defRPr/>
            </a:pPr>
            <a:r>
              <a:rPr lang="en-ZA" sz="1500" b="1" dirty="0">
                <a:solidFill>
                  <a:srgbClr val="F06D19"/>
                </a:solidFill>
              </a:rPr>
              <a:t>Institutional Capacity </a:t>
            </a:r>
          </a:p>
        </p:txBody>
      </p:sp>
      <p:sp>
        <p:nvSpPr>
          <p:cNvPr id="12" name="TextBox 11"/>
          <p:cNvSpPr txBox="1"/>
          <p:nvPr/>
        </p:nvSpPr>
        <p:spPr>
          <a:xfrm>
            <a:off x="3091621" y="3805240"/>
            <a:ext cx="1600200" cy="1015663"/>
          </a:xfrm>
          <a:prstGeom prst="rect">
            <a:avLst/>
          </a:prstGeom>
          <a:noFill/>
        </p:spPr>
        <p:txBody>
          <a:bodyPr>
            <a:spAutoFit/>
          </a:bodyPr>
          <a:lstStyle/>
          <a:p>
            <a:pPr algn="ctr" defTabSz="342900">
              <a:defRPr/>
            </a:pPr>
            <a:endParaRPr lang="en-ZA" sz="1500" b="1" dirty="0">
              <a:solidFill>
                <a:srgbClr val="F06D19"/>
              </a:solidFill>
            </a:endParaRPr>
          </a:p>
          <a:p>
            <a:pPr algn="ctr" defTabSz="342900">
              <a:defRPr/>
            </a:pPr>
            <a:endParaRPr lang="en-ZA" sz="1500" b="1" dirty="0">
              <a:solidFill>
                <a:srgbClr val="F06D19"/>
              </a:solidFill>
            </a:endParaRPr>
          </a:p>
          <a:p>
            <a:pPr algn="ctr" defTabSz="342900">
              <a:defRPr/>
            </a:pPr>
            <a:r>
              <a:rPr lang="en-ZA" sz="1500" b="1" dirty="0">
                <a:solidFill>
                  <a:srgbClr val="F06D19"/>
                </a:solidFill>
              </a:rPr>
              <a:t>Financial Management</a:t>
            </a:r>
          </a:p>
        </p:txBody>
      </p:sp>
      <p:sp>
        <p:nvSpPr>
          <p:cNvPr id="13" name="TextBox 12"/>
          <p:cNvSpPr txBox="1"/>
          <p:nvPr/>
        </p:nvSpPr>
        <p:spPr>
          <a:xfrm>
            <a:off x="4670391" y="3798095"/>
            <a:ext cx="1600200" cy="784830"/>
          </a:xfrm>
          <a:prstGeom prst="rect">
            <a:avLst/>
          </a:prstGeom>
          <a:noFill/>
        </p:spPr>
        <p:txBody>
          <a:bodyPr>
            <a:spAutoFit/>
          </a:bodyPr>
          <a:lstStyle/>
          <a:p>
            <a:pPr algn="ctr" defTabSz="342900">
              <a:defRPr/>
            </a:pPr>
            <a:endParaRPr lang="en-ZA" sz="1500" b="1" dirty="0">
              <a:solidFill>
                <a:srgbClr val="F06D19"/>
              </a:solidFill>
            </a:endParaRPr>
          </a:p>
          <a:p>
            <a:pPr algn="ctr" defTabSz="342900">
              <a:defRPr/>
            </a:pPr>
            <a:endParaRPr lang="en-ZA" sz="1500" b="1" dirty="0">
              <a:solidFill>
                <a:srgbClr val="F06D19"/>
              </a:solidFill>
            </a:endParaRPr>
          </a:p>
          <a:p>
            <a:pPr algn="ctr" defTabSz="342900">
              <a:defRPr/>
            </a:pPr>
            <a:r>
              <a:rPr lang="en-ZA" sz="1500" b="1" dirty="0">
                <a:solidFill>
                  <a:srgbClr val="F06D19"/>
                </a:solidFill>
              </a:rPr>
              <a:t>Leadership</a:t>
            </a:r>
          </a:p>
        </p:txBody>
      </p:sp>
      <p:pic>
        <p:nvPicPr>
          <p:cNvPr id="7177" name="Picture 2" descr="C:\Users\jpatrick\AppData\Local\Microsoft\Windows\Temporary Internet Files\Content.IE5\E7DVQ15E\MC900366300[1].wmf"/>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6553202" y="4797819"/>
            <a:ext cx="1316831" cy="108863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5" name="TextBox 14"/>
          <p:cNvSpPr txBox="1"/>
          <p:nvPr/>
        </p:nvSpPr>
        <p:spPr>
          <a:xfrm>
            <a:off x="6514787" y="3815157"/>
            <a:ext cx="1600200" cy="784830"/>
          </a:xfrm>
          <a:prstGeom prst="rect">
            <a:avLst/>
          </a:prstGeom>
          <a:noFill/>
        </p:spPr>
        <p:txBody>
          <a:bodyPr>
            <a:spAutoFit/>
          </a:bodyPr>
          <a:lstStyle/>
          <a:p>
            <a:pPr algn="ctr" defTabSz="342900">
              <a:defRPr/>
            </a:pPr>
            <a:endParaRPr lang="en-ZA" sz="1500" b="1" dirty="0">
              <a:solidFill>
                <a:srgbClr val="F06D19"/>
              </a:solidFill>
            </a:endParaRPr>
          </a:p>
          <a:p>
            <a:pPr algn="ctr" defTabSz="342900">
              <a:defRPr/>
            </a:pPr>
            <a:endParaRPr lang="en-ZA" sz="1500" b="1" dirty="0">
              <a:solidFill>
                <a:srgbClr val="F06D19"/>
              </a:solidFill>
            </a:endParaRPr>
          </a:p>
          <a:p>
            <a:pPr algn="ctr" defTabSz="342900">
              <a:defRPr/>
            </a:pPr>
            <a:r>
              <a:rPr lang="en-ZA" sz="1500" b="1" dirty="0">
                <a:solidFill>
                  <a:srgbClr val="F06D19"/>
                </a:solidFill>
              </a:rPr>
              <a:t>Governance</a:t>
            </a:r>
          </a:p>
        </p:txBody>
      </p:sp>
      <p:sp>
        <p:nvSpPr>
          <p:cNvPr id="2" name="TextBox 1"/>
          <p:cNvSpPr txBox="1"/>
          <p:nvPr/>
        </p:nvSpPr>
        <p:spPr>
          <a:xfrm>
            <a:off x="143838" y="951545"/>
            <a:ext cx="9647434" cy="3276282"/>
          </a:xfrm>
          <a:prstGeom prst="rect">
            <a:avLst/>
          </a:prstGeom>
          <a:noFill/>
        </p:spPr>
        <p:txBody>
          <a:bodyPr wrap="square" rtlCol="0">
            <a:spAutoFit/>
          </a:bodyPr>
          <a:lstStyle/>
          <a:p>
            <a:pPr marL="214313" indent="-214313" defTabSz="342900">
              <a:lnSpc>
                <a:spcPct val="150000"/>
              </a:lnSpc>
              <a:buFont typeface="Wingdings" pitchFamily="2" charset="2"/>
              <a:buChar char="§"/>
            </a:pPr>
            <a:r>
              <a:rPr lang="en-ZA" sz="2000" dirty="0">
                <a:solidFill>
                  <a:srgbClr val="000000"/>
                </a:solidFill>
                <a:cs typeface="Arial" panose="020B0604020202020204" pitchFamily="34" charset="0"/>
              </a:rPr>
              <a:t>SALGAs Municipal Audit Support Program (MASP) follows a Multidisciplinary approach that is based on 4 Pillars. </a:t>
            </a:r>
          </a:p>
          <a:p>
            <a:pPr marL="214313" indent="-214313" defTabSz="342900">
              <a:lnSpc>
                <a:spcPct val="150000"/>
              </a:lnSpc>
              <a:buFont typeface="Wingdings" pitchFamily="2" charset="2"/>
              <a:buChar char="§"/>
            </a:pPr>
            <a:r>
              <a:rPr lang="en-ZA" sz="2000" dirty="0">
                <a:solidFill>
                  <a:srgbClr val="000000"/>
                </a:solidFill>
                <a:cs typeface="Arial" panose="020B0604020202020204" pitchFamily="34" charset="0"/>
              </a:rPr>
              <a:t>We believe that </a:t>
            </a:r>
            <a:r>
              <a:rPr lang="en-ZA" sz="2000" b="1" dirty="0">
                <a:solidFill>
                  <a:srgbClr val="000000"/>
                </a:solidFill>
                <a:cs typeface="Arial" panose="020B0604020202020204" pitchFamily="34" charset="0"/>
              </a:rPr>
              <a:t>all</a:t>
            </a:r>
            <a:r>
              <a:rPr lang="en-ZA" sz="2000" dirty="0">
                <a:solidFill>
                  <a:srgbClr val="000000"/>
                </a:solidFill>
                <a:cs typeface="Arial" panose="020B0604020202020204" pitchFamily="34" charset="0"/>
              </a:rPr>
              <a:t> four pillars in a Municipality need to be strong and functioning effectively in order for a Municipality to obtain and sustain unqualified audits and good service delivery</a:t>
            </a:r>
          </a:p>
          <a:p>
            <a:pPr marL="214313" indent="-214313" defTabSz="342900">
              <a:lnSpc>
                <a:spcPct val="150000"/>
              </a:lnSpc>
              <a:buFont typeface="Wingdings" pitchFamily="2" charset="2"/>
              <a:buChar char="§"/>
            </a:pPr>
            <a:r>
              <a:rPr lang="en-ZA" sz="2000" dirty="0">
                <a:solidFill>
                  <a:srgbClr val="000000"/>
                </a:solidFill>
                <a:cs typeface="Arial" panose="020B0604020202020204" pitchFamily="34" charset="0"/>
              </a:rPr>
              <a:t>SALGA is confident that the MASP based on the 4 Pillars of Support cover the risk areas and root causes identified by the AGSA as well as the three aspects audited</a:t>
            </a:r>
          </a:p>
        </p:txBody>
      </p:sp>
    </p:spTree>
    <p:extLst>
      <p:ext uri="{BB962C8B-B14F-4D97-AF65-F5344CB8AC3E}">
        <p14:creationId xmlns:p14="http://schemas.microsoft.com/office/powerpoint/2010/main" xmlns="" val="236704003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3DC9C235-F152-3BEE-B04C-9C32197ED990}"/>
              </a:ext>
            </a:extLst>
          </p:cNvPr>
          <p:cNvSpPr>
            <a:spLocks noGrp="1"/>
          </p:cNvSpPr>
          <p:nvPr>
            <p:ph type="title"/>
          </p:nvPr>
        </p:nvSpPr>
        <p:spPr/>
        <p:txBody>
          <a:bodyPr/>
          <a:lstStyle/>
          <a:p>
            <a:r>
              <a:rPr lang="en-ZA" dirty="0"/>
              <a:t>MUNICIPAL FINANCE - </a:t>
            </a:r>
            <a:br>
              <a:rPr lang="en-ZA" dirty="0"/>
            </a:br>
            <a:r>
              <a:rPr lang="en-ZA" dirty="0"/>
              <a:t>Current Support Programmes</a:t>
            </a:r>
          </a:p>
        </p:txBody>
      </p:sp>
      <p:graphicFrame>
        <p:nvGraphicFramePr>
          <p:cNvPr id="5" name="Table 5">
            <a:extLst>
              <a:ext uri="{FF2B5EF4-FFF2-40B4-BE49-F238E27FC236}">
                <a16:creationId xmlns:a16="http://schemas.microsoft.com/office/drawing/2014/main" xmlns="" id="{CC6F33D4-64F2-88C1-7844-54F0C61C13B9}"/>
              </a:ext>
            </a:extLst>
          </p:cNvPr>
          <p:cNvGraphicFramePr>
            <a:graphicFrameLocks noGrp="1"/>
          </p:cNvGraphicFramePr>
          <p:nvPr>
            <p:ph sz="quarter" idx="10"/>
            <p:extLst>
              <p:ext uri="{D42A27DB-BD31-4B8C-83A1-F6EECF244321}">
                <p14:modId xmlns:p14="http://schemas.microsoft.com/office/powerpoint/2010/main" xmlns="" val="204044748"/>
              </p:ext>
            </p:extLst>
          </p:nvPr>
        </p:nvGraphicFramePr>
        <p:xfrm>
          <a:off x="119270" y="1259633"/>
          <a:ext cx="9681954" cy="5397038"/>
        </p:xfrm>
        <a:graphic>
          <a:graphicData uri="http://schemas.openxmlformats.org/drawingml/2006/table">
            <a:tbl>
              <a:tblPr firstRow="1" bandRow="1">
                <a:tableStyleId>{5C22544A-7EE6-4342-B048-85BDC9FD1C3A}</a:tableStyleId>
              </a:tblPr>
              <a:tblGrid>
                <a:gridCol w="1684174">
                  <a:extLst>
                    <a:ext uri="{9D8B030D-6E8A-4147-A177-3AD203B41FA5}">
                      <a16:colId xmlns:a16="http://schemas.microsoft.com/office/drawing/2014/main" xmlns="" val="1759705680"/>
                    </a:ext>
                  </a:extLst>
                </a:gridCol>
                <a:gridCol w="2675585">
                  <a:extLst>
                    <a:ext uri="{9D8B030D-6E8A-4147-A177-3AD203B41FA5}">
                      <a16:colId xmlns:a16="http://schemas.microsoft.com/office/drawing/2014/main" xmlns="" val="2538364394"/>
                    </a:ext>
                  </a:extLst>
                </a:gridCol>
                <a:gridCol w="3181404">
                  <a:extLst>
                    <a:ext uri="{9D8B030D-6E8A-4147-A177-3AD203B41FA5}">
                      <a16:colId xmlns:a16="http://schemas.microsoft.com/office/drawing/2014/main" xmlns="" val="3480245459"/>
                    </a:ext>
                  </a:extLst>
                </a:gridCol>
                <a:gridCol w="2140791">
                  <a:extLst>
                    <a:ext uri="{9D8B030D-6E8A-4147-A177-3AD203B41FA5}">
                      <a16:colId xmlns:a16="http://schemas.microsoft.com/office/drawing/2014/main" xmlns="" val="901794095"/>
                    </a:ext>
                  </a:extLst>
                </a:gridCol>
              </a:tblGrid>
              <a:tr h="472417">
                <a:tc>
                  <a:txBody>
                    <a:bodyPr/>
                    <a:lstStyle/>
                    <a:p>
                      <a:r>
                        <a:rPr lang="en-ZA" dirty="0"/>
                        <a:t>SECTION/UNIT</a:t>
                      </a:r>
                    </a:p>
                  </a:txBody>
                  <a:tcPr>
                    <a:solidFill>
                      <a:schemeClr val="accent6"/>
                    </a:solidFill>
                  </a:tcPr>
                </a:tc>
                <a:tc>
                  <a:txBody>
                    <a:bodyPr/>
                    <a:lstStyle/>
                    <a:p>
                      <a:r>
                        <a:rPr lang="en-ZA" dirty="0"/>
                        <a:t>MUNICIPAL CHALLENGES</a:t>
                      </a:r>
                    </a:p>
                  </a:txBody>
                  <a:tcPr>
                    <a:solidFill>
                      <a:schemeClr val="accent6"/>
                    </a:solidFill>
                  </a:tcPr>
                </a:tc>
                <a:tc>
                  <a:txBody>
                    <a:bodyPr/>
                    <a:lstStyle/>
                    <a:p>
                      <a:r>
                        <a:rPr lang="en-ZA" dirty="0"/>
                        <a:t>DESCRIPTION OF SUPPORT</a:t>
                      </a:r>
                    </a:p>
                  </a:txBody>
                  <a:tcPr>
                    <a:solidFill>
                      <a:schemeClr val="accent6"/>
                    </a:solidFill>
                  </a:tcPr>
                </a:tc>
                <a:tc>
                  <a:txBody>
                    <a:bodyPr/>
                    <a:lstStyle/>
                    <a:p>
                      <a:r>
                        <a:rPr lang="en-ZA" dirty="0"/>
                        <a:t>WHAT IS NEXT?</a:t>
                      </a:r>
                    </a:p>
                  </a:txBody>
                  <a:tcPr>
                    <a:solidFill>
                      <a:schemeClr val="accent6"/>
                    </a:solidFill>
                  </a:tcPr>
                </a:tc>
                <a:extLst>
                  <a:ext uri="{0D108BD9-81ED-4DB2-BD59-A6C34878D82A}">
                    <a16:rowId xmlns:a16="http://schemas.microsoft.com/office/drawing/2014/main" xmlns="" val="293802054"/>
                  </a:ext>
                </a:extLst>
              </a:tr>
              <a:tr h="1107636">
                <a:tc rowSpan="3">
                  <a:txBody>
                    <a:bodyPr/>
                    <a:lstStyle/>
                    <a:p>
                      <a:pPr algn="just"/>
                      <a:r>
                        <a:rPr lang="en-GB" sz="1800" b="1" dirty="0">
                          <a:solidFill>
                            <a:schemeClr val="tx1"/>
                          </a:solidFill>
                        </a:rPr>
                        <a:t>M</a:t>
                      </a:r>
                      <a:r>
                        <a:rPr lang="en-ZA" sz="1800" b="1" dirty="0">
                          <a:solidFill>
                            <a:schemeClr val="tx1"/>
                          </a:solidFill>
                        </a:rPr>
                        <a:t>municipal Finance</a:t>
                      </a:r>
                    </a:p>
                  </a:txBody>
                  <a:tcPr>
                    <a:solidFill>
                      <a:schemeClr val="accent6">
                        <a:lumMod val="60000"/>
                        <a:lumOff val="40000"/>
                      </a:schemeClr>
                    </a:solidFill>
                  </a:tcPr>
                </a:tc>
                <a:tc>
                  <a:txBody>
                    <a:bodyPr/>
                    <a:lstStyle/>
                    <a:p>
                      <a:pPr algn="l"/>
                      <a:r>
                        <a:rPr lang="en-US" sz="1800" b="1" dirty="0">
                          <a:solidFill>
                            <a:schemeClr val="tx1"/>
                          </a:solidFill>
                        </a:rPr>
                        <a:t>U</a:t>
                      </a:r>
                      <a:r>
                        <a:rPr lang="en-ZA" sz="1800" b="1" dirty="0">
                          <a:solidFill>
                            <a:schemeClr val="tx1"/>
                          </a:solidFill>
                        </a:rPr>
                        <a:t>nauthorised, Irregular, Fruitless and Wasteful  (UIF-W) Expenditure</a:t>
                      </a:r>
                    </a:p>
                  </a:txBody>
                  <a:tcPr>
                    <a:solidFill>
                      <a:schemeClr val="accent6">
                        <a:lumMod val="60000"/>
                        <a:lumOff val="40000"/>
                      </a:schemeClr>
                    </a:solidFill>
                  </a:tcPr>
                </a:tc>
                <a:tc>
                  <a:txBody>
                    <a:bodyPr/>
                    <a:lstStyle/>
                    <a:p>
                      <a:pPr algn="l"/>
                      <a:r>
                        <a:rPr lang="en-ZA" sz="1800" b="1" dirty="0">
                          <a:solidFill>
                            <a:schemeClr val="tx1"/>
                          </a:solidFill>
                        </a:rPr>
                        <a:t>Workshopped on Provincial UIF_W Reduction Strategy – 75% reduction of UI expenditure by 2024 and 100%  FW expenditure by 2024</a:t>
                      </a:r>
                    </a:p>
                  </a:txBody>
                  <a:tcPr>
                    <a:solidFill>
                      <a:schemeClr val="accent6">
                        <a:lumMod val="60000"/>
                        <a:lumOff val="40000"/>
                      </a:schemeClr>
                    </a:solidFill>
                  </a:tcPr>
                </a:tc>
                <a:tc>
                  <a:txBody>
                    <a:bodyPr/>
                    <a:lstStyle/>
                    <a:p>
                      <a:pPr algn="l"/>
                      <a:r>
                        <a:rPr lang="en-GB" sz="1800" b="1" dirty="0">
                          <a:solidFill>
                            <a:schemeClr val="tx1"/>
                          </a:solidFill>
                        </a:rPr>
                        <a:t>Follow Up Workshop scheduled for December 2022</a:t>
                      </a:r>
                      <a:endParaRPr lang="en-ZA" sz="1800" b="1" dirty="0">
                        <a:solidFill>
                          <a:schemeClr val="tx1"/>
                        </a:solidFill>
                      </a:endParaRPr>
                    </a:p>
                  </a:txBody>
                  <a:tcPr>
                    <a:solidFill>
                      <a:schemeClr val="accent6">
                        <a:lumMod val="60000"/>
                        <a:lumOff val="40000"/>
                      </a:schemeClr>
                    </a:solidFill>
                  </a:tcPr>
                </a:tc>
                <a:extLst>
                  <a:ext uri="{0D108BD9-81ED-4DB2-BD59-A6C34878D82A}">
                    <a16:rowId xmlns:a16="http://schemas.microsoft.com/office/drawing/2014/main" xmlns="" val="263604013"/>
                  </a:ext>
                </a:extLst>
              </a:tr>
              <a:tr h="1519652">
                <a:tc vMerge="1">
                  <a:txBody>
                    <a:bodyPr/>
                    <a:lstStyle/>
                    <a:p>
                      <a:endParaRPr lang="en-ZA" sz="1400" dirty="0"/>
                    </a:p>
                  </a:txBody>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800" b="1" kern="1200" dirty="0">
                          <a:solidFill>
                            <a:schemeClr val="tx1"/>
                          </a:solidFill>
                          <a:latin typeface="+mn-lt"/>
                          <a:ea typeface="+mn-ea"/>
                          <a:cs typeface="+mn-cs"/>
                        </a:rPr>
                        <a:t>Municipal Financial Management &amp; Oversight</a:t>
                      </a:r>
                      <a:endParaRPr lang="en-ZA" sz="1800" b="1" kern="1200" dirty="0">
                        <a:solidFill>
                          <a:schemeClr val="tx1"/>
                        </a:solidFill>
                        <a:latin typeface="+mn-lt"/>
                        <a:ea typeface="+mn-ea"/>
                        <a:cs typeface="+mn-cs"/>
                      </a:endParaRPr>
                    </a:p>
                  </a:txBody>
                  <a:tcPr>
                    <a:solidFill>
                      <a:schemeClr val="accent6">
                        <a:lumMod val="60000"/>
                        <a:lumOff val="40000"/>
                      </a:schemeClr>
                    </a:solidFill>
                  </a:tcPr>
                </a:tc>
                <a:tc>
                  <a:txBody>
                    <a:bodyPr/>
                    <a:lstStyle/>
                    <a:p>
                      <a:pPr algn="l"/>
                      <a:r>
                        <a:rPr lang="en-US" sz="1800" b="1" dirty="0">
                          <a:solidFill>
                            <a:schemeClr val="tx1"/>
                          </a:solidFill>
                        </a:rPr>
                        <a:t>Engaged on Unfunded Budget, Financial Health, Liquity Ratios, Revenue Enhancement, support on  functionality of Audit Committees and MPACs, Implementation of Audit Plans. </a:t>
                      </a:r>
                    </a:p>
                  </a:txBody>
                  <a:tcPr>
                    <a:solidFill>
                      <a:schemeClr val="accent6">
                        <a:lumMod val="60000"/>
                        <a:lumOff val="40000"/>
                      </a:schemeClr>
                    </a:solidFill>
                  </a:tcPr>
                </a:tc>
                <a:tc>
                  <a:txBody>
                    <a:bodyPr/>
                    <a:lstStyle/>
                    <a:p>
                      <a:pPr algn="l"/>
                      <a:r>
                        <a:rPr lang="en-US" sz="1800" b="1" dirty="0">
                          <a:solidFill>
                            <a:schemeClr val="tx1"/>
                          </a:solidFill>
                        </a:rPr>
                        <a:t>Follow Up Engagements – Generic and Specific to the Municipality</a:t>
                      </a:r>
                      <a:endParaRPr lang="en-ZA" sz="1800" b="1" dirty="0">
                        <a:solidFill>
                          <a:schemeClr val="tx1"/>
                        </a:solidFill>
                      </a:endParaRPr>
                    </a:p>
                  </a:txBody>
                  <a:tcPr>
                    <a:solidFill>
                      <a:schemeClr val="accent6">
                        <a:lumMod val="60000"/>
                        <a:lumOff val="40000"/>
                      </a:schemeClr>
                    </a:solidFill>
                  </a:tcPr>
                </a:tc>
                <a:extLst>
                  <a:ext uri="{0D108BD9-81ED-4DB2-BD59-A6C34878D82A}">
                    <a16:rowId xmlns:a16="http://schemas.microsoft.com/office/drawing/2014/main" xmlns="" val="1048831509"/>
                  </a:ext>
                </a:extLst>
              </a:tr>
              <a:tr h="1724221">
                <a:tc vMerge="1">
                  <a:txBody>
                    <a:bodyPr/>
                    <a:lstStyle/>
                    <a:p>
                      <a:endParaRPr lang="en-ZA" dirty="0"/>
                    </a:p>
                  </a:txBody>
                  <a:tcPr/>
                </a:tc>
                <a:tc>
                  <a:txBody>
                    <a:bodyPr/>
                    <a:lstStyle/>
                    <a:p>
                      <a:r>
                        <a:rPr lang="en-US" sz="1800" b="1" kern="1200" dirty="0">
                          <a:solidFill>
                            <a:schemeClr val="tx1"/>
                          </a:solidFill>
                          <a:latin typeface="+mn-lt"/>
                          <a:ea typeface="+mn-ea"/>
                          <a:cs typeface="+mn-cs"/>
                        </a:rPr>
                        <a:t>Implementation of Municipal Recovery Plans and Recovery of Debt Owed to Municipalities</a:t>
                      </a:r>
                      <a:endParaRPr lang="en-ZA" sz="1800" b="1" kern="1200" dirty="0">
                        <a:solidFill>
                          <a:schemeClr val="tx1"/>
                        </a:solidFill>
                        <a:latin typeface="+mn-lt"/>
                        <a:ea typeface="+mn-ea"/>
                        <a:cs typeface="+mn-cs"/>
                      </a:endParaRPr>
                    </a:p>
                  </a:txBody>
                  <a:tcPr>
                    <a:solidFill>
                      <a:schemeClr val="accent6">
                        <a:lumMod val="60000"/>
                        <a:lumOff val="40000"/>
                      </a:schemeClr>
                    </a:solidFill>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800" b="1" dirty="0">
                          <a:solidFill>
                            <a:schemeClr val="tx1"/>
                          </a:solidFill>
                        </a:rPr>
                        <a:t>Engaged in lobbying and advocacy to ensure recovery of debt owed to municipalities through Debt and other IGR Forums. </a:t>
                      </a:r>
                      <a:endParaRPr lang="en-ZA" sz="1800" b="1" dirty="0">
                        <a:solidFill>
                          <a:schemeClr val="tx1"/>
                        </a:solidFill>
                      </a:endParaRPr>
                    </a:p>
                  </a:txBody>
                  <a:tcPr>
                    <a:solidFill>
                      <a:schemeClr val="accent6">
                        <a:lumMod val="60000"/>
                        <a:lumOff val="40000"/>
                      </a:schemeClr>
                    </a:solidFill>
                  </a:tcPr>
                </a:tc>
                <a:tc>
                  <a:txBody>
                    <a:bodyPr/>
                    <a:lstStyle/>
                    <a:p>
                      <a:r>
                        <a:rPr lang="en-US" sz="1800" b="1" dirty="0"/>
                        <a:t>Expedite implementation of SALGA Asisho Campaign</a:t>
                      </a:r>
                      <a:endParaRPr lang="en-ZA" sz="1800" b="1" dirty="0"/>
                    </a:p>
                  </a:txBody>
                  <a:tcPr>
                    <a:solidFill>
                      <a:schemeClr val="accent6">
                        <a:lumMod val="60000"/>
                        <a:lumOff val="40000"/>
                      </a:schemeClr>
                    </a:solidFill>
                  </a:tcPr>
                </a:tc>
                <a:extLst>
                  <a:ext uri="{0D108BD9-81ED-4DB2-BD59-A6C34878D82A}">
                    <a16:rowId xmlns:a16="http://schemas.microsoft.com/office/drawing/2014/main" xmlns="" val="2276436923"/>
                  </a:ext>
                </a:extLst>
              </a:tr>
            </a:tbl>
          </a:graphicData>
        </a:graphic>
      </p:graphicFrame>
      <p:sp>
        <p:nvSpPr>
          <p:cNvPr id="4" name="Slide Number Placeholder 3">
            <a:extLst>
              <a:ext uri="{FF2B5EF4-FFF2-40B4-BE49-F238E27FC236}">
                <a16:creationId xmlns:a16="http://schemas.microsoft.com/office/drawing/2014/main" xmlns="" id="{2A129828-FB74-8369-6571-5DA402AEC755}"/>
              </a:ext>
            </a:extLst>
          </p:cNvPr>
          <p:cNvSpPr>
            <a:spLocks noGrp="1"/>
          </p:cNvSpPr>
          <p:nvPr>
            <p:ph type="sldNum" sz="quarter" idx="13"/>
          </p:nvPr>
        </p:nvSpPr>
        <p:spPr/>
        <p:txBody>
          <a:bodyPr/>
          <a:lstStyle/>
          <a:p>
            <a:fld id="{4CC04D4C-DC45-834A-A759-F6658CE957E3}" type="slidenum">
              <a:rPr lang="en-US" smtClean="0"/>
              <a:pPr/>
              <a:t>11</a:t>
            </a:fld>
            <a:endParaRPr lang="en-US" dirty="0"/>
          </a:p>
        </p:txBody>
      </p:sp>
    </p:spTree>
    <p:extLst>
      <p:ext uri="{BB962C8B-B14F-4D97-AF65-F5344CB8AC3E}">
        <p14:creationId xmlns:p14="http://schemas.microsoft.com/office/powerpoint/2010/main" xmlns="" val="79078046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D9C5E31-DC2C-F3CE-2E90-4BDB615F49A2}"/>
              </a:ext>
            </a:extLst>
          </p:cNvPr>
          <p:cNvSpPr>
            <a:spLocks noGrp="1"/>
          </p:cNvSpPr>
          <p:nvPr>
            <p:ph type="title"/>
          </p:nvPr>
        </p:nvSpPr>
        <p:spPr/>
        <p:txBody>
          <a:bodyPr/>
          <a:lstStyle/>
          <a:p>
            <a:r>
              <a:rPr lang="en-ZA" dirty="0"/>
              <a:t>MUNICIPAL FINANCE –</a:t>
            </a:r>
            <a:br>
              <a:rPr lang="en-ZA" dirty="0"/>
            </a:br>
            <a:r>
              <a:rPr lang="en-ZA" dirty="0"/>
              <a:t>Previous Support Programmes</a:t>
            </a:r>
          </a:p>
        </p:txBody>
      </p:sp>
      <p:graphicFrame>
        <p:nvGraphicFramePr>
          <p:cNvPr id="6" name="Table 6">
            <a:extLst>
              <a:ext uri="{FF2B5EF4-FFF2-40B4-BE49-F238E27FC236}">
                <a16:creationId xmlns:a16="http://schemas.microsoft.com/office/drawing/2014/main" xmlns="" id="{7F6CD51C-0C14-9F39-ECC1-7C63756C63B1}"/>
              </a:ext>
            </a:extLst>
          </p:cNvPr>
          <p:cNvGraphicFramePr>
            <a:graphicFrameLocks noGrp="1"/>
          </p:cNvGraphicFramePr>
          <p:nvPr>
            <p:ph sz="quarter" idx="10"/>
            <p:extLst>
              <p:ext uri="{D42A27DB-BD31-4B8C-83A1-F6EECF244321}">
                <p14:modId xmlns:p14="http://schemas.microsoft.com/office/powerpoint/2010/main" xmlns="" val="2935222702"/>
              </p:ext>
            </p:extLst>
          </p:nvPr>
        </p:nvGraphicFramePr>
        <p:xfrm>
          <a:off x="133563" y="1202076"/>
          <a:ext cx="9616612" cy="4984912"/>
        </p:xfrm>
        <a:graphic>
          <a:graphicData uri="http://schemas.openxmlformats.org/drawingml/2006/table">
            <a:tbl>
              <a:tblPr firstRow="1" bandRow="1">
                <a:tableStyleId>{93296810-A885-4BE3-A3E7-6D5BEEA58F35}</a:tableStyleId>
              </a:tblPr>
              <a:tblGrid>
                <a:gridCol w="677869">
                  <a:extLst>
                    <a:ext uri="{9D8B030D-6E8A-4147-A177-3AD203B41FA5}">
                      <a16:colId xmlns:a16="http://schemas.microsoft.com/office/drawing/2014/main" xmlns="" val="1333476764"/>
                    </a:ext>
                  </a:extLst>
                </a:gridCol>
                <a:gridCol w="3705954">
                  <a:extLst>
                    <a:ext uri="{9D8B030D-6E8A-4147-A177-3AD203B41FA5}">
                      <a16:colId xmlns:a16="http://schemas.microsoft.com/office/drawing/2014/main" xmlns="" val="556629167"/>
                    </a:ext>
                  </a:extLst>
                </a:gridCol>
                <a:gridCol w="5232789">
                  <a:extLst>
                    <a:ext uri="{9D8B030D-6E8A-4147-A177-3AD203B41FA5}">
                      <a16:colId xmlns:a16="http://schemas.microsoft.com/office/drawing/2014/main" xmlns="" val="616710999"/>
                    </a:ext>
                  </a:extLst>
                </a:gridCol>
              </a:tblGrid>
              <a:tr h="475272">
                <a:tc>
                  <a:txBody>
                    <a:bodyPr/>
                    <a:lstStyle/>
                    <a:p>
                      <a:r>
                        <a:rPr lang="en-US" sz="2400" dirty="0"/>
                        <a:t>No.</a:t>
                      </a:r>
                      <a:endParaRPr lang="en-ZA" sz="2400" dirty="0"/>
                    </a:p>
                  </a:txBody>
                  <a:tcPr/>
                </a:tc>
                <a:tc>
                  <a:txBody>
                    <a:bodyPr/>
                    <a:lstStyle/>
                    <a:p>
                      <a:r>
                        <a:rPr lang="en-US" sz="2400" dirty="0"/>
                        <a:t>Support Programme</a:t>
                      </a:r>
                      <a:endParaRPr lang="en-ZA" sz="2400" dirty="0"/>
                    </a:p>
                  </a:txBody>
                  <a:tcPr/>
                </a:tc>
                <a:tc>
                  <a:txBody>
                    <a:bodyPr/>
                    <a:lstStyle/>
                    <a:p>
                      <a:r>
                        <a:rPr lang="en-US" sz="2400" dirty="0"/>
                        <a:t>Description and </a:t>
                      </a:r>
                      <a:r>
                        <a:rPr lang="en-US" sz="2400" dirty="0" err="1"/>
                        <a:t>Evisaged</a:t>
                      </a:r>
                      <a:r>
                        <a:rPr lang="en-US" sz="2400" dirty="0"/>
                        <a:t> Impact</a:t>
                      </a:r>
                      <a:endParaRPr lang="en-ZA" sz="2400" dirty="0"/>
                    </a:p>
                  </a:txBody>
                  <a:tcPr/>
                </a:tc>
                <a:extLst>
                  <a:ext uri="{0D108BD9-81ED-4DB2-BD59-A6C34878D82A}">
                    <a16:rowId xmlns:a16="http://schemas.microsoft.com/office/drawing/2014/main" xmlns="" val="2012004637"/>
                  </a:ext>
                </a:extLst>
              </a:tr>
              <a:tr h="693240">
                <a:tc>
                  <a:txBody>
                    <a:bodyPr/>
                    <a:lstStyle/>
                    <a:p>
                      <a:r>
                        <a:rPr lang="en-US" b="1" dirty="0"/>
                        <a:t>1</a:t>
                      </a:r>
                      <a:endParaRPr lang="en-ZA" b="1" dirty="0"/>
                    </a:p>
                  </a:txBody>
                  <a:tcPr/>
                </a:tc>
                <a:tc>
                  <a:txBody>
                    <a:bodyPr/>
                    <a:lstStyle/>
                    <a:p>
                      <a:pPr marL="0" algn="l" defTabSz="457200" rtl="0" eaLnBrk="1" latinLnBrk="0" hangingPunct="1"/>
                      <a:r>
                        <a:rPr lang="en-ZA" sz="1800" b="1" kern="1200" dirty="0">
                          <a:solidFill>
                            <a:schemeClr val="tx1"/>
                          </a:solidFill>
                          <a:latin typeface="+mn-lt"/>
                          <a:ea typeface="+mn-ea"/>
                          <a:cs typeface="+mn-cs"/>
                        </a:rPr>
                        <a:t>Capacity building on Assets Management.</a:t>
                      </a:r>
                    </a:p>
                  </a:txBody>
                  <a:tcPr/>
                </a:tc>
                <a:tc>
                  <a:txBody>
                    <a:bodyPr/>
                    <a:lstStyle/>
                    <a:p>
                      <a:pPr algn="l"/>
                      <a:r>
                        <a:rPr lang="en-GB" b="1" dirty="0">
                          <a:solidFill>
                            <a:schemeClr val="tx1"/>
                          </a:solidFill>
                        </a:rPr>
                        <a:t>Producing</a:t>
                      </a:r>
                      <a:r>
                        <a:rPr lang="en-GB" b="1" baseline="0" dirty="0">
                          <a:solidFill>
                            <a:schemeClr val="tx1"/>
                          </a:solidFill>
                        </a:rPr>
                        <a:t> GRAP Compliant Assets Register and Annual Financial Statements.</a:t>
                      </a:r>
                      <a:endParaRPr lang="en-ZA" b="1" dirty="0">
                        <a:solidFill>
                          <a:schemeClr val="tx1"/>
                        </a:solidFill>
                      </a:endParaRPr>
                    </a:p>
                  </a:txBody>
                  <a:tcPr/>
                </a:tc>
                <a:extLst>
                  <a:ext uri="{0D108BD9-81ED-4DB2-BD59-A6C34878D82A}">
                    <a16:rowId xmlns:a16="http://schemas.microsoft.com/office/drawing/2014/main" xmlns="" val="4029866017"/>
                  </a:ext>
                </a:extLst>
              </a:tr>
              <a:tr h="401639">
                <a:tc>
                  <a:txBody>
                    <a:bodyPr/>
                    <a:lstStyle/>
                    <a:p>
                      <a:r>
                        <a:rPr lang="en-US" b="1" dirty="0"/>
                        <a:t>2</a:t>
                      </a:r>
                      <a:endParaRPr lang="en-ZA" b="1" dirty="0"/>
                    </a:p>
                  </a:txBody>
                  <a:tcPr/>
                </a:tc>
                <a:tc>
                  <a:txBody>
                    <a:bodyPr/>
                    <a:lstStyle/>
                    <a:p>
                      <a:pPr marL="0" algn="l" defTabSz="457200" rtl="0" eaLnBrk="1" latinLnBrk="0" hangingPunct="1"/>
                      <a:r>
                        <a:rPr lang="en-ZA" sz="1800" b="1" kern="1200" dirty="0">
                          <a:solidFill>
                            <a:schemeClr val="tx1"/>
                          </a:solidFill>
                          <a:latin typeface="+mn-lt"/>
                          <a:ea typeface="+mn-ea"/>
                          <a:cs typeface="+mn-cs"/>
                        </a:rPr>
                        <a:t>Record Management Training</a:t>
                      </a:r>
                    </a:p>
                  </a:txBody>
                  <a:tcPr/>
                </a:tc>
                <a:tc>
                  <a:txBody>
                    <a:bodyPr/>
                    <a:lstStyle/>
                    <a:p>
                      <a:pPr algn="l"/>
                      <a:r>
                        <a:rPr lang="en-ZA" b="1" dirty="0">
                          <a:solidFill>
                            <a:schemeClr val="tx1"/>
                          </a:solidFill>
                        </a:rPr>
                        <a:t>Compliance with Records Management standards</a:t>
                      </a:r>
                    </a:p>
                  </a:txBody>
                  <a:tcPr/>
                </a:tc>
                <a:extLst>
                  <a:ext uri="{0D108BD9-81ED-4DB2-BD59-A6C34878D82A}">
                    <a16:rowId xmlns:a16="http://schemas.microsoft.com/office/drawing/2014/main" xmlns="" val="2790816398"/>
                  </a:ext>
                </a:extLst>
              </a:tr>
              <a:tr h="665380">
                <a:tc>
                  <a:txBody>
                    <a:bodyPr/>
                    <a:lstStyle/>
                    <a:p>
                      <a:r>
                        <a:rPr lang="en-US" dirty="0"/>
                        <a:t>3</a:t>
                      </a:r>
                      <a:endParaRPr lang="en-ZA" dirty="0"/>
                    </a:p>
                  </a:txBody>
                  <a:tcPr/>
                </a:tc>
                <a:tc>
                  <a:txBody>
                    <a:bodyPr/>
                    <a:lstStyle/>
                    <a:p>
                      <a:pPr marL="0" algn="l" defTabSz="457200" rtl="0" eaLnBrk="1" latinLnBrk="0" hangingPunct="1"/>
                      <a:r>
                        <a:rPr lang="en-ZA" sz="1800" b="1" i="0" kern="1200" dirty="0">
                          <a:solidFill>
                            <a:schemeClr val="tx1"/>
                          </a:solidFill>
                          <a:latin typeface="+mn-lt"/>
                          <a:ea typeface="+mn-ea"/>
                          <a:cs typeface="+mn-cs"/>
                        </a:rPr>
                        <a:t>Portfolio</a:t>
                      </a:r>
                      <a:r>
                        <a:rPr lang="en-ZA" sz="1800" b="1" i="0" kern="1200" baseline="0" dirty="0">
                          <a:solidFill>
                            <a:schemeClr val="tx1"/>
                          </a:solidFill>
                          <a:latin typeface="+mn-lt"/>
                          <a:ea typeface="+mn-ea"/>
                          <a:cs typeface="+mn-cs"/>
                        </a:rPr>
                        <a:t> based training of  MMC for finance.</a:t>
                      </a:r>
                      <a:endParaRPr lang="en-ZA" sz="1800" b="1" i="0" kern="1200" dirty="0">
                        <a:solidFill>
                          <a:schemeClr val="tx1"/>
                        </a:solidFill>
                        <a:latin typeface="+mn-lt"/>
                        <a:ea typeface="+mn-ea"/>
                        <a:cs typeface="+mn-cs"/>
                      </a:endParaRPr>
                    </a:p>
                  </a:txBody>
                  <a:tcPr/>
                </a:tc>
                <a:tc>
                  <a:txBody>
                    <a:bodyPr/>
                    <a:lstStyle/>
                    <a:p>
                      <a:pPr algn="l"/>
                      <a:r>
                        <a:rPr lang="en-GB" b="1" i="0" dirty="0">
                          <a:solidFill>
                            <a:schemeClr val="tx1"/>
                          </a:solidFill>
                        </a:rPr>
                        <a:t>Capacitate</a:t>
                      </a:r>
                      <a:r>
                        <a:rPr lang="en-GB" b="1" i="0" baseline="0" dirty="0">
                          <a:solidFill>
                            <a:schemeClr val="tx1"/>
                          </a:solidFill>
                        </a:rPr>
                        <a:t> councillors to ensure that they discharge their oversight responsibility effectively.</a:t>
                      </a:r>
                    </a:p>
                  </a:txBody>
                  <a:tcPr/>
                </a:tc>
                <a:extLst>
                  <a:ext uri="{0D108BD9-81ED-4DB2-BD59-A6C34878D82A}">
                    <a16:rowId xmlns:a16="http://schemas.microsoft.com/office/drawing/2014/main" xmlns="" val="1447931383"/>
                  </a:ext>
                </a:extLst>
              </a:tr>
              <a:tr h="918636">
                <a:tc>
                  <a:txBody>
                    <a:bodyPr/>
                    <a:lstStyle/>
                    <a:p>
                      <a:r>
                        <a:rPr lang="en-US" dirty="0"/>
                        <a:t>4</a:t>
                      </a:r>
                      <a:endParaRPr lang="en-ZA" dirty="0"/>
                    </a:p>
                  </a:txBody>
                  <a:tcPr/>
                </a:tc>
                <a:tc>
                  <a:txBody>
                    <a:bodyPr/>
                    <a:lstStyle/>
                    <a:p>
                      <a:pPr algn="just"/>
                      <a:r>
                        <a:rPr lang="en-GB" sz="1600" b="1" dirty="0">
                          <a:solidFill>
                            <a:schemeClr val="tx1"/>
                          </a:solidFill>
                        </a:rPr>
                        <a:t>SALGA Limpopo partnered with PriceWaterhouse Coopers, and convened (GRAP) and (AFS) Workshop</a:t>
                      </a:r>
                    </a:p>
                  </a:txBody>
                  <a:tcPr/>
                </a:tc>
                <a:tc>
                  <a:txBody>
                    <a:bodyPr/>
                    <a:lstStyle/>
                    <a:p>
                      <a:pPr algn="l"/>
                      <a:r>
                        <a:rPr lang="en-GB" sz="1600" b="1" dirty="0">
                          <a:solidFill>
                            <a:schemeClr val="tx1"/>
                          </a:solidFill>
                        </a:rPr>
                        <a:t>The aim of the session, was to provide technical knowledge on preparation of Annual Financial Statement to municipal officials, with the aim of improving the audit outcomes of</a:t>
                      </a:r>
                      <a:endParaRPr lang="en-ZA" sz="1600" b="1" dirty="0">
                        <a:solidFill>
                          <a:schemeClr val="tx1"/>
                        </a:solidFill>
                      </a:endParaRPr>
                    </a:p>
                  </a:txBody>
                  <a:tcPr/>
                </a:tc>
                <a:extLst>
                  <a:ext uri="{0D108BD9-81ED-4DB2-BD59-A6C34878D82A}">
                    <a16:rowId xmlns:a16="http://schemas.microsoft.com/office/drawing/2014/main" xmlns="" val="2691471416"/>
                  </a:ext>
                </a:extLst>
              </a:tr>
              <a:tr h="626723">
                <a:tc>
                  <a:txBody>
                    <a:bodyPr/>
                    <a:lstStyle/>
                    <a:p>
                      <a:r>
                        <a:rPr lang="en-US" dirty="0"/>
                        <a:t>5</a:t>
                      </a:r>
                      <a:endParaRPr lang="en-ZA" dirty="0"/>
                    </a:p>
                  </a:txBody>
                  <a:tcPr/>
                </a:tc>
                <a:tc>
                  <a:txBody>
                    <a:bodyPr/>
                    <a:lstStyle/>
                    <a:p>
                      <a:pPr marL="0" algn="l" defTabSz="457200" rtl="0" eaLnBrk="1" latinLnBrk="0" hangingPunct="1"/>
                      <a:r>
                        <a:rPr lang="en-ZA" sz="1600" b="1" kern="1200" dirty="0">
                          <a:solidFill>
                            <a:schemeClr val="tx1"/>
                          </a:solidFill>
                          <a:latin typeface="+mn-lt"/>
                          <a:ea typeface="+mn-ea"/>
                          <a:cs typeface="+mn-cs"/>
                        </a:rPr>
                        <a:t>Participating</a:t>
                      </a:r>
                      <a:r>
                        <a:rPr lang="en-ZA" sz="1600" b="1" kern="1200" baseline="0" dirty="0">
                          <a:solidFill>
                            <a:schemeClr val="tx1"/>
                          </a:solidFill>
                          <a:latin typeface="+mn-lt"/>
                          <a:ea typeface="+mn-ea"/>
                          <a:cs typeface="+mn-cs"/>
                        </a:rPr>
                        <a:t> in the Audit steering committee meetings of the municipality.</a:t>
                      </a:r>
                    </a:p>
                  </a:txBody>
                  <a:tcPr/>
                </a:tc>
                <a:tc>
                  <a:txBody>
                    <a:bodyPr/>
                    <a:lstStyle/>
                    <a:p>
                      <a:pPr algn="l"/>
                      <a:r>
                        <a:rPr lang="en-ZA" sz="1600" b="1" dirty="0">
                          <a:solidFill>
                            <a:schemeClr val="tx1"/>
                          </a:solidFill>
                        </a:rPr>
                        <a:t>Assisting the municipality in addressing findings raised by AG.</a:t>
                      </a:r>
                    </a:p>
                  </a:txBody>
                  <a:tcPr/>
                </a:tc>
                <a:extLst>
                  <a:ext uri="{0D108BD9-81ED-4DB2-BD59-A6C34878D82A}">
                    <a16:rowId xmlns:a16="http://schemas.microsoft.com/office/drawing/2014/main" xmlns="" val="1906620539"/>
                  </a:ext>
                </a:extLst>
              </a:tr>
              <a:tr h="602011">
                <a:tc>
                  <a:txBody>
                    <a:bodyPr/>
                    <a:lstStyle/>
                    <a:p>
                      <a:r>
                        <a:rPr lang="en-US" dirty="0"/>
                        <a:t>6</a:t>
                      </a:r>
                      <a:endParaRPr lang="en-ZA" dirty="0"/>
                    </a:p>
                  </a:txBody>
                  <a:tcPr/>
                </a:tc>
                <a:tc>
                  <a:txBody>
                    <a:bodyPr/>
                    <a:lstStyle/>
                    <a:p>
                      <a:pPr algn="l"/>
                      <a:r>
                        <a:rPr lang="en-ZA" sz="1600" b="1" dirty="0">
                          <a:solidFill>
                            <a:schemeClr val="tx1"/>
                          </a:solidFill>
                        </a:rPr>
                        <a:t>Training</a:t>
                      </a:r>
                      <a:r>
                        <a:rPr lang="en-ZA" sz="1600" b="1" baseline="0" dirty="0">
                          <a:solidFill>
                            <a:schemeClr val="tx1"/>
                          </a:solidFill>
                        </a:rPr>
                        <a:t> Members of MPACs</a:t>
                      </a:r>
                      <a:endParaRPr lang="en-ZA" sz="1600" b="1" dirty="0">
                        <a:solidFill>
                          <a:schemeClr val="tx1"/>
                        </a:solidFill>
                      </a:endParaRPr>
                    </a:p>
                  </a:txBody>
                  <a:tcPr/>
                </a:tc>
                <a:tc>
                  <a:txBody>
                    <a:bodyPr/>
                    <a:lstStyle/>
                    <a:p>
                      <a:pPr algn="l"/>
                      <a:r>
                        <a:rPr lang="en-ZA" sz="1600" b="1" dirty="0">
                          <a:solidFill>
                            <a:schemeClr val="tx1"/>
                          </a:solidFill>
                        </a:rPr>
                        <a:t>Regular training of</a:t>
                      </a:r>
                      <a:r>
                        <a:rPr lang="en-ZA" sz="1600" b="1" baseline="0" dirty="0">
                          <a:solidFill>
                            <a:schemeClr val="tx1"/>
                          </a:solidFill>
                        </a:rPr>
                        <a:t> MPACs on how to carry out their roles and responsibilities effectively and efficiently.</a:t>
                      </a:r>
                    </a:p>
                  </a:txBody>
                  <a:tcPr/>
                </a:tc>
                <a:extLst>
                  <a:ext uri="{0D108BD9-81ED-4DB2-BD59-A6C34878D82A}">
                    <a16:rowId xmlns:a16="http://schemas.microsoft.com/office/drawing/2014/main" xmlns="" val="916133957"/>
                  </a:ext>
                </a:extLst>
              </a:tr>
              <a:tr h="602011">
                <a:tc>
                  <a:txBody>
                    <a:bodyPr/>
                    <a:lstStyle/>
                    <a:p>
                      <a:endParaRPr lang="en-ZA" dirty="0"/>
                    </a:p>
                  </a:txBody>
                  <a:tcPr/>
                </a:tc>
                <a:tc>
                  <a:txBody>
                    <a:bodyPr/>
                    <a:lstStyle/>
                    <a:p>
                      <a:pPr algn="l"/>
                      <a:r>
                        <a:rPr lang="en-ZA" sz="1600" b="1" dirty="0">
                          <a:solidFill>
                            <a:schemeClr val="tx1"/>
                          </a:solidFill>
                        </a:rPr>
                        <a:t>Revenue,</a:t>
                      </a:r>
                      <a:r>
                        <a:rPr lang="en-ZA" sz="1600" b="1" baseline="0" dirty="0">
                          <a:solidFill>
                            <a:schemeClr val="tx1"/>
                          </a:solidFill>
                        </a:rPr>
                        <a:t> Credit and Debts controls workshop</a:t>
                      </a:r>
                      <a:endParaRPr lang="en-ZA" sz="1600" b="1" dirty="0">
                        <a:solidFill>
                          <a:schemeClr val="tx1"/>
                        </a:solidFill>
                      </a:endParaRPr>
                    </a:p>
                  </a:txBody>
                  <a:tcPr/>
                </a:tc>
                <a:tc>
                  <a:txBody>
                    <a:bodyPr/>
                    <a:lstStyle/>
                    <a:p>
                      <a:pPr algn="l"/>
                      <a:r>
                        <a:rPr lang="en-ZA" sz="1600" b="1" dirty="0">
                          <a:solidFill>
                            <a:schemeClr val="tx1"/>
                          </a:solidFill>
                        </a:rPr>
                        <a:t>Assist</a:t>
                      </a:r>
                      <a:r>
                        <a:rPr lang="en-ZA" sz="1600" b="1" baseline="0" dirty="0">
                          <a:solidFill>
                            <a:schemeClr val="tx1"/>
                          </a:solidFill>
                        </a:rPr>
                        <a:t> municipalities with the implementation of best practice framework on revenue, credit and debit.</a:t>
                      </a:r>
                    </a:p>
                  </a:txBody>
                  <a:tcPr/>
                </a:tc>
                <a:extLst>
                  <a:ext uri="{0D108BD9-81ED-4DB2-BD59-A6C34878D82A}">
                    <a16:rowId xmlns:a16="http://schemas.microsoft.com/office/drawing/2014/main" xmlns="" val="1788337523"/>
                  </a:ext>
                </a:extLst>
              </a:tr>
            </a:tbl>
          </a:graphicData>
        </a:graphic>
      </p:graphicFrame>
      <p:sp>
        <p:nvSpPr>
          <p:cNvPr id="4" name="Slide Number Placeholder 3">
            <a:extLst>
              <a:ext uri="{FF2B5EF4-FFF2-40B4-BE49-F238E27FC236}">
                <a16:creationId xmlns:a16="http://schemas.microsoft.com/office/drawing/2014/main" xmlns="" id="{3C168021-E6B0-B1BC-1215-31B1DFB20519}"/>
              </a:ext>
            </a:extLst>
          </p:cNvPr>
          <p:cNvSpPr>
            <a:spLocks noGrp="1"/>
          </p:cNvSpPr>
          <p:nvPr>
            <p:ph type="sldNum" sz="quarter" idx="13"/>
          </p:nvPr>
        </p:nvSpPr>
        <p:spPr/>
        <p:txBody>
          <a:bodyPr/>
          <a:lstStyle/>
          <a:p>
            <a:fld id="{4CC04D4C-DC45-834A-A759-F6658CE957E3}" type="slidenum">
              <a:rPr lang="en-US" smtClean="0"/>
              <a:pPr/>
              <a:t>12</a:t>
            </a:fld>
            <a:endParaRPr lang="en-US" dirty="0"/>
          </a:p>
        </p:txBody>
      </p:sp>
    </p:spTree>
    <p:extLst>
      <p:ext uri="{BB962C8B-B14F-4D97-AF65-F5344CB8AC3E}">
        <p14:creationId xmlns:p14="http://schemas.microsoft.com/office/powerpoint/2010/main" xmlns="" val="112637169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D9C5E31-DC2C-F3CE-2E90-4BDB615F49A2}"/>
              </a:ext>
            </a:extLst>
          </p:cNvPr>
          <p:cNvSpPr>
            <a:spLocks noGrp="1"/>
          </p:cNvSpPr>
          <p:nvPr>
            <p:ph type="title"/>
          </p:nvPr>
        </p:nvSpPr>
        <p:spPr/>
        <p:txBody>
          <a:bodyPr/>
          <a:lstStyle/>
          <a:p>
            <a:r>
              <a:rPr lang="en-ZA" dirty="0"/>
              <a:t>MUNICIPAL FINANCE –</a:t>
            </a:r>
            <a:br>
              <a:rPr lang="en-ZA" dirty="0"/>
            </a:br>
            <a:r>
              <a:rPr lang="en-ZA" dirty="0"/>
              <a:t>Previous Support Programmes</a:t>
            </a:r>
          </a:p>
        </p:txBody>
      </p:sp>
      <p:graphicFrame>
        <p:nvGraphicFramePr>
          <p:cNvPr id="6" name="Table 6">
            <a:extLst>
              <a:ext uri="{FF2B5EF4-FFF2-40B4-BE49-F238E27FC236}">
                <a16:creationId xmlns:a16="http://schemas.microsoft.com/office/drawing/2014/main" xmlns="" id="{7F6CD51C-0C14-9F39-ECC1-7C63756C63B1}"/>
              </a:ext>
            </a:extLst>
          </p:cNvPr>
          <p:cNvGraphicFramePr>
            <a:graphicFrameLocks noGrp="1"/>
          </p:cNvGraphicFramePr>
          <p:nvPr>
            <p:ph sz="quarter" idx="10"/>
            <p:extLst>
              <p:ext uri="{D42A27DB-BD31-4B8C-83A1-F6EECF244321}">
                <p14:modId xmlns:p14="http://schemas.microsoft.com/office/powerpoint/2010/main" xmlns="" val="1715838448"/>
              </p:ext>
            </p:extLst>
          </p:nvPr>
        </p:nvGraphicFramePr>
        <p:xfrm>
          <a:off x="133563" y="1202076"/>
          <a:ext cx="9616612" cy="4590072"/>
        </p:xfrm>
        <a:graphic>
          <a:graphicData uri="http://schemas.openxmlformats.org/drawingml/2006/table">
            <a:tbl>
              <a:tblPr firstRow="1" bandRow="1">
                <a:tableStyleId>{93296810-A885-4BE3-A3E7-6D5BEEA58F35}</a:tableStyleId>
              </a:tblPr>
              <a:tblGrid>
                <a:gridCol w="677869">
                  <a:extLst>
                    <a:ext uri="{9D8B030D-6E8A-4147-A177-3AD203B41FA5}">
                      <a16:colId xmlns:a16="http://schemas.microsoft.com/office/drawing/2014/main" xmlns="" val="1333476764"/>
                    </a:ext>
                  </a:extLst>
                </a:gridCol>
                <a:gridCol w="3705954">
                  <a:extLst>
                    <a:ext uri="{9D8B030D-6E8A-4147-A177-3AD203B41FA5}">
                      <a16:colId xmlns:a16="http://schemas.microsoft.com/office/drawing/2014/main" xmlns="" val="556629167"/>
                    </a:ext>
                  </a:extLst>
                </a:gridCol>
                <a:gridCol w="5232789">
                  <a:extLst>
                    <a:ext uri="{9D8B030D-6E8A-4147-A177-3AD203B41FA5}">
                      <a16:colId xmlns:a16="http://schemas.microsoft.com/office/drawing/2014/main" xmlns="" val="616710999"/>
                    </a:ext>
                  </a:extLst>
                </a:gridCol>
              </a:tblGrid>
              <a:tr h="475272">
                <a:tc>
                  <a:txBody>
                    <a:bodyPr/>
                    <a:lstStyle/>
                    <a:p>
                      <a:r>
                        <a:rPr lang="en-US" sz="2400" dirty="0"/>
                        <a:t>No.</a:t>
                      </a:r>
                      <a:endParaRPr lang="en-ZA" sz="2400" dirty="0"/>
                    </a:p>
                  </a:txBody>
                  <a:tcPr/>
                </a:tc>
                <a:tc>
                  <a:txBody>
                    <a:bodyPr/>
                    <a:lstStyle/>
                    <a:p>
                      <a:r>
                        <a:rPr lang="en-US" sz="2400" dirty="0"/>
                        <a:t>Support Programme</a:t>
                      </a:r>
                      <a:endParaRPr lang="en-ZA" sz="2400" dirty="0"/>
                    </a:p>
                  </a:txBody>
                  <a:tcPr/>
                </a:tc>
                <a:tc>
                  <a:txBody>
                    <a:bodyPr/>
                    <a:lstStyle/>
                    <a:p>
                      <a:r>
                        <a:rPr lang="en-US" sz="2400" dirty="0"/>
                        <a:t>Description and </a:t>
                      </a:r>
                      <a:r>
                        <a:rPr lang="en-US" sz="2400" dirty="0" err="1"/>
                        <a:t>Evisaged</a:t>
                      </a:r>
                      <a:r>
                        <a:rPr lang="en-US" sz="2400" dirty="0"/>
                        <a:t> Impact</a:t>
                      </a:r>
                      <a:endParaRPr lang="en-ZA" sz="2400" dirty="0"/>
                    </a:p>
                  </a:txBody>
                  <a:tcPr/>
                </a:tc>
                <a:extLst>
                  <a:ext uri="{0D108BD9-81ED-4DB2-BD59-A6C34878D82A}">
                    <a16:rowId xmlns:a16="http://schemas.microsoft.com/office/drawing/2014/main" xmlns="" val="2012004637"/>
                  </a:ext>
                </a:extLst>
              </a:tr>
              <a:tr h="693240">
                <a:tc>
                  <a:txBody>
                    <a:bodyPr/>
                    <a:lstStyle/>
                    <a:p>
                      <a:r>
                        <a:rPr lang="en-US" b="1" dirty="0"/>
                        <a:t>1</a:t>
                      </a:r>
                      <a:endParaRPr lang="en-ZA" b="1" dirty="0"/>
                    </a:p>
                  </a:txBody>
                  <a:tcPr/>
                </a:tc>
                <a:tc>
                  <a:txBody>
                    <a:bodyPr/>
                    <a:lstStyle/>
                    <a:p>
                      <a:pPr marL="0" algn="l" defTabSz="457200" rtl="0" eaLnBrk="1" latinLnBrk="0" hangingPunct="1"/>
                      <a:r>
                        <a:rPr lang="en-ZA" sz="1800" b="1" kern="1200" dirty="0">
                          <a:solidFill>
                            <a:schemeClr val="tx1"/>
                          </a:solidFill>
                          <a:latin typeface="+mn-lt"/>
                          <a:ea typeface="+mn-ea"/>
                          <a:cs typeface="+mn-cs"/>
                        </a:rPr>
                        <a:t>Municipal Audit Awards to encourage better performance, peer learning and overall compliance and improvement</a:t>
                      </a:r>
                    </a:p>
                  </a:txBody>
                  <a:tcPr/>
                </a:tc>
                <a:tc>
                  <a:txBody>
                    <a:bodyPr/>
                    <a:lstStyle/>
                    <a:p>
                      <a:pPr algn="l"/>
                      <a:r>
                        <a:rPr lang="en-GB" b="1" dirty="0">
                          <a:solidFill>
                            <a:schemeClr val="tx1"/>
                          </a:solidFill>
                        </a:rPr>
                        <a:t>More municipalities moved to unqualified audit opinions, and Waterberg to Clean. </a:t>
                      </a:r>
                    </a:p>
                    <a:p>
                      <a:pPr algn="l"/>
                      <a:r>
                        <a:rPr lang="en-GB" b="1" dirty="0">
                          <a:solidFill>
                            <a:schemeClr val="tx1"/>
                          </a:solidFill>
                        </a:rPr>
                        <a:t>Mogalakwena improved on previous audit to qualified </a:t>
                      </a:r>
                      <a:endParaRPr lang="en-ZA" b="1" dirty="0">
                        <a:solidFill>
                          <a:schemeClr val="tx1"/>
                        </a:solidFill>
                      </a:endParaRPr>
                    </a:p>
                  </a:txBody>
                  <a:tcPr/>
                </a:tc>
                <a:extLst>
                  <a:ext uri="{0D108BD9-81ED-4DB2-BD59-A6C34878D82A}">
                    <a16:rowId xmlns:a16="http://schemas.microsoft.com/office/drawing/2014/main" xmlns="" val="4029866017"/>
                  </a:ext>
                </a:extLst>
              </a:tr>
              <a:tr h="401639">
                <a:tc>
                  <a:txBody>
                    <a:bodyPr/>
                    <a:lstStyle/>
                    <a:p>
                      <a:r>
                        <a:rPr lang="en-US" b="1" dirty="0"/>
                        <a:t>2</a:t>
                      </a:r>
                      <a:endParaRPr lang="en-ZA" b="1" dirty="0"/>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ZA" sz="1800" dirty="0">
                          <a:solidFill>
                            <a:srgbClr val="000000"/>
                          </a:solidFill>
                          <a:latin typeface="Arial" panose="020B0604020202020204" pitchFamily="34" charset="0"/>
                          <a:cs typeface="Times New Roman" panose="02020603050405020304" pitchFamily="18" charset="0"/>
                        </a:rPr>
                        <a:t>Quarterly meeting Chief Internal Auditor and Risk Manager with selected municipalities was convened on the 23 September 2022. </a:t>
                      </a:r>
                      <a:endParaRPr lang="en-ZA" sz="1800" b="1" kern="1200" dirty="0">
                        <a:solidFill>
                          <a:schemeClr val="tx1"/>
                        </a:solidFill>
                        <a:latin typeface="+mn-lt"/>
                        <a:ea typeface="+mn-ea"/>
                        <a:cs typeface="+mn-cs"/>
                      </a:endParaRPr>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ZA" sz="1800" dirty="0">
                          <a:solidFill>
                            <a:srgbClr val="000000"/>
                          </a:solidFill>
                          <a:latin typeface="Arial" panose="020B0604020202020204" pitchFamily="34" charset="0"/>
                          <a:cs typeface="Times New Roman" panose="02020603050405020304" pitchFamily="18" charset="0"/>
                        </a:rPr>
                        <a:t>The purpose of the engagement is to discuss and resolve Audit Progress and challenges faced by municipalities.</a:t>
                      </a:r>
                    </a:p>
                    <a:p>
                      <a:pPr algn="l"/>
                      <a:endParaRPr lang="en-ZA" b="1" dirty="0">
                        <a:solidFill>
                          <a:schemeClr val="tx1"/>
                        </a:solidFill>
                      </a:endParaRPr>
                    </a:p>
                  </a:txBody>
                  <a:tcPr/>
                </a:tc>
                <a:extLst>
                  <a:ext uri="{0D108BD9-81ED-4DB2-BD59-A6C34878D82A}">
                    <a16:rowId xmlns:a16="http://schemas.microsoft.com/office/drawing/2014/main" xmlns="" val="2790816398"/>
                  </a:ext>
                </a:extLst>
              </a:tr>
              <a:tr h="665380">
                <a:tc>
                  <a:txBody>
                    <a:bodyPr/>
                    <a:lstStyle/>
                    <a:p>
                      <a:r>
                        <a:rPr lang="en-US" dirty="0"/>
                        <a:t>3</a:t>
                      </a:r>
                      <a:endParaRPr lang="en-ZA" dirty="0"/>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ZA" sz="18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Annual Financial Statement Review session was convened on the 18 - 19 August 2022. </a:t>
                      </a:r>
                      <a:endParaRPr lang="en-ZA" sz="1800" b="1" i="0" kern="1200" dirty="0">
                        <a:solidFill>
                          <a:schemeClr val="tx1"/>
                        </a:solidFill>
                        <a:latin typeface="+mn-lt"/>
                        <a:ea typeface="+mn-ea"/>
                        <a:cs typeface="+mn-cs"/>
                      </a:endParaRPr>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ZA" sz="18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The objective of the session is to capacitate Chief Audit Executives with practical Annual Financial Statements review processes as assurance providers.</a:t>
                      </a:r>
                    </a:p>
                    <a:p>
                      <a:pPr algn="l"/>
                      <a:endParaRPr lang="en-GB" b="1" i="0" baseline="0" dirty="0">
                        <a:solidFill>
                          <a:schemeClr val="tx1"/>
                        </a:solidFill>
                      </a:endParaRPr>
                    </a:p>
                  </a:txBody>
                  <a:tcPr/>
                </a:tc>
                <a:extLst>
                  <a:ext uri="{0D108BD9-81ED-4DB2-BD59-A6C34878D82A}">
                    <a16:rowId xmlns:a16="http://schemas.microsoft.com/office/drawing/2014/main" xmlns="" val="1447931383"/>
                  </a:ext>
                </a:extLst>
              </a:tr>
            </a:tbl>
          </a:graphicData>
        </a:graphic>
      </p:graphicFrame>
      <p:sp>
        <p:nvSpPr>
          <p:cNvPr id="4" name="Slide Number Placeholder 3">
            <a:extLst>
              <a:ext uri="{FF2B5EF4-FFF2-40B4-BE49-F238E27FC236}">
                <a16:creationId xmlns:a16="http://schemas.microsoft.com/office/drawing/2014/main" xmlns="" id="{3C168021-E6B0-B1BC-1215-31B1DFB20519}"/>
              </a:ext>
            </a:extLst>
          </p:cNvPr>
          <p:cNvSpPr>
            <a:spLocks noGrp="1"/>
          </p:cNvSpPr>
          <p:nvPr>
            <p:ph type="sldNum" sz="quarter" idx="13"/>
          </p:nvPr>
        </p:nvSpPr>
        <p:spPr/>
        <p:txBody>
          <a:bodyPr/>
          <a:lstStyle/>
          <a:p>
            <a:fld id="{4CC04D4C-DC45-834A-A759-F6658CE957E3}" type="slidenum">
              <a:rPr lang="en-US" smtClean="0"/>
              <a:pPr/>
              <a:t>13</a:t>
            </a:fld>
            <a:endParaRPr lang="en-US" dirty="0"/>
          </a:p>
        </p:txBody>
      </p:sp>
    </p:spTree>
    <p:extLst>
      <p:ext uri="{BB962C8B-B14F-4D97-AF65-F5344CB8AC3E}">
        <p14:creationId xmlns:p14="http://schemas.microsoft.com/office/powerpoint/2010/main" xmlns="" val="248674414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3"/>
          </p:nvPr>
        </p:nvSpPr>
        <p:spPr/>
        <p:txBody>
          <a:bodyPr/>
          <a:lstStyle/>
          <a:p>
            <a:fld id="{4CC04D4C-DC45-834A-A759-F6658CE957E3}" type="slidenum">
              <a:rPr lang="en-US">
                <a:solidFill>
                  <a:prstClr val="black">
                    <a:tint val="75000"/>
                  </a:prstClr>
                </a:solidFill>
                <a:latin typeface="Calibri"/>
              </a:rPr>
              <a:pPr/>
              <a:t>14</a:t>
            </a:fld>
            <a:endParaRPr lang="en-US" dirty="0">
              <a:solidFill>
                <a:prstClr val="black">
                  <a:tint val="75000"/>
                </a:prstClr>
              </a:solidFill>
              <a:latin typeface="Calibri"/>
            </a:endParaRPr>
          </a:p>
        </p:txBody>
      </p:sp>
      <p:sp>
        <p:nvSpPr>
          <p:cNvPr id="6" name="Title 5"/>
          <p:cNvSpPr>
            <a:spLocks noGrp="1"/>
          </p:cNvSpPr>
          <p:nvPr>
            <p:ph type="title"/>
          </p:nvPr>
        </p:nvSpPr>
        <p:spPr>
          <a:xfrm>
            <a:off x="2762845" y="136525"/>
            <a:ext cx="5308997" cy="1352022"/>
          </a:xfrm>
        </p:spPr>
        <p:txBody>
          <a:bodyPr/>
          <a:lstStyle/>
          <a:p>
            <a:r>
              <a:rPr lang="en-US" sz="1463" dirty="0">
                <a:latin typeface="Arial"/>
                <a:cs typeface="Arial"/>
              </a:rPr>
              <a:t>Municipal Audit Support Programme</a:t>
            </a:r>
          </a:p>
        </p:txBody>
      </p:sp>
      <p:sp>
        <p:nvSpPr>
          <p:cNvPr id="8" name="TextBox 7"/>
          <p:cNvSpPr txBox="1"/>
          <p:nvPr/>
        </p:nvSpPr>
        <p:spPr>
          <a:xfrm>
            <a:off x="1499932" y="1630790"/>
            <a:ext cx="3076774" cy="2719014"/>
          </a:xfrm>
          <a:prstGeom prst="rect">
            <a:avLst/>
          </a:prstGeom>
          <a:solidFill>
            <a:schemeClr val="accent6">
              <a:lumMod val="20000"/>
              <a:lumOff val="80000"/>
            </a:schemeClr>
          </a:solidFill>
        </p:spPr>
        <p:txBody>
          <a:bodyPr wrap="square" rtlCol="0">
            <a:spAutoFit/>
          </a:bodyPr>
          <a:lstStyle/>
          <a:p>
            <a:r>
              <a:rPr lang="en-ZA" sz="1138" b="1" u="sng" dirty="0">
                <a:solidFill>
                  <a:prstClr val="black"/>
                </a:solidFill>
                <a:latin typeface="Calibri"/>
              </a:rPr>
              <a:t>Records Management Toolkit</a:t>
            </a:r>
            <a:r>
              <a:rPr lang="en-ZA" sz="1138" b="1" dirty="0">
                <a:solidFill>
                  <a:prstClr val="black"/>
                </a:solidFill>
                <a:latin typeface="Calibri"/>
              </a:rPr>
              <a:t>:</a:t>
            </a:r>
            <a:endParaRPr lang="en-ZA" sz="1138" dirty="0">
              <a:solidFill>
                <a:prstClr val="black"/>
              </a:solidFill>
              <a:latin typeface="Calibri"/>
            </a:endParaRPr>
          </a:p>
          <a:p>
            <a:pPr algn="just"/>
            <a:endParaRPr lang="en-ZA" sz="1138" dirty="0">
              <a:solidFill>
                <a:prstClr val="black"/>
              </a:solidFill>
              <a:latin typeface="Calibri"/>
            </a:endParaRPr>
          </a:p>
          <a:p>
            <a:pPr algn="just"/>
            <a:endParaRPr lang="en-ZA" sz="1138" dirty="0">
              <a:solidFill>
                <a:prstClr val="black"/>
              </a:solidFill>
              <a:latin typeface="Calibri"/>
            </a:endParaRPr>
          </a:p>
          <a:p>
            <a:pPr algn="just"/>
            <a:endParaRPr lang="en-ZA" sz="1138" dirty="0">
              <a:solidFill>
                <a:prstClr val="black"/>
              </a:solidFill>
              <a:latin typeface="Calibri"/>
            </a:endParaRPr>
          </a:p>
          <a:p>
            <a:pPr algn="just"/>
            <a:endParaRPr lang="en-ZA" sz="1138" dirty="0">
              <a:solidFill>
                <a:prstClr val="black"/>
              </a:solidFill>
              <a:latin typeface="Calibri"/>
            </a:endParaRPr>
          </a:p>
          <a:p>
            <a:pPr algn="just"/>
            <a:endParaRPr lang="en-ZA" sz="1138" dirty="0">
              <a:solidFill>
                <a:prstClr val="black"/>
              </a:solidFill>
              <a:latin typeface="Calibri"/>
            </a:endParaRPr>
          </a:p>
          <a:p>
            <a:pPr algn="just"/>
            <a:endParaRPr lang="en-ZA" sz="1138" dirty="0">
              <a:solidFill>
                <a:prstClr val="black"/>
              </a:solidFill>
              <a:latin typeface="Calibri"/>
            </a:endParaRPr>
          </a:p>
          <a:p>
            <a:pPr algn="just"/>
            <a:endParaRPr lang="en-ZA" sz="1138" dirty="0">
              <a:solidFill>
                <a:prstClr val="black"/>
              </a:solidFill>
              <a:latin typeface="Calibri"/>
            </a:endParaRPr>
          </a:p>
          <a:p>
            <a:pPr algn="just"/>
            <a:endParaRPr lang="en-ZA" sz="1138" dirty="0">
              <a:solidFill>
                <a:prstClr val="black"/>
              </a:solidFill>
              <a:latin typeface="Calibri"/>
            </a:endParaRPr>
          </a:p>
          <a:p>
            <a:pPr algn="just"/>
            <a:endParaRPr lang="en-ZA" sz="1138" dirty="0">
              <a:solidFill>
                <a:prstClr val="black"/>
              </a:solidFill>
              <a:latin typeface="Calibri"/>
            </a:endParaRPr>
          </a:p>
          <a:p>
            <a:pPr algn="just"/>
            <a:endParaRPr lang="en-ZA" sz="1138" dirty="0">
              <a:solidFill>
                <a:prstClr val="black"/>
              </a:solidFill>
              <a:latin typeface="Calibri"/>
            </a:endParaRPr>
          </a:p>
          <a:p>
            <a:pPr algn="just"/>
            <a:endParaRPr lang="en-ZA" sz="1138" dirty="0">
              <a:solidFill>
                <a:prstClr val="black"/>
              </a:solidFill>
              <a:latin typeface="Calibri"/>
            </a:endParaRPr>
          </a:p>
          <a:p>
            <a:pPr algn="just"/>
            <a:endParaRPr lang="en-ZA" sz="1138" dirty="0">
              <a:solidFill>
                <a:prstClr val="black"/>
              </a:solidFill>
              <a:latin typeface="Calibri"/>
            </a:endParaRPr>
          </a:p>
          <a:p>
            <a:pPr algn="just"/>
            <a:endParaRPr lang="en-ZA" sz="1138" dirty="0">
              <a:solidFill>
                <a:prstClr val="black"/>
              </a:solidFill>
              <a:latin typeface="Calibri"/>
            </a:endParaRPr>
          </a:p>
          <a:p>
            <a:pPr algn="just"/>
            <a:endParaRPr lang="en-ZA" sz="1138" dirty="0">
              <a:solidFill>
                <a:prstClr val="black"/>
              </a:solidFill>
              <a:latin typeface="Calibri"/>
            </a:endParaRPr>
          </a:p>
        </p:txBody>
      </p:sp>
      <p:pic>
        <p:nvPicPr>
          <p:cNvPr id="9" name="Picture 8"/>
          <p:cNvPicPr>
            <a:picLocks noChangeAspect="1"/>
          </p:cNvPicPr>
          <p:nvPr/>
        </p:nvPicPr>
        <p:blipFill>
          <a:blip r:embed="rId3"/>
          <a:stretch>
            <a:fillRect/>
          </a:stretch>
        </p:blipFill>
        <p:spPr>
          <a:xfrm>
            <a:off x="2103611" y="1926377"/>
            <a:ext cx="1701254" cy="2262258"/>
          </a:xfrm>
          <a:prstGeom prst="rect">
            <a:avLst/>
          </a:prstGeom>
          <a:solidFill>
            <a:schemeClr val="bg1">
              <a:lumMod val="85000"/>
            </a:schemeClr>
          </a:solidFill>
          <a:effectLst>
            <a:outerShdw blurRad="50800" dist="38100" dir="2700000" algn="tl" rotWithShape="0">
              <a:prstClr val="black">
                <a:alpha val="40000"/>
              </a:prstClr>
            </a:outerShdw>
          </a:effectLst>
        </p:spPr>
      </p:pic>
      <p:sp>
        <p:nvSpPr>
          <p:cNvPr id="10" name="TextBox 9"/>
          <p:cNvSpPr txBox="1"/>
          <p:nvPr/>
        </p:nvSpPr>
        <p:spPr>
          <a:xfrm>
            <a:off x="5315994" y="1630790"/>
            <a:ext cx="3258887" cy="2719014"/>
          </a:xfrm>
          <a:prstGeom prst="rect">
            <a:avLst/>
          </a:prstGeom>
          <a:solidFill>
            <a:schemeClr val="bg2">
              <a:lumMod val="90000"/>
            </a:schemeClr>
          </a:solidFill>
        </p:spPr>
        <p:txBody>
          <a:bodyPr wrap="square" rtlCol="0">
            <a:spAutoFit/>
          </a:bodyPr>
          <a:lstStyle/>
          <a:p>
            <a:r>
              <a:rPr lang="en-ZA" sz="1138" b="1" u="sng" dirty="0">
                <a:solidFill>
                  <a:prstClr val="black"/>
                </a:solidFill>
                <a:latin typeface="Calibri"/>
              </a:rPr>
              <a:t>Asset Management Toolkit</a:t>
            </a:r>
            <a:r>
              <a:rPr lang="en-ZA" sz="1138" b="1" dirty="0">
                <a:solidFill>
                  <a:prstClr val="black"/>
                </a:solidFill>
                <a:latin typeface="Calibri"/>
              </a:rPr>
              <a:t>:</a:t>
            </a:r>
          </a:p>
          <a:p>
            <a:pPr algn="just"/>
            <a:endParaRPr lang="en-ZA" sz="1138" dirty="0">
              <a:solidFill>
                <a:prstClr val="black"/>
              </a:solidFill>
              <a:latin typeface="Calibri"/>
            </a:endParaRPr>
          </a:p>
          <a:p>
            <a:pPr algn="just"/>
            <a:endParaRPr lang="en-ZA" sz="1138" dirty="0">
              <a:solidFill>
                <a:prstClr val="black"/>
              </a:solidFill>
              <a:latin typeface="Calibri"/>
            </a:endParaRPr>
          </a:p>
          <a:p>
            <a:pPr algn="just"/>
            <a:endParaRPr lang="en-ZA" sz="1138" dirty="0">
              <a:solidFill>
                <a:prstClr val="black"/>
              </a:solidFill>
              <a:latin typeface="Calibri"/>
            </a:endParaRPr>
          </a:p>
          <a:p>
            <a:pPr algn="just"/>
            <a:endParaRPr lang="en-ZA" sz="1138" dirty="0">
              <a:solidFill>
                <a:prstClr val="black"/>
              </a:solidFill>
              <a:latin typeface="Calibri"/>
            </a:endParaRPr>
          </a:p>
          <a:p>
            <a:pPr algn="just"/>
            <a:endParaRPr lang="en-ZA" sz="1138" dirty="0">
              <a:solidFill>
                <a:prstClr val="black"/>
              </a:solidFill>
              <a:latin typeface="Calibri"/>
            </a:endParaRPr>
          </a:p>
          <a:p>
            <a:pPr algn="just"/>
            <a:endParaRPr lang="en-ZA" sz="1138" dirty="0">
              <a:solidFill>
                <a:prstClr val="black"/>
              </a:solidFill>
              <a:latin typeface="Calibri"/>
            </a:endParaRPr>
          </a:p>
          <a:p>
            <a:pPr algn="just"/>
            <a:endParaRPr lang="en-ZA" sz="1138" dirty="0">
              <a:solidFill>
                <a:prstClr val="black"/>
              </a:solidFill>
              <a:latin typeface="Calibri"/>
            </a:endParaRPr>
          </a:p>
          <a:p>
            <a:pPr algn="just"/>
            <a:endParaRPr lang="en-ZA" sz="1138" dirty="0">
              <a:solidFill>
                <a:prstClr val="black"/>
              </a:solidFill>
              <a:latin typeface="Calibri"/>
            </a:endParaRPr>
          </a:p>
          <a:p>
            <a:pPr algn="just"/>
            <a:endParaRPr lang="en-ZA" sz="1138" dirty="0">
              <a:solidFill>
                <a:prstClr val="black"/>
              </a:solidFill>
              <a:latin typeface="Calibri"/>
            </a:endParaRPr>
          </a:p>
          <a:p>
            <a:pPr algn="just"/>
            <a:endParaRPr lang="en-ZA" sz="1138" dirty="0">
              <a:solidFill>
                <a:prstClr val="black"/>
              </a:solidFill>
              <a:latin typeface="Calibri"/>
            </a:endParaRPr>
          </a:p>
          <a:p>
            <a:pPr algn="just"/>
            <a:endParaRPr lang="en-ZA" sz="1138" dirty="0">
              <a:solidFill>
                <a:prstClr val="black"/>
              </a:solidFill>
              <a:latin typeface="Calibri"/>
            </a:endParaRPr>
          </a:p>
          <a:p>
            <a:pPr algn="just"/>
            <a:endParaRPr lang="en-ZA" sz="1138" dirty="0">
              <a:solidFill>
                <a:prstClr val="black"/>
              </a:solidFill>
              <a:latin typeface="Calibri"/>
            </a:endParaRPr>
          </a:p>
          <a:p>
            <a:pPr algn="just"/>
            <a:endParaRPr lang="en-ZA" sz="1138" dirty="0">
              <a:solidFill>
                <a:prstClr val="black"/>
              </a:solidFill>
              <a:latin typeface="Calibri"/>
            </a:endParaRPr>
          </a:p>
          <a:p>
            <a:pPr algn="just"/>
            <a:endParaRPr lang="en-ZA" sz="1138" dirty="0">
              <a:solidFill>
                <a:prstClr val="black"/>
              </a:solidFill>
              <a:latin typeface="Calibri"/>
            </a:endParaRPr>
          </a:p>
        </p:txBody>
      </p:sp>
      <p:pic>
        <p:nvPicPr>
          <p:cNvPr id="11" name="Picture 10"/>
          <p:cNvPicPr/>
          <p:nvPr/>
        </p:nvPicPr>
        <p:blipFill>
          <a:blip r:embed="rId4">
            <a:extLst>
              <a:ext uri="{28A0092B-C50C-407E-A947-70E740481C1C}">
                <a14:useLocalDpi xmlns:a14="http://schemas.microsoft.com/office/drawing/2010/main" xmlns="" val="0"/>
              </a:ext>
            </a:extLst>
          </a:blip>
          <a:srcRect/>
          <a:stretch>
            <a:fillRect/>
          </a:stretch>
        </p:blipFill>
        <p:spPr bwMode="auto">
          <a:xfrm>
            <a:off x="6044486" y="1926377"/>
            <a:ext cx="1948900" cy="2262258"/>
          </a:xfrm>
          <a:prstGeom prst="rect">
            <a:avLst/>
          </a:prstGeom>
          <a:solidFill>
            <a:schemeClr val="bg2">
              <a:lumMod val="90000"/>
            </a:schemeClr>
          </a:solidFill>
          <a:ln>
            <a:noFill/>
          </a:ln>
          <a:effectLst>
            <a:outerShdw blurRad="50800" dist="38100" dir="2700000" algn="tl" rotWithShape="0">
              <a:prstClr val="black">
                <a:alpha val="40000"/>
              </a:prstClr>
            </a:outerShdw>
          </a:effectLst>
        </p:spPr>
      </p:pic>
      <p:sp>
        <p:nvSpPr>
          <p:cNvPr id="3" name="TextBox 2"/>
          <p:cNvSpPr txBox="1"/>
          <p:nvPr/>
        </p:nvSpPr>
        <p:spPr>
          <a:xfrm>
            <a:off x="1088314" y="4676311"/>
            <a:ext cx="7697419" cy="592470"/>
          </a:xfrm>
          <a:prstGeom prst="rect">
            <a:avLst/>
          </a:prstGeom>
          <a:noFill/>
        </p:spPr>
        <p:txBody>
          <a:bodyPr wrap="square" rtlCol="0">
            <a:spAutoFit/>
          </a:bodyPr>
          <a:lstStyle/>
          <a:p>
            <a:r>
              <a:rPr lang="en-ZA" sz="1625" dirty="0">
                <a:solidFill>
                  <a:prstClr val="black"/>
                </a:solidFill>
                <a:latin typeface="Arial" panose="020B0604020202020204" pitchFamily="34" charset="0"/>
                <a:cs typeface="Arial" panose="020B0604020202020204" pitchFamily="34" charset="0"/>
              </a:rPr>
              <a:t>In collaboration with the AGSA developed a Records Management Toolkit. Training to be rolled out in the fourth quarter (January – March 2023)</a:t>
            </a:r>
          </a:p>
        </p:txBody>
      </p:sp>
    </p:spTree>
    <p:extLst>
      <p:ext uri="{BB962C8B-B14F-4D97-AF65-F5344CB8AC3E}">
        <p14:creationId xmlns:p14="http://schemas.microsoft.com/office/powerpoint/2010/main" xmlns="" val="423025852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00067" y="2457052"/>
            <a:ext cx="7619993" cy="1143000"/>
          </a:xfrm>
        </p:spPr>
        <p:txBody>
          <a:bodyPr>
            <a:normAutofit fontScale="90000"/>
          </a:bodyPr>
          <a:lstStyle/>
          <a:p>
            <a:r>
              <a:rPr lang="en-ZA" sz="4400" b="1" dirty="0">
                <a:solidFill>
                  <a:schemeClr val="tx1"/>
                </a:solidFill>
              </a:rPr>
              <a:t>Municipa</a:t>
            </a:r>
            <a:r>
              <a:rPr lang="en-ZA" b="1" dirty="0"/>
              <a:t>l Capabilities and Governance</a:t>
            </a:r>
            <a:r>
              <a:rPr lang="en-ZA" sz="4400" b="1" dirty="0">
                <a:solidFill>
                  <a:schemeClr val="tx1"/>
                </a:solidFill>
              </a:rPr>
              <a:t/>
            </a:r>
            <a:br>
              <a:rPr lang="en-ZA" sz="4400" b="1" dirty="0">
                <a:solidFill>
                  <a:schemeClr val="tx1"/>
                </a:solidFill>
              </a:rPr>
            </a:br>
            <a:endParaRPr lang="en-US" b="1" dirty="0">
              <a:latin typeface="Arial"/>
              <a:cs typeface="Arial"/>
            </a:endParaRPr>
          </a:p>
        </p:txBody>
      </p:sp>
    </p:spTree>
    <p:extLst>
      <p:ext uri="{BB962C8B-B14F-4D97-AF65-F5344CB8AC3E}">
        <p14:creationId xmlns:p14="http://schemas.microsoft.com/office/powerpoint/2010/main" xmlns="" val="120064225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3DC9C235-F152-3BEE-B04C-9C32197ED990}"/>
              </a:ext>
            </a:extLst>
          </p:cNvPr>
          <p:cNvSpPr>
            <a:spLocks noGrp="1"/>
          </p:cNvSpPr>
          <p:nvPr>
            <p:ph type="title"/>
          </p:nvPr>
        </p:nvSpPr>
        <p:spPr/>
        <p:txBody>
          <a:bodyPr/>
          <a:lstStyle/>
          <a:p>
            <a:r>
              <a:rPr lang="en-ZA" dirty="0"/>
              <a:t>MUNICIPAL GOVERNANCE - </a:t>
            </a:r>
            <a:br>
              <a:rPr lang="en-ZA" dirty="0"/>
            </a:br>
            <a:r>
              <a:rPr lang="en-ZA" dirty="0"/>
              <a:t>Current Support Programmes</a:t>
            </a:r>
          </a:p>
        </p:txBody>
      </p:sp>
      <p:graphicFrame>
        <p:nvGraphicFramePr>
          <p:cNvPr id="5" name="Table 5">
            <a:extLst>
              <a:ext uri="{FF2B5EF4-FFF2-40B4-BE49-F238E27FC236}">
                <a16:creationId xmlns:a16="http://schemas.microsoft.com/office/drawing/2014/main" xmlns="" id="{CC6F33D4-64F2-88C1-7844-54F0C61C13B9}"/>
              </a:ext>
            </a:extLst>
          </p:cNvPr>
          <p:cNvGraphicFramePr>
            <a:graphicFrameLocks noGrp="1"/>
          </p:cNvGraphicFramePr>
          <p:nvPr>
            <p:ph sz="quarter" idx="10"/>
          </p:nvPr>
        </p:nvGraphicFramePr>
        <p:xfrm>
          <a:off x="119270" y="1259633"/>
          <a:ext cx="9681954" cy="5324151"/>
        </p:xfrm>
        <a:graphic>
          <a:graphicData uri="http://schemas.openxmlformats.org/drawingml/2006/table">
            <a:tbl>
              <a:tblPr firstRow="1" bandRow="1">
                <a:tableStyleId>{5C22544A-7EE6-4342-B048-85BDC9FD1C3A}</a:tableStyleId>
              </a:tblPr>
              <a:tblGrid>
                <a:gridCol w="1684174">
                  <a:extLst>
                    <a:ext uri="{9D8B030D-6E8A-4147-A177-3AD203B41FA5}">
                      <a16:colId xmlns:a16="http://schemas.microsoft.com/office/drawing/2014/main" xmlns="" val="1759705680"/>
                    </a:ext>
                  </a:extLst>
                </a:gridCol>
                <a:gridCol w="2675585">
                  <a:extLst>
                    <a:ext uri="{9D8B030D-6E8A-4147-A177-3AD203B41FA5}">
                      <a16:colId xmlns:a16="http://schemas.microsoft.com/office/drawing/2014/main" xmlns="" val="2538364394"/>
                    </a:ext>
                  </a:extLst>
                </a:gridCol>
                <a:gridCol w="3181404">
                  <a:extLst>
                    <a:ext uri="{9D8B030D-6E8A-4147-A177-3AD203B41FA5}">
                      <a16:colId xmlns:a16="http://schemas.microsoft.com/office/drawing/2014/main" xmlns="" val="3480245459"/>
                    </a:ext>
                  </a:extLst>
                </a:gridCol>
                <a:gridCol w="2140791">
                  <a:extLst>
                    <a:ext uri="{9D8B030D-6E8A-4147-A177-3AD203B41FA5}">
                      <a16:colId xmlns:a16="http://schemas.microsoft.com/office/drawing/2014/main" xmlns="" val="901794095"/>
                    </a:ext>
                  </a:extLst>
                </a:gridCol>
              </a:tblGrid>
              <a:tr h="472417">
                <a:tc>
                  <a:txBody>
                    <a:bodyPr/>
                    <a:lstStyle/>
                    <a:p>
                      <a:r>
                        <a:rPr lang="en-ZA" dirty="0"/>
                        <a:t>SECTION/UNIT</a:t>
                      </a:r>
                    </a:p>
                  </a:txBody>
                  <a:tcPr>
                    <a:solidFill>
                      <a:schemeClr val="accent6"/>
                    </a:solidFill>
                  </a:tcPr>
                </a:tc>
                <a:tc>
                  <a:txBody>
                    <a:bodyPr/>
                    <a:lstStyle/>
                    <a:p>
                      <a:r>
                        <a:rPr lang="en-ZA" dirty="0"/>
                        <a:t>MUNICIPAL CHALLENGES</a:t>
                      </a:r>
                    </a:p>
                  </a:txBody>
                  <a:tcPr>
                    <a:solidFill>
                      <a:schemeClr val="accent6"/>
                    </a:solidFill>
                  </a:tcPr>
                </a:tc>
                <a:tc>
                  <a:txBody>
                    <a:bodyPr/>
                    <a:lstStyle/>
                    <a:p>
                      <a:r>
                        <a:rPr lang="en-ZA" dirty="0"/>
                        <a:t>DESCRIPTION OF SUPPORT</a:t>
                      </a:r>
                    </a:p>
                  </a:txBody>
                  <a:tcPr>
                    <a:solidFill>
                      <a:schemeClr val="accent6"/>
                    </a:solidFill>
                  </a:tcPr>
                </a:tc>
                <a:tc>
                  <a:txBody>
                    <a:bodyPr/>
                    <a:lstStyle/>
                    <a:p>
                      <a:r>
                        <a:rPr lang="en-ZA" dirty="0"/>
                        <a:t>WHAT IS NEXT?</a:t>
                      </a:r>
                    </a:p>
                  </a:txBody>
                  <a:tcPr>
                    <a:solidFill>
                      <a:schemeClr val="accent6"/>
                    </a:solidFill>
                  </a:tcPr>
                </a:tc>
                <a:extLst>
                  <a:ext uri="{0D108BD9-81ED-4DB2-BD59-A6C34878D82A}">
                    <a16:rowId xmlns:a16="http://schemas.microsoft.com/office/drawing/2014/main" xmlns="" val="293802054"/>
                  </a:ext>
                </a:extLst>
              </a:tr>
              <a:tr h="1107636">
                <a:tc rowSpan="3">
                  <a:txBody>
                    <a:bodyPr/>
                    <a:lstStyle/>
                    <a:p>
                      <a:pPr algn="just"/>
                      <a:r>
                        <a:rPr lang="en-GB" sz="1800" b="1" dirty="0">
                          <a:solidFill>
                            <a:schemeClr val="tx1"/>
                          </a:solidFill>
                        </a:rPr>
                        <a:t>M</a:t>
                      </a:r>
                      <a:r>
                        <a:rPr lang="en-ZA" sz="1800" b="1" dirty="0">
                          <a:solidFill>
                            <a:schemeClr val="tx1"/>
                          </a:solidFill>
                        </a:rPr>
                        <a:t>municipal Governance</a:t>
                      </a:r>
                    </a:p>
                  </a:txBody>
                  <a:tcPr>
                    <a:solidFill>
                      <a:schemeClr val="accent6">
                        <a:lumMod val="60000"/>
                        <a:lumOff val="40000"/>
                      </a:schemeClr>
                    </a:solidFill>
                  </a:tcPr>
                </a:tc>
                <a:tc>
                  <a:txBody>
                    <a:bodyPr/>
                    <a:lstStyle/>
                    <a:p>
                      <a:pPr algn="l"/>
                      <a:r>
                        <a:rPr lang="en-US" sz="1800" b="1" dirty="0">
                          <a:solidFill>
                            <a:schemeClr val="tx1"/>
                          </a:solidFill>
                        </a:rPr>
                        <a:t>Strengthening and modernising Community Engagement Mechanisms</a:t>
                      </a:r>
                      <a:endParaRPr lang="en-ZA" sz="1800" b="1" dirty="0">
                        <a:solidFill>
                          <a:schemeClr val="tx1"/>
                        </a:solidFill>
                      </a:endParaRPr>
                    </a:p>
                  </a:txBody>
                  <a:tcPr>
                    <a:solidFill>
                      <a:schemeClr val="accent6">
                        <a:lumMod val="60000"/>
                        <a:lumOff val="40000"/>
                      </a:schemeClr>
                    </a:solidFill>
                  </a:tcPr>
                </a:tc>
                <a:tc>
                  <a:txBody>
                    <a:bodyPr/>
                    <a:lstStyle/>
                    <a:p>
                      <a:pPr algn="l"/>
                      <a:r>
                        <a:rPr lang="en-ZA" sz="1800" b="1" dirty="0">
                          <a:solidFill>
                            <a:schemeClr val="tx1"/>
                          </a:solidFill>
                        </a:rPr>
                        <a:t>Workshopped on legislated public participation mechanisms and active citizenry.</a:t>
                      </a:r>
                    </a:p>
                  </a:txBody>
                  <a:tcPr>
                    <a:solidFill>
                      <a:schemeClr val="accent6">
                        <a:lumMod val="60000"/>
                        <a:lumOff val="40000"/>
                      </a:schemeClr>
                    </a:solidFill>
                  </a:tcPr>
                </a:tc>
                <a:tc>
                  <a:txBody>
                    <a:bodyPr/>
                    <a:lstStyle/>
                    <a:p>
                      <a:pPr algn="l"/>
                      <a:r>
                        <a:rPr lang="en-GB" sz="1800" b="1" dirty="0">
                          <a:solidFill>
                            <a:schemeClr val="tx1"/>
                          </a:solidFill>
                        </a:rPr>
                        <a:t>Standing matter on Council of Speakers</a:t>
                      </a:r>
                      <a:endParaRPr lang="en-ZA" sz="1800" b="1" dirty="0">
                        <a:solidFill>
                          <a:schemeClr val="tx1"/>
                        </a:solidFill>
                      </a:endParaRPr>
                    </a:p>
                  </a:txBody>
                  <a:tcPr>
                    <a:solidFill>
                      <a:schemeClr val="accent6">
                        <a:lumMod val="60000"/>
                        <a:lumOff val="40000"/>
                      </a:schemeClr>
                    </a:solidFill>
                  </a:tcPr>
                </a:tc>
                <a:extLst>
                  <a:ext uri="{0D108BD9-81ED-4DB2-BD59-A6C34878D82A}">
                    <a16:rowId xmlns:a16="http://schemas.microsoft.com/office/drawing/2014/main" xmlns="" val="263604013"/>
                  </a:ext>
                </a:extLst>
              </a:tr>
              <a:tr h="1519652">
                <a:tc vMerge="1">
                  <a:txBody>
                    <a:bodyPr/>
                    <a:lstStyle/>
                    <a:p>
                      <a:endParaRPr lang="en-ZA" sz="1400" dirty="0"/>
                    </a:p>
                  </a:txBody>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800" b="1" kern="1200" dirty="0">
                          <a:solidFill>
                            <a:schemeClr val="tx1"/>
                          </a:solidFill>
                          <a:latin typeface="+mn-lt"/>
                          <a:ea typeface="+mn-ea"/>
                          <a:cs typeface="+mn-cs"/>
                        </a:rPr>
                        <a:t>Ethical leadership and anti-corruption</a:t>
                      </a:r>
                      <a:endParaRPr lang="en-ZA" sz="1800" b="1" kern="1200" dirty="0">
                        <a:solidFill>
                          <a:schemeClr val="tx1"/>
                        </a:solidFill>
                        <a:latin typeface="+mn-lt"/>
                        <a:ea typeface="+mn-ea"/>
                        <a:cs typeface="+mn-cs"/>
                      </a:endParaRPr>
                    </a:p>
                  </a:txBody>
                  <a:tcPr>
                    <a:solidFill>
                      <a:schemeClr val="accent6">
                        <a:lumMod val="60000"/>
                        <a:lumOff val="40000"/>
                      </a:schemeClr>
                    </a:solidFill>
                  </a:tcPr>
                </a:tc>
                <a:tc>
                  <a:txBody>
                    <a:bodyPr/>
                    <a:lstStyle/>
                    <a:p>
                      <a:pPr algn="l"/>
                      <a:r>
                        <a:rPr lang="en-US" sz="1800" b="1" dirty="0">
                          <a:solidFill>
                            <a:schemeClr val="tx1"/>
                          </a:solidFill>
                        </a:rPr>
                        <a:t>Partnered with Coghsta, the Limpopo Legislature, SIU, NPA, Ethics Institute, Public Service Commission, amongst others, on ethics management.</a:t>
                      </a:r>
                    </a:p>
                  </a:txBody>
                  <a:tcPr>
                    <a:solidFill>
                      <a:schemeClr val="accent6">
                        <a:lumMod val="60000"/>
                        <a:lumOff val="40000"/>
                      </a:schemeClr>
                    </a:solidFill>
                  </a:tcPr>
                </a:tc>
                <a:tc>
                  <a:txBody>
                    <a:bodyPr/>
                    <a:lstStyle/>
                    <a:p>
                      <a:pPr algn="l"/>
                      <a:r>
                        <a:rPr lang="en-US" sz="1800" b="1" dirty="0">
                          <a:solidFill>
                            <a:schemeClr val="tx1"/>
                          </a:solidFill>
                        </a:rPr>
                        <a:t>Follow Up Engagements through Provincial Forum for Rules &amp; Ethics Committees</a:t>
                      </a:r>
                      <a:endParaRPr lang="en-ZA" sz="1800" b="1" dirty="0">
                        <a:solidFill>
                          <a:schemeClr val="tx1"/>
                        </a:solidFill>
                      </a:endParaRPr>
                    </a:p>
                  </a:txBody>
                  <a:tcPr>
                    <a:solidFill>
                      <a:schemeClr val="accent6">
                        <a:lumMod val="60000"/>
                        <a:lumOff val="40000"/>
                      </a:schemeClr>
                    </a:solidFill>
                  </a:tcPr>
                </a:tc>
                <a:extLst>
                  <a:ext uri="{0D108BD9-81ED-4DB2-BD59-A6C34878D82A}">
                    <a16:rowId xmlns:a16="http://schemas.microsoft.com/office/drawing/2014/main" xmlns="" val="1048831509"/>
                  </a:ext>
                </a:extLst>
              </a:tr>
              <a:tr h="1228962">
                <a:tc vMerge="1">
                  <a:txBody>
                    <a:bodyPr/>
                    <a:lstStyle/>
                    <a:p>
                      <a:endParaRPr lang="en-ZA" dirty="0"/>
                    </a:p>
                  </a:txBody>
                  <a:tcPr/>
                </a:tc>
                <a:tc>
                  <a:txBody>
                    <a:bodyPr/>
                    <a:lstStyle/>
                    <a:p>
                      <a:r>
                        <a:rPr lang="en-US" sz="1800" b="1" kern="1200" dirty="0">
                          <a:solidFill>
                            <a:schemeClr val="tx1"/>
                          </a:solidFill>
                          <a:latin typeface="+mn-lt"/>
                          <a:ea typeface="+mn-ea"/>
                          <a:cs typeface="+mn-cs"/>
                        </a:rPr>
                        <a:t>MPAC Support</a:t>
                      </a:r>
                      <a:endParaRPr lang="en-ZA" sz="1800" b="1" kern="1200" dirty="0">
                        <a:solidFill>
                          <a:schemeClr val="tx1"/>
                        </a:solidFill>
                        <a:latin typeface="+mn-lt"/>
                        <a:ea typeface="+mn-ea"/>
                        <a:cs typeface="+mn-cs"/>
                      </a:endParaRPr>
                    </a:p>
                  </a:txBody>
                  <a:tcPr>
                    <a:solidFill>
                      <a:schemeClr val="accent6">
                        <a:lumMod val="60000"/>
                        <a:lumOff val="40000"/>
                      </a:schemeClr>
                    </a:solidFill>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800" b="1" dirty="0">
                          <a:solidFill>
                            <a:schemeClr val="tx1"/>
                          </a:solidFill>
                        </a:rPr>
                        <a:t>Support provided on UIFW Investigations and review and development of Annual Oversight Report.</a:t>
                      </a:r>
                      <a:endParaRPr lang="en-ZA" sz="1800" b="1" dirty="0">
                        <a:solidFill>
                          <a:schemeClr val="tx1"/>
                        </a:solidFill>
                      </a:endParaRPr>
                    </a:p>
                  </a:txBody>
                  <a:tcPr>
                    <a:solidFill>
                      <a:schemeClr val="accent6">
                        <a:lumMod val="60000"/>
                        <a:lumOff val="40000"/>
                      </a:schemeClr>
                    </a:solidFill>
                  </a:tcPr>
                </a:tc>
                <a:tc>
                  <a:txBody>
                    <a:bodyPr/>
                    <a:lstStyle/>
                    <a:p>
                      <a:r>
                        <a:rPr lang="en-US" sz="1800" b="1" dirty="0"/>
                        <a:t>Follow Up through Provincial MPAC Forum</a:t>
                      </a:r>
                      <a:endParaRPr lang="en-ZA" sz="1800" b="1" dirty="0"/>
                    </a:p>
                  </a:txBody>
                  <a:tcPr>
                    <a:solidFill>
                      <a:schemeClr val="accent6">
                        <a:lumMod val="60000"/>
                        <a:lumOff val="40000"/>
                      </a:schemeClr>
                    </a:solidFill>
                  </a:tcPr>
                </a:tc>
                <a:extLst>
                  <a:ext uri="{0D108BD9-81ED-4DB2-BD59-A6C34878D82A}">
                    <a16:rowId xmlns:a16="http://schemas.microsoft.com/office/drawing/2014/main" xmlns="" val="2276436923"/>
                  </a:ext>
                </a:extLst>
              </a:tr>
              <a:tr h="647272">
                <a:tc>
                  <a:txBody>
                    <a:bodyPr/>
                    <a:lstStyle/>
                    <a:p>
                      <a:pPr algn="just"/>
                      <a:endParaRPr lang="en-ZA" sz="1800" b="1" dirty="0">
                        <a:solidFill>
                          <a:schemeClr val="tx1"/>
                        </a:solidFill>
                      </a:endParaRPr>
                    </a:p>
                  </a:txBody>
                  <a:tcPr>
                    <a:solidFill>
                      <a:schemeClr val="accent6">
                        <a:lumMod val="60000"/>
                        <a:lumOff val="40000"/>
                      </a:schemeClr>
                    </a:solidFill>
                  </a:tcPr>
                </a:tc>
                <a:tc>
                  <a:txBody>
                    <a:bodyPr/>
                    <a:lstStyle/>
                    <a:p>
                      <a:r>
                        <a:rPr lang="en-US" sz="1800" b="1" kern="1200" dirty="0">
                          <a:solidFill>
                            <a:schemeClr val="tx1"/>
                          </a:solidFill>
                          <a:latin typeface="+mn-lt"/>
                          <a:ea typeface="+mn-ea"/>
                          <a:cs typeface="+mn-cs"/>
                        </a:rPr>
                        <a:t>Councillor Support and Welfare</a:t>
                      </a:r>
                      <a:endParaRPr lang="en-ZA" sz="1800" b="1" kern="1200" dirty="0">
                        <a:solidFill>
                          <a:schemeClr val="tx1"/>
                        </a:solidFill>
                        <a:latin typeface="+mn-lt"/>
                        <a:ea typeface="+mn-ea"/>
                        <a:cs typeface="+mn-cs"/>
                      </a:endParaRPr>
                    </a:p>
                  </a:txBody>
                  <a:tcPr>
                    <a:solidFill>
                      <a:schemeClr val="accent6">
                        <a:lumMod val="60000"/>
                        <a:lumOff val="40000"/>
                      </a:schemeClr>
                    </a:solidFill>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800" b="1" dirty="0">
                          <a:solidFill>
                            <a:schemeClr val="tx1"/>
                          </a:solidFill>
                        </a:rPr>
                        <a:t>Provided support to avoid audit queries in this focal area.</a:t>
                      </a:r>
                      <a:endParaRPr lang="en-ZA" sz="1800" b="1" dirty="0">
                        <a:solidFill>
                          <a:schemeClr val="tx1"/>
                        </a:solidFill>
                      </a:endParaRPr>
                    </a:p>
                  </a:txBody>
                  <a:tcPr>
                    <a:solidFill>
                      <a:schemeClr val="accent6">
                        <a:lumMod val="60000"/>
                        <a:lumOff val="40000"/>
                      </a:schemeClr>
                    </a:solidFill>
                  </a:tcPr>
                </a:tc>
                <a:tc>
                  <a:txBody>
                    <a:bodyPr/>
                    <a:lstStyle/>
                    <a:p>
                      <a:r>
                        <a:rPr lang="en-US" sz="1800" b="1" dirty="0"/>
                        <a:t>Continue practical councillor tax support</a:t>
                      </a:r>
                      <a:endParaRPr lang="en-ZA" sz="1800" b="1" dirty="0"/>
                    </a:p>
                  </a:txBody>
                  <a:tcPr>
                    <a:solidFill>
                      <a:schemeClr val="accent6">
                        <a:lumMod val="60000"/>
                        <a:lumOff val="40000"/>
                      </a:schemeClr>
                    </a:solidFill>
                  </a:tcPr>
                </a:tc>
                <a:extLst>
                  <a:ext uri="{0D108BD9-81ED-4DB2-BD59-A6C34878D82A}">
                    <a16:rowId xmlns:a16="http://schemas.microsoft.com/office/drawing/2014/main" xmlns="" val="3540699082"/>
                  </a:ext>
                </a:extLst>
              </a:tr>
            </a:tbl>
          </a:graphicData>
        </a:graphic>
      </p:graphicFrame>
      <p:sp>
        <p:nvSpPr>
          <p:cNvPr id="4" name="Slide Number Placeholder 3">
            <a:extLst>
              <a:ext uri="{FF2B5EF4-FFF2-40B4-BE49-F238E27FC236}">
                <a16:creationId xmlns:a16="http://schemas.microsoft.com/office/drawing/2014/main" xmlns="" id="{2A129828-FB74-8369-6571-5DA402AEC755}"/>
              </a:ext>
            </a:extLst>
          </p:cNvPr>
          <p:cNvSpPr>
            <a:spLocks noGrp="1"/>
          </p:cNvSpPr>
          <p:nvPr>
            <p:ph type="sldNum" sz="quarter" idx="13"/>
          </p:nvPr>
        </p:nvSpPr>
        <p:spPr/>
        <p:txBody>
          <a:bodyPr/>
          <a:lstStyle/>
          <a:p>
            <a:fld id="{4CC04D4C-DC45-834A-A759-F6658CE957E3}" type="slidenum">
              <a:rPr lang="en-US" smtClean="0"/>
              <a:pPr/>
              <a:t>16</a:t>
            </a:fld>
            <a:endParaRPr lang="en-US" dirty="0"/>
          </a:p>
        </p:txBody>
      </p:sp>
    </p:spTree>
    <p:extLst>
      <p:ext uri="{BB962C8B-B14F-4D97-AF65-F5344CB8AC3E}">
        <p14:creationId xmlns:p14="http://schemas.microsoft.com/office/powerpoint/2010/main" xmlns="" val="385729082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3DC9C235-F152-3BEE-B04C-9C32197ED990}"/>
              </a:ext>
            </a:extLst>
          </p:cNvPr>
          <p:cNvSpPr>
            <a:spLocks noGrp="1"/>
          </p:cNvSpPr>
          <p:nvPr>
            <p:ph type="title"/>
          </p:nvPr>
        </p:nvSpPr>
        <p:spPr/>
        <p:txBody>
          <a:bodyPr/>
          <a:lstStyle/>
          <a:p>
            <a:r>
              <a:rPr lang="en-ZA" dirty="0"/>
              <a:t>MUNICIPAL GOVERNANCE - </a:t>
            </a:r>
            <a:br>
              <a:rPr lang="en-ZA" dirty="0"/>
            </a:br>
            <a:r>
              <a:rPr lang="en-ZA" dirty="0"/>
              <a:t>Current Support Programmes</a:t>
            </a:r>
          </a:p>
        </p:txBody>
      </p:sp>
      <p:graphicFrame>
        <p:nvGraphicFramePr>
          <p:cNvPr id="5" name="Table 5">
            <a:extLst>
              <a:ext uri="{FF2B5EF4-FFF2-40B4-BE49-F238E27FC236}">
                <a16:creationId xmlns:a16="http://schemas.microsoft.com/office/drawing/2014/main" xmlns="" id="{CC6F33D4-64F2-88C1-7844-54F0C61C13B9}"/>
              </a:ext>
            </a:extLst>
          </p:cNvPr>
          <p:cNvGraphicFramePr>
            <a:graphicFrameLocks noGrp="1"/>
          </p:cNvGraphicFramePr>
          <p:nvPr>
            <p:ph sz="quarter" idx="10"/>
            <p:extLst>
              <p:ext uri="{D42A27DB-BD31-4B8C-83A1-F6EECF244321}">
                <p14:modId xmlns:p14="http://schemas.microsoft.com/office/powerpoint/2010/main" xmlns="" val="3368014079"/>
              </p:ext>
            </p:extLst>
          </p:nvPr>
        </p:nvGraphicFramePr>
        <p:xfrm>
          <a:off x="119270" y="1259633"/>
          <a:ext cx="9681954" cy="4965944"/>
        </p:xfrm>
        <a:graphic>
          <a:graphicData uri="http://schemas.openxmlformats.org/drawingml/2006/table">
            <a:tbl>
              <a:tblPr firstRow="1" bandRow="1">
                <a:tableStyleId>{5C22544A-7EE6-4342-B048-85BDC9FD1C3A}</a:tableStyleId>
              </a:tblPr>
              <a:tblGrid>
                <a:gridCol w="1684174">
                  <a:extLst>
                    <a:ext uri="{9D8B030D-6E8A-4147-A177-3AD203B41FA5}">
                      <a16:colId xmlns:a16="http://schemas.microsoft.com/office/drawing/2014/main" xmlns="" val="1759705680"/>
                    </a:ext>
                  </a:extLst>
                </a:gridCol>
                <a:gridCol w="2675585">
                  <a:extLst>
                    <a:ext uri="{9D8B030D-6E8A-4147-A177-3AD203B41FA5}">
                      <a16:colId xmlns:a16="http://schemas.microsoft.com/office/drawing/2014/main" xmlns="" val="2538364394"/>
                    </a:ext>
                  </a:extLst>
                </a:gridCol>
                <a:gridCol w="3181404">
                  <a:extLst>
                    <a:ext uri="{9D8B030D-6E8A-4147-A177-3AD203B41FA5}">
                      <a16:colId xmlns:a16="http://schemas.microsoft.com/office/drawing/2014/main" xmlns="" val="3480245459"/>
                    </a:ext>
                  </a:extLst>
                </a:gridCol>
                <a:gridCol w="2140791">
                  <a:extLst>
                    <a:ext uri="{9D8B030D-6E8A-4147-A177-3AD203B41FA5}">
                      <a16:colId xmlns:a16="http://schemas.microsoft.com/office/drawing/2014/main" xmlns="" val="901794095"/>
                    </a:ext>
                  </a:extLst>
                </a:gridCol>
              </a:tblGrid>
              <a:tr h="343050">
                <a:tc>
                  <a:txBody>
                    <a:bodyPr/>
                    <a:lstStyle/>
                    <a:p>
                      <a:r>
                        <a:rPr lang="en-ZA" dirty="0"/>
                        <a:t>SECTION/UNIT</a:t>
                      </a:r>
                    </a:p>
                  </a:txBody>
                  <a:tcPr>
                    <a:solidFill>
                      <a:schemeClr val="accent6"/>
                    </a:solidFill>
                  </a:tcPr>
                </a:tc>
                <a:tc>
                  <a:txBody>
                    <a:bodyPr/>
                    <a:lstStyle/>
                    <a:p>
                      <a:r>
                        <a:rPr lang="en-ZA" dirty="0"/>
                        <a:t>MUNICIPAL CHALLENGES</a:t>
                      </a:r>
                    </a:p>
                  </a:txBody>
                  <a:tcPr>
                    <a:solidFill>
                      <a:schemeClr val="accent6"/>
                    </a:solidFill>
                  </a:tcPr>
                </a:tc>
                <a:tc>
                  <a:txBody>
                    <a:bodyPr/>
                    <a:lstStyle/>
                    <a:p>
                      <a:r>
                        <a:rPr lang="en-ZA" dirty="0"/>
                        <a:t>DESCRIPTION OF SUPPORT</a:t>
                      </a:r>
                    </a:p>
                  </a:txBody>
                  <a:tcPr>
                    <a:solidFill>
                      <a:schemeClr val="accent6"/>
                    </a:solidFill>
                  </a:tcPr>
                </a:tc>
                <a:tc>
                  <a:txBody>
                    <a:bodyPr/>
                    <a:lstStyle/>
                    <a:p>
                      <a:r>
                        <a:rPr lang="en-ZA" dirty="0"/>
                        <a:t>WHAT IS NEXT?</a:t>
                      </a:r>
                    </a:p>
                  </a:txBody>
                  <a:tcPr>
                    <a:solidFill>
                      <a:schemeClr val="accent6"/>
                    </a:solidFill>
                  </a:tcPr>
                </a:tc>
                <a:extLst>
                  <a:ext uri="{0D108BD9-81ED-4DB2-BD59-A6C34878D82A}">
                    <a16:rowId xmlns:a16="http://schemas.microsoft.com/office/drawing/2014/main" xmlns="" val="293802054"/>
                  </a:ext>
                </a:extLst>
              </a:tr>
              <a:tr h="2222744">
                <a:tc rowSpan="3">
                  <a:txBody>
                    <a:bodyPr/>
                    <a:lstStyle/>
                    <a:p>
                      <a:pPr algn="just"/>
                      <a:r>
                        <a:rPr lang="en-GB" sz="1800" b="1" dirty="0">
                          <a:solidFill>
                            <a:schemeClr val="tx1"/>
                          </a:solidFill>
                        </a:rPr>
                        <a:t>M</a:t>
                      </a:r>
                      <a:r>
                        <a:rPr lang="en-ZA" sz="1800" b="1" dirty="0">
                          <a:solidFill>
                            <a:schemeClr val="tx1"/>
                          </a:solidFill>
                        </a:rPr>
                        <a:t>municipal Governance</a:t>
                      </a:r>
                    </a:p>
                  </a:txBody>
                  <a:tcPr>
                    <a:solidFill>
                      <a:schemeClr val="accent6">
                        <a:lumMod val="60000"/>
                        <a:lumOff val="40000"/>
                      </a:schemeClr>
                    </a:solidFill>
                  </a:tcPr>
                </a:tc>
                <a:tc>
                  <a:txBody>
                    <a:bodyPr/>
                    <a:lstStyle/>
                    <a:p>
                      <a:pPr algn="l"/>
                      <a:r>
                        <a:rPr lang="en-US" sz="1800" b="1" dirty="0">
                          <a:solidFill>
                            <a:schemeClr val="tx1"/>
                          </a:solidFill>
                        </a:rPr>
                        <a:t>Strengthen compliance and ensure effective governance support- Council of Speakers Peer Learning</a:t>
                      </a:r>
                      <a:endParaRPr lang="en-ZA" sz="1800" b="1" dirty="0">
                        <a:solidFill>
                          <a:schemeClr val="tx1"/>
                        </a:solidFill>
                      </a:endParaRPr>
                    </a:p>
                  </a:txBody>
                  <a:tcPr>
                    <a:solidFill>
                      <a:schemeClr val="accent6">
                        <a:lumMod val="60000"/>
                        <a:lumOff val="40000"/>
                      </a:schemeClr>
                    </a:solidFill>
                  </a:tcPr>
                </a:tc>
                <a:tc>
                  <a:txBody>
                    <a:bodyPr/>
                    <a:lstStyle/>
                    <a:p>
                      <a:pPr algn="l"/>
                      <a:r>
                        <a:rPr lang="en-US" sz="1800" b="1" dirty="0">
                          <a:solidFill>
                            <a:schemeClr val="tx1"/>
                          </a:solidFill>
                        </a:rPr>
                        <a:t>C</a:t>
                      </a:r>
                      <a:r>
                        <a:rPr lang="en-ZA" sz="1800" b="1" dirty="0">
                          <a:solidFill>
                            <a:schemeClr val="tx1"/>
                          </a:solidFill>
                        </a:rPr>
                        <a:t>consequence Management Procedures </a:t>
                      </a:r>
                    </a:p>
                    <a:p>
                      <a:pPr algn="l"/>
                      <a:r>
                        <a:rPr lang="en-ZA" sz="1800" b="1" dirty="0">
                          <a:solidFill>
                            <a:schemeClr val="tx1"/>
                          </a:solidFill>
                        </a:rPr>
                        <a:t>Separation of Functions Model</a:t>
                      </a:r>
                    </a:p>
                    <a:p>
                      <a:pPr algn="l"/>
                      <a:r>
                        <a:rPr lang="en-ZA" sz="1800" b="1" dirty="0">
                          <a:solidFill>
                            <a:schemeClr val="tx1"/>
                          </a:solidFill>
                        </a:rPr>
                        <a:t>Oversight on UIFW Reduction Strategy</a:t>
                      </a:r>
                    </a:p>
                    <a:p>
                      <a:pPr algn="l"/>
                      <a:r>
                        <a:rPr lang="en-ZA" sz="1800" b="1" dirty="0">
                          <a:solidFill>
                            <a:schemeClr val="tx1"/>
                          </a:solidFill>
                        </a:rPr>
                        <a:t>Review of Council Rules of Orders</a:t>
                      </a:r>
                    </a:p>
                  </a:txBody>
                  <a:tcPr>
                    <a:solidFill>
                      <a:schemeClr val="accent6">
                        <a:lumMod val="60000"/>
                        <a:lumOff val="40000"/>
                      </a:schemeClr>
                    </a:solidFill>
                  </a:tcPr>
                </a:tc>
                <a:tc>
                  <a:txBody>
                    <a:bodyPr/>
                    <a:lstStyle/>
                    <a:p>
                      <a:pPr algn="l"/>
                      <a:r>
                        <a:rPr lang="en-GB" sz="1800" b="1" dirty="0">
                          <a:solidFill>
                            <a:schemeClr val="tx1"/>
                          </a:solidFill>
                        </a:rPr>
                        <a:t>Continue promote best practice sharing</a:t>
                      </a:r>
                      <a:endParaRPr lang="en-ZA" sz="1800" b="1" dirty="0">
                        <a:solidFill>
                          <a:schemeClr val="tx1"/>
                        </a:solidFill>
                      </a:endParaRPr>
                    </a:p>
                  </a:txBody>
                  <a:tcPr>
                    <a:solidFill>
                      <a:schemeClr val="accent6">
                        <a:lumMod val="60000"/>
                        <a:lumOff val="40000"/>
                      </a:schemeClr>
                    </a:solidFill>
                  </a:tcPr>
                </a:tc>
                <a:extLst>
                  <a:ext uri="{0D108BD9-81ED-4DB2-BD59-A6C34878D82A}">
                    <a16:rowId xmlns:a16="http://schemas.microsoft.com/office/drawing/2014/main" xmlns="" val="263604013"/>
                  </a:ext>
                </a:extLst>
              </a:tr>
              <a:tr h="1508290">
                <a:tc vMerge="1">
                  <a:txBody>
                    <a:bodyPr/>
                    <a:lstStyle/>
                    <a:p>
                      <a:endParaRPr lang="en-ZA" sz="1400" dirty="0"/>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800" b="1" dirty="0">
                          <a:solidFill>
                            <a:schemeClr val="tx1"/>
                          </a:solidFill>
                        </a:rPr>
                        <a:t>Strengthen compliance and ensure effective governance support- Provincial Chief Whips Forum Peer Learning</a:t>
                      </a:r>
                      <a:endParaRPr lang="en-ZA" sz="1800" b="1" kern="1200" dirty="0">
                        <a:solidFill>
                          <a:schemeClr val="tx1"/>
                        </a:solidFill>
                        <a:latin typeface="+mn-lt"/>
                        <a:ea typeface="+mn-ea"/>
                        <a:cs typeface="+mn-cs"/>
                      </a:endParaRPr>
                    </a:p>
                  </a:txBody>
                  <a:tcPr>
                    <a:solidFill>
                      <a:schemeClr val="accent6">
                        <a:lumMod val="60000"/>
                        <a:lumOff val="40000"/>
                      </a:schemeClr>
                    </a:solidFill>
                  </a:tcPr>
                </a:tc>
                <a:tc>
                  <a:txBody>
                    <a:bodyPr/>
                    <a:lstStyle/>
                    <a:p>
                      <a:pPr algn="l"/>
                      <a:r>
                        <a:rPr lang="en-US" sz="1800" b="1" dirty="0">
                          <a:solidFill>
                            <a:schemeClr val="tx1"/>
                          </a:solidFill>
                        </a:rPr>
                        <a:t>Council and PMT Functionality</a:t>
                      </a:r>
                    </a:p>
                    <a:p>
                      <a:pPr algn="l"/>
                      <a:r>
                        <a:rPr lang="en-US" sz="1800" b="1" dirty="0">
                          <a:solidFill>
                            <a:schemeClr val="tx1"/>
                          </a:solidFill>
                        </a:rPr>
                        <a:t>Whipper Management</a:t>
                      </a:r>
                    </a:p>
                    <a:p>
                      <a:pPr algn="l"/>
                      <a:r>
                        <a:rPr lang="en-US" sz="1800" b="1" dirty="0">
                          <a:solidFill>
                            <a:schemeClr val="tx1"/>
                          </a:solidFill>
                        </a:rPr>
                        <a:t>Development of Coalition Framework for Local Government</a:t>
                      </a:r>
                    </a:p>
                    <a:p>
                      <a:pPr marL="0" marR="0" lvl="0" indent="0" algn="l" defTabSz="457200" rtl="0" eaLnBrk="1" fontAlgn="auto" latinLnBrk="0" hangingPunct="1">
                        <a:lnSpc>
                          <a:spcPct val="100000"/>
                        </a:lnSpc>
                        <a:spcBef>
                          <a:spcPts val="0"/>
                        </a:spcBef>
                        <a:spcAft>
                          <a:spcPts val="0"/>
                        </a:spcAft>
                        <a:buClrTx/>
                        <a:buSzTx/>
                        <a:buFontTx/>
                        <a:buNone/>
                        <a:tabLst/>
                        <a:defRPr/>
                      </a:pPr>
                      <a:r>
                        <a:rPr lang="en-ZA" sz="1800" b="1" dirty="0">
                          <a:solidFill>
                            <a:schemeClr val="tx1"/>
                          </a:solidFill>
                        </a:rPr>
                        <a:t>Oversight on UIFW Reduction Strategy</a:t>
                      </a:r>
                    </a:p>
                  </a:txBody>
                  <a:tcPr>
                    <a:solidFill>
                      <a:schemeClr val="accent6">
                        <a:lumMod val="60000"/>
                        <a:lumOff val="40000"/>
                      </a:schemeClr>
                    </a:solidFill>
                  </a:tcPr>
                </a:tc>
                <a:tc>
                  <a:txBody>
                    <a:bodyPr/>
                    <a:lstStyle/>
                    <a:p>
                      <a:pPr algn="l"/>
                      <a:r>
                        <a:rPr lang="en-US" sz="1800" b="1" dirty="0">
                          <a:solidFill>
                            <a:schemeClr val="tx1"/>
                          </a:solidFill>
                        </a:rPr>
                        <a:t>Continue promote best practice sharing</a:t>
                      </a:r>
                      <a:endParaRPr lang="en-ZA" sz="1800" b="1" dirty="0">
                        <a:solidFill>
                          <a:schemeClr val="tx1"/>
                        </a:solidFill>
                      </a:endParaRPr>
                    </a:p>
                  </a:txBody>
                  <a:tcPr>
                    <a:solidFill>
                      <a:schemeClr val="accent6">
                        <a:lumMod val="60000"/>
                        <a:lumOff val="40000"/>
                      </a:schemeClr>
                    </a:solidFill>
                  </a:tcPr>
                </a:tc>
                <a:extLst>
                  <a:ext uri="{0D108BD9-81ED-4DB2-BD59-A6C34878D82A}">
                    <a16:rowId xmlns:a16="http://schemas.microsoft.com/office/drawing/2014/main" xmlns="" val="1048831509"/>
                  </a:ext>
                </a:extLst>
              </a:tr>
              <a:tr h="241421">
                <a:tc vMerge="1">
                  <a:txBody>
                    <a:bodyPr/>
                    <a:lstStyle/>
                    <a:p>
                      <a:endParaRPr lang="en-ZA" dirty="0"/>
                    </a:p>
                  </a:txBody>
                  <a:tcPr/>
                </a:tc>
                <a:tc>
                  <a:txBody>
                    <a:bodyPr/>
                    <a:lstStyle/>
                    <a:p>
                      <a:endParaRPr lang="en-ZA" sz="1800" b="1" kern="1200" dirty="0">
                        <a:solidFill>
                          <a:schemeClr val="tx1"/>
                        </a:solidFill>
                        <a:latin typeface="+mn-lt"/>
                        <a:ea typeface="+mn-ea"/>
                        <a:cs typeface="+mn-cs"/>
                      </a:endParaRPr>
                    </a:p>
                  </a:txBody>
                  <a:tcPr>
                    <a:solidFill>
                      <a:schemeClr val="tx1">
                        <a:lumMod val="50000"/>
                        <a:lumOff val="50000"/>
                      </a:schemeClr>
                    </a:solidFill>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lang="en-ZA" sz="1800" b="1" dirty="0">
                        <a:solidFill>
                          <a:schemeClr val="tx1"/>
                        </a:solidFill>
                      </a:endParaRPr>
                    </a:p>
                  </a:txBody>
                  <a:tcPr>
                    <a:solidFill>
                      <a:schemeClr val="tx1">
                        <a:lumMod val="50000"/>
                        <a:lumOff val="50000"/>
                      </a:schemeClr>
                    </a:solidFill>
                  </a:tcPr>
                </a:tc>
                <a:tc>
                  <a:txBody>
                    <a:bodyPr/>
                    <a:lstStyle/>
                    <a:p>
                      <a:endParaRPr lang="en-ZA" sz="1800" b="1" dirty="0"/>
                    </a:p>
                  </a:txBody>
                  <a:tcPr>
                    <a:solidFill>
                      <a:schemeClr val="tx1">
                        <a:lumMod val="50000"/>
                        <a:lumOff val="50000"/>
                      </a:schemeClr>
                    </a:solidFill>
                  </a:tcPr>
                </a:tc>
                <a:extLst>
                  <a:ext uri="{0D108BD9-81ED-4DB2-BD59-A6C34878D82A}">
                    <a16:rowId xmlns:a16="http://schemas.microsoft.com/office/drawing/2014/main" xmlns="" val="2276436923"/>
                  </a:ext>
                </a:extLst>
              </a:tr>
            </a:tbl>
          </a:graphicData>
        </a:graphic>
      </p:graphicFrame>
      <p:sp>
        <p:nvSpPr>
          <p:cNvPr id="4" name="Slide Number Placeholder 3">
            <a:extLst>
              <a:ext uri="{FF2B5EF4-FFF2-40B4-BE49-F238E27FC236}">
                <a16:creationId xmlns:a16="http://schemas.microsoft.com/office/drawing/2014/main" xmlns="" id="{2A129828-FB74-8369-6571-5DA402AEC755}"/>
              </a:ext>
            </a:extLst>
          </p:cNvPr>
          <p:cNvSpPr>
            <a:spLocks noGrp="1"/>
          </p:cNvSpPr>
          <p:nvPr>
            <p:ph type="sldNum" sz="quarter" idx="13"/>
          </p:nvPr>
        </p:nvSpPr>
        <p:spPr/>
        <p:txBody>
          <a:bodyPr/>
          <a:lstStyle/>
          <a:p>
            <a:fld id="{4CC04D4C-DC45-834A-A759-F6658CE957E3}" type="slidenum">
              <a:rPr lang="en-US" smtClean="0"/>
              <a:pPr/>
              <a:t>17</a:t>
            </a:fld>
            <a:endParaRPr lang="en-US" dirty="0"/>
          </a:p>
        </p:txBody>
      </p:sp>
    </p:spTree>
    <p:extLst>
      <p:ext uri="{BB962C8B-B14F-4D97-AF65-F5344CB8AC3E}">
        <p14:creationId xmlns:p14="http://schemas.microsoft.com/office/powerpoint/2010/main" xmlns="" val="171394754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D9C5E31-DC2C-F3CE-2E90-4BDB615F49A2}"/>
              </a:ext>
            </a:extLst>
          </p:cNvPr>
          <p:cNvSpPr>
            <a:spLocks noGrp="1"/>
          </p:cNvSpPr>
          <p:nvPr>
            <p:ph type="title"/>
          </p:nvPr>
        </p:nvSpPr>
        <p:spPr/>
        <p:txBody>
          <a:bodyPr/>
          <a:lstStyle/>
          <a:p>
            <a:r>
              <a:rPr lang="en-ZA" dirty="0"/>
              <a:t>MUNICIPAL GOVERNANCE –</a:t>
            </a:r>
            <a:br>
              <a:rPr lang="en-ZA" dirty="0"/>
            </a:br>
            <a:r>
              <a:rPr lang="en-ZA" dirty="0"/>
              <a:t>Previous Support Programmes</a:t>
            </a:r>
          </a:p>
        </p:txBody>
      </p:sp>
      <p:graphicFrame>
        <p:nvGraphicFramePr>
          <p:cNvPr id="6" name="Table 6">
            <a:extLst>
              <a:ext uri="{FF2B5EF4-FFF2-40B4-BE49-F238E27FC236}">
                <a16:creationId xmlns:a16="http://schemas.microsoft.com/office/drawing/2014/main" xmlns="" id="{7F6CD51C-0C14-9F39-ECC1-7C63756C63B1}"/>
              </a:ext>
            </a:extLst>
          </p:cNvPr>
          <p:cNvGraphicFramePr>
            <a:graphicFrameLocks noGrp="1"/>
          </p:cNvGraphicFramePr>
          <p:nvPr>
            <p:ph sz="quarter" idx="10"/>
            <p:extLst>
              <p:ext uri="{D42A27DB-BD31-4B8C-83A1-F6EECF244321}">
                <p14:modId xmlns:p14="http://schemas.microsoft.com/office/powerpoint/2010/main" xmlns="" val="2467843151"/>
              </p:ext>
            </p:extLst>
          </p:nvPr>
        </p:nvGraphicFramePr>
        <p:xfrm>
          <a:off x="133563" y="1848574"/>
          <a:ext cx="9616612" cy="3911712"/>
        </p:xfrm>
        <a:graphic>
          <a:graphicData uri="http://schemas.openxmlformats.org/drawingml/2006/table">
            <a:tbl>
              <a:tblPr firstRow="1" bandRow="1">
                <a:tableStyleId>{93296810-A885-4BE3-A3E7-6D5BEEA58F35}</a:tableStyleId>
              </a:tblPr>
              <a:tblGrid>
                <a:gridCol w="677869">
                  <a:extLst>
                    <a:ext uri="{9D8B030D-6E8A-4147-A177-3AD203B41FA5}">
                      <a16:colId xmlns:a16="http://schemas.microsoft.com/office/drawing/2014/main" xmlns="" val="1333476764"/>
                    </a:ext>
                  </a:extLst>
                </a:gridCol>
                <a:gridCol w="3705954">
                  <a:extLst>
                    <a:ext uri="{9D8B030D-6E8A-4147-A177-3AD203B41FA5}">
                      <a16:colId xmlns:a16="http://schemas.microsoft.com/office/drawing/2014/main" xmlns="" val="556629167"/>
                    </a:ext>
                  </a:extLst>
                </a:gridCol>
                <a:gridCol w="5232789">
                  <a:extLst>
                    <a:ext uri="{9D8B030D-6E8A-4147-A177-3AD203B41FA5}">
                      <a16:colId xmlns:a16="http://schemas.microsoft.com/office/drawing/2014/main" xmlns="" val="616710999"/>
                    </a:ext>
                  </a:extLst>
                </a:gridCol>
              </a:tblGrid>
              <a:tr h="475272">
                <a:tc>
                  <a:txBody>
                    <a:bodyPr/>
                    <a:lstStyle/>
                    <a:p>
                      <a:r>
                        <a:rPr lang="en-US" sz="2400" dirty="0"/>
                        <a:t>No.</a:t>
                      </a:r>
                      <a:endParaRPr lang="en-ZA" sz="2400" dirty="0"/>
                    </a:p>
                  </a:txBody>
                  <a:tcPr/>
                </a:tc>
                <a:tc>
                  <a:txBody>
                    <a:bodyPr/>
                    <a:lstStyle/>
                    <a:p>
                      <a:r>
                        <a:rPr lang="en-US" sz="2400" dirty="0"/>
                        <a:t>Support Programme</a:t>
                      </a:r>
                      <a:endParaRPr lang="en-ZA" sz="2400" dirty="0"/>
                    </a:p>
                  </a:txBody>
                  <a:tcPr/>
                </a:tc>
                <a:tc>
                  <a:txBody>
                    <a:bodyPr/>
                    <a:lstStyle/>
                    <a:p>
                      <a:r>
                        <a:rPr lang="en-US" sz="2400" dirty="0"/>
                        <a:t>Description and </a:t>
                      </a:r>
                      <a:r>
                        <a:rPr lang="en-US" sz="2400" dirty="0" err="1"/>
                        <a:t>Evisaged</a:t>
                      </a:r>
                      <a:r>
                        <a:rPr lang="en-US" sz="2400" dirty="0"/>
                        <a:t> Impact</a:t>
                      </a:r>
                      <a:endParaRPr lang="en-ZA" sz="2400" dirty="0"/>
                    </a:p>
                  </a:txBody>
                  <a:tcPr/>
                </a:tc>
                <a:extLst>
                  <a:ext uri="{0D108BD9-81ED-4DB2-BD59-A6C34878D82A}">
                    <a16:rowId xmlns:a16="http://schemas.microsoft.com/office/drawing/2014/main" xmlns="" val="2012004637"/>
                  </a:ext>
                </a:extLst>
              </a:tr>
              <a:tr h="693240">
                <a:tc>
                  <a:txBody>
                    <a:bodyPr/>
                    <a:lstStyle/>
                    <a:p>
                      <a:r>
                        <a:rPr lang="en-US" b="1" dirty="0"/>
                        <a:t>1</a:t>
                      </a:r>
                      <a:endParaRPr lang="en-ZA" b="1" dirty="0"/>
                    </a:p>
                  </a:txBody>
                  <a:tcPr/>
                </a:tc>
                <a:tc>
                  <a:txBody>
                    <a:bodyPr/>
                    <a:lstStyle/>
                    <a:p>
                      <a:pPr marL="0" algn="l" defTabSz="457200" rtl="0" eaLnBrk="1" latinLnBrk="0" hangingPunct="1"/>
                      <a:r>
                        <a:rPr lang="en-ZA" sz="1800" b="1" kern="1200" dirty="0">
                          <a:solidFill>
                            <a:schemeClr val="tx1"/>
                          </a:solidFill>
                          <a:latin typeface="+mn-lt"/>
                          <a:ea typeface="+mn-ea"/>
                          <a:cs typeface="+mn-cs"/>
                        </a:rPr>
                        <a:t>Capacity building support for s79 committees</a:t>
                      </a:r>
                    </a:p>
                  </a:txBody>
                  <a:tcPr/>
                </a:tc>
                <a:tc>
                  <a:txBody>
                    <a:bodyPr/>
                    <a:lstStyle/>
                    <a:p>
                      <a:pPr algn="l"/>
                      <a:r>
                        <a:rPr lang="en-GB" b="1" dirty="0">
                          <a:solidFill>
                            <a:schemeClr val="tx1"/>
                          </a:solidFill>
                        </a:rPr>
                        <a:t>Separation of functions, functionality of rules and ethics committees and MPAC</a:t>
                      </a:r>
                      <a:endParaRPr lang="en-ZA" b="1" dirty="0">
                        <a:solidFill>
                          <a:schemeClr val="tx1"/>
                        </a:solidFill>
                      </a:endParaRPr>
                    </a:p>
                  </a:txBody>
                  <a:tcPr/>
                </a:tc>
                <a:extLst>
                  <a:ext uri="{0D108BD9-81ED-4DB2-BD59-A6C34878D82A}">
                    <a16:rowId xmlns:a16="http://schemas.microsoft.com/office/drawing/2014/main" xmlns="" val="4029866017"/>
                  </a:ext>
                </a:extLst>
              </a:tr>
              <a:tr h="401639">
                <a:tc>
                  <a:txBody>
                    <a:bodyPr/>
                    <a:lstStyle/>
                    <a:p>
                      <a:r>
                        <a:rPr lang="en-US" b="1" dirty="0"/>
                        <a:t>2</a:t>
                      </a:r>
                      <a:endParaRPr lang="en-ZA" b="1" dirty="0"/>
                    </a:p>
                  </a:txBody>
                  <a:tcPr/>
                </a:tc>
                <a:tc>
                  <a:txBody>
                    <a:bodyPr/>
                    <a:lstStyle/>
                    <a:p>
                      <a:pPr marL="0" algn="l" defTabSz="457200" rtl="0" eaLnBrk="1" latinLnBrk="0" hangingPunct="1"/>
                      <a:r>
                        <a:rPr lang="en-US" sz="1800" b="1" kern="1200" dirty="0">
                          <a:solidFill>
                            <a:schemeClr val="tx1"/>
                          </a:solidFill>
                          <a:latin typeface="+mn-lt"/>
                          <a:ea typeface="+mn-ea"/>
                          <a:cs typeface="+mn-cs"/>
                        </a:rPr>
                        <a:t>Engagement with Municipality as part of SALGA National Integrated Municipal Support Framework (IMSF) – National </a:t>
                      </a:r>
                      <a:endParaRPr lang="en-ZA" sz="1800" b="1" kern="1200" dirty="0">
                        <a:solidFill>
                          <a:schemeClr val="tx1"/>
                        </a:solidFill>
                        <a:latin typeface="+mn-lt"/>
                        <a:ea typeface="+mn-ea"/>
                        <a:cs typeface="+mn-cs"/>
                      </a:endParaRPr>
                    </a:p>
                  </a:txBody>
                  <a:tcPr/>
                </a:tc>
                <a:tc>
                  <a:txBody>
                    <a:bodyPr/>
                    <a:lstStyle/>
                    <a:p>
                      <a:pPr algn="l"/>
                      <a:r>
                        <a:rPr lang="en-US" b="1" dirty="0">
                          <a:solidFill>
                            <a:schemeClr val="tx1"/>
                          </a:solidFill>
                        </a:rPr>
                        <a:t>Follow up on identified areas of support- mobilise resources and networks</a:t>
                      </a:r>
                      <a:endParaRPr lang="en-ZA" b="1" dirty="0">
                        <a:solidFill>
                          <a:schemeClr val="tx1"/>
                        </a:solidFill>
                      </a:endParaRPr>
                    </a:p>
                  </a:txBody>
                  <a:tcPr/>
                </a:tc>
                <a:extLst>
                  <a:ext uri="{0D108BD9-81ED-4DB2-BD59-A6C34878D82A}">
                    <a16:rowId xmlns:a16="http://schemas.microsoft.com/office/drawing/2014/main" xmlns="" val="2790816398"/>
                  </a:ext>
                </a:extLst>
              </a:tr>
              <a:tr h="401639">
                <a:tc>
                  <a:txBody>
                    <a:bodyPr/>
                    <a:lstStyle/>
                    <a:p>
                      <a:r>
                        <a:rPr lang="en-US" b="1" dirty="0"/>
                        <a:t>3.</a:t>
                      </a:r>
                      <a:endParaRPr lang="en-ZA" b="1" dirty="0"/>
                    </a:p>
                  </a:txBody>
                  <a:tcPr/>
                </a:tc>
                <a:tc>
                  <a:txBody>
                    <a:bodyPr/>
                    <a:lstStyle/>
                    <a:p>
                      <a:pPr marL="0" algn="l" defTabSz="457200" rtl="0" eaLnBrk="1" latinLnBrk="0" hangingPunct="1"/>
                      <a:r>
                        <a:rPr lang="en-US" sz="1800" b="1" kern="1200" dirty="0">
                          <a:solidFill>
                            <a:schemeClr val="tx1"/>
                          </a:solidFill>
                          <a:latin typeface="+mn-lt"/>
                          <a:ea typeface="+mn-ea"/>
                          <a:cs typeface="+mn-cs"/>
                        </a:rPr>
                        <a:t>Annual SALGA Governance and Performance Management Seminar – National </a:t>
                      </a:r>
                      <a:endParaRPr lang="en-ZA" sz="1800" b="1" kern="1200" dirty="0">
                        <a:solidFill>
                          <a:schemeClr val="tx1"/>
                        </a:solidFill>
                        <a:latin typeface="+mn-lt"/>
                        <a:ea typeface="+mn-ea"/>
                        <a:cs typeface="+mn-cs"/>
                      </a:endParaRPr>
                    </a:p>
                  </a:txBody>
                  <a:tcPr/>
                </a:tc>
                <a:tc>
                  <a:txBody>
                    <a:bodyPr/>
                    <a:lstStyle/>
                    <a:p>
                      <a:pPr algn="l"/>
                      <a:r>
                        <a:rPr lang="en-US" b="1" dirty="0">
                          <a:solidFill>
                            <a:schemeClr val="tx1"/>
                          </a:solidFill>
                        </a:rPr>
                        <a:t>Follow Up on Municipal PMS Support Needs</a:t>
                      </a:r>
                      <a:endParaRPr lang="en-ZA" b="1" dirty="0">
                        <a:solidFill>
                          <a:schemeClr val="tx1"/>
                        </a:solidFill>
                      </a:endParaRPr>
                    </a:p>
                  </a:txBody>
                  <a:tcPr/>
                </a:tc>
                <a:extLst>
                  <a:ext uri="{0D108BD9-81ED-4DB2-BD59-A6C34878D82A}">
                    <a16:rowId xmlns:a16="http://schemas.microsoft.com/office/drawing/2014/main" xmlns="" val="655173323"/>
                  </a:ext>
                </a:extLst>
              </a:tr>
              <a:tr h="401639">
                <a:tc>
                  <a:txBody>
                    <a:bodyPr/>
                    <a:lstStyle/>
                    <a:p>
                      <a:r>
                        <a:rPr lang="en-US" b="1" dirty="0"/>
                        <a:t>4.</a:t>
                      </a:r>
                      <a:endParaRPr lang="en-ZA" b="1" dirty="0"/>
                    </a:p>
                  </a:txBody>
                  <a:tcPr/>
                </a:tc>
                <a:tc>
                  <a:txBody>
                    <a:bodyPr/>
                    <a:lstStyle/>
                    <a:p>
                      <a:pPr marL="0" algn="l" defTabSz="457200" rtl="0" eaLnBrk="1" latinLnBrk="0" hangingPunct="1"/>
                      <a:r>
                        <a:rPr lang="en-US" sz="1800" b="1" kern="1200" dirty="0">
                          <a:solidFill>
                            <a:schemeClr val="tx1"/>
                          </a:solidFill>
                          <a:latin typeface="+mn-lt"/>
                          <a:ea typeface="+mn-ea"/>
                          <a:cs typeface="+mn-cs"/>
                        </a:rPr>
                        <a:t>Annual SALGA Talent Management Seminar – National </a:t>
                      </a:r>
                      <a:endParaRPr lang="en-ZA" sz="1800" b="1" kern="1200" dirty="0">
                        <a:solidFill>
                          <a:schemeClr val="tx1"/>
                        </a:solidFill>
                        <a:latin typeface="+mn-lt"/>
                        <a:ea typeface="+mn-ea"/>
                        <a:cs typeface="+mn-cs"/>
                      </a:endParaRPr>
                    </a:p>
                  </a:txBody>
                  <a:tcPr/>
                </a:tc>
                <a:tc>
                  <a:txBody>
                    <a:bodyPr/>
                    <a:lstStyle/>
                    <a:p>
                      <a:pPr algn="l"/>
                      <a:r>
                        <a:rPr lang="en-US" b="1" dirty="0">
                          <a:solidFill>
                            <a:schemeClr val="tx1"/>
                          </a:solidFill>
                        </a:rPr>
                        <a:t>Follow Up on Municipal Support Needs, where and when required.</a:t>
                      </a:r>
                      <a:endParaRPr lang="en-ZA" b="1" dirty="0">
                        <a:solidFill>
                          <a:schemeClr val="tx1"/>
                        </a:solidFill>
                      </a:endParaRPr>
                    </a:p>
                  </a:txBody>
                  <a:tcPr/>
                </a:tc>
                <a:extLst>
                  <a:ext uri="{0D108BD9-81ED-4DB2-BD59-A6C34878D82A}">
                    <a16:rowId xmlns:a16="http://schemas.microsoft.com/office/drawing/2014/main" xmlns="" val="1360613085"/>
                  </a:ext>
                </a:extLst>
              </a:tr>
            </a:tbl>
          </a:graphicData>
        </a:graphic>
      </p:graphicFrame>
      <p:sp>
        <p:nvSpPr>
          <p:cNvPr id="4" name="Slide Number Placeholder 3">
            <a:extLst>
              <a:ext uri="{FF2B5EF4-FFF2-40B4-BE49-F238E27FC236}">
                <a16:creationId xmlns:a16="http://schemas.microsoft.com/office/drawing/2014/main" xmlns="" id="{3C168021-E6B0-B1BC-1215-31B1DFB20519}"/>
              </a:ext>
            </a:extLst>
          </p:cNvPr>
          <p:cNvSpPr>
            <a:spLocks noGrp="1"/>
          </p:cNvSpPr>
          <p:nvPr>
            <p:ph type="sldNum" sz="quarter" idx="13"/>
          </p:nvPr>
        </p:nvSpPr>
        <p:spPr/>
        <p:txBody>
          <a:bodyPr/>
          <a:lstStyle/>
          <a:p>
            <a:fld id="{4CC04D4C-DC45-834A-A759-F6658CE957E3}" type="slidenum">
              <a:rPr lang="en-US" smtClean="0"/>
              <a:pPr/>
              <a:t>18</a:t>
            </a:fld>
            <a:endParaRPr lang="en-US" dirty="0"/>
          </a:p>
        </p:txBody>
      </p:sp>
    </p:spTree>
    <p:extLst>
      <p:ext uri="{BB962C8B-B14F-4D97-AF65-F5344CB8AC3E}">
        <p14:creationId xmlns:p14="http://schemas.microsoft.com/office/powerpoint/2010/main" xmlns="" val="180241734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3DC9C235-F152-3BEE-B04C-9C32197ED990}"/>
              </a:ext>
            </a:extLst>
          </p:cNvPr>
          <p:cNvSpPr>
            <a:spLocks noGrp="1"/>
          </p:cNvSpPr>
          <p:nvPr>
            <p:ph type="title"/>
          </p:nvPr>
        </p:nvSpPr>
        <p:spPr/>
        <p:txBody>
          <a:bodyPr/>
          <a:lstStyle/>
          <a:p>
            <a:r>
              <a:rPr lang="en-ZA" dirty="0"/>
              <a:t>MUNICIPAL CAPABILITIES - </a:t>
            </a:r>
            <a:br>
              <a:rPr lang="en-ZA" dirty="0"/>
            </a:br>
            <a:r>
              <a:rPr lang="en-ZA" dirty="0"/>
              <a:t>Current Support Programmes</a:t>
            </a:r>
          </a:p>
        </p:txBody>
      </p:sp>
      <p:graphicFrame>
        <p:nvGraphicFramePr>
          <p:cNvPr id="5" name="Table 5">
            <a:extLst>
              <a:ext uri="{FF2B5EF4-FFF2-40B4-BE49-F238E27FC236}">
                <a16:creationId xmlns:a16="http://schemas.microsoft.com/office/drawing/2014/main" xmlns="" id="{CC6F33D4-64F2-88C1-7844-54F0C61C13B9}"/>
              </a:ext>
            </a:extLst>
          </p:cNvPr>
          <p:cNvGraphicFramePr>
            <a:graphicFrameLocks noGrp="1"/>
          </p:cNvGraphicFramePr>
          <p:nvPr>
            <p:ph sz="quarter" idx="10"/>
            <p:extLst>
              <p:ext uri="{D42A27DB-BD31-4B8C-83A1-F6EECF244321}">
                <p14:modId xmlns:p14="http://schemas.microsoft.com/office/powerpoint/2010/main" xmlns="" val="3650659245"/>
              </p:ext>
            </p:extLst>
          </p:nvPr>
        </p:nvGraphicFramePr>
        <p:xfrm>
          <a:off x="119270" y="1259634"/>
          <a:ext cx="9681954" cy="5360915"/>
        </p:xfrm>
        <a:graphic>
          <a:graphicData uri="http://schemas.openxmlformats.org/drawingml/2006/table">
            <a:tbl>
              <a:tblPr firstRow="1" bandRow="1">
                <a:tableStyleId>{5C22544A-7EE6-4342-B048-85BDC9FD1C3A}</a:tableStyleId>
              </a:tblPr>
              <a:tblGrid>
                <a:gridCol w="1684174">
                  <a:extLst>
                    <a:ext uri="{9D8B030D-6E8A-4147-A177-3AD203B41FA5}">
                      <a16:colId xmlns:a16="http://schemas.microsoft.com/office/drawing/2014/main" xmlns="" val="1759705680"/>
                    </a:ext>
                  </a:extLst>
                </a:gridCol>
                <a:gridCol w="2675585">
                  <a:extLst>
                    <a:ext uri="{9D8B030D-6E8A-4147-A177-3AD203B41FA5}">
                      <a16:colId xmlns:a16="http://schemas.microsoft.com/office/drawing/2014/main" xmlns="" val="2538364394"/>
                    </a:ext>
                  </a:extLst>
                </a:gridCol>
                <a:gridCol w="3181404">
                  <a:extLst>
                    <a:ext uri="{9D8B030D-6E8A-4147-A177-3AD203B41FA5}">
                      <a16:colId xmlns:a16="http://schemas.microsoft.com/office/drawing/2014/main" xmlns="" val="3480245459"/>
                    </a:ext>
                  </a:extLst>
                </a:gridCol>
                <a:gridCol w="2140791">
                  <a:extLst>
                    <a:ext uri="{9D8B030D-6E8A-4147-A177-3AD203B41FA5}">
                      <a16:colId xmlns:a16="http://schemas.microsoft.com/office/drawing/2014/main" xmlns="" val="901794095"/>
                    </a:ext>
                  </a:extLst>
                </a:gridCol>
              </a:tblGrid>
              <a:tr h="423155">
                <a:tc>
                  <a:txBody>
                    <a:bodyPr/>
                    <a:lstStyle/>
                    <a:p>
                      <a:r>
                        <a:rPr lang="en-ZA" dirty="0"/>
                        <a:t>SECTION/UNIT</a:t>
                      </a:r>
                    </a:p>
                  </a:txBody>
                  <a:tcPr>
                    <a:solidFill>
                      <a:schemeClr val="accent6"/>
                    </a:solidFill>
                  </a:tcPr>
                </a:tc>
                <a:tc>
                  <a:txBody>
                    <a:bodyPr/>
                    <a:lstStyle/>
                    <a:p>
                      <a:r>
                        <a:rPr lang="en-ZA" dirty="0"/>
                        <a:t>MUNICIPAL CHALLENGES</a:t>
                      </a:r>
                    </a:p>
                  </a:txBody>
                  <a:tcPr>
                    <a:solidFill>
                      <a:schemeClr val="accent6"/>
                    </a:solidFill>
                  </a:tcPr>
                </a:tc>
                <a:tc>
                  <a:txBody>
                    <a:bodyPr/>
                    <a:lstStyle/>
                    <a:p>
                      <a:r>
                        <a:rPr lang="en-ZA" dirty="0"/>
                        <a:t>DESCRIPTION OF SUPPORT</a:t>
                      </a:r>
                    </a:p>
                  </a:txBody>
                  <a:tcPr>
                    <a:solidFill>
                      <a:schemeClr val="accent6"/>
                    </a:solidFill>
                  </a:tcPr>
                </a:tc>
                <a:tc>
                  <a:txBody>
                    <a:bodyPr/>
                    <a:lstStyle/>
                    <a:p>
                      <a:r>
                        <a:rPr lang="en-ZA" dirty="0"/>
                        <a:t>WHAT IS NEXT?</a:t>
                      </a:r>
                    </a:p>
                  </a:txBody>
                  <a:tcPr>
                    <a:solidFill>
                      <a:schemeClr val="accent6"/>
                    </a:solidFill>
                  </a:tcPr>
                </a:tc>
                <a:extLst>
                  <a:ext uri="{0D108BD9-81ED-4DB2-BD59-A6C34878D82A}">
                    <a16:rowId xmlns:a16="http://schemas.microsoft.com/office/drawing/2014/main" xmlns="" val="293802054"/>
                  </a:ext>
                </a:extLst>
              </a:tr>
              <a:tr h="2293337">
                <a:tc rowSpan="3">
                  <a:txBody>
                    <a:bodyPr/>
                    <a:lstStyle/>
                    <a:p>
                      <a:pPr algn="just"/>
                      <a:r>
                        <a:rPr lang="en-GB" sz="1800" b="1" dirty="0">
                          <a:solidFill>
                            <a:schemeClr val="tx1"/>
                          </a:solidFill>
                        </a:rPr>
                        <a:t>M</a:t>
                      </a:r>
                      <a:r>
                        <a:rPr lang="en-ZA" sz="1800" b="1" dirty="0">
                          <a:solidFill>
                            <a:schemeClr val="tx1"/>
                          </a:solidFill>
                        </a:rPr>
                        <a:t>municipal Capabilities</a:t>
                      </a:r>
                    </a:p>
                  </a:txBody>
                  <a:tcPr>
                    <a:solidFill>
                      <a:schemeClr val="accent6">
                        <a:lumMod val="60000"/>
                        <a:lumOff val="40000"/>
                      </a:schemeClr>
                    </a:solidFill>
                  </a:tcPr>
                </a:tc>
                <a:tc>
                  <a:txBody>
                    <a:bodyPr/>
                    <a:lstStyle/>
                    <a:p>
                      <a:pPr algn="l"/>
                      <a:r>
                        <a:rPr lang="en-US" sz="1800" b="1" dirty="0">
                          <a:solidFill>
                            <a:schemeClr val="tx1"/>
                          </a:solidFill>
                        </a:rPr>
                        <a:t>Ensure Human Capability Optimisation:</a:t>
                      </a:r>
                    </a:p>
                    <a:p>
                      <a:pPr marL="285750" indent="-285750" algn="just">
                        <a:buFont typeface="Arial" panose="020B0604020202020204" pitchFamily="34" charset="0"/>
                        <a:buChar char="•"/>
                      </a:pPr>
                      <a:r>
                        <a:rPr lang="en-ZA" sz="1800" spc="-5" dirty="0">
                          <a:effectLst/>
                          <a:latin typeface="Calibri" panose="020F0502020204030204" pitchFamily="34" charset="0"/>
                          <a:ea typeface="Calibri" panose="020F0502020204030204" pitchFamily="34" charset="0"/>
                          <a:cs typeface="Arial" panose="020B0604020202020204" pitchFamily="34" charset="0"/>
                        </a:rPr>
                        <a:t>HR Audit Support Activities </a:t>
                      </a:r>
                    </a:p>
                    <a:p>
                      <a:pPr marL="285750" indent="-285750" algn="just">
                        <a:buFont typeface="Arial" panose="020B0604020202020204" pitchFamily="34" charset="0"/>
                        <a:buChar char="•"/>
                      </a:pPr>
                      <a:r>
                        <a:rPr lang="en-ZA" sz="1800" spc="-5" dirty="0">
                          <a:effectLst/>
                          <a:latin typeface="Calibri" panose="020F0502020204030204" pitchFamily="34" charset="0"/>
                          <a:ea typeface="Calibri" panose="020F0502020204030204" pitchFamily="34" charset="0"/>
                          <a:cs typeface="Arial" panose="020B0604020202020204" pitchFamily="34" charset="0"/>
                        </a:rPr>
                        <a:t>Municipal Capability Assessment Report</a:t>
                      </a:r>
                      <a:endParaRPr lang="en-ZA" sz="1800" spc="-5" dirty="0">
                        <a:latin typeface="Calibri" panose="020F0502020204030204" pitchFamily="34" charset="0"/>
                        <a:ea typeface="Calibri" panose="020F0502020204030204" pitchFamily="34" charset="0"/>
                        <a:cs typeface="Arial" panose="020B0604020202020204" pitchFamily="34" charset="0"/>
                      </a:endParaRPr>
                    </a:p>
                    <a:p>
                      <a:pPr marL="285750" indent="-285750" algn="just">
                        <a:buFont typeface="Arial" panose="020B0604020202020204" pitchFamily="34" charset="0"/>
                        <a:buChar char="•"/>
                      </a:pPr>
                      <a:r>
                        <a:rPr lang="en-ZA" sz="1800" spc="-5" dirty="0">
                          <a:effectLst/>
                          <a:latin typeface="Calibri" panose="020F0502020204030204" pitchFamily="34" charset="0"/>
                          <a:ea typeface="Calibri" panose="020F0502020204030204" pitchFamily="34" charset="0"/>
                          <a:cs typeface="Arial" panose="020B0604020202020204" pitchFamily="34" charset="0"/>
                        </a:rPr>
                        <a:t>Analysis of HR Maturity levels to serve as a baseline</a:t>
                      </a:r>
                      <a:endParaRPr lang="en-ZA" sz="1800" b="1" dirty="0">
                        <a:solidFill>
                          <a:schemeClr val="tx1"/>
                        </a:solidFill>
                      </a:endParaRPr>
                    </a:p>
                  </a:txBody>
                  <a:tcPr>
                    <a:solidFill>
                      <a:schemeClr val="accent6">
                        <a:lumMod val="60000"/>
                        <a:lumOff val="40000"/>
                      </a:schemeClr>
                    </a:solidFill>
                  </a:tcPr>
                </a:tc>
                <a:tc>
                  <a:txBody>
                    <a:bodyPr/>
                    <a:lstStyle/>
                    <a:p>
                      <a:pPr marL="0" marR="0" lvl="0" indent="0" algn="just" defTabSz="4572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800" b="1" kern="1200" dirty="0">
                          <a:solidFill>
                            <a:schemeClr val="dk1"/>
                          </a:solidFill>
                          <a:effectLst/>
                          <a:latin typeface="+mn-lt"/>
                          <a:ea typeface="Arial" panose="020B0604020202020204" pitchFamily="34" charset="0"/>
                          <a:cs typeface="Arial" panose="020B0604020202020204" pitchFamily="34" charset="0"/>
                        </a:rPr>
                        <a:t>SALGA convened a support session with the two identified municipalities (Musina and Waterberg District) on the 15</a:t>
                      </a:r>
                      <a:r>
                        <a:rPr lang="en-US" sz="1800" b="1" kern="1200" baseline="30000" dirty="0">
                          <a:solidFill>
                            <a:schemeClr val="dk1"/>
                          </a:solidFill>
                          <a:effectLst/>
                          <a:latin typeface="+mn-lt"/>
                          <a:ea typeface="Arial" panose="020B0604020202020204" pitchFamily="34" charset="0"/>
                          <a:cs typeface="Arial" panose="020B0604020202020204" pitchFamily="34" charset="0"/>
                        </a:rPr>
                        <a:t>th</a:t>
                      </a:r>
                      <a:r>
                        <a:rPr lang="en-US" sz="1800" b="1" kern="1200" dirty="0">
                          <a:solidFill>
                            <a:schemeClr val="dk1"/>
                          </a:solidFill>
                          <a:effectLst/>
                          <a:latin typeface="+mn-lt"/>
                          <a:ea typeface="Arial" panose="020B0604020202020204" pitchFamily="34" charset="0"/>
                          <a:cs typeface="Arial" panose="020B0604020202020204" pitchFamily="34" charset="0"/>
                        </a:rPr>
                        <a:t> of August through MS Teams. Both municipalities identified their needs for support purposes. Waterberg District signed a support plan.</a:t>
                      </a:r>
                      <a:endParaRPr lang="en-ZA" sz="1800" kern="1200" dirty="0">
                        <a:solidFill>
                          <a:schemeClr val="dk1"/>
                        </a:solidFill>
                        <a:effectLst/>
                        <a:latin typeface="+mn-lt"/>
                        <a:ea typeface="Arial" panose="020B0604020202020204" pitchFamily="34" charset="0"/>
                        <a:cs typeface="Times New Roman" panose="02020603050405020304" pitchFamily="18" charset="0"/>
                      </a:endParaRPr>
                    </a:p>
                  </a:txBody>
                  <a:tcPr>
                    <a:solidFill>
                      <a:schemeClr val="accent6">
                        <a:lumMod val="60000"/>
                        <a:lumOff val="40000"/>
                      </a:schemeClr>
                    </a:solidFill>
                  </a:tcPr>
                </a:tc>
                <a:tc>
                  <a:txBody>
                    <a:bodyPr/>
                    <a:lstStyle/>
                    <a:p>
                      <a:pPr algn="l"/>
                      <a:r>
                        <a:rPr lang="en-US" sz="1800" b="1" dirty="0">
                          <a:solidFill>
                            <a:schemeClr val="tx1"/>
                          </a:solidFill>
                        </a:rPr>
                        <a:t>Follow up on municipal needs for support</a:t>
                      </a:r>
                      <a:endParaRPr lang="en-ZA" sz="1800" b="1" dirty="0">
                        <a:solidFill>
                          <a:schemeClr val="tx1"/>
                        </a:solidFill>
                      </a:endParaRPr>
                    </a:p>
                  </a:txBody>
                  <a:tcPr>
                    <a:solidFill>
                      <a:schemeClr val="accent6">
                        <a:lumMod val="60000"/>
                        <a:lumOff val="40000"/>
                      </a:schemeClr>
                    </a:solidFill>
                  </a:tcPr>
                </a:tc>
                <a:extLst>
                  <a:ext uri="{0D108BD9-81ED-4DB2-BD59-A6C34878D82A}">
                    <a16:rowId xmlns:a16="http://schemas.microsoft.com/office/drawing/2014/main" xmlns="" val="263604013"/>
                  </a:ext>
                </a:extLst>
              </a:tr>
              <a:tr h="1064764">
                <a:tc vMerge="1">
                  <a:txBody>
                    <a:bodyPr/>
                    <a:lstStyle/>
                    <a:p>
                      <a:endParaRPr lang="en-ZA" sz="1400" dirty="0"/>
                    </a:p>
                  </a:txBody>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800" b="1" kern="1200" dirty="0">
                          <a:solidFill>
                            <a:schemeClr val="tx1"/>
                          </a:solidFill>
                          <a:latin typeface="+mn-lt"/>
                          <a:ea typeface="+mn-ea"/>
                          <a:cs typeface="+mn-cs"/>
                        </a:rPr>
                        <a:t>Competency Assessments conducted</a:t>
                      </a:r>
                      <a:endParaRPr lang="en-ZA" sz="1800" b="1" kern="1200" dirty="0">
                        <a:solidFill>
                          <a:schemeClr val="tx1"/>
                        </a:solidFill>
                        <a:latin typeface="+mn-lt"/>
                        <a:ea typeface="+mn-ea"/>
                        <a:cs typeface="+mn-cs"/>
                      </a:endParaRPr>
                    </a:p>
                  </a:txBody>
                  <a:tcPr>
                    <a:solidFill>
                      <a:schemeClr val="accent6">
                        <a:lumMod val="60000"/>
                        <a:lumOff val="40000"/>
                      </a:schemeClr>
                    </a:solidFill>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ZA" sz="1800" b="1" kern="1200" dirty="0">
                          <a:solidFill>
                            <a:schemeClr val="dk1"/>
                          </a:solidFill>
                          <a:effectLst/>
                          <a:latin typeface="+mn-lt"/>
                          <a:ea typeface="Calibri" panose="020F0502020204030204" pitchFamily="34" charset="0"/>
                          <a:cs typeface="Times New Roman" panose="02020603050405020304" pitchFamily="18" charset="0"/>
                        </a:rPr>
                        <a:t>SALGA </a:t>
                      </a:r>
                      <a:r>
                        <a:rPr lang="en-ZA" sz="1800" b="1" kern="1200" dirty="0">
                          <a:solidFill>
                            <a:schemeClr val="dk1"/>
                          </a:solidFill>
                          <a:latin typeface="+mn-lt"/>
                          <a:ea typeface="Calibri" panose="020F0502020204030204" pitchFamily="34" charset="0"/>
                          <a:cs typeface="Times New Roman" panose="02020603050405020304" pitchFamily="18" charset="0"/>
                        </a:rPr>
                        <a:t>M</a:t>
                      </a:r>
                      <a:r>
                        <a:rPr lang="en-ZA" sz="1800" b="1" kern="1200" dirty="0">
                          <a:solidFill>
                            <a:schemeClr val="dk1"/>
                          </a:solidFill>
                          <a:effectLst/>
                          <a:latin typeface="+mn-lt"/>
                          <a:ea typeface="Calibri" panose="020F0502020204030204" pitchFamily="34" charset="0"/>
                          <a:cs typeface="Times New Roman" panose="02020603050405020304" pitchFamily="18" charset="0"/>
                        </a:rPr>
                        <a:t>unicipal </a:t>
                      </a:r>
                      <a:r>
                        <a:rPr lang="en-ZA" sz="1800" b="1" kern="1200" dirty="0">
                          <a:solidFill>
                            <a:schemeClr val="dk1"/>
                          </a:solidFill>
                          <a:latin typeface="+mn-lt"/>
                          <a:ea typeface="Calibri" panose="020F0502020204030204" pitchFamily="34" charset="0"/>
                          <a:cs typeface="Times New Roman" panose="02020603050405020304" pitchFamily="18" charset="0"/>
                        </a:rPr>
                        <a:t>L</a:t>
                      </a:r>
                      <a:r>
                        <a:rPr lang="en-ZA" sz="1800" b="1" kern="1200" dirty="0">
                          <a:solidFill>
                            <a:schemeClr val="dk1"/>
                          </a:solidFill>
                          <a:effectLst/>
                          <a:latin typeface="+mn-lt"/>
                          <a:ea typeface="Calibri" panose="020F0502020204030204" pitchFamily="34" charset="0"/>
                          <a:cs typeface="Times New Roman" panose="02020603050405020304" pitchFamily="18" charset="0"/>
                        </a:rPr>
                        <a:t>eadership </a:t>
                      </a:r>
                      <a:r>
                        <a:rPr lang="en-ZA" sz="1800" b="1" kern="1200" dirty="0">
                          <a:solidFill>
                            <a:schemeClr val="dk1"/>
                          </a:solidFill>
                          <a:latin typeface="+mn-lt"/>
                          <a:ea typeface="Calibri" panose="020F0502020204030204" pitchFamily="34" charset="0"/>
                          <a:cs typeface="Times New Roman" panose="02020603050405020304" pitchFamily="18" charset="0"/>
                        </a:rPr>
                        <a:t>C</a:t>
                      </a:r>
                      <a:r>
                        <a:rPr lang="en-ZA" sz="1800" b="1" kern="1200" dirty="0">
                          <a:solidFill>
                            <a:schemeClr val="dk1"/>
                          </a:solidFill>
                          <a:effectLst/>
                          <a:latin typeface="+mn-lt"/>
                          <a:ea typeface="Calibri" panose="020F0502020204030204" pitchFamily="34" charset="0"/>
                          <a:cs typeface="Times New Roman" panose="02020603050405020304" pitchFamily="18" charset="0"/>
                        </a:rPr>
                        <a:t>ompetency </a:t>
                      </a:r>
                      <a:r>
                        <a:rPr lang="en-ZA" sz="1800" b="1" kern="1200" dirty="0">
                          <a:solidFill>
                            <a:schemeClr val="dk1"/>
                          </a:solidFill>
                          <a:latin typeface="+mn-lt"/>
                          <a:ea typeface="Calibri" panose="020F0502020204030204" pitchFamily="34" charset="0"/>
                          <a:cs typeface="Times New Roman" panose="02020603050405020304" pitchFamily="18" charset="0"/>
                        </a:rPr>
                        <a:t>A</a:t>
                      </a:r>
                      <a:r>
                        <a:rPr lang="en-ZA" sz="1800" b="1" kern="1200" dirty="0">
                          <a:solidFill>
                            <a:schemeClr val="dk1"/>
                          </a:solidFill>
                          <a:effectLst/>
                          <a:latin typeface="+mn-lt"/>
                          <a:ea typeface="Calibri" panose="020F0502020204030204" pitchFamily="34" charset="0"/>
                          <a:cs typeface="Times New Roman" panose="02020603050405020304" pitchFamily="18" charset="0"/>
                        </a:rPr>
                        <a:t>ssessment </a:t>
                      </a:r>
                      <a:r>
                        <a:rPr lang="en-ZA" sz="1800" b="1" kern="1200" dirty="0">
                          <a:solidFill>
                            <a:schemeClr val="dk1"/>
                          </a:solidFill>
                          <a:latin typeface="+mn-lt"/>
                          <a:ea typeface="Calibri" panose="020F0502020204030204" pitchFamily="34" charset="0"/>
                          <a:cs typeface="Times New Roman" panose="02020603050405020304" pitchFamily="18" charset="0"/>
                        </a:rPr>
                        <a:t>C</a:t>
                      </a:r>
                      <a:r>
                        <a:rPr lang="en-ZA" sz="1800" b="1" kern="1200" dirty="0">
                          <a:solidFill>
                            <a:schemeClr val="dk1"/>
                          </a:solidFill>
                          <a:effectLst/>
                          <a:latin typeface="+mn-lt"/>
                          <a:ea typeface="Calibri" panose="020F0502020204030204" pitchFamily="34" charset="0"/>
                          <a:cs typeface="Times New Roman" panose="02020603050405020304" pitchFamily="18" charset="0"/>
                        </a:rPr>
                        <a:t>entre (MLAC), personal credentials verification and integrity checks </a:t>
                      </a:r>
                    </a:p>
                  </a:txBody>
                  <a:tcPr>
                    <a:solidFill>
                      <a:schemeClr val="accent6">
                        <a:lumMod val="60000"/>
                        <a:lumOff val="40000"/>
                      </a:schemeClr>
                    </a:solidFill>
                  </a:tcPr>
                </a:tc>
                <a:tc>
                  <a:txBody>
                    <a:bodyPr/>
                    <a:lstStyle/>
                    <a:p>
                      <a:pPr algn="l"/>
                      <a:r>
                        <a:rPr lang="en-US" sz="1800" b="1" dirty="0">
                          <a:solidFill>
                            <a:schemeClr val="tx1"/>
                          </a:solidFill>
                        </a:rPr>
                        <a:t>Continue to support members on competency assessments</a:t>
                      </a:r>
                      <a:endParaRPr lang="en-ZA" sz="1800" b="1" dirty="0">
                        <a:solidFill>
                          <a:schemeClr val="tx1"/>
                        </a:solidFill>
                      </a:endParaRPr>
                    </a:p>
                  </a:txBody>
                  <a:tcPr>
                    <a:solidFill>
                      <a:schemeClr val="accent6">
                        <a:lumMod val="60000"/>
                        <a:lumOff val="40000"/>
                      </a:schemeClr>
                    </a:solidFill>
                  </a:tcPr>
                </a:tc>
                <a:extLst>
                  <a:ext uri="{0D108BD9-81ED-4DB2-BD59-A6C34878D82A}">
                    <a16:rowId xmlns:a16="http://schemas.microsoft.com/office/drawing/2014/main" xmlns="" val="1048831509"/>
                  </a:ext>
                </a:extLst>
              </a:tr>
              <a:tr h="907326">
                <a:tc vMerge="1">
                  <a:txBody>
                    <a:bodyPr/>
                    <a:lstStyle/>
                    <a:p>
                      <a:endParaRPr lang="en-ZA" dirty="0"/>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ZA" sz="1800" b="1" kern="1200" dirty="0">
                          <a:solidFill>
                            <a:schemeClr val="dk1"/>
                          </a:solidFill>
                          <a:latin typeface="+mn-lt"/>
                          <a:ea typeface="Calibri" panose="020F0502020204030204" pitchFamily="34" charset="0"/>
                          <a:cs typeface="Times New Roman" panose="02020603050405020304" pitchFamily="18" charset="0"/>
                        </a:rPr>
                        <a:t>I</a:t>
                      </a:r>
                      <a:r>
                        <a:rPr lang="en-ZA" sz="1800" b="1" kern="1200" dirty="0">
                          <a:solidFill>
                            <a:schemeClr val="dk1"/>
                          </a:solidFill>
                          <a:effectLst/>
                          <a:latin typeface="+mn-lt"/>
                          <a:ea typeface="Calibri" panose="020F0502020204030204" pitchFamily="34" charset="0"/>
                          <a:cs typeface="Times New Roman" panose="02020603050405020304" pitchFamily="18" charset="0"/>
                        </a:rPr>
                        <a:t>mpact of Local Government Municipal Staff Regulations</a:t>
                      </a:r>
                    </a:p>
                  </a:txBody>
                  <a:tcPr>
                    <a:solidFill>
                      <a:schemeClr val="accent6">
                        <a:lumMod val="60000"/>
                        <a:lumOff val="40000"/>
                      </a:schemeClr>
                    </a:solidFill>
                  </a:tcPr>
                </a:tc>
                <a:tc>
                  <a:txBody>
                    <a:bodyPr/>
                    <a:lstStyle/>
                    <a:p>
                      <a:pPr lvl="0" algn="just"/>
                      <a:r>
                        <a:rPr lang="en-ZA" sz="1800" b="1" kern="1200" dirty="0">
                          <a:solidFill>
                            <a:schemeClr val="dk1"/>
                          </a:solidFill>
                          <a:effectLst/>
                          <a:latin typeface="+mn-lt"/>
                          <a:ea typeface="Calibri" panose="020F0502020204030204" pitchFamily="34" charset="0"/>
                          <a:cs typeface="Times New Roman" panose="02020603050405020304" pitchFamily="18" charset="0"/>
                        </a:rPr>
                        <a:t>Conducted a support session</a:t>
                      </a:r>
                      <a:endParaRPr lang="en-ZA" sz="1800" b="1" dirty="0">
                        <a:solidFill>
                          <a:schemeClr val="tx1"/>
                        </a:solidFill>
                      </a:endParaRPr>
                    </a:p>
                  </a:txBody>
                  <a:tcPr>
                    <a:solidFill>
                      <a:schemeClr val="accent6">
                        <a:lumMod val="60000"/>
                        <a:lumOff val="40000"/>
                      </a:schemeClr>
                    </a:solidFill>
                  </a:tcPr>
                </a:tc>
                <a:tc>
                  <a:txBody>
                    <a:bodyPr/>
                    <a:lstStyle/>
                    <a:p>
                      <a:r>
                        <a:rPr lang="en-US" sz="1800" b="1" dirty="0"/>
                        <a:t>Continue to conduct support session as and when required.</a:t>
                      </a:r>
                      <a:endParaRPr lang="en-ZA" sz="1800" b="1" dirty="0"/>
                    </a:p>
                  </a:txBody>
                  <a:tcPr>
                    <a:solidFill>
                      <a:schemeClr val="accent6">
                        <a:lumMod val="60000"/>
                        <a:lumOff val="40000"/>
                      </a:schemeClr>
                    </a:solidFill>
                  </a:tcPr>
                </a:tc>
                <a:extLst>
                  <a:ext uri="{0D108BD9-81ED-4DB2-BD59-A6C34878D82A}">
                    <a16:rowId xmlns:a16="http://schemas.microsoft.com/office/drawing/2014/main" xmlns="" val="2276436923"/>
                  </a:ext>
                </a:extLst>
              </a:tr>
            </a:tbl>
          </a:graphicData>
        </a:graphic>
      </p:graphicFrame>
      <p:sp>
        <p:nvSpPr>
          <p:cNvPr id="4" name="Slide Number Placeholder 3">
            <a:extLst>
              <a:ext uri="{FF2B5EF4-FFF2-40B4-BE49-F238E27FC236}">
                <a16:creationId xmlns:a16="http://schemas.microsoft.com/office/drawing/2014/main" xmlns="" id="{2A129828-FB74-8369-6571-5DA402AEC755}"/>
              </a:ext>
            </a:extLst>
          </p:cNvPr>
          <p:cNvSpPr>
            <a:spLocks noGrp="1"/>
          </p:cNvSpPr>
          <p:nvPr>
            <p:ph type="sldNum" sz="quarter" idx="13"/>
          </p:nvPr>
        </p:nvSpPr>
        <p:spPr/>
        <p:txBody>
          <a:bodyPr/>
          <a:lstStyle/>
          <a:p>
            <a:fld id="{4CC04D4C-DC45-834A-A759-F6658CE957E3}" type="slidenum">
              <a:rPr lang="en-US" smtClean="0"/>
              <a:pPr/>
              <a:t>19</a:t>
            </a:fld>
            <a:endParaRPr lang="en-US" dirty="0"/>
          </a:p>
        </p:txBody>
      </p:sp>
    </p:spTree>
    <p:extLst>
      <p:ext uri="{BB962C8B-B14F-4D97-AF65-F5344CB8AC3E}">
        <p14:creationId xmlns:p14="http://schemas.microsoft.com/office/powerpoint/2010/main" xmlns="" val="318713671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E6903028-F161-7F14-5552-613EF495DCF9}"/>
              </a:ext>
            </a:extLst>
          </p:cNvPr>
          <p:cNvSpPr>
            <a:spLocks noGrp="1"/>
          </p:cNvSpPr>
          <p:nvPr>
            <p:ph type="title"/>
          </p:nvPr>
        </p:nvSpPr>
        <p:spPr/>
        <p:txBody>
          <a:bodyPr/>
          <a:lstStyle/>
          <a:p>
            <a:r>
              <a:rPr lang="en-ZA" dirty="0"/>
              <a:t>CONTENTS</a:t>
            </a:r>
          </a:p>
        </p:txBody>
      </p:sp>
      <p:sp>
        <p:nvSpPr>
          <p:cNvPr id="3" name="Content Placeholder 2">
            <a:extLst>
              <a:ext uri="{FF2B5EF4-FFF2-40B4-BE49-F238E27FC236}">
                <a16:creationId xmlns:a16="http://schemas.microsoft.com/office/drawing/2014/main" xmlns="" id="{C66BA3DD-ED96-EC4E-D686-84436C1C9A33}"/>
              </a:ext>
            </a:extLst>
          </p:cNvPr>
          <p:cNvSpPr>
            <a:spLocks noGrp="1"/>
          </p:cNvSpPr>
          <p:nvPr>
            <p:ph sz="quarter" idx="10"/>
          </p:nvPr>
        </p:nvSpPr>
        <p:spPr>
          <a:xfrm>
            <a:off x="154745" y="1561672"/>
            <a:ext cx="9389947" cy="4585910"/>
          </a:xfrm>
        </p:spPr>
        <p:txBody>
          <a:bodyPr>
            <a:normAutofit/>
          </a:bodyPr>
          <a:lstStyle/>
          <a:p>
            <a:pPr marL="514350" indent="-514350">
              <a:buAutoNum type="arabicPeriod"/>
            </a:pPr>
            <a:r>
              <a:rPr lang="en-ZA" b="1" dirty="0"/>
              <a:t>Background and Context</a:t>
            </a:r>
          </a:p>
          <a:p>
            <a:pPr marL="514350" indent="-514350">
              <a:buAutoNum type="arabicPeriod"/>
            </a:pPr>
            <a:r>
              <a:rPr lang="en-ZA" b="1" dirty="0"/>
              <a:t>Municipal Finance and Audit Support</a:t>
            </a:r>
          </a:p>
          <a:p>
            <a:pPr marL="514350" indent="-514350">
              <a:buAutoNum type="arabicPeriod"/>
            </a:pPr>
            <a:r>
              <a:rPr lang="en-ZA" b="1" dirty="0"/>
              <a:t>Municipal Capabilities and Governance Support</a:t>
            </a:r>
          </a:p>
          <a:p>
            <a:pPr marL="514350" indent="-514350">
              <a:buFont typeface="Arial"/>
              <a:buAutoNum type="arabicPeriod"/>
            </a:pPr>
            <a:r>
              <a:rPr lang="en-ZA" b="1" dirty="0"/>
              <a:t>Municipal Infrastructure and Service Delivery Support</a:t>
            </a:r>
          </a:p>
          <a:p>
            <a:pPr marL="514350" indent="-514350">
              <a:buAutoNum type="arabicPeriod"/>
            </a:pPr>
            <a:r>
              <a:rPr lang="en-US" b="1" dirty="0"/>
              <a:t>Socio-economic Development And Spatial Transformation Support</a:t>
            </a:r>
          </a:p>
          <a:p>
            <a:pPr marL="514350" indent="-514350">
              <a:buAutoNum type="arabicPeriod"/>
            </a:pPr>
            <a:r>
              <a:rPr lang="en-ZA" b="1" dirty="0"/>
              <a:t>Conclusion and Recommendations</a:t>
            </a:r>
          </a:p>
          <a:p>
            <a:pPr marL="514350" indent="-514350">
              <a:buAutoNum type="arabicPeriod"/>
            </a:pPr>
            <a:endParaRPr lang="en-ZA" b="1" dirty="0"/>
          </a:p>
          <a:p>
            <a:pPr marL="514350" indent="-514350">
              <a:buAutoNum type="arabicPeriod"/>
            </a:pPr>
            <a:endParaRPr lang="en-ZA" b="1" dirty="0"/>
          </a:p>
        </p:txBody>
      </p:sp>
      <p:sp>
        <p:nvSpPr>
          <p:cNvPr id="4" name="Slide Number Placeholder 3">
            <a:extLst>
              <a:ext uri="{FF2B5EF4-FFF2-40B4-BE49-F238E27FC236}">
                <a16:creationId xmlns:a16="http://schemas.microsoft.com/office/drawing/2014/main" xmlns="" id="{04BE60B8-1B79-8138-E67A-7E7DC8629774}"/>
              </a:ext>
            </a:extLst>
          </p:cNvPr>
          <p:cNvSpPr>
            <a:spLocks noGrp="1"/>
          </p:cNvSpPr>
          <p:nvPr>
            <p:ph type="sldNum" sz="quarter" idx="13"/>
          </p:nvPr>
        </p:nvSpPr>
        <p:spPr/>
        <p:txBody>
          <a:bodyPr/>
          <a:lstStyle/>
          <a:p>
            <a:fld id="{4CC04D4C-DC45-834A-A759-F6658CE957E3}" type="slidenum">
              <a:rPr lang="en-US" smtClean="0"/>
              <a:pPr/>
              <a:t>2</a:t>
            </a:fld>
            <a:endParaRPr lang="en-US" dirty="0"/>
          </a:p>
        </p:txBody>
      </p:sp>
    </p:spTree>
    <p:extLst>
      <p:ext uri="{BB962C8B-B14F-4D97-AF65-F5344CB8AC3E}">
        <p14:creationId xmlns:p14="http://schemas.microsoft.com/office/powerpoint/2010/main" xmlns="" val="400003097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3DC9C235-F152-3BEE-B04C-9C32197ED990}"/>
              </a:ext>
            </a:extLst>
          </p:cNvPr>
          <p:cNvSpPr>
            <a:spLocks noGrp="1"/>
          </p:cNvSpPr>
          <p:nvPr>
            <p:ph type="title"/>
          </p:nvPr>
        </p:nvSpPr>
        <p:spPr/>
        <p:txBody>
          <a:bodyPr/>
          <a:lstStyle/>
          <a:p>
            <a:r>
              <a:rPr lang="en-ZA" dirty="0"/>
              <a:t>MUNICIPAL CAPABILITIES - </a:t>
            </a:r>
            <a:br>
              <a:rPr lang="en-ZA" dirty="0"/>
            </a:br>
            <a:r>
              <a:rPr lang="en-ZA" dirty="0"/>
              <a:t>Current Support Programmes</a:t>
            </a:r>
          </a:p>
        </p:txBody>
      </p:sp>
      <p:graphicFrame>
        <p:nvGraphicFramePr>
          <p:cNvPr id="5" name="Table 5">
            <a:extLst>
              <a:ext uri="{FF2B5EF4-FFF2-40B4-BE49-F238E27FC236}">
                <a16:creationId xmlns:a16="http://schemas.microsoft.com/office/drawing/2014/main" xmlns="" id="{CC6F33D4-64F2-88C1-7844-54F0C61C13B9}"/>
              </a:ext>
            </a:extLst>
          </p:cNvPr>
          <p:cNvGraphicFramePr>
            <a:graphicFrameLocks noGrp="1"/>
          </p:cNvGraphicFramePr>
          <p:nvPr>
            <p:ph sz="quarter" idx="10"/>
            <p:extLst>
              <p:ext uri="{D42A27DB-BD31-4B8C-83A1-F6EECF244321}">
                <p14:modId xmlns:p14="http://schemas.microsoft.com/office/powerpoint/2010/main" xmlns="" val="1838973193"/>
              </p:ext>
            </p:extLst>
          </p:nvPr>
        </p:nvGraphicFramePr>
        <p:xfrm>
          <a:off x="119269" y="1259636"/>
          <a:ext cx="9641179" cy="5505895"/>
        </p:xfrm>
        <a:graphic>
          <a:graphicData uri="http://schemas.openxmlformats.org/drawingml/2006/table">
            <a:tbl>
              <a:tblPr firstRow="1" bandRow="1">
                <a:tableStyleId>{5C22544A-7EE6-4342-B048-85BDC9FD1C3A}</a:tableStyleId>
              </a:tblPr>
              <a:tblGrid>
                <a:gridCol w="1677081">
                  <a:extLst>
                    <a:ext uri="{9D8B030D-6E8A-4147-A177-3AD203B41FA5}">
                      <a16:colId xmlns:a16="http://schemas.microsoft.com/office/drawing/2014/main" xmlns="" val="1759705680"/>
                    </a:ext>
                  </a:extLst>
                </a:gridCol>
                <a:gridCol w="2664317">
                  <a:extLst>
                    <a:ext uri="{9D8B030D-6E8A-4147-A177-3AD203B41FA5}">
                      <a16:colId xmlns:a16="http://schemas.microsoft.com/office/drawing/2014/main" xmlns="" val="2538364394"/>
                    </a:ext>
                  </a:extLst>
                </a:gridCol>
                <a:gridCol w="3168006">
                  <a:extLst>
                    <a:ext uri="{9D8B030D-6E8A-4147-A177-3AD203B41FA5}">
                      <a16:colId xmlns:a16="http://schemas.microsoft.com/office/drawing/2014/main" xmlns="" val="3480245459"/>
                    </a:ext>
                  </a:extLst>
                </a:gridCol>
                <a:gridCol w="2131775">
                  <a:extLst>
                    <a:ext uri="{9D8B030D-6E8A-4147-A177-3AD203B41FA5}">
                      <a16:colId xmlns:a16="http://schemas.microsoft.com/office/drawing/2014/main" xmlns="" val="901794095"/>
                    </a:ext>
                  </a:extLst>
                </a:gridCol>
              </a:tblGrid>
              <a:tr h="347784">
                <a:tc>
                  <a:txBody>
                    <a:bodyPr/>
                    <a:lstStyle/>
                    <a:p>
                      <a:r>
                        <a:rPr lang="en-ZA" dirty="0"/>
                        <a:t>SECTION/UNIT</a:t>
                      </a:r>
                    </a:p>
                  </a:txBody>
                  <a:tcPr>
                    <a:solidFill>
                      <a:schemeClr val="accent6"/>
                    </a:solidFill>
                  </a:tcPr>
                </a:tc>
                <a:tc>
                  <a:txBody>
                    <a:bodyPr/>
                    <a:lstStyle/>
                    <a:p>
                      <a:r>
                        <a:rPr lang="en-ZA" dirty="0"/>
                        <a:t>MUNICIPAL CHALLENGES</a:t>
                      </a:r>
                    </a:p>
                  </a:txBody>
                  <a:tcPr>
                    <a:solidFill>
                      <a:schemeClr val="accent6"/>
                    </a:solidFill>
                  </a:tcPr>
                </a:tc>
                <a:tc>
                  <a:txBody>
                    <a:bodyPr/>
                    <a:lstStyle/>
                    <a:p>
                      <a:r>
                        <a:rPr lang="en-ZA" dirty="0"/>
                        <a:t>DESCRIPTION OF SUPPORT</a:t>
                      </a:r>
                    </a:p>
                  </a:txBody>
                  <a:tcPr>
                    <a:solidFill>
                      <a:schemeClr val="accent6"/>
                    </a:solidFill>
                  </a:tcPr>
                </a:tc>
                <a:tc>
                  <a:txBody>
                    <a:bodyPr/>
                    <a:lstStyle/>
                    <a:p>
                      <a:r>
                        <a:rPr lang="en-ZA" dirty="0"/>
                        <a:t>WHAT IS NEXT?</a:t>
                      </a:r>
                    </a:p>
                  </a:txBody>
                  <a:tcPr>
                    <a:solidFill>
                      <a:schemeClr val="accent6"/>
                    </a:solidFill>
                  </a:tcPr>
                </a:tc>
                <a:extLst>
                  <a:ext uri="{0D108BD9-81ED-4DB2-BD59-A6C34878D82A}">
                    <a16:rowId xmlns:a16="http://schemas.microsoft.com/office/drawing/2014/main" xmlns="" val="293802054"/>
                  </a:ext>
                </a:extLst>
              </a:tr>
              <a:tr h="4260660">
                <a:tc rowSpan="2">
                  <a:txBody>
                    <a:bodyPr/>
                    <a:lstStyle/>
                    <a:p>
                      <a:pPr algn="just"/>
                      <a:r>
                        <a:rPr lang="en-GB" sz="1800" b="1" dirty="0">
                          <a:solidFill>
                            <a:schemeClr val="tx1"/>
                          </a:solidFill>
                        </a:rPr>
                        <a:t>M</a:t>
                      </a:r>
                      <a:r>
                        <a:rPr lang="en-ZA" sz="1800" b="1" dirty="0">
                          <a:solidFill>
                            <a:schemeClr val="tx1"/>
                          </a:solidFill>
                        </a:rPr>
                        <a:t>municipal Capabilities</a:t>
                      </a:r>
                    </a:p>
                  </a:txBody>
                  <a:tcPr>
                    <a:solidFill>
                      <a:schemeClr val="accent6">
                        <a:lumMod val="60000"/>
                        <a:lumOff val="40000"/>
                      </a:schemeClr>
                    </a:solidFill>
                  </a:tcPr>
                </a:tc>
                <a:tc>
                  <a:txBody>
                    <a:bodyPr/>
                    <a:lstStyle/>
                    <a:p>
                      <a:pPr algn="l"/>
                      <a:r>
                        <a:rPr lang="en-ZA" sz="1800" b="1" kern="1200" dirty="0">
                          <a:solidFill>
                            <a:srgbClr val="000000"/>
                          </a:solidFill>
                          <a:effectLst/>
                          <a:latin typeface="+mn-lt"/>
                          <a:ea typeface="Times New Roman" panose="02020603050405020304" pitchFamily="18" charset="0"/>
                          <a:cs typeface="Times New Roman" panose="02020603050405020304" pitchFamily="18" charset="0"/>
                        </a:rPr>
                        <a:t>Labour Relations related matters:</a:t>
                      </a:r>
                      <a:r>
                        <a:rPr lang="en-US" sz="1800" b="1" dirty="0">
                          <a:solidFill>
                            <a:schemeClr val="tx1"/>
                          </a:solidFill>
                        </a:rPr>
                        <a:t> </a:t>
                      </a:r>
                      <a:endParaRPr lang="en-ZA" sz="1800" b="1" dirty="0">
                        <a:solidFill>
                          <a:schemeClr val="tx1"/>
                        </a:solidFill>
                      </a:endParaRPr>
                    </a:p>
                  </a:txBody>
                  <a:tcPr>
                    <a:solidFill>
                      <a:schemeClr val="accent6">
                        <a:lumMod val="60000"/>
                        <a:lumOff val="40000"/>
                      </a:schemeClr>
                    </a:solidFill>
                  </a:tcPr>
                </a:tc>
                <a:tc>
                  <a:txBody>
                    <a:bodyPr/>
                    <a:lstStyle/>
                    <a:p>
                      <a:pPr marL="342900" lvl="0" indent="-342900" algn="just">
                        <a:lnSpc>
                          <a:spcPct val="107000"/>
                        </a:lnSpc>
                        <a:buFont typeface="Symbol" panose="05050102010706020507" pitchFamily="18" charset="2"/>
                        <a:buChar char=""/>
                      </a:pPr>
                      <a:r>
                        <a:rPr lang="en-ZA" sz="1800" b="1" kern="1200" dirty="0">
                          <a:solidFill>
                            <a:srgbClr val="000000"/>
                          </a:solidFill>
                          <a:effectLst/>
                          <a:latin typeface="+mn-lt"/>
                          <a:ea typeface="Calibri" panose="020F0502020204030204" pitchFamily="34" charset="0"/>
                          <a:cs typeface="Times New Roman" panose="02020603050405020304" pitchFamily="18" charset="0"/>
                        </a:rPr>
                        <a:t>Circular No. 1- 2022 Limpopo - Extension of Divisional CoS Agreement issued </a:t>
                      </a:r>
                    </a:p>
                    <a:p>
                      <a:pPr marL="342900" lvl="0" indent="-342900" algn="just">
                        <a:lnSpc>
                          <a:spcPct val="107000"/>
                        </a:lnSpc>
                        <a:buFont typeface="Symbol" panose="05050102010706020507" pitchFamily="18" charset="2"/>
                        <a:buChar char=""/>
                      </a:pPr>
                      <a:r>
                        <a:rPr lang="en-ZA" sz="1800" b="1" kern="1200" dirty="0">
                          <a:solidFill>
                            <a:srgbClr val="000000"/>
                          </a:solidFill>
                          <a:effectLst/>
                          <a:latin typeface="+mn-lt"/>
                          <a:ea typeface="Calibri" panose="020F0502020204030204" pitchFamily="34" charset="0"/>
                          <a:cs typeface="Times New Roman" panose="02020603050405020304" pitchFamily="18" charset="0"/>
                        </a:rPr>
                        <a:t>Conducted Labour Relations Practitioners Forum </a:t>
                      </a:r>
                    </a:p>
                    <a:p>
                      <a:pPr marL="342900" lvl="0" indent="-342900" algn="just">
                        <a:lnSpc>
                          <a:spcPct val="107000"/>
                        </a:lnSpc>
                        <a:buFont typeface="Symbol" panose="05050102010706020507" pitchFamily="18" charset="2"/>
                        <a:buChar char=""/>
                      </a:pPr>
                      <a:r>
                        <a:rPr lang="en-ZA" sz="1800" b="1" kern="1200" dirty="0">
                          <a:solidFill>
                            <a:srgbClr val="000000"/>
                          </a:solidFill>
                          <a:effectLst/>
                          <a:latin typeface="+mn-lt"/>
                          <a:ea typeface="Calibri" panose="020F0502020204030204" pitchFamily="34" charset="0"/>
                          <a:cs typeface="Times New Roman" panose="02020603050405020304" pitchFamily="18" charset="0"/>
                        </a:rPr>
                        <a:t>Circular No 9/2022 - RFCA - Temporary Interdict Obtained by MWRF issued</a:t>
                      </a:r>
                    </a:p>
                    <a:p>
                      <a:pPr marL="342900" lvl="0" indent="-342900" algn="just">
                        <a:lnSpc>
                          <a:spcPct val="107000"/>
                        </a:lnSpc>
                        <a:buFont typeface="Symbol" panose="05050102010706020507" pitchFamily="18" charset="2"/>
                        <a:buChar char=""/>
                      </a:pPr>
                      <a:r>
                        <a:rPr lang="en-ZA" sz="1800" b="1" kern="1200" dirty="0">
                          <a:solidFill>
                            <a:srgbClr val="000000"/>
                          </a:solidFill>
                          <a:effectLst/>
                          <a:latin typeface="+mn-lt"/>
                          <a:ea typeface="Calibri" panose="020F0502020204030204" pitchFamily="34" charset="0"/>
                          <a:cs typeface="Times New Roman" panose="02020603050405020304" pitchFamily="18" charset="0"/>
                        </a:rPr>
                        <a:t>Circular No. 6 -2022 - Compensatory Framework issued</a:t>
                      </a:r>
                    </a:p>
                    <a:p>
                      <a:pPr marL="342900" marR="0" lvl="0" indent="-342900" algn="just" defTabSz="457200" rtl="0" eaLnBrk="1" fontAlgn="auto" latinLnBrk="0" hangingPunct="1">
                        <a:lnSpc>
                          <a:spcPct val="107000"/>
                        </a:lnSpc>
                        <a:spcBef>
                          <a:spcPts val="0"/>
                        </a:spcBef>
                        <a:spcAft>
                          <a:spcPts val="0"/>
                        </a:spcAft>
                        <a:buClrTx/>
                        <a:buSzTx/>
                        <a:buFont typeface="Symbol" panose="05050102010706020507" pitchFamily="18" charset="2"/>
                        <a:buChar char=""/>
                        <a:tabLst/>
                        <a:defRPr/>
                      </a:pPr>
                      <a:r>
                        <a:rPr lang="en-ZA" sz="1800" b="1" kern="1200" dirty="0">
                          <a:solidFill>
                            <a:srgbClr val="000000"/>
                          </a:solidFill>
                          <a:effectLst/>
                          <a:latin typeface="+mn-lt"/>
                          <a:ea typeface="Calibri" panose="020F0502020204030204" pitchFamily="34" charset="0"/>
                          <a:cs typeface="Times New Roman" panose="02020603050405020304" pitchFamily="18" charset="0"/>
                        </a:rPr>
                        <a:t>Issued a circular to monitor compliance Salary and Wage Collective Agreement</a:t>
                      </a:r>
                    </a:p>
                  </a:txBody>
                  <a:tcPr>
                    <a:solidFill>
                      <a:schemeClr val="accent6">
                        <a:lumMod val="60000"/>
                        <a:lumOff val="40000"/>
                      </a:schemeClr>
                    </a:solidFill>
                  </a:tcPr>
                </a:tc>
                <a:tc>
                  <a:txBody>
                    <a:bodyPr/>
                    <a:lstStyle/>
                    <a:p>
                      <a:pPr algn="l"/>
                      <a:r>
                        <a:rPr lang="en-US" sz="1800" b="1" dirty="0">
                          <a:solidFill>
                            <a:schemeClr val="tx1"/>
                          </a:solidFill>
                        </a:rPr>
                        <a:t>Follow up on municipal LR needs for support</a:t>
                      </a:r>
                      <a:endParaRPr lang="en-ZA" sz="1800" b="1" dirty="0">
                        <a:solidFill>
                          <a:schemeClr val="tx1"/>
                        </a:solidFill>
                      </a:endParaRPr>
                    </a:p>
                  </a:txBody>
                  <a:tcPr>
                    <a:solidFill>
                      <a:schemeClr val="accent6">
                        <a:lumMod val="60000"/>
                        <a:lumOff val="40000"/>
                      </a:schemeClr>
                    </a:solidFill>
                  </a:tcPr>
                </a:tc>
                <a:extLst>
                  <a:ext uri="{0D108BD9-81ED-4DB2-BD59-A6C34878D82A}">
                    <a16:rowId xmlns:a16="http://schemas.microsoft.com/office/drawing/2014/main" xmlns="" val="263604013"/>
                  </a:ext>
                </a:extLst>
              </a:tr>
              <a:tr h="347784">
                <a:tc vMerge="1">
                  <a:txBody>
                    <a:bodyPr/>
                    <a:lstStyle/>
                    <a:p>
                      <a:endParaRPr lang="en-ZA" sz="1400" dirty="0"/>
                    </a:p>
                  </a:txBody>
                  <a:tcPr/>
                </a:tc>
                <a:tc gridSpan="3">
                  <a:txBody>
                    <a:bodyPr/>
                    <a:lstStyle/>
                    <a:p>
                      <a:pPr marL="0" marR="0" indent="0" algn="l" defTabSz="457200" rtl="0" eaLnBrk="1" fontAlgn="auto" latinLnBrk="0" hangingPunct="1">
                        <a:lnSpc>
                          <a:spcPct val="100000"/>
                        </a:lnSpc>
                        <a:spcBef>
                          <a:spcPts val="0"/>
                        </a:spcBef>
                        <a:spcAft>
                          <a:spcPts val="0"/>
                        </a:spcAft>
                        <a:buClrTx/>
                        <a:buSzTx/>
                        <a:buFontTx/>
                        <a:buNone/>
                        <a:tabLst/>
                        <a:defRPr/>
                      </a:pPr>
                      <a:endParaRPr lang="en-ZA" sz="1800" b="1" kern="1200" dirty="0">
                        <a:solidFill>
                          <a:schemeClr val="tx1"/>
                        </a:solidFill>
                        <a:latin typeface="+mn-lt"/>
                        <a:ea typeface="+mn-ea"/>
                        <a:cs typeface="+mn-cs"/>
                      </a:endParaRPr>
                    </a:p>
                  </a:txBody>
                  <a:tcPr>
                    <a:solidFill>
                      <a:schemeClr val="accent6"/>
                    </a:solidFill>
                  </a:tcPr>
                </a:tc>
                <a:tc hMerge="1">
                  <a:txBody>
                    <a:bodyPr/>
                    <a:lstStyle/>
                    <a:p>
                      <a:pPr algn="l"/>
                      <a:endParaRPr lang="en-US" sz="1800" b="1" dirty="0">
                        <a:solidFill>
                          <a:schemeClr val="tx1"/>
                        </a:solidFill>
                      </a:endParaRPr>
                    </a:p>
                  </a:txBody>
                  <a:tcPr>
                    <a:solidFill>
                      <a:schemeClr val="accent6">
                        <a:lumMod val="60000"/>
                        <a:lumOff val="40000"/>
                      </a:schemeClr>
                    </a:solidFill>
                  </a:tcPr>
                </a:tc>
                <a:tc hMerge="1">
                  <a:txBody>
                    <a:bodyPr/>
                    <a:lstStyle/>
                    <a:p>
                      <a:pPr algn="l"/>
                      <a:endParaRPr lang="en-ZA" sz="1800" b="1" dirty="0">
                        <a:solidFill>
                          <a:schemeClr val="tx1"/>
                        </a:solidFill>
                      </a:endParaRPr>
                    </a:p>
                  </a:txBody>
                  <a:tcPr>
                    <a:solidFill>
                      <a:schemeClr val="accent6">
                        <a:lumMod val="60000"/>
                        <a:lumOff val="40000"/>
                      </a:schemeClr>
                    </a:solidFill>
                  </a:tcPr>
                </a:tc>
                <a:extLst>
                  <a:ext uri="{0D108BD9-81ED-4DB2-BD59-A6C34878D82A}">
                    <a16:rowId xmlns:a16="http://schemas.microsoft.com/office/drawing/2014/main" xmlns="" val="1048831509"/>
                  </a:ext>
                </a:extLst>
              </a:tr>
            </a:tbl>
          </a:graphicData>
        </a:graphic>
      </p:graphicFrame>
      <p:sp>
        <p:nvSpPr>
          <p:cNvPr id="4" name="Slide Number Placeholder 3">
            <a:extLst>
              <a:ext uri="{FF2B5EF4-FFF2-40B4-BE49-F238E27FC236}">
                <a16:creationId xmlns:a16="http://schemas.microsoft.com/office/drawing/2014/main" xmlns="" id="{2A129828-FB74-8369-6571-5DA402AEC755}"/>
              </a:ext>
            </a:extLst>
          </p:cNvPr>
          <p:cNvSpPr>
            <a:spLocks noGrp="1"/>
          </p:cNvSpPr>
          <p:nvPr>
            <p:ph type="sldNum" sz="quarter" idx="13"/>
          </p:nvPr>
        </p:nvSpPr>
        <p:spPr/>
        <p:txBody>
          <a:bodyPr/>
          <a:lstStyle/>
          <a:p>
            <a:fld id="{4CC04D4C-DC45-834A-A759-F6658CE957E3}" type="slidenum">
              <a:rPr lang="en-US" smtClean="0"/>
              <a:pPr/>
              <a:t>20</a:t>
            </a:fld>
            <a:endParaRPr lang="en-US" dirty="0"/>
          </a:p>
        </p:txBody>
      </p:sp>
    </p:spTree>
    <p:extLst>
      <p:ext uri="{BB962C8B-B14F-4D97-AF65-F5344CB8AC3E}">
        <p14:creationId xmlns:p14="http://schemas.microsoft.com/office/powerpoint/2010/main" xmlns="" val="240406609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xmlns="" id="{5951D950-FD1E-420C-BCCE-3862DEE2A62C}"/>
              </a:ext>
            </a:extLst>
          </p:cNvPr>
          <p:cNvSpPr>
            <a:spLocks noGrp="1"/>
          </p:cNvSpPr>
          <p:nvPr>
            <p:ph type="sldNum" sz="quarter" idx="13"/>
          </p:nvPr>
        </p:nvSpPr>
        <p:spPr/>
        <p:txBody>
          <a:bodyPr/>
          <a:lstStyle/>
          <a:p>
            <a:fld id="{4CC04D4C-DC45-834A-A759-F6658CE957E3}" type="slidenum">
              <a:rPr lang="en-US" smtClean="0"/>
              <a:pPr/>
              <a:t>21</a:t>
            </a:fld>
            <a:endParaRPr lang="en-US" dirty="0"/>
          </a:p>
        </p:txBody>
      </p:sp>
      <p:graphicFrame>
        <p:nvGraphicFramePr>
          <p:cNvPr id="6" name="Table 5">
            <a:extLst>
              <a:ext uri="{FF2B5EF4-FFF2-40B4-BE49-F238E27FC236}">
                <a16:creationId xmlns:a16="http://schemas.microsoft.com/office/drawing/2014/main" xmlns="" id="{B381E9D1-F15A-65D5-4ABA-5C670CF56F44}"/>
              </a:ext>
            </a:extLst>
          </p:cNvPr>
          <p:cNvGraphicFramePr>
            <a:graphicFrameLocks noGrp="1"/>
          </p:cNvGraphicFramePr>
          <p:nvPr>
            <p:extLst>
              <p:ext uri="{D42A27DB-BD31-4B8C-83A1-F6EECF244321}">
                <p14:modId xmlns:p14="http://schemas.microsoft.com/office/powerpoint/2010/main" xmlns="" val="200879389"/>
              </p:ext>
            </p:extLst>
          </p:nvPr>
        </p:nvGraphicFramePr>
        <p:xfrm>
          <a:off x="238539" y="1202635"/>
          <a:ext cx="9521686" cy="4880115"/>
        </p:xfrm>
        <a:graphic>
          <a:graphicData uri="http://schemas.openxmlformats.org/drawingml/2006/table">
            <a:tbl>
              <a:tblPr firstRow="1" firstCol="1" bandRow="1">
                <a:tableStyleId>{93296810-A885-4BE3-A3E7-6D5BEEA58F35}</a:tableStyleId>
              </a:tblPr>
              <a:tblGrid>
                <a:gridCol w="1801767">
                  <a:extLst>
                    <a:ext uri="{9D8B030D-6E8A-4147-A177-3AD203B41FA5}">
                      <a16:colId xmlns:a16="http://schemas.microsoft.com/office/drawing/2014/main" xmlns="" val="2219902989"/>
                    </a:ext>
                  </a:extLst>
                </a:gridCol>
                <a:gridCol w="1415092">
                  <a:extLst>
                    <a:ext uri="{9D8B030D-6E8A-4147-A177-3AD203B41FA5}">
                      <a16:colId xmlns:a16="http://schemas.microsoft.com/office/drawing/2014/main" xmlns="" val="2358681100"/>
                    </a:ext>
                  </a:extLst>
                </a:gridCol>
                <a:gridCol w="1346106">
                  <a:extLst>
                    <a:ext uri="{9D8B030D-6E8A-4147-A177-3AD203B41FA5}">
                      <a16:colId xmlns:a16="http://schemas.microsoft.com/office/drawing/2014/main" xmlns="" val="133787758"/>
                    </a:ext>
                  </a:extLst>
                </a:gridCol>
                <a:gridCol w="1265322">
                  <a:extLst>
                    <a:ext uri="{9D8B030D-6E8A-4147-A177-3AD203B41FA5}">
                      <a16:colId xmlns:a16="http://schemas.microsoft.com/office/drawing/2014/main" xmlns="" val="3591779977"/>
                    </a:ext>
                  </a:extLst>
                </a:gridCol>
                <a:gridCol w="1170923">
                  <a:extLst>
                    <a:ext uri="{9D8B030D-6E8A-4147-A177-3AD203B41FA5}">
                      <a16:colId xmlns:a16="http://schemas.microsoft.com/office/drawing/2014/main" xmlns="" val="2242144511"/>
                    </a:ext>
                  </a:extLst>
                </a:gridCol>
                <a:gridCol w="1170923">
                  <a:extLst>
                    <a:ext uri="{9D8B030D-6E8A-4147-A177-3AD203B41FA5}">
                      <a16:colId xmlns:a16="http://schemas.microsoft.com/office/drawing/2014/main" xmlns="" val="331496639"/>
                    </a:ext>
                  </a:extLst>
                </a:gridCol>
                <a:gridCol w="1351553">
                  <a:extLst>
                    <a:ext uri="{9D8B030D-6E8A-4147-A177-3AD203B41FA5}">
                      <a16:colId xmlns:a16="http://schemas.microsoft.com/office/drawing/2014/main" xmlns="" val="3916593716"/>
                    </a:ext>
                  </a:extLst>
                </a:gridCol>
              </a:tblGrid>
              <a:tr h="1110875">
                <a:tc>
                  <a:txBody>
                    <a:bodyPr/>
                    <a:lstStyle/>
                    <a:p>
                      <a:pPr>
                        <a:lnSpc>
                          <a:spcPct val="107000"/>
                        </a:lnSpc>
                        <a:spcAft>
                          <a:spcPts val="800"/>
                        </a:spcAft>
                      </a:pPr>
                      <a:r>
                        <a:rPr lang="en-ZA" sz="1600" dirty="0">
                          <a:effectLst/>
                        </a:rPr>
                        <a:t>Municipality</a:t>
                      </a:r>
                      <a:endParaRPr lang="en-ZA" sz="1800" dirty="0">
                        <a:effectLst/>
                        <a:latin typeface="Calibri" panose="020F0502020204030204" pitchFamily="34" charset="0"/>
                        <a:ea typeface="Calibri" panose="020F0502020204030204" pitchFamily="34" charset="0"/>
                        <a:cs typeface="Arial" panose="020B0604020202020204" pitchFamily="34" charset="0"/>
                      </a:endParaRPr>
                    </a:p>
                  </a:txBody>
                  <a:tcPr marL="60830" marR="60830" marT="0" marB="0"/>
                </a:tc>
                <a:tc>
                  <a:txBody>
                    <a:bodyPr/>
                    <a:lstStyle/>
                    <a:p>
                      <a:pPr algn="ctr">
                        <a:lnSpc>
                          <a:spcPct val="107000"/>
                        </a:lnSpc>
                        <a:spcAft>
                          <a:spcPts val="800"/>
                        </a:spcAft>
                      </a:pPr>
                      <a:r>
                        <a:rPr lang="en-ZA" sz="1600">
                          <a:effectLst/>
                        </a:rPr>
                        <a:t>Number of Jobs on the Organogram</a:t>
                      </a:r>
                      <a:endParaRPr lang="en-ZA" sz="1800">
                        <a:effectLst/>
                        <a:latin typeface="Calibri" panose="020F0502020204030204" pitchFamily="34" charset="0"/>
                        <a:ea typeface="Calibri" panose="020F0502020204030204" pitchFamily="34" charset="0"/>
                        <a:cs typeface="Arial" panose="020B0604020202020204" pitchFamily="34" charset="0"/>
                      </a:endParaRPr>
                    </a:p>
                  </a:txBody>
                  <a:tcPr marL="60830" marR="60830" marT="0" marB="0"/>
                </a:tc>
                <a:tc>
                  <a:txBody>
                    <a:bodyPr/>
                    <a:lstStyle/>
                    <a:p>
                      <a:pPr algn="ctr">
                        <a:lnSpc>
                          <a:spcPct val="107000"/>
                        </a:lnSpc>
                        <a:spcAft>
                          <a:spcPts val="800"/>
                        </a:spcAft>
                      </a:pPr>
                      <a:r>
                        <a:rPr lang="en-ZA" sz="1600">
                          <a:effectLst/>
                        </a:rPr>
                        <a:t>Number of jobs loaded on the TASK System</a:t>
                      </a:r>
                      <a:endParaRPr lang="en-ZA" sz="1800">
                        <a:effectLst/>
                        <a:latin typeface="Calibri" panose="020F0502020204030204" pitchFamily="34" charset="0"/>
                        <a:ea typeface="Calibri" panose="020F0502020204030204" pitchFamily="34" charset="0"/>
                        <a:cs typeface="Arial" panose="020B0604020202020204" pitchFamily="34" charset="0"/>
                      </a:endParaRPr>
                    </a:p>
                  </a:txBody>
                  <a:tcPr marL="60830" marR="60830" marT="0" marB="0"/>
                </a:tc>
                <a:tc>
                  <a:txBody>
                    <a:bodyPr/>
                    <a:lstStyle/>
                    <a:p>
                      <a:pPr algn="ctr">
                        <a:lnSpc>
                          <a:spcPct val="107000"/>
                        </a:lnSpc>
                        <a:spcAft>
                          <a:spcPts val="800"/>
                        </a:spcAft>
                      </a:pPr>
                      <a:r>
                        <a:rPr lang="en-ZA" sz="1600">
                          <a:effectLst/>
                        </a:rPr>
                        <a:t>Number of evaluated jobs by the DJEU</a:t>
                      </a:r>
                      <a:endParaRPr lang="en-ZA" sz="1800">
                        <a:effectLst/>
                        <a:latin typeface="Calibri" panose="020F0502020204030204" pitchFamily="34" charset="0"/>
                        <a:ea typeface="Calibri" panose="020F0502020204030204" pitchFamily="34" charset="0"/>
                        <a:cs typeface="Arial" panose="020B0604020202020204" pitchFamily="34" charset="0"/>
                      </a:endParaRPr>
                    </a:p>
                  </a:txBody>
                  <a:tcPr marL="60830" marR="60830" marT="0" marB="0"/>
                </a:tc>
                <a:tc>
                  <a:txBody>
                    <a:bodyPr/>
                    <a:lstStyle/>
                    <a:p>
                      <a:pPr algn="ctr">
                        <a:lnSpc>
                          <a:spcPct val="107000"/>
                        </a:lnSpc>
                        <a:spcAft>
                          <a:spcPts val="800"/>
                        </a:spcAft>
                      </a:pPr>
                      <a:r>
                        <a:rPr lang="en-ZA" sz="1600">
                          <a:effectLst/>
                        </a:rPr>
                        <a:t>Number of Jobs submitted to the PAC</a:t>
                      </a:r>
                      <a:endParaRPr lang="en-ZA" sz="1800">
                        <a:effectLst/>
                        <a:latin typeface="Calibri" panose="020F0502020204030204" pitchFamily="34" charset="0"/>
                        <a:ea typeface="Calibri" panose="020F0502020204030204" pitchFamily="34" charset="0"/>
                        <a:cs typeface="Arial" panose="020B0604020202020204" pitchFamily="34" charset="0"/>
                      </a:endParaRPr>
                    </a:p>
                  </a:txBody>
                  <a:tcPr marL="60830" marR="60830" marT="0" marB="0"/>
                </a:tc>
                <a:tc>
                  <a:txBody>
                    <a:bodyPr/>
                    <a:lstStyle/>
                    <a:p>
                      <a:pPr algn="ctr">
                        <a:lnSpc>
                          <a:spcPct val="107000"/>
                        </a:lnSpc>
                        <a:spcAft>
                          <a:spcPts val="800"/>
                        </a:spcAft>
                      </a:pPr>
                      <a:r>
                        <a:rPr lang="en-ZA" sz="1600">
                          <a:effectLst/>
                        </a:rPr>
                        <a:t>Number of jobs audited by the PAC</a:t>
                      </a:r>
                      <a:endParaRPr lang="en-ZA" sz="1800">
                        <a:effectLst/>
                        <a:latin typeface="Calibri" panose="020F0502020204030204" pitchFamily="34" charset="0"/>
                        <a:ea typeface="Calibri" panose="020F0502020204030204" pitchFamily="34" charset="0"/>
                        <a:cs typeface="Arial" panose="020B0604020202020204" pitchFamily="34" charset="0"/>
                      </a:endParaRPr>
                    </a:p>
                  </a:txBody>
                  <a:tcPr marL="60830" marR="60830" marT="0" marB="0"/>
                </a:tc>
                <a:tc>
                  <a:txBody>
                    <a:bodyPr/>
                    <a:lstStyle/>
                    <a:p>
                      <a:pPr algn="ctr">
                        <a:lnSpc>
                          <a:spcPct val="107000"/>
                        </a:lnSpc>
                        <a:spcAft>
                          <a:spcPts val="800"/>
                        </a:spcAft>
                      </a:pPr>
                      <a:r>
                        <a:rPr lang="en-ZA" sz="1600">
                          <a:effectLst/>
                        </a:rPr>
                        <a:t>Completion Percentage at District Level</a:t>
                      </a:r>
                      <a:endParaRPr lang="en-ZA" sz="1800">
                        <a:effectLst/>
                        <a:latin typeface="Calibri" panose="020F0502020204030204" pitchFamily="34" charset="0"/>
                        <a:ea typeface="Calibri" panose="020F0502020204030204" pitchFamily="34" charset="0"/>
                        <a:cs typeface="Arial" panose="020B0604020202020204" pitchFamily="34" charset="0"/>
                      </a:endParaRPr>
                    </a:p>
                  </a:txBody>
                  <a:tcPr marL="60830" marR="60830" marT="0" marB="0"/>
                </a:tc>
                <a:extLst>
                  <a:ext uri="{0D108BD9-81ED-4DB2-BD59-A6C34878D82A}">
                    <a16:rowId xmlns:a16="http://schemas.microsoft.com/office/drawing/2014/main" xmlns="" val="97345353"/>
                  </a:ext>
                </a:extLst>
              </a:tr>
              <a:tr h="549184">
                <a:tc>
                  <a:txBody>
                    <a:bodyPr/>
                    <a:lstStyle/>
                    <a:p>
                      <a:pPr>
                        <a:lnSpc>
                          <a:spcPct val="107000"/>
                        </a:lnSpc>
                        <a:spcAft>
                          <a:spcPts val="800"/>
                        </a:spcAft>
                      </a:pPr>
                      <a:r>
                        <a:rPr lang="en-ZA" sz="1600" dirty="0">
                          <a:effectLst/>
                        </a:rPr>
                        <a:t>Sekhukhune District</a:t>
                      </a:r>
                      <a:endParaRPr lang="en-ZA" sz="1800" dirty="0">
                        <a:effectLst/>
                        <a:latin typeface="Calibri" panose="020F0502020204030204" pitchFamily="34" charset="0"/>
                        <a:ea typeface="Calibri" panose="020F0502020204030204" pitchFamily="34" charset="0"/>
                        <a:cs typeface="Arial" panose="020B0604020202020204" pitchFamily="34" charset="0"/>
                      </a:endParaRPr>
                    </a:p>
                  </a:txBody>
                  <a:tcPr marL="60830" marR="60830" marT="0" marB="0"/>
                </a:tc>
                <a:tc>
                  <a:txBody>
                    <a:bodyPr/>
                    <a:lstStyle/>
                    <a:p>
                      <a:pPr algn="ctr">
                        <a:lnSpc>
                          <a:spcPct val="107000"/>
                        </a:lnSpc>
                        <a:spcAft>
                          <a:spcPts val="800"/>
                        </a:spcAft>
                      </a:pPr>
                      <a:r>
                        <a:rPr lang="en-ZA" sz="1600">
                          <a:effectLst/>
                        </a:rPr>
                        <a:t>238</a:t>
                      </a:r>
                      <a:endParaRPr lang="en-ZA" sz="1800">
                        <a:effectLst/>
                        <a:latin typeface="Calibri" panose="020F0502020204030204" pitchFamily="34" charset="0"/>
                        <a:ea typeface="Calibri" panose="020F0502020204030204" pitchFamily="34" charset="0"/>
                        <a:cs typeface="Arial" panose="020B0604020202020204" pitchFamily="34" charset="0"/>
                      </a:endParaRPr>
                    </a:p>
                  </a:txBody>
                  <a:tcPr marL="60830" marR="60830" marT="0" marB="0"/>
                </a:tc>
                <a:tc>
                  <a:txBody>
                    <a:bodyPr/>
                    <a:lstStyle/>
                    <a:p>
                      <a:pPr algn="ctr">
                        <a:lnSpc>
                          <a:spcPct val="107000"/>
                        </a:lnSpc>
                        <a:spcAft>
                          <a:spcPts val="800"/>
                        </a:spcAft>
                      </a:pPr>
                      <a:r>
                        <a:rPr lang="en-ZA" sz="1600">
                          <a:effectLst/>
                        </a:rPr>
                        <a:t>238</a:t>
                      </a:r>
                      <a:endParaRPr lang="en-ZA" sz="1800">
                        <a:effectLst/>
                        <a:latin typeface="Calibri" panose="020F0502020204030204" pitchFamily="34" charset="0"/>
                        <a:ea typeface="Calibri" panose="020F0502020204030204" pitchFamily="34" charset="0"/>
                        <a:cs typeface="Arial" panose="020B0604020202020204" pitchFamily="34" charset="0"/>
                      </a:endParaRPr>
                    </a:p>
                  </a:txBody>
                  <a:tcPr marL="60830" marR="60830" marT="0" marB="0"/>
                </a:tc>
                <a:tc>
                  <a:txBody>
                    <a:bodyPr/>
                    <a:lstStyle/>
                    <a:p>
                      <a:pPr algn="ctr">
                        <a:lnSpc>
                          <a:spcPct val="107000"/>
                        </a:lnSpc>
                        <a:spcAft>
                          <a:spcPts val="800"/>
                        </a:spcAft>
                      </a:pPr>
                      <a:r>
                        <a:rPr lang="en-ZA" sz="1600" dirty="0">
                          <a:effectLst/>
                        </a:rPr>
                        <a:t>187</a:t>
                      </a:r>
                      <a:endParaRPr lang="en-ZA" sz="1800" dirty="0">
                        <a:effectLst/>
                        <a:latin typeface="Calibri" panose="020F0502020204030204" pitchFamily="34" charset="0"/>
                        <a:ea typeface="Calibri" panose="020F0502020204030204" pitchFamily="34" charset="0"/>
                        <a:cs typeface="Arial" panose="020B0604020202020204" pitchFamily="34" charset="0"/>
                      </a:endParaRPr>
                    </a:p>
                  </a:txBody>
                  <a:tcPr marL="60830" marR="60830" marT="0" marB="0"/>
                </a:tc>
                <a:tc>
                  <a:txBody>
                    <a:bodyPr/>
                    <a:lstStyle/>
                    <a:p>
                      <a:pPr algn="ctr">
                        <a:lnSpc>
                          <a:spcPct val="107000"/>
                        </a:lnSpc>
                        <a:spcAft>
                          <a:spcPts val="800"/>
                        </a:spcAft>
                      </a:pPr>
                      <a:r>
                        <a:rPr lang="en-ZA" sz="1600">
                          <a:effectLst/>
                        </a:rPr>
                        <a:t>135</a:t>
                      </a:r>
                      <a:endParaRPr lang="en-ZA" sz="1800">
                        <a:effectLst/>
                        <a:latin typeface="Calibri" panose="020F0502020204030204" pitchFamily="34" charset="0"/>
                        <a:ea typeface="Calibri" panose="020F0502020204030204" pitchFamily="34" charset="0"/>
                        <a:cs typeface="Arial" panose="020B0604020202020204" pitchFamily="34" charset="0"/>
                      </a:endParaRPr>
                    </a:p>
                  </a:txBody>
                  <a:tcPr marL="60830" marR="60830" marT="0" marB="0"/>
                </a:tc>
                <a:tc>
                  <a:txBody>
                    <a:bodyPr/>
                    <a:lstStyle/>
                    <a:p>
                      <a:pPr algn="ctr">
                        <a:lnSpc>
                          <a:spcPct val="107000"/>
                        </a:lnSpc>
                        <a:spcAft>
                          <a:spcPts val="800"/>
                        </a:spcAft>
                      </a:pPr>
                      <a:r>
                        <a:rPr lang="en-ZA" sz="1600">
                          <a:effectLst/>
                        </a:rPr>
                        <a:t>0</a:t>
                      </a:r>
                      <a:endParaRPr lang="en-ZA" sz="1800">
                        <a:effectLst/>
                        <a:latin typeface="Calibri" panose="020F0502020204030204" pitchFamily="34" charset="0"/>
                        <a:ea typeface="Calibri" panose="020F0502020204030204" pitchFamily="34" charset="0"/>
                        <a:cs typeface="Arial" panose="020B0604020202020204" pitchFamily="34" charset="0"/>
                      </a:endParaRPr>
                    </a:p>
                  </a:txBody>
                  <a:tcPr marL="60830" marR="60830" marT="0" marB="0"/>
                </a:tc>
                <a:tc>
                  <a:txBody>
                    <a:bodyPr/>
                    <a:lstStyle/>
                    <a:p>
                      <a:pPr algn="ctr">
                        <a:lnSpc>
                          <a:spcPct val="107000"/>
                        </a:lnSpc>
                        <a:spcAft>
                          <a:spcPts val="800"/>
                        </a:spcAft>
                      </a:pPr>
                      <a:r>
                        <a:rPr lang="en-ZA" sz="1600">
                          <a:effectLst/>
                        </a:rPr>
                        <a:t>79%</a:t>
                      </a:r>
                      <a:endParaRPr lang="en-ZA" sz="1800">
                        <a:effectLst/>
                        <a:latin typeface="Calibri" panose="020F0502020204030204" pitchFamily="34" charset="0"/>
                        <a:ea typeface="Calibri" panose="020F0502020204030204" pitchFamily="34" charset="0"/>
                        <a:cs typeface="Arial" panose="020B0604020202020204" pitchFamily="34" charset="0"/>
                      </a:endParaRPr>
                    </a:p>
                  </a:txBody>
                  <a:tcPr marL="60830" marR="60830" marT="0" marB="0"/>
                </a:tc>
                <a:extLst>
                  <a:ext uri="{0D108BD9-81ED-4DB2-BD59-A6C34878D82A}">
                    <a16:rowId xmlns:a16="http://schemas.microsoft.com/office/drawing/2014/main" xmlns="" val="643440887"/>
                  </a:ext>
                </a:extLst>
              </a:tr>
              <a:tr h="268338">
                <a:tc>
                  <a:txBody>
                    <a:bodyPr/>
                    <a:lstStyle/>
                    <a:p>
                      <a:pPr>
                        <a:lnSpc>
                          <a:spcPct val="107000"/>
                        </a:lnSpc>
                        <a:spcAft>
                          <a:spcPts val="800"/>
                        </a:spcAft>
                      </a:pPr>
                      <a:r>
                        <a:rPr lang="en-ZA" sz="1600">
                          <a:effectLst/>
                        </a:rPr>
                        <a:t>Makhuduthamaga </a:t>
                      </a:r>
                      <a:endParaRPr lang="en-ZA" sz="1800">
                        <a:effectLst/>
                        <a:latin typeface="Calibri" panose="020F0502020204030204" pitchFamily="34" charset="0"/>
                        <a:ea typeface="Calibri" panose="020F0502020204030204" pitchFamily="34" charset="0"/>
                        <a:cs typeface="Arial" panose="020B0604020202020204" pitchFamily="34" charset="0"/>
                      </a:endParaRPr>
                    </a:p>
                  </a:txBody>
                  <a:tcPr marL="60830" marR="60830" marT="0" marB="0"/>
                </a:tc>
                <a:tc>
                  <a:txBody>
                    <a:bodyPr/>
                    <a:lstStyle/>
                    <a:p>
                      <a:pPr algn="ctr">
                        <a:lnSpc>
                          <a:spcPct val="107000"/>
                        </a:lnSpc>
                        <a:spcAft>
                          <a:spcPts val="800"/>
                        </a:spcAft>
                      </a:pPr>
                      <a:r>
                        <a:rPr lang="en-ZA" sz="1600">
                          <a:effectLst/>
                        </a:rPr>
                        <a:t>124</a:t>
                      </a:r>
                      <a:endParaRPr lang="en-ZA" sz="1800">
                        <a:effectLst/>
                        <a:latin typeface="Calibri" panose="020F0502020204030204" pitchFamily="34" charset="0"/>
                        <a:ea typeface="Calibri" panose="020F0502020204030204" pitchFamily="34" charset="0"/>
                        <a:cs typeface="Arial" panose="020B0604020202020204" pitchFamily="34" charset="0"/>
                      </a:endParaRPr>
                    </a:p>
                  </a:txBody>
                  <a:tcPr marL="60830" marR="60830" marT="0" marB="0"/>
                </a:tc>
                <a:tc>
                  <a:txBody>
                    <a:bodyPr/>
                    <a:lstStyle/>
                    <a:p>
                      <a:pPr algn="ctr">
                        <a:lnSpc>
                          <a:spcPct val="107000"/>
                        </a:lnSpc>
                        <a:spcAft>
                          <a:spcPts val="800"/>
                        </a:spcAft>
                      </a:pPr>
                      <a:r>
                        <a:rPr lang="en-ZA" sz="1600">
                          <a:effectLst/>
                        </a:rPr>
                        <a:t>124</a:t>
                      </a:r>
                      <a:endParaRPr lang="en-ZA" sz="1800">
                        <a:effectLst/>
                        <a:latin typeface="Calibri" panose="020F0502020204030204" pitchFamily="34" charset="0"/>
                        <a:ea typeface="Calibri" panose="020F0502020204030204" pitchFamily="34" charset="0"/>
                        <a:cs typeface="Arial" panose="020B0604020202020204" pitchFamily="34" charset="0"/>
                      </a:endParaRPr>
                    </a:p>
                  </a:txBody>
                  <a:tcPr marL="60830" marR="60830" marT="0" marB="0"/>
                </a:tc>
                <a:tc>
                  <a:txBody>
                    <a:bodyPr/>
                    <a:lstStyle/>
                    <a:p>
                      <a:pPr algn="ctr">
                        <a:lnSpc>
                          <a:spcPct val="107000"/>
                        </a:lnSpc>
                        <a:spcAft>
                          <a:spcPts val="800"/>
                        </a:spcAft>
                      </a:pPr>
                      <a:r>
                        <a:rPr lang="en-ZA" sz="1600">
                          <a:effectLst/>
                        </a:rPr>
                        <a:t>124</a:t>
                      </a:r>
                      <a:endParaRPr lang="en-ZA" sz="1800">
                        <a:effectLst/>
                        <a:latin typeface="Calibri" panose="020F0502020204030204" pitchFamily="34" charset="0"/>
                        <a:ea typeface="Calibri" panose="020F0502020204030204" pitchFamily="34" charset="0"/>
                        <a:cs typeface="Arial" panose="020B0604020202020204" pitchFamily="34" charset="0"/>
                      </a:endParaRPr>
                    </a:p>
                  </a:txBody>
                  <a:tcPr marL="60830" marR="60830" marT="0" marB="0"/>
                </a:tc>
                <a:tc>
                  <a:txBody>
                    <a:bodyPr/>
                    <a:lstStyle/>
                    <a:p>
                      <a:pPr algn="ctr">
                        <a:lnSpc>
                          <a:spcPct val="107000"/>
                        </a:lnSpc>
                        <a:spcAft>
                          <a:spcPts val="800"/>
                        </a:spcAft>
                      </a:pPr>
                      <a:r>
                        <a:rPr lang="en-ZA" sz="1600">
                          <a:effectLst/>
                        </a:rPr>
                        <a:t>124</a:t>
                      </a:r>
                      <a:endParaRPr lang="en-ZA" sz="1800">
                        <a:effectLst/>
                        <a:latin typeface="Calibri" panose="020F0502020204030204" pitchFamily="34" charset="0"/>
                        <a:ea typeface="Calibri" panose="020F0502020204030204" pitchFamily="34" charset="0"/>
                        <a:cs typeface="Arial" panose="020B0604020202020204" pitchFamily="34" charset="0"/>
                      </a:endParaRPr>
                    </a:p>
                  </a:txBody>
                  <a:tcPr marL="60830" marR="60830" marT="0" marB="0"/>
                </a:tc>
                <a:tc>
                  <a:txBody>
                    <a:bodyPr/>
                    <a:lstStyle/>
                    <a:p>
                      <a:pPr algn="ctr">
                        <a:lnSpc>
                          <a:spcPct val="107000"/>
                        </a:lnSpc>
                        <a:spcAft>
                          <a:spcPts val="800"/>
                        </a:spcAft>
                      </a:pPr>
                      <a:r>
                        <a:rPr lang="en-ZA" sz="1600">
                          <a:effectLst/>
                        </a:rPr>
                        <a:t>124</a:t>
                      </a:r>
                      <a:endParaRPr lang="en-ZA" sz="1800">
                        <a:effectLst/>
                        <a:latin typeface="Calibri" panose="020F0502020204030204" pitchFamily="34" charset="0"/>
                        <a:ea typeface="Calibri" panose="020F0502020204030204" pitchFamily="34" charset="0"/>
                        <a:cs typeface="Arial" panose="020B0604020202020204" pitchFamily="34" charset="0"/>
                      </a:endParaRPr>
                    </a:p>
                  </a:txBody>
                  <a:tcPr marL="60830" marR="60830" marT="0" marB="0"/>
                </a:tc>
                <a:tc>
                  <a:txBody>
                    <a:bodyPr/>
                    <a:lstStyle/>
                    <a:p>
                      <a:pPr algn="ctr">
                        <a:lnSpc>
                          <a:spcPct val="107000"/>
                        </a:lnSpc>
                        <a:spcAft>
                          <a:spcPts val="800"/>
                        </a:spcAft>
                      </a:pPr>
                      <a:r>
                        <a:rPr lang="en-ZA" sz="1600">
                          <a:effectLst/>
                        </a:rPr>
                        <a:t>100%</a:t>
                      </a:r>
                      <a:endParaRPr lang="en-ZA" sz="1800">
                        <a:effectLst/>
                        <a:latin typeface="Calibri" panose="020F0502020204030204" pitchFamily="34" charset="0"/>
                        <a:ea typeface="Calibri" panose="020F0502020204030204" pitchFamily="34" charset="0"/>
                        <a:cs typeface="Arial" panose="020B0604020202020204" pitchFamily="34" charset="0"/>
                      </a:endParaRPr>
                    </a:p>
                  </a:txBody>
                  <a:tcPr marL="60830" marR="60830" marT="0" marB="0"/>
                </a:tc>
                <a:extLst>
                  <a:ext uri="{0D108BD9-81ED-4DB2-BD59-A6C34878D82A}">
                    <a16:rowId xmlns:a16="http://schemas.microsoft.com/office/drawing/2014/main" xmlns="" val="157901349"/>
                  </a:ext>
                </a:extLst>
              </a:tr>
              <a:tr h="268338">
                <a:tc>
                  <a:txBody>
                    <a:bodyPr/>
                    <a:lstStyle/>
                    <a:p>
                      <a:pPr>
                        <a:lnSpc>
                          <a:spcPct val="107000"/>
                        </a:lnSpc>
                        <a:spcAft>
                          <a:spcPts val="800"/>
                        </a:spcAft>
                      </a:pPr>
                      <a:r>
                        <a:rPr lang="en-ZA" sz="1600" dirty="0">
                          <a:effectLst/>
                        </a:rPr>
                        <a:t>Elias Motsoaledi </a:t>
                      </a:r>
                      <a:endParaRPr lang="en-ZA" sz="1800" dirty="0">
                        <a:effectLst/>
                        <a:latin typeface="Calibri" panose="020F0502020204030204" pitchFamily="34" charset="0"/>
                        <a:ea typeface="Calibri" panose="020F0502020204030204" pitchFamily="34" charset="0"/>
                        <a:cs typeface="Arial" panose="020B0604020202020204" pitchFamily="34" charset="0"/>
                      </a:endParaRPr>
                    </a:p>
                  </a:txBody>
                  <a:tcPr marL="60830" marR="60830" marT="0" marB="0"/>
                </a:tc>
                <a:tc>
                  <a:txBody>
                    <a:bodyPr/>
                    <a:lstStyle/>
                    <a:p>
                      <a:pPr algn="ctr">
                        <a:lnSpc>
                          <a:spcPct val="107000"/>
                        </a:lnSpc>
                        <a:spcAft>
                          <a:spcPts val="800"/>
                        </a:spcAft>
                      </a:pPr>
                      <a:r>
                        <a:rPr lang="en-ZA" sz="1600">
                          <a:effectLst/>
                        </a:rPr>
                        <a:t>215</a:t>
                      </a:r>
                      <a:endParaRPr lang="en-ZA" sz="1800">
                        <a:effectLst/>
                        <a:latin typeface="Calibri" panose="020F0502020204030204" pitchFamily="34" charset="0"/>
                        <a:ea typeface="Calibri" panose="020F0502020204030204" pitchFamily="34" charset="0"/>
                        <a:cs typeface="Arial" panose="020B0604020202020204" pitchFamily="34" charset="0"/>
                      </a:endParaRPr>
                    </a:p>
                  </a:txBody>
                  <a:tcPr marL="60830" marR="60830" marT="0" marB="0"/>
                </a:tc>
                <a:tc>
                  <a:txBody>
                    <a:bodyPr/>
                    <a:lstStyle/>
                    <a:p>
                      <a:pPr algn="ctr">
                        <a:lnSpc>
                          <a:spcPct val="107000"/>
                        </a:lnSpc>
                        <a:spcAft>
                          <a:spcPts val="800"/>
                        </a:spcAft>
                      </a:pPr>
                      <a:r>
                        <a:rPr lang="en-ZA" sz="1600" dirty="0">
                          <a:effectLst/>
                        </a:rPr>
                        <a:t>215</a:t>
                      </a:r>
                      <a:endParaRPr lang="en-ZA" sz="1800" dirty="0">
                        <a:effectLst/>
                        <a:latin typeface="Calibri" panose="020F0502020204030204" pitchFamily="34" charset="0"/>
                        <a:ea typeface="Calibri" panose="020F0502020204030204" pitchFamily="34" charset="0"/>
                        <a:cs typeface="Arial" panose="020B0604020202020204" pitchFamily="34" charset="0"/>
                      </a:endParaRPr>
                    </a:p>
                  </a:txBody>
                  <a:tcPr marL="60830" marR="60830" marT="0" marB="0"/>
                </a:tc>
                <a:tc>
                  <a:txBody>
                    <a:bodyPr/>
                    <a:lstStyle/>
                    <a:p>
                      <a:pPr algn="ctr">
                        <a:lnSpc>
                          <a:spcPct val="107000"/>
                        </a:lnSpc>
                        <a:spcAft>
                          <a:spcPts val="800"/>
                        </a:spcAft>
                      </a:pPr>
                      <a:r>
                        <a:rPr lang="en-ZA" sz="1600">
                          <a:effectLst/>
                        </a:rPr>
                        <a:t>210</a:t>
                      </a:r>
                      <a:endParaRPr lang="en-ZA" sz="1800">
                        <a:effectLst/>
                        <a:latin typeface="Calibri" panose="020F0502020204030204" pitchFamily="34" charset="0"/>
                        <a:ea typeface="Calibri" panose="020F0502020204030204" pitchFamily="34" charset="0"/>
                        <a:cs typeface="Arial" panose="020B0604020202020204" pitchFamily="34" charset="0"/>
                      </a:endParaRPr>
                    </a:p>
                  </a:txBody>
                  <a:tcPr marL="60830" marR="60830" marT="0" marB="0"/>
                </a:tc>
                <a:tc>
                  <a:txBody>
                    <a:bodyPr/>
                    <a:lstStyle/>
                    <a:p>
                      <a:pPr algn="ctr">
                        <a:lnSpc>
                          <a:spcPct val="107000"/>
                        </a:lnSpc>
                        <a:spcAft>
                          <a:spcPts val="800"/>
                        </a:spcAft>
                      </a:pPr>
                      <a:r>
                        <a:rPr lang="en-ZA" sz="1600">
                          <a:effectLst/>
                        </a:rPr>
                        <a:t>210</a:t>
                      </a:r>
                      <a:endParaRPr lang="en-ZA" sz="1800">
                        <a:effectLst/>
                        <a:latin typeface="Calibri" panose="020F0502020204030204" pitchFamily="34" charset="0"/>
                        <a:ea typeface="Calibri" panose="020F0502020204030204" pitchFamily="34" charset="0"/>
                        <a:cs typeface="Arial" panose="020B0604020202020204" pitchFamily="34" charset="0"/>
                      </a:endParaRPr>
                    </a:p>
                  </a:txBody>
                  <a:tcPr marL="60830" marR="60830" marT="0" marB="0"/>
                </a:tc>
                <a:tc>
                  <a:txBody>
                    <a:bodyPr/>
                    <a:lstStyle/>
                    <a:p>
                      <a:pPr algn="ctr">
                        <a:lnSpc>
                          <a:spcPct val="107000"/>
                        </a:lnSpc>
                        <a:spcAft>
                          <a:spcPts val="800"/>
                        </a:spcAft>
                      </a:pPr>
                      <a:r>
                        <a:rPr lang="en-ZA" sz="1600">
                          <a:effectLst/>
                        </a:rPr>
                        <a:t>0</a:t>
                      </a:r>
                      <a:endParaRPr lang="en-ZA" sz="1800">
                        <a:effectLst/>
                        <a:latin typeface="Calibri" panose="020F0502020204030204" pitchFamily="34" charset="0"/>
                        <a:ea typeface="Calibri" panose="020F0502020204030204" pitchFamily="34" charset="0"/>
                        <a:cs typeface="Arial" panose="020B0604020202020204" pitchFamily="34" charset="0"/>
                      </a:endParaRPr>
                    </a:p>
                  </a:txBody>
                  <a:tcPr marL="60830" marR="60830" marT="0" marB="0"/>
                </a:tc>
                <a:tc>
                  <a:txBody>
                    <a:bodyPr/>
                    <a:lstStyle/>
                    <a:p>
                      <a:pPr algn="ctr">
                        <a:lnSpc>
                          <a:spcPct val="107000"/>
                        </a:lnSpc>
                        <a:spcAft>
                          <a:spcPts val="800"/>
                        </a:spcAft>
                      </a:pPr>
                      <a:r>
                        <a:rPr lang="en-ZA" sz="1600">
                          <a:effectLst/>
                        </a:rPr>
                        <a:t>98%</a:t>
                      </a:r>
                      <a:endParaRPr lang="en-ZA" sz="1800">
                        <a:effectLst/>
                        <a:latin typeface="Calibri" panose="020F0502020204030204" pitchFamily="34" charset="0"/>
                        <a:ea typeface="Calibri" panose="020F0502020204030204" pitchFamily="34" charset="0"/>
                        <a:cs typeface="Arial" panose="020B0604020202020204" pitchFamily="34" charset="0"/>
                      </a:endParaRPr>
                    </a:p>
                  </a:txBody>
                  <a:tcPr marL="60830" marR="60830" marT="0" marB="0"/>
                </a:tc>
                <a:extLst>
                  <a:ext uri="{0D108BD9-81ED-4DB2-BD59-A6C34878D82A}">
                    <a16:rowId xmlns:a16="http://schemas.microsoft.com/office/drawing/2014/main" xmlns="" val="3194865720"/>
                  </a:ext>
                </a:extLst>
              </a:tr>
              <a:tr h="268338">
                <a:tc>
                  <a:txBody>
                    <a:bodyPr/>
                    <a:lstStyle/>
                    <a:p>
                      <a:pPr>
                        <a:lnSpc>
                          <a:spcPct val="107000"/>
                        </a:lnSpc>
                        <a:spcAft>
                          <a:spcPts val="800"/>
                        </a:spcAft>
                      </a:pPr>
                      <a:r>
                        <a:rPr lang="en-ZA" sz="1600" dirty="0">
                          <a:effectLst/>
                        </a:rPr>
                        <a:t>Ephraim Mogale </a:t>
                      </a:r>
                      <a:endParaRPr lang="en-ZA" sz="1800" dirty="0">
                        <a:effectLst/>
                        <a:latin typeface="Calibri" panose="020F0502020204030204" pitchFamily="34" charset="0"/>
                        <a:ea typeface="Calibri" panose="020F0502020204030204" pitchFamily="34" charset="0"/>
                        <a:cs typeface="Arial" panose="020B0604020202020204" pitchFamily="34" charset="0"/>
                      </a:endParaRPr>
                    </a:p>
                  </a:txBody>
                  <a:tcPr marL="60830" marR="60830" marT="0" marB="0"/>
                </a:tc>
                <a:tc>
                  <a:txBody>
                    <a:bodyPr/>
                    <a:lstStyle/>
                    <a:p>
                      <a:pPr algn="ctr">
                        <a:lnSpc>
                          <a:spcPct val="107000"/>
                        </a:lnSpc>
                        <a:spcAft>
                          <a:spcPts val="800"/>
                        </a:spcAft>
                      </a:pPr>
                      <a:r>
                        <a:rPr lang="en-ZA" sz="1600" dirty="0">
                          <a:effectLst/>
                        </a:rPr>
                        <a:t>124</a:t>
                      </a:r>
                      <a:endParaRPr lang="en-ZA" sz="1800" dirty="0">
                        <a:effectLst/>
                        <a:latin typeface="Calibri" panose="020F0502020204030204" pitchFamily="34" charset="0"/>
                        <a:ea typeface="Calibri" panose="020F0502020204030204" pitchFamily="34" charset="0"/>
                        <a:cs typeface="Arial" panose="020B0604020202020204" pitchFamily="34" charset="0"/>
                      </a:endParaRPr>
                    </a:p>
                  </a:txBody>
                  <a:tcPr marL="60830" marR="60830" marT="0" marB="0"/>
                </a:tc>
                <a:tc>
                  <a:txBody>
                    <a:bodyPr/>
                    <a:lstStyle/>
                    <a:p>
                      <a:pPr algn="ctr">
                        <a:lnSpc>
                          <a:spcPct val="107000"/>
                        </a:lnSpc>
                        <a:spcAft>
                          <a:spcPts val="800"/>
                        </a:spcAft>
                      </a:pPr>
                      <a:r>
                        <a:rPr lang="en-ZA" sz="1600">
                          <a:effectLst/>
                        </a:rPr>
                        <a:t>124</a:t>
                      </a:r>
                      <a:endParaRPr lang="en-ZA" sz="1800">
                        <a:effectLst/>
                        <a:latin typeface="Calibri" panose="020F0502020204030204" pitchFamily="34" charset="0"/>
                        <a:ea typeface="Calibri" panose="020F0502020204030204" pitchFamily="34" charset="0"/>
                        <a:cs typeface="Arial" panose="020B0604020202020204" pitchFamily="34" charset="0"/>
                      </a:endParaRPr>
                    </a:p>
                  </a:txBody>
                  <a:tcPr marL="60830" marR="60830" marT="0" marB="0"/>
                </a:tc>
                <a:tc>
                  <a:txBody>
                    <a:bodyPr/>
                    <a:lstStyle/>
                    <a:p>
                      <a:pPr algn="ctr">
                        <a:lnSpc>
                          <a:spcPct val="107000"/>
                        </a:lnSpc>
                        <a:spcAft>
                          <a:spcPts val="800"/>
                        </a:spcAft>
                      </a:pPr>
                      <a:r>
                        <a:rPr lang="en-ZA" sz="1600" dirty="0">
                          <a:effectLst/>
                        </a:rPr>
                        <a:t>123</a:t>
                      </a:r>
                      <a:endParaRPr lang="en-ZA" sz="1800" dirty="0">
                        <a:effectLst/>
                        <a:latin typeface="Calibri" panose="020F0502020204030204" pitchFamily="34" charset="0"/>
                        <a:ea typeface="Calibri" panose="020F0502020204030204" pitchFamily="34" charset="0"/>
                        <a:cs typeface="Arial" panose="020B0604020202020204" pitchFamily="34" charset="0"/>
                      </a:endParaRPr>
                    </a:p>
                  </a:txBody>
                  <a:tcPr marL="60830" marR="60830" marT="0" marB="0"/>
                </a:tc>
                <a:tc>
                  <a:txBody>
                    <a:bodyPr/>
                    <a:lstStyle/>
                    <a:p>
                      <a:pPr algn="ctr">
                        <a:lnSpc>
                          <a:spcPct val="107000"/>
                        </a:lnSpc>
                        <a:spcAft>
                          <a:spcPts val="800"/>
                        </a:spcAft>
                      </a:pPr>
                      <a:r>
                        <a:rPr lang="en-ZA" sz="1600">
                          <a:effectLst/>
                        </a:rPr>
                        <a:t>0</a:t>
                      </a:r>
                      <a:endParaRPr lang="en-ZA" sz="1800">
                        <a:effectLst/>
                        <a:latin typeface="Calibri" panose="020F0502020204030204" pitchFamily="34" charset="0"/>
                        <a:ea typeface="Calibri" panose="020F0502020204030204" pitchFamily="34" charset="0"/>
                        <a:cs typeface="Arial" panose="020B0604020202020204" pitchFamily="34" charset="0"/>
                      </a:endParaRPr>
                    </a:p>
                  </a:txBody>
                  <a:tcPr marL="60830" marR="60830" marT="0" marB="0"/>
                </a:tc>
                <a:tc>
                  <a:txBody>
                    <a:bodyPr/>
                    <a:lstStyle/>
                    <a:p>
                      <a:pPr algn="ctr">
                        <a:lnSpc>
                          <a:spcPct val="107000"/>
                        </a:lnSpc>
                        <a:spcAft>
                          <a:spcPts val="800"/>
                        </a:spcAft>
                      </a:pPr>
                      <a:r>
                        <a:rPr lang="en-ZA" sz="1600">
                          <a:effectLst/>
                        </a:rPr>
                        <a:t>0</a:t>
                      </a:r>
                      <a:endParaRPr lang="en-ZA" sz="1800">
                        <a:effectLst/>
                        <a:latin typeface="Calibri" panose="020F0502020204030204" pitchFamily="34" charset="0"/>
                        <a:ea typeface="Calibri" panose="020F0502020204030204" pitchFamily="34" charset="0"/>
                        <a:cs typeface="Arial" panose="020B0604020202020204" pitchFamily="34" charset="0"/>
                      </a:endParaRPr>
                    </a:p>
                  </a:txBody>
                  <a:tcPr marL="60830" marR="60830" marT="0" marB="0"/>
                </a:tc>
                <a:tc>
                  <a:txBody>
                    <a:bodyPr/>
                    <a:lstStyle/>
                    <a:p>
                      <a:pPr algn="ctr">
                        <a:lnSpc>
                          <a:spcPct val="107000"/>
                        </a:lnSpc>
                        <a:spcAft>
                          <a:spcPts val="800"/>
                        </a:spcAft>
                      </a:pPr>
                      <a:r>
                        <a:rPr lang="en-ZA" sz="1600">
                          <a:effectLst/>
                        </a:rPr>
                        <a:t>99%</a:t>
                      </a:r>
                      <a:endParaRPr lang="en-ZA" sz="1800">
                        <a:effectLst/>
                        <a:latin typeface="Calibri" panose="020F0502020204030204" pitchFamily="34" charset="0"/>
                        <a:ea typeface="Calibri" panose="020F0502020204030204" pitchFamily="34" charset="0"/>
                        <a:cs typeface="Arial" panose="020B0604020202020204" pitchFamily="34" charset="0"/>
                      </a:endParaRPr>
                    </a:p>
                  </a:txBody>
                  <a:tcPr marL="60830" marR="60830" marT="0" marB="0"/>
                </a:tc>
                <a:extLst>
                  <a:ext uri="{0D108BD9-81ED-4DB2-BD59-A6C34878D82A}">
                    <a16:rowId xmlns:a16="http://schemas.microsoft.com/office/drawing/2014/main" xmlns="" val="3882874546"/>
                  </a:ext>
                </a:extLst>
              </a:tr>
              <a:tr h="268338">
                <a:tc>
                  <a:txBody>
                    <a:bodyPr/>
                    <a:lstStyle/>
                    <a:p>
                      <a:pPr>
                        <a:lnSpc>
                          <a:spcPct val="107000"/>
                        </a:lnSpc>
                        <a:spcAft>
                          <a:spcPts val="800"/>
                        </a:spcAft>
                      </a:pPr>
                      <a:r>
                        <a:rPr lang="en-ZA" sz="1600">
                          <a:effectLst/>
                        </a:rPr>
                        <a:t>Fetakgomo Tubatse </a:t>
                      </a:r>
                      <a:endParaRPr lang="en-ZA" sz="1800">
                        <a:effectLst/>
                        <a:latin typeface="Calibri" panose="020F0502020204030204" pitchFamily="34" charset="0"/>
                        <a:ea typeface="Calibri" panose="020F0502020204030204" pitchFamily="34" charset="0"/>
                        <a:cs typeface="Arial" panose="020B0604020202020204" pitchFamily="34" charset="0"/>
                      </a:endParaRPr>
                    </a:p>
                  </a:txBody>
                  <a:tcPr marL="60830" marR="60830" marT="0" marB="0"/>
                </a:tc>
                <a:tc>
                  <a:txBody>
                    <a:bodyPr/>
                    <a:lstStyle/>
                    <a:p>
                      <a:pPr algn="ctr">
                        <a:lnSpc>
                          <a:spcPct val="107000"/>
                        </a:lnSpc>
                        <a:spcAft>
                          <a:spcPts val="800"/>
                        </a:spcAft>
                      </a:pPr>
                      <a:r>
                        <a:rPr lang="en-ZA" sz="1600" dirty="0">
                          <a:effectLst/>
                        </a:rPr>
                        <a:t>261</a:t>
                      </a:r>
                      <a:endParaRPr lang="en-ZA" sz="1800" dirty="0">
                        <a:effectLst/>
                        <a:latin typeface="Calibri" panose="020F0502020204030204" pitchFamily="34" charset="0"/>
                        <a:ea typeface="Calibri" panose="020F0502020204030204" pitchFamily="34" charset="0"/>
                        <a:cs typeface="Arial" panose="020B0604020202020204" pitchFamily="34" charset="0"/>
                      </a:endParaRPr>
                    </a:p>
                  </a:txBody>
                  <a:tcPr marL="60830" marR="60830" marT="0" marB="0"/>
                </a:tc>
                <a:tc>
                  <a:txBody>
                    <a:bodyPr/>
                    <a:lstStyle/>
                    <a:p>
                      <a:pPr algn="ctr">
                        <a:lnSpc>
                          <a:spcPct val="107000"/>
                        </a:lnSpc>
                        <a:spcAft>
                          <a:spcPts val="800"/>
                        </a:spcAft>
                      </a:pPr>
                      <a:r>
                        <a:rPr lang="en-ZA" sz="1600" dirty="0">
                          <a:effectLst/>
                        </a:rPr>
                        <a:t>261</a:t>
                      </a:r>
                      <a:endParaRPr lang="en-ZA" sz="1800" dirty="0">
                        <a:effectLst/>
                        <a:latin typeface="Calibri" panose="020F0502020204030204" pitchFamily="34" charset="0"/>
                        <a:ea typeface="Calibri" panose="020F0502020204030204" pitchFamily="34" charset="0"/>
                        <a:cs typeface="Arial" panose="020B0604020202020204" pitchFamily="34" charset="0"/>
                      </a:endParaRPr>
                    </a:p>
                  </a:txBody>
                  <a:tcPr marL="60830" marR="60830" marT="0" marB="0"/>
                </a:tc>
                <a:tc>
                  <a:txBody>
                    <a:bodyPr/>
                    <a:lstStyle/>
                    <a:p>
                      <a:pPr algn="ctr">
                        <a:lnSpc>
                          <a:spcPct val="107000"/>
                        </a:lnSpc>
                        <a:spcAft>
                          <a:spcPts val="800"/>
                        </a:spcAft>
                      </a:pPr>
                      <a:r>
                        <a:rPr lang="en-ZA" sz="1600">
                          <a:effectLst/>
                        </a:rPr>
                        <a:t>261</a:t>
                      </a:r>
                      <a:endParaRPr lang="en-ZA" sz="1800">
                        <a:effectLst/>
                        <a:latin typeface="Calibri" panose="020F0502020204030204" pitchFamily="34" charset="0"/>
                        <a:ea typeface="Calibri" panose="020F0502020204030204" pitchFamily="34" charset="0"/>
                        <a:cs typeface="Arial" panose="020B0604020202020204" pitchFamily="34" charset="0"/>
                      </a:endParaRPr>
                    </a:p>
                  </a:txBody>
                  <a:tcPr marL="60830" marR="60830" marT="0" marB="0"/>
                </a:tc>
                <a:tc>
                  <a:txBody>
                    <a:bodyPr/>
                    <a:lstStyle/>
                    <a:p>
                      <a:pPr algn="ctr">
                        <a:lnSpc>
                          <a:spcPct val="107000"/>
                        </a:lnSpc>
                        <a:spcAft>
                          <a:spcPts val="800"/>
                        </a:spcAft>
                      </a:pPr>
                      <a:r>
                        <a:rPr lang="en-ZA" sz="1600">
                          <a:effectLst/>
                        </a:rPr>
                        <a:t>261</a:t>
                      </a:r>
                      <a:endParaRPr lang="en-ZA" sz="1800">
                        <a:effectLst/>
                        <a:latin typeface="Calibri" panose="020F0502020204030204" pitchFamily="34" charset="0"/>
                        <a:ea typeface="Calibri" panose="020F0502020204030204" pitchFamily="34" charset="0"/>
                        <a:cs typeface="Arial" panose="020B0604020202020204" pitchFamily="34" charset="0"/>
                      </a:endParaRPr>
                    </a:p>
                  </a:txBody>
                  <a:tcPr marL="60830" marR="60830" marT="0" marB="0"/>
                </a:tc>
                <a:tc>
                  <a:txBody>
                    <a:bodyPr/>
                    <a:lstStyle/>
                    <a:p>
                      <a:pPr algn="ctr">
                        <a:lnSpc>
                          <a:spcPct val="107000"/>
                        </a:lnSpc>
                        <a:spcAft>
                          <a:spcPts val="800"/>
                        </a:spcAft>
                      </a:pPr>
                      <a:r>
                        <a:rPr lang="en-ZA" sz="1600">
                          <a:effectLst/>
                        </a:rPr>
                        <a:t>261</a:t>
                      </a:r>
                      <a:endParaRPr lang="en-ZA" sz="1800">
                        <a:effectLst/>
                        <a:latin typeface="Calibri" panose="020F0502020204030204" pitchFamily="34" charset="0"/>
                        <a:ea typeface="Calibri" panose="020F0502020204030204" pitchFamily="34" charset="0"/>
                        <a:cs typeface="Arial" panose="020B0604020202020204" pitchFamily="34" charset="0"/>
                      </a:endParaRPr>
                    </a:p>
                  </a:txBody>
                  <a:tcPr marL="60830" marR="60830" marT="0" marB="0"/>
                </a:tc>
                <a:tc>
                  <a:txBody>
                    <a:bodyPr/>
                    <a:lstStyle/>
                    <a:p>
                      <a:pPr algn="ctr">
                        <a:lnSpc>
                          <a:spcPct val="107000"/>
                        </a:lnSpc>
                        <a:spcAft>
                          <a:spcPts val="800"/>
                        </a:spcAft>
                      </a:pPr>
                      <a:r>
                        <a:rPr lang="en-ZA" sz="1600">
                          <a:effectLst/>
                        </a:rPr>
                        <a:t>100%</a:t>
                      </a:r>
                      <a:endParaRPr lang="en-ZA" sz="1800">
                        <a:effectLst/>
                        <a:latin typeface="Calibri" panose="020F0502020204030204" pitchFamily="34" charset="0"/>
                        <a:ea typeface="Calibri" panose="020F0502020204030204" pitchFamily="34" charset="0"/>
                        <a:cs typeface="Arial" panose="020B0604020202020204" pitchFamily="34" charset="0"/>
                      </a:endParaRPr>
                    </a:p>
                  </a:txBody>
                  <a:tcPr marL="60830" marR="60830" marT="0" marB="0"/>
                </a:tc>
                <a:extLst>
                  <a:ext uri="{0D108BD9-81ED-4DB2-BD59-A6C34878D82A}">
                    <a16:rowId xmlns:a16="http://schemas.microsoft.com/office/drawing/2014/main" xmlns="" val="2308267739"/>
                  </a:ext>
                </a:extLst>
              </a:tr>
              <a:tr h="268338">
                <a:tc>
                  <a:txBody>
                    <a:bodyPr/>
                    <a:lstStyle/>
                    <a:p>
                      <a:pPr>
                        <a:lnSpc>
                          <a:spcPct val="107000"/>
                        </a:lnSpc>
                        <a:spcAft>
                          <a:spcPts val="800"/>
                        </a:spcAft>
                      </a:pPr>
                      <a:r>
                        <a:rPr lang="en-ZA" sz="1600">
                          <a:effectLst/>
                        </a:rPr>
                        <a:t>Mopani District </a:t>
                      </a:r>
                      <a:endParaRPr lang="en-ZA" sz="1800">
                        <a:effectLst/>
                        <a:latin typeface="Calibri" panose="020F0502020204030204" pitchFamily="34" charset="0"/>
                        <a:ea typeface="Calibri" panose="020F0502020204030204" pitchFamily="34" charset="0"/>
                        <a:cs typeface="Arial" panose="020B0604020202020204" pitchFamily="34" charset="0"/>
                      </a:endParaRPr>
                    </a:p>
                  </a:txBody>
                  <a:tcPr marL="60830" marR="60830" marT="0" marB="0"/>
                </a:tc>
                <a:tc>
                  <a:txBody>
                    <a:bodyPr/>
                    <a:lstStyle/>
                    <a:p>
                      <a:pPr algn="ctr">
                        <a:lnSpc>
                          <a:spcPct val="107000"/>
                        </a:lnSpc>
                        <a:spcAft>
                          <a:spcPts val="800"/>
                        </a:spcAft>
                      </a:pPr>
                      <a:r>
                        <a:rPr lang="en-ZA" sz="1600">
                          <a:effectLst/>
                        </a:rPr>
                        <a:t>197</a:t>
                      </a:r>
                      <a:endParaRPr lang="en-ZA" sz="1800">
                        <a:effectLst/>
                        <a:latin typeface="Calibri" panose="020F0502020204030204" pitchFamily="34" charset="0"/>
                        <a:ea typeface="Calibri" panose="020F0502020204030204" pitchFamily="34" charset="0"/>
                        <a:cs typeface="Arial" panose="020B0604020202020204" pitchFamily="34" charset="0"/>
                      </a:endParaRPr>
                    </a:p>
                  </a:txBody>
                  <a:tcPr marL="60830" marR="60830" marT="0" marB="0"/>
                </a:tc>
                <a:tc>
                  <a:txBody>
                    <a:bodyPr/>
                    <a:lstStyle/>
                    <a:p>
                      <a:pPr algn="ctr">
                        <a:lnSpc>
                          <a:spcPct val="107000"/>
                        </a:lnSpc>
                        <a:spcAft>
                          <a:spcPts val="800"/>
                        </a:spcAft>
                      </a:pPr>
                      <a:r>
                        <a:rPr lang="en-ZA" sz="1600">
                          <a:effectLst/>
                        </a:rPr>
                        <a:t>292</a:t>
                      </a:r>
                      <a:endParaRPr lang="en-ZA" sz="1800">
                        <a:effectLst/>
                        <a:latin typeface="Calibri" panose="020F0502020204030204" pitchFamily="34" charset="0"/>
                        <a:ea typeface="Calibri" panose="020F0502020204030204" pitchFamily="34" charset="0"/>
                        <a:cs typeface="Arial" panose="020B0604020202020204" pitchFamily="34" charset="0"/>
                      </a:endParaRPr>
                    </a:p>
                  </a:txBody>
                  <a:tcPr marL="60830" marR="60830" marT="0" marB="0"/>
                </a:tc>
                <a:tc>
                  <a:txBody>
                    <a:bodyPr/>
                    <a:lstStyle/>
                    <a:p>
                      <a:pPr algn="ctr">
                        <a:lnSpc>
                          <a:spcPct val="107000"/>
                        </a:lnSpc>
                        <a:spcAft>
                          <a:spcPts val="800"/>
                        </a:spcAft>
                      </a:pPr>
                      <a:r>
                        <a:rPr lang="en-ZA" sz="1600">
                          <a:effectLst/>
                        </a:rPr>
                        <a:t>292</a:t>
                      </a:r>
                      <a:endParaRPr lang="en-ZA" sz="1800">
                        <a:effectLst/>
                        <a:latin typeface="Calibri" panose="020F0502020204030204" pitchFamily="34" charset="0"/>
                        <a:ea typeface="Calibri" panose="020F0502020204030204" pitchFamily="34" charset="0"/>
                        <a:cs typeface="Arial" panose="020B0604020202020204" pitchFamily="34" charset="0"/>
                      </a:endParaRPr>
                    </a:p>
                  </a:txBody>
                  <a:tcPr marL="60830" marR="60830" marT="0" marB="0"/>
                </a:tc>
                <a:tc>
                  <a:txBody>
                    <a:bodyPr/>
                    <a:lstStyle/>
                    <a:p>
                      <a:pPr algn="ctr">
                        <a:lnSpc>
                          <a:spcPct val="107000"/>
                        </a:lnSpc>
                        <a:spcAft>
                          <a:spcPts val="800"/>
                        </a:spcAft>
                      </a:pPr>
                      <a:r>
                        <a:rPr lang="en-ZA" sz="1600">
                          <a:effectLst/>
                        </a:rPr>
                        <a:t>0</a:t>
                      </a:r>
                      <a:endParaRPr lang="en-ZA" sz="1800">
                        <a:effectLst/>
                        <a:latin typeface="Calibri" panose="020F0502020204030204" pitchFamily="34" charset="0"/>
                        <a:ea typeface="Calibri" panose="020F0502020204030204" pitchFamily="34" charset="0"/>
                        <a:cs typeface="Arial" panose="020B0604020202020204" pitchFamily="34" charset="0"/>
                      </a:endParaRPr>
                    </a:p>
                  </a:txBody>
                  <a:tcPr marL="60830" marR="60830" marT="0" marB="0"/>
                </a:tc>
                <a:tc>
                  <a:txBody>
                    <a:bodyPr/>
                    <a:lstStyle/>
                    <a:p>
                      <a:pPr algn="ctr">
                        <a:lnSpc>
                          <a:spcPct val="107000"/>
                        </a:lnSpc>
                        <a:spcAft>
                          <a:spcPts val="800"/>
                        </a:spcAft>
                      </a:pPr>
                      <a:r>
                        <a:rPr lang="en-ZA" sz="1600">
                          <a:effectLst/>
                        </a:rPr>
                        <a:t>0</a:t>
                      </a:r>
                      <a:endParaRPr lang="en-ZA" sz="1800">
                        <a:effectLst/>
                        <a:latin typeface="Calibri" panose="020F0502020204030204" pitchFamily="34" charset="0"/>
                        <a:ea typeface="Calibri" panose="020F0502020204030204" pitchFamily="34" charset="0"/>
                        <a:cs typeface="Arial" panose="020B0604020202020204" pitchFamily="34" charset="0"/>
                      </a:endParaRPr>
                    </a:p>
                  </a:txBody>
                  <a:tcPr marL="60830" marR="60830" marT="0" marB="0"/>
                </a:tc>
                <a:tc>
                  <a:txBody>
                    <a:bodyPr/>
                    <a:lstStyle/>
                    <a:p>
                      <a:pPr algn="ctr">
                        <a:lnSpc>
                          <a:spcPct val="107000"/>
                        </a:lnSpc>
                        <a:spcAft>
                          <a:spcPts val="800"/>
                        </a:spcAft>
                      </a:pPr>
                      <a:r>
                        <a:rPr lang="en-ZA" sz="1600">
                          <a:effectLst/>
                        </a:rPr>
                        <a:t>100%</a:t>
                      </a:r>
                      <a:endParaRPr lang="en-ZA" sz="1800">
                        <a:effectLst/>
                        <a:latin typeface="Calibri" panose="020F0502020204030204" pitchFamily="34" charset="0"/>
                        <a:ea typeface="Calibri" panose="020F0502020204030204" pitchFamily="34" charset="0"/>
                        <a:cs typeface="Arial" panose="020B0604020202020204" pitchFamily="34" charset="0"/>
                      </a:endParaRPr>
                    </a:p>
                  </a:txBody>
                  <a:tcPr marL="60830" marR="60830" marT="0" marB="0"/>
                </a:tc>
                <a:extLst>
                  <a:ext uri="{0D108BD9-81ED-4DB2-BD59-A6C34878D82A}">
                    <a16:rowId xmlns:a16="http://schemas.microsoft.com/office/drawing/2014/main" xmlns="" val="3033888574"/>
                  </a:ext>
                </a:extLst>
              </a:tr>
              <a:tr h="268338">
                <a:tc>
                  <a:txBody>
                    <a:bodyPr/>
                    <a:lstStyle/>
                    <a:p>
                      <a:pPr>
                        <a:lnSpc>
                          <a:spcPct val="107000"/>
                        </a:lnSpc>
                        <a:spcAft>
                          <a:spcPts val="800"/>
                        </a:spcAft>
                      </a:pPr>
                      <a:r>
                        <a:rPr lang="en-ZA" sz="1600">
                          <a:effectLst/>
                        </a:rPr>
                        <a:t>Greater Giyani</a:t>
                      </a:r>
                      <a:endParaRPr lang="en-ZA" sz="1800">
                        <a:effectLst/>
                        <a:latin typeface="Calibri" panose="020F0502020204030204" pitchFamily="34" charset="0"/>
                        <a:ea typeface="Calibri" panose="020F0502020204030204" pitchFamily="34" charset="0"/>
                        <a:cs typeface="Arial" panose="020B0604020202020204" pitchFamily="34" charset="0"/>
                      </a:endParaRPr>
                    </a:p>
                  </a:txBody>
                  <a:tcPr marL="60830" marR="60830" marT="0" marB="0"/>
                </a:tc>
                <a:tc>
                  <a:txBody>
                    <a:bodyPr/>
                    <a:lstStyle/>
                    <a:p>
                      <a:pPr algn="ctr">
                        <a:lnSpc>
                          <a:spcPct val="107000"/>
                        </a:lnSpc>
                        <a:spcAft>
                          <a:spcPts val="800"/>
                        </a:spcAft>
                      </a:pPr>
                      <a:r>
                        <a:rPr lang="en-ZA" sz="1600">
                          <a:effectLst/>
                        </a:rPr>
                        <a:t>260</a:t>
                      </a:r>
                      <a:endParaRPr lang="en-ZA" sz="1800">
                        <a:effectLst/>
                        <a:latin typeface="Calibri" panose="020F0502020204030204" pitchFamily="34" charset="0"/>
                        <a:ea typeface="Calibri" panose="020F0502020204030204" pitchFamily="34" charset="0"/>
                        <a:cs typeface="Arial" panose="020B0604020202020204" pitchFamily="34" charset="0"/>
                      </a:endParaRPr>
                    </a:p>
                  </a:txBody>
                  <a:tcPr marL="60830" marR="60830" marT="0" marB="0"/>
                </a:tc>
                <a:tc>
                  <a:txBody>
                    <a:bodyPr/>
                    <a:lstStyle/>
                    <a:p>
                      <a:pPr algn="ctr">
                        <a:lnSpc>
                          <a:spcPct val="107000"/>
                        </a:lnSpc>
                        <a:spcAft>
                          <a:spcPts val="800"/>
                        </a:spcAft>
                      </a:pPr>
                      <a:r>
                        <a:rPr lang="en-ZA" sz="1600" dirty="0">
                          <a:effectLst/>
                        </a:rPr>
                        <a:t>260</a:t>
                      </a:r>
                      <a:endParaRPr lang="en-ZA" sz="1800" dirty="0">
                        <a:effectLst/>
                        <a:latin typeface="Calibri" panose="020F0502020204030204" pitchFamily="34" charset="0"/>
                        <a:ea typeface="Calibri" panose="020F0502020204030204" pitchFamily="34" charset="0"/>
                        <a:cs typeface="Arial" panose="020B0604020202020204" pitchFamily="34" charset="0"/>
                      </a:endParaRPr>
                    </a:p>
                  </a:txBody>
                  <a:tcPr marL="60830" marR="60830" marT="0" marB="0"/>
                </a:tc>
                <a:tc>
                  <a:txBody>
                    <a:bodyPr/>
                    <a:lstStyle/>
                    <a:p>
                      <a:pPr algn="ctr">
                        <a:lnSpc>
                          <a:spcPct val="107000"/>
                        </a:lnSpc>
                        <a:spcAft>
                          <a:spcPts val="800"/>
                        </a:spcAft>
                      </a:pPr>
                      <a:r>
                        <a:rPr lang="en-ZA" sz="1600">
                          <a:effectLst/>
                        </a:rPr>
                        <a:t>260</a:t>
                      </a:r>
                      <a:endParaRPr lang="en-ZA" sz="1800">
                        <a:effectLst/>
                        <a:latin typeface="Calibri" panose="020F0502020204030204" pitchFamily="34" charset="0"/>
                        <a:ea typeface="Calibri" panose="020F0502020204030204" pitchFamily="34" charset="0"/>
                        <a:cs typeface="Arial" panose="020B0604020202020204" pitchFamily="34" charset="0"/>
                      </a:endParaRPr>
                    </a:p>
                  </a:txBody>
                  <a:tcPr marL="60830" marR="60830" marT="0" marB="0"/>
                </a:tc>
                <a:tc>
                  <a:txBody>
                    <a:bodyPr/>
                    <a:lstStyle/>
                    <a:p>
                      <a:pPr algn="ctr">
                        <a:lnSpc>
                          <a:spcPct val="107000"/>
                        </a:lnSpc>
                        <a:spcAft>
                          <a:spcPts val="800"/>
                        </a:spcAft>
                      </a:pPr>
                      <a:r>
                        <a:rPr lang="en-ZA" sz="1600" dirty="0">
                          <a:effectLst/>
                        </a:rPr>
                        <a:t>231</a:t>
                      </a:r>
                      <a:endParaRPr lang="en-ZA" sz="1800" dirty="0">
                        <a:effectLst/>
                        <a:latin typeface="Calibri" panose="020F0502020204030204" pitchFamily="34" charset="0"/>
                        <a:ea typeface="Calibri" panose="020F0502020204030204" pitchFamily="34" charset="0"/>
                        <a:cs typeface="Arial" panose="020B0604020202020204" pitchFamily="34" charset="0"/>
                      </a:endParaRPr>
                    </a:p>
                  </a:txBody>
                  <a:tcPr marL="60830" marR="60830" marT="0" marB="0"/>
                </a:tc>
                <a:tc>
                  <a:txBody>
                    <a:bodyPr/>
                    <a:lstStyle/>
                    <a:p>
                      <a:pPr algn="ctr">
                        <a:lnSpc>
                          <a:spcPct val="107000"/>
                        </a:lnSpc>
                        <a:spcAft>
                          <a:spcPts val="800"/>
                        </a:spcAft>
                      </a:pPr>
                      <a:r>
                        <a:rPr lang="en-ZA" sz="1600">
                          <a:effectLst/>
                        </a:rPr>
                        <a:t>110</a:t>
                      </a:r>
                      <a:endParaRPr lang="en-ZA" sz="1800">
                        <a:effectLst/>
                        <a:latin typeface="Calibri" panose="020F0502020204030204" pitchFamily="34" charset="0"/>
                        <a:ea typeface="Calibri" panose="020F0502020204030204" pitchFamily="34" charset="0"/>
                        <a:cs typeface="Arial" panose="020B0604020202020204" pitchFamily="34" charset="0"/>
                      </a:endParaRPr>
                    </a:p>
                  </a:txBody>
                  <a:tcPr marL="60830" marR="60830" marT="0" marB="0"/>
                </a:tc>
                <a:tc>
                  <a:txBody>
                    <a:bodyPr/>
                    <a:lstStyle/>
                    <a:p>
                      <a:pPr algn="ctr">
                        <a:lnSpc>
                          <a:spcPct val="107000"/>
                        </a:lnSpc>
                        <a:spcAft>
                          <a:spcPts val="800"/>
                        </a:spcAft>
                      </a:pPr>
                      <a:r>
                        <a:rPr lang="en-ZA" sz="1600">
                          <a:effectLst/>
                        </a:rPr>
                        <a:t>100%</a:t>
                      </a:r>
                      <a:endParaRPr lang="en-ZA" sz="1800">
                        <a:effectLst/>
                        <a:latin typeface="Calibri" panose="020F0502020204030204" pitchFamily="34" charset="0"/>
                        <a:ea typeface="Calibri" panose="020F0502020204030204" pitchFamily="34" charset="0"/>
                        <a:cs typeface="Arial" panose="020B0604020202020204" pitchFamily="34" charset="0"/>
                      </a:endParaRPr>
                    </a:p>
                  </a:txBody>
                  <a:tcPr marL="60830" marR="60830" marT="0" marB="0"/>
                </a:tc>
                <a:extLst>
                  <a:ext uri="{0D108BD9-81ED-4DB2-BD59-A6C34878D82A}">
                    <a16:rowId xmlns:a16="http://schemas.microsoft.com/office/drawing/2014/main" xmlns="" val="991500845"/>
                  </a:ext>
                </a:extLst>
              </a:tr>
              <a:tr h="268338">
                <a:tc>
                  <a:txBody>
                    <a:bodyPr/>
                    <a:lstStyle/>
                    <a:p>
                      <a:pPr>
                        <a:lnSpc>
                          <a:spcPct val="107000"/>
                        </a:lnSpc>
                        <a:spcAft>
                          <a:spcPts val="800"/>
                        </a:spcAft>
                      </a:pPr>
                      <a:r>
                        <a:rPr lang="en-ZA" sz="1600">
                          <a:effectLst/>
                        </a:rPr>
                        <a:t>Greater Tzaneen</a:t>
                      </a:r>
                      <a:endParaRPr lang="en-ZA" sz="1800">
                        <a:effectLst/>
                        <a:latin typeface="Calibri" panose="020F0502020204030204" pitchFamily="34" charset="0"/>
                        <a:ea typeface="Calibri" panose="020F0502020204030204" pitchFamily="34" charset="0"/>
                        <a:cs typeface="Arial" panose="020B0604020202020204" pitchFamily="34" charset="0"/>
                      </a:endParaRPr>
                    </a:p>
                  </a:txBody>
                  <a:tcPr marL="60830" marR="60830" marT="0" marB="0"/>
                </a:tc>
                <a:tc>
                  <a:txBody>
                    <a:bodyPr/>
                    <a:lstStyle/>
                    <a:p>
                      <a:pPr algn="ctr">
                        <a:lnSpc>
                          <a:spcPct val="107000"/>
                        </a:lnSpc>
                        <a:spcAft>
                          <a:spcPts val="800"/>
                        </a:spcAft>
                      </a:pPr>
                      <a:r>
                        <a:rPr lang="en-ZA" sz="1600">
                          <a:effectLst/>
                        </a:rPr>
                        <a:t>445</a:t>
                      </a:r>
                      <a:endParaRPr lang="en-ZA" sz="1800">
                        <a:effectLst/>
                        <a:latin typeface="Calibri" panose="020F0502020204030204" pitchFamily="34" charset="0"/>
                        <a:ea typeface="Calibri" panose="020F0502020204030204" pitchFamily="34" charset="0"/>
                        <a:cs typeface="Arial" panose="020B0604020202020204" pitchFamily="34" charset="0"/>
                      </a:endParaRPr>
                    </a:p>
                  </a:txBody>
                  <a:tcPr marL="60830" marR="60830" marT="0" marB="0"/>
                </a:tc>
                <a:tc>
                  <a:txBody>
                    <a:bodyPr/>
                    <a:lstStyle/>
                    <a:p>
                      <a:pPr algn="ctr">
                        <a:lnSpc>
                          <a:spcPct val="107000"/>
                        </a:lnSpc>
                        <a:spcAft>
                          <a:spcPts val="800"/>
                        </a:spcAft>
                      </a:pPr>
                      <a:r>
                        <a:rPr lang="en-ZA" sz="1600">
                          <a:effectLst/>
                        </a:rPr>
                        <a:t>445</a:t>
                      </a:r>
                      <a:endParaRPr lang="en-ZA" sz="1800">
                        <a:effectLst/>
                        <a:latin typeface="Calibri" panose="020F0502020204030204" pitchFamily="34" charset="0"/>
                        <a:ea typeface="Calibri" panose="020F0502020204030204" pitchFamily="34" charset="0"/>
                        <a:cs typeface="Arial" panose="020B0604020202020204" pitchFamily="34" charset="0"/>
                      </a:endParaRPr>
                    </a:p>
                  </a:txBody>
                  <a:tcPr marL="60830" marR="60830" marT="0" marB="0"/>
                </a:tc>
                <a:tc>
                  <a:txBody>
                    <a:bodyPr/>
                    <a:lstStyle/>
                    <a:p>
                      <a:pPr algn="ctr">
                        <a:lnSpc>
                          <a:spcPct val="107000"/>
                        </a:lnSpc>
                        <a:spcAft>
                          <a:spcPts val="800"/>
                        </a:spcAft>
                      </a:pPr>
                      <a:r>
                        <a:rPr lang="en-ZA" sz="1600">
                          <a:effectLst/>
                        </a:rPr>
                        <a:t>431</a:t>
                      </a:r>
                      <a:endParaRPr lang="en-ZA" sz="1800">
                        <a:effectLst/>
                        <a:latin typeface="Calibri" panose="020F0502020204030204" pitchFamily="34" charset="0"/>
                        <a:ea typeface="Calibri" panose="020F0502020204030204" pitchFamily="34" charset="0"/>
                        <a:cs typeface="Arial" panose="020B0604020202020204" pitchFamily="34" charset="0"/>
                      </a:endParaRPr>
                    </a:p>
                  </a:txBody>
                  <a:tcPr marL="60830" marR="60830" marT="0" marB="0"/>
                </a:tc>
                <a:tc>
                  <a:txBody>
                    <a:bodyPr/>
                    <a:lstStyle/>
                    <a:p>
                      <a:pPr algn="ctr">
                        <a:lnSpc>
                          <a:spcPct val="107000"/>
                        </a:lnSpc>
                        <a:spcAft>
                          <a:spcPts val="800"/>
                        </a:spcAft>
                      </a:pPr>
                      <a:r>
                        <a:rPr lang="en-ZA" sz="1600" dirty="0">
                          <a:effectLst/>
                        </a:rPr>
                        <a:t>431</a:t>
                      </a:r>
                      <a:endParaRPr lang="en-ZA" sz="1800" dirty="0">
                        <a:effectLst/>
                        <a:latin typeface="Calibri" panose="020F0502020204030204" pitchFamily="34" charset="0"/>
                        <a:ea typeface="Calibri" panose="020F0502020204030204" pitchFamily="34" charset="0"/>
                        <a:cs typeface="Arial" panose="020B0604020202020204" pitchFamily="34" charset="0"/>
                      </a:endParaRPr>
                    </a:p>
                  </a:txBody>
                  <a:tcPr marL="60830" marR="60830" marT="0" marB="0"/>
                </a:tc>
                <a:tc>
                  <a:txBody>
                    <a:bodyPr/>
                    <a:lstStyle/>
                    <a:p>
                      <a:pPr algn="ctr">
                        <a:lnSpc>
                          <a:spcPct val="107000"/>
                        </a:lnSpc>
                        <a:spcAft>
                          <a:spcPts val="800"/>
                        </a:spcAft>
                      </a:pPr>
                      <a:r>
                        <a:rPr lang="en-ZA" sz="1600">
                          <a:effectLst/>
                        </a:rPr>
                        <a:t>17</a:t>
                      </a:r>
                      <a:endParaRPr lang="en-ZA" sz="1800">
                        <a:effectLst/>
                        <a:latin typeface="Calibri" panose="020F0502020204030204" pitchFamily="34" charset="0"/>
                        <a:ea typeface="Calibri" panose="020F0502020204030204" pitchFamily="34" charset="0"/>
                        <a:cs typeface="Arial" panose="020B0604020202020204" pitchFamily="34" charset="0"/>
                      </a:endParaRPr>
                    </a:p>
                  </a:txBody>
                  <a:tcPr marL="60830" marR="60830" marT="0" marB="0"/>
                </a:tc>
                <a:tc>
                  <a:txBody>
                    <a:bodyPr/>
                    <a:lstStyle/>
                    <a:p>
                      <a:pPr algn="ctr">
                        <a:lnSpc>
                          <a:spcPct val="107000"/>
                        </a:lnSpc>
                        <a:spcAft>
                          <a:spcPts val="800"/>
                        </a:spcAft>
                      </a:pPr>
                      <a:r>
                        <a:rPr lang="en-ZA" sz="1600">
                          <a:effectLst/>
                        </a:rPr>
                        <a:t>97%</a:t>
                      </a:r>
                      <a:endParaRPr lang="en-ZA" sz="1800">
                        <a:effectLst/>
                        <a:latin typeface="Calibri" panose="020F0502020204030204" pitchFamily="34" charset="0"/>
                        <a:ea typeface="Calibri" panose="020F0502020204030204" pitchFamily="34" charset="0"/>
                        <a:cs typeface="Arial" panose="020B0604020202020204" pitchFamily="34" charset="0"/>
                      </a:endParaRPr>
                    </a:p>
                  </a:txBody>
                  <a:tcPr marL="60830" marR="60830" marT="0" marB="0"/>
                </a:tc>
                <a:extLst>
                  <a:ext uri="{0D108BD9-81ED-4DB2-BD59-A6C34878D82A}">
                    <a16:rowId xmlns:a16="http://schemas.microsoft.com/office/drawing/2014/main" xmlns="" val="4202533736"/>
                  </a:ext>
                </a:extLst>
              </a:tr>
              <a:tr h="268338">
                <a:tc>
                  <a:txBody>
                    <a:bodyPr/>
                    <a:lstStyle/>
                    <a:p>
                      <a:pPr>
                        <a:lnSpc>
                          <a:spcPct val="107000"/>
                        </a:lnSpc>
                        <a:spcAft>
                          <a:spcPts val="800"/>
                        </a:spcAft>
                      </a:pPr>
                      <a:r>
                        <a:rPr lang="en-ZA" sz="1600">
                          <a:effectLst/>
                        </a:rPr>
                        <a:t>Greater Letaba</a:t>
                      </a:r>
                      <a:endParaRPr lang="en-ZA" sz="1800">
                        <a:effectLst/>
                        <a:latin typeface="Calibri" panose="020F0502020204030204" pitchFamily="34" charset="0"/>
                        <a:ea typeface="Calibri" panose="020F0502020204030204" pitchFamily="34" charset="0"/>
                        <a:cs typeface="Arial" panose="020B0604020202020204" pitchFamily="34" charset="0"/>
                      </a:endParaRPr>
                    </a:p>
                  </a:txBody>
                  <a:tcPr marL="60830" marR="60830" marT="0" marB="0"/>
                </a:tc>
                <a:tc>
                  <a:txBody>
                    <a:bodyPr/>
                    <a:lstStyle/>
                    <a:p>
                      <a:pPr algn="ctr">
                        <a:lnSpc>
                          <a:spcPct val="107000"/>
                        </a:lnSpc>
                        <a:spcAft>
                          <a:spcPts val="800"/>
                        </a:spcAft>
                      </a:pPr>
                      <a:r>
                        <a:rPr lang="en-ZA" sz="1600">
                          <a:effectLst/>
                        </a:rPr>
                        <a:t>230</a:t>
                      </a:r>
                      <a:endParaRPr lang="en-ZA" sz="1800">
                        <a:effectLst/>
                        <a:latin typeface="Calibri" panose="020F0502020204030204" pitchFamily="34" charset="0"/>
                        <a:ea typeface="Calibri" panose="020F0502020204030204" pitchFamily="34" charset="0"/>
                        <a:cs typeface="Arial" panose="020B0604020202020204" pitchFamily="34" charset="0"/>
                      </a:endParaRPr>
                    </a:p>
                  </a:txBody>
                  <a:tcPr marL="60830" marR="60830" marT="0" marB="0"/>
                </a:tc>
                <a:tc>
                  <a:txBody>
                    <a:bodyPr/>
                    <a:lstStyle/>
                    <a:p>
                      <a:pPr algn="ctr">
                        <a:lnSpc>
                          <a:spcPct val="107000"/>
                        </a:lnSpc>
                        <a:spcAft>
                          <a:spcPts val="800"/>
                        </a:spcAft>
                      </a:pPr>
                      <a:r>
                        <a:rPr lang="en-ZA" sz="1600">
                          <a:effectLst/>
                        </a:rPr>
                        <a:t>230</a:t>
                      </a:r>
                      <a:endParaRPr lang="en-ZA" sz="1800">
                        <a:effectLst/>
                        <a:latin typeface="Calibri" panose="020F0502020204030204" pitchFamily="34" charset="0"/>
                        <a:ea typeface="Calibri" panose="020F0502020204030204" pitchFamily="34" charset="0"/>
                        <a:cs typeface="Arial" panose="020B0604020202020204" pitchFamily="34" charset="0"/>
                      </a:endParaRPr>
                    </a:p>
                  </a:txBody>
                  <a:tcPr marL="60830" marR="60830" marT="0" marB="0"/>
                </a:tc>
                <a:tc>
                  <a:txBody>
                    <a:bodyPr/>
                    <a:lstStyle/>
                    <a:p>
                      <a:pPr algn="ctr">
                        <a:lnSpc>
                          <a:spcPct val="107000"/>
                        </a:lnSpc>
                        <a:spcAft>
                          <a:spcPts val="800"/>
                        </a:spcAft>
                      </a:pPr>
                      <a:r>
                        <a:rPr lang="en-ZA" sz="1600">
                          <a:effectLst/>
                        </a:rPr>
                        <a:t>65</a:t>
                      </a:r>
                      <a:endParaRPr lang="en-ZA" sz="1800">
                        <a:effectLst/>
                        <a:latin typeface="Calibri" panose="020F0502020204030204" pitchFamily="34" charset="0"/>
                        <a:ea typeface="Calibri" panose="020F0502020204030204" pitchFamily="34" charset="0"/>
                        <a:cs typeface="Arial" panose="020B0604020202020204" pitchFamily="34" charset="0"/>
                      </a:endParaRPr>
                    </a:p>
                  </a:txBody>
                  <a:tcPr marL="60830" marR="60830" marT="0" marB="0"/>
                </a:tc>
                <a:tc>
                  <a:txBody>
                    <a:bodyPr/>
                    <a:lstStyle/>
                    <a:p>
                      <a:pPr algn="ctr">
                        <a:lnSpc>
                          <a:spcPct val="107000"/>
                        </a:lnSpc>
                        <a:spcAft>
                          <a:spcPts val="800"/>
                        </a:spcAft>
                      </a:pPr>
                      <a:r>
                        <a:rPr lang="en-ZA" sz="1600">
                          <a:effectLst/>
                        </a:rPr>
                        <a:t>0</a:t>
                      </a:r>
                      <a:endParaRPr lang="en-ZA" sz="1800">
                        <a:effectLst/>
                        <a:latin typeface="Calibri" panose="020F0502020204030204" pitchFamily="34" charset="0"/>
                        <a:ea typeface="Calibri" panose="020F0502020204030204" pitchFamily="34" charset="0"/>
                        <a:cs typeface="Arial" panose="020B0604020202020204" pitchFamily="34" charset="0"/>
                      </a:endParaRPr>
                    </a:p>
                  </a:txBody>
                  <a:tcPr marL="60830" marR="60830" marT="0" marB="0"/>
                </a:tc>
                <a:tc>
                  <a:txBody>
                    <a:bodyPr/>
                    <a:lstStyle/>
                    <a:p>
                      <a:pPr algn="ctr">
                        <a:lnSpc>
                          <a:spcPct val="107000"/>
                        </a:lnSpc>
                        <a:spcAft>
                          <a:spcPts val="800"/>
                        </a:spcAft>
                      </a:pPr>
                      <a:r>
                        <a:rPr lang="en-ZA" sz="1600">
                          <a:effectLst/>
                        </a:rPr>
                        <a:t>0</a:t>
                      </a:r>
                      <a:endParaRPr lang="en-ZA" sz="1800">
                        <a:effectLst/>
                        <a:latin typeface="Calibri" panose="020F0502020204030204" pitchFamily="34" charset="0"/>
                        <a:ea typeface="Calibri" panose="020F0502020204030204" pitchFamily="34" charset="0"/>
                        <a:cs typeface="Arial" panose="020B0604020202020204" pitchFamily="34" charset="0"/>
                      </a:endParaRPr>
                    </a:p>
                  </a:txBody>
                  <a:tcPr marL="60830" marR="60830" marT="0" marB="0"/>
                </a:tc>
                <a:tc>
                  <a:txBody>
                    <a:bodyPr/>
                    <a:lstStyle/>
                    <a:p>
                      <a:pPr algn="ctr">
                        <a:lnSpc>
                          <a:spcPct val="107000"/>
                        </a:lnSpc>
                        <a:spcAft>
                          <a:spcPts val="800"/>
                        </a:spcAft>
                      </a:pPr>
                      <a:r>
                        <a:rPr lang="en-ZA" sz="1600">
                          <a:effectLst/>
                        </a:rPr>
                        <a:t>28%</a:t>
                      </a:r>
                      <a:endParaRPr lang="en-ZA" sz="1800">
                        <a:effectLst/>
                        <a:latin typeface="Calibri" panose="020F0502020204030204" pitchFamily="34" charset="0"/>
                        <a:ea typeface="Calibri" panose="020F0502020204030204" pitchFamily="34" charset="0"/>
                        <a:cs typeface="Arial" panose="020B0604020202020204" pitchFamily="34" charset="0"/>
                      </a:endParaRPr>
                    </a:p>
                  </a:txBody>
                  <a:tcPr marL="60830" marR="60830" marT="0" marB="0"/>
                </a:tc>
                <a:extLst>
                  <a:ext uri="{0D108BD9-81ED-4DB2-BD59-A6C34878D82A}">
                    <a16:rowId xmlns:a16="http://schemas.microsoft.com/office/drawing/2014/main" xmlns="" val="2959446106"/>
                  </a:ext>
                </a:extLst>
              </a:tr>
              <a:tr h="268338">
                <a:tc>
                  <a:txBody>
                    <a:bodyPr/>
                    <a:lstStyle/>
                    <a:p>
                      <a:pPr>
                        <a:lnSpc>
                          <a:spcPct val="107000"/>
                        </a:lnSpc>
                        <a:spcAft>
                          <a:spcPts val="800"/>
                        </a:spcAft>
                      </a:pPr>
                      <a:r>
                        <a:rPr lang="en-ZA" sz="1600">
                          <a:effectLst/>
                        </a:rPr>
                        <a:t>Ba- Phalaborwa</a:t>
                      </a:r>
                      <a:endParaRPr lang="en-ZA" sz="1800">
                        <a:effectLst/>
                        <a:latin typeface="Calibri" panose="020F0502020204030204" pitchFamily="34" charset="0"/>
                        <a:ea typeface="Calibri" panose="020F0502020204030204" pitchFamily="34" charset="0"/>
                        <a:cs typeface="Arial" panose="020B0604020202020204" pitchFamily="34" charset="0"/>
                      </a:endParaRPr>
                    </a:p>
                  </a:txBody>
                  <a:tcPr marL="60830" marR="60830" marT="0" marB="0"/>
                </a:tc>
                <a:tc>
                  <a:txBody>
                    <a:bodyPr/>
                    <a:lstStyle/>
                    <a:p>
                      <a:pPr algn="ctr">
                        <a:lnSpc>
                          <a:spcPct val="107000"/>
                        </a:lnSpc>
                        <a:spcAft>
                          <a:spcPts val="800"/>
                        </a:spcAft>
                      </a:pPr>
                      <a:r>
                        <a:rPr lang="en-ZA" sz="1600">
                          <a:effectLst/>
                        </a:rPr>
                        <a:t>294</a:t>
                      </a:r>
                      <a:endParaRPr lang="en-ZA" sz="1800">
                        <a:effectLst/>
                        <a:latin typeface="Calibri" panose="020F0502020204030204" pitchFamily="34" charset="0"/>
                        <a:ea typeface="Calibri" panose="020F0502020204030204" pitchFamily="34" charset="0"/>
                        <a:cs typeface="Arial" panose="020B0604020202020204" pitchFamily="34" charset="0"/>
                      </a:endParaRPr>
                    </a:p>
                  </a:txBody>
                  <a:tcPr marL="60830" marR="60830" marT="0" marB="0"/>
                </a:tc>
                <a:tc>
                  <a:txBody>
                    <a:bodyPr/>
                    <a:lstStyle/>
                    <a:p>
                      <a:pPr algn="ctr">
                        <a:lnSpc>
                          <a:spcPct val="107000"/>
                        </a:lnSpc>
                        <a:spcAft>
                          <a:spcPts val="800"/>
                        </a:spcAft>
                      </a:pPr>
                      <a:r>
                        <a:rPr lang="en-ZA" sz="1600">
                          <a:effectLst/>
                        </a:rPr>
                        <a:t>294</a:t>
                      </a:r>
                      <a:endParaRPr lang="en-ZA" sz="1800">
                        <a:effectLst/>
                        <a:latin typeface="Calibri" panose="020F0502020204030204" pitchFamily="34" charset="0"/>
                        <a:ea typeface="Calibri" panose="020F0502020204030204" pitchFamily="34" charset="0"/>
                        <a:cs typeface="Arial" panose="020B0604020202020204" pitchFamily="34" charset="0"/>
                      </a:endParaRPr>
                    </a:p>
                  </a:txBody>
                  <a:tcPr marL="60830" marR="60830" marT="0" marB="0"/>
                </a:tc>
                <a:tc>
                  <a:txBody>
                    <a:bodyPr/>
                    <a:lstStyle/>
                    <a:p>
                      <a:pPr algn="ctr">
                        <a:lnSpc>
                          <a:spcPct val="107000"/>
                        </a:lnSpc>
                        <a:spcAft>
                          <a:spcPts val="800"/>
                        </a:spcAft>
                      </a:pPr>
                      <a:r>
                        <a:rPr lang="en-ZA" sz="1600">
                          <a:effectLst/>
                        </a:rPr>
                        <a:t>286</a:t>
                      </a:r>
                      <a:endParaRPr lang="en-ZA" sz="1800">
                        <a:effectLst/>
                        <a:latin typeface="Calibri" panose="020F0502020204030204" pitchFamily="34" charset="0"/>
                        <a:ea typeface="Calibri" panose="020F0502020204030204" pitchFamily="34" charset="0"/>
                        <a:cs typeface="Arial" panose="020B0604020202020204" pitchFamily="34" charset="0"/>
                      </a:endParaRPr>
                    </a:p>
                  </a:txBody>
                  <a:tcPr marL="60830" marR="60830" marT="0" marB="0"/>
                </a:tc>
                <a:tc>
                  <a:txBody>
                    <a:bodyPr/>
                    <a:lstStyle/>
                    <a:p>
                      <a:pPr algn="ctr">
                        <a:lnSpc>
                          <a:spcPct val="107000"/>
                        </a:lnSpc>
                        <a:spcAft>
                          <a:spcPts val="800"/>
                        </a:spcAft>
                      </a:pPr>
                      <a:r>
                        <a:rPr lang="en-ZA" sz="1600" dirty="0">
                          <a:effectLst/>
                        </a:rPr>
                        <a:t>0</a:t>
                      </a:r>
                      <a:endParaRPr lang="en-ZA" sz="1800" dirty="0">
                        <a:effectLst/>
                        <a:latin typeface="Calibri" panose="020F0502020204030204" pitchFamily="34" charset="0"/>
                        <a:ea typeface="Calibri" panose="020F0502020204030204" pitchFamily="34" charset="0"/>
                        <a:cs typeface="Arial" panose="020B0604020202020204" pitchFamily="34" charset="0"/>
                      </a:endParaRPr>
                    </a:p>
                  </a:txBody>
                  <a:tcPr marL="60830" marR="60830" marT="0" marB="0"/>
                </a:tc>
                <a:tc>
                  <a:txBody>
                    <a:bodyPr/>
                    <a:lstStyle/>
                    <a:p>
                      <a:pPr algn="ctr">
                        <a:lnSpc>
                          <a:spcPct val="107000"/>
                        </a:lnSpc>
                        <a:spcAft>
                          <a:spcPts val="800"/>
                        </a:spcAft>
                      </a:pPr>
                      <a:r>
                        <a:rPr lang="en-ZA" sz="1600">
                          <a:effectLst/>
                        </a:rPr>
                        <a:t>0</a:t>
                      </a:r>
                      <a:endParaRPr lang="en-ZA" sz="1800">
                        <a:effectLst/>
                        <a:latin typeface="Calibri" panose="020F0502020204030204" pitchFamily="34" charset="0"/>
                        <a:ea typeface="Calibri" panose="020F0502020204030204" pitchFamily="34" charset="0"/>
                        <a:cs typeface="Arial" panose="020B0604020202020204" pitchFamily="34" charset="0"/>
                      </a:endParaRPr>
                    </a:p>
                  </a:txBody>
                  <a:tcPr marL="60830" marR="60830" marT="0" marB="0"/>
                </a:tc>
                <a:tc>
                  <a:txBody>
                    <a:bodyPr/>
                    <a:lstStyle/>
                    <a:p>
                      <a:pPr algn="ctr">
                        <a:lnSpc>
                          <a:spcPct val="107000"/>
                        </a:lnSpc>
                        <a:spcAft>
                          <a:spcPts val="800"/>
                        </a:spcAft>
                      </a:pPr>
                      <a:r>
                        <a:rPr lang="en-ZA" sz="1600">
                          <a:effectLst/>
                        </a:rPr>
                        <a:t>97%</a:t>
                      </a:r>
                      <a:endParaRPr lang="en-ZA" sz="1800">
                        <a:effectLst/>
                        <a:latin typeface="Calibri" panose="020F0502020204030204" pitchFamily="34" charset="0"/>
                        <a:ea typeface="Calibri" panose="020F0502020204030204" pitchFamily="34" charset="0"/>
                        <a:cs typeface="Arial" panose="020B0604020202020204" pitchFamily="34" charset="0"/>
                      </a:endParaRPr>
                    </a:p>
                  </a:txBody>
                  <a:tcPr marL="60830" marR="60830" marT="0" marB="0"/>
                </a:tc>
                <a:extLst>
                  <a:ext uri="{0D108BD9-81ED-4DB2-BD59-A6C34878D82A}">
                    <a16:rowId xmlns:a16="http://schemas.microsoft.com/office/drawing/2014/main" xmlns="" val="1401107386"/>
                  </a:ext>
                </a:extLst>
              </a:tr>
              <a:tr h="268338">
                <a:tc>
                  <a:txBody>
                    <a:bodyPr/>
                    <a:lstStyle/>
                    <a:p>
                      <a:pPr>
                        <a:lnSpc>
                          <a:spcPct val="107000"/>
                        </a:lnSpc>
                        <a:spcAft>
                          <a:spcPts val="800"/>
                        </a:spcAft>
                      </a:pPr>
                      <a:r>
                        <a:rPr lang="en-ZA" sz="1600">
                          <a:effectLst/>
                        </a:rPr>
                        <a:t>Maruleng </a:t>
                      </a:r>
                      <a:endParaRPr lang="en-ZA" sz="1800">
                        <a:effectLst/>
                        <a:latin typeface="Calibri" panose="020F0502020204030204" pitchFamily="34" charset="0"/>
                        <a:ea typeface="Calibri" panose="020F0502020204030204" pitchFamily="34" charset="0"/>
                        <a:cs typeface="Arial" panose="020B0604020202020204" pitchFamily="34" charset="0"/>
                      </a:endParaRPr>
                    </a:p>
                  </a:txBody>
                  <a:tcPr marL="60830" marR="60830" marT="0" marB="0"/>
                </a:tc>
                <a:tc>
                  <a:txBody>
                    <a:bodyPr/>
                    <a:lstStyle/>
                    <a:p>
                      <a:pPr algn="ctr">
                        <a:lnSpc>
                          <a:spcPct val="107000"/>
                        </a:lnSpc>
                        <a:spcAft>
                          <a:spcPts val="800"/>
                        </a:spcAft>
                      </a:pPr>
                      <a:r>
                        <a:rPr lang="en-ZA" sz="1600">
                          <a:effectLst/>
                        </a:rPr>
                        <a:t>168</a:t>
                      </a:r>
                      <a:endParaRPr lang="en-ZA" sz="1800">
                        <a:effectLst/>
                        <a:latin typeface="Calibri" panose="020F0502020204030204" pitchFamily="34" charset="0"/>
                        <a:ea typeface="Calibri" panose="020F0502020204030204" pitchFamily="34" charset="0"/>
                        <a:cs typeface="Arial" panose="020B0604020202020204" pitchFamily="34" charset="0"/>
                      </a:endParaRPr>
                    </a:p>
                  </a:txBody>
                  <a:tcPr marL="60830" marR="60830" marT="0" marB="0"/>
                </a:tc>
                <a:tc>
                  <a:txBody>
                    <a:bodyPr/>
                    <a:lstStyle/>
                    <a:p>
                      <a:pPr algn="ctr">
                        <a:lnSpc>
                          <a:spcPct val="107000"/>
                        </a:lnSpc>
                        <a:spcAft>
                          <a:spcPts val="800"/>
                        </a:spcAft>
                      </a:pPr>
                      <a:r>
                        <a:rPr lang="en-ZA" sz="1600">
                          <a:effectLst/>
                        </a:rPr>
                        <a:t>168</a:t>
                      </a:r>
                      <a:endParaRPr lang="en-ZA" sz="1800">
                        <a:effectLst/>
                        <a:latin typeface="Calibri" panose="020F0502020204030204" pitchFamily="34" charset="0"/>
                        <a:ea typeface="Calibri" panose="020F0502020204030204" pitchFamily="34" charset="0"/>
                        <a:cs typeface="Arial" panose="020B0604020202020204" pitchFamily="34" charset="0"/>
                      </a:endParaRPr>
                    </a:p>
                  </a:txBody>
                  <a:tcPr marL="60830" marR="60830" marT="0" marB="0"/>
                </a:tc>
                <a:tc>
                  <a:txBody>
                    <a:bodyPr/>
                    <a:lstStyle/>
                    <a:p>
                      <a:pPr algn="ctr">
                        <a:lnSpc>
                          <a:spcPct val="107000"/>
                        </a:lnSpc>
                        <a:spcAft>
                          <a:spcPts val="800"/>
                        </a:spcAft>
                      </a:pPr>
                      <a:r>
                        <a:rPr lang="en-ZA" sz="1600">
                          <a:effectLst/>
                        </a:rPr>
                        <a:t>168</a:t>
                      </a:r>
                      <a:endParaRPr lang="en-ZA" sz="1800">
                        <a:effectLst/>
                        <a:latin typeface="Calibri" panose="020F0502020204030204" pitchFamily="34" charset="0"/>
                        <a:ea typeface="Calibri" panose="020F0502020204030204" pitchFamily="34" charset="0"/>
                        <a:cs typeface="Arial" panose="020B0604020202020204" pitchFamily="34" charset="0"/>
                      </a:endParaRPr>
                    </a:p>
                  </a:txBody>
                  <a:tcPr marL="60830" marR="60830" marT="0" marB="0"/>
                </a:tc>
                <a:tc>
                  <a:txBody>
                    <a:bodyPr/>
                    <a:lstStyle/>
                    <a:p>
                      <a:pPr algn="ctr">
                        <a:lnSpc>
                          <a:spcPct val="107000"/>
                        </a:lnSpc>
                        <a:spcAft>
                          <a:spcPts val="800"/>
                        </a:spcAft>
                      </a:pPr>
                      <a:r>
                        <a:rPr lang="en-ZA" sz="1600">
                          <a:effectLst/>
                        </a:rPr>
                        <a:t>0</a:t>
                      </a:r>
                      <a:endParaRPr lang="en-ZA" sz="1800">
                        <a:effectLst/>
                        <a:latin typeface="Calibri" panose="020F0502020204030204" pitchFamily="34" charset="0"/>
                        <a:ea typeface="Calibri" panose="020F0502020204030204" pitchFamily="34" charset="0"/>
                        <a:cs typeface="Arial" panose="020B0604020202020204" pitchFamily="34" charset="0"/>
                      </a:endParaRPr>
                    </a:p>
                  </a:txBody>
                  <a:tcPr marL="60830" marR="60830" marT="0" marB="0"/>
                </a:tc>
                <a:tc>
                  <a:txBody>
                    <a:bodyPr/>
                    <a:lstStyle/>
                    <a:p>
                      <a:pPr algn="ctr">
                        <a:lnSpc>
                          <a:spcPct val="107000"/>
                        </a:lnSpc>
                        <a:spcAft>
                          <a:spcPts val="800"/>
                        </a:spcAft>
                      </a:pPr>
                      <a:r>
                        <a:rPr lang="en-ZA" sz="1600">
                          <a:effectLst/>
                        </a:rPr>
                        <a:t>0</a:t>
                      </a:r>
                      <a:endParaRPr lang="en-ZA" sz="1800">
                        <a:effectLst/>
                        <a:latin typeface="Calibri" panose="020F0502020204030204" pitchFamily="34" charset="0"/>
                        <a:ea typeface="Calibri" panose="020F0502020204030204" pitchFamily="34" charset="0"/>
                        <a:cs typeface="Arial" panose="020B0604020202020204" pitchFamily="34" charset="0"/>
                      </a:endParaRPr>
                    </a:p>
                  </a:txBody>
                  <a:tcPr marL="60830" marR="60830" marT="0" marB="0"/>
                </a:tc>
                <a:tc>
                  <a:txBody>
                    <a:bodyPr/>
                    <a:lstStyle/>
                    <a:p>
                      <a:pPr algn="ctr">
                        <a:lnSpc>
                          <a:spcPct val="107000"/>
                        </a:lnSpc>
                        <a:spcAft>
                          <a:spcPts val="800"/>
                        </a:spcAft>
                      </a:pPr>
                      <a:r>
                        <a:rPr lang="en-ZA" sz="1600" dirty="0">
                          <a:effectLst/>
                        </a:rPr>
                        <a:t>100%</a:t>
                      </a:r>
                      <a:endParaRPr lang="en-ZA" sz="1800" dirty="0">
                        <a:effectLst/>
                        <a:latin typeface="Calibri" panose="020F0502020204030204" pitchFamily="34" charset="0"/>
                        <a:ea typeface="Calibri" panose="020F0502020204030204" pitchFamily="34" charset="0"/>
                        <a:cs typeface="Arial" panose="020B0604020202020204" pitchFamily="34" charset="0"/>
                      </a:endParaRPr>
                    </a:p>
                  </a:txBody>
                  <a:tcPr marL="60830" marR="60830" marT="0" marB="0"/>
                </a:tc>
                <a:extLst>
                  <a:ext uri="{0D108BD9-81ED-4DB2-BD59-A6C34878D82A}">
                    <a16:rowId xmlns:a16="http://schemas.microsoft.com/office/drawing/2014/main" xmlns="" val="1169343162"/>
                  </a:ext>
                </a:extLst>
              </a:tr>
              <a:tr h="268338">
                <a:tc>
                  <a:txBody>
                    <a:bodyPr/>
                    <a:lstStyle/>
                    <a:p>
                      <a:pPr>
                        <a:lnSpc>
                          <a:spcPct val="107000"/>
                        </a:lnSpc>
                        <a:spcAft>
                          <a:spcPts val="800"/>
                        </a:spcAft>
                      </a:pPr>
                      <a:r>
                        <a:rPr lang="en-ZA" sz="1600">
                          <a:effectLst/>
                        </a:rPr>
                        <a:t>Waterberg District</a:t>
                      </a:r>
                      <a:endParaRPr lang="en-ZA" sz="1800">
                        <a:effectLst/>
                        <a:latin typeface="Calibri" panose="020F0502020204030204" pitchFamily="34" charset="0"/>
                        <a:ea typeface="Calibri" panose="020F0502020204030204" pitchFamily="34" charset="0"/>
                        <a:cs typeface="Arial" panose="020B0604020202020204" pitchFamily="34" charset="0"/>
                      </a:endParaRPr>
                    </a:p>
                  </a:txBody>
                  <a:tcPr marL="60830" marR="60830" marT="0" marB="0">
                    <a:solidFill>
                      <a:srgbClr val="92D050"/>
                    </a:solidFill>
                  </a:tcPr>
                </a:tc>
                <a:tc>
                  <a:txBody>
                    <a:bodyPr/>
                    <a:lstStyle/>
                    <a:p>
                      <a:pPr algn="ctr">
                        <a:lnSpc>
                          <a:spcPct val="107000"/>
                        </a:lnSpc>
                        <a:spcAft>
                          <a:spcPts val="800"/>
                        </a:spcAft>
                      </a:pPr>
                      <a:r>
                        <a:rPr lang="en-ZA" sz="1600" b="1">
                          <a:effectLst/>
                        </a:rPr>
                        <a:t>93</a:t>
                      </a:r>
                      <a:endParaRPr lang="en-ZA" sz="1800" b="1">
                        <a:effectLst/>
                        <a:latin typeface="Calibri" panose="020F0502020204030204" pitchFamily="34" charset="0"/>
                        <a:ea typeface="Calibri" panose="020F0502020204030204" pitchFamily="34" charset="0"/>
                        <a:cs typeface="Arial" panose="020B0604020202020204" pitchFamily="34" charset="0"/>
                      </a:endParaRPr>
                    </a:p>
                  </a:txBody>
                  <a:tcPr marL="60830" marR="60830" marT="0" marB="0">
                    <a:solidFill>
                      <a:srgbClr val="92D050"/>
                    </a:solidFill>
                  </a:tcPr>
                </a:tc>
                <a:tc>
                  <a:txBody>
                    <a:bodyPr/>
                    <a:lstStyle/>
                    <a:p>
                      <a:pPr algn="ctr">
                        <a:lnSpc>
                          <a:spcPct val="107000"/>
                        </a:lnSpc>
                        <a:spcAft>
                          <a:spcPts val="800"/>
                        </a:spcAft>
                      </a:pPr>
                      <a:r>
                        <a:rPr lang="en-ZA" sz="1600" b="1">
                          <a:effectLst/>
                        </a:rPr>
                        <a:t>93</a:t>
                      </a:r>
                      <a:endParaRPr lang="en-ZA" sz="1800" b="1">
                        <a:effectLst/>
                        <a:latin typeface="Calibri" panose="020F0502020204030204" pitchFamily="34" charset="0"/>
                        <a:ea typeface="Calibri" panose="020F0502020204030204" pitchFamily="34" charset="0"/>
                        <a:cs typeface="Arial" panose="020B0604020202020204" pitchFamily="34" charset="0"/>
                      </a:endParaRPr>
                    </a:p>
                  </a:txBody>
                  <a:tcPr marL="60830" marR="60830" marT="0" marB="0">
                    <a:solidFill>
                      <a:srgbClr val="92D050"/>
                    </a:solidFill>
                  </a:tcPr>
                </a:tc>
                <a:tc>
                  <a:txBody>
                    <a:bodyPr/>
                    <a:lstStyle/>
                    <a:p>
                      <a:pPr algn="ctr">
                        <a:lnSpc>
                          <a:spcPct val="107000"/>
                        </a:lnSpc>
                        <a:spcAft>
                          <a:spcPts val="800"/>
                        </a:spcAft>
                      </a:pPr>
                      <a:r>
                        <a:rPr lang="en-ZA" sz="1600" b="1">
                          <a:effectLst/>
                        </a:rPr>
                        <a:t>93</a:t>
                      </a:r>
                      <a:endParaRPr lang="en-ZA" sz="1800" b="1">
                        <a:effectLst/>
                        <a:latin typeface="Calibri" panose="020F0502020204030204" pitchFamily="34" charset="0"/>
                        <a:ea typeface="Calibri" panose="020F0502020204030204" pitchFamily="34" charset="0"/>
                        <a:cs typeface="Arial" panose="020B0604020202020204" pitchFamily="34" charset="0"/>
                      </a:endParaRPr>
                    </a:p>
                  </a:txBody>
                  <a:tcPr marL="60830" marR="60830" marT="0" marB="0">
                    <a:solidFill>
                      <a:srgbClr val="92D050"/>
                    </a:solidFill>
                  </a:tcPr>
                </a:tc>
                <a:tc>
                  <a:txBody>
                    <a:bodyPr/>
                    <a:lstStyle/>
                    <a:p>
                      <a:pPr algn="ctr">
                        <a:lnSpc>
                          <a:spcPct val="107000"/>
                        </a:lnSpc>
                        <a:spcAft>
                          <a:spcPts val="800"/>
                        </a:spcAft>
                      </a:pPr>
                      <a:r>
                        <a:rPr lang="en-ZA" sz="1600" b="1">
                          <a:effectLst/>
                        </a:rPr>
                        <a:t>73</a:t>
                      </a:r>
                      <a:endParaRPr lang="en-ZA" sz="1800" b="1">
                        <a:effectLst/>
                        <a:latin typeface="Calibri" panose="020F0502020204030204" pitchFamily="34" charset="0"/>
                        <a:ea typeface="Calibri" panose="020F0502020204030204" pitchFamily="34" charset="0"/>
                        <a:cs typeface="Arial" panose="020B0604020202020204" pitchFamily="34" charset="0"/>
                      </a:endParaRPr>
                    </a:p>
                  </a:txBody>
                  <a:tcPr marL="60830" marR="60830" marT="0" marB="0">
                    <a:solidFill>
                      <a:srgbClr val="92D050"/>
                    </a:solidFill>
                  </a:tcPr>
                </a:tc>
                <a:tc>
                  <a:txBody>
                    <a:bodyPr/>
                    <a:lstStyle/>
                    <a:p>
                      <a:pPr algn="ctr">
                        <a:lnSpc>
                          <a:spcPct val="107000"/>
                        </a:lnSpc>
                        <a:spcAft>
                          <a:spcPts val="800"/>
                        </a:spcAft>
                      </a:pPr>
                      <a:r>
                        <a:rPr lang="en-ZA" sz="1600" b="1" dirty="0">
                          <a:effectLst/>
                        </a:rPr>
                        <a:t>73</a:t>
                      </a:r>
                      <a:endParaRPr lang="en-ZA" sz="1800" b="1" dirty="0">
                        <a:effectLst/>
                        <a:latin typeface="Calibri" panose="020F0502020204030204" pitchFamily="34" charset="0"/>
                        <a:ea typeface="Calibri" panose="020F0502020204030204" pitchFamily="34" charset="0"/>
                        <a:cs typeface="Arial" panose="020B0604020202020204" pitchFamily="34" charset="0"/>
                      </a:endParaRPr>
                    </a:p>
                  </a:txBody>
                  <a:tcPr marL="60830" marR="60830" marT="0" marB="0">
                    <a:solidFill>
                      <a:srgbClr val="92D050"/>
                    </a:solidFill>
                  </a:tcPr>
                </a:tc>
                <a:tc>
                  <a:txBody>
                    <a:bodyPr/>
                    <a:lstStyle/>
                    <a:p>
                      <a:pPr algn="ctr">
                        <a:lnSpc>
                          <a:spcPct val="107000"/>
                        </a:lnSpc>
                        <a:spcAft>
                          <a:spcPts val="800"/>
                        </a:spcAft>
                      </a:pPr>
                      <a:r>
                        <a:rPr lang="en-ZA" sz="1600" b="1" dirty="0">
                          <a:effectLst/>
                        </a:rPr>
                        <a:t>100%</a:t>
                      </a:r>
                      <a:endParaRPr lang="en-ZA" sz="1800" b="1" dirty="0">
                        <a:effectLst/>
                        <a:latin typeface="Calibri" panose="020F0502020204030204" pitchFamily="34" charset="0"/>
                        <a:ea typeface="Calibri" panose="020F0502020204030204" pitchFamily="34" charset="0"/>
                        <a:cs typeface="Arial" panose="020B0604020202020204" pitchFamily="34" charset="0"/>
                      </a:endParaRPr>
                    </a:p>
                  </a:txBody>
                  <a:tcPr marL="60830" marR="60830" marT="0" marB="0">
                    <a:solidFill>
                      <a:srgbClr val="92D050"/>
                    </a:solidFill>
                  </a:tcPr>
                </a:tc>
                <a:extLst>
                  <a:ext uri="{0D108BD9-81ED-4DB2-BD59-A6C34878D82A}">
                    <a16:rowId xmlns:a16="http://schemas.microsoft.com/office/drawing/2014/main" xmlns="" val="3318048896"/>
                  </a:ext>
                </a:extLst>
              </a:tr>
              <a:tr h="268338">
                <a:tc>
                  <a:txBody>
                    <a:bodyPr/>
                    <a:lstStyle/>
                    <a:p>
                      <a:pPr>
                        <a:lnSpc>
                          <a:spcPct val="107000"/>
                        </a:lnSpc>
                        <a:spcAft>
                          <a:spcPts val="800"/>
                        </a:spcAft>
                      </a:pPr>
                      <a:r>
                        <a:rPr lang="en-ZA" sz="1600">
                          <a:effectLst/>
                        </a:rPr>
                        <a:t>Bela-Bela</a:t>
                      </a:r>
                      <a:endParaRPr lang="en-ZA" sz="1800">
                        <a:effectLst/>
                        <a:latin typeface="Calibri" panose="020F0502020204030204" pitchFamily="34" charset="0"/>
                        <a:ea typeface="Calibri" panose="020F0502020204030204" pitchFamily="34" charset="0"/>
                        <a:cs typeface="Arial" panose="020B0604020202020204" pitchFamily="34" charset="0"/>
                      </a:endParaRPr>
                    </a:p>
                  </a:txBody>
                  <a:tcPr marL="60830" marR="60830" marT="0" marB="0"/>
                </a:tc>
                <a:tc>
                  <a:txBody>
                    <a:bodyPr/>
                    <a:lstStyle/>
                    <a:p>
                      <a:pPr algn="ctr">
                        <a:lnSpc>
                          <a:spcPct val="107000"/>
                        </a:lnSpc>
                        <a:spcAft>
                          <a:spcPts val="800"/>
                        </a:spcAft>
                      </a:pPr>
                      <a:r>
                        <a:rPr lang="en-ZA" sz="1600">
                          <a:effectLst/>
                        </a:rPr>
                        <a:t>332</a:t>
                      </a:r>
                      <a:endParaRPr lang="en-ZA" sz="1800">
                        <a:effectLst/>
                        <a:latin typeface="Calibri" panose="020F0502020204030204" pitchFamily="34" charset="0"/>
                        <a:ea typeface="Calibri" panose="020F0502020204030204" pitchFamily="34" charset="0"/>
                        <a:cs typeface="Arial" panose="020B0604020202020204" pitchFamily="34" charset="0"/>
                      </a:endParaRPr>
                    </a:p>
                  </a:txBody>
                  <a:tcPr marL="60830" marR="60830" marT="0" marB="0"/>
                </a:tc>
                <a:tc>
                  <a:txBody>
                    <a:bodyPr/>
                    <a:lstStyle/>
                    <a:p>
                      <a:pPr algn="ctr">
                        <a:lnSpc>
                          <a:spcPct val="107000"/>
                        </a:lnSpc>
                        <a:spcAft>
                          <a:spcPts val="800"/>
                        </a:spcAft>
                      </a:pPr>
                      <a:r>
                        <a:rPr lang="en-ZA" sz="1600">
                          <a:effectLst/>
                        </a:rPr>
                        <a:t>303</a:t>
                      </a:r>
                      <a:endParaRPr lang="en-ZA" sz="1800">
                        <a:effectLst/>
                        <a:latin typeface="Calibri" panose="020F0502020204030204" pitchFamily="34" charset="0"/>
                        <a:ea typeface="Calibri" panose="020F0502020204030204" pitchFamily="34" charset="0"/>
                        <a:cs typeface="Arial" panose="020B0604020202020204" pitchFamily="34" charset="0"/>
                      </a:endParaRPr>
                    </a:p>
                  </a:txBody>
                  <a:tcPr marL="60830" marR="60830" marT="0" marB="0"/>
                </a:tc>
                <a:tc>
                  <a:txBody>
                    <a:bodyPr/>
                    <a:lstStyle/>
                    <a:p>
                      <a:pPr algn="ctr">
                        <a:lnSpc>
                          <a:spcPct val="107000"/>
                        </a:lnSpc>
                        <a:spcAft>
                          <a:spcPts val="800"/>
                        </a:spcAft>
                      </a:pPr>
                      <a:r>
                        <a:rPr lang="en-ZA" sz="1600">
                          <a:effectLst/>
                        </a:rPr>
                        <a:t>283</a:t>
                      </a:r>
                      <a:endParaRPr lang="en-ZA" sz="1800">
                        <a:effectLst/>
                        <a:latin typeface="Calibri" panose="020F0502020204030204" pitchFamily="34" charset="0"/>
                        <a:ea typeface="Calibri" panose="020F0502020204030204" pitchFamily="34" charset="0"/>
                        <a:cs typeface="Arial" panose="020B0604020202020204" pitchFamily="34" charset="0"/>
                      </a:endParaRPr>
                    </a:p>
                  </a:txBody>
                  <a:tcPr marL="60830" marR="60830" marT="0" marB="0"/>
                </a:tc>
                <a:tc>
                  <a:txBody>
                    <a:bodyPr/>
                    <a:lstStyle/>
                    <a:p>
                      <a:pPr algn="ctr">
                        <a:lnSpc>
                          <a:spcPct val="107000"/>
                        </a:lnSpc>
                        <a:spcAft>
                          <a:spcPts val="800"/>
                        </a:spcAft>
                      </a:pPr>
                      <a:r>
                        <a:rPr lang="en-ZA" sz="1600">
                          <a:effectLst/>
                        </a:rPr>
                        <a:t>0</a:t>
                      </a:r>
                      <a:endParaRPr lang="en-ZA" sz="1800">
                        <a:effectLst/>
                        <a:latin typeface="Calibri" panose="020F0502020204030204" pitchFamily="34" charset="0"/>
                        <a:ea typeface="Calibri" panose="020F0502020204030204" pitchFamily="34" charset="0"/>
                        <a:cs typeface="Arial" panose="020B0604020202020204" pitchFamily="34" charset="0"/>
                      </a:endParaRPr>
                    </a:p>
                  </a:txBody>
                  <a:tcPr marL="60830" marR="60830" marT="0" marB="0"/>
                </a:tc>
                <a:tc>
                  <a:txBody>
                    <a:bodyPr/>
                    <a:lstStyle/>
                    <a:p>
                      <a:pPr algn="ctr">
                        <a:lnSpc>
                          <a:spcPct val="107000"/>
                        </a:lnSpc>
                        <a:spcAft>
                          <a:spcPts val="800"/>
                        </a:spcAft>
                      </a:pPr>
                      <a:r>
                        <a:rPr lang="en-ZA" sz="1600" dirty="0">
                          <a:effectLst/>
                        </a:rPr>
                        <a:t>0</a:t>
                      </a:r>
                      <a:endParaRPr lang="en-ZA" sz="1800" dirty="0">
                        <a:effectLst/>
                        <a:latin typeface="Calibri" panose="020F0502020204030204" pitchFamily="34" charset="0"/>
                        <a:ea typeface="Calibri" panose="020F0502020204030204" pitchFamily="34" charset="0"/>
                        <a:cs typeface="Arial" panose="020B0604020202020204" pitchFamily="34" charset="0"/>
                      </a:endParaRPr>
                    </a:p>
                  </a:txBody>
                  <a:tcPr marL="60830" marR="60830" marT="0" marB="0"/>
                </a:tc>
                <a:tc>
                  <a:txBody>
                    <a:bodyPr/>
                    <a:lstStyle/>
                    <a:p>
                      <a:pPr algn="ctr">
                        <a:lnSpc>
                          <a:spcPct val="107000"/>
                        </a:lnSpc>
                        <a:spcAft>
                          <a:spcPts val="800"/>
                        </a:spcAft>
                      </a:pPr>
                      <a:r>
                        <a:rPr lang="en-ZA" sz="1600" dirty="0">
                          <a:effectLst/>
                        </a:rPr>
                        <a:t>91%</a:t>
                      </a:r>
                      <a:endParaRPr lang="en-ZA" sz="1800" dirty="0">
                        <a:effectLst/>
                        <a:latin typeface="Calibri" panose="020F0502020204030204" pitchFamily="34" charset="0"/>
                        <a:ea typeface="Calibri" panose="020F0502020204030204" pitchFamily="34" charset="0"/>
                        <a:cs typeface="Arial" panose="020B0604020202020204" pitchFamily="34" charset="0"/>
                      </a:endParaRPr>
                    </a:p>
                  </a:txBody>
                  <a:tcPr marL="60830" marR="60830" marT="0" marB="0"/>
                </a:tc>
                <a:extLst>
                  <a:ext uri="{0D108BD9-81ED-4DB2-BD59-A6C34878D82A}">
                    <a16:rowId xmlns:a16="http://schemas.microsoft.com/office/drawing/2014/main" xmlns="" val="923778187"/>
                  </a:ext>
                </a:extLst>
              </a:tr>
            </a:tbl>
          </a:graphicData>
        </a:graphic>
      </p:graphicFrame>
      <p:sp>
        <p:nvSpPr>
          <p:cNvPr id="3" name="Title 1">
            <a:extLst>
              <a:ext uri="{FF2B5EF4-FFF2-40B4-BE49-F238E27FC236}">
                <a16:creationId xmlns:a16="http://schemas.microsoft.com/office/drawing/2014/main" xmlns="" id="{37E0AE15-AD3D-4139-D560-05B839218518}"/>
              </a:ext>
            </a:extLst>
          </p:cNvPr>
          <p:cNvSpPr>
            <a:spLocks noGrp="1"/>
          </p:cNvSpPr>
          <p:nvPr>
            <p:ph type="title"/>
          </p:nvPr>
        </p:nvSpPr>
        <p:spPr>
          <a:xfrm>
            <a:off x="2059861" y="473752"/>
            <a:ext cx="5410200" cy="839788"/>
          </a:xfrm>
        </p:spPr>
        <p:txBody>
          <a:bodyPr>
            <a:noAutofit/>
          </a:bodyPr>
          <a:lstStyle/>
          <a:p>
            <a:r>
              <a:rPr lang="en-ZA" sz="2000" dirty="0">
                <a:solidFill>
                  <a:schemeClr val="accent6"/>
                </a:solidFill>
              </a:rPr>
              <a:t/>
            </a:r>
            <a:br>
              <a:rPr lang="en-ZA" sz="2000" dirty="0">
                <a:solidFill>
                  <a:schemeClr val="accent6"/>
                </a:solidFill>
              </a:rPr>
            </a:br>
            <a:r>
              <a:rPr lang="en-ZA" dirty="0">
                <a:solidFill>
                  <a:schemeClr val="accent6"/>
                </a:solidFill>
              </a:rPr>
              <a:t>TASK JOB EVALUATION</a:t>
            </a:r>
            <a:r>
              <a:rPr lang="en-ZA" sz="1600" dirty="0"/>
              <a:t/>
            </a:r>
            <a:br>
              <a:rPr lang="en-ZA" sz="1600" dirty="0"/>
            </a:br>
            <a:r>
              <a:rPr lang="en-ZA" sz="1600" dirty="0"/>
              <a:t/>
            </a:r>
            <a:br>
              <a:rPr lang="en-ZA" sz="1600" dirty="0"/>
            </a:br>
            <a:r>
              <a:rPr lang="en-ZA" sz="1600" dirty="0"/>
              <a:t/>
            </a:r>
            <a:br>
              <a:rPr lang="en-ZA" sz="1600" dirty="0"/>
            </a:br>
            <a:r>
              <a:rPr lang="en-ZA" sz="1600" dirty="0"/>
              <a:t/>
            </a:r>
            <a:br>
              <a:rPr lang="en-ZA" sz="1600" dirty="0"/>
            </a:br>
            <a:endParaRPr lang="en-ZA" sz="1600" dirty="0"/>
          </a:p>
        </p:txBody>
      </p:sp>
    </p:spTree>
    <p:extLst>
      <p:ext uri="{BB962C8B-B14F-4D97-AF65-F5344CB8AC3E}">
        <p14:creationId xmlns:p14="http://schemas.microsoft.com/office/powerpoint/2010/main" xmlns="" val="44253966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29C661D-E187-B943-A587-554099BDD821}"/>
              </a:ext>
            </a:extLst>
          </p:cNvPr>
          <p:cNvSpPr>
            <a:spLocks noGrp="1"/>
          </p:cNvSpPr>
          <p:nvPr>
            <p:ph type="title"/>
          </p:nvPr>
        </p:nvSpPr>
        <p:spPr/>
        <p:txBody>
          <a:bodyPr/>
          <a:lstStyle/>
          <a:p>
            <a:r>
              <a:rPr lang="en-ZA" sz="3200" dirty="0">
                <a:solidFill>
                  <a:schemeClr val="accent6"/>
                </a:solidFill>
              </a:rPr>
              <a:t>TASK JOB EVALUATION</a:t>
            </a:r>
            <a:endParaRPr lang="en-ZA" dirty="0"/>
          </a:p>
        </p:txBody>
      </p:sp>
      <p:graphicFrame>
        <p:nvGraphicFramePr>
          <p:cNvPr id="5" name="Content Placeholder 4">
            <a:extLst>
              <a:ext uri="{FF2B5EF4-FFF2-40B4-BE49-F238E27FC236}">
                <a16:creationId xmlns:a16="http://schemas.microsoft.com/office/drawing/2014/main" xmlns="" id="{E876B80B-C5FD-4089-C2A4-02BCDB27387D}"/>
              </a:ext>
            </a:extLst>
          </p:cNvPr>
          <p:cNvGraphicFramePr>
            <a:graphicFrameLocks noGrp="1"/>
          </p:cNvGraphicFramePr>
          <p:nvPr>
            <p:ph sz="quarter" idx="10"/>
            <p:extLst>
              <p:ext uri="{D42A27DB-BD31-4B8C-83A1-F6EECF244321}">
                <p14:modId xmlns:p14="http://schemas.microsoft.com/office/powerpoint/2010/main" xmlns="" val="3990590383"/>
              </p:ext>
            </p:extLst>
          </p:nvPr>
        </p:nvGraphicFramePr>
        <p:xfrm>
          <a:off x="178905" y="1388469"/>
          <a:ext cx="9551503" cy="4783202"/>
        </p:xfrm>
        <a:graphic>
          <a:graphicData uri="http://schemas.openxmlformats.org/drawingml/2006/table">
            <a:tbl>
              <a:tblPr firstRow="1" firstCol="1" bandRow="1">
                <a:tableStyleId>{93296810-A885-4BE3-A3E7-6D5BEEA58F35}</a:tableStyleId>
              </a:tblPr>
              <a:tblGrid>
                <a:gridCol w="1807410">
                  <a:extLst>
                    <a:ext uri="{9D8B030D-6E8A-4147-A177-3AD203B41FA5}">
                      <a16:colId xmlns:a16="http://schemas.microsoft.com/office/drawing/2014/main" xmlns="" val="1093606997"/>
                    </a:ext>
                  </a:extLst>
                </a:gridCol>
                <a:gridCol w="1419523">
                  <a:extLst>
                    <a:ext uri="{9D8B030D-6E8A-4147-A177-3AD203B41FA5}">
                      <a16:colId xmlns:a16="http://schemas.microsoft.com/office/drawing/2014/main" xmlns="" val="2877219794"/>
                    </a:ext>
                  </a:extLst>
                </a:gridCol>
                <a:gridCol w="1350322">
                  <a:extLst>
                    <a:ext uri="{9D8B030D-6E8A-4147-A177-3AD203B41FA5}">
                      <a16:colId xmlns:a16="http://schemas.microsoft.com/office/drawing/2014/main" xmlns="" val="3268579579"/>
                    </a:ext>
                  </a:extLst>
                </a:gridCol>
                <a:gridCol w="1269283">
                  <a:extLst>
                    <a:ext uri="{9D8B030D-6E8A-4147-A177-3AD203B41FA5}">
                      <a16:colId xmlns:a16="http://schemas.microsoft.com/office/drawing/2014/main" xmlns="" val="715753851"/>
                    </a:ext>
                  </a:extLst>
                </a:gridCol>
                <a:gridCol w="1174590">
                  <a:extLst>
                    <a:ext uri="{9D8B030D-6E8A-4147-A177-3AD203B41FA5}">
                      <a16:colId xmlns:a16="http://schemas.microsoft.com/office/drawing/2014/main" xmlns="" val="525272945"/>
                    </a:ext>
                  </a:extLst>
                </a:gridCol>
                <a:gridCol w="1174590">
                  <a:extLst>
                    <a:ext uri="{9D8B030D-6E8A-4147-A177-3AD203B41FA5}">
                      <a16:colId xmlns:a16="http://schemas.microsoft.com/office/drawing/2014/main" xmlns="" val="4263671685"/>
                    </a:ext>
                  </a:extLst>
                </a:gridCol>
                <a:gridCol w="1355785">
                  <a:extLst>
                    <a:ext uri="{9D8B030D-6E8A-4147-A177-3AD203B41FA5}">
                      <a16:colId xmlns:a16="http://schemas.microsoft.com/office/drawing/2014/main" xmlns="" val="3048006675"/>
                    </a:ext>
                  </a:extLst>
                </a:gridCol>
              </a:tblGrid>
              <a:tr h="0">
                <a:tc>
                  <a:txBody>
                    <a:bodyPr/>
                    <a:lstStyle/>
                    <a:p>
                      <a:pPr>
                        <a:lnSpc>
                          <a:spcPct val="107000"/>
                        </a:lnSpc>
                        <a:spcAft>
                          <a:spcPts val="800"/>
                        </a:spcAft>
                      </a:pPr>
                      <a:r>
                        <a:rPr lang="en-ZA" sz="1600" dirty="0">
                          <a:effectLst/>
                        </a:rPr>
                        <a:t>Municipality</a:t>
                      </a:r>
                      <a:endParaRPr lang="en-ZA" sz="2000" dirty="0">
                        <a:effectLst/>
                        <a:latin typeface="Calibri" panose="020F0502020204030204" pitchFamily="34" charset="0"/>
                        <a:ea typeface="Calibri" panose="020F0502020204030204" pitchFamily="34" charset="0"/>
                        <a:cs typeface="Arial" panose="020B0604020202020204" pitchFamily="34" charset="0"/>
                      </a:endParaRPr>
                    </a:p>
                  </a:txBody>
                  <a:tcPr marL="66243" marR="66243" marT="0" marB="0"/>
                </a:tc>
                <a:tc>
                  <a:txBody>
                    <a:bodyPr/>
                    <a:lstStyle/>
                    <a:p>
                      <a:pPr algn="ctr">
                        <a:lnSpc>
                          <a:spcPct val="107000"/>
                        </a:lnSpc>
                        <a:spcAft>
                          <a:spcPts val="800"/>
                        </a:spcAft>
                      </a:pPr>
                      <a:r>
                        <a:rPr lang="en-ZA" sz="1600">
                          <a:effectLst/>
                        </a:rPr>
                        <a:t>Number of Jobs on the Organogram</a:t>
                      </a:r>
                      <a:endParaRPr lang="en-ZA" sz="2000">
                        <a:effectLst/>
                        <a:latin typeface="Calibri" panose="020F0502020204030204" pitchFamily="34" charset="0"/>
                        <a:ea typeface="Calibri" panose="020F0502020204030204" pitchFamily="34" charset="0"/>
                        <a:cs typeface="Arial" panose="020B0604020202020204" pitchFamily="34" charset="0"/>
                      </a:endParaRPr>
                    </a:p>
                  </a:txBody>
                  <a:tcPr marL="66243" marR="66243" marT="0" marB="0"/>
                </a:tc>
                <a:tc>
                  <a:txBody>
                    <a:bodyPr/>
                    <a:lstStyle/>
                    <a:p>
                      <a:pPr algn="ctr">
                        <a:lnSpc>
                          <a:spcPct val="107000"/>
                        </a:lnSpc>
                        <a:spcAft>
                          <a:spcPts val="800"/>
                        </a:spcAft>
                      </a:pPr>
                      <a:r>
                        <a:rPr lang="en-ZA" sz="1600">
                          <a:effectLst/>
                        </a:rPr>
                        <a:t>Number of jobs loaded on the TASK System</a:t>
                      </a:r>
                      <a:endParaRPr lang="en-ZA" sz="2000">
                        <a:effectLst/>
                        <a:latin typeface="Calibri" panose="020F0502020204030204" pitchFamily="34" charset="0"/>
                        <a:ea typeface="Calibri" panose="020F0502020204030204" pitchFamily="34" charset="0"/>
                        <a:cs typeface="Arial" panose="020B0604020202020204" pitchFamily="34" charset="0"/>
                      </a:endParaRPr>
                    </a:p>
                  </a:txBody>
                  <a:tcPr marL="66243" marR="66243" marT="0" marB="0"/>
                </a:tc>
                <a:tc>
                  <a:txBody>
                    <a:bodyPr/>
                    <a:lstStyle/>
                    <a:p>
                      <a:pPr algn="ctr">
                        <a:lnSpc>
                          <a:spcPct val="107000"/>
                        </a:lnSpc>
                        <a:spcAft>
                          <a:spcPts val="800"/>
                        </a:spcAft>
                      </a:pPr>
                      <a:r>
                        <a:rPr lang="en-ZA" sz="1600">
                          <a:effectLst/>
                        </a:rPr>
                        <a:t>Number of evaluated jobs by the DJEU</a:t>
                      </a:r>
                      <a:endParaRPr lang="en-ZA" sz="2000">
                        <a:effectLst/>
                        <a:latin typeface="Calibri" panose="020F0502020204030204" pitchFamily="34" charset="0"/>
                        <a:ea typeface="Calibri" panose="020F0502020204030204" pitchFamily="34" charset="0"/>
                        <a:cs typeface="Arial" panose="020B0604020202020204" pitchFamily="34" charset="0"/>
                      </a:endParaRPr>
                    </a:p>
                  </a:txBody>
                  <a:tcPr marL="66243" marR="66243" marT="0" marB="0"/>
                </a:tc>
                <a:tc>
                  <a:txBody>
                    <a:bodyPr/>
                    <a:lstStyle/>
                    <a:p>
                      <a:pPr algn="ctr">
                        <a:lnSpc>
                          <a:spcPct val="107000"/>
                        </a:lnSpc>
                        <a:spcAft>
                          <a:spcPts val="800"/>
                        </a:spcAft>
                      </a:pPr>
                      <a:r>
                        <a:rPr lang="en-ZA" sz="1600">
                          <a:effectLst/>
                        </a:rPr>
                        <a:t>Number of Jobs submitted to the PAC</a:t>
                      </a:r>
                      <a:endParaRPr lang="en-ZA" sz="2000">
                        <a:effectLst/>
                        <a:latin typeface="Calibri" panose="020F0502020204030204" pitchFamily="34" charset="0"/>
                        <a:ea typeface="Calibri" panose="020F0502020204030204" pitchFamily="34" charset="0"/>
                        <a:cs typeface="Arial" panose="020B0604020202020204" pitchFamily="34" charset="0"/>
                      </a:endParaRPr>
                    </a:p>
                  </a:txBody>
                  <a:tcPr marL="66243" marR="66243" marT="0" marB="0"/>
                </a:tc>
                <a:tc>
                  <a:txBody>
                    <a:bodyPr/>
                    <a:lstStyle/>
                    <a:p>
                      <a:pPr algn="ctr">
                        <a:lnSpc>
                          <a:spcPct val="107000"/>
                        </a:lnSpc>
                        <a:spcAft>
                          <a:spcPts val="800"/>
                        </a:spcAft>
                      </a:pPr>
                      <a:r>
                        <a:rPr lang="en-ZA" sz="1600">
                          <a:effectLst/>
                        </a:rPr>
                        <a:t>Number of jobs audited by the PAC</a:t>
                      </a:r>
                      <a:endParaRPr lang="en-ZA" sz="2000">
                        <a:effectLst/>
                        <a:latin typeface="Calibri" panose="020F0502020204030204" pitchFamily="34" charset="0"/>
                        <a:ea typeface="Calibri" panose="020F0502020204030204" pitchFamily="34" charset="0"/>
                        <a:cs typeface="Arial" panose="020B0604020202020204" pitchFamily="34" charset="0"/>
                      </a:endParaRPr>
                    </a:p>
                  </a:txBody>
                  <a:tcPr marL="66243" marR="66243" marT="0" marB="0"/>
                </a:tc>
                <a:tc>
                  <a:txBody>
                    <a:bodyPr/>
                    <a:lstStyle/>
                    <a:p>
                      <a:pPr algn="ctr">
                        <a:lnSpc>
                          <a:spcPct val="107000"/>
                        </a:lnSpc>
                        <a:spcAft>
                          <a:spcPts val="800"/>
                        </a:spcAft>
                      </a:pPr>
                      <a:r>
                        <a:rPr lang="en-ZA" sz="1600">
                          <a:effectLst/>
                        </a:rPr>
                        <a:t>Completion Percentage at District Level</a:t>
                      </a:r>
                      <a:endParaRPr lang="en-ZA" sz="2000">
                        <a:effectLst/>
                        <a:latin typeface="Calibri" panose="020F0502020204030204" pitchFamily="34" charset="0"/>
                        <a:ea typeface="Calibri" panose="020F0502020204030204" pitchFamily="34" charset="0"/>
                        <a:cs typeface="Arial" panose="020B0604020202020204" pitchFamily="34" charset="0"/>
                      </a:endParaRPr>
                    </a:p>
                  </a:txBody>
                  <a:tcPr marL="66243" marR="66243" marT="0" marB="0"/>
                </a:tc>
                <a:extLst>
                  <a:ext uri="{0D108BD9-81ED-4DB2-BD59-A6C34878D82A}">
                    <a16:rowId xmlns:a16="http://schemas.microsoft.com/office/drawing/2014/main" xmlns="" val="1280966184"/>
                  </a:ext>
                </a:extLst>
              </a:tr>
              <a:tr h="216517">
                <a:tc>
                  <a:txBody>
                    <a:bodyPr/>
                    <a:lstStyle/>
                    <a:p>
                      <a:pPr>
                        <a:lnSpc>
                          <a:spcPct val="107000"/>
                        </a:lnSpc>
                        <a:spcAft>
                          <a:spcPts val="800"/>
                        </a:spcAft>
                      </a:pPr>
                      <a:r>
                        <a:rPr lang="en-ZA" sz="1600">
                          <a:effectLst/>
                        </a:rPr>
                        <a:t>Lephalale</a:t>
                      </a:r>
                      <a:endParaRPr lang="en-ZA" sz="2000">
                        <a:effectLst/>
                        <a:latin typeface="Calibri" panose="020F0502020204030204" pitchFamily="34" charset="0"/>
                        <a:ea typeface="Calibri" panose="020F0502020204030204" pitchFamily="34" charset="0"/>
                        <a:cs typeface="Arial" panose="020B0604020202020204" pitchFamily="34" charset="0"/>
                      </a:endParaRPr>
                    </a:p>
                  </a:txBody>
                  <a:tcPr marL="66243" marR="66243" marT="0" marB="0"/>
                </a:tc>
                <a:tc>
                  <a:txBody>
                    <a:bodyPr/>
                    <a:lstStyle/>
                    <a:p>
                      <a:pPr algn="ctr">
                        <a:lnSpc>
                          <a:spcPct val="107000"/>
                        </a:lnSpc>
                        <a:spcAft>
                          <a:spcPts val="800"/>
                        </a:spcAft>
                      </a:pPr>
                      <a:r>
                        <a:rPr lang="en-ZA" sz="1600">
                          <a:effectLst/>
                        </a:rPr>
                        <a:t>267</a:t>
                      </a:r>
                      <a:endParaRPr lang="en-ZA" sz="2000">
                        <a:effectLst/>
                        <a:latin typeface="Calibri" panose="020F0502020204030204" pitchFamily="34" charset="0"/>
                        <a:ea typeface="Calibri" panose="020F0502020204030204" pitchFamily="34" charset="0"/>
                        <a:cs typeface="Arial" panose="020B0604020202020204" pitchFamily="34" charset="0"/>
                      </a:endParaRPr>
                    </a:p>
                  </a:txBody>
                  <a:tcPr marL="66243" marR="66243" marT="0" marB="0"/>
                </a:tc>
                <a:tc>
                  <a:txBody>
                    <a:bodyPr/>
                    <a:lstStyle/>
                    <a:p>
                      <a:pPr algn="ctr">
                        <a:lnSpc>
                          <a:spcPct val="107000"/>
                        </a:lnSpc>
                        <a:spcAft>
                          <a:spcPts val="800"/>
                        </a:spcAft>
                      </a:pPr>
                      <a:r>
                        <a:rPr lang="en-ZA" sz="1600">
                          <a:effectLst/>
                        </a:rPr>
                        <a:t>260</a:t>
                      </a:r>
                      <a:endParaRPr lang="en-ZA" sz="2000">
                        <a:effectLst/>
                        <a:latin typeface="Calibri" panose="020F0502020204030204" pitchFamily="34" charset="0"/>
                        <a:ea typeface="Calibri" panose="020F0502020204030204" pitchFamily="34" charset="0"/>
                        <a:cs typeface="Arial" panose="020B0604020202020204" pitchFamily="34" charset="0"/>
                      </a:endParaRPr>
                    </a:p>
                  </a:txBody>
                  <a:tcPr marL="66243" marR="66243" marT="0" marB="0"/>
                </a:tc>
                <a:tc>
                  <a:txBody>
                    <a:bodyPr/>
                    <a:lstStyle/>
                    <a:p>
                      <a:pPr algn="ctr">
                        <a:lnSpc>
                          <a:spcPct val="107000"/>
                        </a:lnSpc>
                        <a:spcAft>
                          <a:spcPts val="800"/>
                        </a:spcAft>
                      </a:pPr>
                      <a:r>
                        <a:rPr lang="en-ZA" sz="1600">
                          <a:effectLst/>
                        </a:rPr>
                        <a:t>204</a:t>
                      </a:r>
                      <a:endParaRPr lang="en-ZA" sz="2000">
                        <a:effectLst/>
                        <a:latin typeface="Calibri" panose="020F0502020204030204" pitchFamily="34" charset="0"/>
                        <a:ea typeface="Calibri" panose="020F0502020204030204" pitchFamily="34" charset="0"/>
                        <a:cs typeface="Arial" panose="020B0604020202020204" pitchFamily="34" charset="0"/>
                      </a:endParaRPr>
                    </a:p>
                  </a:txBody>
                  <a:tcPr marL="66243" marR="66243" marT="0" marB="0"/>
                </a:tc>
                <a:tc>
                  <a:txBody>
                    <a:bodyPr/>
                    <a:lstStyle/>
                    <a:p>
                      <a:pPr algn="ctr">
                        <a:lnSpc>
                          <a:spcPct val="107000"/>
                        </a:lnSpc>
                        <a:spcAft>
                          <a:spcPts val="800"/>
                        </a:spcAft>
                      </a:pPr>
                      <a:r>
                        <a:rPr lang="en-ZA" sz="1600">
                          <a:effectLst/>
                        </a:rPr>
                        <a:t>0</a:t>
                      </a:r>
                      <a:endParaRPr lang="en-ZA" sz="2000">
                        <a:effectLst/>
                        <a:latin typeface="Calibri" panose="020F0502020204030204" pitchFamily="34" charset="0"/>
                        <a:ea typeface="Calibri" panose="020F0502020204030204" pitchFamily="34" charset="0"/>
                        <a:cs typeface="Arial" panose="020B0604020202020204" pitchFamily="34" charset="0"/>
                      </a:endParaRPr>
                    </a:p>
                  </a:txBody>
                  <a:tcPr marL="66243" marR="66243" marT="0" marB="0"/>
                </a:tc>
                <a:tc>
                  <a:txBody>
                    <a:bodyPr/>
                    <a:lstStyle/>
                    <a:p>
                      <a:pPr algn="ctr">
                        <a:lnSpc>
                          <a:spcPct val="107000"/>
                        </a:lnSpc>
                        <a:spcAft>
                          <a:spcPts val="800"/>
                        </a:spcAft>
                      </a:pPr>
                      <a:r>
                        <a:rPr lang="en-ZA" sz="1600">
                          <a:effectLst/>
                        </a:rPr>
                        <a:t>0</a:t>
                      </a:r>
                      <a:endParaRPr lang="en-ZA" sz="2000">
                        <a:effectLst/>
                        <a:latin typeface="Calibri" panose="020F0502020204030204" pitchFamily="34" charset="0"/>
                        <a:ea typeface="Calibri" panose="020F0502020204030204" pitchFamily="34" charset="0"/>
                        <a:cs typeface="Arial" panose="020B0604020202020204" pitchFamily="34" charset="0"/>
                      </a:endParaRPr>
                    </a:p>
                  </a:txBody>
                  <a:tcPr marL="66243" marR="66243" marT="0" marB="0"/>
                </a:tc>
                <a:tc>
                  <a:txBody>
                    <a:bodyPr/>
                    <a:lstStyle/>
                    <a:p>
                      <a:pPr algn="ctr">
                        <a:lnSpc>
                          <a:spcPct val="107000"/>
                        </a:lnSpc>
                        <a:spcAft>
                          <a:spcPts val="800"/>
                        </a:spcAft>
                      </a:pPr>
                      <a:r>
                        <a:rPr lang="en-ZA" sz="1600">
                          <a:effectLst/>
                        </a:rPr>
                        <a:t>78%</a:t>
                      </a:r>
                      <a:endParaRPr lang="en-ZA" sz="2000">
                        <a:effectLst/>
                        <a:latin typeface="Calibri" panose="020F0502020204030204" pitchFamily="34" charset="0"/>
                        <a:ea typeface="Calibri" panose="020F0502020204030204" pitchFamily="34" charset="0"/>
                        <a:cs typeface="Arial" panose="020B0604020202020204" pitchFamily="34" charset="0"/>
                      </a:endParaRPr>
                    </a:p>
                  </a:txBody>
                  <a:tcPr marL="66243" marR="66243" marT="0" marB="0"/>
                </a:tc>
                <a:extLst>
                  <a:ext uri="{0D108BD9-81ED-4DB2-BD59-A6C34878D82A}">
                    <a16:rowId xmlns:a16="http://schemas.microsoft.com/office/drawing/2014/main" xmlns="" val="3055000858"/>
                  </a:ext>
                </a:extLst>
              </a:tr>
              <a:tr h="149538">
                <a:tc>
                  <a:txBody>
                    <a:bodyPr/>
                    <a:lstStyle/>
                    <a:p>
                      <a:pPr>
                        <a:lnSpc>
                          <a:spcPct val="107000"/>
                        </a:lnSpc>
                        <a:spcAft>
                          <a:spcPts val="800"/>
                        </a:spcAft>
                      </a:pPr>
                      <a:r>
                        <a:rPr lang="en-ZA" sz="1600" dirty="0">
                          <a:effectLst/>
                        </a:rPr>
                        <a:t>Thabazimbi</a:t>
                      </a:r>
                      <a:endParaRPr lang="en-ZA" sz="2000" dirty="0">
                        <a:effectLst/>
                        <a:latin typeface="Calibri" panose="020F0502020204030204" pitchFamily="34" charset="0"/>
                        <a:ea typeface="Calibri" panose="020F0502020204030204" pitchFamily="34" charset="0"/>
                        <a:cs typeface="Arial" panose="020B0604020202020204" pitchFamily="34" charset="0"/>
                      </a:endParaRPr>
                    </a:p>
                  </a:txBody>
                  <a:tcPr marL="66243" marR="66243" marT="0" marB="0"/>
                </a:tc>
                <a:tc>
                  <a:txBody>
                    <a:bodyPr/>
                    <a:lstStyle/>
                    <a:p>
                      <a:pPr algn="ctr">
                        <a:lnSpc>
                          <a:spcPct val="107000"/>
                        </a:lnSpc>
                        <a:spcAft>
                          <a:spcPts val="800"/>
                        </a:spcAft>
                      </a:pPr>
                      <a:r>
                        <a:rPr lang="en-ZA" sz="1600">
                          <a:effectLst/>
                        </a:rPr>
                        <a:t>276</a:t>
                      </a:r>
                      <a:endParaRPr lang="en-ZA" sz="2000">
                        <a:effectLst/>
                        <a:latin typeface="Calibri" panose="020F0502020204030204" pitchFamily="34" charset="0"/>
                        <a:ea typeface="Calibri" panose="020F0502020204030204" pitchFamily="34" charset="0"/>
                        <a:cs typeface="Arial" panose="020B0604020202020204" pitchFamily="34" charset="0"/>
                      </a:endParaRPr>
                    </a:p>
                  </a:txBody>
                  <a:tcPr marL="66243" marR="66243" marT="0" marB="0"/>
                </a:tc>
                <a:tc>
                  <a:txBody>
                    <a:bodyPr/>
                    <a:lstStyle/>
                    <a:p>
                      <a:pPr algn="ctr">
                        <a:lnSpc>
                          <a:spcPct val="107000"/>
                        </a:lnSpc>
                        <a:spcAft>
                          <a:spcPts val="800"/>
                        </a:spcAft>
                      </a:pPr>
                      <a:r>
                        <a:rPr lang="en-ZA" sz="1600">
                          <a:effectLst/>
                        </a:rPr>
                        <a:t>276</a:t>
                      </a:r>
                      <a:endParaRPr lang="en-ZA" sz="2000">
                        <a:effectLst/>
                        <a:latin typeface="Calibri" panose="020F0502020204030204" pitchFamily="34" charset="0"/>
                        <a:ea typeface="Calibri" panose="020F0502020204030204" pitchFamily="34" charset="0"/>
                        <a:cs typeface="Arial" panose="020B0604020202020204" pitchFamily="34" charset="0"/>
                      </a:endParaRPr>
                    </a:p>
                  </a:txBody>
                  <a:tcPr marL="66243" marR="66243" marT="0" marB="0"/>
                </a:tc>
                <a:tc>
                  <a:txBody>
                    <a:bodyPr/>
                    <a:lstStyle/>
                    <a:p>
                      <a:pPr algn="ctr">
                        <a:lnSpc>
                          <a:spcPct val="107000"/>
                        </a:lnSpc>
                        <a:spcAft>
                          <a:spcPts val="800"/>
                        </a:spcAft>
                      </a:pPr>
                      <a:r>
                        <a:rPr lang="en-ZA" sz="1600">
                          <a:effectLst/>
                        </a:rPr>
                        <a:t>258</a:t>
                      </a:r>
                      <a:endParaRPr lang="en-ZA" sz="2000">
                        <a:effectLst/>
                        <a:latin typeface="Calibri" panose="020F0502020204030204" pitchFamily="34" charset="0"/>
                        <a:ea typeface="Calibri" panose="020F0502020204030204" pitchFamily="34" charset="0"/>
                        <a:cs typeface="Arial" panose="020B0604020202020204" pitchFamily="34" charset="0"/>
                      </a:endParaRPr>
                    </a:p>
                  </a:txBody>
                  <a:tcPr marL="66243" marR="66243" marT="0" marB="0"/>
                </a:tc>
                <a:tc>
                  <a:txBody>
                    <a:bodyPr/>
                    <a:lstStyle/>
                    <a:p>
                      <a:pPr algn="ctr">
                        <a:lnSpc>
                          <a:spcPct val="107000"/>
                        </a:lnSpc>
                        <a:spcAft>
                          <a:spcPts val="800"/>
                        </a:spcAft>
                      </a:pPr>
                      <a:r>
                        <a:rPr lang="en-ZA" sz="1600">
                          <a:effectLst/>
                        </a:rPr>
                        <a:t>0</a:t>
                      </a:r>
                      <a:endParaRPr lang="en-ZA" sz="2000">
                        <a:effectLst/>
                        <a:latin typeface="Calibri" panose="020F0502020204030204" pitchFamily="34" charset="0"/>
                        <a:ea typeface="Calibri" panose="020F0502020204030204" pitchFamily="34" charset="0"/>
                        <a:cs typeface="Arial" panose="020B0604020202020204" pitchFamily="34" charset="0"/>
                      </a:endParaRPr>
                    </a:p>
                  </a:txBody>
                  <a:tcPr marL="66243" marR="66243" marT="0" marB="0"/>
                </a:tc>
                <a:tc>
                  <a:txBody>
                    <a:bodyPr/>
                    <a:lstStyle/>
                    <a:p>
                      <a:pPr algn="ctr">
                        <a:lnSpc>
                          <a:spcPct val="107000"/>
                        </a:lnSpc>
                        <a:spcAft>
                          <a:spcPts val="800"/>
                        </a:spcAft>
                      </a:pPr>
                      <a:r>
                        <a:rPr lang="en-ZA" sz="1600">
                          <a:effectLst/>
                        </a:rPr>
                        <a:t>0</a:t>
                      </a:r>
                      <a:endParaRPr lang="en-ZA" sz="2000">
                        <a:effectLst/>
                        <a:latin typeface="Calibri" panose="020F0502020204030204" pitchFamily="34" charset="0"/>
                        <a:ea typeface="Calibri" panose="020F0502020204030204" pitchFamily="34" charset="0"/>
                        <a:cs typeface="Arial" panose="020B0604020202020204" pitchFamily="34" charset="0"/>
                      </a:endParaRPr>
                    </a:p>
                  </a:txBody>
                  <a:tcPr marL="66243" marR="66243" marT="0" marB="0"/>
                </a:tc>
                <a:tc>
                  <a:txBody>
                    <a:bodyPr/>
                    <a:lstStyle/>
                    <a:p>
                      <a:pPr algn="ctr">
                        <a:lnSpc>
                          <a:spcPct val="107000"/>
                        </a:lnSpc>
                        <a:spcAft>
                          <a:spcPts val="800"/>
                        </a:spcAft>
                      </a:pPr>
                      <a:r>
                        <a:rPr lang="en-ZA" sz="1600">
                          <a:effectLst/>
                        </a:rPr>
                        <a:t>93%</a:t>
                      </a:r>
                      <a:endParaRPr lang="en-ZA" sz="2000">
                        <a:effectLst/>
                        <a:latin typeface="Calibri" panose="020F0502020204030204" pitchFamily="34" charset="0"/>
                        <a:ea typeface="Calibri" panose="020F0502020204030204" pitchFamily="34" charset="0"/>
                        <a:cs typeface="Arial" panose="020B0604020202020204" pitchFamily="34" charset="0"/>
                      </a:endParaRPr>
                    </a:p>
                  </a:txBody>
                  <a:tcPr marL="66243" marR="66243" marT="0" marB="0"/>
                </a:tc>
                <a:extLst>
                  <a:ext uri="{0D108BD9-81ED-4DB2-BD59-A6C34878D82A}">
                    <a16:rowId xmlns:a16="http://schemas.microsoft.com/office/drawing/2014/main" xmlns="" val="2561042547"/>
                  </a:ext>
                </a:extLst>
              </a:tr>
              <a:tr h="125498">
                <a:tc>
                  <a:txBody>
                    <a:bodyPr/>
                    <a:lstStyle/>
                    <a:p>
                      <a:pPr>
                        <a:lnSpc>
                          <a:spcPct val="107000"/>
                        </a:lnSpc>
                        <a:spcAft>
                          <a:spcPts val="800"/>
                        </a:spcAft>
                      </a:pPr>
                      <a:r>
                        <a:rPr lang="en-ZA" sz="1600">
                          <a:effectLst/>
                        </a:rPr>
                        <a:t>Modimolle-Mookgopong</a:t>
                      </a:r>
                      <a:endParaRPr lang="en-ZA" sz="2000">
                        <a:effectLst/>
                        <a:latin typeface="Calibri" panose="020F0502020204030204" pitchFamily="34" charset="0"/>
                        <a:ea typeface="Calibri" panose="020F0502020204030204" pitchFamily="34" charset="0"/>
                        <a:cs typeface="Arial" panose="020B0604020202020204" pitchFamily="34" charset="0"/>
                      </a:endParaRPr>
                    </a:p>
                  </a:txBody>
                  <a:tcPr marL="66243" marR="66243" marT="0" marB="0"/>
                </a:tc>
                <a:tc>
                  <a:txBody>
                    <a:bodyPr/>
                    <a:lstStyle/>
                    <a:p>
                      <a:pPr algn="ctr">
                        <a:lnSpc>
                          <a:spcPct val="107000"/>
                        </a:lnSpc>
                        <a:spcAft>
                          <a:spcPts val="800"/>
                        </a:spcAft>
                      </a:pPr>
                      <a:r>
                        <a:rPr lang="en-ZA" sz="1600">
                          <a:effectLst/>
                        </a:rPr>
                        <a:t>176</a:t>
                      </a:r>
                      <a:endParaRPr lang="en-ZA" sz="2000">
                        <a:effectLst/>
                        <a:latin typeface="Calibri" panose="020F0502020204030204" pitchFamily="34" charset="0"/>
                        <a:ea typeface="Calibri" panose="020F0502020204030204" pitchFamily="34" charset="0"/>
                        <a:cs typeface="Arial" panose="020B0604020202020204" pitchFamily="34" charset="0"/>
                      </a:endParaRPr>
                    </a:p>
                  </a:txBody>
                  <a:tcPr marL="66243" marR="66243" marT="0" marB="0"/>
                </a:tc>
                <a:tc>
                  <a:txBody>
                    <a:bodyPr/>
                    <a:lstStyle/>
                    <a:p>
                      <a:pPr algn="ctr">
                        <a:lnSpc>
                          <a:spcPct val="107000"/>
                        </a:lnSpc>
                        <a:spcAft>
                          <a:spcPts val="800"/>
                        </a:spcAft>
                      </a:pPr>
                      <a:r>
                        <a:rPr lang="en-ZA" sz="1600">
                          <a:effectLst/>
                        </a:rPr>
                        <a:t>174</a:t>
                      </a:r>
                      <a:endParaRPr lang="en-ZA" sz="2000">
                        <a:effectLst/>
                        <a:latin typeface="Calibri" panose="020F0502020204030204" pitchFamily="34" charset="0"/>
                        <a:ea typeface="Calibri" panose="020F0502020204030204" pitchFamily="34" charset="0"/>
                        <a:cs typeface="Arial" panose="020B0604020202020204" pitchFamily="34" charset="0"/>
                      </a:endParaRPr>
                    </a:p>
                  </a:txBody>
                  <a:tcPr marL="66243" marR="66243" marT="0" marB="0"/>
                </a:tc>
                <a:tc>
                  <a:txBody>
                    <a:bodyPr/>
                    <a:lstStyle/>
                    <a:p>
                      <a:pPr algn="ctr">
                        <a:lnSpc>
                          <a:spcPct val="107000"/>
                        </a:lnSpc>
                        <a:spcAft>
                          <a:spcPts val="800"/>
                        </a:spcAft>
                      </a:pPr>
                      <a:r>
                        <a:rPr lang="en-ZA" sz="1600">
                          <a:effectLst/>
                        </a:rPr>
                        <a:t>168</a:t>
                      </a:r>
                      <a:endParaRPr lang="en-ZA" sz="2000">
                        <a:effectLst/>
                        <a:latin typeface="Calibri" panose="020F0502020204030204" pitchFamily="34" charset="0"/>
                        <a:ea typeface="Calibri" panose="020F0502020204030204" pitchFamily="34" charset="0"/>
                        <a:cs typeface="Arial" panose="020B0604020202020204" pitchFamily="34" charset="0"/>
                      </a:endParaRPr>
                    </a:p>
                  </a:txBody>
                  <a:tcPr marL="66243" marR="66243" marT="0" marB="0"/>
                </a:tc>
                <a:tc>
                  <a:txBody>
                    <a:bodyPr/>
                    <a:lstStyle/>
                    <a:p>
                      <a:pPr algn="ctr">
                        <a:lnSpc>
                          <a:spcPct val="107000"/>
                        </a:lnSpc>
                        <a:spcAft>
                          <a:spcPts val="800"/>
                        </a:spcAft>
                      </a:pPr>
                      <a:r>
                        <a:rPr lang="en-ZA" sz="1600">
                          <a:effectLst/>
                        </a:rPr>
                        <a:t>168</a:t>
                      </a:r>
                      <a:endParaRPr lang="en-ZA" sz="2000">
                        <a:effectLst/>
                        <a:latin typeface="Calibri" panose="020F0502020204030204" pitchFamily="34" charset="0"/>
                        <a:ea typeface="Calibri" panose="020F0502020204030204" pitchFamily="34" charset="0"/>
                        <a:cs typeface="Arial" panose="020B0604020202020204" pitchFamily="34" charset="0"/>
                      </a:endParaRPr>
                    </a:p>
                  </a:txBody>
                  <a:tcPr marL="66243" marR="66243" marT="0" marB="0"/>
                </a:tc>
                <a:tc>
                  <a:txBody>
                    <a:bodyPr/>
                    <a:lstStyle/>
                    <a:p>
                      <a:pPr algn="ctr">
                        <a:lnSpc>
                          <a:spcPct val="107000"/>
                        </a:lnSpc>
                        <a:spcAft>
                          <a:spcPts val="800"/>
                        </a:spcAft>
                      </a:pPr>
                      <a:r>
                        <a:rPr lang="en-ZA" sz="1600">
                          <a:effectLst/>
                        </a:rPr>
                        <a:t>168</a:t>
                      </a:r>
                      <a:endParaRPr lang="en-ZA" sz="2000">
                        <a:effectLst/>
                        <a:latin typeface="Calibri" panose="020F0502020204030204" pitchFamily="34" charset="0"/>
                        <a:ea typeface="Calibri" panose="020F0502020204030204" pitchFamily="34" charset="0"/>
                        <a:cs typeface="Arial" panose="020B0604020202020204" pitchFamily="34" charset="0"/>
                      </a:endParaRPr>
                    </a:p>
                  </a:txBody>
                  <a:tcPr marL="66243" marR="66243" marT="0" marB="0"/>
                </a:tc>
                <a:tc>
                  <a:txBody>
                    <a:bodyPr/>
                    <a:lstStyle/>
                    <a:p>
                      <a:pPr algn="ctr">
                        <a:lnSpc>
                          <a:spcPct val="107000"/>
                        </a:lnSpc>
                        <a:spcAft>
                          <a:spcPts val="800"/>
                        </a:spcAft>
                      </a:pPr>
                      <a:r>
                        <a:rPr lang="en-ZA" sz="1600">
                          <a:effectLst/>
                        </a:rPr>
                        <a:t>100%</a:t>
                      </a:r>
                      <a:endParaRPr lang="en-ZA" sz="2000">
                        <a:effectLst/>
                        <a:latin typeface="Calibri" panose="020F0502020204030204" pitchFamily="34" charset="0"/>
                        <a:ea typeface="Calibri" panose="020F0502020204030204" pitchFamily="34" charset="0"/>
                        <a:cs typeface="Arial" panose="020B0604020202020204" pitchFamily="34" charset="0"/>
                      </a:endParaRPr>
                    </a:p>
                  </a:txBody>
                  <a:tcPr marL="66243" marR="66243" marT="0" marB="0"/>
                </a:tc>
                <a:extLst>
                  <a:ext uri="{0D108BD9-81ED-4DB2-BD59-A6C34878D82A}">
                    <a16:rowId xmlns:a16="http://schemas.microsoft.com/office/drawing/2014/main" xmlns="" val="1216880395"/>
                  </a:ext>
                </a:extLst>
              </a:tr>
              <a:tr h="0">
                <a:tc>
                  <a:txBody>
                    <a:bodyPr/>
                    <a:lstStyle/>
                    <a:p>
                      <a:pPr>
                        <a:lnSpc>
                          <a:spcPct val="107000"/>
                        </a:lnSpc>
                        <a:spcAft>
                          <a:spcPts val="800"/>
                        </a:spcAft>
                      </a:pPr>
                      <a:r>
                        <a:rPr lang="en-ZA" sz="1600">
                          <a:effectLst/>
                        </a:rPr>
                        <a:t>Mogalakwena</a:t>
                      </a:r>
                      <a:endParaRPr lang="en-ZA" sz="2000">
                        <a:effectLst/>
                        <a:latin typeface="Calibri" panose="020F0502020204030204" pitchFamily="34" charset="0"/>
                        <a:ea typeface="Calibri" panose="020F0502020204030204" pitchFamily="34" charset="0"/>
                        <a:cs typeface="Arial" panose="020B0604020202020204" pitchFamily="34" charset="0"/>
                      </a:endParaRPr>
                    </a:p>
                  </a:txBody>
                  <a:tcPr marL="66243" marR="66243" marT="0" marB="0">
                    <a:solidFill>
                      <a:srgbClr val="92D050"/>
                    </a:solidFill>
                  </a:tcPr>
                </a:tc>
                <a:tc>
                  <a:txBody>
                    <a:bodyPr/>
                    <a:lstStyle/>
                    <a:p>
                      <a:pPr algn="ctr">
                        <a:lnSpc>
                          <a:spcPct val="107000"/>
                        </a:lnSpc>
                        <a:spcAft>
                          <a:spcPts val="800"/>
                        </a:spcAft>
                      </a:pPr>
                      <a:r>
                        <a:rPr lang="en-ZA" sz="1600" b="1" dirty="0">
                          <a:effectLst/>
                        </a:rPr>
                        <a:t>362</a:t>
                      </a:r>
                      <a:endParaRPr lang="en-ZA" sz="2000" b="1" dirty="0">
                        <a:effectLst/>
                        <a:latin typeface="Calibri" panose="020F0502020204030204" pitchFamily="34" charset="0"/>
                        <a:ea typeface="Calibri" panose="020F0502020204030204" pitchFamily="34" charset="0"/>
                        <a:cs typeface="Arial" panose="020B0604020202020204" pitchFamily="34" charset="0"/>
                      </a:endParaRPr>
                    </a:p>
                  </a:txBody>
                  <a:tcPr marL="66243" marR="66243" marT="0" marB="0">
                    <a:solidFill>
                      <a:srgbClr val="92D050"/>
                    </a:solidFill>
                  </a:tcPr>
                </a:tc>
                <a:tc>
                  <a:txBody>
                    <a:bodyPr/>
                    <a:lstStyle/>
                    <a:p>
                      <a:pPr algn="ctr">
                        <a:lnSpc>
                          <a:spcPct val="107000"/>
                        </a:lnSpc>
                        <a:spcAft>
                          <a:spcPts val="800"/>
                        </a:spcAft>
                      </a:pPr>
                      <a:r>
                        <a:rPr lang="en-ZA" sz="1600" b="1">
                          <a:effectLst/>
                        </a:rPr>
                        <a:t>362</a:t>
                      </a:r>
                      <a:endParaRPr lang="en-ZA" sz="2000" b="1">
                        <a:effectLst/>
                        <a:latin typeface="Calibri" panose="020F0502020204030204" pitchFamily="34" charset="0"/>
                        <a:ea typeface="Calibri" panose="020F0502020204030204" pitchFamily="34" charset="0"/>
                        <a:cs typeface="Arial" panose="020B0604020202020204" pitchFamily="34" charset="0"/>
                      </a:endParaRPr>
                    </a:p>
                  </a:txBody>
                  <a:tcPr marL="66243" marR="66243" marT="0" marB="0">
                    <a:solidFill>
                      <a:srgbClr val="92D050"/>
                    </a:solidFill>
                  </a:tcPr>
                </a:tc>
                <a:tc>
                  <a:txBody>
                    <a:bodyPr/>
                    <a:lstStyle/>
                    <a:p>
                      <a:pPr algn="ctr">
                        <a:lnSpc>
                          <a:spcPct val="107000"/>
                        </a:lnSpc>
                        <a:spcAft>
                          <a:spcPts val="800"/>
                        </a:spcAft>
                      </a:pPr>
                      <a:r>
                        <a:rPr lang="en-ZA" sz="1600" b="1">
                          <a:effectLst/>
                        </a:rPr>
                        <a:t>362</a:t>
                      </a:r>
                      <a:endParaRPr lang="en-ZA" sz="2000" b="1">
                        <a:effectLst/>
                        <a:latin typeface="Calibri" panose="020F0502020204030204" pitchFamily="34" charset="0"/>
                        <a:ea typeface="Calibri" panose="020F0502020204030204" pitchFamily="34" charset="0"/>
                        <a:cs typeface="Arial" panose="020B0604020202020204" pitchFamily="34" charset="0"/>
                      </a:endParaRPr>
                    </a:p>
                  </a:txBody>
                  <a:tcPr marL="66243" marR="66243" marT="0" marB="0">
                    <a:solidFill>
                      <a:srgbClr val="92D050"/>
                    </a:solidFill>
                  </a:tcPr>
                </a:tc>
                <a:tc>
                  <a:txBody>
                    <a:bodyPr/>
                    <a:lstStyle/>
                    <a:p>
                      <a:pPr algn="ctr">
                        <a:lnSpc>
                          <a:spcPct val="107000"/>
                        </a:lnSpc>
                        <a:spcAft>
                          <a:spcPts val="800"/>
                        </a:spcAft>
                      </a:pPr>
                      <a:r>
                        <a:rPr lang="en-ZA" sz="1600" b="1">
                          <a:effectLst/>
                        </a:rPr>
                        <a:t>75</a:t>
                      </a:r>
                      <a:endParaRPr lang="en-ZA" sz="2000" b="1">
                        <a:effectLst/>
                        <a:latin typeface="Calibri" panose="020F0502020204030204" pitchFamily="34" charset="0"/>
                        <a:ea typeface="Calibri" panose="020F0502020204030204" pitchFamily="34" charset="0"/>
                        <a:cs typeface="Arial" panose="020B0604020202020204" pitchFamily="34" charset="0"/>
                      </a:endParaRPr>
                    </a:p>
                  </a:txBody>
                  <a:tcPr marL="66243" marR="66243" marT="0" marB="0">
                    <a:solidFill>
                      <a:srgbClr val="92D050"/>
                    </a:solidFill>
                  </a:tcPr>
                </a:tc>
                <a:tc>
                  <a:txBody>
                    <a:bodyPr/>
                    <a:lstStyle/>
                    <a:p>
                      <a:pPr algn="ctr">
                        <a:lnSpc>
                          <a:spcPct val="107000"/>
                        </a:lnSpc>
                        <a:spcAft>
                          <a:spcPts val="800"/>
                        </a:spcAft>
                      </a:pPr>
                      <a:r>
                        <a:rPr lang="en-ZA" sz="1600" b="1">
                          <a:effectLst/>
                        </a:rPr>
                        <a:t>75</a:t>
                      </a:r>
                      <a:endParaRPr lang="en-ZA" sz="2000" b="1">
                        <a:effectLst/>
                        <a:latin typeface="Calibri" panose="020F0502020204030204" pitchFamily="34" charset="0"/>
                        <a:ea typeface="Calibri" panose="020F0502020204030204" pitchFamily="34" charset="0"/>
                        <a:cs typeface="Arial" panose="020B0604020202020204" pitchFamily="34" charset="0"/>
                      </a:endParaRPr>
                    </a:p>
                  </a:txBody>
                  <a:tcPr marL="66243" marR="66243" marT="0" marB="0">
                    <a:solidFill>
                      <a:srgbClr val="92D050"/>
                    </a:solidFill>
                  </a:tcPr>
                </a:tc>
                <a:tc>
                  <a:txBody>
                    <a:bodyPr/>
                    <a:lstStyle/>
                    <a:p>
                      <a:pPr algn="ctr">
                        <a:lnSpc>
                          <a:spcPct val="107000"/>
                        </a:lnSpc>
                        <a:spcAft>
                          <a:spcPts val="800"/>
                        </a:spcAft>
                      </a:pPr>
                      <a:r>
                        <a:rPr lang="en-ZA" sz="1600" b="1" dirty="0">
                          <a:effectLst/>
                        </a:rPr>
                        <a:t>100%</a:t>
                      </a:r>
                      <a:endParaRPr lang="en-ZA" sz="2000" b="1" dirty="0">
                        <a:effectLst/>
                        <a:latin typeface="Calibri" panose="020F0502020204030204" pitchFamily="34" charset="0"/>
                        <a:ea typeface="Calibri" panose="020F0502020204030204" pitchFamily="34" charset="0"/>
                        <a:cs typeface="Arial" panose="020B0604020202020204" pitchFamily="34" charset="0"/>
                      </a:endParaRPr>
                    </a:p>
                  </a:txBody>
                  <a:tcPr marL="66243" marR="66243" marT="0" marB="0">
                    <a:solidFill>
                      <a:srgbClr val="92D050"/>
                    </a:solidFill>
                  </a:tcPr>
                </a:tc>
                <a:extLst>
                  <a:ext uri="{0D108BD9-81ED-4DB2-BD59-A6C34878D82A}">
                    <a16:rowId xmlns:a16="http://schemas.microsoft.com/office/drawing/2014/main" xmlns="" val="285116193"/>
                  </a:ext>
                </a:extLst>
              </a:tr>
              <a:tr h="149538">
                <a:tc>
                  <a:txBody>
                    <a:bodyPr/>
                    <a:lstStyle/>
                    <a:p>
                      <a:pPr>
                        <a:lnSpc>
                          <a:spcPct val="107000"/>
                        </a:lnSpc>
                        <a:spcAft>
                          <a:spcPts val="800"/>
                        </a:spcAft>
                      </a:pPr>
                      <a:r>
                        <a:rPr lang="en-ZA" sz="1600">
                          <a:effectLst/>
                        </a:rPr>
                        <a:t>Polokwane</a:t>
                      </a:r>
                      <a:endParaRPr lang="en-ZA" sz="2000">
                        <a:effectLst/>
                        <a:latin typeface="Calibri" panose="020F0502020204030204" pitchFamily="34" charset="0"/>
                        <a:ea typeface="Calibri" panose="020F0502020204030204" pitchFamily="34" charset="0"/>
                        <a:cs typeface="Arial" panose="020B0604020202020204" pitchFamily="34" charset="0"/>
                      </a:endParaRPr>
                    </a:p>
                  </a:txBody>
                  <a:tcPr marL="66243" marR="66243" marT="0" marB="0"/>
                </a:tc>
                <a:tc>
                  <a:txBody>
                    <a:bodyPr/>
                    <a:lstStyle/>
                    <a:p>
                      <a:pPr algn="ctr">
                        <a:lnSpc>
                          <a:spcPct val="107000"/>
                        </a:lnSpc>
                        <a:spcAft>
                          <a:spcPts val="800"/>
                        </a:spcAft>
                      </a:pPr>
                      <a:r>
                        <a:rPr lang="en-ZA" sz="1600">
                          <a:effectLst/>
                        </a:rPr>
                        <a:t>732</a:t>
                      </a:r>
                      <a:endParaRPr lang="en-ZA" sz="2000">
                        <a:effectLst/>
                        <a:latin typeface="Calibri" panose="020F0502020204030204" pitchFamily="34" charset="0"/>
                        <a:ea typeface="Calibri" panose="020F0502020204030204" pitchFamily="34" charset="0"/>
                        <a:cs typeface="Arial" panose="020B0604020202020204" pitchFamily="34" charset="0"/>
                      </a:endParaRPr>
                    </a:p>
                  </a:txBody>
                  <a:tcPr marL="66243" marR="66243" marT="0" marB="0"/>
                </a:tc>
                <a:tc>
                  <a:txBody>
                    <a:bodyPr/>
                    <a:lstStyle/>
                    <a:p>
                      <a:pPr algn="ctr">
                        <a:lnSpc>
                          <a:spcPct val="107000"/>
                        </a:lnSpc>
                        <a:spcAft>
                          <a:spcPts val="800"/>
                        </a:spcAft>
                      </a:pPr>
                      <a:r>
                        <a:rPr lang="en-ZA" sz="1600">
                          <a:effectLst/>
                        </a:rPr>
                        <a:t>580</a:t>
                      </a:r>
                      <a:endParaRPr lang="en-ZA" sz="2000">
                        <a:effectLst/>
                        <a:latin typeface="Calibri" panose="020F0502020204030204" pitchFamily="34" charset="0"/>
                        <a:ea typeface="Calibri" panose="020F0502020204030204" pitchFamily="34" charset="0"/>
                        <a:cs typeface="Arial" panose="020B0604020202020204" pitchFamily="34" charset="0"/>
                      </a:endParaRPr>
                    </a:p>
                  </a:txBody>
                  <a:tcPr marL="66243" marR="66243" marT="0" marB="0"/>
                </a:tc>
                <a:tc>
                  <a:txBody>
                    <a:bodyPr/>
                    <a:lstStyle/>
                    <a:p>
                      <a:pPr algn="ctr">
                        <a:lnSpc>
                          <a:spcPct val="107000"/>
                        </a:lnSpc>
                        <a:spcAft>
                          <a:spcPts val="800"/>
                        </a:spcAft>
                      </a:pPr>
                      <a:r>
                        <a:rPr lang="en-ZA" sz="1600">
                          <a:effectLst/>
                        </a:rPr>
                        <a:t>523</a:t>
                      </a:r>
                      <a:endParaRPr lang="en-ZA" sz="2000">
                        <a:effectLst/>
                        <a:latin typeface="Calibri" panose="020F0502020204030204" pitchFamily="34" charset="0"/>
                        <a:ea typeface="Calibri" panose="020F0502020204030204" pitchFamily="34" charset="0"/>
                        <a:cs typeface="Arial" panose="020B0604020202020204" pitchFamily="34" charset="0"/>
                      </a:endParaRPr>
                    </a:p>
                  </a:txBody>
                  <a:tcPr marL="66243" marR="66243" marT="0" marB="0"/>
                </a:tc>
                <a:tc>
                  <a:txBody>
                    <a:bodyPr/>
                    <a:lstStyle/>
                    <a:p>
                      <a:pPr algn="ctr">
                        <a:lnSpc>
                          <a:spcPct val="107000"/>
                        </a:lnSpc>
                        <a:spcAft>
                          <a:spcPts val="800"/>
                        </a:spcAft>
                      </a:pPr>
                      <a:r>
                        <a:rPr lang="en-ZA" sz="1600">
                          <a:effectLst/>
                        </a:rPr>
                        <a:t>356</a:t>
                      </a:r>
                      <a:endParaRPr lang="en-ZA" sz="2000">
                        <a:effectLst/>
                        <a:latin typeface="Calibri" panose="020F0502020204030204" pitchFamily="34" charset="0"/>
                        <a:ea typeface="Calibri" panose="020F0502020204030204" pitchFamily="34" charset="0"/>
                        <a:cs typeface="Arial" panose="020B0604020202020204" pitchFamily="34" charset="0"/>
                      </a:endParaRPr>
                    </a:p>
                  </a:txBody>
                  <a:tcPr marL="66243" marR="66243" marT="0" marB="0"/>
                </a:tc>
                <a:tc>
                  <a:txBody>
                    <a:bodyPr/>
                    <a:lstStyle/>
                    <a:p>
                      <a:pPr algn="ctr">
                        <a:lnSpc>
                          <a:spcPct val="107000"/>
                        </a:lnSpc>
                        <a:spcAft>
                          <a:spcPts val="800"/>
                        </a:spcAft>
                      </a:pPr>
                      <a:r>
                        <a:rPr lang="en-ZA" sz="1600">
                          <a:effectLst/>
                        </a:rPr>
                        <a:t>356</a:t>
                      </a:r>
                      <a:endParaRPr lang="en-ZA" sz="2000">
                        <a:effectLst/>
                        <a:latin typeface="Calibri" panose="020F0502020204030204" pitchFamily="34" charset="0"/>
                        <a:ea typeface="Calibri" panose="020F0502020204030204" pitchFamily="34" charset="0"/>
                        <a:cs typeface="Arial" panose="020B0604020202020204" pitchFamily="34" charset="0"/>
                      </a:endParaRPr>
                    </a:p>
                  </a:txBody>
                  <a:tcPr marL="66243" marR="66243" marT="0" marB="0"/>
                </a:tc>
                <a:tc>
                  <a:txBody>
                    <a:bodyPr/>
                    <a:lstStyle/>
                    <a:p>
                      <a:pPr algn="ctr">
                        <a:lnSpc>
                          <a:spcPct val="107000"/>
                        </a:lnSpc>
                        <a:spcAft>
                          <a:spcPts val="800"/>
                        </a:spcAft>
                      </a:pPr>
                      <a:r>
                        <a:rPr lang="en-ZA" sz="1600" dirty="0">
                          <a:effectLst/>
                        </a:rPr>
                        <a:t>90%</a:t>
                      </a:r>
                      <a:endParaRPr lang="en-ZA" sz="2000" dirty="0">
                        <a:effectLst/>
                        <a:latin typeface="Calibri" panose="020F0502020204030204" pitchFamily="34" charset="0"/>
                        <a:ea typeface="Calibri" panose="020F0502020204030204" pitchFamily="34" charset="0"/>
                        <a:cs typeface="Arial" panose="020B0604020202020204" pitchFamily="34" charset="0"/>
                      </a:endParaRPr>
                    </a:p>
                  </a:txBody>
                  <a:tcPr marL="66243" marR="66243" marT="0" marB="0"/>
                </a:tc>
                <a:extLst>
                  <a:ext uri="{0D108BD9-81ED-4DB2-BD59-A6C34878D82A}">
                    <a16:rowId xmlns:a16="http://schemas.microsoft.com/office/drawing/2014/main" xmlns="" val="2896767647"/>
                  </a:ext>
                </a:extLst>
              </a:tr>
              <a:tr h="0">
                <a:tc>
                  <a:txBody>
                    <a:bodyPr/>
                    <a:lstStyle/>
                    <a:p>
                      <a:pPr>
                        <a:lnSpc>
                          <a:spcPct val="107000"/>
                        </a:lnSpc>
                        <a:spcAft>
                          <a:spcPts val="800"/>
                        </a:spcAft>
                      </a:pPr>
                      <a:r>
                        <a:rPr lang="en-ZA" sz="1600">
                          <a:effectLst/>
                        </a:rPr>
                        <a:t>Capricorn District</a:t>
                      </a:r>
                      <a:endParaRPr lang="en-ZA" sz="2000">
                        <a:effectLst/>
                        <a:latin typeface="Calibri" panose="020F0502020204030204" pitchFamily="34" charset="0"/>
                        <a:ea typeface="Calibri" panose="020F0502020204030204" pitchFamily="34" charset="0"/>
                        <a:cs typeface="Arial" panose="020B0604020202020204" pitchFamily="34" charset="0"/>
                      </a:endParaRPr>
                    </a:p>
                  </a:txBody>
                  <a:tcPr marL="66243" marR="66243" marT="0" marB="0"/>
                </a:tc>
                <a:tc>
                  <a:txBody>
                    <a:bodyPr/>
                    <a:lstStyle/>
                    <a:p>
                      <a:pPr algn="ctr">
                        <a:lnSpc>
                          <a:spcPct val="107000"/>
                        </a:lnSpc>
                        <a:spcAft>
                          <a:spcPts val="800"/>
                        </a:spcAft>
                      </a:pPr>
                      <a:r>
                        <a:rPr lang="en-ZA" sz="1600">
                          <a:effectLst/>
                        </a:rPr>
                        <a:t>242</a:t>
                      </a:r>
                      <a:endParaRPr lang="en-ZA" sz="2000">
                        <a:effectLst/>
                        <a:latin typeface="Calibri" panose="020F0502020204030204" pitchFamily="34" charset="0"/>
                        <a:ea typeface="Calibri" panose="020F0502020204030204" pitchFamily="34" charset="0"/>
                        <a:cs typeface="Arial" panose="020B0604020202020204" pitchFamily="34" charset="0"/>
                      </a:endParaRPr>
                    </a:p>
                  </a:txBody>
                  <a:tcPr marL="66243" marR="66243" marT="0" marB="0"/>
                </a:tc>
                <a:tc>
                  <a:txBody>
                    <a:bodyPr/>
                    <a:lstStyle/>
                    <a:p>
                      <a:pPr algn="ctr">
                        <a:lnSpc>
                          <a:spcPct val="107000"/>
                        </a:lnSpc>
                        <a:spcAft>
                          <a:spcPts val="800"/>
                        </a:spcAft>
                      </a:pPr>
                      <a:r>
                        <a:rPr lang="en-ZA" sz="1600">
                          <a:effectLst/>
                        </a:rPr>
                        <a:t>232</a:t>
                      </a:r>
                      <a:endParaRPr lang="en-ZA" sz="2000">
                        <a:effectLst/>
                        <a:latin typeface="Calibri" panose="020F0502020204030204" pitchFamily="34" charset="0"/>
                        <a:ea typeface="Calibri" panose="020F0502020204030204" pitchFamily="34" charset="0"/>
                        <a:cs typeface="Arial" panose="020B0604020202020204" pitchFamily="34" charset="0"/>
                      </a:endParaRPr>
                    </a:p>
                  </a:txBody>
                  <a:tcPr marL="66243" marR="66243" marT="0" marB="0"/>
                </a:tc>
                <a:tc>
                  <a:txBody>
                    <a:bodyPr/>
                    <a:lstStyle/>
                    <a:p>
                      <a:pPr algn="ctr">
                        <a:lnSpc>
                          <a:spcPct val="107000"/>
                        </a:lnSpc>
                        <a:spcAft>
                          <a:spcPts val="800"/>
                        </a:spcAft>
                      </a:pPr>
                      <a:r>
                        <a:rPr lang="en-ZA" sz="1600">
                          <a:effectLst/>
                        </a:rPr>
                        <a:t>232</a:t>
                      </a:r>
                      <a:endParaRPr lang="en-ZA" sz="2000">
                        <a:effectLst/>
                        <a:latin typeface="Calibri" panose="020F0502020204030204" pitchFamily="34" charset="0"/>
                        <a:ea typeface="Calibri" panose="020F0502020204030204" pitchFamily="34" charset="0"/>
                        <a:cs typeface="Arial" panose="020B0604020202020204" pitchFamily="34" charset="0"/>
                      </a:endParaRPr>
                    </a:p>
                  </a:txBody>
                  <a:tcPr marL="66243" marR="66243" marT="0" marB="0"/>
                </a:tc>
                <a:tc>
                  <a:txBody>
                    <a:bodyPr/>
                    <a:lstStyle/>
                    <a:p>
                      <a:pPr algn="ctr">
                        <a:lnSpc>
                          <a:spcPct val="107000"/>
                        </a:lnSpc>
                        <a:spcAft>
                          <a:spcPts val="800"/>
                        </a:spcAft>
                      </a:pPr>
                      <a:r>
                        <a:rPr lang="en-ZA" sz="1600">
                          <a:effectLst/>
                        </a:rPr>
                        <a:t>150</a:t>
                      </a:r>
                      <a:endParaRPr lang="en-ZA" sz="2000">
                        <a:effectLst/>
                        <a:latin typeface="Calibri" panose="020F0502020204030204" pitchFamily="34" charset="0"/>
                        <a:ea typeface="Calibri" panose="020F0502020204030204" pitchFamily="34" charset="0"/>
                        <a:cs typeface="Arial" panose="020B0604020202020204" pitchFamily="34" charset="0"/>
                      </a:endParaRPr>
                    </a:p>
                  </a:txBody>
                  <a:tcPr marL="66243" marR="66243" marT="0" marB="0"/>
                </a:tc>
                <a:tc>
                  <a:txBody>
                    <a:bodyPr/>
                    <a:lstStyle/>
                    <a:p>
                      <a:pPr algn="ctr">
                        <a:lnSpc>
                          <a:spcPct val="107000"/>
                        </a:lnSpc>
                        <a:spcAft>
                          <a:spcPts val="800"/>
                        </a:spcAft>
                      </a:pPr>
                      <a:r>
                        <a:rPr lang="en-ZA" sz="1600">
                          <a:effectLst/>
                        </a:rPr>
                        <a:t>46</a:t>
                      </a:r>
                      <a:endParaRPr lang="en-ZA" sz="2000">
                        <a:effectLst/>
                        <a:latin typeface="Calibri" panose="020F0502020204030204" pitchFamily="34" charset="0"/>
                        <a:ea typeface="Calibri" panose="020F0502020204030204" pitchFamily="34" charset="0"/>
                        <a:cs typeface="Arial" panose="020B0604020202020204" pitchFamily="34" charset="0"/>
                      </a:endParaRPr>
                    </a:p>
                  </a:txBody>
                  <a:tcPr marL="66243" marR="66243" marT="0" marB="0"/>
                </a:tc>
                <a:tc>
                  <a:txBody>
                    <a:bodyPr/>
                    <a:lstStyle/>
                    <a:p>
                      <a:pPr algn="ctr">
                        <a:lnSpc>
                          <a:spcPct val="107000"/>
                        </a:lnSpc>
                        <a:spcAft>
                          <a:spcPts val="800"/>
                        </a:spcAft>
                      </a:pPr>
                      <a:r>
                        <a:rPr lang="en-ZA" sz="1600">
                          <a:effectLst/>
                        </a:rPr>
                        <a:t>96%</a:t>
                      </a:r>
                      <a:endParaRPr lang="en-ZA" sz="2000">
                        <a:effectLst/>
                        <a:latin typeface="Calibri" panose="020F0502020204030204" pitchFamily="34" charset="0"/>
                        <a:ea typeface="Calibri" panose="020F0502020204030204" pitchFamily="34" charset="0"/>
                        <a:cs typeface="Arial" panose="020B0604020202020204" pitchFamily="34" charset="0"/>
                      </a:endParaRPr>
                    </a:p>
                  </a:txBody>
                  <a:tcPr marL="66243" marR="66243" marT="0" marB="0"/>
                </a:tc>
                <a:extLst>
                  <a:ext uri="{0D108BD9-81ED-4DB2-BD59-A6C34878D82A}">
                    <a16:rowId xmlns:a16="http://schemas.microsoft.com/office/drawing/2014/main" xmlns="" val="256722091"/>
                  </a:ext>
                </a:extLst>
              </a:tr>
              <a:tr h="0">
                <a:tc>
                  <a:txBody>
                    <a:bodyPr/>
                    <a:lstStyle/>
                    <a:p>
                      <a:pPr>
                        <a:lnSpc>
                          <a:spcPct val="107000"/>
                        </a:lnSpc>
                        <a:spcAft>
                          <a:spcPts val="800"/>
                        </a:spcAft>
                      </a:pPr>
                      <a:r>
                        <a:rPr lang="en-ZA" sz="1600">
                          <a:effectLst/>
                        </a:rPr>
                        <a:t>Lepelle-Nkumpi</a:t>
                      </a:r>
                      <a:endParaRPr lang="en-ZA" sz="2000">
                        <a:effectLst/>
                        <a:latin typeface="Calibri" panose="020F0502020204030204" pitchFamily="34" charset="0"/>
                        <a:ea typeface="Calibri" panose="020F0502020204030204" pitchFamily="34" charset="0"/>
                        <a:cs typeface="Arial" panose="020B0604020202020204" pitchFamily="34" charset="0"/>
                      </a:endParaRPr>
                    </a:p>
                  </a:txBody>
                  <a:tcPr marL="66243" marR="66243" marT="0" marB="0"/>
                </a:tc>
                <a:tc>
                  <a:txBody>
                    <a:bodyPr/>
                    <a:lstStyle/>
                    <a:p>
                      <a:pPr algn="ctr">
                        <a:lnSpc>
                          <a:spcPct val="107000"/>
                        </a:lnSpc>
                        <a:spcAft>
                          <a:spcPts val="800"/>
                        </a:spcAft>
                      </a:pPr>
                      <a:r>
                        <a:rPr lang="en-ZA" sz="1600">
                          <a:effectLst/>
                        </a:rPr>
                        <a:t>226</a:t>
                      </a:r>
                      <a:endParaRPr lang="en-ZA" sz="2000">
                        <a:effectLst/>
                        <a:latin typeface="Calibri" panose="020F0502020204030204" pitchFamily="34" charset="0"/>
                        <a:ea typeface="Calibri" panose="020F0502020204030204" pitchFamily="34" charset="0"/>
                        <a:cs typeface="Arial" panose="020B0604020202020204" pitchFamily="34" charset="0"/>
                      </a:endParaRPr>
                    </a:p>
                  </a:txBody>
                  <a:tcPr marL="66243" marR="66243" marT="0" marB="0"/>
                </a:tc>
                <a:tc>
                  <a:txBody>
                    <a:bodyPr/>
                    <a:lstStyle/>
                    <a:p>
                      <a:pPr algn="ctr">
                        <a:lnSpc>
                          <a:spcPct val="107000"/>
                        </a:lnSpc>
                        <a:spcAft>
                          <a:spcPts val="800"/>
                        </a:spcAft>
                      </a:pPr>
                      <a:r>
                        <a:rPr lang="en-ZA" sz="1600" dirty="0">
                          <a:effectLst/>
                        </a:rPr>
                        <a:t>226</a:t>
                      </a:r>
                      <a:endParaRPr lang="en-ZA" sz="2000" dirty="0">
                        <a:effectLst/>
                        <a:latin typeface="Calibri" panose="020F0502020204030204" pitchFamily="34" charset="0"/>
                        <a:ea typeface="Calibri" panose="020F0502020204030204" pitchFamily="34" charset="0"/>
                        <a:cs typeface="Arial" panose="020B0604020202020204" pitchFamily="34" charset="0"/>
                      </a:endParaRPr>
                    </a:p>
                  </a:txBody>
                  <a:tcPr marL="66243" marR="66243" marT="0" marB="0"/>
                </a:tc>
                <a:tc>
                  <a:txBody>
                    <a:bodyPr/>
                    <a:lstStyle/>
                    <a:p>
                      <a:pPr algn="ctr">
                        <a:lnSpc>
                          <a:spcPct val="107000"/>
                        </a:lnSpc>
                        <a:spcAft>
                          <a:spcPts val="800"/>
                        </a:spcAft>
                      </a:pPr>
                      <a:r>
                        <a:rPr lang="en-ZA" sz="1600">
                          <a:effectLst/>
                        </a:rPr>
                        <a:t>78</a:t>
                      </a:r>
                      <a:endParaRPr lang="en-ZA" sz="2000">
                        <a:effectLst/>
                        <a:latin typeface="Calibri" panose="020F0502020204030204" pitchFamily="34" charset="0"/>
                        <a:ea typeface="Calibri" panose="020F0502020204030204" pitchFamily="34" charset="0"/>
                        <a:cs typeface="Arial" panose="020B0604020202020204" pitchFamily="34" charset="0"/>
                      </a:endParaRPr>
                    </a:p>
                  </a:txBody>
                  <a:tcPr marL="66243" marR="66243" marT="0" marB="0"/>
                </a:tc>
                <a:tc>
                  <a:txBody>
                    <a:bodyPr/>
                    <a:lstStyle/>
                    <a:p>
                      <a:pPr algn="ctr">
                        <a:lnSpc>
                          <a:spcPct val="107000"/>
                        </a:lnSpc>
                        <a:spcAft>
                          <a:spcPts val="800"/>
                        </a:spcAft>
                      </a:pPr>
                      <a:r>
                        <a:rPr lang="en-ZA" sz="1600">
                          <a:effectLst/>
                        </a:rPr>
                        <a:t>0</a:t>
                      </a:r>
                      <a:endParaRPr lang="en-ZA" sz="2000">
                        <a:effectLst/>
                        <a:latin typeface="Calibri" panose="020F0502020204030204" pitchFamily="34" charset="0"/>
                        <a:ea typeface="Calibri" panose="020F0502020204030204" pitchFamily="34" charset="0"/>
                        <a:cs typeface="Arial" panose="020B0604020202020204" pitchFamily="34" charset="0"/>
                      </a:endParaRPr>
                    </a:p>
                  </a:txBody>
                  <a:tcPr marL="66243" marR="66243" marT="0" marB="0"/>
                </a:tc>
                <a:tc>
                  <a:txBody>
                    <a:bodyPr/>
                    <a:lstStyle/>
                    <a:p>
                      <a:pPr algn="ctr">
                        <a:lnSpc>
                          <a:spcPct val="107000"/>
                        </a:lnSpc>
                        <a:spcAft>
                          <a:spcPts val="800"/>
                        </a:spcAft>
                      </a:pPr>
                      <a:r>
                        <a:rPr lang="en-ZA" sz="1600">
                          <a:effectLst/>
                        </a:rPr>
                        <a:t>0</a:t>
                      </a:r>
                      <a:endParaRPr lang="en-ZA" sz="2000">
                        <a:effectLst/>
                        <a:latin typeface="Calibri" panose="020F0502020204030204" pitchFamily="34" charset="0"/>
                        <a:ea typeface="Calibri" panose="020F0502020204030204" pitchFamily="34" charset="0"/>
                        <a:cs typeface="Arial" panose="020B0604020202020204" pitchFamily="34" charset="0"/>
                      </a:endParaRPr>
                    </a:p>
                  </a:txBody>
                  <a:tcPr marL="66243" marR="66243" marT="0" marB="0"/>
                </a:tc>
                <a:tc>
                  <a:txBody>
                    <a:bodyPr/>
                    <a:lstStyle/>
                    <a:p>
                      <a:pPr algn="ctr">
                        <a:lnSpc>
                          <a:spcPct val="107000"/>
                        </a:lnSpc>
                        <a:spcAft>
                          <a:spcPts val="800"/>
                        </a:spcAft>
                      </a:pPr>
                      <a:r>
                        <a:rPr lang="en-ZA" sz="1600">
                          <a:effectLst/>
                        </a:rPr>
                        <a:t>34%</a:t>
                      </a:r>
                      <a:endParaRPr lang="en-ZA" sz="2000">
                        <a:effectLst/>
                        <a:latin typeface="Calibri" panose="020F0502020204030204" pitchFamily="34" charset="0"/>
                        <a:ea typeface="Calibri" panose="020F0502020204030204" pitchFamily="34" charset="0"/>
                        <a:cs typeface="Arial" panose="020B0604020202020204" pitchFamily="34" charset="0"/>
                      </a:endParaRPr>
                    </a:p>
                  </a:txBody>
                  <a:tcPr marL="66243" marR="66243" marT="0" marB="0"/>
                </a:tc>
                <a:extLst>
                  <a:ext uri="{0D108BD9-81ED-4DB2-BD59-A6C34878D82A}">
                    <a16:rowId xmlns:a16="http://schemas.microsoft.com/office/drawing/2014/main" xmlns="" val="417388721"/>
                  </a:ext>
                </a:extLst>
              </a:tr>
              <a:tr h="149538">
                <a:tc>
                  <a:txBody>
                    <a:bodyPr/>
                    <a:lstStyle/>
                    <a:p>
                      <a:pPr>
                        <a:lnSpc>
                          <a:spcPct val="107000"/>
                        </a:lnSpc>
                        <a:spcAft>
                          <a:spcPts val="800"/>
                        </a:spcAft>
                      </a:pPr>
                      <a:r>
                        <a:rPr lang="en-ZA" sz="1600">
                          <a:effectLst/>
                        </a:rPr>
                        <a:t>Blouberg</a:t>
                      </a:r>
                      <a:endParaRPr lang="en-ZA" sz="2000">
                        <a:effectLst/>
                        <a:latin typeface="Calibri" panose="020F0502020204030204" pitchFamily="34" charset="0"/>
                        <a:ea typeface="Calibri" panose="020F0502020204030204" pitchFamily="34" charset="0"/>
                        <a:cs typeface="Arial" panose="020B0604020202020204" pitchFamily="34" charset="0"/>
                      </a:endParaRPr>
                    </a:p>
                  </a:txBody>
                  <a:tcPr marL="66243" marR="66243" marT="0" marB="0"/>
                </a:tc>
                <a:tc>
                  <a:txBody>
                    <a:bodyPr/>
                    <a:lstStyle/>
                    <a:p>
                      <a:pPr algn="ctr">
                        <a:lnSpc>
                          <a:spcPct val="107000"/>
                        </a:lnSpc>
                        <a:spcAft>
                          <a:spcPts val="800"/>
                        </a:spcAft>
                      </a:pPr>
                      <a:r>
                        <a:rPr lang="en-ZA" sz="1600">
                          <a:effectLst/>
                        </a:rPr>
                        <a:t>136</a:t>
                      </a:r>
                      <a:endParaRPr lang="en-ZA" sz="2000">
                        <a:effectLst/>
                        <a:latin typeface="Calibri" panose="020F0502020204030204" pitchFamily="34" charset="0"/>
                        <a:ea typeface="Calibri" panose="020F0502020204030204" pitchFamily="34" charset="0"/>
                        <a:cs typeface="Arial" panose="020B0604020202020204" pitchFamily="34" charset="0"/>
                      </a:endParaRPr>
                    </a:p>
                  </a:txBody>
                  <a:tcPr marL="66243" marR="66243" marT="0" marB="0"/>
                </a:tc>
                <a:tc>
                  <a:txBody>
                    <a:bodyPr/>
                    <a:lstStyle/>
                    <a:p>
                      <a:pPr algn="ctr">
                        <a:lnSpc>
                          <a:spcPct val="107000"/>
                        </a:lnSpc>
                        <a:spcAft>
                          <a:spcPts val="800"/>
                        </a:spcAft>
                      </a:pPr>
                      <a:r>
                        <a:rPr lang="en-ZA" sz="1600" dirty="0">
                          <a:effectLst/>
                        </a:rPr>
                        <a:t>136</a:t>
                      </a:r>
                      <a:endParaRPr lang="en-ZA" sz="2000" dirty="0">
                        <a:effectLst/>
                        <a:latin typeface="Calibri" panose="020F0502020204030204" pitchFamily="34" charset="0"/>
                        <a:ea typeface="Calibri" panose="020F0502020204030204" pitchFamily="34" charset="0"/>
                        <a:cs typeface="Arial" panose="020B0604020202020204" pitchFamily="34" charset="0"/>
                      </a:endParaRPr>
                    </a:p>
                  </a:txBody>
                  <a:tcPr marL="66243" marR="66243" marT="0" marB="0"/>
                </a:tc>
                <a:tc>
                  <a:txBody>
                    <a:bodyPr/>
                    <a:lstStyle/>
                    <a:p>
                      <a:pPr algn="ctr">
                        <a:lnSpc>
                          <a:spcPct val="107000"/>
                        </a:lnSpc>
                        <a:spcAft>
                          <a:spcPts val="800"/>
                        </a:spcAft>
                      </a:pPr>
                      <a:r>
                        <a:rPr lang="en-ZA" sz="1600">
                          <a:effectLst/>
                        </a:rPr>
                        <a:t>136</a:t>
                      </a:r>
                      <a:endParaRPr lang="en-ZA" sz="2000">
                        <a:effectLst/>
                        <a:latin typeface="Calibri" panose="020F0502020204030204" pitchFamily="34" charset="0"/>
                        <a:ea typeface="Calibri" panose="020F0502020204030204" pitchFamily="34" charset="0"/>
                        <a:cs typeface="Arial" panose="020B0604020202020204" pitchFamily="34" charset="0"/>
                      </a:endParaRPr>
                    </a:p>
                  </a:txBody>
                  <a:tcPr marL="66243" marR="66243" marT="0" marB="0"/>
                </a:tc>
                <a:tc>
                  <a:txBody>
                    <a:bodyPr/>
                    <a:lstStyle/>
                    <a:p>
                      <a:pPr algn="ctr">
                        <a:lnSpc>
                          <a:spcPct val="107000"/>
                        </a:lnSpc>
                        <a:spcAft>
                          <a:spcPts val="800"/>
                        </a:spcAft>
                      </a:pPr>
                      <a:r>
                        <a:rPr lang="en-ZA" sz="1600">
                          <a:effectLst/>
                        </a:rPr>
                        <a:t>136</a:t>
                      </a:r>
                      <a:endParaRPr lang="en-ZA" sz="2000">
                        <a:effectLst/>
                        <a:latin typeface="Calibri" panose="020F0502020204030204" pitchFamily="34" charset="0"/>
                        <a:ea typeface="Calibri" panose="020F0502020204030204" pitchFamily="34" charset="0"/>
                        <a:cs typeface="Arial" panose="020B0604020202020204" pitchFamily="34" charset="0"/>
                      </a:endParaRPr>
                    </a:p>
                  </a:txBody>
                  <a:tcPr marL="66243" marR="66243" marT="0" marB="0"/>
                </a:tc>
                <a:tc>
                  <a:txBody>
                    <a:bodyPr/>
                    <a:lstStyle/>
                    <a:p>
                      <a:pPr algn="ctr">
                        <a:lnSpc>
                          <a:spcPct val="107000"/>
                        </a:lnSpc>
                        <a:spcAft>
                          <a:spcPts val="800"/>
                        </a:spcAft>
                      </a:pPr>
                      <a:r>
                        <a:rPr lang="en-ZA" sz="1600">
                          <a:effectLst/>
                        </a:rPr>
                        <a:t>136</a:t>
                      </a:r>
                      <a:endParaRPr lang="en-ZA" sz="2000">
                        <a:effectLst/>
                        <a:latin typeface="Calibri" panose="020F0502020204030204" pitchFamily="34" charset="0"/>
                        <a:ea typeface="Calibri" panose="020F0502020204030204" pitchFamily="34" charset="0"/>
                        <a:cs typeface="Arial" panose="020B0604020202020204" pitchFamily="34" charset="0"/>
                      </a:endParaRPr>
                    </a:p>
                  </a:txBody>
                  <a:tcPr marL="66243" marR="66243" marT="0" marB="0"/>
                </a:tc>
                <a:tc>
                  <a:txBody>
                    <a:bodyPr/>
                    <a:lstStyle/>
                    <a:p>
                      <a:pPr algn="ctr">
                        <a:lnSpc>
                          <a:spcPct val="107000"/>
                        </a:lnSpc>
                        <a:spcAft>
                          <a:spcPts val="800"/>
                        </a:spcAft>
                      </a:pPr>
                      <a:r>
                        <a:rPr lang="en-ZA" sz="1600">
                          <a:effectLst/>
                        </a:rPr>
                        <a:t>100%</a:t>
                      </a:r>
                      <a:endParaRPr lang="en-ZA" sz="2000">
                        <a:effectLst/>
                        <a:latin typeface="Calibri" panose="020F0502020204030204" pitchFamily="34" charset="0"/>
                        <a:ea typeface="Calibri" panose="020F0502020204030204" pitchFamily="34" charset="0"/>
                        <a:cs typeface="Arial" panose="020B0604020202020204" pitchFamily="34" charset="0"/>
                      </a:endParaRPr>
                    </a:p>
                  </a:txBody>
                  <a:tcPr marL="66243" marR="66243" marT="0" marB="0"/>
                </a:tc>
                <a:extLst>
                  <a:ext uri="{0D108BD9-81ED-4DB2-BD59-A6C34878D82A}">
                    <a16:rowId xmlns:a16="http://schemas.microsoft.com/office/drawing/2014/main" xmlns="" val="2115623652"/>
                  </a:ext>
                </a:extLst>
              </a:tr>
              <a:tr h="149538">
                <a:tc>
                  <a:txBody>
                    <a:bodyPr/>
                    <a:lstStyle/>
                    <a:p>
                      <a:pPr>
                        <a:lnSpc>
                          <a:spcPct val="107000"/>
                        </a:lnSpc>
                        <a:spcAft>
                          <a:spcPts val="800"/>
                        </a:spcAft>
                      </a:pPr>
                      <a:r>
                        <a:rPr lang="en-ZA" sz="1600">
                          <a:effectLst/>
                        </a:rPr>
                        <a:t>Molemole</a:t>
                      </a:r>
                      <a:endParaRPr lang="en-ZA" sz="2000">
                        <a:effectLst/>
                        <a:latin typeface="Calibri" panose="020F0502020204030204" pitchFamily="34" charset="0"/>
                        <a:ea typeface="Calibri" panose="020F0502020204030204" pitchFamily="34" charset="0"/>
                        <a:cs typeface="Arial" panose="020B0604020202020204" pitchFamily="34" charset="0"/>
                      </a:endParaRPr>
                    </a:p>
                  </a:txBody>
                  <a:tcPr marL="66243" marR="66243" marT="0" marB="0"/>
                </a:tc>
                <a:tc>
                  <a:txBody>
                    <a:bodyPr/>
                    <a:lstStyle/>
                    <a:p>
                      <a:pPr algn="ctr">
                        <a:lnSpc>
                          <a:spcPct val="107000"/>
                        </a:lnSpc>
                        <a:spcAft>
                          <a:spcPts val="800"/>
                        </a:spcAft>
                      </a:pPr>
                      <a:r>
                        <a:rPr lang="en-ZA" sz="1600">
                          <a:effectLst/>
                        </a:rPr>
                        <a:t>160</a:t>
                      </a:r>
                      <a:endParaRPr lang="en-ZA" sz="2000">
                        <a:effectLst/>
                        <a:latin typeface="Calibri" panose="020F0502020204030204" pitchFamily="34" charset="0"/>
                        <a:ea typeface="Calibri" panose="020F0502020204030204" pitchFamily="34" charset="0"/>
                        <a:cs typeface="Arial" panose="020B0604020202020204" pitchFamily="34" charset="0"/>
                      </a:endParaRPr>
                    </a:p>
                  </a:txBody>
                  <a:tcPr marL="66243" marR="66243" marT="0" marB="0"/>
                </a:tc>
                <a:tc>
                  <a:txBody>
                    <a:bodyPr/>
                    <a:lstStyle/>
                    <a:p>
                      <a:pPr algn="ctr">
                        <a:lnSpc>
                          <a:spcPct val="107000"/>
                        </a:lnSpc>
                        <a:spcAft>
                          <a:spcPts val="800"/>
                        </a:spcAft>
                      </a:pPr>
                      <a:r>
                        <a:rPr lang="en-ZA" sz="1600" dirty="0">
                          <a:effectLst/>
                        </a:rPr>
                        <a:t>160</a:t>
                      </a:r>
                      <a:endParaRPr lang="en-ZA" sz="2000" dirty="0">
                        <a:effectLst/>
                        <a:latin typeface="Calibri" panose="020F0502020204030204" pitchFamily="34" charset="0"/>
                        <a:ea typeface="Calibri" panose="020F0502020204030204" pitchFamily="34" charset="0"/>
                        <a:cs typeface="Arial" panose="020B0604020202020204" pitchFamily="34" charset="0"/>
                      </a:endParaRPr>
                    </a:p>
                  </a:txBody>
                  <a:tcPr marL="66243" marR="66243" marT="0" marB="0"/>
                </a:tc>
                <a:tc>
                  <a:txBody>
                    <a:bodyPr/>
                    <a:lstStyle/>
                    <a:p>
                      <a:pPr algn="ctr">
                        <a:lnSpc>
                          <a:spcPct val="107000"/>
                        </a:lnSpc>
                        <a:spcAft>
                          <a:spcPts val="800"/>
                        </a:spcAft>
                      </a:pPr>
                      <a:r>
                        <a:rPr lang="en-ZA" sz="1600" dirty="0">
                          <a:effectLst/>
                        </a:rPr>
                        <a:t>151</a:t>
                      </a:r>
                      <a:endParaRPr lang="en-ZA" sz="2000" dirty="0">
                        <a:effectLst/>
                        <a:latin typeface="Calibri" panose="020F0502020204030204" pitchFamily="34" charset="0"/>
                        <a:ea typeface="Calibri" panose="020F0502020204030204" pitchFamily="34" charset="0"/>
                        <a:cs typeface="Arial" panose="020B0604020202020204" pitchFamily="34" charset="0"/>
                      </a:endParaRPr>
                    </a:p>
                  </a:txBody>
                  <a:tcPr marL="66243" marR="66243" marT="0" marB="0"/>
                </a:tc>
                <a:tc>
                  <a:txBody>
                    <a:bodyPr/>
                    <a:lstStyle/>
                    <a:p>
                      <a:pPr algn="ctr">
                        <a:lnSpc>
                          <a:spcPct val="107000"/>
                        </a:lnSpc>
                        <a:spcAft>
                          <a:spcPts val="800"/>
                        </a:spcAft>
                      </a:pPr>
                      <a:r>
                        <a:rPr lang="en-ZA" sz="1600">
                          <a:effectLst/>
                        </a:rPr>
                        <a:t>0</a:t>
                      </a:r>
                      <a:endParaRPr lang="en-ZA" sz="2000">
                        <a:effectLst/>
                        <a:latin typeface="Calibri" panose="020F0502020204030204" pitchFamily="34" charset="0"/>
                        <a:ea typeface="Calibri" panose="020F0502020204030204" pitchFamily="34" charset="0"/>
                        <a:cs typeface="Arial" panose="020B0604020202020204" pitchFamily="34" charset="0"/>
                      </a:endParaRPr>
                    </a:p>
                  </a:txBody>
                  <a:tcPr marL="66243" marR="66243" marT="0" marB="0"/>
                </a:tc>
                <a:tc>
                  <a:txBody>
                    <a:bodyPr/>
                    <a:lstStyle/>
                    <a:p>
                      <a:pPr algn="ctr">
                        <a:lnSpc>
                          <a:spcPct val="107000"/>
                        </a:lnSpc>
                        <a:spcAft>
                          <a:spcPts val="800"/>
                        </a:spcAft>
                      </a:pPr>
                      <a:r>
                        <a:rPr lang="en-ZA" sz="1600">
                          <a:effectLst/>
                        </a:rPr>
                        <a:t>0</a:t>
                      </a:r>
                      <a:endParaRPr lang="en-ZA" sz="2000">
                        <a:effectLst/>
                        <a:latin typeface="Calibri" panose="020F0502020204030204" pitchFamily="34" charset="0"/>
                        <a:ea typeface="Calibri" panose="020F0502020204030204" pitchFamily="34" charset="0"/>
                        <a:cs typeface="Arial" panose="020B0604020202020204" pitchFamily="34" charset="0"/>
                      </a:endParaRPr>
                    </a:p>
                  </a:txBody>
                  <a:tcPr marL="66243" marR="66243" marT="0" marB="0"/>
                </a:tc>
                <a:tc>
                  <a:txBody>
                    <a:bodyPr/>
                    <a:lstStyle/>
                    <a:p>
                      <a:pPr algn="ctr">
                        <a:lnSpc>
                          <a:spcPct val="107000"/>
                        </a:lnSpc>
                        <a:spcAft>
                          <a:spcPts val="800"/>
                        </a:spcAft>
                      </a:pPr>
                      <a:r>
                        <a:rPr lang="en-ZA" sz="1600">
                          <a:effectLst/>
                        </a:rPr>
                        <a:t>94%</a:t>
                      </a:r>
                      <a:endParaRPr lang="en-ZA" sz="2000">
                        <a:effectLst/>
                        <a:latin typeface="Calibri" panose="020F0502020204030204" pitchFamily="34" charset="0"/>
                        <a:ea typeface="Calibri" panose="020F0502020204030204" pitchFamily="34" charset="0"/>
                        <a:cs typeface="Arial" panose="020B0604020202020204" pitchFamily="34" charset="0"/>
                      </a:endParaRPr>
                    </a:p>
                  </a:txBody>
                  <a:tcPr marL="66243" marR="66243" marT="0" marB="0"/>
                </a:tc>
                <a:extLst>
                  <a:ext uri="{0D108BD9-81ED-4DB2-BD59-A6C34878D82A}">
                    <a16:rowId xmlns:a16="http://schemas.microsoft.com/office/drawing/2014/main" xmlns="" val="2212758220"/>
                  </a:ext>
                </a:extLst>
              </a:tr>
              <a:tr h="0">
                <a:tc>
                  <a:txBody>
                    <a:bodyPr/>
                    <a:lstStyle/>
                    <a:p>
                      <a:pPr>
                        <a:lnSpc>
                          <a:spcPct val="107000"/>
                        </a:lnSpc>
                        <a:spcAft>
                          <a:spcPts val="800"/>
                        </a:spcAft>
                      </a:pPr>
                      <a:r>
                        <a:rPr lang="en-ZA" sz="1600">
                          <a:effectLst/>
                        </a:rPr>
                        <a:t>Vhembe District</a:t>
                      </a:r>
                      <a:endParaRPr lang="en-ZA" sz="2000">
                        <a:effectLst/>
                        <a:latin typeface="Calibri" panose="020F0502020204030204" pitchFamily="34" charset="0"/>
                        <a:ea typeface="Calibri" panose="020F0502020204030204" pitchFamily="34" charset="0"/>
                        <a:cs typeface="Arial" panose="020B0604020202020204" pitchFamily="34" charset="0"/>
                      </a:endParaRPr>
                    </a:p>
                  </a:txBody>
                  <a:tcPr marL="66243" marR="66243" marT="0" marB="0"/>
                </a:tc>
                <a:tc>
                  <a:txBody>
                    <a:bodyPr/>
                    <a:lstStyle/>
                    <a:p>
                      <a:pPr algn="ctr">
                        <a:lnSpc>
                          <a:spcPct val="107000"/>
                        </a:lnSpc>
                        <a:spcAft>
                          <a:spcPts val="800"/>
                        </a:spcAft>
                      </a:pPr>
                      <a:r>
                        <a:rPr lang="en-ZA" sz="1600">
                          <a:effectLst/>
                        </a:rPr>
                        <a:t>246</a:t>
                      </a:r>
                      <a:endParaRPr lang="en-ZA" sz="2000">
                        <a:effectLst/>
                        <a:latin typeface="Calibri" panose="020F0502020204030204" pitchFamily="34" charset="0"/>
                        <a:ea typeface="Calibri" panose="020F0502020204030204" pitchFamily="34" charset="0"/>
                        <a:cs typeface="Arial" panose="020B0604020202020204" pitchFamily="34" charset="0"/>
                      </a:endParaRPr>
                    </a:p>
                  </a:txBody>
                  <a:tcPr marL="66243" marR="66243" marT="0" marB="0"/>
                </a:tc>
                <a:tc>
                  <a:txBody>
                    <a:bodyPr/>
                    <a:lstStyle/>
                    <a:p>
                      <a:pPr algn="ctr">
                        <a:lnSpc>
                          <a:spcPct val="107000"/>
                        </a:lnSpc>
                        <a:spcAft>
                          <a:spcPts val="800"/>
                        </a:spcAft>
                      </a:pPr>
                      <a:r>
                        <a:rPr lang="en-ZA" sz="1600">
                          <a:effectLst/>
                        </a:rPr>
                        <a:t>223</a:t>
                      </a:r>
                      <a:endParaRPr lang="en-ZA" sz="2000">
                        <a:effectLst/>
                        <a:latin typeface="Calibri" panose="020F0502020204030204" pitchFamily="34" charset="0"/>
                        <a:ea typeface="Calibri" panose="020F0502020204030204" pitchFamily="34" charset="0"/>
                        <a:cs typeface="Arial" panose="020B0604020202020204" pitchFamily="34" charset="0"/>
                      </a:endParaRPr>
                    </a:p>
                  </a:txBody>
                  <a:tcPr marL="66243" marR="66243" marT="0" marB="0"/>
                </a:tc>
                <a:tc>
                  <a:txBody>
                    <a:bodyPr/>
                    <a:lstStyle/>
                    <a:p>
                      <a:pPr algn="ctr">
                        <a:lnSpc>
                          <a:spcPct val="107000"/>
                        </a:lnSpc>
                        <a:spcAft>
                          <a:spcPts val="800"/>
                        </a:spcAft>
                      </a:pPr>
                      <a:r>
                        <a:rPr lang="en-ZA" sz="1600" dirty="0">
                          <a:effectLst/>
                        </a:rPr>
                        <a:t>120</a:t>
                      </a:r>
                      <a:endParaRPr lang="en-ZA" sz="2000" dirty="0">
                        <a:effectLst/>
                        <a:latin typeface="Calibri" panose="020F0502020204030204" pitchFamily="34" charset="0"/>
                        <a:ea typeface="Calibri" panose="020F0502020204030204" pitchFamily="34" charset="0"/>
                        <a:cs typeface="Arial" panose="020B0604020202020204" pitchFamily="34" charset="0"/>
                      </a:endParaRPr>
                    </a:p>
                  </a:txBody>
                  <a:tcPr marL="66243" marR="66243" marT="0" marB="0"/>
                </a:tc>
                <a:tc>
                  <a:txBody>
                    <a:bodyPr/>
                    <a:lstStyle/>
                    <a:p>
                      <a:pPr algn="ctr">
                        <a:lnSpc>
                          <a:spcPct val="107000"/>
                        </a:lnSpc>
                        <a:spcAft>
                          <a:spcPts val="800"/>
                        </a:spcAft>
                      </a:pPr>
                      <a:r>
                        <a:rPr lang="en-ZA" sz="1600">
                          <a:effectLst/>
                        </a:rPr>
                        <a:t>106</a:t>
                      </a:r>
                      <a:endParaRPr lang="en-ZA" sz="2000">
                        <a:effectLst/>
                        <a:latin typeface="Calibri" panose="020F0502020204030204" pitchFamily="34" charset="0"/>
                        <a:ea typeface="Calibri" panose="020F0502020204030204" pitchFamily="34" charset="0"/>
                        <a:cs typeface="Arial" panose="020B0604020202020204" pitchFamily="34" charset="0"/>
                      </a:endParaRPr>
                    </a:p>
                  </a:txBody>
                  <a:tcPr marL="66243" marR="66243" marT="0" marB="0"/>
                </a:tc>
                <a:tc>
                  <a:txBody>
                    <a:bodyPr/>
                    <a:lstStyle/>
                    <a:p>
                      <a:pPr algn="ctr">
                        <a:lnSpc>
                          <a:spcPct val="107000"/>
                        </a:lnSpc>
                        <a:spcAft>
                          <a:spcPts val="800"/>
                        </a:spcAft>
                      </a:pPr>
                      <a:r>
                        <a:rPr lang="en-ZA" sz="1600">
                          <a:effectLst/>
                        </a:rPr>
                        <a:t>106</a:t>
                      </a:r>
                      <a:endParaRPr lang="en-ZA" sz="2000">
                        <a:effectLst/>
                        <a:latin typeface="Calibri" panose="020F0502020204030204" pitchFamily="34" charset="0"/>
                        <a:ea typeface="Calibri" panose="020F0502020204030204" pitchFamily="34" charset="0"/>
                        <a:cs typeface="Arial" panose="020B0604020202020204" pitchFamily="34" charset="0"/>
                      </a:endParaRPr>
                    </a:p>
                  </a:txBody>
                  <a:tcPr marL="66243" marR="66243" marT="0" marB="0"/>
                </a:tc>
                <a:tc>
                  <a:txBody>
                    <a:bodyPr/>
                    <a:lstStyle/>
                    <a:p>
                      <a:pPr algn="ctr">
                        <a:lnSpc>
                          <a:spcPct val="107000"/>
                        </a:lnSpc>
                        <a:spcAft>
                          <a:spcPts val="800"/>
                        </a:spcAft>
                      </a:pPr>
                      <a:r>
                        <a:rPr lang="en-ZA" sz="1600">
                          <a:effectLst/>
                        </a:rPr>
                        <a:t>53%</a:t>
                      </a:r>
                      <a:endParaRPr lang="en-ZA" sz="2000">
                        <a:effectLst/>
                        <a:latin typeface="Calibri" panose="020F0502020204030204" pitchFamily="34" charset="0"/>
                        <a:ea typeface="Calibri" panose="020F0502020204030204" pitchFamily="34" charset="0"/>
                        <a:cs typeface="Arial" panose="020B0604020202020204" pitchFamily="34" charset="0"/>
                      </a:endParaRPr>
                    </a:p>
                  </a:txBody>
                  <a:tcPr marL="66243" marR="66243" marT="0" marB="0"/>
                </a:tc>
                <a:extLst>
                  <a:ext uri="{0D108BD9-81ED-4DB2-BD59-A6C34878D82A}">
                    <a16:rowId xmlns:a16="http://schemas.microsoft.com/office/drawing/2014/main" xmlns="" val="263415668"/>
                  </a:ext>
                </a:extLst>
              </a:tr>
              <a:tr h="149538">
                <a:tc>
                  <a:txBody>
                    <a:bodyPr/>
                    <a:lstStyle/>
                    <a:p>
                      <a:pPr>
                        <a:lnSpc>
                          <a:spcPct val="107000"/>
                        </a:lnSpc>
                        <a:spcAft>
                          <a:spcPts val="800"/>
                        </a:spcAft>
                      </a:pPr>
                      <a:r>
                        <a:rPr lang="en-ZA" sz="1600">
                          <a:effectLst/>
                        </a:rPr>
                        <a:t>Thulamela</a:t>
                      </a:r>
                      <a:endParaRPr lang="en-ZA" sz="2000">
                        <a:effectLst/>
                        <a:latin typeface="Calibri" panose="020F0502020204030204" pitchFamily="34" charset="0"/>
                        <a:ea typeface="Calibri" panose="020F0502020204030204" pitchFamily="34" charset="0"/>
                        <a:cs typeface="Arial" panose="020B0604020202020204" pitchFamily="34" charset="0"/>
                      </a:endParaRPr>
                    </a:p>
                  </a:txBody>
                  <a:tcPr marL="66243" marR="66243" marT="0" marB="0"/>
                </a:tc>
                <a:tc>
                  <a:txBody>
                    <a:bodyPr/>
                    <a:lstStyle/>
                    <a:p>
                      <a:pPr algn="ctr">
                        <a:lnSpc>
                          <a:spcPct val="107000"/>
                        </a:lnSpc>
                        <a:spcAft>
                          <a:spcPts val="800"/>
                        </a:spcAft>
                      </a:pPr>
                      <a:r>
                        <a:rPr lang="en-ZA" sz="1600">
                          <a:effectLst/>
                        </a:rPr>
                        <a:t>233</a:t>
                      </a:r>
                      <a:endParaRPr lang="en-ZA" sz="2000">
                        <a:effectLst/>
                        <a:latin typeface="Calibri" panose="020F0502020204030204" pitchFamily="34" charset="0"/>
                        <a:ea typeface="Calibri" panose="020F0502020204030204" pitchFamily="34" charset="0"/>
                        <a:cs typeface="Arial" panose="020B0604020202020204" pitchFamily="34" charset="0"/>
                      </a:endParaRPr>
                    </a:p>
                  </a:txBody>
                  <a:tcPr marL="66243" marR="66243" marT="0" marB="0"/>
                </a:tc>
                <a:tc>
                  <a:txBody>
                    <a:bodyPr/>
                    <a:lstStyle/>
                    <a:p>
                      <a:pPr algn="ctr">
                        <a:lnSpc>
                          <a:spcPct val="107000"/>
                        </a:lnSpc>
                        <a:spcAft>
                          <a:spcPts val="800"/>
                        </a:spcAft>
                      </a:pPr>
                      <a:r>
                        <a:rPr lang="en-ZA" sz="1600">
                          <a:effectLst/>
                        </a:rPr>
                        <a:t>162</a:t>
                      </a:r>
                      <a:endParaRPr lang="en-ZA" sz="2000">
                        <a:effectLst/>
                        <a:latin typeface="Calibri" panose="020F0502020204030204" pitchFamily="34" charset="0"/>
                        <a:ea typeface="Calibri" panose="020F0502020204030204" pitchFamily="34" charset="0"/>
                        <a:cs typeface="Arial" panose="020B0604020202020204" pitchFamily="34" charset="0"/>
                      </a:endParaRPr>
                    </a:p>
                  </a:txBody>
                  <a:tcPr marL="66243" marR="66243" marT="0" marB="0"/>
                </a:tc>
                <a:tc>
                  <a:txBody>
                    <a:bodyPr/>
                    <a:lstStyle/>
                    <a:p>
                      <a:pPr algn="ctr">
                        <a:lnSpc>
                          <a:spcPct val="107000"/>
                        </a:lnSpc>
                        <a:spcAft>
                          <a:spcPts val="800"/>
                        </a:spcAft>
                      </a:pPr>
                      <a:r>
                        <a:rPr lang="en-ZA" sz="1600">
                          <a:effectLst/>
                        </a:rPr>
                        <a:t>68</a:t>
                      </a:r>
                      <a:endParaRPr lang="en-ZA" sz="2000">
                        <a:effectLst/>
                        <a:latin typeface="Calibri" panose="020F0502020204030204" pitchFamily="34" charset="0"/>
                        <a:ea typeface="Calibri" panose="020F0502020204030204" pitchFamily="34" charset="0"/>
                        <a:cs typeface="Arial" panose="020B0604020202020204" pitchFamily="34" charset="0"/>
                      </a:endParaRPr>
                    </a:p>
                  </a:txBody>
                  <a:tcPr marL="66243" marR="66243" marT="0" marB="0"/>
                </a:tc>
                <a:tc>
                  <a:txBody>
                    <a:bodyPr/>
                    <a:lstStyle/>
                    <a:p>
                      <a:pPr algn="ctr">
                        <a:lnSpc>
                          <a:spcPct val="107000"/>
                        </a:lnSpc>
                        <a:spcAft>
                          <a:spcPts val="800"/>
                        </a:spcAft>
                      </a:pPr>
                      <a:r>
                        <a:rPr lang="en-ZA" sz="1600" dirty="0">
                          <a:effectLst/>
                        </a:rPr>
                        <a:t>0</a:t>
                      </a:r>
                      <a:endParaRPr lang="en-ZA" sz="2000" dirty="0">
                        <a:effectLst/>
                        <a:latin typeface="Calibri" panose="020F0502020204030204" pitchFamily="34" charset="0"/>
                        <a:ea typeface="Calibri" panose="020F0502020204030204" pitchFamily="34" charset="0"/>
                        <a:cs typeface="Arial" panose="020B0604020202020204" pitchFamily="34" charset="0"/>
                      </a:endParaRPr>
                    </a:p>
                  </a:txBody>
                  <a:tcPr marL="66243" marR="66243" marT="0" marB="0"/>
                </a:tc>
                <a:tc>
                  <a:txBody>
                    <a:bodyPr/>
                    <a:lstStyle/>
                    <a:p>
                      <a:pPr algn="ctr">
                        <a:lnSpc>
                          <a:spcPct val="107000"/>
                        </a:lnSpc>
                        <a:spcAft>
                          <a:spcPts val="800"/>
                        </a:spcAft>
                      </a:pPr>
                      <a:r>
                        <a:rPr lang="en-ZA" sz="1600">
                          <a:effectLst/>
                        </a:rPr>
                        <a:t>0</a:t>
                      </a:r>
                      <a:endParaRPr lang="en-ZA" sz="2000">
                        <a:effectLst/>
                        <a:latin typeface="Calibri" panose="020F0502020204030204" pitchFamily="34" charset="0"/>
                        <a:ea typeface="Calibri" panose="020F0502020204030204" pitchFamily="34" charset="0"/>
                        <a:cs typeface="Arial" panose="020B0604020202020204" pitchFamily="34" charset="0"/>
                      </a:endParaRPr>
                    </a:p>
                  </a:txBody>
                  <a:tcPr marL="66243" marR="66243" marT="0" marB="0"/>
                </a:tc>
                <a:tc>
                  <a:txBody>
                    <a:bodyPr/>
                    <a:lstStyle/>
                    <a:p>
                      <a:pPr algn="ctr">
                        <a:lnSpc>
                          <a:spcPct val="107000"/>
                        </a:lnSpc>
                        <a:spcAft>
                          <a:spcPts val="800"/>
                        </a:spcAft>
                      </a:pPr>
                      <a:r>
                        <a:rPr lang="en-ZA" sz="1600">
                          <a:effectLst/>
                        </a:rPr>
                        <a:t>42%</a:t>
                      </a:r>
                      <a:endParaRPr lang="en-ZA" sz="2000">
                        <a:effectLst/>
                        <a:latin typeface="Calibri" panose="020F0502020204030204" pitchFamily="34" charset="0"/>
                        <a:ea typeface="Calibri" panose="020F0502020204030204" pitchFamily="34" charset="0"/>
                        <a:cs typeface="Arial" panose="020B0604020202020204" pitchFamily="34" charset="0"/>
                      </a:endParaRPr>
                    </a:p>
                  </a:txBody>
                  <a:tcPr marL="66243" marR="66243" marT="0" marB="0"/>
                </a:tc>
                <a:extLst>
                  <a:ext uri="{0D108BD9-81ED-4DB2-BD59-A6C34878D82A}">
                    <a16:rowId xmlns:a16="http://schemas.microsoft.com/office/drawing/2014/main" xmlns="" val="2095418622"/>
                  </a:ext>
                </a:extLst>
              </a:tr>
              <a:tr h="149538">
                <a:tc>
                  <a:txBody>
                    <a:bodyPr/>
                    <a:lstStyle/>
                    <a:p>
                      <a:pPr>
                        <a:lnSpc>
                          <a:spcPct val="107000"/>
                        </a:lnSpc>
                        <a:spcAft>
                          <a:spcPts val="800"/>
                        </a:spcAft>
                      </a:pPr>
                      <a:r>
                        <a:rPr lang="en-ZA" sz="1600">
                          <a:effectLst/>
                        </a:rPr>
                        <a:t>Musina </a:t>
                      </a:r>
                      <a:endParaRPr lang="en-ZA" sz="2000">
                        <a:effectLst/>
                        <a:latin typeface="Calibri" panose="020F0502020204030204" pitchFamily="34" charset="0"/>
                        <a:ea typeface="Calibri" panose="020F0502020204030204" pitchFamily="34" charset="0"/>
                        <a:cs typeface="Arial" panose="020B0604020202020204" pitchFamily="34" charset="0"/>
                      </a:endParaRPr>
                    </a:p>
                  </a:txBody>
                  <a:tcPr marL="66243" marR="66243" marT="0" marB="0"/>
                </a:tc>
                <a:tc>
                  <a:txBody>
                    <a:bodyPr/>
                    <a:lstStyle/>
                    <a:p>
                      <a:pPr algn="ctr">
                        <a:lnSpc>
                          <a:spcPct val="107000"/>
                        </a:lnSpc>
                        <a:spcAft>
                          <a:spcPts val="800"/>
                        </a:spcAft>
                      </a:pPr>
                      <a:r>
                        <a:rPr lang="en-ZA" sz="1600">
                          <a:effectLst/>
                        </a:rPr>
                        <a:t>198</a:t>
                      </a:r>
                      <a:endParaRPr lang="en-ZA" sz="2000">
                        <a:effectLst/>
                        <a:latin typeface="Calibri" panose="020F0502020204030204" pitchFamily="34" charset="0"/>
                        <a:ea typeface="Calibri" panose="020F0502020204030204" pitchFamily="34" charset="0"/>
                        <a:cs typeface="Arial" panose="020B0604020202020204" pitchFamily="34" charset="0"/>
                      </a:endParaRPr>
                    </a:p>
                  </a:txBody>
                  <a:tcPr marL="66243" marR="66243" marT="0" marB="0"/>
                </a:tc>
                <a:tc>
                  <a:txBody>
                    <a:bodyPr/>
                    <a:lstStyle/>
                    <a:p>
                      <a:pPr algn="ctr">
                        <a:lnSpc>
                          <a:spcPct val="107000"/>
                        </a:lnSpc>
                        <a:spcAft>
                          <a:spcPts val="800"/>
                        </a:spcAft>
                      </a:pPr>
                      <a:r>
                        <a:rPr lang="en-ZA" sz="1600">
                          <a:effectLst/>
                        </a:rPr>
                        <a:t>177</a:t>
                      </a:r>
                      <a:endParaRPr lang="en-ZA" sz="2000">
                        <a:effectLst/>
                        <a:latin typeface="Calibri" panose="020F0502020204030204" pitchFamily="34" charset="0"/>
                        <a:ea typeface="Calibri" panose="020F0502020204030204" pitchFamily="34" charset="0"/>
                        <a:cs typeface="Arial" panose="020B0604020202020204" pitchFamily="34" charset="0"/>
                      </a:endParaRPr>
                    </a:p>
                  </a:txBody>
                  <a:tcPr marL="66243" marR="66243" marT="0" marB="0"/>
                </a:tc>
                <a:tc>
                  <a:txBody>
                    <a:bodyPr/>
                    <a:lstStyle/>
                    <a:p>
                      <a:pPr algn="ctr">
                        <a:lnSpc>
                          <a:spcPct val="107000"/>
                        </a:lnSpc>
                        <a:spcAft>
                          <a:spcPts val="800"/>
                        </a:spcAft>
                      </a:pPr>
                      <a:r>
                        <a:rPr lang="en-ZA" sz="1600" dirty="0">
                          <a:effectLst/>
                        </a:rPr>
                        <a:t>103</a:t>
                      </a:r>
                      <a:endParaRPr lang="en-ZA" sz="2000" dirty="0">
                        <a:effectLst/>
                        <a:latin typeface="Calibri" panose="020F0502020204030204" pitchFamily="34" charset="0"/>
                        <a:ea typeface="Calibri" panose="020F0502020204030204" pitchFamily="34" charset="0"/>
                        <a:cs typeface="Arial" panose="020B0604020202020204" pitchFamily="34" charset="0"/>
                      </a:endParaRPr>
                    </a:p>
                  </a:txBody>
                  <a:tcPr marL="66243" marR="66243" marT="0" marB="0"/>
                </a:tc>
                <a:tc>
                  <a:txBody>
                    <a:bodyPr/>
                    <a:lstStyle/>
                    <a:p>
                      <a:pPr algn="ctr">
                        <a:lnSpc>
                          <a:spcPct val="107000"/>
                        </a:lnSpc>
                        <a:spcAft>
                          <a:spcPts val="800"/>
                        </a:spcAft>
                      </a:pPr>
                      <a:r>
                        <a:rPr lang="en-ZA" sz="1600" dirty="0">
                          <a:effectLst/>
                        </a:rPr>
                        <a:t>54</a:t>
                      </a:r>
                      <a:endParaRPr lang="en-ZA" sz="2000" dirty="0">
                        <a:effectLst/>
                        <a:latin typeface="Calibri" panose="020F0502020204030204" pitchFamily="34" charset="0"/>
                        <a:ea typeface="Calibri" panose="020F0502020204030204" pitchFamily="34" charset="0"/>
                        <a:cs typeface="Arial" panose="020B0604020202020204" pitchFamily="34" charset="0"/>
                      </a:endParaRPr>
                    </a:p>
                  </a:txBody>
                  <a:tcPr marL="66243" marR="66243" marT="0" marB="0"/>
                </a:tc>
                <a:tc>
                  <a:txBody>
                    <a:bodyPr/>
                    <a:lstStyle/>
                    <a:p>
                      <a:pPr algn="ctr">
                        <a:lnSpc>
                          <a:spcPct val="107000"/>
                        </a:lnSpc>
                        <a:spcAft>
                          <a:spcPts val="800"/>
                        </a:spcAft>
                      </a:pPr>
                      <a:r>
                        <a:rPr lang="en-ZA" sz="1600">
                          <a:effectLst/>
                        </a:rPr>
                        <a:t>54</a:t>
                      </a:r>
                      <a:endParaRPr lang="en-ZA" sz="2000">
                        <a:effectLst/>
                        <a:latin typeface="Calibri" panose="020F0502020204030204" pitchFamily="34" charset="0"/>
                        <a:ea typeface="Calibri" panose="020F0502020204030204" pitchFamily="34" charset="0"/>
                        <a:cs typeface="Arial" panose="020B0604020202020204" pitchFamily="34" charset="0"/>
                      </a:endParaRPr>
                    </a:p>
                  </a:txBody>
                  <a:tcPr marL="66243" marR="66243" marT="0" marB="0"/>
                </a:tc>
                <a:tc>
                  <a:txBody>
                    <a:bodyPr/>
                    <a:lstStyle/>
                    <a:p>
                      <a:pPr algn="ctr">
                        <a:lnSpc>
                          <a:spcPct val="107000"/>
                        </a:lnSpc>
                        <a:spcAft>
                          <a:spcPts val="800"/>
                        </a:spcAft>
                      </a:pPr>
                      <a:r>
                        <a:rPr lang="en-ZA" sz="1600">
                          <a:effectLst/>
                        </a:rPr>
                        <a:t>59%</a:t>
                      </a:r>
                      <a:endParaRPr lang="en-ZA" sz="2000">
                        <a:effectLst/>
                        <a:latin typeface="Calibri" panose="020F0502020204030204" pitchFamily="34" charset="0"/>
                        <a:ea typeface="Calibri" panose="020F0502020204030204" pitchFamily="34" charset="0"/>
                        <a:cs typeface="Arial" panose="020B0604020202020204" pitchFamily="34" charset="0"/>
                      </a:endParaRPr>
                    </a:p>
                  </a:txBody>
                  <a:tcPr marL="66243" marR="66243" marT="0" marB="0"/>
                </a:tc>
                <a:extLst>
                  <a:ext uri="{0D108BD9-81ED-4DB2-BD59-A6C34878D82A}">
                    <a16:rowId xmlns:a16="http://schemas.microsoft.com/office/drawing/2014/main" xmlns="" val="129467532"/>
                  </a:ext>
                </a:extLst>
              </a:tr>
              <a:tr h="149538">
                <a:tc>
                  <a:txBody>
                    <a:bodyPr/>
                    <a:lstStyle/>
                    <a:p>
                      <a:pPr>
                        <a:lnSpc>
                          <a:spcPct val="107000"/>
                        </a:lnSpc>
                        <a:spcAft>
                          <a:spcPts val="800"/>
                        </a:spcAft>
                      </a:pPr>
                      <a:r>
                        <a:rPr lang="en-ZA" sz="1600">
                          <a:effectLst/>
                        </a:rPr>
                        <a:t>Makhado </a:t>
                      </a:r>
                      <a:endParaRPr lang="en-ZA" sz="2000">
                        <a:effectLst/>
                        <a:latin typeface="Calibri" panose="020F0502020204030204" pitchFamily="34" charset="0"/>
                        <a:ea typeface="Calibri" panose="020F0502020204030204" pitchFamily="34" charset="0"/>
                        <a:cs typeface="Arial" panose="020B0604020202020204" pitchFamily="34" charset="0"/>
                      </a:endParaRPr>
                    </a:p>
                  </a:txBody>
                  <a:tcPr marL="66243" marR="66243" marT="0" marB="0"/>
                </a:tc>
                <a:tc>
                  <a:txBody>
                    <a:bodyPr/>
                    <a:lstStyle/>
                    <a:p>
                      <a:pPr algn="ctr">
                        <a:lnSpc>
                          <a:spcPct val="107000"/>
                        </a:lnSpc>
                        <a:spcAft>
                          <a:spcPts val="800"/>
                        </a:spcAft>
                      </a:pPr>
                      <a:r>
                        <a:rPr lang="en-ZA" sz="1600">
                          <a:effectLst/>
                        </a:rPr>
                        <a:t>447</a:t>
                      </a:r>
                      <a:endParaRPr lang="en-ZA" sz="2000">
                        <a:effectLst/>
                        <a:latin typeface="Calibri" panose="020F0502020204030204" pitchFamily="34" charset="0"/>
                        <a:ea typeface="Calibri" panose="020F0502020204030204" pitchFamily="34" charset="0"/>
                        <a:cs typeface="Arial" panose="020B0604020202020204" pitchFamily="34" charset="0"/>
                      </a:endParaRPr>
                    </a:p>
                  </a:txBody>
                  <a:tcPr marL="66243" marR="66243" marT="0" marB="0"/>
                </a:tc>
                <a:tc>
                  <a:txBody>
                    <a:bodyPr/>
                    <a:lstStyle/>
                    <a:p>
                      <a:pPr algn="ctr">
                        <a:lnSpc>
                          <a:spcPct val="107000"/>
                        </a:lnSpc>
                        <a:spcAft>
                          <a:spcPts val="800"/>
                        </a:spcAft>
                      </a:pPr>
                      <a:r>
                        <a:rPr lang="en-ZA" sz="1600">
                          <a:effectLst/>
                        </a:rPr>
                        <a:t>396</a:t>
                      </a:r>
                      <a:endParaRPr lang="en-ZA" sz="2000">
                        <a:effectLst/>
                        <a:latin typeface="Calibri" panose="020F0502020204030204" pitchFamily="34" charset="0"/>
                        <a:ea typeface="Calibri" panose="020F0502020204030204" pitchFamily="34" charset="0"/>
                        <a:cs typeface="Arial" panose="020B0604020202020204" pitchFamily="34" charset="0"/>
                      </a:endParaRPr>
                    </a:p>
                  </a:txBody>
                  <a:tcPr marL="66243" marR="66243" marT="0" marB="0"/>
                </a:tc>
                <a:tc>
                  <a:txBody>
                    <a:bodyPr/>
                    <a:lstStyle/>
                    <a:p>
                      <a:pPr algn="ctr">
                        <a:lnSpc>
                          <a:spcPct val="107000"/>
                        </a:lnSpc>
                        <a:spcAft>
                          <a:spcPts val="800"/>
                        </a:spcAft>
                      </a:pPr>
                      <a:r>
                        <a:rPr lang="en-ZA" sz="1600">
                          <a:effectLst/>
                        </a:rPr>
                        <a:t>255</a:t>
                      </a:r>
                      <a:endParaRPr lang="en-ZA" sz="2000">
                        <a:effectLst/>
                        <a:latin typeface="Calibri" panose="020F0502020204030204" pitchFamily="34" charset="0"/>
                        <a:ea typeface="Calibri" panose="020F0502020204030204" pitchFamily="34" charset="0"/>
                        <a:cs typeface="Arial" panose="020B0604020202020204" pitchFamily="34" charset="0"/>
                      </a:endParaRPr>
                    </a:p>
                  </a:txBody>
                  <a:tcPr marL="66243" marR="66243" marT="0" marB="0"/>
                </a:tc>
                <a:tc>
                  <a:txBody>
                    <a:bodyPr/>
                    <a:lstStyle/>
                    <a:p>
                      <a:pPr algn="ctr">
                        <a:lnSpc>
                          <a:spcPct val="107000"/>
                        </a:lnSpc>
                        <a:spcAft>
                          <a:spcPts val="800"/>
                        </a:spcAft>
                      </a:pPr>
                      <a:r>
                        <a:rPr lang="en-ZA" sz="1600">
                          <a:effectLst/>
                        </a:rPr>
                        <a:t>58</a:t>
                      </a:r>
                      <a:endParaRPr lang="en-ZA" sz="2000">
                        <a:effectLst/>
                        <a:latin typeface="Calibri" panose="020F0502020204030204" pitchFamily="34" charset="0"/>
                        <a:ea typeface="Calibri" panose="020F0502020204030204" pitchFamily="34" charset="0"/>
                        <a:cs typeface="Arial" panose="020B0604020202020204" pitchFamily="34" charset="0"/>
                      </a:endParaRPr>
                    </a:p>
                  </a:txBody>
                  <a:tcPr marL="66243" marR="66243" marT="0" marB="0"/>
                </a:tc>
                <a:tc>
                  <a:txBody>
                    <a:bodyPr/>
                    <a:lstStyle/>
                    <a:p>
                      <a:pPr algn="ctr">
                        <a:lnSpc>
                          <a:spcPct val="107000"/>
                        </a:lnSpc>
                        <a:spcAft>
                          <a:spcPts val="800"/>
                        </a:spcAft>
                      </a:pPr>
                      <a:r>
                        <a:rPr lang="en-ZA" sz="1600" dirty="0">
                          <a:effectLst/>
                        </a:rPr>
                        <a:t>58</a:t>
                      </a:r>
                      <a:endParaRPr lang="en-ZA" sz="2000" dirty="0">
                        <a:effectLst/>
                        <a:latin typeface="Calibri" panose="020F0502020204030204" pitchFamily="34" charset="0"/>
                        <a:ea typeface="Calibri" panose="020F0502020204030204" pitchFamily="34" charset="0"/>
                        <a:cs typeface="Arial" panose="020B0604020202020204" pitchFamily="34" charset="0"/>
                      </a:endParaRPr>
                    </a:p>
                  </a:txBody>
                  <a:tcPr marL="66243" marR="66243" marT="0" marB="0"/>
                </a:tc>
                <a:tc>
                  <a:txBody>
                    <a:bodyPr/>
                    <a:lstStyle/>
                    <a:p>
                      <a:pPr algn="ctr">
                        <a:lnSpc>
                          <a:spcPct val="107000"/>
                        </a:lnSpc>
                        <a:spcAft>
                          <a:spcPts val="800"/>
                        </a:spcAft>
                      </a:pPr>
                      <a:r>
                        <a:rPr lang="en-ZA" sz="1600">
                          <a:effectLst/>
                        </a:rPr>
                        <a:t>65%</a:t>
                      </a:r>
                      <a:endParaRPr lang="en-ZA" sz="2000">
                        <a:effectLst/>
                        <a:latin typeface="Calibri" panose="020F0502020204030204" pitchFamily="34" charset="0"/>
                        <a:ea typeface="Calibri" panose="020F0502020204030204" pitchFamily="34" charset="0"/>
                        <a:cs typeface="Arial" panose="020B0604020202020204" pitchFamily="34" charset="0"/>
                      </a:endParaRPr>
                    </a:p>
                  </a:txBody>
                  <a:tcPr marL="66243" marR="66243" marT="0" marB="0"/>
                </a:tc>
                <a:extLst>
                  <a:ext uri="{0D108BD9-81ED-4DB2-BD59-A6C34878D82A}">
                    <a16:rowId xmlns:a16="http://schemas.microsoft.com/office/drawing/2014/main" xmlns="" val="3083354543"/>
                  </a:ext>
                </a:extLst>
              </a:tr>
              <a:tr h="0">
                <a:tc>
                  <a:txBody>
                    <a:bodyPr/>
                    <a:lstStyle/>
                    <a:p>
                      <a:pPr>
                        <a:lnSpc>
                          <a:spcPct val="107000"/>
                        </a:lnSpc>
                        <a:spcAft>
                          <a:spcPts val="800"/>
                        </a:spcAft>
                      </a:pPr>
                      <a:r>
                        <a:rPr lang="en-ZA" sz="1600">
                          <a:effectLst/>
                        </a:rPr>
                        <a:t>Collins Chabane</a:t>
                      </a:r>
                      <a:endParaRPr lang="en-ZA" sz="2000">
                        <a:effectLst/>
                        <a:latin typeface="Calibri" panose="020F0502020204030204" pitchFamily="34" charset="0"/>
                        <a:ea typeface="Calibri" panose="020F0502020204030204" pitchFamily="34" charset="0"/>
                        <a:cs typeface="Arial" panose="020B0604020202020204" pitchFamily="34" charset="0"/>
                      </a:endParaRPr>
                    </a:p>
                  </a:txBody>
                  <a:tcPr marL="66243" marR="66243" marT="0" marB="0"/>
                </a:tc>
                <a:tc>
                  <a:txBody>
                    <a:bodyPr/>
                    <a:lstStyle/>
                    <a:p>
                      <a:pPr algn="ctr">
                        <a:lnSpc>
                          <a:spcPct val="107000"/>
                        </a:lnSpc>
                        <a:spcAft>
                          <a:spcPts val="800"/>
                        </a:spcAft>
                      </a:pPr>
                      <a:r>
                        <a:rPr lang="en-ZA" sz="1600">
                          <a:effectLst/>
                        </a:rPr>
                        <a:t>169</a:t>
                      </a:r>
                      <a:endParaRPr lang="en-ZA" sz="2000">
                        <a:effectLst/>
                        <a:latin typeface="Calibri" panose="020F0502020204030204" pitchFamily="34" charset="0"/>
                        <a:ea typeface="Calibri" panose="020F0502020204030204" pitchFamily="34" charset="0"/>
                        <a:cs typeface="Arial" panose="020B0604020202020204" pitchFamily="34" charset="0"/>
                      </a:endParaRPr>
                    </a:p>
                  </a:txBody>
                  <a:tcPr marL="66243" marR="66243" marT="0" marB="0"/>
                </a:tc>
                <a:tc>
                  <a:txBody>
                    <a:bodyPr/>
                    <a:lstStyle/>
                    <a:p>
                      <a:pPr algn="ctr">
                        <a:lnSpc>
                          <a:spcPct val="107000"/>
                        </a:lnSpc>
                        <a:spcAft>
                          <a:spcPts val="800"/>
                        </a:spcAft>
                      </a:pPr>
                      <a:r>
                        <a:rPr lang="en-ZA" sz="1600">
                          <a:effectLst/>
                        </a:rPr>
                        <a:t>196</a:t>
                      </a:r>
                      <a:endParaRPr lang="en-ZA" sz="2000">
                        <a:effectLst/>
                        <a:latin typeface="Calibri" panose="020F0502020204030204" pitchFamily="34" charset="0"/>
                        <a:ea typeface="Calibri" panose="020F0502020204030204" pitchFamily="34" charset="0"/>
                        <a:cs typeface="Arial" panose="020B0604020202020204" pitchFamily="34" charset="0"/>
                      </a:endParaRPr>
                    </a:p>
                  </a:txBody>
                  <a:tcPr marL="66243" marR="66243" marT="0" marB="0"/>
                </a:tc>
                <a:tc>
                  <a:txBody>
                    <a:bodyPr/>
                    <a:lstStyle/>
                    <a:p>
                      <a:pPr algn="ctr">
                        <a:lnSpc>
                          <a:spcPct val="107000"/>
                        </a:lnSpc>
                        <a:spcAft>
                          <a:spcPts val="800"/>
                        </a:spcAft>
                      </a:pPr>
                      <a:r>
                        <a:rPr lang="en-ZA" sz="1600">
                          <a:effectLst/>
                        </a:rPr>
                        <a:t>104</a:t>
                      </a:r>
                      <a:endParaRPr lang="en-ZA" sz="2000">
                        <a:effectLst/>
                        <a:latin typeface="Calibri" panose="020F0502020204030204" pitchFamily="34" charset="0"/>
                        <a:ea typeface="Calibri" panose="020F0502020204030204" pitchFamily="34" charset="0"/>
                        <a:cs typeface="Arial" panose="020B0604020202020204" pitchFamily="34" charset="0"/>
                      </a:endParaRPr>
                    </a:p>
                  </a:txBody>
                  <a:tcPr marL="66243" marR="66243" marT="0" marB="0"/>
                </a:tc>
                <a:tc>
                  <a:txBody>
                    <a:bodyPr/>
                    <a:lstStyle/>
                    <a:p>
                      <a:pPr algn="ctr">
                        <a:lnSpc>
                          <a:spcPct val="107000"/>
                        </a:lnSpc>
                        <a:spcAft>
                          <a:spcPts val="800"/>
                        </a:spcAft>
                      </a:pPr>
                      <a:r>
                        <a:rPr lang="en-ZA" sz="1600">
                          <a:effectLst/>
                        </a:rPr>
                        <a:t>0</a:t>
                      </a:r>
                      <a:endParaRPr lang="en-ZA" sz="2000">
                        <a:effectLst/>
                        <a:latin typeface="Calibri" panose="020F0502020204030204" pitchFamily="34" charset="0"/>
                        <a:ea typeface="Calibri" panose="020F0502020204030204" pitchFamily="34" charset="0"/>
                        <a:cs typeface="Arial" panose="020B0604020202020204" pitchFamily="34" charset="0"/>
                      </a:endParaRPr>
                    </a:p>
                  </a:txBody>
                  <a:tcPr marL="66243" marR="66243" marT="0" marB="0"/>
                </a:tc>
                <a:tc>
                  <a:txBody>
                    <a:bodyPr/>
                    <a:lstStyle/>
                    <a:p>
                      <a:pPr algn="ctr">
                        <a:lnSpc>
                          <a:spcPct val="107000"/>
                        </a:lnSpc>
                        <a:spcAft>
                          <a:spcPts val="800"/>
                        </a:spcAft>
                      </a:pPr>
                      <a:r>
                        <a:rPr lang="en-ZA" sz="1600" dirty="0">
                          <a:effectLst/>
                        </a:rPr>
                        <a:t>0</a:t>
                      </a:r>
                      <a:endParaRPr lang="en-ZA" sz="2000" dirty="0">
                        <a:effectLst/>
                        <a:latin typeface="Calibri" panose="020F0502020204030204" pitchFamily="34" charset="0"/>
                        <a:ea typeface="Calibri" panose="020F0502020204030204" pitchFamily="34" charset="0"/>
                        <a:cs typeface="Arial" panose="020B0604020202020204" pitchFamily="34" charset="0"/>
                      </a:endParaRPr>
                    </a:p>
                  </a:txBody>
                  <a:tcPr marL="66243" marR="66243" marT="0" marB="0"/>
                </a:tc>
                <a:tc>
                  <a:txBody>
                    <a:bodyPr/>
                    <a:lstStyle/>
                    <a:p>
                      <a:pPr algn="ctr">
                        <a:lnSpc>
                          <a:spcPct val="107000"/>
                        </a:lnSpc>
                        <a:spcAft>
                          <a:spcPts val="800"/>
                        </a:spcAft>
                      </a:pPr>
                      <a:r>
                        <a:rPr lang="en-ZA" sz="1600" dirty="0">
                          <a:effectLst/>
                        </a:rPr>
                        <a:t>53%</a:t>
                      </a:r>
                      <a:endParaRPr lang="en-ZA" sz="2000" dirty="0">
                        <a:effectLst/>
                        <a:latin typeface="Calibri" panose="020F0502020204030204" pitchFamily="34" charset="0"/>
                        <a:ea typeface="Calibri" panose="020F0502020204030204" pitchFamily="34" charset="0"/>
                        <a:cs typeface="Arial" panose="020B0604020202020204" pitchFamily="34" charset="0"/>
                      </a:endParaRPr>
                    </a:p>
                  </a:txBody>
                  <a:tcPr marL="66243" marR="66243" marT="0" marB="0"/>
                </a:tc>
                <a:extLst>
                  <a:ext uri="{0D108BD9-81ED-4DB2-BD59-A6C34878D82A}">
                    <a16:rowId xmlns:a16="http://schemas.microsoft.com/office/drawing/2014/main" xmlns="" val="3682735967"/>
                  </a:ext>
                </a:extLst>
              </a:tr>
            </a:tbl>
          </a:graphicData>
        </a:graphic>
      </p:graphicFrame>
      <p:sp>
        <p:nvSpPr>
          <p:cNvPr id="4" name="Slide Number Placeholder 3">
            <a:extLst>
              <a:ext uri="{FF2B5EF4-FFF2-40B4-BE49-F238E27FC236}">
                <a16:creationId xmlns:a16="http://schemas.microsoft.com/office/drawing/2014/main" xmlns="" id="{80FA1ECD-2BC1-DA3F-C56F-7ED949CD02D7}"/>
              </a:ext>
            </a:extLst>
          </p:cNvPr>
          <p:cNvSpPr>
            <a:spLocks noGrp="1"/>
          </p:cNvSpPr>
          <p:nvPr>
            <p:ph type="sldNum" sz="quarter" idx="13"/>
          </p:nvPr>
        </p:nvSpPr>
        <p:spPr/>
        <p:txBody>
          <a:bodyPr/>
          <a:lstStyle/>
          <a:p>
            <a:fld id="{4CC04D4C-DC45-834A-A759-F6658CE957E3}" type="slidenum">
              <a:rPr lang="en-US" smtClean="0"/>
              <a:pPr/>
              <a:t>22</a:t>
            </a:fld>
            <a:endParaRPr lang="en-US" dirty="0"/>
          </a:p>
        </p:txBody>
      </p:sp>
    </p:spTree>
    <p:extLst>
      <p:ext uri="{BB962C8B-B14F-4D97-AF65-F5344CB8AC3E}">
        <p14:creationId xmlns:p14="http://schemas.microsoft.com/office/powerpoint/2010/main" xmlns="" val="360019459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C643AFE4-1E92-9AB7-52CD-8937E533461A}"/>
              </a:ext>
            </a:extLst>
          </p:cNvPr>
          <p:cNvSpPr>
            <a:spLocks noGrp="1"/>
          </p:cNvSpPr>
          <p:nvPr>
            <p:ph type="title"/>
          </p:nvPr>
        </p:nvSpPr>
        <p:spPr>
          <a:xfrm>
            <a:off x="1894703" y="205933"/>
            <a:ext cx="5837940" cy="840893"/>
          </a:xfrm>
        </p:spPr>
        <p:txBody>
          <a:bodyPr/>
          <a:lstStyle/>
          <a:p>
            <a:r>
              <a:rPr lang="en-US" dirty="0"/>
              <a:t>SUMMARY: PAC PROGRESS</a:t>
            </a:r>
            <a:endParaRPr lang="en-ZA" dirty="0"/>
          </a:p>
        </p:txBody>
      </p:sp>
      <p:graphicFrame>
        <p:nvGraphicFramePr>
          <p:cNvPr id="5" name="Content Placeholder 4">
            <a:extLst>
              <a:ext uri="{FF2B5EF4-FFF2-40B4-BE49-F238E27FC236}">
                <a16:creationId xmlns:a16="http://schemas.microsoft.com/office/drawing/2014/main" xmlns="" id="{51025F9A-B94C-F016-8116-E4BB1166DCC4}"/>
              </a:ext>
            </a:extLst>
          </p:cNvPr>
          <p:cNvGraphicFramePr>
            <a:graphicFrameLocks noGrp="1"/>
          </p:cNvGraphicFramePr>
          <p:nvPr>
            <p:ph sz="quarter" idx="10"/>
            <p:extLst>
              <p:ext uri="{D42A27DB-BD31-4B8C-83A1-F6EECF244321}">
                <p14:modId xmlns:p14="http://schemas.microsoft.com/office/powerpoint/2010/main" xmlns="" val="1614473919"/>
              </p:ext>
            </p:extLst>
          </p:nvPr>
        </p:nvGraphicFramePr>
        <p:xfrm>
          <a:off x="308113" y="1186162"/>
          <a:ext cx="9462052" cy="5170188"/>
        </p:xfrm>
        <a:graphic>
          <a:graphicData uri="http://schemas.openxmlformats.org/drawingml/2006/table">
            <a:tbl>
              <a:tblPr firstRow="1" firstCol="1" bandRow="1">
                <a:tableStyleId>{93296810-A885-4BE3-A3E7-6D5BEEA58F35}</a:tableStyleId>
              </a:tblPr>
              <a:tblGrid>
                <a:gridCol w="3844482">
                  <a:extLst>
                    <a:ext uri="{9D8B030D-6E8A-4147-A177-3AD203B41FA5}">
                      <a16:colId xmlns:a16="http://schemas.microsoft.com/office/drawing/2014/main" xmlns="" val="3929144914"/>
                    </a:ext>
                  </a:extLst>
                </a:gridCol>
                <a:gridCol w="1477925">
                  <a:extLst>
                    <a:ext uri="{9D8B030D-6E8A-4147-A177-3AD203B41FA5}">
                      <a16:colId xmlns:a16="http://schemas.microsoft.com/office/drawing/2014/main" xmlns="" val="828970730"/>
                    </a:ext>
                  </a:extLst>
                </a:gridCol>
                <a:gridCol w="1922239">
                  <a:extLst>
                    <a:ext uri="{9D8B030D-6E8A-4147-A177-3AD203B41FA5}">
                      <a16:colId xmlns:a16="http://schemas.microsoft.com/office/drawing/2014/main" xmlns="" val="2961891783"/>
                    </a:ext>
                  </a:extLst>
                </a:gridCol>
                <a:gridCol w="2217406">
                  <a:extLst>
                    <a:ext uri="{9D8B030D-6E8A-4147-A177-3AD203B41FA5}">
                      <a16:colId xmlns:a16="http://schemas.microsoft.com/office/drawing/2014/main" xmlns="" val="2622534021"/>
                    </a:ext>
                  </a:extLst>
                </a:gridCol>
              </a:tblGrid>
              <a:tr h="95451">
                <a:tc>
                  <a:txBody>
                    <a:bodyPr/>
                    <a:lstStyle/>
                    <a:p>
                      <a:pPr>
                        <a:lnSpc>
                          <a:spcPct val="115000"/>
                        </a:lnSpc>
                        <a:spcAft>
                          <a:spcPts val="800"/>
                        </a:spcAft>
                      </a:pPr>
                      <a:r>
                        <a:rPr lang="en-ZA" sz="1600" dirty="0">
                          <a:effectLst/>
                        </a:rPr>
                        <a:t>Municipality</a:t>
                      </a:r>
                      <a:endParaRPr lang="en-ZA" sz="1400" dirty="0">
                        <a:effectLst/>
                        <a:latin typeface="Calibri" panose="020F0502020204030204" pitchFamily="34" charset="0"/>
                        <a:ea typeface="Calibri" panose="020F0502020204030204" pitchFamily="34" charset="0"/>
                        <a:cs typeface="Arial" panose="020B0604020202020204" pitchFamily="34" charset="0"/>
                      </a:endParaRPr>
                    </a:p>
                  </a:txBody>
                  <a:tcPr marL="55782" marR="55782" marT="7748" marB="0"/>
                </a:tc>
                <a:tc>
                  <a:txBody>
                    <a:bodyPr/>
                    <a:lstStyle/>
                    <a:p>
                      <a:pPr>
                        <a:lnSpc>
                          <a:spcPct val="115000"/>
                        </a:lnSpc>
                        <a:spcAft>
                          <a:spcPts val="800"/>
                        </a:spcAft>
                      </a:pPr>
                      <a:r>
                        <a:rPr lang="en-ZA" sz="1600">
                          <a:effectLst/>
                        </a:rPr>
                        <a:t>No. Jobs Submitted </a:t>
                      </a:r>
                      <a:endParaRPr lang="en-ZA" sz="1400">
                        <a:effectLst/>
                        <a:latin typeface="Calibri" panose="020F0502020204030204" pitchFamily="34" charset="0"/>
                        <a:ea typeface="Calibri" panose="020F0502020204030204" pitchFamily="34" charset="0"/>
                        <a:cs typeface="Arial" panose="020B0604020202020204" pitchFamily="34" charset="0"/>
                      </a:endParaRPr>
                    </a:p>
                  </a:txBody>
                  <a:tcPr marL="55782" marR="55782" marT="7748" marB="0"/>
                </a:tc>
                <a:tc>
                  <a:txBody>
                    <a:bodyPr/>
                    <a:lstStyle/>
                    <a:p>
                      <a:pPr>
                        <a:lnSpc>
                          <a:spcPct val="115000"/>
                        </a:lnSpc>
                        <a:spcAft>
                          <a:spcPts val="800"/>
                        </a:spcAft>
                      </a:pPr>
                      <a:r>
                        <a:rPr lang="en-ZA" sz="1600">
                          <a:effectLst/>
                        </a:rPr>
                        <a:t>No. of Audited Jobs</a:t>
                      </a:r>
                      <a:endParaRPr lang="en-ZA" sz="1400">
                        <a:effectLst/>
                        <a:latin typeface="Calibri" panose="020F0502020204030204" pitchFamily="34" charset="0"/>
                        <a:ea typeface="Calibri" panose="020F0502020204030204" pitchFamily="34" charset="0"/>
                        <a:cs typeface="Arial" panose="020B0604020202020204" pitchFamily="34" charset="0"/>
                      </a:endParaRPr>
                    </a:p>
                  </a:txBody>
                  <a:tcPr marL="55782" marR="55782" marT="7748" marB="0"/>
                </a:tc>
                <a:tc>
                  <a:txBody>
                    <a:bodyPr/>
                    <a:lstStyle/>
                    <a:p>
                      <a:pPr>
                        <a:lnSpc>
                          <a:spcPct val="115000"/>
                        </a:lnSpc>
                        <a:spcAft>
                          <a:spcPts val="800"/>
                        </a:spcAft>
                      </a:pPr>
                      <a:r>
                        <a:rPr lang="en-ZA" sz="1600">
                          <a:effectLst/>
                        </a:rPr>
                        <a:t>No. of Moderated Jobs</a:t>
                      </a:r>
                      <a:endParaRPr lang="en-ZA" sz="1400">
                        <a:effectLst/>
                        <a:latin typeface="Calibri" panose="020F0502020204030204" pitchFamily="34" charset="0"/>
                        <a:ea typeface="Calibri" panose="020F0502020204030204" pitchFamily="34" charset="0"/>
                        <a:cs typeface="Arial" panose="020B0604020202020204" pitchFamily="34" charset="0"/>
                      </a:endParaRPr>
                    </a:p>
                  </a:txBody>
                  <a:tcPr marL="55782" marR="55782" marT="7748" marB="0"/>
                </a:tc>
                <a:extLst>
                  <a:ext uri="{0D108BD9-81ED-4DB2-BD59-A6C34878D82A}">
                    <a16:rowId xmlns:a16="http://schemas.microsoft.com/office/drawing/2014/main" xmlns="" val="2509401161"/>
                  </a:ext>
                </a:extLst>
              </a:tr>
              <a:tr h="188524">
                <a:tc>
                  <a:txBody>
                    <a:bodyPr/>
                    <a:lstStyle/>
                    <a:p>
                      <a:pPr>
                        <a:lnSpc>
                          <a:spcPct val="115000"/>
                        </a:lnSpc>
                        <a:spcAft>
                          <a:spcPts val="800"/>
                        </a:spcAft>
                      </a:pPr>
                      <a:r>
                        <a:rPr lang="en-ZA" sz="1600" dirty="0">
                          <a:effectLst/>
                        </a:rPr>
                        <a:t>Greater Tzaneen</a:t>
                      </a:r>
                      <a:endParaRPr lang="en-ZA" sz="1400" dirty="0">
                        <a:effectLst/>
                        <a:latin typeface="Calibri" panose="020F0502020204030204" pitchFamily="34" charset="0"/>
                        <a:ea typeface="Calibri" panose="020F0502020204030204" pitchFamily="34" charset="0"/>
                        <a:cs typeface="Arial" panose="020B0604020202020204" pitchFamily="34" charset="0"/>
                      </a:endParaRPr>
                    </a:p>
                  </a:txBody>
                  <a:tcPr marL="55782" marR="55782" marT="7748" marB="0"/>
                </a:tc>
                <a:tc>
                  <a:txBody>
                    <a:bodyPr/>
                    <a:lstStyle/>
                    <a:p>
                      <a:pPr algn="ctr">
                        <a:lnSpc>
                          <a:spcPct val="115000"/>
                        </a:lnSpc>
                        <a:spcAft>
                          <a:spcPts val="800"/>
                        </a:spcAft>
                      </a:pPr>
                      <a:r>
                        <a:rPr lang="en-ZA" sz="1600">
                          <a:effectLst/>
                        </a:rPr>
                        <a:t>17</a:t>
                      </a:r>
                      <a:endParaRPr lang="en-ZA" sz="1400">
                        <a:effectLst/>
                        <a:latin typeface="Calibri" panose="020F0502020204030204" pitchFamily="34" charset="0"/>
                        <a:ea typeface="Calibri" panose="020F0502020204030204" pitchFamily="34" charset="0"/>
                        <a:cs typeface="Arial" panose="020B0604020202020204" pitchFamily="34" charset="0"/>
                      </a:endParaRPr>
                    </a:p>
                  </a:txBody>
                  <a:tcPr marL="55782" marR="55782" marT="7748" marB="0"/>
                </a:tc>
                <a:tc>
                  <a:txBody>
                    <a:bodyPr/>
                    <a:lstStyle/>
                    <a:p>
                      <a:pPr algn="ctr">
                        <a:lnSpc>
                          <a:spcPct val="115000"/>
                        </a:lnSpc>
                        <a:spcAft>
                          <a:spcPts val="800"/>
                        </a:spcAft>
                      </a:pPr>
                      <a:r>
                        <a:rPr lang="en-ZA" sz="1600">
                          <a:effectLst/>
                        </a:rPr>
                        <a:t>17</a:t>
                      </a:r>
                      <a:endParaRPr lang="en-ZA" sz="1400">
                        <a:effectLst/>
                        <a:latin typeface="Calibri" panose="020F0502020204030204" pitchFamily="34" charset="0"/>
                        <a:ea typeface="Calibri" panose="020F0502020204030204" pitchFamily="34" charset="0"/>
                        <a:cs typeface="Arial" panose="020B0604020202020204" pitchFamily="34" charset="0"/>
                      </a:endParaRPr>
                    </a:p>
                  </a:txBody>
                  <a:tcPr marL="55782" marR="55782" marT="7748" marB="0"/>
                </a:tc>
                <a:tc>
                  <a:txBody>
                    <a:bodyPr/>
                    <a:lstStyle/>
                    <a:p>
                      <a:pPr algn="ctr">
                        <a:lnSpc>
                          <a:spcPct val="115000"/>
                        </a:lnSpc>
                        <a:spcAft>
                          <a:spcPts val="800"/>
                        </a:spcAft>
                      </a:pPr>
                      <a:r>
                        <a:rPr lang="en-ZA" sz="1600">
                          <a:effectLst/>
                        </a:rPr>
                        <a:t>17</a:t>
                      </a:r>
                      <a:endParaRPr lang="en-ZA" sz="1400">
                        <a:effectLst/>
                        <a:latin typeface="Calibri" panose="020F0502020204030204" pitchFamily="34" charset="0"/>
                        <a:ea typeface="Calibri" panose="020F0502020204030204" pitchFamily="34" charset="0"/>
                        <a:cs typeface="Arial" panose="020B0604020202020204" pitchFamily="34" charset="0"/>
                      </a:endParaRPr>
                    </a:p>
                  </a:txBody>
                  <a:tcPr marL="55782" marR="55782" marT="7748" marB="0"/>
                </a:tc>
                <a:extLst>
                  <a:ext uri="{0D108BD9-81ED-4DB2-BD59-A6C34878D82A}">
                    <a16:rowId xmlns:a16="http://schemas.microsoft.com/office/drawing/2014/main" xmlns="" val="1220703695"/>
                  </a:ext>
                </a:extLst>
              </a:tr>
              <a:tr h="188524">
                <a:tc>
                  <a:txBody>
                    <a:bodyPr/>
                    <a:lstStyle/>
                    <a:p>
                      <a:pPr>
                        <a:lnSpc>
                          <a:spcPct val="115000"/>
                        </a:lnSpc>
                        <a:spcAft>
                          <a:spcPts val="800"/>
                        </a:spcAft>
                      </a:pPr>
                      <a:r>
                        <a:rPr lang="en-ZA" sz="1600">
                          <a:effectLst/>
                        </a:rPr>
                        <a:t>Mogalakwena</a:t>
                      </a:r>
                      <a:endParaRPr lang="en-ZA" sz="1400">
                        <a:effectLst/>
                        <a:latin typeface="Calibri" panose="020F0502020204030204" pitchFamily="34" charset="0"/>
                        <a:ea typeface="Calibri" panose="020F0502020204030204" pitchFamily="34" charset="0"/>
                        <a:cs typeface="Arial" panose="020B0604020202020204" pitchFamily="34" charset="0"/>
                      </a:endParaRPr>
                    </a:p>
                  </a:txBody>
                  <a:tcPr marL="55782" marR="55782" marT="7748" marB="0">
                    <a:solidFill>
                      <a:srgbClr val="92D050"/>
                    </a:solidFill>
                  </a:tcPr>
                </a:tc>
                <a:tc>
                  <a:txBody>
                    <a:bodyPr/>
                    <a:lstStyle/>
                    <a:p>
                      <a:pPr algn="ctr">
                        <a:lnSpc>
                          <a:spcPct val="115000"/>
                        </a:lnSpc>
                        <a:spcAft>
                          <a:spcPts val="800"/>
                        </a:spcAft>
                      </a:pPr>
                      <a:r>
                        <a:rPr lang="en-ZA" sz="1600" b="1">
                          <a:effectLst/>
                        </a:rPr>
                        <a:t>362</a:t>
                      </a:r>
                      <a:endParaRPr lang="en-ZA" sz="1400" b="1">
                        <a:effectLst/>
                        <a:latin typeface="Calibri" panose="020F0502020204030204" pitchFamily="34" charset="0"/>
                        <a:ea typeface="Calibri" panose="020F0502020204030204" pitchFamily="34" charset="0"/>
                        <a:cs typeface="Arial" panose="020B0604020202020204" pitchFamily="34" charset="0"/>
                      </a:endParaRPr>
                    </a:p>
                  </a:txBody>
                  <a:tcPr marL="55782" marR="55782" marT="7748" marB="0">
                    <a:solidFill>
                      <a:srgbClr val="92D050"/>
                    </a:solidFill>
                  </a:tcPr>
                </a:tc>
                <a:tc>
                  <a:txBody>
                    <a:bodyPr/>
                    <a:lstStyle/>
                    <a:p>
                      <a:pPr algn="ctr">
                        <a:lnSpc>
                          <a:spcPct val="115000"/>
                        </a:lnSpc>
                        <a:spcAft>
                          <a:spcPts val="800"/>
                        </a:spcAft>
                      </a:pPr>
                      <a:r>
                        <a:rPr lang="en-ZA" sz="1600" b="1" dirty="0">
                          <a:effectLst/>
                        </a:rPr>
                        <a:t>362</a:t>
                      </a:r>
                      <a:endParaRPr lang="en-ZA" sz="1400" b="1" dirty="0">
                        <a:effectLst/>
                        <a:latin typeface="Calibri" panose="020F0502020204030204" pitchFamily="34" charset="0"/>
                        <a:ea typeface="Calibri" panose="020F0502020204030204" pitchFamily="34" charset="0"/>
                        <a:cs typeface="Arial" panose="020B0604020202020204" pitchFamily="34" charset="0"/>
                      </a:endParaRPr>
                    </a:p>
                  </a:txBody>
                  <a:tcPr marL="55782" marR="55782" marT="7748" marB="0">
                    <a:solidFill>
                      <a:srgbClr val="92D050"/>
                    </a:solidFill>
                  </a:tcPr>
                </a:tc>
                <a:tc>
                  <a:txBody>
                    <a:bodyPr/>
                    <a:lstStyle/>
                    <a:p>
                      <a:pPr algn="ctr">
                        <a:lnSpc>
                          <a:spcPct val="115000"/>
                        </a:lnSpc>
                        <a:spcAft>
                          <a:spcPts val="800"/>
                        </a:spcAft>
                      </a:pPr>
                      <a:r>
                        <a:rPr lang="en-ZA" sz="1600" b="1" dirty="0">
                          <a:effectLst/>
                        </a:rPr>
                        <a:t>75</a:t>
                      </a:r>
                      <a:endParaRPr lang="en-ZA" sz="1400" b="1" dirty="0">
                        <a:effectLst/>
                        <a:latin typeface="Calibri" panose="020F0502020204030204" pitchFamily="34" charset="0"/>
                        <a:ea typeface="Calibri" panose="020F0502020204030204" pitchFamily="34" charset="0"/>
                        <a:cs typeface="Arial" panose="020B0604020202020204" pitchFamily="34" charset="0"/>
                      </a:endParaRPr>
                    </a:p>
                  </a:txBody>
                  <a:tcPr marL="55782" marR="55782" marT="7748" marB="0">
                    <a:solidFill>
                      <a:srgbClr val="92D050"/>
                    </a:solidFill>
                  </a:tcPr>
                </a:tc>
                <a:extLst>
                  <a:ext uri="{0D108BD9-81ED-4DB2-BD59-A6C34878D82A}">
                    <a16:rowId xmlns:a16="http://schemas.microsoft.com/office/drawing/2014/main" xmlns="" val="1954762512"/>
                  </a:ext>
                </a:extLst>
              </a:tr>
              <a:tr h="188524">
                <a:tc>
                  <a:txBody>
                    <a:bodyPr/>
                    <a:lstStyle/>
                    <a:p>
                      <a:pPr>
                        <a:lnSpc>
                          <a:spcPct val="115000"/>
                        </a:lnSpc>
                        <a:spcAft>
                          <a:spcPts val="800"/>
                        </a:spcAft>
                      </a:pPr>
                      <a:r>
                        <a:rPr lang="en-ZA" sz="1600" dirty="0">
                          <a:effectLst/>
                        </a:rPr>
                        <a:t>Waterberg District</a:t>
                      </a:r>
                      <a:endParaRPr lang="en-ZA" sz="1400" dirty="0">
                        <a:effectLst/>
                        <a:latin typeface="Calibri" panose="020F0502020204030204" pitchFamily="34" charset="0"/>
                        <a:ea typeface="Calibri" panose="020F0502020204030204" pitchFamily="34" charset="0"/>
                        <a:cs typeface="Arial" panose="020B0604020202020204" pitchFamily="34" charset="0"/>
                      </a:endParaRPr>
                    </a:p>
                  </a:txBody>
                  <a:tcPr marL="55782" marR="55782" marT="7748" marB="0">
                    <a:solidFill>
                      <a:srgbClr val="92D050"/>
                    </a:solidFill>
                  </a:tcPr>
                </a:tc>
                <a:tc>
                  <a:txBody>
                    <a:bodyPr/>
                    <a:lstStyle/>
                    <a:p>
                      <a:pPr algn="ctr">
                        <a:lnSpc>
                          <a:spcPct val="115000"/>
                        </a:lnSpc>
                        <a:spcAft>
                          <a:spcPts val="800"/>
                        </a:spcAft>
                      </a:pPr>
                      <a:r>
                        <a:rPr lang="en-ZA" sz="1600" b="1">
                          <a:effectLst/>
                        </a:rPr>
                        <a:t>88</a:t>
                      </a:r>
                      <a:endParaRPr lang="en-ZA" sz="1400" b="1">
                        <a:effectLst/>
                        <a:latin typeface="Calibri" panose="020F0502020204030204" pitchFamily="34" charset="0"/>
                        <a:ea typeface="Calibri" panose="020F0502020204030204" pitchFamily="34" charset="0"/>
                        <a:cs typeface="Arial" panose="020B0604020202020204" pitchFamily="34" charset="0"/>
                      </a:endParaRPr>
                    </a:p>
                  </a:txBody>
                  <a:tcPr marL="55782" marR="55782" marT="7748" marB="0">
                    <a:solidFill>
                      <a:srgbClr val="92D050"/>
                    </a:solidFill>
                  </a:tcPr>
                </a:tc>
                <a:tc>
                  <a:txBody>
                    <a:bodyPr/>
                    <a:lstStyle/>
                    <a:p>
                      <a:pPr algn="ctr">
                        <a:lnSpc>
                          <a:spcPct val="115000"/>
                        </a:lnSpc>
                        <a:spcAft>
                          <a:spcPts val="800"/>
                        </a:spcAft>
                      </a:pPr>
                      <a:r>
                        <a:rPr lang="en-ZA" sz="1600" b="1">
                          <a:effectLst/>
                        </a:rPr>
                        <a:t>88</a:t>
                      </a:r>
                      <a:endParaRPr lang="en-ZA" sz="1400" b="1">
                        <a:effectLst/>
                        <a:latin typeface="Calibri" panose="020F0502020204030204" pitchFamily="34" charset="0"/>
                        <a:ea typeface="Calibri" panose="020F0502020204030204" pitchFamily="34" charset="0"/>
                        <a:cs typeface="Arial" panose="020B0604020202020204" pitchFamily="34" charset="0"/>
                      </a:endParaRPr>
                    </a:p>
                  </a:txBody>
                  <a:tcPr marL="55782" marR="55782" marT="7748" marB="0">
                    <a:solidFill>
                      <a:srgbClr val="92D050"/>
                    </a:solidFill>
                  </a:tcPr>
                </a:tc>
                <a:tc>
                  <a:txBody>
                    <a:bodyPr/>
                    <a:lstStyle/>
                    <a:p>
                      <a:pPr algn="ctr">
                        <a:lnSpc>
                          <a:spcPct val="115000"/>
                        </a:lnSpc>
                        <a:spcAft>
                          <a:spcPts val="800"/>
                        </a:spcAft>
                      </a:pPr>
                      <a:r>
                        <a:rPr lang="en-ZA" sz="1600" b="1" dirty="0">
                          <a:effectLst/>
                        </a:rPr>
                        <a:t>0</a:t>
                      </a:r>
                      <a:endParaRPr lang="en-ZA" sz="1400" b="1" dirty="0">
                        <a:effectLst/>
                        <a:latin typeface="Calibri" panose="020F0502020204030204" pitchFamily="34" charset="0"/>
                        <a:ea typeface="Calibri" panose="020F0502020204030204" pitchFamily="34" charset="0"/>
                        <a:cs typeface="Arial" panose="020B0604020202020204" pitchFamily="34" charset="0"/>
                      </a:endParaRPr>
                    </a:p>
                  </a:txBody>
                  <a:tcPr marL="55782" marR="55782" marT="7748" marB="0">
                    <a:solidFill>
                      <a:srgbClr val="92D050"/>
                    </a:solidFill>
                  </a:tcPr>
                </a:tc>
                <a:extLst>
                  <a:ext uri="{0D108BD9-81ED-4DB2-BD59-A6C34878D82A}">
                    <a16:rowId xmlns:a16="http://schemas.microsoft.com/office/drawing/2014/main" xmlns="" val="4218578555"/>
                  </a:ext>
                </a:extLst>
              </a:tr>
              <a:tr h="0">
                <a:tc>
                  <a:txBody>
                    <a:bodyPr/>
                    <a:lstStyle/>
                    <a:p>
                      <a:pPr>
                        <a:lnSpc>
                          <a:spcPct val="115000"/>
                        </a:lnSpc>
                        <a:spcAft>
                          <a:spcPts val="800"/>
                        </a:spcAft>
                      </a:pPr>
                      <a:r>
                        <a:rPr lang="en-ZA" sz="1600">
                          <a:effectLst/>
                        </a:rPr>
                        <a:t>Modimolle-Mookgopong </a:t>
                      </a:r>
                      <a:endParaRPr lang="en-ZA" sz="1400">
                        <a:effectLst/>
                        <a:latin typeface="Calibri" panose="020F0502020204030204" pitchFamily="34" charset="0"/>
                        <a:ea typeface="Calibri" panose="020F0502020204030204" pitchFamily="34" charset="0"/>
                        <a:cs typeface="Arial" panose="020B0604020202020204" pitchFamily="34" charset="0"/>
                      </a:endParaRPr>
                    </a:p>
                  </a:txBody>
                  <a:tcPr marL="55782" marR="55782" marT="7748" marB="0"/>
                </a:tc>
                <a:tc>
                  <a:txBody>
                    <a:bodyPr/>
                    <a:lstStyle/>
                    <a:p>
                      <a:pPr algn="ctr">
                        <a:lnSpc>
                          <a:spcPct val="115000"/>
                        </a:lnSpc>
                        <a:spcAft>
                          <a:spcPts val="800"/>
                        </a:spcAft>
                      </a:pPr>
                      <a:r>
                        <a:rPr lang="en-ZA" sz="1600">
                          <a:effectLst/>
                        </a:rPr>
                        <a:t>223</a:t>
                      </a:r>
                      <a:endParaRPr lang="en-ZA" sz="1400">
                        <a:effectLst/>
                        <a:latin typeface="Calibri" panose="020F0502020204030204" pitchFamily="34" charset="0"/>
                        <a:ea typeface="Calibri" panose="020F0502020204030204" pitchFamily="34" charset="0"/>
                        <a:cs typeface="Arial" panose="020B0604020202020204" pitchFamily="34" charset="0"/>
                      </a:endParaRPr>
                    </a:p>
                  </a:txBody>
                  <a:tcPr marL="55782" marR="55782" marT="7748" marB="0"/>
                </a:tc>
                <a:tc>
                  <a:txBody>
                    <a:bodyPr/>
                    <a:lstStyle/>
                    <a:p>
                      <a:pPr algn="ctr">
                        <a:lnSpc>
                          <a:spcPct val="115000"/>
                        </a:lnSpc>
                        <a:spcAft>
                          <a:spcPts val="800"/>
                        </a:spcAft>
                      </a:pPr>
                      <a:r>
                        <a:rPr lang="en-ZA" sz="1600">
                          <a:effectLst/>
                        </a:rPr>
                        <a:t>223</a:t>
                      </a:r>
                      <a:endParaRPr lang="en-ZA" sz="1400">
                        <a:effectLst/>
                        <a:latin typeface="Calibri" panose="020F0502020204030204" pitchFamily="34" charset="0"/>
                        <a:ea typeface="Calibri" panose="020F0502020204030204" pitchFamily="34" charset="0"/>
                        <a:cs typeface="Arial" panose="020B0604020202020204" pitchFamily="34" charset="0"/>
                      </a:endParaRPr>
                    </a:p>
                  </a:txBody>
                  <a:tcPr marL="55782" marR="55782" marT="7748" marB="0"/>
                </a:tc>
                <a:tc>
                  <a:txBody>
                    <a:bodyPr/>
                    <a:lstStyle/>
                    <a:p>
                      <a:pPr algn="ctr">
                        <a:lnSpc>
                          <a:spcPct val="115000"/>
                        </a:lnSpc>
                        <a:spcAft>
                          <a:spcPts val="800"/>
                        </a:spcAft>
                      </a:pPr>
                      <a:r>
                        <a:rPr lang="en-ZA" sz="1600" dirty="0">
                          <a:effectLst/>
                        </a:rPr>
                        <a:t>223</a:t>
                      </a:r>
                      <a:endParaRPr lang="en-ZA" sz="1400" dirty="0">
                        <a:effectLst/>
                        <a:latin typeface="Calibri" panose="020F0502020204030204" pitchFamily="34" charset="0"/>
                        <a:ea typeface="Calibri" panose="020F0502020204030204" pitchFamily="34" charset="0"/>
                        <a:cs typeface="Arial" panose="020B0604020202020204" pitchFamily="34" charset="0"/>
                      </a:endParaRPr>
                    </a:p>
                  </a:txBody>
                  <a:tcPr marL="55782" marR="55782" marT="7748" marB="0"/>
                </a:tc>
                <a:extLst>
                  <a:ext uri="{0D108BD9-81ED-4DB2-BD59-A6C34878D82A}">
                    <a16:rowId xmlns:a16="http://schemas.microsoft.com/office/drawing/2014/main" xmlns="" val="1717980281"/>
                  </a:ext>
                </a:extLst>
              </a:tr>
              <a:tr h="188524">
                <a:tc>
                  <a:txBody>
                    <a:bodyPr/>
                    <a:lstStyle/>
                    <a:p>
                      <a:pPr>
                        <a:lnSpc>
                          <a:spcPct val="115000"/>
                        </a:lnSpc>
                        <a:spcAft>
                          <a:spcPts val="800"/>
                        </a:spcAft>
                      </a:pPr>
                      <a:r>
                        <a:rPr lang="en-ZA" sz="1600" dirty="0">
                          <a:effectLst/>
                        </a:rPr>
                        <a:t>Blouberg</a:t>
                      </a:r>
                      <a:endParaRPr lang="en-ZA" sz="1400" dirty="0">
                        <a:effectLst/>
                        <a:latin typeface="Calibri" panose="020F0502020204030204" pitchFamily="34" charset="0"/>
                        <a:ea typeface="Calibri" panose="020F0502020204030204" pitchFamily="34" charset="0"/>
                        <a:cs typeface="Arial" panose="020B0604020202020204" pitchFamily="34" charset="0"/>
                      </a:endParaRPr>
                    </a:p>
                  </a:txBody>
                  <a:tcPr marL="55782" marR="55782" marT="7748" marB="0"/>
                </a:tc>
                <a:tc>
                  <a:txBody>
                    <a:bodyPr/>
                    <a:lstStyle/>
                    <a:p>
                      <a:pPr algn="ctr">
                        <a:lnSpc>
                          <a:spcPct val="115000"/>
                        </a:lnSpc>
                        <a:spcAft>
                          <a:spcPts val="800"/>
                        </a:spcAft>
                      </a:pPr>
                      <a:r>
                        <a:rPr lang="en-ZA" sz="1600">
                          <a:effectLst/>
                        </a:rPr>
                        <a:t>136</a:t>
                      </a:r>
                      <a:endParaRPr lang="en-ZA" sz="1400">
                        <a:effectLst/>
                        <a:latin typeface="Calibri" panose="020F0502020204030204" pitchFamily="34" charset="0"/>
                        <a:ea typeface="Calibri" panose="020F0502020204030204" pitchFamily="34" charset="0"/>
                        <a:cs typeface="Arial" panose="020B0604020202020204" pitchFamily="34" charset="0"/>
                      </a:endParaRPr>
                    </a:p>
                  </a:txBody>
                  <a:tcPr marL="55782" marR="55782" marT="7748" marB="0"/>
                </a:tc>
                <a:tc>
                  <a:txBody>
                    <a:bodyPr/>
                    <a:lstStyle/>
                    <a:p>
                      <a:pPr algn="ctr">
                        <a:lnSpc>
                          <a:spcPct val="115000"/>
                        </a:lnSpc>
                        <a:spcAft>
                          <a:spcPts val="800"/>
                        </a:spcAft>
                      </a:pPr>
                      <a:r>
                        <a:rPr lang="en-ZA" sz="1600">
                          <a:effectLst/>
                        </a:rPr>
                        <a:t>136</a:t>
                      </a:r>
                      <a:endParaRPr lang="en-ZA" sz="1400">
                        <a:effectLst/>
                        <a:latin typeface="Calibri" panose="020F0502020204030204" pitchFamily="34" charset="0"/>
                        <a:ea typeface="Calibri" panose="020F0502020204030204" pitchFamily="34" charset="0"/>
                        <a:cs typeface="Arial" panose="020B0604020202020204" pitchFamily="34" charset="0"/>
                      </a:endParaRPr>
                    </a:p>
                  </a:txBody>
                  <a:tcPr marL="55782" marR="55782" marT="7748" marB="0"/>
                </a:tc>
                <a:tc>
                  <a:txBody>
                    <a:bodyPr/>
                    <a:lstStyle/>
                    <a:p>
                      <a:pPr algn="ctr">
                        <a:lnSpc>
                          <a:spcPct val="115000"/>
                        </a:lnSpc>
                        <a:spcAft>
                          <a:spcPts val="800"/>
                        </a:spcAft>
                      </a:pPr>
                      <a:r>
                        <a:rPr lang="en-ZA" sz="1600">
                          <a:effectLst/>
                        </a:rPr>
                        <a:t>136</a:t>
                      </a:r>
                      <a:endParaRPr lang="en-ZA" sz="1400">
                        <a:effectLst/>
                        <a:latin typeface="Calibri" panose="020F0502020204030204" pitchFamily="34" charset="0"/>
                        <a:ea typeface="Calibri" panose="020F0502020204030204" pitchFamily="34" charset="0"/>
                        <a:cs typeface="Arial" panose="020B0604020202020204" pitchFamily="34" charset="0"/>
                      </a:endParaRPr>
                    </a:p>
                  </a:txBody>
                  <a:tcPr marL="55782" marR="55782" marT="7748" marB="0"/>
                </a:tc>
                <a:extLst>
                  <a:ext uri="{0D108BD9-81ED-4DB2-BD59-A6C34878D82A}">
                    <a16:rowId xmlns:a16="http://schemas.microsoft.com/office/drawing/2014/main" xmlns="" val="1752914652"/>
                  </a:ext>
                </a:extLst>
              </a:tr>
              <a:tr h="188524">
                <a:tc>
                  <a:txBody>
                    <a:bodyPr/>
                    <a:lstStyle/>
                    <a:p>
                      <a:pPr>
                        <a:lnSpc>
                          <a:spcPct val="115000"/>
                        </a:lnSpc>
                        <a:spcAft>
                          <a:spcPts val="800"/>
                        </a:spcAft>
                      </a:pPr>
                      <a:r>
                        <a:rPr lang="en-ZA" sz="1600">
                          <a:effectLst/>
                        </a:rPr>
                        <a:t>Polokwane</a:t>
                      </a:r>
                      <a:endParaRPr lang="en-ZA" sz="1400">
                        <a:effectLst/>
                        <a:latin typeface="Calibri" panose="020F0502020204030204" pitchFamily="34" charset="0"/>
                        <a:ea typeface="Calibri" panose="020F0502020204030204" pitchFamily="34" charset="0"/>
                        <a:cs typeface="Arial" panose="020B0604020202020204" pitchFamily="34" charset="0"/>
                      </a:endParaRPr>
                    </a:p>
                  </a:txBody>
                  <a:tcPr marL="55782" marR="55782" marT="7748" marB="0"/>
                </a:tc>
                <a:tc>
                  <a:txBody>
                    <a:bodyPr/>
                    <a:lstStyle/>
                    <a:p>
                      <a:pPr algn="ctr">
                        <a:lnSpc>
                          <a:spcPct val="115000"/>
                        </a:lnSpc>
                        <a:spcAft>
                          <a:spcPts val="800"/>
                        </a:spcAft>
                      </a:pPr>
                      <a:r>
                        <a:rPr lang="en-ZA" sz="1600">
                          <a:effectLst/>
                        </a:rPr>
                        <a:t>270</a:t>
                      </a:r>
                      <a:endParaRPr lang="en-ZA" sz="1400">
                        <a:effectLst/>
                        <a:latin typeface="Calibri" panose="020F0502020204030204" pitchFamily="34" charset="0"/>
                        <a:ea typeface="Calibri" panose="020F0502020204030204" pitchFamily="34" charset="0"/>
                        <a:cs typeface="Arial" panose="020B0604020202020204" pitchFamily="34" charset="0"/>
                      </a:endParaRPr>
                    </a:p>
                  </a:txBody>
                  <a:tcPr marL="55782" marR="55782" marT="7748" marB="0"/>
                </a:tc>
                <a:tc>
                  <a:txBody>
                    <a:bodyPr/>
                    <a:lstStyle/>
                    <a:p>
                      <a:pPr algn="ctr">
                        <a:lnSpc>
                          <a:spcPct val="115000"/>
                        </a:lnSpc>
                        <a:spcAft>
                          <a:spcPts val="800"/>
                        </a:spcAft>
                      </a:pPr>
                      <a:r>
                        <a:rPr lang="en-ZA" sz="1600">
                          <a:effectLst/>
                        </a:rPr>
                        <a:t>230</a:t>
                      </a:r>
                      <a:endParaRPr lang="en-ZA" sz="1400">
                        <a:effectLst/>
                        <a:latin typeface="Calibri" panose="020F0502020204030204" pitchFamily="34" charset="0"/>
                        <a:ea typeface="Calibri" panose="020F0502020204030204" pitchFamily="34" charset="0"/>
                        <a:cs typeface="Arial" panose="020B0604020202020204" pitchFamily="34" charset="0"/>
                      </a:endParaRPr>
                    </a:p>
                  </a:txBody>
                  <a:tcPr marL="55782" marR="55782" marT="7748" marB="0"/>
                </a:tc>
                <a:tc>
                  <a:txBody>
                    <a:bodyPr/>
                    <a:lstStyle/>
                    <a:p>
                      <a:pPr algn="ctr">
                        <a:lnSpc>
                          <a:spcPct val="115000"/>
                        </a:lnSpc>
                        <a:spcAft>
                          <a:spcPts val="800"/>
                        </a:spcAft>
                      </a:pPr>
                      <a:r>
                        <a:rPr lang="en-ZA" sz="1600" dirty="0">
                          <a:effectLst/>
                        </a:rPr>
                        <a:t>65</a:t>
                      </a:r>
                      <a:endParaRPr lang="en-ZA" sz="1400" dirty="0">
                        <a:effectLst/>
                        <a:latin typeface="Calibri" panose="020F0502020204030204" pitchFamily="34" charset="0"/>
                        <a:ea typeface="Calibri" panose="020F0502020204030204" pitchFamily="34" charset="0"/>
                        <a:cs typeface="Arial" panose="020B0604020202020204" pitchFamily="34" charset="0"/>
                      </a:endParaRPr>
                    </a:p>
                  </a:txBody>
                  <a:tcPr marL="55782" marR="55782" marT="7748" marB="0"/>
                </a:tc>
                <a:extLst>
                  <a:ext uri="{0D108BD9-81ED-4DB2-BD59-A6C34878D82A}">
                    <a16:rowId xmlns:a16="http://schemas.microsoft.com/office/drawing/2014/main" xmlns="" val="2187878203"/>
                  </a:ext>
                </a:extLst>
              </a:tr>
              <a:tr h="188524">
                <a:tc>
                  <a:txBody>
                    <a:bodyPr/>
                    <a:lstStyle/>
                    <a:p>
                      <a:pPr>
                        <a:lnSpc>
                          <a:spcPct val="115000"/>
                        </a:lnSpc>
                        <a:spcAft>
                          <a:spcPts val="800"/>
                        </a:spcAft>
                      </a:pPr>
                      <a:r>
                        <a:rPr lang="en-ZA" sz="1600" dirty="0">
                          <a:effectLst/>
                        </a:rPr>
                        <a:t>Fetakgomo-Tubatse</a:t>
                      </a:r>
                      <a:endParaRPr lang="en-ZA" sz="1400" dirty="0">
                        <a:effectLst/>
                        <a:latin typeface="Calibri" panose="020F0502020204030204" pitchFamily="34" charset="0"/>
                        <a:ea typeface="Calibri" panose="020F0502020204030204" pitchFamily="34" charset="0"/>
                        <a:cs typeface="Arial" panose="020B0604020202020204" pitchFamily="34" charset="0"/>
                      </a:endParaRPr>
                    </a:p>
                  </a:txBody>
                  <a:tcPr marL="55782" marR="55782" marT="7748" marB="0"/>
                </a:tc>
                <a:tc>
                  <a:txBody>
                    <a:bodyPr/>
                    <a:lstStyle/>
                    <a:p>
                      <a:pPr algn="ctr">
                        <a:lnSpc>
                          <a:spcPct val="115000"/>
                        </a:lnSpc>
                        <a:spcAft>
                          <a:spcPts val="800"/>
                        </a:spcAft>
                      </a:pPr>
                      <a:r>
                        <a:rPr lang="en-ZA" sz="1600">
                          <a:effectLst/>
                        </a:rPr>
                        <a:t>235</a:t>
                      </a:r>
                      <a:endParaRPr lang="en-ZA" sz="1400">
                        <a:effectLst/>
                        <a:latin typeface="Calibri" panose="020F0502020204030204" pitchFamily="34" charset="0"/>
                        <a:ea typeface="Calibri" panose="020F0502020204030204" pitchFamily="34" charset="0"/>
                        <a:cs typeface="Arial" panose="020B0604020202020204" pitchFamily="34" charset="0"/>
                      </a:endParaRPr>
                    </a:p>
                  </a:txBody>
                  <a:tcPr marL="55782" marR="55782" marT="7748" marB="0"/>
                </a:tc>
                <a:tc>
                  <a:txBody>
                    <a:bodyPr/>
                    <a:lstStyle/>
                    <a:p>
                      <a:pPr algn="ctr">
                        <a:lnSpc>
                          <a:spcPct val="115000"/>
                        </a:lnSpc>
                        <a:spcAft>
                          <a:spcPts val="800"/>
                        </a:spcAft>
                      </a:pPr>
                      <a:r>
                        <a:rPr lang="en-ZA" sz="1600">
                          <a:effectLst/>
                        </a:rPr>
                        <a:t>235</a:t>
                      </a:r>
                      <a:endParaRPr lang="en-ZA" sz="1400">
                        <a:effectLst/>
                        <a:latin typeface="Calibri" panose="020F0502020204030204" pitchFamily="34" charset="0"/>
                        <a:ea typeface="Calibri" panose="020F0502020204030204" pitchFamily="34" charset="0"/>
                        <a:cs typeface="Arial" panose="020B0604020202020204" pitchFamily="34" charset="0"/>
                      </a:endParaRPr>
                    </a:p>
                  </a:txBody>
                  <a:tcPr marL="55782" marR="55782" marT="7748" marB="0"/>
                </a:tc>
                <a:tc>
                  <a:txBody>
                    <a:bodyPr/>
                    <a:lstStyle/>
                    <a:p>
                      <a:pPr algn="ctr">
                        <a:lnSpc>
                          <a:spcPct val="115000"/>
                        </a:lnSpc>
                        <a:spcAft>
                          <a:spcPts val="800"/>
                        </a:spcAft>
                      </a:pPr>
                      <a:r>
                        <a:rPr lang="en-ZA" sz="1600">
                          <a:effectLst/>
                        </a:rPr>
                        <a:t>235</a:t>
                      </a:r>
                      <a:endParaRPr lang="en-ZA" sz="1400">
                        <a:effectLst/>
                        <a:latin typeface="Calibri" panose="020F0502020204030204" pitchFamily="34" charset="0"/>
                        <a:ea typeface="Calibri" panose="020F0502020204030204" pitchFamily="34" charset="0"/>
                        <a:cs typeface="Arial" panose="020B0604020202020204" pitchFamily="34" charset="0"/>
                      </a:endParaRPr>
                    </a:p>
                  </a:txBody>
                  <a:tcPr marL="55782" marR="55782" marT="7748" marB="0"/>
                </a:tc>
                <a:extLst>
                  <a:ext uri="{0D108BD9-81ED-4DB2-BD59-A6C34878D82A}">
                    <a16:rowId xmlns:a16="http://schemas.microsoft.com/office/drawing/2014/main" xmlns="" val="3195202742"/>
                  </a:ext>
                </a:extLst>
              </a:tr>
              <a:tr h="188524">
                <a:tc>
                  <a:txBody>
                    <a:bodyPr/>
                    <a:lstStyle/>
                    <a:p>
                      <a:pPr>
                        <a:lnSpc>
                          <a:spcPct val="115000"/>
                        </a:lnSpc>
                        <a:spcAft>
                          <a:spcPts val="800"/>
                        </a:spcAft>
                      </a:pPr>
                      <a:r>
                        <a:rPr lang="en-ZA" sz="1600" dirty="0">
                          <a:effectLst/>
                        </a:rPr>
                        <a:t>Musina</a:t>
                      </a:r>
                      <a:endParaRPr lang="en-ZA" sz="1400" dirty="0">
                        <a:effectLst/>
                        <a:latin typeface="Calibri" panose="020F0502020204030204" pitchFamily="34" charset="0"/>
                        <a:ea typeface="Calibri" panose="020F0502020204030204" pitchFamily="34" charset="0"/>
                        <a:cs typeface="Arial" panose="020B0604020202020204" pitchFamily="34" charset="0"/>
                      </a:endParaRPr>
                    </a:p>
                  </a:txBody>
                  <a:tcPr marL="55782" marR="55782" marT="7748" marB="0"/>
                </a:tc>
                <a:tc>
                  <a:txBody>
                    <a:bodyPr/>
                    <a:lstStyle/>
                    <a:p>
                      <a:pPr algn="ctr">
                        <a:lnSpc>
                          <a:spcPct val="115000"/>
                        </a:lnSpc>
                        <a:spcAft>
                          <a:spcPts val="800"/>
                        </a:spcAft>
                      </a:pPr>
                      <a:r>
                        <a:rPr lang="en-ZA" sz="1600">
                          <a:effectLst/>
                        </a:rPr>
                        <a:t>14</a:t>
                      </a:r>
                      <a:endParaRPr lang="en-ZA" sz="1400">
                        <a:effectLst/>
                        <a:latin typeface="Calibri" panose="020F0502020204030204" pitchFamily="34" charset="0"/>
                        <a:ea typeface="Calibri" panose="020F0502020204030204" pitchFamily="34" charset="0"/>
                        <a:cs typeface="Arial" panose="020B0604020202020204" pitchFamily="34" charset="0"/>
                      </a:endParaRPr>
                    </a:p>
                  </a:txBody>
                  <a:tcPr marL="55782" marR="55782" marT="7748" marB="0"/>
                </a:tc>
                <a:tc>
                  <a:txBody>
                    <a:bodyPr/>
                    <a:lstStyle/>
                    <a:p>
                      <a:pPr algn="ctr">
                        <a:lnSpc>
                          <a:spcPct val="115000"/>
                        </a:lnSpc>
                        <a:spcAft>
                          <a:spcPts val="800"/>
                        </a:spcAft>
                      </a:pPr>
                      <a:r>
                        <a:rPr lang="en-ZA" sz="1600">
                          <a:effectLst/>
                        </a:rPr>
                        <a:t>14</a:t>
                      </a:r>
                      <a:endParaRPr lang="en-ZA" sz="1400">
                        <a:effectLst/>
                        <a:latin typeface="Calibri" panose="020F0502020204030204" pitchFamily="34" charset="0"/>
                        <a:ea typeface="Calibri" panose="020F0502020204030204" pitchFamily="34" charset="0"/>
                        <a:cs typeface="Arial" panose="020B0604020202020204" pitchFamily="34" charset="0"/>
                      </a:endParaRPr>
                    </a:p>
                  </a:txBody>
                  <a:tcPr marL="55782" marR="55782" marT="7748" marB="0"/>
                </a:tc>
                <a:tc>
                  <a:txBody>
                    <a:bodyPr/>
                    <a:lstStyle/>
                    <a:p>
                      <a:pPr algn="ctr">
                        <a:lnSpc>
                          <a:spcPct val="115000"/>
                        </a:lnSpc>
                        <a:spcAft>
                          <a:spcPts val="800"/>
                        </a:spcAft>
                      </a:pPr>
                      <a:r>
                        <a:rPr lang="en-ZA" sz="1600">
                          <a:effectLst/>
                        </a:rPr>
                        <a:t>0</a:t>
                      </a:r>
                      <a:endParaRPr lang="en-ZA" sz="1400">
                        <a:effectLst/>
                        <a:latin typeface="Calibri" panose="020F0502020204030204" pitchFamily="34" charset="0"/>
                        <a:ea typeface="Calibri" panose="020F0502020204030204" pitchFamily="34" charset="0"/>
                        <a:cs typeface="Arial" panose="020B0604020202020204" pitchFamily="34" charset="0"/>
                      </a:endParaRPr>
                    </a:p>
                  </a:txBody>
                  <a:tcPr marL="55782" marR="55782" marT="7748" marB="0"/>
                </a:tc>
                <a:extLst>
                  <a:ext uri="{0D108BD9-81ED-4DB2-BD59-A6C34878D82A}">
                    <a16:rowId xmlns:a16="http://schemas.microsoft.com/office/drawing/2014/main" xmlns="" val="2472898459"/>
                  </a:ext>
                </a:extLst>
              </a:tr>
              <a:tr h="188524">
                <a:tc>
                  <a:txBody>
                    <a:bodyPr/>
                    <a:lstStyle/>
                    <a:p>
                      <a:pPr>
                        <a:lnSpc>
                          <a:spcPct val="115000"/>
                        </a:lnSpc>
                        <a:spcAft>
                          <a:spcPts val="800"/>
                        </a:spcAft>
                      </a:pPr>
                      <a:r>
                        <a:rPr lang="en-ZA" sz="1600">
                          <a:effectLst/>
                        </a:rPr>
                        <a:t>Makhado</a:t>
                      </a:r>
                      <a:endParaRPr lang="en-ZA" sz="1400">
                        <a:effectLst/>
                        <a:latin typeface="Calibri" panose="020F0502020204030204" pitchFamily="34" charset="0"/>
                        <a:ea typeface="Calibri" panose="020F0502020204030204" pitchFamily="34" charset="0"/>
                        <a:cs typeface="Arial" panose="020B0604020202020204" pitchFamily="34" charset="0"/>
                      </a:endParaRPr>
                    </a:p>
                  </a:txBody>
                  <a:tcPr marL="55782" marR="55782" marT="7748" marB="0"/>
                </a:tc>
                <a:tc>
                  <a:txBody>
                    <a:bodyPr/>
                    <a:lstStyle/>
                    <a:p>
                      <a:pPr algn="ctr">
                        <a:lnSpc>
                          <a:spcPct val="115000"/>
                        </a:lnSpc>
                        <a:spcAft>
                          <a:spcPts val="800"/>
                        </a:spcAft>
                      </a:pPr>
                      <a:r>
                        <a:rPr lang="en-ZA" sz="1600">
                          <a:effectLst/>
                        </a:rPr>
                        <a:t>46</a:t>
                      </a:r>
                      <a:endParaRPr lang="en-ZA" sz="1400">
                        <a:effectLst/>
                        <a:latin typeface="Calibri" panose="020F0502020204030204" pitchFamily="34" charset="0"/>
                        <a:ea typeface="Calibri" panose="020F0502020204030204" pitchFamily="34" charset="0"/>
                        <a:cs typeface="Arial" panose="020B0604020202020204" pitchFamily="34" charset="0"/>
                      </a:endParaRPr>
                    </a:p>
                  </a:txBody>
                  <a:tcPr marL="55782" marR="55782" marT="7748" marB="0"/>
                </a:tc>
                <a:tc>
                  <a:txBody>
                    <a:bodyPr/>
                    <a:lstStyle/>
                    <a:p>
                      <a:pPr algn="ctr">
                        <a:lnSpc>
                          <a:spcPct val="115000"/>
                        </a:lnSpc>
                        <a:spcAft>
                          <a:spcPts val="800"/>
                        </a:spcAft>
                      </a:pPr>
                      <a:r>
                        <a:rPr lang="en-ZA" sz="1600">
                          <a:effectLst/>
                        </a:rPr>
                        <a:t>0</a:t>
                      </a:r>
                      <a:endParaRPr lang="en-ZA" sz="1400">
                        <a:effectLst/>
                        <a:latin typeface="Calibri" panose="020F0502020204030204" pitchFamily="34" charset="0"/>
                        <a:ea typeface="Calibri" panose="020F0502020204030204" pitchFamily="34" charset="0"/>
                        <a:cs typeface="Arial" panose="020B0604020202020204" pitchFamily="34" charset="0"/>
                      </a:endParaRPr>
                    </a:p>
                  </a:txBody>
                  <a:tcPr marL="55782" marR="55782" marT="7748" marB="0"/>
                </a:tc>
                <a:tc>
                  <a:txBody>
                    <a:bodyPr/>
                    <a:lstStyle/>
                    <a:p>
                      <a:pPr algn="ctr">
                        <a:lnSpc>
                          <a:spcPct val="115000"/>
                        </a:lnSpc>
                        <a:spcAft>
                          <a:spcPts val="800"/>
                        </a:spcAft>
                      </a:pPr>
                      <a:r>
                        <a:rPr lang="en-ZA" sz="1600">
                          <a:effectLst/>
                        </a:rPr>
                        <a:t>0</a:t>
                      </a:r>
                      <a:endParaRPr lang="en-ZA" sz="1400">
                        <a:effectLst/>
                        <a:latin typeface="Calibri" panose="020F0502020204030204" pitchFamily="34" charset="0"/>
                        <a:ea typeface="Calibri" panose="020F0502020204030204" pitchFamily="34" charset="0"/>
                        <a:cs typeface="Arial" panose="020B0604020202020204" pitchFamily="34" charset="0"/>
                      </a:endParaRPr>
                    </a:p>
                  </a:txBody>
                  <a:tcPr marL="55782" marR="55782" marT="7748" marB="0"/>
                </a:tc>
                <a:extLst>
                  <a:ext uri="{0D108BD9-81ED-4DB2-BD59-A6C34878D82A}">
                    <a16:rowId xmlns:a16="http://schemas.microsoft.com/office/drawing/2014/main" xmlns="" val="1256984040"/>
                  </a:ext>
                </a:extLst>
              </a:tr>
              <a:tr h="188524">
                <a:tc>
                  <a:txBody>
                    <a:bodyPr/>
                    <a:lstStyle/>
                    <a:p>
                      <a:pPr>
                        <a:lnSpc>
                          <a:spcPct val="115000"/>
                        </a:lnSpc>
                        <a:spcAft>
                          <a:spcPts val="800"/>
                        </a:spcAft>
                      </a:pPr>
                      <a:r>
                        <a:rPr lang="en-ZA" sz="1600" dirty="0">
                          <a:effectLst/>
                        </a:rPr>
                        <a:t>Ba-Phalaborwa</a:t>
                      </a:r>
                      <a:endParaRPr lang="en-ZA" sz="1400" dirty="0">
                        <a:effectLst/>
                        <a:latin typeface="Calibri" panose="020F0502020204030204" pitchFamily="34" charset="0"/>
                        <a:ea typeface="Calibri" panose="020F0502020204030204" pitchFamily="34" charset="0"/>
                        <a:cs typeface="Arial" panose="020B0604020202020204" pitchFamily="34" charset="0"/>
                      </a:endParaRPr>
                    </a:p>
                  </a:txBody>
                  <a:tcPr marL="55782" marR="55782" marT="7748" marB="0"/>
                </a:tc>
                <a:tc>
                  <a:txBody>
                    <a:bodyPr/>
                    <a:lstStyle/>
                    <a:p>
                      <a:pPr algn="ctr">
                        <a:lnSpc>
                          <a:spcPct val="115000"/>
                        </a:lnSpc>
                        <a:spcAft>
                          <a:spcPts val="800"/>
                        </a:spcAft>
                      </a:pPr>
                      <a:r>
                        <a:rPr lang="en-ZA" sz="1600">
                          <a:effectLst/>
                        </a:rPr>
                        <a:t>1</a:t>
                      </a:r>
                      <a:endParaRPr lang="en-ZA" sz="1400">
                        <a:effectLst/>
                        <a:latin typeface="Calibri" panose="020F0502020204030204" pitchFamily="34" charset="0"/>
                        <a:ea typeface="Calibri" panose="020F0502020204030204" pitchFamily="34" charset="0"/>
                        <a:cs typeface="Arial" panose="020B0604020202020204" pitchFamily="34" charset="0"/>
                      </a:endParaRPr>
                    </a:p>
                  </a:txBody>
                  <a:tcPr marL="55782" marR="55782" marT="7748" marB="0"/>
                </a:tc>
                <a:tc>
                  <a:txBody>
                    <a:bodyPr/>
                    <a:lstStyle/>
                    <a:p>
                      <a:pPr algn="ctr">
                        <a:lnSpc>
                          <a:spcPct val="115000"/>
                        </a:lnSpc>
                        <a:spcAft>
                          <a:spcPts val="800"/>
                        </a:spcAft>
                      </a:pPr>
                      <a:r>
                        <a:rPr lang="en-ZA" sz="1600">
                          <a:effectLst/>
                        </a:rPr>
                        <a:t>1</a:t>
                      </a:r>
                      <a:endParaRPr lang="en-ZA" sz="1400">
                        <a:effectLst/>
                        <a:latin typeface="Calibri" panose="020F0502020204030204" pitchFamily="34" charset="0"/>
                        <a:ea typeface="Calibri" panose="020F0502020204030204" pitchFamily="34" charset="0"/>
                        <a:cs typeface="Arial" panose="020B0604020202020204" pitchFamily="34" charset="0"/>
                      </a:endParaRPr>
                    </a:p>
                  </a:txBody>
                  <a:tcPr marL="55782" marR="55782" marT="7748" marB="0"/>
                </a:tc>
                <a:tc>
                  <a:txBody>
                    <a:bodyPr/>
                    <a:lstStyle/>
                    <a:p>
                      <a:pPr algn="ctr">
                        <a:lnSpc>
                          <a:spcPct val="115000"/>
                        </a:lnSpc>
                        <a:spcAft>
                          <a:spcPts val="800"/>
                        </a:spcAft>
                      </a:pPr>
                      <a:r>
                        <a:rPr lang="en-ZA" sz="1600">
                          <a:effectLst/>
                        </a:rPr>
                        <a:t>1</a:t>
                      </a:r>
                      <a:endParaRPr lang="en-ZA" sz="1400">
                        <a:effectLst/>
                        <a:latin typeface="Calibri" panose="020F0502020204030204" pitchFamily="34" charset="0"/>
                        <a:ea typeface="Calibri" panose="020F0502020204030204" pitchFamily="34" charset="0"/>
                        <a:cs typeface="Arial" panose="020B0604020202020204" pitchFamily="34" charset="0"/>
                      </a:endParaRPr>
                    </a:p>
                  </a:txBody>
                  <a:tcPr marL="55782" marR="55782" marT="7748" marB="0"/>
                </a:tc>
                <a:extLst>
                  <a:ext uri="{0D108BD9-81ED-4DB2-BD59-A6C34878D82A}">
                    <a16:rowId xmlns:a16="http://schemas.microsoft.com/office/drawing/2014/main" xmlns="" val="103676165"/>
                  </a:ext>
                </a:extLst>
              </a:tr>
              <a:tr h="188524">
                <a:tc>
                  <a:txBody>
                    <a:bodyPr/>
                    <a:lstStyle/>
                    <a:p>
                      <a:pPr>
                        <a:lnSpc>
                          <a:spcPct val="115000"/>
                        </a:lnSpc>
                        <a:spcAft>
                          <a:spcPts val="800"/>
                        </a:spcAft>
                      </a:pPr>
                      <a:r>
                        <a:rPr lang="en-ZA" sz="1600" dirty="0">
                          <a:effectLst/>
                        </a:rPr>
                        <a:t>Collins Chabane</a:t>
                      </a:r>
                      <a:endParaRPr lang="en-ZA" sz="1400" dirty="0">
                        <a:effectLst/>
                        <a:latin typeface="Calibri" panose="020F0502020204030204" pitchFamily="34" charset="0"/>
                        <a:ea typeface="Calibri" panose="020F0502020204030204" pitchFamily="34" charset="0"/>
                        <a:cs typeface="Arial" panose="020B0604020202020204" pitchFamily="34" charset="0"/>
                      </a:endParaRPr>
                    </a:p>
                  </a:txBody>
                  <a:tcPr marL="55782" marR="55782" marT="7748" marB="0"/>
                </a:tc>
                <a:tc>
                  <a:txBody>
                    <a:bodyPr/>
                    <a:lstStyle/>
                    <a:p>
                      <a:pPr algn="ctr">
                        <a:lnSpc>
                          <a:spcPct val="115000"/>
                        </a:lnSpc>
                        <a:spcAft>
                          <a:spcPts val="800"/>
                        </a:spcAft>
                      </a:pPr>
                      <a:r>
                        <a:rPr lang="en-ZA" sz="1600" dirty="0">
                          <a:effectLst/>
                        </a:rPr>
                        <a:t>46</a:t>
                      </a:r>
                      <a:endParaRPr lang="en-ZA" sz="1400" dirty="0">
                        <a:effectLst/>
                        <a:latin typeface="Calibri" panose="020F0502020204030204" pitchFamily="34" charset="0"/>
                        <a:ea typeface="Calibri" panose="020F0502020204030204" pitchFamily="34" charset="0"/>
                        <a:cs typeface="Arial" panose="020B0604020202020204" pitchFamily="34" charset="0"/>
                      </a:endParaRPr>
                    </a:p>
                  </a:txBody>
                  <a:tcPr marL="55782" marR="55782" marT="7748" marB="0"/>
                </a:tc>
                <a:tc>
                  <a:txBody>
                    <a:bodyPr/>
                    <a:lstStyle/>
                    <a:p>
                      <a:pPr algn="ctr">
                        <a:lnSpc>
                          <a:spcPct val="115000"/>
                        </a:lnSpc>
                        <a:spcAft>
                          <a:spcPts val="800"/>
                        </a:spcAft>
                      </a:pPr>
                      <a:r>
                        <a:rPr lang="en-ZA" sz="1600" dirty="0">
                          <a:effectLst/>
                        </a:rPr>
                        <a:t>14</a:t>
                      </a:r>
                      <a:endParaRPr lang="en-ZA" sz="1400" dirty="0">
                        <a:effectLst/>
                        <a:latin typeface="Calibri" panose="020F0502020204030204" pitchFamily="34" charset="0"/>
                        <a:ea typeface="Calibri" panose="020F0502020204030204" pitchFamily="34" charset="0"/>
                        <a:cs typeface="Arial" panose="020B0604020202020204" pitchFamily="34" charset="0"/>
                      </a:endParaRPr>
                    </a:p>
                  </a:txBody>
                  <a:tcPr marL="55782" marR="55782" marT="7748" marB="0"/>
                </a:tc>
                <a:tc>
                  <a:txBody>
                    <a:bodyPr/>
                    <a:lstStyle/>
                    <a:p>
                      <a:pPr algn="ctr">
                        <a:lnSpc>
                          <a:spcPct val="115000"/>
                        </a:lnSpc>
                        <a:spcAft>
                          <a:spcPts val="800"/>
                        </a:spcAft>
                      </a:pPr>
                      <a:r>
                        <a:rPr lang="en-ZA" sz="1600">
                          <a:effectLst/>
                        </a:rPr>
                        <a:t>0</a:t>
                      </a:r>
                      <a:endParaRPr lang="en-ZA" sz="1400">
                        <a:effectLst/>
                        <a:latin typeface="Calibri" panose="020F0502020204030204" pitchFamily="34" charset="0"/>
                        <a:ea typeface="Calibri" panose="020F0502020204030204" pitchFamily="34" charset="0"/>
                        <a:cs typeface="Arial" panose="020B0604020202020204" pitchFamily="34" charset="0"/>
                      </a:endParaRPr>
                    </a:p>
                  </a:txBody>
                  <a:tcPr marL="55782" marR="55782" marT="7748" marB="0"/>
                </a:tc>
                <a:extLst>
                  <a:ext uri="{0D108BD9-81ED-4DB2-BD59-A6C34878D82A}">
                    <a16:rowId xmlns:a16="http://schemas.microsoft.com/office/drawing/2014/main" xmlns="" val="1414846238"/>
                  </a:ext>
                </a:extLst>
              </a:tr>
              <a:tr h="0">
                <a:tc>
                  <a:txBody>
                    <a:bodyPr/>
                    <a:lstStyle/>
                    <a:p>
                      <a:pPr>
                        <a:lnSpc>
                          <a:spcPct val="115000"/>
                        </a:lnSpc>
                        <a:spcAft>
                          <a:spcPts val="800"/>
                        </a:spcAft>
                      </a:pPr>
                      <a:r>
                        <a:rPr lang="en-ZA" sz="1600" dirty="0">
                          <a:effectLst/>
                        </a:rPr>
                        <a:t>Greater Tzaneen Development Agency</a:t>
                      </a:r>
                      <a:endParaRPr lang="en-ZA" sz="1400" dirty="0">
                        <a:effectLst/>
                        <a:latin typeface="Calibri" panose="020F0502020204030204" pitchFamily="34" charset="0"/>
                        <a:ea typeface="Calibri" panose="020F0502020204030204" pitchFamily="34" charset="0"/>
                        <a:cs typeface="Arial" panose="020B0604020202020204" pitchFamily="34" charset="0"/>
                      </a:endParaRPr>
                    </a:p>
                  </a:txBody>
                  <a:tcPr marL="55782" marR="55782" marT="7748" marB="0"/>
                </a:tc>
                <a:tc>
                  <a:txBody>
                    <a:bodyPr/>
                    <a:lstStyle/>
                    <a:p>
                      <a:pPr algn="ctr">
                        <a:lnSpc>
                          <a:spcPct val="115000"/>
                        </a:lnSpc>
                        <a:spcAft>
                          <a:spcPts val="800"/>
                        </a:spcAft>
                      </a:pPr>
                      <a:r>
                        <a:rPr lang="en-ZA" sz="1600" dirty="0">
                          <a:effectLst/>
                        </a:rPr>
                        <a:t>15</a:t>
                      </a:r>
                      <a:endParaRPr lang="en-ZA" sz="1400" dirty="0">
                        <a:effectLst/>
                        <a:latin typeface="Calibri" panose="020F0502020204030204" pitchFamily="34" charset="0"/>
                        <a:ea typeface="Calibri" panose="020F0502020204030204" pitchFamily="34" charset="0"/>
                        <a:cs typeface="Arial" panose="020B0604020202020204" pitchFamily="34" charset="0"/>
                      </a:endParaRPr>
                    </a:p>
                  </a:txBody>
                  <a:tcPr marL="55782" marR="55782" marT="7748" marB="0"/>
                </a:tc>
                <a:tc>
                  <a:txBody>
                    <a:bodyPr/>
                    <a:lstStyle/>
                    <a:p>
                      <a:pPr algn="ctr">
                        <a:lnSpc>
                          <a:spcPct val="115000"/>
                        </a:lnSpc>
                        <a:spcAft>
                          <a:spcPts val="800"/>
                        </a:spcAft>
                      </a:pPr>
                      <a:r>
                        <a:rPr lang="en-ZA" sz="1600">
                          <a:effectLst/>
                        </a:rPr>
                        <a:t>15</a:t>
                      </a:r>
                      <a:endParaRPr lang="en-ZA" sz="1400">
                        <a:effectLst/>
                        <a:latin typeface="Calibri" panose="020F0502020204030204" pitchFamily="34" charset="0"/>
                        <a:ea typeface="Calibri" panose="020F0502020204030204" pitchFamily="34" charset="0"/>
                        <a:cs typeface="Arial" panose="020B0604020202020204" pitchFamily="34" charset="0"/>
                      </a:endParaRPr>
                    </a:p>
                  </a:txBody>
                  <a:tcPr marL="55782" marR="55782" marT="7748" marB="0"/>
                </a:tc>
                <a:tc>
                  <a:txBody>
                    <a:bodyPr/>
                    <a:lstStyle/>
                    <a:p>
                      <a:pPr algn="ctr">
                        <a:lnSpc>
                          <a:spcPct val="115000"/>
                        </a:lnSpc>
                        <a:spcAft>
                          <a:spcPts val="800"/>
                        </a:spcAft>
                      </a:pPr>
                      <a:r>
                        <a:rPr lang="en-ZA" sz="1600">
                          <a:effectLst/>
                        </a:rPr>
                        <a:t>15</a:t>
                      </a:r>
                      <a:endParaRPr lang="en-ZA" sz="1400">
                        <a:effectLst/>
                        <a:latin typeface="Calibri" panose="020F0502020204030204" pitchFamily="34" charset="0"/>
                        <a:ea typeface="Calibri" panose="020F0502020204030204" pitchFamily="34" charset="0"/>
                        <a:cs typeface="Arial" panose="020B0604020202020204" pitchFamily="34" charset="0"/>
                      </a:endParaRPr>
                    </a:p>
                  </a:txBody>
                  <a:tcPr marL="55782" marR="55782" marT="7748" marB="0"/>
                </a:tc>
                <a:extLst>
                  <a:ext uri="{0D108BD9-81ED-4DB2-BD59-A6C34878D82A}">
                    <a16:rowId xmlns:a16="http://schemas.microsoft.com/office/drawing/2014/main" xmlns="" val="4077606589"/>
                  </a:ext>
                </a:extLst>
              </a:tr>
              <a:tr h="188524">
                <a:tc>
                  <a:txBody>
                    <a:bodyPr/>
                    <a:lstStyle/>
                    <a:p>
                      <a:pPr>
                        <a:lnSpc>
                          <a:spcPct val="115000"/>
                        </a:lnSpc>
                        <a:spcAft>
                          <a:spcPts val="800"/>
                        </a:spcAft>
                      </a:pPr>
                      <a:r>
                        <a:rPr lang="en-ZA" sz="1600" dirty="0">
                          <a:effectLst/>
                        </a:rPr>
                        <a:t>Makhuduthamaga </a:t>
                      </a:r>
                      <a:endParaRPr lang="en-ZA" sz="1400" dirty="0">
                        <a:effectLst/>
                        <a:latin typeface="Calibri" panose="020F0502020204030204" pitchFamily="34" charset="0"/>
                        <a:ea typeface="Calibri" panose="020F0502020204030204" pitchFamily="34" charset="0"/>
                        <a:cs typeface="Arial" panose="020B0604020202020204" pitchFamily="34" charset="0"/>
                      </a:endParaRPr>
                    </a:p>
                  </a:txBody>
                  <a:tcPr marL="55782" marR="55782" marT="7748" marB="0"/>
                </a:tc>
                <a:tc>
                  <a:txBody>
                    <a:bodyPr/>
                    <a:lstStyle/>
                    <a:p>
                      <a:pPr algn="ctr">
                        <a:lnSpc>
                          <a:spcPct val="115000"/>
                        </a:lnSpc>
                        <a:spcAft>
                          <a:spcPts val="800"/>
                        </a:spcAft>
                      </a:pPr>
                      <a:r>
                        <a:rPr lang="en-ZA" sz="1600">
                          <a:effectLst/>
                        </a:rPr>
                        <a:t>124</a:t>
                      </a:r>
                      <a:endParaRPr lang="en-ZA" sz="1400">
                        <a:effectLst/>
                        <a:latin typeface="Calibri" panose="020F0502020204030204" pitchFamily="34" charset="0"/>
                        <a:ea typeface="Calibri" panose="020F0502020204030204" pitchFamily="34" charset="0"/>
                        <a:cs typeface="Arial" panose="020B0604020202020204" pitchFamily="34" charset="0"/>
                      </a:endParaRPr>
                    </a:p>
                  </a:txBody>
                  <a:tcPr marL="55782" marR="55782" marT="7748" marB="0"/>
                </a:tc>
                <a:tc>
                  <a:txBody>
                    <a:bodyPr/>
                    <a:lstStyle/>
                    <a:p>
                      <a:pPr algn="ctr">
                        <a:lnSpc>
                          <a:spcPct val="115000"/>
                        </a:lnSpc>
                        <a:spcAft>
                          <a:spcPts val="800"/>
                        </a:spcAft>
                      </a:pPr>
                      <a:r>
                        <a:rPr lang="en-ZA" sz="1600">
                          <a:effectLst/>
                        </a:rPr>
                        <a:t>124</a:t>
                      </a:r>
                      <a:endParaRPr lang="en-ZA" sz="1400">
                        <a:effectLst/>
                        <a:latin typeface="Calibri" panose="020F0502020204030204" pitchFamily="34" charset="0"/>
                        <a:ea typeface="Calibri" panose="020F0502020204030204" pitchFamily="34" charset="0"/>
                        <a:cs typeface="Arial" panose="020B0604020202020204" pitchFamily="34" charset="0"/>
                      </a:endParaRPr>
                    </a:p>
                  </a:txBody>
                  <a:tcPr marL="55782" marR="55782" marT="7748" marB="0"/>
                </a:tc>
                <a:tc>
                  <a:txBody>
                    <a:bodyPr/>
                    <a:lstStyle/>
                    <a:p>
                      <a:pPr algn="ctr">
                        <a:lnSpc>
                          <a:spcPct val="115000"/>
                        </a:lnSpc>
                        <a:spcAft>
                          <a:spcPts val="800"/>
                        </a:spcAft>
                      </a:pPr>
                      <a:r>
                        <a:rPr lang="en-ZA" sz="1600">
                          <a:effectLst/>
                        </a:rPr>
                        <a:t>124</a:t>
                      </a:r>
                      <a:endParaRPr lang="en-ZA" sz="1400">
                        <a:effectLst/>
                        <a:latin typeface="Calibri" panose="020F0502020204030204" pitchFamily="34" charset="0"/>
                        <a:ea typeface="Calibri" panose="020F0502020204030204" pitchFamily="34" charset="0"/>
                        <a:cs typeface="Arial" panose="020B0604020202020204" pitchFamily="34" charset="0"/>
                      </a:endParaRPr>
                    </a:p>
                  </a:txBody>
                  <a:tcPr marL="55782" marR="55782" marT="7748" marB="0"/>
                </a:tc>
                <a:extLst>
                  <a:ext uri="{0D108BD9-81ED-4DB2-BD59-A6C34878D82A}">
                    <a16:rowId xmlns:a16="http://schemas.microsoft.com/office/drawing/2014/main" xmlns="" val="949797883"/>
                  </a:ext>
                </a:extLst>
              </a:tr>
              <a:tr h="188524">
                <a:tc>
                  <a:txBody>
                    <a:bodyPr/>
                    <a:lstStyle/>
                    <a:p>
                      <a:pPr>
                        <a:lnSpc>
                          <a:spcPct val="115000"/>
                        </a:lnSpc>
                        <a:spcAft>
                          <a:spcPts val="800"/>
                        </a:spcAft>
                      </a:pPr>
                      <a:r>
                        <a:rPr lang="en-ZA" sz="1600">
                          <a:effectLst/>
                        </a:rPr>
                        <a:t>Bela-Bela</a:t>
                      </a:r>
                      <a:endParaRPr lang="en-ZA" sz="1400">
                        <a:effectLst/>
                        <a:latin typeface="Calibri" panose="020F0502020204030204" pitchFamily="34" charset="0"/>
                        <a:ea typeface="Calibri" panose="020F0502020204030204" pitchFamily="34" charset="0"/>
                        <a:cs typeface="Arial" panose="020B0604020202020204" pitchFamily="34" charset="0"/>
                      </a:endParaRPr>
                    </a:p>
                  </a:txBody>
                  <a:tcPr marL="55782" marR="55782" marT="7748" marB="0"/>
                </a:tc>
                <a:tc>
                  <a:txBody>
                    <a:bodyPr/>
                    <a:lstStyle/>
                    <a:p>
                      <a:pPr algn="ctr">
                        <a:lnSpc>
                          <a:spcPct val="115000"/>
                        </a:lnSpc>
                        <a:spcAft>
                          <a:spcPts val="800"/>
                        </a:spcAft>
                      </a:pPr>
                      <a:r>
                        <a:rPr lang="en-ZA" sz="1600">
                          <a:effectLst/>
                        </a:rPr>
                        <a:t>57</a:t>
                      </a:r>
                      <a:endParaRPr lang="en-ZA" sz="1400">
                        <a:effectLst/>
                        <a:latin typeface="Calibri" panose="020F0502020204030204" pitchFamily="34" charset="0"/>
                        <a:ea typeface="Calibri" panose="020F0502020204030204" pitchFamily="34" charset="0"/>
                        <a:cs typeface="Arial" panose="020B0604020202020204" pitchFamily="34" charset="0"/>
                      </a:endParaRPr>
                    </a:p>
                  </a:txBody>
                  <a:tcPr marL="55782" marR="55782" marT="7748" marB="0"/>
                </a:tc>
                <a:tc>
                  <a:txBody>
                    <a:bodyPr/>
                    <a:lstStyle/>
                    <a:p>
                      <a:pPr algn="ctr">
                        <a:lnSpc>
                          <a:spcPct val="115000"/>
                        </a:lnSpc>
                        <a:spcAft>
                          <a:spcPts val="800"/>
                        </a:spcAft>
                      </a:pPr>
                      <a:r>
                        <a:rPr lang="en-ZA" sz="1600" dirty="0">
                          <a:effectLst/>
                        </a:rPr>
                        <a:t>50</a:t>
                      </a:r>
                      <a:endParaRPr lang="en-ZA" sz="1400" dirty="0">
                        <a:effectLst/>
                        <a:latin typeface="Calibri" panose="020F0502020204030204" pitchFamily="34" charset="0"/>
                        <a:ea typeface="Calibri" panose="020F0502020204030204" pitchFamily="34" charset="0"/>
                        <a:cs typeface="Arial" panose="020B0604020202020204" pitchFamily="34" charset="0"/>
                      </a:endParaRPr>
                    </a:p>
                  </a:txBody>
                  <a:tcPr marL="55782" marR="55782" marT="7748" marB="0"/>
                </a:tc>
                <a:tc>
                  <a:txBody>
                    <a:bodyPr/>
                    <a:lstStyle/>
                    <a:p>
                      <a:pPr algn="ctr">
                        <a:lnSpc>
                          <a:spcPct val="115000"/>
                        </a:lnSpc>
                        <a:spcAft>
                          <a:spcPts val="800"/>
                        </a:spcAft>
                      </a:pPr>
                      <a:r>
                        <a:rPr lang="en-ZA" sz="1600">
                          <a:effectLst/>
                        </a:rPr>
                        <a:t>0</a:t>
                      </a:r>
                      <a:endParaRPr lang="en-ZA" sz="1400">
                        <a:effectLst/>
                        <a:latin typeface="Calibri" panose="020F0502020204030204" pitchFamily="34" charset="0"/>
                        <a:ea typeface="Calibri" panose="020F0502020204030204" pitchFamily="34" charset="0"/>
                        <a:cs typeface="Arial" panose="020B0604020202020204" pitchFamily="34" charset="0"/>
                      </a:endParaRPr>
                    </a:p>
                  </a:txBody>
                  <a:tcPr marL="55782" marR="55782" marT="7748" marB="0"/>
                </a:tc>
                <a:extLst>
                  <a:ext uri="{0D108BD9-81ED-4DB2-BD59-A6C34878D82A}">
                    <a16:rowId xmlns:a16="http://schemas.microsoft.com/office/drawing/2014/main" xmlns="" val="3584332758"/>
                  </a:ext>
                </a:extLst>
              </a:tr>
              <a:tr h="188524">
                <a:tc>
                  <a:txBody>
                    <a:bodyPr/>
                    <a:lstStyle/>
                    <a:p>
                      <a:pPr>
                        <a:lnSpc>
                          <a:spcPct val="115000"/>
                        </a:lnSpc>
                        <a:spcAft>
                          <a:spcPts val="800"/>
                        </a:spcAft>
                      </a:pPr>
                      <a:r>
                        <a:rPr lang="en-ZA" sz="1600">
                          <a:effectLst/>
                        </a:rPr>
                        <a:t>Waterberg District</a:t>
                      </a:r>
                      <a:endParaRPr lang="en-ZA" sz="1400">
                        <a:effectLst/>
                        <a:latin typeface="Calibri" panose="020F0502020204030204" pitchFamily="34" charset="0"/>
                        <a:ea typeface="Calibri" panose="020F0502020204030204" pitchFamily="34" charset="0"/>
                        <a:cs typeface="Arial" panose="020B0604020202020204" pitchFamily="34" charset="0"/>
                      </a:endParaRPr>
                    </a:p>
                  </a:txBody>
                  <a:tcPr marL="55782" marR="55782" marT="7748" marB="0"/>
                </a:tc>
                <a:tc>
                  <a:txBody>
                    <a:bodyPr/>
                    <a:lstStyle/>
                    <a:p>
                      <a:pPr algn="ctr">
                        <a:lnSpc>
                          <a:spcPct val="115000"/>
                        </a:lnSpc>
                        <a:spcAft>
                          <a:spcPts val="800"/>
                        </a:spcAft>
                      </a:pPr>
                      <a:r>
                        <a:rPr lang="en-ZA" sz="1600">
                          <a:effectLst/>
                        </a:rPr>
                        <a:t>75</a:t>
                      </a:r>
                      <a:endParaRPr lang="en-ZA" sz="1400">
                        <a:effectLst/>
                        <a:latin typeface="Calibri" panose="020F0502020204030204" pitchFamily="34" charset="0"/>
                        <a:ea typeface="Calibri" panose="020F0502020204030204" pitchFamily="34" charset="0"/>
                        <a:cs typeface="Arial" panose="020B0604020202020204" pitchFamily="34" charset="0"/>
                      </a:endParaRPr>
                    </a:p>
                  </a:txBody>
                  <a:tcPr marL="55782" marR="55782" marT="7748" marB="0"/>
                </a:tc>
                <a:tc>
                  <a:txBody>
                    <a:bodyPr/>
                    <a:lstStyle/>
                    <a:p>
                      <a:pPr algn="ctr">
                        <a:lnSpc>
                          <a:spcPct val="115000"/>
                        </a:lnSpc>
                        <a:spcAft>
                          <a:spcPts val="800"/>
                        </a:spcAft>
                      </a:pPr>
                      <a:r>
                        <a:rPr lang="en-ZA" sz="1600">
                          <a:effectLst/>
                        </a:rPr>
                        <a:t>67</a:t>
                      </a:r>
                      <a:endParaRPr lang="en-ZA" sz="1400">
                        <a:effectLst/>
                        <a:latin typeface="Calibri" panose="020F0502020204030204" pitchFamily="34" charset="0"/>
                        <a:ea typeface="Calibri" panose="020F0502020204030204" pitchFamily="34" charset="0"/>
                        <a:cs typeface="Arial" panose="020B0604020202020204" pitchFamily="34" charset="0"/>
                      </a:endParaRPr>
                    </a:p>
                  </a:txBody>
                  <a:tcPr marL="55782" marR="55782" marT="7748" marB="0"/>
                </a:tc>
                <a:tc>
                  <a:txBody>
                    <a:bodyPr/>
                    <a:lstStyle/>
                    <a:p>
                      <a:pPr algn="ctr">
                        <a:lnSpc>
                          <a:spcPct val="115000"/>
                        </a:lnSpc>
                        <a:spcAft>
                          <a:spcPts val="800"/>
                        </a:spcAft>
                      </a:pPr>
                      <a:r>
                        <a:rPr lang="en-ZA" sz="1600">
                          <a:effectLst/>
                        </a:rPr>
                        <a:t>0</a:t>
                      </a:r>
                      <a:endParaRPr lang="en-ZA" sz="1400">
                        <a:effectLst/>
                        <a:latin typeface="Calibri" panose="020F0502020204030204" pitchFamily="34" charset="0"/>
                        <a:ea typeface="Calibri" panose="020F0502020204030204" pitchFamily="34" charset="0"/>
                        <a:cs typeface="Arial" panose="020B0604020202020204" pitchFamily="34" charset="0"/>
                      </a:endParaRPr>
                    </a:p>
                  </a:txBody>
                  <a:tcPr marL="55782" marR="55782" marT="7748" marB="0"/>
                </a:tc>
                <a:extLst>
                  <a:ext uri="{0D108BD9-81ED-4DB2-BD59-A6C34878D82A}">
                    <a16:rowId xmlns:a16="http://schemas.microsoft.com/office/drawing/2014/main" xmlns="" val="133988470"/>
                  </a:ext>
                </a:extLst>
              </a:tr>
              <a:tr h="188524">
                <a:tc>
                  <a:txBody>
                    <a:bodyPr/>
                    <a:lstStyle/>
                    <a:p>
                      <a:pPr>
                        <a:lnSpc>
                          <a:spcPct val="115000"/>
                        </a:lnSpc>
                        <a:spcAft>
                          <a:spcPts val="800"/>
                        </a:spcAft>
                      </a:pPr>
                      <a:r>
                        <a:rPr lang="en-ZA" sz="1600">
                          <a:effectLst/>
                        </a:rPr>
                        <a:t>Greater Giyani</a:t>
                      </a:r>
                      <a:endParaRPr lang="en-ZA" sz="1400">
                        <a:effectLst/>
                        <a:latin typeface="Calibri" panose="020F0502020204030204" pitchFamily="34" charset="0"/>
                        <a:ea typeface="Calibri" panose="020F0502020204030204" pitchFamily="34" charset="0"/>
                        <a:cs typeface="Arial" panose="020B0604020202020204" pitchFamily="34" charset="0"/>
                      </a:endParaRPr>
                    </a:p>
                  </a:txBody>
                  <a:tcPr marL="55782" marR="55782" marT="7748" marB="0"/>
                </a:tc>
                <a:tc>
                  <a:txBody>
                    <a:bodyPr/>
                    <a:lstStyle/>
                    <a:p>
                      <a:pPr algn="ctr">
                        <a:lnSpc>
                          <a:spcPct val="115000"/>
                        </a:lnSpc>
                        <a:spcAft>
                          <a:spcPts val="800"/>
                        </a:spcAft>
                      </a:pPr>
                      <a:r>
                        <a:rPr lang="en-ZA" sz="1600">
                          <a:effectLst/>
                        </a:rPr>
                        <a:t>172</a:t>
                      </a:r>
                      <a:endParaRPr lang="en-ZA" sz="1400">
                        <a:effectLst/>
                        <a:latin typeface="Calibri" panose="020F0502020204030204" pitchFamily="34" charset="0"/>
                        <a:ea typeface="Calibri" panose="020F0502020204030204" pitchFamily="34" charset="0"/>
                        <a:cs typeface="Arial" panose="020B0604020202020204" pitchFamily="34" charset="0"/>
                      </a:endParaRPr>
                    </a:p>
                  </a:txBody>
                  <a:tcPr marL="55782" marR="55782" marT="7748" marB="0"/>
                </a:tc>
                <a:tc>
                  <a:txBody>
                    <a:bodyPr/>
                    <a:lstStyle/>
                    <a:p>
                      <a:pPr algn="ctr">
                        <a:lnSpc>
                          <a:spcPct val="115000"/>
                        </a:lnSpc>
                        <a:spcAft>
                          <a:spcPts val="800"/>
                        </a:spcAft>
                      </a:pPr>
                      <a:r>
                        <a:rPr lang="en-ZA" sz="1600" dirty="0">
                          <a:effectLst/>
                        </a:rPr>
                        <a:t>146</a:t>
                      </a:r>
                      <a:endParaRPr lang="en-ZA" sz="1400" dirty="0">
                        <a:effectLst/>
                        <a:latin typeface="Calibri" panose="020F0502020204030204" pitchFamily="34" charset="0"/>
                        <a:ea typeface="Calibri" panose="020F0502020204030204" pitchFamily="34" charset="0"/>
                        <a:cs typeface="Arial" panose="020B0604020202020204" pitchFamily="34" charset="0"/>
                      </a:endParaRPr>
                    </a:p>
                  </a:txBody>
                  <a:tcPr marL="55782" marR="55782" marT="7748" marB="0"/>
                </a:tc>
                <a:tc>
                  <a:txBody>
                    <a:bodyPr/>
                    <a:lstStyle/>
                    <a:p>
                      <a:pPr algn="ctr">
                        <a:lnSpc>
                          <a:spcPct val="115000"/>
                        </a:lnSpc>
                        <a:spcAft>
                          <a:spcPts val="800"/>
                        </a:spcAft>
                      </a:pPr>
                      <a:r>
                        <a:rPr lang="en-ZA" sz="1600" dirty="0">
                          <a:effectLst/>
                        </a:rPr>
                        <a:t>0</a:t>
                      </a:r>
                      <a:endParaRPr lang="en-ZA" sz="1400" dirty="0">
                        <a:effectLst/>
                        <a:latin typeface="Calibri" panose="020F0502020204030204" pitchFamily="34" charset="0"/>
                        <a:ea typeface="Calibri" panose="020F0502020204030204" pitchFamily="34" charset="0"/>
                        <a:cs typeface="Arial" panose="020B0604020202020204" pitchFamily="34" charset="0"/>
                      </a:endParaRPr>
                    </a:p>
                  </a:txBody>
                  <a:tcPr marL="55782" marR="55782" marT="7748" marB="0"/>
                </a:tc>
                <a:extLst>
                  <a:ext uri="{0D108BD9-81ED-4DB2-BD59-A6C34878D82A}">
                    <a16:rowId xmlns:a16="http://schemas.microsoft.com/office/drawing/2014/main" xmlns="" val="569788761"/>
                  </a:ext>
                </a:extLst>
              </a:tr>
              <a:tr h="188524">
                <a:tc>
                  <a:txBody>
                    <a:bodyPr/>
                    <a:lstStyle/>
                    <a:p>
                      <a:pPr>
                        <a:lnSpc>
                          <a:spcPct val="115000"/>
                        </a:lnSpc>
                        <a:spcAft>
                          <a:spcPts val="800"/>
                        </a:spcAft>
                      </a:pPr>
                      <a:r>
                        <a:rPr lang="en-ZA" sz="1600">
                          <a:effectLst/>
                        </a:rPr>
                        <a:t>Sekhukhune</a:t>
                      </a:r>
                      <a:endParaRPr lang="en-ZA" sz="1400">
                        <a:effectLst/>
                        <a:latin typeface="Calibri" panose="020F0502020204030204" pitchFamily="34" charset="0"/>
                        <a:ea typeface="Calibri" panose="020F0502020204030204" pitchFamily="34" charset="0"/>
                        <a:cs typeface="Arial" panose="020B0604020202020204" pitchFamily="34" charset="0"/>
                      </a:endParaRPr>
                    </a:p>
                  </a:txBody>
                  <a:tcPr marL="55782" marR="55782" marT="7748" marB="0"/>
                </a:tc>
                <a:tc>
                  <a:txBody>
                    <a:bodyPr/>
                    <a:lstStyle/>
                    <a:p>
                      <a:pPr algn="ctr">
                        <a:lnSpc>
                          <a:spcPct val="115000"/>
                        </a:lnSpc>
                        <a:spcAft>
                          <a:spcPts val="800"/>
                        </a:spcAft>
                      </a:pPr>
                      <a:r>
                        <a:rPr lang="en-ZA" sz="1600">
                          <a:effectLst/>
                        </a:rPr>
                        <a:t>100</a:t>
                      </a:r>
                      <a:endParaRPr lang="en-ZA" sz="1400">
                        <a:effectLst/>
                        <a:latin typeface="Calibri" panose="020F0502020204030204" pitchFamily="34" charset="0"/>
                        <a:ea typeface="Calibri" panose="020F0502020204030204" pitchFamily="34" charset="0"/>
                        <a:cs typeface="Arial" panose="020B0604020202020204" pitchFamily="34" charset="0"/>
                      </a:endParaRPr>
                    </a:p>
                  </a:txBody>
                  <a:tcPr marL="55782" marR="55782" marT="7748" marB="0"/>
                </a:tc>
                <a:tc>
                  <a:txBody>
                    <a:bodyPr/>
                    <a:lstStyle/>
                    <a:p>
                      <a:pPr algn="ctr">
                        <a:lnSpc>
                          <a:spcPct val="115000"/>
                        </a:lnSpc>
                        <a:spcAft>
                          <a:spcPts val="800"/>
                        </a:spcAft>
                      </a:pPr>
                      <a:r>
                        <a:rPr lang="en-ZA" sz="1600" dirty="0">
                          <a:effectLst/>
                        </a:rPr>
                        <a:t>76</a:t>
                      </a:r>
                      <a:endParaRPr lang="en-ZA" sz="1400" dirty="0">
                        <a:effectLst/>
                        <a:latin typeface="Calibri" panose="020F0502020204030204" pitchFamily="34" charset="0"/>
                        <a:ea typeface="Calibri" panose="020F0502020204030204" pitchFamily="34" charset="0"/>
                        <a:cs typeface="Arial" panose="020B0604020202020204" pitchFamily="34" charset="0"/>
                      </a:endParaRPr>
                    </a:p>
                  </a:txBody>
                  <a:tcPr marL="55782" marR="55782" marT="7748" marB="0"/>
                </a:tc>
                <a:tc>
                  <a:txBody>
                    <a:bodyPr/>
                    <a:lstStyle/>
                    <a:p>
                      <a:pPr algn="ctr">
                        <a:lnSpc>
                          <a:spcPct val="115000"/>
                        </a:lnSpc>
                        <a:spcAft>
                          <a:spcPts val="800"/>
                        </a:spcAft>
                      </a:pPr>
                      <a:r>
                        <a:rPr lang="en-ZA" sz="1600" dirty="0">
                          <a:effectLst/>
                        </a:rPr>
                        <a:t>0</a:t>
                      </a:r>
                      <a:endParaRPr lang="en-ZA" sz="1400" dirty="0">
                        <a:effectLst/>
                        <a:latin typeface="Calibri" panose="020F0502020204030204" pitchFamily="34" charset="0"/>
                        <a:ea typeface="Calibri" panose="020F0502020204030204" pitchFamily="34" charset="0"/>
                        <a:cs typeface="Arial" panose="020B0604020202020204" pitchFamily="34" charset="0"/>
                      </a:endParaRPr>
                    </a:p>
                  </a:txBody>
                  <a:tcPr marL="55782" marR="55782" marT="7748" marB="0"/>
                </a:tc>
                <a:extLst>
                  <a:ext uri="{0D108BD9-81ED-4DB2-BD59-A6C34878D82A}">
                    <a16:rowId xmlns:a16="http://schemas.microsoft.com/office/drawing/2014/main" xmlns="" val="1369165077"/>
                  </a:ext>
                </a:extLst>
              </a:tr>
            </a:tbl>
          </a:graphicData>
        </a:graphic>
      </p:graphicFrame>
      <p:sp>
        <p:nvSpPr>
          <p:cNvPr id="4" name="Slide Number Placeholder 3">
            <a:extLst>
              <a:ext uri="{FF2B5EF4-FFF2-40B4-BE49-F238E27FC236}">
                <a16:creationId xmlns:a16="http://schemas.microsoft.com/office/drawing/2014/main" xmlns="" id="{4119C385-6F99-9A21-8EC0-89F07E005E06}"/>
              </a:ext>
            </a:extLst>
          </p:cNvPr>
          <p:cNvSpPr>
            <a:spLocks noGrp="1"/>
          </p:cNvSpPr>
          <p:nvPr>
            <p:ph type="sldNum" sz="quarter" idx="13"/>
          </p:nvPr>
        </p:nvSpPr>
        <p:spPr/>
        <p:txBody>
          <a:bodyPr/>
          <a:lstStyle/>
          <a:p>
            <a:fld id="{4CC04D4C-DC45-834A-A759-F6658CE957E3}" type="slidenum">
              <a:rPr lang="en-US" smtClean="0"/>
              <a:pPr/>
              <a:t>23</a:t>
            </a:fld>
            <a:endParaRPr lang="en-US" dirty="0"/>
          </a:p>
        </p:txBody>
      </p:sp>
    </p:spTree>
    <p:extLst>
      <p:ext uri="{BB962C8B-B14F-4D97-AF65-F5344CB8AC3E}">
        <p14:creationId xmlns:p14="http://schemas.microsoft.com/office/powerpoint/2010/main" xmlns="" val="288657197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xmlns="" id="{C105C370-2D02-FD6B-EECD-1780191F329B}"/>
              </a:ext>
            </a:extLst>
          </p:cNvPr>
          <p:cNvSpPr>
            <a:spLocks noGrp="1"/>
          </p:cNvSpPr>
          <p:nvPr>
            <p:ph type="sldNum" sz="quarter" idx="13"/>
          </p:nvPr>
        </p:nvSpPr>
        <p:spPr/>
        <p:txBody>
          <a:bodyPr/>
          <a:lstStyle/>
          <a:p>
            <a:fld id="{4CC04D4C-DC45-834A-A759-F6658CE957E3}" type="slidenum">
              <a:rPr lang="en-US" smtClean="0"/>
              <a:pPr/>
              <a:t>24</a:t>
            </a:fld>
            <a:endParaRPr lang="en-US" dirty="0"/>
          </a:p>
        </p:txBody>
      </p:sp>
      <p:sp>
        <p:nvSpPr>
          <p:cNvPr id="5" name="Title 1">
            <a:extLst>
              <a:ext uri="{FF2B5EF4-FFF2-40B4-BE49-F238E27FC236}">
                <a16:creationId xmlns:a16="http://schemas.microsoft.com/office/drawing/2014/main" xmlns="" id="{45C32727-BC82-0ABA-AF15-6A513F4C16B3}"/>
              </a:ext>
            </a:extLst>
          </p:cNvPr>
          <p:cNvSpPr>
            <a:spLocks noGrp="1"/>
          </p:cNvSpPr>
          <p:nvPr>
            <p:ph sz="quarter" idx="10"/>
          </p:nvPr>
        </p:nvSpPr>
        <p:spPr>
          <a:xfrm>
            <a:off x="495299" y="1165363"/>
            <a:ext cx="8915400" cy="4357688"/>
          </a:xfrm>
        </p:spPr>
        <p:txBody>
          <a:bodyPr>
            <a:noAutofit/>
          </a:bodyPr>
          <a:lstStyle/>
          <a:p>
            <a:pPr marL="0" indent="0">
              <a:buNone/>
            </a:pPr>
            <a:r>
              <a:rPr lang="en-ZA" sz="1900" b="1" dirty="0"/>
              <a:t>Summary:</a:t>
            </a:r>
          </a:p>
          <a:p>
            <a:pPr marL="0" indent="0">
              <a:buNone/>
            </a:pPr>
            <a:endParaRPr lang="en-ZA" sz="1900" b="1" dirty="0"/>
          </a:p>
          <a:p>
            <a:pPr marL="0" indent="0">
              <a:buNone/>
            </a:pPr>
            <a:endParaRPr lang="en-ZA" sz="1900" b="1" dirty="0"/>
          </a:p>
          <a:p>
            <a:pPr marL="0" indent="0">
              <a:buNone/>
            </a:pPr>
            <a:endParaRPr lang="en-ZA" sz="2600" dirty="0"/>
          </a:p>
          <a:p>
            <a:pPr marL="0" indent="0">
              <a:buNone/>
            </a:pPr>
            <a:endParaRPr lang="en-ZA" sz="2600" dirty="0"/>
          </a:p>
          <a:p>
            <a:pPr marL="0" indent="0">
              <a:buNone/>
            </a:pPr>
            <a:endParaRPr lang="en-ZA" sz="2600" dirty="0"/>
          </a:p>
          <a:p>
            <a:pPr marL="0" indent="0">
              <a:buNone/>
            </a:pPr>
            <a:endParaRPr lang="en-ZA" sz="2600" dirty="0"/>
          </a:p>
          <a:p>
            <a:pPr marL="0" indent="0">
              <a:buNone/>
            </a:pPr>
            <a:endParaRPr lang="en-ZA" sz="2600" dirty="0"/>
          </a:p>
          <a:p>
            <a:pPr marL="0" indent="0">
              <a:buNone/>
            </a:pPr>
            <a:endParaRPr lang="en-ZA" sz="2600" dirty="0"/>
          </a:p>
          <a:p>
            <a:pPr marL="0" indent="0">
              <a:buNone/>
            </a:pPr>
            <a:endParaRPr lang="en-ZA" sz="2600" dirty="0"/>
          </a:p>
          <a:p>
            <a:pPr marL="0" indent="0" algn="just">
              <a:buNone/>
            </a:pPr>
            <a:r>
              <a:rPr lang="en-ZA" sz="2100" b="1" dirty="0">
                <a:solidFill>
                  <a:schemeClr val="accent6"/>
                </a:solidFill>
              </a:rPr>
              <a:t>It is recommended that the PEC:</a:t>
            </a:r>
          </a:p>
          <a:p>
            <a:pPr lvl="0"/>
            <a:r>
              <a:rPr lang="en-GB" sz="2100" dirty="0"/>
              <a:t>Note the progress on training of the LLF</a:t>
            </a:r>
          </a:p>
          <a:p>
            <a:pPr marL="0" indent="0">
              <a:buNone/>
            </a:pPr>
            <a:r>
              <a:rPr lang="en-ZA" sz="1600" dirty="0"/>
              <a:t/>
            </a:r>
            <a:br>
              <a:rPr lang="en-ZA" sz="1600" dirty="0"/>
            </a:br>
            <a:r>
              <a:rPr lang="en-ZA" sz="1600" dirty="0"/>
              <a:t/>
            </a:r>
            <a:br>
              <a:rPr lang="en-ZA" sz="1600" dirty="0"/>
            </a:br>
            <a:r>
              <a:rPr lang="en-ZA" sz="1600" dirty="0"/>
              <a:t/>
            </a:r>
            <a:br>
              <a:rPr lang="en-ZA" sz="1600" dirty="0"/>
            </a:br>
            <a:r>
              <a:rPr lang="en-ZA" sz="1600" dirty="0"/>
              <a:t/>
            </a:r>
            <a:br>
              <a:rPr lang="en-ZA" sz="1600" dirty="0"/>
            </a:br>
            <a:endParaRPr lang="en-ZA" sz="1600" dirty="0"/>
          </a:p>
        </p:txBody>
      </p:sp>
      <p:sp>
        <p:nvSpPr>
          <p:cNvPr id="6" name="Title 1">
            <a:extLst>
              <a:ext uri="{FF2B5EF4-FFF2-40B4-BE49-F238E27FC236}">
                <a16:creationId xmlns:a16="http://schemas.microsoft.com/office/drawing/2014/main" xmlns="" id="{3F85F7D5-39CF-9211-B8E8-6BEB6BE865C0}"/>
              </a:ext>
            </a:extLst>
          </p:cNvPr>
          <p:cNvSpPr>
            <a:spLocks noGrp="1"/>
          </p:cNvSpPr>
          <p:nvPr>
            <p:ph type="title"/>
          </p:nvPr>
        </p:nvSpPr>
        <p:spPr>
          <a:xfrm>
            <a:off x="1895475" y="626269"/>
            <a:ext cx="6662898" cy="839788"/>
          </a:xfrm>
        </p:spPr>
        <p:txBody>
          <a:bodyPr>
            <a:noAutofit/>
          </a:bodyPr>
          <a:lstStyle/>
          <a:p>
            <a:r>
              <a:rPr lang="en-ZA" sz="2000" dirty="0">
                <a:solidFill>
                  <a:schemeClr val="accent6"/>
                </a:solidFill>
              </a:rPr>
              <a:t/>
            </a:r>
            <a:br>
              <a:rPr lang="en-ZA" sz="2000" dirty="0">
                <a:solidFill>
                  <a:schemeClr val="accent6"/>
                </a:solidFill>
              </a:rPr>
            </a:br>
            <a:r>
              <a:rPr lang="en-ZA" sz="2000" dirty="0">
                <a:solidFill>
                  <a:schemeClr val="accent6"/>
                </a:solidFill>
              </a:rPr>
              <a:t>REPORT ON LOCAL LABOUR FORUM FOR EMPLOYER COMPONENT</a:t>
            </a:r>
            <a:r>
              <a:rPr lang="en-ZA" sz="2000" dirty="0"/>
              <a:t/>
            </a:r>
            <a:br>
              <a:rPr lang="en-ZA" sz="2000" dirty="0"/>
            </a:br>
            <a:r>
              <a:rPr lang="en-ZA" sz="1600" dirty="0"/>
              <a:t/>
            </a:r>
            <a:br>
              <a:rPr lang="en-ZA" sz="1600" dirty="0"/>
            </a:br>
            <a:r>
              <a:rPr lang="en-ZA" sz="1600" dirty="0"/>
              <a:t/>
            </a:r>
            <a:br>
              <a:rPr lang="en-ZA" sz="1600" dirty="0"/>
            </a:br>
            <a:r>
              <a:rPr lang="en-ZA" sz="1600" dirty="0"/>
              <a:t/>
            </a:r>
            <a:br>
              <a:rPr lang="en-ZA" sz="1600" dirty="0"/>
            </a:br>
            <a:endParaRPr lang="en-ZA" sz="1600" dirty="0"/>
          </a:p>
        </p:txBody>
      </p:sp>
      <p:graphicFrame>
        <p:nvGraphicFramePr>
          <p:cNvPr id="2" name="Table 1">
            <a:extLst>
              <a:ext uri="{FF2B5EF4-FFF2-40B4-BE49-F238E27FC236}">
                <a16:creationId xmlns:a16="http://schemas.microsoft.com/office/drawing/2014/main" xmlns="" id="{B485F187-07F7-2DF0-BA2B-BA7807FFF5BF}"/>
              </a:ext>
            </a:extLst>
          </p:cNvPr>
          <p:cNvGraphicFramePr>
            <a:graphicFrameLocks noGrp="1"/>
          </p:cNvGraphicFramePr>
          <p:nvPr>
            <p:extLst>
              <p:ext uri="{D42A27DB-BD31-4B8C-83A1-F6EECF244321}">
                <p14:modId xmlns:p14="http://schemas.microsoft.com/office/powerpoint/2010/main" xmlns="" val="528358991"/>
              </p:ext>
            </p:extLst>
          </p:nvPr>
        </p:nvGraphicFramePr>
        <p:xfrm>
          <a:off x="495299" y="1486686"/>
          <a:ext cx="9095962" cy="4048508"/>
        </p:xfrm>
        <a:graphic>
          <a:graphicData uri="http://schemas.openxmlformats.org/drawingml/2006/table">
            <a:tbl>
              <a:tblPr firstRow="1" firstCol="1" bandRow="1">
                <a:tableStyleId>{93296810-A885-4BE3-A3E7-6D5BEEA58F35}</a:tableStyleId>
              </a:tblPr>
              <a:tblGrid>
                <a:gridCol w="1631647">
                  <a:extLst>
                    <a:ext uri="{9D8B030D-6E8A-4147-A177-3AD203B41FA5}">
                      <a16:colId xmlns:a16="http://schemas.microsoft.com/office/drawing/2014/main" xmlns="" val="1121182604"/>
                    </a:ext>
                  </a:extLst>
                </a:gridCol>
                <a:gridCol w="1272237">
                  <a:extLst>
                    <a:ext uri="{9D8B030D-6E8A-4147-A177-3AD203B41FA5}">
                      <a16:colId xmlns:a16="http://schemas.microsoft.com/office/drawing/2014/main" xmlns="" val="3470942519"/>
                    </a:ext>
                  </a:extLst>
                </a:gridCol>
                <a:gridCol w="2891275">
                  <a:extLst>
                    <a:ext uri="{9D8B030D-6E8A-4147-A177-3AD203B41FA5}">
                      <a16:colId xmlns:a16="http://schemas.microsoft.com/office/drawing/2014/main" xmlns="" val="2809315099"/>
                    </a:ext>
                  </a:extLst>
                </a:gridCol>
                <a:gridCol w="1730420">
                  <a:extLst>
                    <a:ext uri="{9D8B030D-6E8A-4147-A177-3AD203B41FA5}">
                      <a16:colId xmlns:a16="http://schemas.microsoft.com/office/drawing/2014/main" xmlns="" val="1465278114"/>
                    </a:ext>
                  </a:extLst>
                </a:gridCol>
                <a:gridCol w="1570383">
                  <a:extLst>
                    <a:ext uri="{9D8B030D-6E8A-4147-A177-3AD203B41FA5}">
                      <a16:colId xmlns:a16="http://schemas.microsoft.com/office/drawing/2014/main" xmlns="" val="2242862914"/>
                    </a:ext>
                  </a:extLst>
                </a:gridCol>
              </a:tblGrid>
              <a:tr h="523276">
                <a:tc>
                  <a:txBody>
                    <a:bodyPr/>
                    <a:lstStyle/>
                    <a:p>
                      <a:pPr>
                        <a:lnSpc>
                          <a:spcPct val="107000"/>
                        </a:lnSpc>
                        <a:spcAft>
                          <a:spcPts val="800"/>
                        </a:spcAft>
                      </a:pPr>
                      <a:r>
                        <a:rPr lang="en-ZA" sz="1400" dirty="0">
                          <a:effectLst/>
                        </a:rPr>
                        <a:t>Induction Date</a:t>
                      </a:r>
                      <a:endParaRPr lang="en-ZA"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nSpc>
                          <a:spcPct val="107000"/>
                        </a:lnSpc>
                        <a:spcAft>
                          <a:spcPts val="800"/>
                        </a:spcAft>
                      </a:pPr>
                      <a:r>
                        <a:rPr lang="en-ZA" sz="1400">
                          <a:effectLst/>
                        </a:rPr>
                        <a:t>Total Number of Councillors and Officials Trained</a:t>
                      </a:r>
                      <a:endParaRPr lang="en-ZA"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800"/>
                        </a:spcAft>
                      </a:pPr>
                      <a:r>
                        <a:rPr lang="en-ZA" sz="1400">
                          <a:effectLst/>
                        </a:rPr>
                        <a:t> Training Venue</a:t>
                      </a:r>
                      <a:endParaRPr lang="en-ZA"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nSpc>
                          <a:spcPct val="107000"/>
                        </a:lnSpc>
                        <a:spcAft>
                          <a:spcPts val="800"/>
                        </a:spcAft>
                      </a:pPr>
                      <a:r>
                        <a:rPr lang="en-ZA" sz="1400">
                          <a:effectLst/>
                        </a:rPr>
                        <a:t>Name of SALGA Facilitator/s</a:t>
                      </a:r>
                      <a:endParaRPr lang="en-ZA"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nSpc>
                          <a:spcPct val="107000"/>
                        </a:lnSpc>
                        <a:spcAft>
                          <a:spcPts val="800"/>
                        </a:spcAft>
                      </a:pPr>
                      <a:r>
                        <a:rPr lang="en-ZA" sz="1400" dirty="0">
                          <a:effectLst/>
                        </a:rPr>
                        <a:t>Status</a:t>
                      </a:r>
                      <a:endParaRPr lang="en-ZA"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xmlns="" val="3841659475"/>
                  </a:ext>
                </a:extLst>
              </a:tr>
              <a:tr h="0">
                <a:tc>
                  <a:txBody>
                    <a:bodyPr/>
                    <a:lstStyle/>
                    <a:p>
                      <a:pPr>
                        <a:lnSpc>
                          <a:spcPct val="107000"/>
                        </a:lnSpc>
                        <a:spcAft>
                          <a:spcPts val="800"/>
                        </a:spcAft>
                      </a:pPr>
                      <a:r>
                        <a:rPr lang="en-ZA" sz="1400">
                          <a:effectLst/>
                        </a:rPr>
                        <a:t>13 - 14 June 2022 </a:t>
                      </a:r>
                      <a:endParaRPr lang="en-ZA"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800"/>
                        </a:spcAft>
                      </a:pPr>
                      <a:r>
                        <a:rPr lang="en-ZA" sz="1400" dirty="0">
                          <a:effectLst/>
                        </a:rPr>
                        <a:t>33</a:t>
                      </a:r>
                      <a:endParaRPr lang="en-ZA"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en-ZA" sz="1400" dirty="0">
                          <a:effectLst/>
                        </a:rPr>
                        <a:t>Sekhukhune District Municipal Council Chambers - Groblersdal </a:t>
                      </a:r>
                      <a:endParaRPr lang="en-ZA"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en-ZA" sz="1400" u="sng">
                          <a:effectLst/>
                        </a:rPr>
                        <a:t>Lead Facilitator</a:t>
                      </a:r>
                      <a:br>
                        <a:rPr lang="en-ZA" sz="1400" u="sng">
                          <a:effectLst/>
                        </a:rPr>
                      </a:br>
                      <a:r>
                        <a:rPr lang="en-ZA" sz="1400">
                          <a:effectLst/>
                        </a:rPr>
                        <a:t>Mr. Johan Van Zyl </a:t>
                      </a:r>
                      <a:br>
                        <a:rPr lang="en-ZA" sz="1400">
                          <a:effectLst/>
                        </a:rPr>
                      </a:br>
                      <a:endParaRPr lang="en-ZA"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en-ZA" sz="1400" dirty="0">
                          <a:effectLst/>
                        </a:rPr>
                        <a:t>Completed </a:t>
                      </a:r>
                      <a:endParaRPr lang="en-ZA"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xmlns="" val="1838430376"/>
                  </a:ext>
                </a:extLst>
              </a:tr>
              <a:tr h="332311">
                <a:tc>
                  <a:txBody>
                    <a:bodyPr/>
                    <a:lstStyle/>
                    <a:p>
                      <a:pPr>
                        <a:lnSpc>
                          <a:spcPct val="107000"/>
                        </a:lnSpc>
                        <a:spcAft>
                          <a:spcPts val="800"/>
                        </a:spcAft>
                      </a:pPr>
                      <a:r>
                        <a:rPr lang="en-ZA" sz="1400">
                          <a:effectLst/>
                        </a:rPr>
                        <a:t>22 - 23 June 2022</a:t>
                      </a:r>
                      <a:endParaRPr lang="en-ZA"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800"/>
                        </a:spcAft>
                      </a:pPr>
                      <a:r>
                        <a:rPr lang="en-ZA" sz="1400">
                          <a:effectLst/>
                        </a:rPr>
                        <a:t>30</a:t>
                      </a:r>
                      <a:endParaRPr lang="en-ZA"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en-ZA" sz="1400" dirty="0">
                          <a:effectLst/>
                        </a:rPr>
                        <a:t>Musina Municipal Council Chambers - Musina </a:t>
                      </a:r>
                      <a:endParaRPr lang="en-ZA"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en-ZA" sz="1400" u="sng">
                          <a:effectLst/>
                        </a:rPr>
                        <a:t>Lead Facilitator</a:t>
                      </a:r>
                      <a:br>
                        <a:rPr lang="en-ZA" sz="1400" u="sng">
                          <a:effectLst/>
                        </a:rPr>
                      </a:br>
                      <a:r>
                        <a:rPr lang="en-ZA" sz="1400">
                          <a:effectLst/>
                        </a:rPr>
                        <a:t>Mr. Themba Nxumalo</a:t>
                      </a:r>
                      <a:endParaRPr lang="en-ZA"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en-ZA" sz="1400">
                          <a:effectLst/>
                        </a:rPr>
                        <a:t>Completed </a:t>
                      </a:r>
                      <a:endParaRPr lang="en-ZA"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xmlns="" val="4147284668"/>
                  </a:ext>
                </a:extLst>
              </a:tr>
              <a:tr h="0">
                <a:tc>
                  <a:txBody>
                    <a:bodyPr/>
                    <a:lstStyle/>
                    <a:p>
                      <a:pPr>
                        <a:lnSpc>
                          <a:spcPct val="107000"/>
                        </a:lnSpc>
                        <a:spcAft>
                          <a:spcPts val="800"/>
                        </a:spcAft>
                      </a:pPr>
                      <a:r>
                        <a:rPr lang="en-ZA" sz="1400">
                          <a:effectLst/>
                        </a:rPr>
                        <a:t>7 - 8 July 2022</a:t>
                      </a:r>
                      <a:endParaRPr lang="en-ZA"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800"/>
                        </a:spcAft>
                      </a:pPr>
                      <a:r>
                        <a:rPr lang="en-ZA" sz="1400" b="1">
                          <a:effectLst/>
                        </a:rPr>
                        <a:t>34</a:t>
                      </a:r>
                      <a:endParaRPr lang="en-ZA" sz="1400" b="1">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rgbClr val="92D050"/>
                    </a:solidFill>
                  </a:tcPr>
                </a:tc>
                <a:tc>
                  <a:txBody>
                    <a:bodyPr/>
                    <a:lstStyle/>
                    <a:p>
                      <a:pPr>
                        <a:lnSpc>
                          <a:spcPct val="107000"/>
                        </a:lnSpc>
                        <a:spcAft>
                          <a:spcPts val="800"/>
                        </a:spcAft>
                      </a:pPr>
                      <a:r>
                        <a:rPr lang="en-ZA" sz="1400" b="1">
                          <a:effectLst/>
                        </a:rPr>
                        <a:t>Waterberg District Municipal Council Chambers - Modimolle</a:t>
                      </a:r>
                      <a:endParaRPr lang="en-ZA" sz="2000" b="1">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rgbClr val="92D050"/>
                    </a:solidFill>
                  </a:tcPr>
                </a:tc>
                <a:tc>
                  <a:txBody>
                    <a:bodyPr/>
                    <a:lstStyle/>
                    <a:p>
                      <a:pPr>
                        <a:lnSpc>
                          <a:spcPct val="107000"/>
                        </a:lnSpc>
                        <a:spcAft>
                          <a:spcPts val="800"/>
                        </a:spcAft>
                      </a:pPr>
                      <a:r>
                        <a:rPr lang="en-ZA" sz="1400" b="1" u="sng">
                          <a:effectLst/>
                        </a:rPr>
                        <a:t>Lead Facilitator</a:t>
                      </a:r>
                      <a:br>
                        <a:rPr lang="en-ZA" sz="1400" b="1" u="sng">
                          <a:effectLst/>
                        </a:rPr>
                      </a:br>
                      <a:r>
                        <a:rPr lang="en-ZA" sz="1400" b="1">
                          <a:effectLst/>
                        </a:rPr>
                        <a:t>Mr. Johan Van Zyl </a:t>
                      </a:r>
                      <a:br>
                        <a:rPr lang="en-ZA" sz="1400" b="1">
                          <a:effectLst/>
                        </a:rPr>
                      </a:br>
                      <a:endParaRPr lang="en-ZA" sz="1400" b="1">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rgbClr val="92D050"/>
                    </a:solidFill>
                  </a:tcPr>
                </a:tc>
                <a:tc>
                  <a:txBody>
                    <a:bodyPr/>
                    <a:lstStyle/>
                    <a:p>
                      <a:pPr>
                        <a:lnSpc>
                          <a:spcPct val="107000"/>
                        </a:lnSpc>
                        <a:spcAft>
                          <a:spcPts val="800"/>
                        </a:spcAft>
                      </a:pPr>
                      <a:r>
                        <a:rPr lang="en-ZA" sz="1400" b="1" dirty="0">
                          <a:effectLst/>
                        </a:rPr>
                        <a:t>Completed </a:t>
                      </a:r>
                      <a:endParaRPr lang="en-ZA" sz="14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rgbClr val="92D050"/>
                    </a:solidFill>
                  </a:tcPr>
                </a:tc>
                <a:extLst>
                  <a:ext uri="{0D108BD9-81ED-4DB2-BD59-A6C34878D82A}">
                    <a16:rowId xmlns:a16="http://schemas.microsoft.com/office/drawing/2014/main" xmlns="" val="2350739241"/>
                  </a:ext>
                </a:extLst>
              </a:tr>
              <a:tr h="0">
                <a:tc>
                  <a:txBody>
                    <a:bodyPr/>
                    <a:lstStyle/>
                    <a:p>
                      <a:pPr>
                        <a:lnSpc>
                          <a:spcPct val="107000"/>
                        </a:lnSpc>
                        <a:spcAft>
                          <a:spcPts val="800"/>
                        </a:spcAft>
                      </a:pPr>
                      <a:r>
                        <a:rPr lang="en-ZA" sz="1400" dirty="0">
                          <a:effectLst/>
                        </a:rPr>
                        <a:t>26 – 27 October 2022</a:t>
                      </a:r>
                      <a:endParaRPr lang="en-ZA"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800"/>
                        </a:spcAft>
                      </a:pPr>
                      <a:r>
                        <a:rPr lang="en-ZA" sz="1400">
                          <a:effectLst/>
                        </a:rPr>
                        <a:t> </a:t>
                      </a:r>
                      <a:endParaRPr lang="en-ZA"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en-ZA" sz="1400">
                          <a:effectLst/>
                        </a:rPr>
                        <a:t>Ba-Phalaborwa Municipal Council Chambers - Phalaborwa</a:t>
                      </a:r>
                      <a:endParaRPr lang="en-ZA"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en-ZA" sz="1400" u="sng" dirty="0">
                          <a:effectLst/>
                        </a:rPr>
                        <a:t>Lead Facilitator</a:t>
                      </a:r>
                      <a:br>
                        <a:rPr lang="en-ZA" sz="1400" u="sng" dirty="0">
                          <a:effectLst/>
                        </a:rPr>
                      </a:br>
                      <a:r>
                        <a:rPr lang="en-ZA" sz="1400" dirty="0">
                          <a:effectLst/>
                        </a:rPr>
                        <a:t>Mr. Themba Nxumalo                                           </a:t>
                      </a:r>
                      <a:endParaRPr lang="en-ZA"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en-ZA" sz="1400" dirty="0">
                          <a:effectLst/>
                        </a:rPr>
                        <a:t> Postponed due to a strike at Ba-Phalaborwa Municipality</a:t>
                      </a:r>
                      <a:endParaRPr lang="en-ZA"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xmlns="" val="4232439697"/>
                  </a:ext>
                </a:extLst>
              </a:tr>
              <a:tr h="332311">
                <a:tc>
                  <a:txBody>
                    <a:bodyPr/>
                    <a:lstStyle/>
                    <a:p>
                      <a:pPr>
                        <a:lnSpc>
                          <a:spcPct val="107000"/>
                        </a:lnSpc>
                        <a:spcAft>
                          <a:spcPts val="800"/>
                        </a:spcAft>
                      </a:pPr>
                      <a:r>
                        <a:rPr lang="en-ZA" sz="1400">
                          <a:effectLst/>
                        </a:rPr>
                        <a:t>11 - 12 August 2022</a:t>
                      </a:r>
                      <a:endParaRPr lang="en-ZA"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800"/>
                        </a:spcAft>
                      </a:pPr>
                      <a:r>
                        <a:rPr lang="en-ZA" sz="1400">
                          <a:effectLst/>
                        </a:rPr>
                        <a:t>16</a:t>
                      </a:r>
                      <a:endParaRPr lang="en-ZA"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en-ZA" sz="1400" dirty="0">
                          <a:effectLst/>
                        </a:rPr>
                        <a:t>Peter Mokaba Stadium - Polokwane </a:t>
                      </a:r>
                      <a:endParaRPr lang="en-ZA"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en-ZA" sz="1400" u="sng">
                          <a:effectLst/>
                        </a:rPr>
                        <a:t>Lead Facilitator</a:t>
                      </a:r>
                      <a:br>
                        <a:rPr lang="en-ZA" sz="1400" u="sng">
                          <a:effectLst/>
                        </a:rPr>
                      </a:br>
                      <a:r>
                        <a:rPr lang="en-ZA" sz="1400">
                          <a:effectLst/>
                        </a:rPr>
                        <a:t>Mr. Themba Nxumalo</a:t>
                      </a:r>
                      <a:endParaRPr lang="en-ZA"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en-ZA" sz="1400" dirty="0">
                          <a:effectLst/>
                        </a:rPr>
                        <a:t> Completed</a:t>
                      </a:r>
                      <a:endParaRPr lang="en-ZA"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xmlns="" val="1563159279"/>
                  </a:ext>
                </a:extLst>
              </a:tr>
            </a:tbl>
          </a:graphicData>
        </a:graphic>
      </p:graphicFrame>
    </p:spTree>
    <p:extLst>
      <p:ext uri="{BB962C8B-B14F-4D97-AF65-F5344CB8AC3E}">
        <p14:creationId xmlns:p14="http://schemas.microsoft.com/office/powerpoint/2010/main" xmlns="" val="342095874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xmlns="" id="{C105C370-2D02-FD6B-EECD-1780191F329B}"/>
              </a:ext>
            </a:extLst>
          </p:cNvPr>
          <p:cNvSpPr>
            <a:spLocks noGrp="1"/>
          </p:cNvSpPr>
          <p:nvPr>
            <p:ph type="sldNum" sz="quarter" idx="13"/>
          </p:nvPr>
        </p:nvSpPr>
        <p:spPr/>
        <p:txBody>
          <a:bodyPr/>
          <a:lstStyle/>
          <a:p>
            <a:fld id="{4CC04D4C-DC45-834A-A759-F6658CE957E3}" type="slidenum">
              <a:rPr lang="en-US" smtClean="0"/>
              <a:pPr/>
              <a:t>25</a:t>
            </a:fld>
            <a:endParaRPr lang="en-US" dirty="0"/>
          </a:p>
        </p:txBody>
      </p:sp>
      <p:sp>
        <p:nvSpPr>
          <p:cNvPr id="5" name="Title 1">
            <a:extLst>
              <a:ext uri="{FF2B5EF4-FFF2-40B4-BE49-F238E27FC236}">
                <a16:creationId xmlns:a16="http://schemas.microsoft.com/office/drawing/2014/main" xmlns="" id="{45C32727-BC82-0ABA-AF15-6A513F4C16B3}"/>
              </a:ext>
            </a:extLst>
          </p:cNvPr>
          <p:cNvSpPr>
            <a:spLocks noGrp="1"/>
          </p:cNvSpPr>
          <p:nvPr>
            <p:ph sz="quarter" idx="10"/>
          </p:nvPr>
        </p:nvSpPr>
        <p:spPr>
          <a:xfrm>
            <a:off x="472108" y="1250156"/>
            <a:ext cx="8915400" cy="4357688"/>
          </a:xfrm>
        </p:spPr>
        <p:txBody>
          <a:bodyPr>
            <a:noAutofit/>
          </a:bodyPr>
          <a:lstStyle/>
          <a:p>
            <a:pPr marL="0" indent="0">
              <a:buNone/>
            </a:pPr>
            <a:r>
              <a:rPr lang="en-ZA" sz="1900" b="1" dirty="0"/>
              <a:t>Summary:</a:t>
            </a:r>
          </a:p>
          <a:p>
            <a:pPr marL="0" indent="0">
              <a:buNone/>
            </a:pPr>
            <a:endParaRPr lang="en-ZA" sz="2600" dirty="0"/>
          </a:p>
          <a:p>
            <a:pPr marL="0" indent="0">
              <a:buNone/>
            </a:pPr>
            <a:endParaRPr lang="en-ZA" sz="2600" dirty="0"/>
          </a:p>
          <a:p>
            <a:pPr marL="0" lvl="0" indent="0">
              <a:buNone/>
            </a:pPr>
            <a:endParaRPr lang="en-ZA" sz="1600" dirty="0"/>
          </a:p>
        </p:txBody>
      </p:sp>
      <p:sp>
        <p:nvSpPr>
          <p:cNvPr id="6" name="Title 1">
            <a:extLst>
              <a:ext uri="{FF2B5EF4-FFF2-40B4-BE49-F238E27FC236}">
                <a16:creationId xmlns:a16="http://schemas.microsoft.com/office/drawing/2014/main" xmlns="" id="{3F85F7D5-39CF-9211-B8E8-6BEB6BE865C0}"/>
              </a:ext>
            </a:extLst>
          </p:cNvPr>
          <p:cNvSpPr>
            <a:spLocks noGrp="1"/>
          </p:cNvSpPr>
          <p:nvPr>
            <p:ph type="title"/>
          </p:nvPr>
        </p:nvSpPr>
        <p:spPr>
          <a:xfrm>
            <a:off x="1895475" y="626269"/>
            <a:ext cx="4391025" cy="839788"/>
          </a:xfrm>
        </p:spPr>
        <p:txBody>
          <a:bodyPr>
            <a:noAutofit/>
          </a:bodyPr>
          <a:lstStyle/>
          <a:p>
            <a:r>
              <a:rPr lang="en-ZA" sz="1600" dirty="0">
                <a:solidFill>
                  <a:schemeClr val="accent6"/>
                </a:solidFill>
              </a:rPr>
              <a:t>ITEM 11.7</a:t>
            </a:r>
            <a:r>
              <a:rPr lang="en-ZA" sz="1800" dirty="0">
                <a:solidFill>
                  <a:schemeClr val="accent6"/>
                </a:solidFill>
              </a:rPr>
              <a:t/>
            </a:r>
            <a:br>
              <a:rPr lang="en-ZA" sz="1800" dirty="0">
                <a:solidFill>
                  <a:schemeClr val="accent6"/>
                </a:solidFill>
              </a:rPr>
            </a:br>
            <a:r>
              <a:rPr lang="en-ZA" sz="1800" dirty="0">
                <a:solidFill>
                  <a:schemeClr val="accent6"/>
                </a:solidFill>
              </a:rPr>
              <a:t>REPORT ON </a:t>
            </a:r>
            <a:r>
              <a:rPr lang="en-ZA" sz="1800" dirty="0">
                <a:solidFill>
                  <a:schemeClr val="accent6"/>
                </a:solidFill>
                <a:effectLst/>
                <a:ea typeface="Calibri" panose="020F0502020204030204" pitchFamily="34" charset="0"/>
                <a:cs typeface="Arial" panose="020B0604020202020204" pitchFamily="34" charset="0"/>
              </a:rPr>
              <a:t>COORDINATION AND SUPPORT OF CAPACITY BUILDING INITIATIVES FOR COUNCILORS AND OFFICIALS</a:t>
            </a:r>
            <a:r>
              <a:rPr lang="en-ZA" sz="1600" dirty="0"/>
              <a:t/>
            </a:r>
            <a:br>
              <a:rPr lang="en-ZA" sz="1600" dirty="0"/>
            </a:br>
            <a:r>
              <a:rPr lang="en-ZA" sz="1600" dirty="0"/>
              <a:t/>
            </a:r>
            <a:br>
              <a:rPr lang="en-ZA" sz="1600" dirty="0"/>
            </a:br>
            <a:r>
              <a:rPr lang="en-ZA" sz="1600" dirty="0"/>
              <a:t/>
            </a:r>
            <a:br>
              <a:rPr lang="en-ZA" sz="1600" dirty="0"/>
            </a:br>
            <a:r>
              <a:rPr lang="en-ZA" sz="1600" dirty="0"/>
              <a:t/>
            </a:r>
            <a:br>
              <a:rPr lang="en-ZA" sz="1600" dirty="0"/>
            </a:br>
            <a:endParaRPr lang="en-ZA" sz="1600" dirty="0"/>
          </a:p>
        </p:txBody>
      </p:sp>
      <p:graphicFrame>
        <p:nvGraphicFramePr>
          <p:cNvPr id="2" name="Table 1">
            <a:extLst>
              <a:ext uri="{FF2B5EF4-FFF2-40B4-BE49-F238E27FC236}">
                <a16:creationId xmlns:a16="http://schemas.microsoft.com/office/drawing/2014/main" xmlns="" id="{5A931A32-4134-F7FF-27B7-4839B23362B0}"/>
              </a:ext>
            </a:extLst>
          </p:cNvPr>
          <p:cNvGraphicFramePr>
            <a:graphicFrameLocks noGrp="1"/>
          </p:cNvGraphicFramePr>
          <p:nvPr>
            <p:extLst>
              <p:ext uri="{D42A27DB-BD31-4B8C-83A1-F6EECF244321}">
                <p14:modId xmlns:p14="http://schemas.microsoft.com/office/powerpoint/2010/main" xmlns="" val="2983559606"/>
              </p:ext>
            </p:extLst>
          </p:nvPr>
        </p:nvGraphicFramePr>
        <p:xfrm>
          <a:off x="472108" y="1567947"/>
          <a:ext cx="9139030" cy="4896103"/>
        </p:xfrm>
        <a:graphic>
          <a:graphicData uri="http://schemas.openxmlformats.org/drawingml/2006/table">
            <a:tbl>
              <a:tblPr firstRow="1" firstCol="1" bandRow="1">
                <a:tableStyleId>{93296810-A885-4BE3-A3E7-6D5BEEA58F35}</a:tableStyleId>
              </a:tblPr>
              <a:tblGrid>
                <a:gridCol w="2546863">
                  <a:extLst>
                    <a:ext uri="{9D8B030D-6E8A-4147-A177-3AD203B41FA5}">
                      <a16:colId xmlns:a16="http://schemas.microsoft.com/office/drawing/2014/main" xmlns="" val="2649203437"/>
                    </a:ext>
                  </a:extLst>
                </a:gridCol>
                <a:gridCol w="1886828">
                  <a:extLst>
                    <a:ext uri="{9D8B030D-6E8A-4147-A177-3AD203B41FA5}">
                      <a16:colId xmlns:a16="http://schemas.microsoft.com/office/drawing/2014/main" xmlns="" val="1879154008"/>
                    </a:ext>
                  </a:extLst>
                </a:gridCol>
                <a:gridCol w="2396328">
                  <a:extLst>
                    <a:ext uri="{9D8B030D-6E8A-4147-A177-3AD203B41FA5}">
                      <a16:colId xmlns:a16="http://schemas.microsoft.com/office/drawing/2014/main" xmlns="" val="626455664"/>
                    </a:ext>
                  </a:extLst>
                </a:gridCol>
                <a:gridCol w="1220114">
                  <a:extLst>
                    <a:ext uri="{9D8B030D-6E8A-4147-A177-3AD203B41FA5}">
                      <a16:colId xmlns:a16="http://schemas.microsoft.com/office/drawing/2014/main" xmlns="" val="1952281774"/>
                    </a:ext>
                  </a:extLst>
                </a:gridCol>
                <a:gridCol w="1088897">
                  <a:extLst>
                    <a:ext uri="{9D8B030D-6E8A-4147-A177-3AD203B41FA5}">
                      <a16:colId xmlns:a16="http://schemas.microsoft.com/office/drawing/2014/main" xmlns="" val="3099918513"/>
                    </a:ext>
                  </a:extLst>
                </a:gridCol>
              </a:tblGrid>
              <a:tr h="1099659">
                <a:tc>
                  <a:txBody>
                    <a:bodyPr/>
                    <a:lstStyle/>
                    <a:p>
                      <a:pPr algn="l">
                        <a:lnSpc>
                          <a:spcPct val="107000"/>
                        </a:lnSpc>
                        <a:spcAft>
                          <a:spcPts val="800"/>
                        </a:spcAft>
                      </a:pPr>
                      <a:r>
                        <a:rPr lang="en-ZA" sz="1800" dirty="0">
                          <a:effectLst/>
                        </a:rPr>
                        <a:t>Name of Training </a:t>
                      </a:r>
                      <a:endParaRPr lang="en-ZA"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l">
                        <a:lnSpc>
                          <a:spcPct val="107000"/>
                        </a:lnSpc>
                        <a:spcAft>
                          <a:spcPts val="800"/>
                        </a:spcAft>
                      </a:pPr>
                      <a:r>
                        <a:rPr lang="en-ZA" sz="1800">
                          <a:effectLst/>
                        </a:rPr>
                        <a:t>Date </a:t>
                      </a:r>
                      <a:endParaRPr lang="en-ZA"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l">
                        <a:lnSpc>
                          <a:spcPct val="107000"/>
                        </a:lnSpc>
                        <a:spcAft>
                          <a:spcPts val="800"/>
                        </a:spcAft>
                      </a:pPr>
                      <a:r>
                        <a:rPr lang="en-ZA" sz="1800">
                          <a:effectLst/>
                        </a:rPr>
                        <a:t>Venue</a:t>
                      </a:r>
                      <a:endParaRPr lang="en-ZA"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l">
                        <a:lnSpc>
                          <a:spcPct val="107000"/>
                        </a:lnSpc>
                        <a:spcAft>
                          <a:spcPts val="800"/>
                        </a:spcAft>
                      </a:pPr>
                      <a:r>
                        <a:rPr lang="en-ZA" sz="1800">
                          <a:effectLst/>
                        </a:rPr>
                        <a:t>Number of Councillors Trained</a:t>
                      </a:r>
                      <a:endParaRPr lang="en-ZA"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l">
                        <a:lnSpc>
                          <a:spcPct val="107000"/>
                        </a:lnSpc>
                        <a:spcAft>
                          <a:spcPts val="800"/>
                        </a:spcAft>
                      </a:pPr>
                      <a:r>
                        <a:rPr lang="en-ZA" sz="1800">
                          <a:effectLst/>
                        </a:rPr>
                        <a:t>Number of Officials Trained</a:t>
                      </a:r>
                      <a:endParaRPr lang="en-ZA"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xmlns="" val="2181628581"/>
                  </a:ext>
                </a:extLst>
              </a:tr>
              <a:tr h="821662">
                <a:tc>
                  <a:txBody>
                    <a:bodyPr/>
                    <a:lstStyle/>
                    <a:p>
                      <a:pPr algn="l">
                        <a:lnSpc>
                          <a:spcPct val="107000"/>
                        </a:lnSpc>
                        <a:spcAft>
                          <a:spcPts val="800"/>
                        </a:spcAft>
                      </a:pPr>
                      <a:r>
                        <a:rPr lang="en-ZA" sz="1800" dirty="0">
                          <a:effectLst/>
                        </a:rPr>
                        <a:t>Occupational Health and Safety – </a:t>
                      </a:r>
                      <a:r>
                        <a:rPr lang="en-ZA" sz="1800" dirty="0" err="1">
                          <a:effectLst/>
                        </a:rPr>
                        <a:t>CompEasy</a:t>
                      </a:r>
                      <a:r>
                        <a:rPr lang="en-ZA" sz="1800" dirty="0">
                          <a:effectLst/>
                        </a:rPr>
                        <a:t> Training</a:t>
                      </a:r>
                      <a:endParaRPr lang="en-ZA"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l">
                        <a:lnSpc>
                          <a:spcPct val="107000"/>
                        </a:lnSpc>
                        <a:spcAft>
                          <a:spcPts val="800"/>
                        </a:spcAft>
                      </a:pPr>
                      <a:r>
                        <a:rPr lang="en-ZA" sz="1800" dirty="0">
                          <a:effectLst/>
                        </a:rPr>
                        <a:t>19 – 23 September 2022</a:t>
                      </a:r>
                      <a:endParaRPr lang="en-ZA"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l">
                        <a:lnSpc>
                          <a:spcPct val="107000"/>
                        </a:lnSpc>
                        <a:spcAft>
                          <a:spcPts val="800"/>
                        </a:spcAft>
                      </a:pPr>
                      <a:r>
                        <a:rPr lang="en-ZA" sz="1800" dirty="0">
                          <a:effectLst/>
                        </a:rPr>
                        <a:t>Bela-Bela Municipality – Bela-Bela </a:t>
                      </a:r>
                      <a:endParaRPr lang="en-ZA"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342900" lvl="0" indent="-342900" algn="l">
                        <a:lnSpc>
                          <a:spcPct val="107000"/>
                        </a:lnSpc>
                        <a:spcAft>
                          <a:spcPts val="800"/>
                        </a:spcAft>
                        <a:buFont typeface="Arial" panose="020B0604020202020204" pitchFamily="34" charset="0"/>
                        <a:buChar char="-"/>
                      </a:pPr>
                      <a:r>
                        <a:rPr lang="en-ZA" sz="1800" dirty="0">
                          <a:effectLst/>
                        </a:rPr>
                        <a:t> </a:t>
                      </a:r>
                      <a:endParaRPr lang="en-ZA"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800"/>
                        </a:spcAft>
                      </a:pPr>
                      <a:r>
                        <a:rPr lang="en-ZA" sz="1800">
                          <a:effectLst/>
                        </a:rPr>
                        <a:t>54</a:t>
                      </a:r>
                      <a:endParaRPr lang="en-ZA"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xmlns="" val="1470103770"/>
                  </a:ext>
                </a:extLst>
              </a:tr>
              <a:tr h="821662">
                <a:tc>
                  <a:txBody>
                    <a:bodyPr/>
                    <a:lstStyle/>
                    <a:p>
                      <a:pPr algn="l">
                        <a:lnSpc>
                          <a:spcPct val="107000"/>
                        </a:lnSpc>
                        <a:spcAft>
                          <a:spcPts val="800"/>
                        </a:spcAft>
                      </a:pPr>
                      <a:r>
                        <a:rPr lang="en-ZA" sz="1800" dirty="0">
                          <a:effectLst/>
                        </a:rPr>
                        <a:t>Local Labour Forum for Employer component- Waterberg District</a:t>
                      </a:r>
                      <a:endParaRPr lang="en-ZA"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rgbClr val="92D050"/>
                    </a:solidFill>
                  </a:tcPr>
                </a:tc>
                <a:tc>
                  <a:txBody>
                    <a:bodyPr/>
                    <a:lstStyle/>
                    <a:p>
                      <a:pPr algn="l">
                        <a:lnSpc>
                          <a:spcPct val="107000"/>
                        </a:lnSpc>
                        <a:spcAft>
                          <a:spcPts val="800"/>
                        </a:spcAft>
                      </a:pPr>
                      <a:r>
                        <a:rPr lang="en-ZA" sz="1800" dirty="0">
                          <a:effectLst/>
                        </a:rPr>
                        <a:t>7 – 8 July 2022</a:t>
                      </a:r>
                      <a:endParaRPr lang="en-ZA"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rgbClr val="92D050"/>
                    </a:solidFill>
                  </a:tcPr>
                </a:tc>
                <a:tc>
                  <a:txBody>
                    <a:bodyPr/>
                    <a:lstStyle/>
                    <a:p>
                      <a:pPr algn="l">
                        <a:lnSpc>
                          <a:spcPct val="107000"/>
                        </a:lnSpc>
                        <a:spcAft>
                          <a:spcPts val="800"/>
                        </a:spcAft>
                      </a:pPr>
                      <a:r>
                        <a:rPr lang="en-ZA" sz="1800" dirty="0">
                          <a:effectLst/>
                        </a:rPr>
                        <a:t>Waterberg District Municipal Council Chambers - Modimolle</a:t>
                      </a:r>
                      <a:endParaRPr lang="en-ZA"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rgbClr val="92D050"/>
                    </a:solidFill>
                  </a:tcPr>
                </a:tc>
                <a:tc>
                  <a:txBody>
                    <a:bodyPr/>
                    <a:lstStyle/>
                    <a:p>
                      <a:pPr algn="ctr">
                        <a:lnSpc>
                          <a:spcPct val="107000"/>
                        </a:lnSpc>
                        <a:spcAft>
                          <a:spcPts val="800"/>
                        </a:spcAft>
                      </a:pPr>
                      <a:r>
                        <a:rPr lang="en-ZA" sz="1800">
                          <a:effectLst/>
                        </a:rPr>
                        <a:t>11</a:t>
                      </a:r>
                      <a:endParaRPr lang="en-ZA"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rgbClr val="92D050"/>
                    </a:solidFill>
                  </a:tcPr>
                </a:tc>
                <a:tc>
                  <a:txBody>
                    <a:bodyPr/>
                    <a:lstStyle/>
                    <a:p>
                      <a:pPr algn="ctr">
                        <a:lnSpc>
                          <a:spcPct val="107000"/>
                        </a:lnSpc>
                        <a:spcAft>
                          <a:spcPts val="800"/>
                        </a:spcAft>
                      </a:pPr>
                      <a:r>
                        <a:rPr lang="en-ZA" sz="1800" dirty="0">
                          <a:effectLst/>
                        </a:rPr>
                        <a:t>14</a:t>
                      </a:r>
                      <a:endParaRPr lang="en-ZA"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rgbClr val="92D050"/>
                    </a:solidFill>
                  </a:tcPr>
                </a:tc>
                <a:extLst>
                  <a:ext uri="{0D108BD9-81ED-4DB2-BD59-A6C34878D82A}">
                    <a16:rowId xmlns:a16="http://schemas.microsoft.com/office/drawing/2014/main" xmlns="" val="1679164219"/>
                  </a:ext>
                </a:extLst>
              </a:tr>
              <a:tr h="821662">
                <a:tc>
                  <a:txBody>
                    <a:bodyPr/>
                    <a:lstStyle/>
                    <a:p>
                      <a:pPr algn="l">
                        <a:lnSpc>
                          <a:spcPct val="107000"/>
                        </a:lnSpc>
                        <a:spcAft>
                          <a:spcPts val="800"/>
                        </a:spcAft>
                      </a:pPr>
                      <a:r>
                        <a:rPr lang="en-ZA" sz="1800">
                          <a:effectLst/>
                        </a:rPr>
                        <a:t>Local Labour Forum for Employer component- Capricorn District</a:t>
                      </a:r>
                      <a:endParaRPr lang="en-ZA"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l">
                        <a:lnSpc>
                          <a:spcPct val="107000"/>
                        </a:lnSpc>
                        <a:spcAft>
                          <a:spcPts val="800"/>
                        </a:spcAft>
                      </a:pPr>
                      <a:r>
                        <a:rPr lang="en-ZA" sz="1800" dirty="0">
                          <a:effectLst/>
                        </a:rPr>
                        <a:t>11 – 12 August 2022</a:t>
                      </a:r>
                      <a:endParaRPr lang="en-ZA"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l">
                        <a:lnSpc>
                          <a:spcPct val="107000"/>
                        </a:lnSpc>
                        <a:spcAft>
                          <a:spcPts val="800"/>
                        </a:spcAft>
                      </a:pPr>
                      <a:r>
                        <a:rPr lang="en-ZA" sz="1800" dirty="0">
                          <a:effectLst/>
                        </a:rPr>
                        <a:t>Peter Mokaba Stadium – Polokwane </a:t>
                      </a:r>
                      <a:endParaRPr lang="en-ZA"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800"/>
                        </a:spcAft>
                      </a:pPr>
                      <a:r>
                        <a:rPr lang="en-ZA" sz="1800" dirty="0">
                          <a:effectLst/>
                        </a:rPr>
                        <a:t>4</a:t>
                      </a:r>
                      <a:endParaRPr lang="en-ZA"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800"/>
                        </a:spcAft>
                      </a:pPr>
                      <a:r>
                        <a:rPr lang="en-ZA" sz="1800">
                          <a:effectLst/>
                        </a:rPr>
                        <a:t>16</a:t>
                      </a:r>
                      <a:endParaRPr lang="en-ZA"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xmlns="" val="1064791118"/>
                  </a:ext>
                </a:extLst>
              </a:tr>
              <a:tr h="1132710">
                <a:tc>
                  <a:txBody>
                    <a:bodyPr/>
                    <a:lstStyle/>
                    <a:p>
                      <a:pPr algn="l">
                        <a:lnSpc>
                          <a:spcPct val="107000"/>
                        </a:lnSpc>
                        <a:spcAft>
                          <a:spcPts val="800"/>
                        </a:spcAft>
                      </a:pPr>
                      <a:r>
                        <a:rPr lang="en-ZA" sz="1800" dirty="0">
                          <a:effectLst/>
                        </a:rPr>
                        <a:t>Initiating and Chairing Disciplinary Hearing</a:t>
                      </a:r>
                      <a:endParaRPr lang="en-ZA"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l">
                        <a:lnSpc>
                          <a:spcPct val="107000"/>
                        </a:lnSpc>
                        <a:spcAft>
                          <a:spcPts val="800"/>
                        </a:spcAft>
                      </a:pPr>
                      <a:r>
                        <a:rPr lang="en-ZA" sz="1800">
                          <a:effectLst/>
                        </a:rPr>
                        <a:t>21 – 22 September 2022</a:t>
                      </a:r>
                      <a:endParaRPr lang="en-ZA"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l">
                        <a:lnSpc>
                          <a:spcPct val="107000"/>
                        </a:lnSpc>
                        <a:spcAft>
                          <a:spcPts val="800"/>
                        </a:spcAft>
                      </a:pPr>
                      <a:r>
                        <a:rPr lang="en-ZA" sz="1800" dirty="0">
                          <a:effectLst/>
                        </a:rPr>
                        <a:t>Tzaneen Fire Station – Tzaneen </a:t>
                      </a:r>
                      <a:endParaRPr lang="en-ZA"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342900" lvl="0" indent="-342900" algn="l">
                        <a:lnSpc>
                          <a:spcPct val="107000"/>
                        </a:lnSpc>
                        <a:spcAft>
                          <a:spcPts val="800"/>
                        </a:spcAft>
                        <a:buFont typeface="Arial" panose="020B0604020202020204" pitchFamily="34" charset="0"/>
                        <a:buChar char="-"/>
                      </a:pPr>
                      <a:r>
                        <a:rPr lang="en-ZA" sz="1800" dirty="0">
                          <a:effectLst/>
                        </a:rPr>
                        <a:t> </a:t>
                      </a:r>
                      <a:endParaRPr lang="en-ZA"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800"/>
                        </a:spcAft>
                      </a:pPr>
                      <a:r>
                        <a:rPr lang="en-ZA" sz="1800" dirty="0">
                          <a:effectLst/>
                        </a:rPr>
                        <a:t>56 </a:t>
                      </a:r>
                      <a:endParaRPr lang="en-ZA"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xmlns="" val="3884149655"/>
                  </a:ext>
                </a:extLst>
              </a:tr>
            </a:tbl>
          </a:graphicData>
        </a:graphic>
      </p:graphicFrame>
    </p:spTree>
    <p:extLst>
      <p:ext uri="{BB962C8B-B14F-4D97-AF65-F5344CB8AC3E}">
        <p14:creationId xmlns:p14="http://schemas.microsoft.com/office/powerpoint/2010/main" xmlns="" val="310673957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xmlns="" id="{C105C370-2D02-FD6B-EECD-1780191F329B}"/>
              </a:ext>
            </a:extLst>
          </p:cNvPr>
          <p:cNvSpPr>
            <a:spLocks noGrp="1"/>
          </p:cNvSpPr>
          <p:nvPr>
            <p:ph type="sldNum" sz="quarter" idx="13"/>
          </p:nvPr>
        </p:nvSpPr>
        <p:spPr/>
        <p:txBody>
          <a:bodyPr/>
          <a:lstStyle/>
          <a:p>
            <a:fld id="{4CC04D4C-DC45-834A-A759-F6658CE957E3}" type="slidenum">
              <a:rPr lang="en-US" smtClean="0"/>
              <a:pPr/>
              <a:t>26</a:t>
            </a:fld>
            <a:endParaRPr lang="en-US" dirty="0"/>
          </a:p>
        </p:txBody>
      </p:sp>
      <p:sp>
        <p:nvSpPr>
          <p:cNvPr id="5" name="Title 1">
            <a:extLst>
              <a:ext uri="{FF2B5EF4-FFF2-40B4-BE49-F238E27FC236}">
                <a16:creationId xmlns:a16="http://schemas.microsoft.com/office/drawing/2014/main" xmlns="" id="{45C32727-BC82-0ABA-AF15-6A513F4C16B3}"/>
              </a:ext>
            </a:extLst>
          </p:cNvPr>
          <p:cNvSpPr>
            <a:spLocks noGrp="1"/>
          </p:cNvSpPr>
          <p:nvPr>
            <p:ph sz="quarter" idx="10"/>
          </p:nvPr>
        </p:nvSpPr>
        <p:spPr>
          <a:xfrm>
            <a:off x="495300" y="1543050"/>
            <a:ext cx="8915400" cy="4357688"/>
          </a:xfrm>
        </p:spPr>
        <p:txBody>
          <a:bodyPr>
            <a:noAutofit/>
          </a:bodyPr>
          <a:lstStyle/>
          <a:p>
            <a:pPr marL="0" indent="0">
              <a:buNone/>
            </a:pPr>
            <a:r>
              <a:rPr lang="en-ZA" sz="1900" b="1" dirty="0"/>
              <a:t>Summary:</a:t>
            </a:r>
          </a:p>
          <a:p>
            <a:pPr marL="0" indent="0">
              <a:buNone/>
            </a:pPr>
            <a:endParaRPr lang="en-ZA" sz="2600" dirty="0"/>
          </a:p>
          <a:p>
            <a:pPr marL="0" indent="0">
              <a:buNone/>
            </a:pPr>
            <a:endParaRPr lang="en-ZA" sz="2600" dirty="0"/>
          </a:p>
          <a:p>
            <a:pPr marL="0" indent="0">
              <a:buNone/>
            </a:pPr>
            <a:endParaRPr lang="en-ZA" sz="2600" dirty="0"/>
          </a:p>
          <a:p>
            <a:pPr marL="0" indent="0">
              <a:buNone/>
            </a:pPr>
            <a:endParaRPr lang="en-ZA" sz="2600" dirty="0"/>
          </a:p>
          <a:p>
            <a:pPr marL="0" indent="0">
              <a:buNone/>
            </a:pPr>
            <a:endParaRPr lang="en-ZA" sz="2600" dirty="0"/>
          </a:p>
          <a:p>
            <a:pPr marL="0" indent="0">
              <a:buNone/>
            </a:pPr>
            <a:endParaRPr lang="en-ZA" sz="2600" dirty="0"/>
          </a:p>
          <a:p>
            <a:pPr marL="0" indent="0">
              <a:buNone/>
            </a:pPr>
            <a:r>
              <a:rPr lang="en-ZA" sz="1600" dirty="0"/>
              <a:t/>
            </a:r>
            <a:br>
              <a:rPr lang="en-ZA" sz="1600" dirty="0"/>
            </a:br>
            <a:r>
              <a:rPr lang="en-ZA" sz="1600" dirty="0"/>
              <a:t/>
            </a:r>
            <a:br>
              <a:rPr lang="en-ZA" sz="1600" dirty="0"/>
            </a:br>
            <a:r>
              <a:rPr lang="en-ZA" sz="1600" dirty="0"/>
              <a:t/>
            </a:r>
            <a:br>
              <a:rPr lang="en-ZA" sz="1600" dirty="0"/>
            </a:br>
            <a:r>
              <a:rPr lang="en-ZA" sz="1600" dirty="0"/>
              <a:t/>
            </a:r>
            <a:br>
              <a:rPr lang="en-ZA" sz="1600" dirty="0"/>
            </a:br>
            <a:endParaRPr lang="en-ZA" sz="1600" dirty="0"/>
          </a:p>
        </p:txBody>
      </p:sp>
      <p:sp>
        <p:nvSpPr>
          <p:cNvPr id="6" name="Title 1">
            <a:extLst>
              <a:ext uri="{FF2B5EF4-FFF2-40B4-BE49-F238E27FC236}">
                <a16:creationId xmlns:a16="http://schemas.microsoft.com/office/drawing/2014/main" xmlns="" id="{3F85F7D5-39CF-9211-B8E8-6BEB6BE865C0}"/>
              </a:ext>
            </a:extLst>
          </p:cNvPr>
          <p:cNvSpPr>
            <a:spLocks noGrp="1"/>
          </p:cNvSpPr>
          <p:nvPr>
            <p:ph type="title"/>
          </p:nvPr>
        </p:nvSpPr>
        <p:spPr>
          <a:xfrm>
            <a:off x="1895475" y="493160"/>
            <a:ext cx="6077271" cy="972897"/>
          </a:xfrm>
        </p:spPr>
        <p:txBody>
          <a:bodyPr>
            <a:noAutofit/>
          </a:bodyPr>
          <a:lstStyle/>
          <a:p>
            <a:r>
              <a:rPr lang="en-ZA" sz="1800" dirty="0">
                <a:solidFill>
                  <a:schemeClr val="accent6"/>
                </a:solidFill>
              </a:rPr>
              <a:t/>
            </a:r>
            <a:br>
              <a:rPr lang="en-ZA" sz="1800" dirty="0">
                <a:solidFill>
                  <a:schemeClr val="accent6"/>
                </a:solidFill>
              </a:rPr>
            </a:br>
            <a:r>
              <a:rPr lang="en-ZA" sz="1800" b="1" dirty="0">
                <a:solidFill>
                  <a:schemeClr val="accent6"/>
                </a:solidFill>
                <a:effectLst/>
                <a:ea typeface="Calibri" panose="020F0502020204030204" pitchFamily="34" charset="0"/>
                <a:cs typeface="Times New Roman" panose="02020603050405020304" pitchFamily="18" charset="0"/>
              </a:rPr>
              <a:t>PMS AND CHANGE MANAGEMENT SUPPORT</a:t>
            </a:r>
            <a:r>
              <a:rPr lang="en-ZA" sz="1800" dirty="0">
                <a:effectLst/>
                <a:latin typeface="Calibri" panose="020F0502020204030204" pitchFamily="34" charset="0"/>
                <a:ea typeface="Calibri" panose="020F0502020204030204" pitchFamily="34" charset="0"/>
                <a:cs typeface="Times New Roman" panose="02020603050405020304" pitchFamily="18" charset="0"/>
              </a:rPr>
              <a:t/>
            </a:r>
            <a:br>
              <a:rPr lang="en-ZA" sz="1800" dirty="0">
                <a:effectLst/>
                <a:latin typeface="Calibri" panose="020F0502020204030204" pitchFamily="34" charset="0"/>
                <a:ea typeface="Calibri" panose="020F0502020204030204" pitchFamily="34" charset="0"/>
                <a:cs typeface="Times New Roman" panose="02020603050405020304" pitchFamily="18" charset="0"/>
              </a:rPr>
            </a:br>
            <a:r>
              <a:rPr lang="en-ZA" sz="1600" dirty="0"/>
              <a:t/>
            </a:r>
            <a:br>
              <a:rPr lang="en-ZA" sz="1600" dirty="0"/>
            </a:br>
            <a:r>
              <a:rPr lang="en-ZA" sz="1600" dirty="0"/>
              <a:t/>
            </a:r>
            <a:br>
              <a:rPr lang="en-ZA" sz="1600" dirty="0"/>
            </a:br>
            <a:r>
              <a:rPr lang="en-ZA" sz="1600" dirty="0"/>
              <a:t/>
            </a:r>
            <a:br>
              <a:rPr lang="en-ZA" sz="1600" dirty="0"/>
            </a:br>
            <a:endParaRPr lang="en-ZA" sz="1600" dirty="0"/>
          </a:p>
        </p:txBody>
      </p:sp>
      <p:graphicFrame>
        <p:nvGraphicFramePr>
          <p:cNvPr id="2" name="Table 1">
            <a:extLst>
              <a:ext uri="{FF2B5EF4-FFF2-40B4-BE49-F238E27FC236}">
                <a16:creationId xmlns:a16="http://schemas.microsoft.com/office/drawing/2014/main" xmlns="" id="{7DB82B71-540F-BC30-3734-4F5279D4DD7A}"/>
              </a:ext>
            </a:extLst>
          </p:cNvPr>
          <p:cNvGraphicFramePr>
            <a:graphicFrameLocks noGrp="1"/>
          </p:cNvGraphicFramePr>
          <p:nvPr>
            <p:extLst>
              <p:ext uri="{D42A27DB-BD31-4B8C-83A1-F6EECF244321}">
                <p14:modId xmlns:p14="http://schemas.microsoft.com/office/powerpoint/2010/main" xmlns="" val="1795021879"/>
              </p:ext>
            </p:extLst>
          </p:nvPr>
        </p:nvGraphicFramePr>
        <p:xfrm>
          <a:off x="495300" y="2067339"/>
          <a:ext cx="8915399" cy="3833398"/>
        </p:xfrm>
        <a:graphic>
          <a:graphicData uri="http://schemas.openxmlformats.org/drawingml/2006/table">
            <a:tbl>
              <a:tblPr firstRow="1" firstCol="1" bandRow="1">
                <a:tableStyleId>{93296810-A885-4BE3-A3E7-6D5BEEA58F35}</a:tableStyleId>
              </a:tblPr>
              <a:tblGrid>
                <a:gridCol w="3052978">
                  <a:extLst>
                    <a:ext uri="{9D8B030D-6E8A-4147-A177-3AD203B41FA5}">
                      <a16:colId xmlns:a16="http://schemas.microsoft.com/office/drawing/2014/main" xmlns="" val="1704757007"/>
                    </a:ext>
                  </a:extLst>
                </a:gridCol>
                <a:gridCol w="2071589">
                  <a:extLst>
                    <a:ext uri="{9D8B030D-6E8A-4147-A177-3AD203B41FA5}">
                      <a16:colId xmlns:a16="http://schemas.microsoft.com/office/drawing/2014/main" xmlns="" val="935845553"/>
                    </a:ext>
                  </a:extLst>
                </a:gridCol>
                <a:gridCol w="3790832">
                  <a:extLst>
                    <a:ext uri="{9D8B030D-6E8A-4147-A177-3AD203B41FA5}">
                      <a16:colId xmlns:a16="http://schemas.microsoft.com/office/drawing/2014/main" xmlns="" val="3604595193"/>
                    </a:ext>
                  </a:extLst>
                </a:gridCol>
              </a:tblGrid>
              <a:tr h="337170">
                <a:tc>
                  <a:txBody>
                    <a:bodyPr/>
                    <a:lstStyle/>
                    <a:p>
                      <a:pPr algn="just">
                        <a:lnSpc>
                          <a:spcPct val="107000"/>
                        </a:lnSpc>
                        <a:spcAft>
                          <a:spcPts val="800"/>
                        </a:spcAft>
                      </a:pPr>
                      <a:r>
                        <a:rPr lang="en-ZA" sz="2000">
                          <a:effectLst/>
                        </a:rPr>
                        <a:t>Municipality Supported </a:t>
                      </a:r>
                      <a:endParaRPr lang="en-ZA"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07000"/>
                        </a:lnSpc>
                        <a:spcAft>
                          <a:spcPts val="800"/>
                        </a:spcAft>
                      </a:pPr>
                      <a:r>
                        <a:rPr lang="en-ZA" sz="2000">
                          <a:effectLst/>
                        </a:rPr>
                        <a:t>Date</a:t>
                      </a:r>
                      <a:endParaRPr lang="en-ZA"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07000"/>
                        </a:lnSpc>
                        <a:spcAft>
                          <a:spcPts val="800"/>
                        </a:spcAft>
                      </a:pPr>
                      <a:r>
                        <a:rPr lang="en-ZA" sz="2000">
                          <a:effectLst/>
                        </a:rPr>
                        <a:t>Summary of Support Provided</a:t>
                      </a:r>
                      <a:endParaRPr lang="en-ZA"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xmlns="" val="629316364"/>
                  </a:ext>
                </a:extLst>
              </a:tr>
              <a:tr h="1748114">
                <a:tc>
                  <a:txBody>
                    <a:bodyPr/>
                    <a:lstStyle/>
                    <a:p>
                      <a:pPr algn="just">
                        <a:lnSpc>
                          <a:spcPct val="107000"/>
                        </a:lnSpc>
                        <a:spcAft>
                          <a:spcPts val="800"/>
                        </a:spcAft>
                      </a:pPr>
                      <a:r>
                        <a:rPr lang="en-ZA" sz="2000" dirty="0">
                          <a:effectLst/>
                        </a:rPr>
                        <a:t>Musina Municipality</a:t>
                      </a:r>
                      <a:endParaRPr lang="en-ZA" sz="1800" dirty="0">
                        <a:effectLst/>
                      </a:endParaRPr>
                    </a:p>
                    <a:p>
                      <a:pPr algn="just">
                        <a:lnSpc>
                          <a:spcPct val="107000"/>
                        </a:lnSpc>
                        <a:spcAft>
                          <a:spcPts val="800"/>
                        </a:spcAft>
                      </a:pPr>
                      <a:r>
                        <a:rPr lang="en-ZA" sz="2000" dirty="0">
                          <a:effectLst/>
                        </a:rPr>
                        <a:t>Modimolle-Mookgopong </a:t>
                      </a:r>
                      <a:endParaRPr lang="en-ZA" sz="1800" dirty="0">
                        <a:effectLst/>
                      </a:endParaRPr>
                    </a:p>
                    <a:p>
                      <a:pPr algn="just">
                        <a:lnSpc>
                          <a:spcPct val="107000"/>
                        </a:lnSpc>
                        <a:spcAft>
                          <a:spcPts val="800"/>
                        </a:spcAft>
                      </a:pPr>
                      <a:r>
                        <a:rPr lang="en-ZA" sz="2000" dirty="0">
                          <a:effectLst/>
                        </a:rPr>
                        <a:t>Greater Letaba</a:t>
                      </a:r>
                      <a:endParaRPr lang="en-ZA"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07000"/>
                        </a:lnSpc>
                        <a:spcAft>
                          <a:spcPts val="800"/>
                        </a:spcAft>
                      </a:pPr>
                      <a:r>
                        <a:rPr lang="en-ZA" sz="2000">
                          <a:effectLst/>
                        </a:rPr>
                        <a:t>16 August 2021</a:t>
                      </a:r>
                      <a:endParaRPr lang="en-ZA"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07000"/>
                        </a:lnSpc>
                        <a:spcAft>
                          <a:spcPts val="800"/>
                        </a:spcAft>
                      </a:pPr>
                      <a:r>
                        <a:rPr lang="en-ZA" sz="2000" dirty="0">
                          <a:effectLst/>
                        </a:rPr>
                        <a:t>PMS workshop and hands-on support in the development, implementation &amp; institutionalisation / cascading of performance management system</a:t>
                      </a:r>
                      <a:endParaRPr lang="en-ZA"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xmlns="" val="1288945736"/>
                  </a:ext>
                </a:extLst>
              </a:tr>
              <a:tr h="1748114">
                <a:tc>
                  <a:txBody>
                    <a:bodyPr/>
                    <a:lstStyle/>
                    <a:p>
                      <a:pPr algn="just">
                        <a:lnSpc>
                          <a:spcPct val="107000"/>
                        </a:lnSpc>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All Municipalities Engaged on Professionalisation </a:t>
                      </a:r>
                      <a:endParaRPr lang="en-ZA"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07000"/>
                        </a:lnSpc>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21 November 2022</a:t>
                      </a:r>
                      <a:endParaRPr lang="en-ZA"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07000"/>
                        </a:lnSpc>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SALGA consulting municipalities on Professionalisation Framework for the Sector – including but not limited to affiliation to Professional Bodies, this includes Professionalisation of SCM Practitioners.</a:t>
                      </a:r>
                      <a:endParaRPr lang="en-ZA"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xmlns="" val="3664337707"/>
                  </a:ext>
                </a:extLst>
              </a:tr>
            </a:tbl>
          </a:graphicData>
        </a:graphic>
      </p:graphicFrame>
    </p:spTree>
    <p:extLst>
      <p:ext uri="{BB962C8B-B14F-4D97-AF65-F5344CB8AC3E}">
        <p14:creationId xmlns:p14="http://schemas.microsoft.com/office/powerpoint/2010/main" xmlns="" val="256784126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3"/>
          </p:nvPr>
        </p:nvSpPr>
        <p:spPr/>
        <p:txBody>
          <a:bodyPr/>
          <a:lstStyle/>
          <a:p>
            <a:fld id="{4CC04D4C-DC45-834A-A759-F6658CE957E3}" type="slidenum">
              <a:rPr lang="en-US" smtClean="0"/>
              <a:pPr/>
              <a:t>27</a:t>
            </a:fld>
            <a:endParaRPr lang="en-US" dirty="0"/>
          </a:p>
        </p:txBody>
      </p:sp>
      <p:sp>
        <p:nvSpPr>
          <p:cNvPr id="6" name="Title 5"/>
          <p:cNvSpPr>
            <a:spLocks noGrp="1"/>
          </p:cNvSpPr>
          <p:nvPr>
            <p:ph type="title"/>
          </p:nvPr>
        </p:nvSpPr>
        <p:spPr>
          <a:xfrm>
            <a:off x="2429110" y="778718"/>
            <a:ext cx="7230390" cy="709828"/>
          </a:xfrm>
        </p:spPr>
        <p:txBody>
          <a:bodyPr/>
          <a:lstStyle/>
          <a:p>
            <a:r>
              <a:rPr lang="en-US" dirty="0">
                <a:solidFill>
                  <a:srgbClr val="000000"/>
                </a:solidFill>
                <a:latin typeface="Arial" panose="020B0604020202020204" pitchFamily="34" charset="0"/>
                <a:ea typeface="+mn-ea"/>
                <a:cs typeface="Arial" panose="020B0604020202020204" pitchFamily="34" charset="0"/>
              </a:rPr>
              <a:t>Key interventions to undertake in </a:t>
            </a:r>
            <a:r>
              <a:rPr lang="en-ZA" dirty="0">
                <a:latin typeface="Arial" panose="020B0604020202020204" pitchFamily="34" charset="0"/>
                <a:ea typeface="Calibri" panose="020F0502020204030204" pitchFamily="34" charset="0"/>
                <a:cs typeface="Times New Roman" panose="02020603050405020304" pitchFamily="18" charset="0"/>
              </a:rPr>
              <a:t>the Professionalisation journey</a:t>
            </a:r>
            <a:endParaRPr lang="en-US" dirty="0">
              <a:latin typeface="Arial"/>
              <a:cs typeface="Arial"/>
            </a:endParaRPr>
          </a:p>
        </p:txBody>
      </p:sp>
      <p:sp>
        <p:nvSpPr>
          <p:cNvPr id="2" name="Rectangle: Rounded Corners 1">
            <a:extLst>
              <a:ext uri="{FF2B5EF4-FFF2-40B4-BE49-F238E27FC236}">
                <a16:creationId xmlns:a16="http://schemas.microsoft.com/office/drawing/2014/main" xmlns="" id="{6BF154DB-600B-1948-CC6F-02D5FBC95147}"/>
              </a:ext>
            </a:extLst>
          </p:cNvPr>
          <p:cNvSpPr/>
          <p:nvPr/>
        </p:nvSpPr>
        <p:spPr>
          <a:xfrm>
            <a:off x="81392" y="1674701"/>
            <a:ext cx="3036259" cy="1416817"/>
          </a:xfrm>
          <a:prstGeom prst="roundRect">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25" b="1" dirty="0"/>
              <a:t>Invest resources and dedicated effort</a:t>
            </a:r>
          </a:p>
          <a:p>
            <a:pPr algn="ctr"/>
            <a:r>
              <a:rPr lang="en-US" sz="1625" dirty="0"/>
              <a:t>- Toward reorientating LG functionaries to embrace the values and practices of professionalization</a:t>
            </a:r>
          </a:p>
        </p:txBody>
      </p:sp>
      <p:sp>
        <p:nvSpPr>
          <p:cNvPr id="3" name="Rectangle: Rounded Corners 2">
            <a:extLst>
              <a:ext uri="{FF2B5EF4-FFF2-40B4-BE49-F238E27FC236}">
                <a16:creationId xmlns:a16="http://schemas.microsoft.com/office/drawing/2014/main" xmlns="" id="{93866B19-F859-83A7-D8EC-3E8EFD890C0C}"/>
              </a:ext>
            </a:extLst>
          </p:cNvPr>
          <p:cNvSpPr/>
          <p:nvPr/>
        </p:nvSpPr>
        <p:spPr>
          <a:xfrm>
            <a:off x="126844" y="3627957"/>
            <a:ext cx="3036259" cy="1281576"/>
          </a:xfrm>
          <a:prstGeom prst="round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25" b="1" dirty="0">
                <a:solidFill>
                  <a:schemeClr val="tx1"/>
                </a:solidFill>
              </a:rPr>
              <a:t>Advocate for an Independent Single LG Regulatory Authority</a:t>
            </a:r>
          </a:p>
          <a:p>
            <a:pPr algn="ctr"/>
            <a:r>
              <a:rPr lang="en-US" sz="1625" b="1" dirty="0">
                <a:solidFill>
                  <a:schemeClr val="tx1"/>
                </a:solidFill>
              </a:rPr>
              <a:t>- </a:t>
            </a:r>
            <a:r>
              <a:rPr lang="en-US" sz="1625" dirty="0">
                <a:solidFill>
                  <a:schemeClr val="tx1"/>
                </a:solidFill>
              </a:rPr>
              <a:t>Modelled along the lines of the PSC to oversee this area of work</a:t>
            </a:r>
          </a:p>
        </p:txBody>
      </p:sp>
      <p:sp>
        <p:nvSpPr>
          <p:cNvPr id="7" name="Rectangle: Rounded Corners 6">
            <a:extLst>
              <a:ext uri="{FF2B5EF4-FFF2-40B4-BE49-F238E27FC236}">
                <a16:creationId xmlns:a16="http://schemas.microsoft.com/office/drawing/2014/main" xmlns="" id="{BA2AAE26-B265-EAB9-E802-AA7D017E3B65}"/>
              </a:ext>
            </a:extLst>
          </p:cNvPr>
          <p:cNvSpPr/>
          <p:nvPr/>
        </p:nvSpPr>
        <p:spPr>
          <a:xfrm>
            <a:off x="6627420" y="3511594"/>
            <a:ext cx="3197190" cy="1514301"/>
          </a:xfrm>
          <a:prstGeom prst="roundRect">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25" b="1" dirty="0"/>
              <a:t>Undertake an Empirical Study</a:t>
            </a:r>
          </a:p>
          <a:p>
            <a:pPr algn="ctr"/>
            <a:r>
              <a:rPr lang="en-US" sz="1625" b="1" dirty="0"/>
              <a:t>- To determine norms and standards for elected leaders and administrative officials and review current mechanism of Institutional Professionalisation </a:t>
            </a:r>
            <a:endParaRPr lang="en-US" sz="1625" dirty="0"/>
          </a:p>
        </p:txBody>
      </p:sp>
      <p:sp>
        <p:nvSpPr>
          <p:cNvPr id="8" name="Rectangle: Rounded Corners 7">
            <a:extLst>
              <a:ext uri="{FF2B5EF4-FFF2-40B4-BE49-F238E27FC236}">
                <a16:creationId xmlns:a16="http://schemas.microsoft.com/office/drawing/2014/main" xmlns="" id="{E115F9B0-6A2A-1688-D021-16934001D023}"/>
              </a:ext>
            </a:extLst>
          </p:cNvPr>
          <p:cNvSpPr/>
          <p:nvPr/>
        </p:nvSpPr>
        <p:spPr>
          <a:xfrm>
            <a:off x="6672873" y="1674701"/>
            <a:ext cx="3197190" cy="1514301"/>
          </a:xfrm>
          <a:prstGeom prst="roundRect">
            <a:avLst/>
          </a:prstGeom>
          <a:solidFill>
            <a:schemeClr val="tx1">
              <a:lumMod val="50000"/>
              <a:lumOff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25" b="1" dirty="0"/>
              <a:t>Monitor Professionalisation</a:t>
            </a:r>
          </a:p>
          <a:p>
            <a:pPr algn="ctr"/>
            <a:r>
              <a:rPr lang="en-US" sz="1625" dirty="0"/>
              <a:t>-through instruments of driving effective leadership, accountability, governance improvement &amp; performance management</a:t>
            </a:r>
          </a:p>
        </p:txBody>
      </p:sp>
      <p:sp>
        <p:nvSpPr>
          <p:cNvPr id="9" name="Rectangle 8">
            <a:extLst>
              <a:ext uri="{FF2B5EF4-FFF2-40B4-BE49-F238E27FC236}">
                <a16:creationId xmlns:a16="http://schemas.microsoft.com/office/drawing/2014/main" xmlns="" id="{FDE900B2-A7F5-3737-F3EA-BECCD91D1F40}"/>
              </a:ext>
            </a:extLst>
          </p:cNvPr>
          <p:cNvSpPr/>
          <p:nvPr/>
        </p:nvSpPr>
        <p:spPr>
          <a:xfrm>
            <a:off x="3238233" y="1628982"/>
            <a:ext cx="3314058" cy="345278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625" dirty="0"/>
              <a:t>Link how Institutional Professionalisation is Exhibited</a:t>
            </a:r>
          </a:p>
          <a:p>
            <a:pPr marL="232165" indent="-232165">
              <a:buFont typeface="Wingdings" panose="05000000000000000000" pitchFamily="2" charset="2"/>
              <a:buChar char="ü"/>
            </a:pPr>
            <a:r>
              <a:rPr lang="en-US" sz="1625" dirty="0"/>
              <a:t>Conduct of functionaries within public organizations</a:t>
            </a:r>
          </a:p>
          <a:p>
            <a:pPr marL="232165" indent="-232165">
              <a:buFont typeface="Wingdings" panose="05000000000000000000" pitchFamily="2" charset="2"/>
              <a:buChar char="ü"/>
            </a:pPr>
            <a:r>
              <a:rPr lang="en-US" sz="1625" dirty="0"/>
              <a:t>Organizational Design</a:t>
            </a:r>
          </a:p>
          <a:p>
            <a:pPr marL="232165" indent="-232165">
              <a:buFont typeface="Wingdings" panose="05000000000000000000" pitchFamily="2" charset="2"/>
              <a:buChar char="ü"/>
            </a:pPr>
            <a:r>
              <a:rPr lang="en-US" sz="1625" dirty="0"/>
              <a:t>Customer – Facing Business Process Reengineering Arrangement</a:t>
            </a:r>
          </a:p>
          <a:p>
            <a:pPr marL="232165" indent="-232165">
              <a:buFont typeface="Wingdings" panose="05000000000000000000" pitchFamily="2" charset="2"/>
              <a:buChar char="ü"/>
            </a:pPr>
            <a:r>
              <a:rPr lang="en-US" sz="1625" dirty="0"/>
              <a:t>Systems – Based Operating Environment</a:t>
            </a:r>
          </a:p>
          <a:p>
            <a:pPr marL="232165" indent="-232165">
              <a:buFont typeface="Wingdings" panose="05000000000000000000" pitchFamily="2" charset="2"/>
              <a:buChar char="ü"/>
            </a:pPr>
            <a:r>
              <a:rPr lang="en-US" sz="1625" dirty="0"/>
              <a:t>Image . Perception that Customers have about the Professional Standing of the Municipal Sector</a:t>
            </a:r>
          </a:p>
        </p:txBody>
      </p:sp>
      <p:sp>
        <p:nvSpPr>
          <p:cNvPr id="10" name="Rectangle 9">
            <a:extLst>
              <a:ext uri="{FF2B5EF4-FFF2-40B4-BE49-F238E27FC236}">
                <a16:creationId xmlns:a16="http://schemas.microsoft.com/office/drawing/2014/main" xmlns="" id="{0B9074C1-A69E-37AB-5FF3-7A8D6610A097}"/>
              </a:ext>
            </a:extLst>
          </p:cNvPr>
          <p:cNvSpPr/>
          <p:nvPr/>
        </p:nvSpPr>
        <p:spPr>
          <a:xfrm>
            <a:off x="81392" y="5117335"/>
            <a:ext cx="9743219" cy="539310"/>
          </a:xfrm>
          <a:prstGeom prst="rect">
            <a:avLst/>
          </a:prstGeom>
          <a:solidFill>
            <a:schemeClr val="accent3">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25" b="1" dirty="0">
                <a:solidFill>
                  <a:schemeClr val="tx1"/>
                </a:solidFill>
              </a:rPr>
              <a:t>Undertake Further Work</a:t>
            </a:r>
          </a:p>
          <a:p>
            <a:pPr algn="ctr"/>
            <a:r>
              <a:rPr lang="en-US" sz="1625" b="1" dirty="0">
                <a:solidFill>
                  <a:schemeClr val="tx1"/>
                </a:solidFill>
              </a:rPr>
              <a:t>- To align the Perspectives on Institutional Professionalisation at a Transversal Level (Public Sector as a Whole)</a:t>
            </a:r>
          </a:p>
        </p:txBody>
      </p:sp>
    </p:spTree>
    <p:extLst>
      <p:ext uri="{BB962C8B-B14F-4D97-AF65-F5344CB8AC3E}">
        <p14:creationId xmlns:p14="http://schemas.microsoft.com/office/powerpoint/2010/main" xmlns="" val="404579598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6307" y="3429000"/>
            <a:ext cx="9503594" cy="171052"/>
          </a:xfrm>
        </p:spPr>
        <p:txBody>
          <a:bodyPr>
            <a:normAutofit fontScale="90000"/>
          </a:bodyPr>
          <a:lstStyle/>
          <a:p>
            <a:r>
              <a:rPr lang="en-ZA" sz="4400" b="1" dirty="0">
                <a:solidFill>
                  <a:schemeClr val="tx1"/>
                </a:solidFill>
              </a:rPr>
              <a:t>Municipa</a:t>
            </a:r>
            <a:r>
              <a:rPr lang="en-ZA" b="1" dirty="0"/>
              <a:t>l Infrastructure and Service Delivery</a:t>
            </a:r>
            <a:r>
              <a:rPr lang="en-ZA" sz="4400" b="1" dirty="0">
                <a:solidFill>
                  <a:schemeClr val="tx1"/>
                </a:solidFill>
              </a:rPr>
              <a:t/>
            </a:r>
            <a:br>
              <a:rPr lang="en-ZA" sz="4400" b="1" dirty="0">
                <a:solidFill>
                  <a:schemeClr val="tx1"/>
                </a:solidFill>
              </a:rPr>
            </a:br>
            <a:endParaRPr lang="en-US" b="1" dirty="0">
              <a:latin typeface="Arial"/>
              <a:cs typeface="Arial"/>
            </a:endParaRPr>
          </a:p>
        </p:txBody>
      </p:sp>
    </p:spTree>
    <p:extLst>
      <p:ext uri="{BB962C8B-B14F-4D97-AF65-F5344CB8AC3E}">
        <p14:creationId xmlns:p14="http://schemas.microsoft.com/office/powerpoint/2010/main" xmlns="" val="425260689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D9C5E31-DC2C-F3CE-2E90-4BDB615F49A2}"/>
              </a:ext>
            </a:extLst>
          </p:cNvPr>
          <p:cNvSpPr>
            <a:spLocks noGrp="1"/>
          </p:cNvSpPr>
          <p:nvPr>
            <p:ph type="title"/>
          </p:nvPr>
        </p:nvSpPr>
        <p:spPr>
          <a:xfrm>
            <a:off x="2505459" y="534390"/>
            <a:ext cx="6436660" cy="667686"/>
          </a:xfrm>
        </p:spPr>
        <p:txBody>
          <a:bodyPr/>
          <a:lstStyle/>
          <a:p>
            <a:r>
              <a:rPr lang="en-ZA" dirty="0"/>
              <a:t>MUNICIPAL INFRASTRUCTURE AND SERVICE DELIVERY –</a:t>
            </a:r>
            <a:br>
              <a:rPr lang="en-ZA" dirty="0"/>
            </a:br>
            <a:endParaRPr lang="en-ZA" dirty="0"/>
          </a:p>
        </p:txBody>
      </p:sp>
      <p:graphicFrame>
        <p:nvGraphicFramePr>
          <p:cNvPr id="6" name="Table 6">
            <a:extLst>
              <a:ext uri="{FF2B5EF4-FFF2-40B4-BE49-F238E27FC236}">
                <a16:creationId xmlns:a16="http://schemas.microsoft.com/office/drawing/2014/main" xmlns="" id="{7F6CD51C-0C14-9F39-ECC1-7C63756C63B1}"/>
              </a:ext>
            </a:extLst>
          </p:cNvPr>
          <p:cNvGraphicFramePr>
            <a:graphicFrameLocks noGrp="1"/>
          </p:cNvGraphicFramePr>
          <p:nvPr>
            <p:ph sz="quarter" idx="10"/>
            <p:extLst>
              <p:ext uri="{D42A27DB-BD31-4B8C-83A1-F6EECF244321}">
                <p14:modId xmlns:p14="http://schemas.microsoft.com/office/powerpoint/2010/main" xmlns="" val="3548472601"/>
              </p:ext>
            </p:extLst>
          </p:nvPr>
        </p:nvGraphicFramePr>
        <p:xfrm>
          <a:off x="133563" y="1273308"/>
          <a:ext cx="9616612" cy="5269265"/>
        </p:xfrm>
        <a:graphic>
          <a:graphicData uri="http://schemas.openxmlformats.org/drawingml/2006/table">
            <a:tbl>
              <a:tblPr firstRow="1" bandRow="1">
                <a:tableStyleId>{93296810-A885-4BE3-A3E7-6D5BEEA58F35}</a:tableStyleId>
              </a:tblPr>
              <a:tblGrid>
                <a:gridCol w="677869">
                  <a:extLst>
                    <a:ext uri="{9D8B030D-6E8A-4147-A177-3AD203B41FA5}">
                      <a16:colId xmlns:a16="http://schemas.microsoft.com/office/drawing/2014/main" xmlns="" val="1333476764"/>
                    </a:ext>
                  </a:extLst>
                </a:gridCol>
                <a:gridCol w="3705954">
                  <a:extLst>
                    <a:ext uri="{9D8B030D-6E8A-4147-A177-3AD203B41FA5}">
                      <a16:colId xmlns:a16="http://schemas.microsoft.com/office/drawing/2014/main" xmlns="" val="556629167"/>
                    </a:ext>
                  </a:extLst>
                </a:gridCol>
                <a:gridCol w="5232789">
                  <a:extLst>
                    <a:ext uri="{9D8B030D-6E8A-4147-A177-3AD203B41FA5}">
                      <a16:colId xmlns:a16="http://schemas.microsoft.com/office/drawing/2014/main" xmlns="" val="616710999"/>
                    </a:ext>
                  </a:extLst>
                </a:gridCol>
              </a:tblGrid>
              <a:tr h="796652">
                <a:tc>
                  <a:txBody>
                    <a:bodyPr/>
                    <a:lstStyle/>
                    <a:p>
                      <a:r>
                        <a:rPr lang="en-US" sz="2400" dirty="0"/>
                        <a:t>No.</a:t>
                      </a:r>
                      <a:endParaRPr lang="en-ZA" sz="2400" dirty="0"/>
                    </a:p>
                  </a:txBody>
                  <a:tcPr/>
                </a:tc>
                <a:tc>
                  <a:txBody>
                    <a:bodyPr/>
                    <a:lstStyle/>
                    <a:p>
                      <a:r>
                        <a:rPr lang="en-US" sz="2400" dirty="0"/>
                        <a:t>Support Programme</a:t>
                      </a:r>
                      <a:endParaRPr lang="en-ZA" sz="2400" dirty="0"/>
                    </a:p>
                  </a:txBody>
                  <a:tcPr/>
                </a:tc>
                <a:tc>
                  <a:txBody>
                    <a:bodyPr/>
                    <a:lstStyle/>
                    <a:p>
                      <a:r>
                        <a:rPr lang="en-US" sz="2400" dirty="0"/>
                        <a:t>Description and </a:t>
                      </a:r>
                      <a:r>
                        <a:rPr lang="en-US" sz="2400" dirty="0" err="1"/>
                        <a:t>Evisaged</a:t>
                      </a:r>
                      <a:r>
                        <a:rPr lang="en-US" sz="2400" dirty="0"/>
                        <a:t> Impact</a:t>
                      </a:r>
                    </a:p>
                    <a:p>
                      <a:endParaRPr lang="en-ZA" sz="2400" dirty="0"/>
                    </a:p>
                  </a:txBody>
                  <a:tcPr/>
                </a:tc>
                <a:extLst>
                  <a:ext uri="{0D108BD9-81ED-4DB2-BD59-A6C34878D82A}">
                    <a16:rowId xmlns:a16="http://schemas.microsoft.com/office/drawing/2014/main" xmlns="" val="2012004637"/>
                  </a:ext>
                </a:extLst>
              </a:tr>
              <a:tr h="619618">
                <a:tc>
                  <a:txBody>
                    <a:bodyPr/>
                    <a:lstStyle/>
                    <a:p>
                      <a:r>
                        <a:rPr lang="en-US" b="1" dirty="0"/>
                        <a:t>1</a:t>
                      </a:r>
                      <a:endParaRPr lang="en-ZA" b="1" dirty="0"/>
                    </a:p>
                  </a:txBody>
                  <a:tcPr/>
                </a:tc>
                <a:tc>
                  <a:txBody>
                    <a:bodyPr/>
                    <a:lstStyle/>
                    <a:p>
                      <a:pPr marL="0" indent="0" algn="just">
                        <a:buNone/>
                      </a:pPr>
                      <a:r>
                        <a:rPr lang="en-ZA" sz="1800" b="1" kern="1200" dirty="0">
                          <a:solidFill>
                            <a:schemeClr val="tx1"/>
                          </a:solidFill>
                          <a:latin typeface="+mn-lt"/>
                          <a:ea typeface="+mn-ea"/>
                          <a:cs typeface="+mn-cs"/>
                        </a:rPr>
                        <a:t>Municipal Infrastructure Grant (MIG) Spending. </a:t>
                      </a:r>
                    </a:p>
                  </a:txBody>
                  <a:tcPr/>
                </a:tc>
                <a:tc>
                  <a:txBody>
                    <a:bodyPr/>
                    <a:lstStyle/>
                    <a:p>
                      <a:pPr algn="l"/>
                      <a:r>
                        <a:rPr lang="en-GB" b="1" dirty="0">
                          <a:solidFill>
                            <a:schemeClr val="tx1"/>
                          </a:solidFill>
                        </a:rPr>
                        <a:t>Provided support as part of MISA programme</a:t>
                      </a:r>
                      <a:endParaRPr lang="en-ZA" b="1" dirty="0">
                        <a:solidFill>
                          <a:schemeClr val="tx1"/>
                        </a:solidFill>
                      </a:endParaRPr>
                    </a:p>
                  </a:txBody>
                  <a:tcPr/>
                </a:tc>
                <a:extLst>
                  <a:ext uri="{0D108BD9-81ED-4DB2-BD59-A6C34878D82A}">
                    <a16:rowId xmlns:a16="http://schemas.microsoft.com/office/drawing/2014/main" xmlns="" val="4029866017"/>
                  </a:ext>
                </a:extLst>
              </a:tr>
              <a:tr h="3806225">
                <a:tc>
                  <a:txBody>
                    <a:bodyPr/>
                    <a:lstStyle/>
                    <a:p>
                      <a:r>
                        <a:rPr lang="en-US" b="1" dirty="0"/>
                        <a:t>2</a:t>
                      </a:r>
                      <a:endParaRPr lang="en-ZA" b="1" dirty="0"/>
                    </a:p>
                  </a:txBody>
                  <a:tcPr/>
                </a:tc>
                <a:tc>
                  <a:txBody>
                    <a:bodyPr/>
                    <a:lstStyle/>
                    <a:p>
                      <a:pPr marL="0" marR="0" lvl="0" indent="0" algn="just" defTabSz="457200" rtl="0" eaLnBrk="1" fontAlgn="auto" latinLnBrk="0" hangingPunct="1">
                        <a:lnSpc>
                          <a:spcPct val="100000"/>
                        </a:lnSpc>
                        <a:spcBef>
                          <a:spcPts val="0"/>
                        </a:spcBef>
                        <a:spcAft>
                          <a:spcPts val="0"/>
                        </a:spcAft>
                        <a:buClrTx/>
                        <a:buSzTx/>
                        <a:buFontTx/>
                        <a:buNone/>
                        <a:tabLst/>
                        <a:defRPr/>
                      </a:pPr>
                      <a:r>
                        <a:rPr lang="en-GB" sz="1800" b="1" dirty="0">
                          <a:effectLst/>
                          <a:ea typeface="Times New Roman" panose="02020603050405020304" pitchFamily="18" charset="0"/>
                        </a:rPr>
                        <a:t>Standard Transfer Specification (STS) Token Identifier (TiD) Rollover Programme – anticipated to </a:t>
                      </a:r>
                      <a:r>
                        <a:rPr lang="en-GB" sz="1800" kern="1200" dirty="0">
                          <a:solidFill>
                            <a:srgbClr val="000000"/>
                          </a:solidFill>
                          <a:effectLst/>
                          <a:latin typeface="Arial" panose="020B0604020202020204" pitchFamily="34" charset="0"/>
                          <a:ea typeface="Times New Roman" panose="02020603050405020304" pitchFamily="18" charset="0"/>
                        </a:rPr>
                        <a:t>stop dispensing electricity on 24 November 2024 - present  significant risk in provision of electricity service, sales and revenue collection.</a:t>
                      </a:r>
                      <a:endParaRPr lang="en-ZA" sz="1800" dirty="0">
                        <a:effectLst/>
                        <a:latin typeface="Times New Roman" panose="02020603050405020304" pitchFamily="18" charset="0"/>
                        <a:ea typeface="Times New Roman" panose="02020603050405020304" pitchFamily="18" charset="0"/>
                      </a:endParaRPr>
                    </a:p>
                    <a:p>
                      <a:pPr marL="0" algn="l" defTabSz="457200" rtl="0" eaLnBrk="1" latinLnBrk="0" hangingPunct="1"/>
                      <a:endParaRPr lang="en-ZA" sz="1800" b="1" kern="1200" dirty="0">
                        <a:solidFill>
                          <a:schemeClr val="tx1"/>
                        </a:solidFill>
                        <a:latin typeface="+mn-lt"/>
                        <a:ea typeface="+mn-ea"/>
                        <a:cs typeface="+mn-cs"/>
                      </a:endParaRPr>
                    </a:p>
                  </a:txBody>
                  <a:tcPr/>
                </a:tc>
                <a:tc>
                  <a:txBody>
                    <a:bodyPr/>
                    <a:lstStyle/>
                    <a:p>
                      <a:pPr marL="0" lvl="0" indent="0" algn="just">
                        <a:buFont typeface="Symbol" panose="05050102010706020507" pitchFamily="18" charset="2"/>
                        <a:buNone/>
                      </a:pPr>
                      <a:r>
                        <a:rPr lang="en-ZA" sz="1800" kern="1200" dirty="0">
                          <a:solidFill>
                            <a:srgbClr val="000000"/>
                          </a:solidFill>
                          <a:effectLst/>
                          <a:latin typeface="Arial" panose="020B0604020202020204" pitchFamily="34" charset="0"/>
                          <a:ea typeface="Times New Roman" panose="02020603050405020304" pitchFamily="18" charset="0"/>
                        </a:rPr>
                        <a:t>SALGA has established a dashboard where the status of TID rollover meter reset is displayed. SALGA Awareness Campaign underway.</a:t>
                      </a:r>
                      <a:endParaRPr lang="en-ZA" sz="1800" dirty="0">
                        <a:effectLst/>
                        <a:latin typeface="Times New Roman" panose="02020603050405020304" pitchFamily="18" charset="0"/>
                        <a:ea typeface="Times New Roman" panose="02020603050405020304" pitchFamily="18" charset="0"/>
                      </a:endParaRPr>
                    </a:p>
                    <a:p>
                      <a:pPr marL="0" lvl="0" indent="0" algn="just">
                        <a:buFont typeface="Symbol" panose="05050102010706020507" pitchFamily="18" charset="2"/>
                        <a:buNone/>
                      </a:pPr>
                      <a:r>
                        <a:rPr lang="en-ZA" sz="1800" kern="1200" dirty="0">
                          <a:solidFill>
                            <a:srgbClr val="000000"/>
                          </a:solidFill>
                          <a:effectLst/>
                          <a:latin typeface="Arial" panose="020B0604020202020204" pitchFamily="34" charset="0"/>
                          <a:ea typeface="Times New Roman" panose="02020603050405020304" pitchFamily="18" charset="0"/>
                        </a:rPr>
                        <a:t>The dashboard gives an up-to-date information on progress in resetting the meters. </a:t>
                      </a:r>
                      <a:endParaRPr lang="en-ZA" sz="1800" dirty="0">
                        <a:effectLst/>
                        <a:latin typeface="Times New Roman" panose="02020603050405020304" pitchFamily="18" charset="0"/>
                        <a:ea typeface="Times New Roman" panose="02020603050405020304" pitchFamily="18" charset="0"/>
                      </a:endParaRPr>
                    </a:p>
                    <a:p>
                      <a:pPr marL="0" lvl="0" indent="0" algn="just">
                        <a:buFont typeface="Symbol" panose="05050102010706020507" pitchFamily="18" charset="2"/>
                        <a:buNone/>
                      </a:pPr>
                      <a:r>
                        <a:rPr lang="en-GB" sz="1800" kern="1200" dirty="0">
                          <a:solidFill>
                            <a:srgbClr val="000000"/>
                          </a:solidFill>
                          <a:effectLst/>
                          <a:latin typeface="Arial" panose="020B0604020202020204" pitchFamily="34" charset="0"/>
                          <a:ea typeface="Times New Roman" panose="02020603050405020304" pitchFamily="18" charset="0"/>
                        </a:rPr>
                        <a:t>Four municipalities (Thabazimbi, Polokwane, Blouberg and G. Tzaneen) completed online questionnaire to update dashboard.</a:t>
                      </a:r>
                      <a:endParaRPr lang="en-ZA" sz="1800" dirty="0">
                        <a:effectLst/>
                        <a:latin typeface="Times New Roman" panose="02020603050405020304" pitchFamily="18" charset="0"/>
                        <a:ea typeface="Times New Roman" panose="02020603050405020304" pitchFamily="18" charset="0"/>
                      </a:endParaRPr>
                    </a:p>
                    <a:p>
                      <a:pPr marL="0" lvl="0" indent="0" algn="just">
                        <a:buFont typeface="Symbol" panose="05050102010706020507" pitchFamily="18" charset="2"/>
                        <a:buNone/>
                      </a:pPr>
                      <a:r>
                        <a:rPr lang="en-ZA" sz="1800" kern="1200" dirty="0">
                          <a:solidFill>
                            <a:srgbClr val="000000"/>
                          </a:solidFill>
                          <a:effectLst/>
                          <a:latin typeface="Arial" panose="020B0604020202020204" pitchFamily="34" charset="0"/>
                          <a:ea typeface="Times New Roman" panose="02020603050405020304" pitchFamily="18" charset="0"/>
                        </a:rPr>
                        <a:t>SALGA engaged South African Council for Graduates Cooperative (SACGRA) for graduates to be trained and reset the meters</a:t>
                      </a:r>
                      <a:endParaRPr lang="en-ZA" sz="1800" dirty="0">
                        <a:effectLst/>
                        <a:latin typeface="Times New Roman" panose="02020603050405020304" pitchFamily="18" charset="0"/>
                        <a:ea typeface="Times New Roman" panose="02020603050405020304" pitchFamily="18" charset="0"/>
                      </a:endParaRPr>
                    </a:p>
                    <a:p>
                      <a:pPr marL="285750" indent="-285750" algn="l">
                        <a:buFont typeface="Arial" panose="020B0604020202020204" pitchFamily="34" charset="0"/>
                        <a:buChar char="•"/>
                      </a:pPr>
                      <a:endParaRPr lang="en-ZA" b="1" dirty="0">
                        <a:solidFill>
                          <a:schemeClr val="tx1"/>
                        </a:solidFill>
                      </a:endParaRPr>
                    </a:p>
                  </a:txBody>
                  <a:tcPr/>
                </a:tc>
                <a:extLst>
                  <a:ext uri="{0D108BD9-81ED-4DB2-BD59-A6C34878D82A}">
                    <a16:rowId xmlns:a16="http://schemas.microsoft.com/office/drawing/2014/main" xmlns="" val="2790816398"/>
                  </a:ext>
                </a:extLst>
              </a:tr>
            </a:tbl>
          </a:graphicData>
        </a:graphic>
      </p:graphicFrame>
      <p:sp>
        <p:nvSpPr>
          <p:cNvPr id="4" name="Slide Number Placeholder 3">
            <a:extLst>
              <a:ext uri="{FF2B5EF4-FFF2-40B4-BE49-F238E27FC236}">
                <a16:creationId xmlns:a16="http://schemas.microsoft.com/office/drawing/2014/main" xmlns="" id="{3C168021-E6B0-B1BC-1215-31B1DFB20519}"/>
              </a:ext>
            </a:extLst>
          </p:cNvPr>
          <p:cNvSpPr>
            <a:spLocks noGrp="1"/>
          </p:cNvSpPr>
          <p:nvPr>
            <p:ph type="sldNum" sz="quarter" idx="13"/>
          </p:nvPr>
        </p:nvSpPr>
        <p:spPr/>
        <p:txBody>
          <a:bodyPr/>
          <a:lstStyle/>
          <a:p>
            <a:fld id="{4CC04D4C-DC45-834A-A759-F6658CE957E3}" type="slidenum">
              <a:rPr lang="en-US" smtClean="0"/>
              <a:pPr/>
              <a:t>29</a:t>
            </a:fld>
            <a:endParaRPr lang="en-US" dirty="0"/>
          </a:p>
        </p:txBody>
      </p:sp>
    </p:spTree>
    <p:extLst>
      <p:ext uri="{BB962C8B-B14F-4D97-AF65-F5344CB8AC3E}">
        <p14:creationId xmlns:p14="http://schemas.microsoft.com/office/powerpoint/2010/main" xmlns="" val="205177771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725B575-4489-755C-9314-1B53A22924EF}"/>
              </a:ext>
            </a:extLst>
          </p:cNvPr>
          <p:cNvSpPr>
            <a:spLocks noGrp="1"/>
          </p:cNvSpPr>
          <p:nvPr>
            <p:ph type="title"/>
          </p:nvPr>
        </p:nvSpPr>
        <p:spPr/>
        <p:txBody>
          <a:bodyPr>
            <a:normAutofit/>
          </a:bodyPr>
          <a:lstStyle/>
          <a:p>
            <a:pPr algn="ctr"/>
            <a:r>
              <a:rPr lang="en-ZA" dirty="0"/>
              <a:t>STRATEGIC OUTCOMES</a:t>
            </a:r>
            <a:endParaRPr lang="en-US" dirty="0"/>
          </a:p>
        </p:txBody>
      </p:sp>
      <p:pic>
        <p:nvPicPr>
          <p:cNvPr id="6" name="Content Placeholder 5">
            <a:extLst>
              <a:ext uri="{FF2B5EF4-FFF2-40B4-BE49-F238E27FC236}">
                <a16:creationId xmlns:a16="http://schemas.microsoft.com/office/drawing/2014/main" xmlns="" id="{CA6C32F4-DEE4-5D41-6B54-19A4B49BA6DE}"/>
              </a:ext>
            </a:extLst>
          </p:cNvPr>
          <p:cNvPicPr>
            <a:picLocks noGrp="1" noChangeAspect="1"/>
          </p:cNvPicPr>
          <p:nvPr>
            <p:ph sz="quarter" idx="10"/>
          </p:nvPr>
        </p:nvPicPr>
        <p:blipFill>
          <a:blip r:embed="rId2"/>
          <a:stretch>
            <a:fillRect/>
          </a:stretch>
        </p:blipFill>
        <p:spPr>
          <a:xfrm>
            <a:off x="363737" y="1246586"/>
            <a:ext cx="8933907" cy="4351116"/>
          </a:xfrm>
        </p:spPr>
      </p:pic>
      <p:sp>
        <p:nvSpPr>
          <p:cNvPr id="4" name="Slide Number Placeholder 3">
            <a:extLst>
              <a:ext uri="{FF2B5EF4-FFF2-40B4-BE49-F238E27FC236}">
                <a16:creationId xmlns:a16="http://schemas.microsoft.com/office/drawing/2014/main" xmlns="" id="{277EB0AB-01C9-F69E-658F-76C05361B28B}"/>
              </a:ext>
            </a:extLst>
          </p:cNvPr>
          <p:cNvSpPr>
            <a:spLocks noGrp="1"/>
          </p:cNvSpPr>
          <p:nvPr>
            <p:ph type="sldNum" sz="quarter" idx="13"/>
          </p:nvPr>
        </p:nvSpPr>
        <p:spPr/>
        <p:txBody>
          <a:bodyPr/>
          <a:lstStyle/>
          <a:p>
            <a:fld id="{4CC04D4C-DC45-834A-A759-F6658CE957E3}" type="slidenum">
              <a:rPr lang="en-US" smtClean="0">
                <a:solidFill>
                  <a:prstClr val="black">
                    <a:tint val="75000"/>
                  </a:prstClr>
                </a:solidFill>
              </a:rPr>
              <a:pPr/>
              <a:t>3</a:t>
            </a:fld>
            <a:endParaRPr lang="en-US" dirty="0">
              <a:solidFill>
                <a:prstClr val="black">
                  <a:tint val="75000"/>
                </a:prstClr>
              </a:solidFill>
            </a:endParaRPr>
          </a:p>
        </p:txBody>
      </p:sp>
      <p:sp>
        <p:nvSpPr>
          <p:cNvPr id="3" name="Oval 2">
            <a:extLst>
              <a:ext uri="{FF2B5EF4-FFF2-40B4-BE49-F238E27FC236}">
                <a16:creationId xmlns:a16="http://schemas.microsoft.com/office/drawing/2014/main" xmlns="" id="{DE913F53-1E55-1748-5823-F31799DDB566}"/>
              </a:ext>
            </a:extLst>
          </p:cNvPr>
          <p:cNvSpPr/>
          <p:nvPr/>
        </p:nvSpPr>
        <p:spPr>
          <a:xfrm>
            <a:off x="70759" y="2852130"/>
            <a:ext cx="3388479" cy="1996926"/>
          </a:xfrm>
          <a:prstGeom prst="ellipse">
            <a:avLst/>
          </a:prstGeom>
          <a:noFill/>
          <a:ln w="28575">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950"/>
          </a:p>
        </p:txBody>
      </p:sp>
    </p:spTree>
    <p:extLst>
      <p:ext uri="{BB962C8B-B14F-4D97-AF65-F5344CB8AC3E}">
        <p14:creationId xmlns:p14="http://schemas.microsoft.com/office/powerpoint/2010/main" xmlns="" val="2655949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1692683-ABD9-F0C8-2A71-DC4DD2B9F5F6}"/>
              </a:ext>
            </a:extLst>
          </p:cNvPr>
          <p:cNvSpPr>
            <a:spLocks noGrp="1"/>
          </p:cNvSpPr>
          <p:nvPr>
            <p:ph type="title"/>
          </p:nvPr>
        </p:nvSpPr>
        <p:spPr>
          <a:xfrm>
            <a:off x="495299" y="274640"/>
            <a:ext cx="7223661" cy="1364155"/>
          </a:xfrm>
        </p:spPr>
        <p:txBody>
          <a:bodyPr>
            <a:normAutofit/>
          </a:bodyPr>
          <a:lstStyle/>
          <a:p>
            <a:r>
              <a:rPr lang="en-US" sz="2000" dirty="0"/>
              <a:t/>
            </a:r>
            <a:br>
              <a:rPr lang="en-US" sz="2000" dirty="0"/>
            </a:br>
            <a:r>
              <a:rPr lang="en-US" sz="2800" dirty="0"/>
              <a:t>SALGA PARTNERSHIP WITH </a:t>
            </a:r>
            <a:r>
              <a:rPr lang="en-ZA" sz="2800" dirty="0"/>
              <a:t>ASSOCIATION OF MUNICIPAL ELECTRICITY UTILITIES (AMEU)</a:t>
            </a:r>
          </a:p>
        </p:txBody>
      </p:sp>
      <p:sp>
        <p:nvSpPr>
          <p:cNvPr id="3" name="Text Placeholder 2">
            <a:extLst>
              <a:ext uri="{FF2B5EF4-FFF2-40B4-BE49-F238E27FC236}">
                <a16:creationId xmlns:a16="http://schemas.microsoft.com/office/drawing/2014/main" xmlns="" id="{0D23B997-242A-A9A4-B21A-E99F4C2CF1EF}"/>
              </a:ext>
            </a:extLst>
          </p:cNvPr>
          <p:cNvSpPr>
            <a:spLocks noGrp="1"/>
          </p:cNvSpPr>
          <p:nvPr>
            <p:ph type="body" sz="quarter" idx="10"/>
          </p:nvPr>
        </p:nvSpPr>
        <p:spPr>
          <a:xfrm>
            <a:off x="190005" y="1752600"/>
            <a:ext cx="9429008" cy="4540250"/>
          </a:xfrm>
        </p:spPr>
        <p:txBody>
          <a:bodyPr/>
          <a:lstStyle/>
          <a:p>
            <a:pPr marL="0" indent="0">
              <a:buNone/>
            </a:pPr>
            <a:r>
              <a:rPr lang="en-GB" sz="1800" b="1" dirty="0">
                <a:solidFill>
                  <a:srgbClr val="000000"/>
                </a:solidFill>
                <a:latin typeface="Arial" panose="020B0604020202020204" pitchFamily="34" charset="0"/>
                <a:ea typeface="Times New Roman" panose="02020603050405020304" pitchFamily="18" charset="0"/>
              </a:rPr>
              <a:t>SALGA partnered with AMEU to address challenges facing municipalities providing electrification and water projects, in relation to the below:</a:t>
            </a:r>
          </a:p>
          <a:p>
            <a:pPr marL="0" indent="0">
              <a:buNone/>
            </a:pPr>
            <a:endParaRPr lang="en-ZA" sz="1800" dirty="0">
              <a:latin typeface="Times New Roman" panose="02020603050405020304" pitchFamily="18" charset="0"/>
              <a:ea typeface="Times New Roman" panose="02020603050405020304" pitchFamily="18" charset="0"/>
            </a:endParaRPr>
          </a:p>
          <a:p>
            <a:pPr algn="just">
              <a:buFont typeface="Symbol" panose="05050102010706020507" pitchFamily="18" charset="2"/>
              <a:buChar char=""/>
            </a:pPr>
            <a:r>
              <a:rPr lang="en-GB" sz="1800" dirty="0">
                <a:solidFill>
                  <a:srgbClr val="000000"/>
                </a:solidFill>
                <a:latin typeface="Arial" panose="020B0604020202020204" pitchFamily="34" charset="0"/>
                <a:ea typeface="Times New Roman" panose="02020603050405020304" pitchFamily="18" charset="0"/>
              </a:rPr>
              <a:t>Capacity provision on INEP.</a:t>
            </a:r>
            <a:endParaRPr lang="en-ZA" sz="1800" dirty="0">
              <a:latin typeface="Times New Roman" panose="02020603050405020304" pitchFamily="18" charset="0"/>
              <a:ea typeface="Times New Roman" panose="02020603050405020304" pitchFamily="18" charset="0"/>
            </a:endParaRPr>
          </a:p>
          <a:p>
            <a:pPr algn="just">
              <a:buFont typeface="Symbol" panose="05050102010706020507" pitchFamily="18" charset="2"/>
              <a:buChar char=""/>
            </a:pPr>
            <a:r>
              <a:rPr lang="en-GB" sz="1800" dirty="0">
                <a:solidFill>
                  <a:srgbClr val="000000"/>
                </a:solidFill>
                <a:latin typeface="Arial" panose="020B0604020202020204" pitchFamily="34" charset="0"/>
                <a:ea typeface="Times New Roman" panose="02020603050405020304" pitchFamily="18" charset="0"/>
              </a:rPr>
              <a:t>Rural and Urban cost per connections - urban municipalities have low cost per connection but high improvements in terms of electricity connections and energisation.</a:t>
            </a:r>
            <a:endParaRPr lang="en-ZA" sz="1800" dirty="0">
              <a:latin typeface="Times New Roman" panose="02020603050405020304" pitchFamily="18" charset="0"/>
              <a:ea typeface="Times New Roman" panose="02020603050405020304" pitchFamily="18" charset="0"/>
            </a:endParaRPr>
          </a:p>
          <a:p>
            <a:pPr algn="just">
              <a:buFont typeface="Symbol" panose="05050102010706020507" pitchFamily="18" charset="2"/>
              <a:buChar char=""/>
            </a:pPr>
            <a:r>
              <a:rPr lang="en-GB" sz="1800" dirty="0">
                <a:solidFill>
                  <a:srgbClr val="000000"/>
                </a:solidFill>
                <a:latin typeface="Arial" panose="020B0604020202020204" pitchFamily="34" charset="0"/>
                <a:ea typeface="Times New Roman" panose="02020603050405020304" pitchFamily="18" charset="0"/>
              </a:rPr>
              <a:t>Delays in terms of energisation by ESKOM, but if projects are implemented by ESKOM are energised upon completion.</a:t>
            </a:r>
            <a:endParaRPr lang="en-ZA" sz="1800" dirty="0">
              <a:latin typeface="Times New Roman" panose="02020603050405020304" pitchFamily="18" charset="0"/>
              <a:ea typeface="Times New Roman" panose="02020603050405020304" pitchFamily="18" charset="0"/>
            </a:endParaRPr>
          </a:p>
          <a:p>
            <a:pPr algn="just">
              <a:buFont typeface="Symbol" panose="05050102010706020507" pitchFamily="18" charset="2"/>
              <a:buChar char=""/>
            </a:pPr>
            <a:r>
              <a:rPr lang="en-GB" sz="1800" dirty="0">
                <a:solidFill>
                  <a:srgbClr val="000000"/>
                </a:solidFill>
                <a:latin typeface="Arial" panose="020B0604020202020204" pitchFamily="34" charset="0"/>
                <a:ea typeface="Times New Roman" panose="02020603050405020304" pitchFamily="18" charset="0"/>
              </a:rPr>
              <a:t>High Mast Connections: High cost of connection and inconsistency in quotations; m</a:t>
            </a:r>
            <a:r>
              <a:rPr lang="en-GB" sz="1800" kern="1200" dirty="0">
                <a:solidFill>
                  <a:srgbClr val="000000"/>
                </a:solidFill>
                <a:effectLst/>
                <a:latin typeface="Arial" panose="020B0604020202020204" pitchFamily="34" charset="0"/>
                <a:ea typeface="Times New Roman" panose="02020603050405020304" pitchFamily="18" charset="0"/>
              </a:rPr>
              <a:t>onthly invoices/bills – fixed, land rate, public lights, all night tariffs and others;</a:t>
            </a:r>
            <a:endParaRPr lang="en-ZA" sz="1800" dirty="0">
              <a:effectLst/>
              <a:latin typeface="Times New Roman" panose="02020603050405020304" pitchFamily="18" charset="0"/>
              <a:ea typeface="Times New Roman" panose="02020603050405020304" pitchFamily="18" charset="0"/>
            </a:endParaRPr>
          </a:p>
          <a:p>
            <a:pPr marL="342900" lvl="0" indent="-342900" algn="just">
              <a:buFont typeface="Symbol" panose="05050102010706020507" pitchFamily="18" charset="2"/>
              <a:buChar char=""/>
            </a:pPr>
            <a:r>
              <a:rPr lang="en-ZA" sz="1800" kern="1200" dirty="0">
                <a:solidFill>
                  <a:srgbClr val="000000"/>
                </a:solidFill>
                <a:effectLst/>
                <a:latin typeface="Arial" panose="020B0604020202020204" pitchFamily="34" charset="0"/>
                <a:ea typeface="Times New Roman" panose="02020603050405020304" pitchFamily="18" charset="0"/>
              </a:rPr>
              <a:t>Water Connections – no capacity with no plans </a:t>
            </a:r>
            <a:endParaRPr lang="en-ZA" sz="1800" dirty="0">
              <a:effectLst/>
              <a:latin typeface="Times New Roman" panose="02020603050405020304" pitchFamily="18" charset="0"/>
              <a:ea typeface="Times New Roman" panose="02020603050405020304" pitchFamily="18" charset="0"/>
            </a:endParaRPr>
          </a:p>
          <a:p>
            <a:pPr marL="342900" lvl="0" indent="-342900" algn="just">
              <a:buFont typeface="Symbol" panose="05050102010706020507" pitchFamily="18" charset="2"/>
              <a:buChar char=""/>
            </a:pPr>
            <a:r>
              <a:rPr lang="en-ZA" sz="1800" kern="1200" dirty="0">
                <a:solidFill>
                  <a:srgbClr val="000000"/>
                </a:solidFill>
                <a:effectLst/>
                <a:latin typeface="Arial" panose="020B0604020202020204" pitchFamily="34" charset="0"/>
                <a:ea typeface="Times New Roman" panose="02020603050405020304" pitchFamily="18" charset="0"/>
              </a:rPr>
              <a:t>Increasing licence areas –Eskom to be persuaded to come for discussions, and there are high cost to take over.</a:t>
            </a:r>
            <a:endParaRPr lang="en-ZA" sz="1800" dirty="0">
              <a:effectLst/>
              <a:latin typeface="Times New Roman" panose="02020603050405020304" pitchFamily="18" charset="0"/>
              <a:ea typeface="Times New Roman" panose="02020603050405020304" pitchFamily="18" charset="0"/>
            </a:endParaRPr>
          </a:p>
          <a:p>
            <a:pPr algn="just">
              <a:buFont typeface="Symbol" panose="05050102010706020507" pitchFamily="18" charset="2"/>
              <a:buChar char=""/>
            </a:pPr>
            <a:endParaRPr lang="en-ZA" sz="1800" dirty="0">
              <a:latin typeface="Times New Roman" panose="02020603050405020304" pitchFamily="18" charset="0"/>
              <a:ea typeface="Times New Roman" panose="02020603050405020304" pitchFamily="18" charset="0"/>
            </a:endParaRPr>
          </a:p>
          <a:p>
            <a:endParaRPr lang="en-ZA" sz="1800" dirty="0">
              <a:latin typeface="Times New Roman" panose="02020603050405020304" pitchFamily="18" charset="0"/>
              <a:ea typeface="Times New Roman" panose="02020603050405020304" pitchFamily="18" charset="0"/>
            </a:endParaRPr>
          </a:p>
          <a:p>
            <a:endParaRPr lang="en-ZA" dirty="0"/>
          </a:p>
        </p:txBody>
      </p:sp>
    </p:spTree>
    <p:extLst>
      <p:ext uri="{BB962C8B-B14F-4D97-AF65-F5344CB8AC3E}">
        <p14:creationId xmlns:p14="http://schemas.microsoft.com/office/powerpoint/2010/main" xmlns="" val="180756741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6307" y="3429000"/>
            <a:ext cx="9503594" cy="171052"/>
          </a:xfrm>
        </p:spPr>
        <p:txBody>
          <a:bodyPr>
            <a:normAutofit fontScale="90000"/>
          </a:bodyPr>
          <a:lstStyle/>
          <a:p>
            <a:r>
              <a:rPr lang="en-US" b="1" dirty="0"/>
              <a:t>Socio-economic Development And Spatial Transformation Support</a:t>
            </a:r>
            <a:br>
              <a:rPr lang="en-US" b="1" dirty="0"/>
            </a:br>
            <a:r>
              <a:rPr lang="en-ZA" sz="4400" b="1" dirty="0">
                <a:solidFill>
                  <a:schemeClr val="tx1"/>
                </a:solidFill>
              </a:rPr>
              <a:t/>
            </a:r>
            <a:br>
              <a:rPr lang="en-ZA" sz="4400" b="1" dirty="0">
                <a:solidFill>
                  <a:schemeClr val="tx1"/>
                </a:solidFill>
              </a:rPr>
            </a:br>
            <a:endParaRPr lang="en-US" b="1" dirty="0">
              <a:latin typeface="Arial"/>
              <a:cs typeface="Arial"/>
            </a:endParaRPr>
          </a:p>
        </p:txBody>
      </p:sp>
    </p:spTree>
    <p:extLst>
      <p:ext uri="{BB962C8B-B14F-4D97-AF65-F5344CB8AC3E}">
        <p14:creationId xmlns:p14="http://schemas.microsoft.com/office/powerpoint/2010/main" xmlns="" val="187201074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3DC9C235-F152-3BEE-B04C-9C32197ED990}"/>
              </a:ext>
            </a:extLst>
          </p:cNvPr>
          <p:cNvSpPr>
            <a:spLocks noGrp="1"/>
          </p:cNvSpPr>
          <p:nvPr>
            <p:ph type="title"/>
          </p:nvPr>
        </p:nvSpPr>
        <p:spPr>
          <a:xfrm>
            <a:off x="2505459" y="271384"/>
            <a:ext cx="6023397" cy="718658"/>
          </a:xfrm>
        </p:spPr>
        <p:txBody>
          <a:bodyPr/>
          <a:lstStyle/>
          <a:p>
            <a:r>
              <a:rPr lang="en-ZA" sz="2800" dirty="0"/>
              <a:t/>
            </a:r>
            <a:br>
              <a:rPr lang="en-ZA" sz="2800" dirty="0"/>
            </a:br>
            <a:r>
              <a:rPr lang="en-ZA" sz="2800" dirty="0"/>
              <a:t/>
            </a:r>
            <a:br>
              <a:rPr lang="en-ZA" sz="2800" dirty="0"/>
            </a:br>
            <a:r>
              <a:rPr lang="en-ZA" sz="2800" dirty="0"/>
              <a:t/>
            </a:r>
            <a:br>
              <a:rPr lang="en-ZA" sz="2800" dirty="0"/>
            </a:br>
            <a:r>
              <a:rPr lang="en-ZA" sz="2000" dirty="0"/>
              <a:t>SOCIO-ECONOMIC DEVELOPMENT AND SPATIAL TRANSFORMATION </a:t>
            </a:r>
            <a:r>
              <a:rPr lang="en-ZA" sz="2800" dirty="0"/>
              <a:t/>
            </a:r>
            <a:br>
              <a:rPr lang="en-ZA" sz="2800" dirty="0"/>
            </a:br>
            <a:r>
              <a:rPr lang="en-ZA" sz="2800" dirty="0"/>
              <a:t/>
            </a:r>
            <a:br>
              <a:rPr lang="en-ZA" sz="2800" dirty="0"/>
            </a:br>
            <a:endParaRPr lang="en-ZA" dirty="0"/>
          </a:p>
        </p:txBody>
      </p:sp>
      <p:graphicFrame>
        <p:nvGraphicFramePr>
          <p:cNvPr id="5" name="Table 5">
            <a:extLst>
              <a:ext uri="{FF2B5EF4-FFF2-40B4-BE49-F238E27FC236}">
                <a16:creationId xmlns:a16="http://schemas.microsoft.com/office/drawing/2014/main" xmlns="" id="{CC6F33D4-64F2-88C1-7844-54F0C61C13B9}"/>
              </a:ext>
            </a:extLst>
          </p:cNvPr>
          <p:cNvGraphicFramePr>
            <a:graphicFrameLocks noGrp="1"/>
          </p:cNvGraphicFramePr>
          <p:nvPr>
            <p:ph sz="quarter" idx="10"/>
            <p:extLst>
              <p:ext uri="{D42A27DB-BD31-4B8C-83A1-F6EECF244321}">
                <p14:modId xmlns:p14="http://schemas.microsoft.com/office/powerpoint/2010/main" xmlns="" val="2517124363"/>
              </p:ext>
            </p:extLst>
          </p:nvPr>
        </p:nvGraphicFramePr>
        <p:xfrm>
          <a:off x="112023" y="1294549"/>
          <a:ext cx="9681954" cy="5176633"/>
        </p:xfrm>
        <a:graphic>
          <a:graphicData uri="http://schemas.openxmlformats.org/drawingml/2006/table">
            <a:tbl>
              <a:tblPr firstRow="1" bandRow="1">
                <a:tableStyleId>{5C22544A-7EE6-4342-B048-85BDC9FD1C3A}</a:tableStyleId>
              </a:tblPr>
              <a:tblGrid>
                <a:gridCol w="1684174">
                  <a:extLst>
                    <a:ext uri="{9D8B030D-6E8A-4147-A177-3AD203B41FA5}">
                      <a16:colId xmlns:a16="http://schemas.microsoft.com/office/drawing/2014/main" xmlns="" val="1759705680"/>
                    </a:ext>
                  </a:extLst>
                </a:gridCol>
                <a:gridCol w="2675585">
                  <a:extLst>
                    <a:ext uri="{9D8B030D-6E8A-4147-A177-3AD203B41FA5}">
                      <a16:colId xmlns:a16="http://schemas.microsoft.com/office/drawing/2014/main" xmlns="" val="2538364394"/>
                    </a:ext>
                  </a:extLst>
                </a:gridCol>
                <a:gridCol w="3181404">
                  <a:extLst>
                    <a:ext uri="{9D8B030D-6E8A-4147-A177-3AD203B41FA5}">
                      <a16:colId xmlns:a16="http://schemas.microsoft.com/office/drawing/2014/main" xmlns="" val="3480245459"/>
                    </a:ext>
                  </a:extLst>
                </a:gridCol>
                <a:gridCol w="2140791">
                  <a:extLst>
                    <a:ext uri="{9D8B030D-6E8A-4147-A177-3AD203B41FA5}">
                      <a16:colId xmlns:a16="http://schemas.microsoft.com/office/drawing/2014/main" xmlns="" val="901794095"/>
                    </a:ext>
                  </a:extLst>
                </a:gridCol>
              </a:tblGrid>
              <a:tr h="351429">
                <a:tc>
                  <a:txBody>
                    <a:bodyPr/>
                    <a:lstStyle/>
                    <a:p>
                      <a:r>
                        <a:rPr lang="en-ZA" dirty="0"/>
                        <a:t>SECTION/UNIT</a:t>
                      </a:r>
                    </a:p>
                  </a:txBody>
                  <a:tcPr>
                    <a:solidFill>
                      <a:schemeClr val="accent6"/>
                    </a:solidFill>
                  </a:tcPr>
                </a:tc>
                <a:tc>
                  <a:txBody>
                    <a:bodyPr/>
                    <a:lstStyle/>
                    <a:p>
                      <a:r>
                        <a:rPr lang="en-ZA" dirty="0"/>
                        <a:t>MUNICIPAL CHALLENGES</a:t>
                      </a:r>
                    </a:p>
                  </a:txBody>
                  <a:tcPr>
                    <a:solidFill>
                      <a:schemeClr val="accent6"/>
                    </a:solidFill>
                  </a:tcPr>
                </a:tc>
                <a:tc>
                  <a:txBody>
                    <a:bodyPr/>
                    <a:lstStyle/>
                    <a:p>
                      <a:r>
                        <a:rPr lang="en-ZA" dirty="0"/>
                        <a:t>DESCRIPTION OF SUPPORT</a:t>
                      </a:r>
                    </a:p>
                  </a:txBody>
                  <a:tcPr>
                    <a:solidFill>
                      <a:schemeClr val="accent6"/>
                    </a:solidFill>
                  </a:tcPr>
                </a:tc>
                <a:tc>
                  <a:txBody>
                    <a:bodyPr/>
                    <a:lstStyle/>
                    <a:p>
                      <a:r>
                        <a:rPr lang="en-ZA" dirty="0"/>
                        <a:t>WHAT IS NEXT?</a:t>
                      </a:r>
                    </a:p>
                  </a:txBody>
                  <a:tcPr>
                    <a:solidFill>
                      <a:schemeClr val="accent6"/>
                    </a:solidFill>
                  </a:tcPr>
                </a:tc>
                <a:extLst>
                  <a:ext uri="{0D108BD9-81ED-4DB2-BD59-A6C34878D82A}">
                    <a16:rowId xmlns:a16="http://schemas.microsoft.com/office/drawing/2014/main" xmlns="" val="293802054"/>
                  </a:ext>
                </a:extLst>
              </a:tr>
              <a:tr h="2796302">
                <a:tc rowSpan="3">
                  <a:txBody>
                    <a:bodyPr/>
                    <a:lstStyle/>
                    <a:p>
                      <a:pPr algn="just"/>
                      <a:r>
                        <a:rPr lang="en-US" sz="1800" b="1" dirty="0">
                          <a:solidFill>
                            <a:schemeClr val="tx1"/>
                          </a:solidFill>
                        </a:rPr>
                        <a:t>Socio-economic development and spatial transformation</a:t>
                      </a:r>
                      <a:endParaRPr lang="en-ZA" sz="1800" b="1" dirty="0">
                        <a:solidFill>
                          <a:schemeClr val="tx1"/>
                        </a:solidFill>
                      </a:endParaRPr>
                    </a:p>
                  </a:txBody>
                  <a:tcPr>
                    <a:solidFill>
                      <a:schemeClr val="accent6">
                        <a:lumMod val="60000"/>
                        <a:lumOff val="40000"/>
                      </a:schemeClr>
                    </a:solidFill>
                  </a:tcPr>
                </a:tc>
                <a:tc>
                  <a:txBody>
                    <a:bodyPr/>
                    <a:lstStyle/>
                    <a:p>
                      <a:pPr marL="0" lvl="0" indent="0" algn="just">
                        <a:lnSpc>
                          <a:spcPct val="115000"/>
                        </a:lnSpc>
                        <a:buFont typeface="Symbol" panose="05050102010706020507" pitchFamily="18" charset="2"/>
                        <a:buNone/>
                      </a:pPr>
                      <a:r>
                        <a:rPr lang="en-US" sz="1800" b="1" dirty="0">
                          <a:solidFill>
                            <a:schemeClr val="tx1"/>
                          </a:solidFill>
                        </a:rPr>
                        <a:t>Insufficient MHS capacity: </a:t>
                      </a:r>
                      <a:r>
                        <a:rPr lang="en-GB" sz="1800" dirty="0">
                          <a:solidFill>
                            <a:schemeClr val="tx1"/>
                          </a:solidFill>
                          <a:effectLst/>
                          <a:latin typeface="Arial" panose="020B0604020202020204" pitchFamily="34" charset="0"/>
                          <a:ea typeface="Calibri" panose="020F0502020204030204" pitchFamily="34" charset="0"/>
                          <a:cs typeface="Times New Roman" panose="02020603050405020304" pitchFamily="18" charset="0"/>
                        </a:rPr>
                        <a:t>Food Control; Waste Management; Water quality monitoring; Health Education and Awareness; Environmental Pollution; Air Quality, permitted landfill sites monitored, EIAs</a:t>
                      </a:r>
                      <a:endParaRPr lang="en-ZA" sz="18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a:solidFill>
                      <a:schemeClr val="accent6">
                        <a:lumMod val="60000"/>
                        <a:lumOff val="40000"/>
                      </a:schemeClr>
                    </a:solidFill>
                  </a:tcPr>
                </a:tc>
                <a:tc>
                  <a:txBody>
                    <a:bodyPr/>
                    <a:lstStyle/>
                    <a:p>
                      <a:pPr algn="l"/>
                      <a:r>
                        <a:rPr lang="en-ZA" sz="1800" kern="1200" dirty="0">
                          <a:solidFill>
                            <a:schemeClr val="dk1"/>
                          </a:solidFill>
                          <a:effectLst/>
                          <a:latin typeface="+mn-lt"/>
                          <a:ea typeface="+mn-ea"/>
                          <a:cs typeface="+mn-cs"/>
                        </a:rPr>
                        <a:t>SALGA Portfolio-based Councillor induction conducted</a:t>
                      </a:r>
                    </a:p>
                    <a:p>
                      <a:pPr marL="0" marR="0" lvl="0" indent="0" algn="l" defTabSz="457200" rtl="0" eaLnBrk="1" fontAlgn="auto" latinLnBrk="0" hangingPunct="1">
                        <a:lnSpc>
                          <a:spcPct val="100000"/>
                        </a:lnSpc>
                        <a:spcBef>
                          <a:spcPts val="0"/>
                        </a:spcBef>
                        <a:spcAft>
                          <a:spcPts val="0"/>
                        </a:spcAft>
                        <a:buClrTx/>
                        <a:buSzTx/>
                        <a:buFontTx/>
                        <a:buNone/>
                        <a:tabLst/>
                        <a:defRPr/>
                      </a:pPr>
                      <a:r>
                        <a:rPr lang="en-US" sz="1800" b="1" dirty="0">
                          <a:solidFill>
                            <a:schemeClr val="tx1"/>
                          </a:solidFill>
                        </a:rPr>
                        <a:t>(</a:t>
                      </a:r>
                      <a:r>
                        <a:rPr lang="en-US" b="1" dirty="0">
                          <a:solidFill>
                            <a:schemeClr val="tx1"/>
                          </a:solidFill>
                        </a:rPr>
                        <a:t>Environmental Health National Indaba)</a:t>
                      </a:r>
                      <a:endParaRPr lang="en-ZA" sz="1800" b="1" dirty="0">
                        <a:solidFill>
                          <a:schemeClr val="tx1"/>
                        </a:solidFill>
                      </a:endParaRPr>
                    </a:p>
                    <a:p>
                      <a:pPr algn="l"/>
                      <a:endParaRPr lang="en-ZA" sz="1800" b="1" dirty="0">
                        <a:solidFill>
                          <a:schemeClr val="tx1"/>
                        </a:solidFill>
                      </a:endParaRPr>
                    </a:p>
                  </a:txBody>
                  <a:tcPr>
                    <a:solidFill>
                      <a:schemeClr val="accent6">
                        <a:lumMod val="60000"/>
                        <a:lumOff val="40000"/>
                      </a:schemeClr>
                    </a:solidFill>
                  </a:tcPr>
                </a:tc>
                <a:tc>
                  <a:txBody>
                    <a:bodyPr/>
                    <a:lstStyle/>
                    <a:p>
                      <a:pPr algn="l"/>
                      <a:r>
                        <a:rPr lang="en-US" sz="1800" b="0" dirty="0">
                          <a:solidFill>
                            <a:schemeClr val="tx1"/>
                          </a:solidFill>
                        </a:rPr>
                        <a:t>Promote MHS awareness. E</a:t>
                      </a:r>
                      <a:r>
                        <a:rPr lang="en-ZA" sz="1800" b="0" kern="1200" dirty="0">
                          <a:solidFill>
                            <a:schemeClr val="dk1"/>
                          </a:solidFill>
                          <a:effectLst/>
                          <a:latin typeface="+mn-lt"/>
                          <a:ea typeface="+mn-ea"/>
                          <a:cs typeface="+mn-cs"/>
                        </a:rPr>
                        <a:t>xplore feasibility of identified MHS sources for revenue generation</a:t>
                      </a:r>
                      <a:endParaRPr lang="en-ZA" sz="1800" b="0" dirty="0">
                        <a:solidFill>
                          <a:schemeClr val="tx1"/>
                        </a:solidFill>
                      </a:endParaRPr>
                    </a:p>
                  </a:txBody>
                  <a:tcPr>
                    <a:solidFill>
                      <a:schemeClr val="accent6">
                        <a:lumMod val="60000"/>
                        <a:lumOff val="40000"/>
                      </a:schemeClr>
                    </a:solidFill>
                  </a:tcPr>
                </a:tc>
                <a:extLst>
                  <a:ext uri="{0D108BD9-81ED-4DB2-BD59-A6C34878D82A}">
                    <a16:rowId xmlns:a16="http://schemas.microsoft.com/office/drawing/2014/main" xmlns="" val="263604013"/>
                  </a:ext>
                </a:extLst>
              </a:tr>
              <a:tr h="1018230">
                <a:tc vMerge="1">
                  <a:txBody>
                    <a:bodyPr/>
                    <a:lstStyle/>
                    <a:p>
                      <a:endParaRPr lang="en-ZA" sz="1400" dirty="0"/>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800" dirty="0"/>
                        <a:t>IDP, SDBIP and Budget Assessment</a:t>
                      </a:r>
                      <a:endParaRPr lang="en-ZA" sz="1800" dirty="0"/>
                    </a:p>
                    <a:p>
                      <a:pPr marL="0" marR="0" indent="0" algn="l" defTabSz="457200" rtl="0" eaLnBrk="1" fontAlgn="auto" latinLnBrk="0" hangingPunct="1">
                        <a:lnSpc>
                          <a:spcPct val="100000"/>
                        </a:lnSpc>
                        <a:spcBef>
                          <a:spcPts val="0"/>
                        </a:spcBef>
                        <a:spcAft>
                          <a:spcPts val="0"/>
                        </a:spcAft>
                        <a:buClrTx/>
                        <a:buSzTx/>
                        <a:buFontTx/>
                        <a:buNone/>
                        <a:tabLst/>
                        <a:defRPr/>
                      </a:pPr>
                      <a:endParaRPr lang="en-ZA" sz="1800" b="1" kern="1200" dirty="0">
                        <a:solidFill>
                          <a:schemeClr val="tx1"/>
                        </a:solidFill>
                        <a:latin typeface="+mn-lt"/>
                        <a:ea typeface="+mn-ea"/>
                        <a:cs typeface="+mn-cs"/>
                      </a:endParaRPr>
                    </a:p>
                  </a:txBody>
                  <a:tcPr>
                    <a:solidFill>
                      <a:schemeClr val="accent6">
                        <a:lumMod val="60000"/>
                        <a:lumOff val="40000"/>
                      </a:schemeClr>
                    </a:solidFill>
                  </a:tcPr>
                </a:tc>
                <a:tc>
                  <a:txBody>
                    <a:bodyPr/>
                    <a:lstStyle/>
                    <a:p>
                      <a:r>
                        <a:rPr lang="en-US" dirty="0">
                          <a:solidFill>
                            <a:schemeClr val="tx1"/>
                          </a:solidFill>
                        </a:rPr>
                        <a:t>SALGA identified municipalities per province for a review of the IDPs, SDBIPs and Budget in relation to Municipal Health</a:t>
                      </a:r>
                    </a:p>
                  </a:txBody>
                  <a:tcPr>
                    <a:solidFill>
                      <a:schemeClr val="accent6">
                        <a:lumMod val="60000"/>
                        <a:lumOff val="40000"/>
                      </a:schemeClr>
                    </a:solidFill>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dirty="0">
                          <a:solidFill>
                            <a:schemeClr val="tx1"/>
                          </a:solidFill>
                        </a:rPr>
                        <a:t>Mopani and </a:t>
                      </a:r>
                      <a:r>
                        <a:rPr lang="en-US" b="1" dirty="0">
                          <a:solidFill>
                            <a:schemeClr val="tx1"/>
                          </a:solidFill>
                        </a:rPr>
                        <a:t>Waterberg District</a:t>
                      </a:r>
                      <a:r>
                        <a:rPr lang="en-US" dirty="0">
                          <a:solidFill>
                            <a:schemeClr val="tx1"/>
                          </a:solidFill>
                        </a:rPr>
                        <a:t> were identified for support</a:t>
                      </a:r>
                    </a:p>
                  </a:txBody>
                  <a:tcPr>
                    <a:solidFill>
                      <a:schemeClr val="accent6">
                        <a:lumMod val="60000"/>
                        <a:lumOff val="40000"/>
                      </a:schemeClr>
                    </a:solidFill>
                  </a:tcPr>
                </a:tc>
                <a:extLst>
                  <a:ext uri="{0D108BD9-81ED-4DB2-BD59-A6C34878D82A}">
                    <a16:rowId xmlns:a16="http://schemas.microsoft.com/office/drawing/2014/main" xmlns="" val="1048831509"/>
                  </a:ext>
                </a:extLst>
              </a:tr>
              <a:tr h="396353">
                <a:tc vMerge="1">
                  <a:txBody>
                    <a:bodyPr/>
                    <a:lstStyle/>
                    <a:p>
                      <a:endParaRPr lang="en-ZA" dirty="0"/>
                    </a:p>
                  </a:txBody>
                  <a:tcPr/>
                </a:tc>
                <a:tc>
                  <a:txBody>
                    <a:bodyPr/>
                    <a:lstStyle/>
                    <a:p>
                      <a:endParaRPr lang="en-ZA" sz="1800" b="1" kern="1200" dirty="0">
                        <a:solidFill>
                          <a:schemeClr val="tx1"/>
                        </a:solidFill>
                        <a:latin typeface="+mn-lt"/>
                        <a:ea typeface="+mn-ea"/>
                        <a:cs typeface="+mn-cs"/>
                      </a:endParaRPr>
                    </a:p>
                  </a:txBody>
                  <a:tcPr>
                    <a:solidFill>
                      <a:schemeClr val="accent6"/>
                    </a:solidFill>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lang="en-ZA" sz="1800" b="1" dirty="0">
                        <a:solidFill>
                          <a:schemeClr val="tx1"/>
                        </a:solidFill>
                      </a:endParaRPr>
                    </a:p>
                  </a:txBody>
                  <a:tcPr>
                    <a:solidFill>
                      <a:schemeClr val="accent6"/>
                    </a:solidFill>
                  </a:tcPr>
                </a:tc>
                <a:tc>
                  <a:txBody>
                    <a:bodyPr/>
                    <a:lstStyle/>
                    <a:p>
                      <a:endParaRPr lang="en-ZA" sz="1800" b="1" dirty="0"/>
                    </a:p>
                  </a:txBody>
                  <a:tcPr>
                    <a:solidFill>
                      <a:schemeClr val="accent6"/>
                    </a:solidFill>
                  </a:tcPr>
                </a:tc>
                <a:extLst>
                  <a:ext uri="{0D108BD9-81ED-4DB2-BD59-A6C34878D82A}">
                    <a16:rowId xmlns:a16="http://schemas.microsoft.com/office/drawing/2014/main" xmlns="" val="2276436923"/>
                  </a:ext>
                </a:extLst>
              </a:tr>
            </a:tbl>
          </a:graphicData>
        </a:graphic>
      </p:graphicFrame>
      <p:sp>
        <p:nvSpPr>
          <p:cNvPr id="4" name="Slide Number Placeholder 3">
            <a:extLst>
              <a:ext uri="{FF2B5EF4-FFF2-40B4-BE49-F238E27FC236}">
                <a16:creationId xmlns:a16="http://schemas.microsoft.com/office/drawing/2014/main" xmlns="" id="{2A129828-FB74-8369-6571-5DA402AEC755}"/>
              </a:ext>
            </a:extLst>
          </p:cNvPr>
          <p:cNvSpPr>
            <a:spLocks noGrp="1"/>
          </p:cNvSpPr>
          <p:nvPr>
            <p:ph type="sldNum" sz="quarter" idx="13"/>
          </p:nvPr>
        </p:nvSpPr>
        <p:spPr/>
        <p:txBody>
          <a:bodyPr/>
          <a:lstStyle/>
          <a:p>
            <a:fld id="{4CC04D4C-DC45-834A-A759-F6658CE957E3}" type="slidenum">
              <a:rPr lang="en-US" smtClean="0"/>
              <a:pPr/>
              <a:t>32</a:t>
            </a:fld>
            <a:endParaRPr lang="en-US" dirty="0"/>
          </a:p>
        </p:txBody>
      </p:sp>
    </p:spTree>
    <p:extLst>
      <p:ext uri="{BB962C8B-B14F-4D97-AF65-F5344CB8AC3E}">
        <p14:creationId xmlns:p14="http://schemas.microsoft.com/office/powerpoint/2010/main" xmlns="" val="121081175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3DC9C235-F152-3BEE-B04C-9C32197ED990}"/>
              </a:ext>
            </a:extLst>
          </p:cNvPr>
          <p:cNvSpPr>
            <a:spLocks noGrp="1"/>
          </p:cNvSpPr>
          <p:nvPr>
            <p:ph type="title"/>
          </p:nvPr>
        </p:nvSpPr>
        <p:spPr>
          <a:xfrm>
            <a:off x="2505459" y="271384"/>
            <a:ext cx="6023397" cy="718658"/>
          </a:xfrm>
        </p:spPr>
        <p:txBody>
          <a:bodyPr/>
          <a:lstStyle/>
          <a:p>
            <a:r>
              <a:rPr lang="en-ZA" sz="2800" dirty="0"/>
              <a:t/>
            </a:r>
            <a:br>
              <a:rPr lang="en-ZA" sz="2800" dirty="0"/>
            </a:br>
            <a:r>
              <a:rPr lang="en-ZA" sz="2800" dirty="0"/>
              <a:t/>
            </a:r>
            <a:br>
              <a:rPr lang="en-ZA" sz="2800" dirty="0"/>
            </a:br>
            <a:r>
              <a:rPr lang="en-ZA" sz="2800" dirty="0"/>
              <a:t/>
            </a:r>
            <a:br>
              <a:rPr lang="en-ZA" sz="2800" dirty="0"/>
            </a:br>
            <a:r>
              <a:rPr lang="en-ZA" sz="2000" dirty="0"/>
              <a:t>SOCIO-ECONOMIC DEVELOPMENT AND SPATIAL TRANSFORMATION </a:t>
            </a:r>
            <a:r>
              <a:rPr lang="en-ZA" sz="2800" dirty="0"/>
              <a:t/>
            </a:r>
            <a:br>
              <a:rPr lang="en-ZA" sz="2800" dirty="0"/>
            </a:br>
            <a:r>
              <a:rPr lang="en-ZA" sz="2800" dirty="0"/>
              <a:t/>
            </a:r>
            <a:br>
              <a:rPr lang="en-ZA" sz="2800" dirty="0"/>
            </a:br>
            <a:endParaRPr lang="en-ZA" dirty="0"/>
          </a:p>
        </p:txBody>
      </p:sp>
      <p:sp>
        <p:nvSpPr>
          <p:cNvPr id="4" name="Slide Number Placeholder 3">
            <a:extLst>
              <a:ext uri="{FF2B5EF4-FFF2-40B4-BE49-F238E27FC236}">
                <a16:creationId xmlns:a16="http://schemas.microsoft.com/office/drawing/2014/main" xmlns="" id="{2A129828-FB74-8369-6571-5DA402AEC755}"/>
              </a:ext>
            </a:extLst>
          </p:cNvPr>
          <p:cNvSpPr>
            <a:spLocks noGrp="1"/>
          </p:cNvSpPr>
          <p:nvPr>
            <p:ph type="sldNum" sz="quarter" idx="13"/>
          </p:nvPr>
        </p:nvSpPr>
        <p:spPr>
          <a:xfrm>
            <a:off x="7496825" y="4824433"/>
            <a:ext cx="2311400" cy="365125"/>
          </a:xfrm>
        </p:spPr>
        <p:txBody>
          <a:bodyPr/>
          <a:lstStyle/>
          <a:p>
            <a:fld id="{4CC04D4C-DC45-834A-A759-F6658CE957E3}" type="slidenum">
              <a:rPr lang="en-US" smtClean="0"/>
              <a:pPr/>
              <a:t>33</a:t>
            </a:fld>
            <a:endParaRPr lang="en-US" dirty="0"/>
          </a:p>
        </p:txBody>
      </p:sp>
      <p:graphicFrame>
        <p:nvGraphicFramePr>
          <p:cNvPr id="5" name="Table 5">
            <a:extLst>
              <a:ext uri="{FF2B5EF4-FFF2-40B4-BE49-F238E27FC236}">
                <a16:creationId xmlns:a16="http://schemas.microsoft.com/office/drawing/2014/main" xmlns="" id="{CC6F33D4-64F2-88C1-7844-54F0C61C13B9}"/>
              </a:ext>
            </a:extLst>
          </p:cNvPr>
          <p:cNvGraphicFramePr>
            <a:graphicFrameLocks noGrp="1"/>
          </p:cNvGraphicFramePr>
          <p:nvPr>
            <p:ph sz="quarter" idx="10"/>
            <p:extLst>
              <p:ext uri="{D42A27DB-BD31-4B8C-83A1-F6EECF244321}">
                <p14:modId xmlns:p14="http://schemas.microsoft.com/office/powerpoint/2010/main" xmlns="" val="567799397"/>
              </p:ext>
            </p:extLst>
          </p:nvPr>
        </p:nvGraphicFramePr>
        <p:xfrm>
          <a:off x="112023" y="1294549"/>
          <a:ext cx="9681954" cy="5919075"/>
        </p:xfrm>
        <a:graphic>
          <a:graphicData uri="http://schemas.openxmlformats.org/drawingml/2006/table">
            <a:tbl>
              <a:tblPr firstRow="1" bandRow="1">
                <a:tableStyleId>{5C22544A-7EE6-4342-B048-85BDC9FD1C3A}</a:tableStyleId>
              </a:tblPr>
              <a:tblGrid>
                <a:gridCol w="1684174">
                  <a:extLst>
                    <a:ext uri="{9D8B030D-6E8A-4147-A177-3AD203B41FA5}">
                      <a16:colId xmlns:a16="http://schemas.microsoft.com/office/drawing/2014/main" xmlns="" val="1759705680"/>
                    </a:ext>
                  </a:extLst>
                </a:gridCol>
                <a:gridCol w="2675585">
                  <a:extLst>
                    <a:ext uri="{9D8B030D-6E8A-4147-A177-3AD203B41FA5}">
                      <a16:colId xmlns:a16="http://schemas.microsoft.com/office/drawing/2014/main" xmlns="" val="2538364394"/>
                    </a:ext>
                  </a:extLst>
                </a:gridCol>
                <a:gridCol w="3181404">
                  <a:extLst>
                    <a:ext uri="{9D8B030D-6E8A-4147-A177-3AD203B41FA5}">
                      <a16:colId xmlns:a16="http://schemas.microsoft.com/office/drawing/2014/main" xmlns="" val="3480245459"/>
                    </a:ext>
                  </a:extLst>
                </a:gridCol>
                <a:gridCol w="2140791">
                  <a:extLst>
                    <a:ext uri="{9D8B030D-6E8A-4147-A177-3AD203B41FA5}">
                      <a16:colId xmlns:a16="http://schemas.microsoft.com/office/drawing/2014/main" xmlns="" val="901794095"/>
                    </a:ext>
                  </a:extLst>
                </a:gridCol>
              </a:tblGrid>
              <a:tr h="351429">
                <a:tc>
                  <a:txBody>
                    <a:bodyPr/>
                    <a:lstStyle/>
                    <a:p>
                      <a:r>
                        <a:rPr lang="en-ZA" dirty="0"/>
                        <a:t>SECTION/UNIT</a:t>
                      </a:r>
                    </a:p>
                  </a:txBody>
                  <a:tcPr>
                    <a:solidFill>
                      <a:schemeClr val="accent6"/>
                    </a:solidFill>
                  </a:tcPr>
                </a:tc>
                <a:tc>
                  <a:txBody>
                    <a:bodyPr/>
                    <a:lstStyle/>
                    <a:p>
                      <a:r>
                        <a:rPr lang="en-ZA" dirty="0"/>
                        <a:t>MUNICIPAL CHALLENGES</a:t>
                      </a:r>
                    </a:p>
                  </a:txBody>
                  <a:tcPr>
                    <a:solidFill>
                      <a:schemeClr val="accent6"/>
                    </a:solidFill>
                  </a:tcPr>
                </a:tc>
                <a:tc>
                  <a:txBody>
                    <a:bodyPr/>
                    <a:lstStyle/>
                    <a:p>
                      <a:r>
                        <a:rPr lang="en-ZA" dirty="0"/>
                        <a:t>DESCRIPTION OF SUPPORT</a:t>
                      </a:r>
                    </a:p>
                  </a:txBody>
                  <a:tcPr>
                    <a:solidFill>
                      <a:schemeClr val="accent6"/>
                    </a:solidFill>
                  </a:tcPr>
                </a:tc>
                <a:tc>
                  <a:txBody>
                    <a:bodyPr/>
                    <a:lstStyle/>
                    <a:p>
                      <a:r>
                        <a:rPr lang="en-ZA" dirty="0"/>
                        <a:t>WHAT IS NEXT?</a:t>
                      </a:r>
                    </a:p>
                  </a:txBody>
                  <a:tcPr>
                    <a:solidFill>
                      <a:schemeClr val="accent6"/>
                    </a:solidFill>
                  </a:tcPr>
                </a:tc>
                <a:extLst>
                  <a:ext uri="{0D108BD9-81ED-4DB2-BD59-A6C34878D82A}">
                    <a16:rowId xmlns:a16="http://schemas.microsoft.com/office/drawing/2014/main" xmlns="" val="293802054"/>
                  </a:ext>
                </a:extLst>
              </a:tr>
              <a:tr h="2531681">
                <a:tc rowSpan="3">
                  <a:txBody>
                    <a:bodyPr/>
                    <a:lstStyle/>
                    <a:p>
                      <a:pPr algn="just"/>
                      <a:r>
                        <a:rPr lang="en-US" sz="1800" b="1" dirty="0">
                          <a:solidFill>
                            <a:schemeClr val="tx1"/>
                          </a:solidFill>
                        </a:rPr>
                        <a:t>Socio-economic development and spatial transformation</a:t>
                      </a:r>
                      <a:endParaRPr lang="en-ZA" sz="1800" b="1" dirty="0">
                        <a:solidFill>
                          <a:schemeClr val="tx1"/>
                        </a:solidFill>
                      </a:endParaRPr>
                    </a:p>
                  </a:txBody>
                  <a:tcPr>
                    <a:solidFill>
                      <a:schemeClr val="accent6">
                        <a:lumMod val="60000"/>
                        <a:lumOff val="40000"/>
                      </a:schemeClr>
                    </a:solidFill>
                  </a:tcPr>
                </a:tc>
                <a:tc>
                  <a:txBody>
                    <a:bodyPr/>
                    <a:lstStyle/>
                    <a:p>
                      <a:pPr marL="0" marR="0" lvl="0" indent="0" algn="just" defTabSz="457200" rtl="0" eaLnBrk="1" fontAlgn="auto" latinLnBrk="0" hangingPunct="1">
                        <a:lnSpc>
                          <a:spcPct val="115000"/>
                        </a:lnSpc>
                        <a:spcBef>
                          <a:spcPts val="0"/>
                        </a:spcBef>
                        <a:spcAft>
                          <a:spcPts val="0"/>
                        </a:spcAft>
                        <a:buClrTx/>
                        <a:buSzTx/>
                        <a:buFont typeface="Symbol" panose="05050102010706020507" pitchFamily="18" charset="2"/>
                        <a:buNone/>
                        <a:tabLst/>
                        <a:defRPr/>
                      </a:pPr>
                      <a:r>
                        <a:rPr lang="en-US" sz="1800" b="1" dirty="0"/>
                        <a:t>Municipal capacity building needs relating to the function of Libraries as Instruments for the preservation of heritage &amp; promotion of social cohesion.                                  </a:t>
                      </a:r>
                    </a:p>
                    <a:p>
                      <a:pPr marL="0" lvl="0" indent="0" algn="just">
                        <a:lnSpc>
                          <a:spcPct val="115000"/>
                        </a:lnSpc>
                        <a:buFont typeface="Symbol" panose="05050102010706020507" pitchFamily="18" charset="2"/>
                        <a:buNone/>
                      </a:pPr>
                      <a:endParaRPr lang="en-ZA" sz="18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a:solidFill>
                      <a:schemeClr val="accent6">
                        <a:lumMod val="60000"/>
                        <a:lumOff val="40000"/>
                      </a:schemeClr>
                    </a:solidFill>
                  </a:tcPr>
                </a:tc>
                <a:tc>
                  <a:txBody>
                    <a:bodyPr/>
                    <a:lstStyle/>
                    <a:p>
                      <a:pPr algn="just"/>
                      <a:r>
                        <a:rPr lang="en-US" b="1" dirty="0">
                          <a:solidFill>
                            <a:schemeClr val="tx1"/>
                          </a:solidFill>
                        </a:rPr>
                        <a:t>Webinar hosted directed at professionals and politicians to capacitate them on a spectrum of topics which attempt to interlink library service and promotion and preservation of heritage programme towards promoting social cohesion.</a:t>
                      </a:r>
                      <a:endParaRPr lang="en-ZA" b="1" dirty="0">
                        <a:solidFill>
                          <a:schemeClr val="tx1"/>
                        </a:solidFill>
                      </a:endParaRPr>
                    </a:p>
                  </a:txBody>
                  <a:tcPr>
                    <a:solidFill>
                      <a:schemeClr val="accent6">
                        <a:lumMod val="60000"/>
                        <a:lumOff val="40000"/>
                      </a:schemeClr>
                    </a:solidFill>
                  </a:tcPr>
                </a:tc>
                <a:tc>
                  <a:txBody>
                    <a:bodyPr/>
                    <a:lstStyle/>
                    <a:p>
                      <a:pPr algn="l"/>
                      <a:r>
                        <a:rPr lang="en-US" sz="1800" b="1" dirty="0">
                          <a:solidFill>
                            <a:schemeClr val="tx1"/>
                          </a:solidFill>
                        </a:rPr>
                        <a:t>Regular capacity building engagement one: role definition, funding for the function, digitalisation o libraries  </a:t>
                      </a:r>
                      <a:endParaRPr lang="en-ZA" sz="1800" b="1" dirty="0">
                        <a:solidFill>
                          <a:schemeClr val="tx1"/>
                        </a:solidFill>
                      </a:endParaRPr>
                    </a:p>
                  </a:txBody>
                  <a:tcPr>
                    <a:solidFill>
                      <a:schemeClr val="accent6">
                        <a:lumMod val="60000"/>
                        <a:lumOff val="40000"/>
                      </a:schemeClr>
                    </a:solidFill>
                  </a:tcPr>
                </a:tc>
                <a:extLst>
                  <a:ext uri="{0D108BD9-81ED-4DB2-BD59-A6C34878D82A}">
                    <a16:rowId xmlns:a16="http://schemas.microsoft.com/office/drawing/2014/main" xmlns="" val="263604013"/>
                  </a:ext>
                </a:extLst>
              </a:tr>
              <a:tr h="1018230">
                <a:tc vMerge="1">
                  <a:txBody>
                    <a:bodyPr/>
                    <a:lstStyle/>
                    <a:p>
                      <a:endParaRPr lang="en-ZA" sz="1400" dirty="0"/>
                    </a:p>
                  </a:txBody>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800" b="1" kern="1200" dirty="0">
                          <a:solidFill>
                            <a:schemeClr val="tx1"/>
                          </a:solidFill>
                          <a:latin typeface="+mn-lt"/>
                          <a:ea typeface="+mn-ea"/>
                          <a:cs typeface="+mn-cs"/>
                        </a:rPr>
                        <a:t>Inclusion of vulnerable groups in local economies</a:t>
                      </a:r>
                      <a:endParaRPr lang="en-ZA" sz="1800" b="1" kern="1200" dirty="0">
                        <a:solidFill>
                          <a:schemeClr val="tx1"/>
                        </a:solidFill>
                        <a:latin typeface="+mn-lt"/>
                        <a:ea typeface="+mn-ea"/>
                        <a:cs typeface="+mn-cs"/>
                      </a:endParaRPr>
                    </a:p>
                  </a:txBody>
                  <a:tcPr>
                    <a:solidFill>
                      <a:schemeClr val="accent6">
                        <a:lumMod val="60000"/>
                        <a:lumOff val="40000"/>
                      </a:schemeClr>
                    </a:solidFill>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b="1" dirty="0">
                          <a:solidFill>
                            <a:schemeClr val="tx1"/>
                          </a:solidFill>
                        </a:rPr>
                        <a:t>Clustered SALGA Virtual Meeting held on the 23rd September 2022 between Limpopo, North West, Northern Cape and the Western Cape provinces </a:t>
                      </a:r>
                    </a:p>
                    <a:p>
                      <a:endParaRPr lang="en-US" b="1" dirty="0">
                        <a:solidFill>
                          <a:schemeClr val="tx1"/>
                        </a:solidFill>
                      </a:endParaRPr>
                    </a:p>
                  </a:txBody>
                  <a:tcPr>
                    <a:solidFill>
                      <a:schemeClr val="accent6">
                        <a:lumMod val="60000"/>
                        <a:lumOff val="40000"/>
                      </a:schemeClr>
                    </a:solidFill>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b="1" dirty="0">
                          <a:solidFill>
                            <a:schemeClr val="tx1"/>
                          </a:solidFill>
                        </a:rPr>
                        <a:t>Continue to promote the involvement of vulnerable groups, that is women, people with disabilities, children and youth, in local economies</a:t>
                      </a:r>
                    </a:p>
                  </a:txBody>
                  <a:tcPr>
                    <a:solidFill>
                      <a:schemeClr val="accent6">
                        <a:lumMod val="60000"/>
                        <a:lumOff val="40000"/>
                      </a:schemeClr>
                    </a:solidFill>
                  </a:tcPr>
                </a:tc>
                <a:extLst>
                  <a:ext uri="{0D108BD9-81ED-4DB2-BD59-A6C34878D82A}">
                    <a16:rowId xmlns:a16="http://schemas.microsoft.com/office/drawing/2014/main" xmlns="" val="1048831509"/>
                  </a:ext>
                </a:extLst>
              </a:tr>
              <a:tr h="396353">
                <a:tc vMerge="1">
                  <a:txBody>
                    <a:bodyPr/>
                    <a:lstStyle/>
                    <a:p>
                      <a:endParaRPr lang="en-ZA" dirty="0"/>
                    </a:p>
                  </a:txBody>
                  <a:tcPr/>
                </a:tc>
                <a:tc>
                  <a:txBody>
                    <a:bodyPr/>
                    <a:lstStyle/>
                    <a:p>
                      <a:endParaRPr lang="en-ZA" sz="1800" b="1" kern="1200" dirty="0">
                        <a:solidFill>
                          <a:schemeClr val="tx1"/>
                        </a:solidFill>
                        <a:latin typeface="+mn-lt"/>
                        <a:ea typeface="+mn-ea"/>
                        <a:cs typeface="+mn-cs"/>
                      </a:endParaRPr>
                    </a:p>
                  </a:txBody>
                  <a:tcPr>
                    <a:solidFill>
                      <a:schemeClr val="accent6"/>
                    </a:solidFill>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lang="en-ZA" sz="1800" b="1" dirty="0">
                        <a:solidFill>
                          <a:schemeClr val="tx1"/>
                        </a:solidFill>
                      </a:endParaRPr>
                    </a:p>
                  </a:txBody>
                  <a:tcPr>
                    <a:solidFill>
                      <a:schemeClr val="accent6"/>
                    </a:solidFill>
                  </a:tcPr>
                </a:tc>
                <a:tc>
                  <a:txBody>
                    <a:bodyPr/>
                    <a:lstStyle/>
                    <a:p>
                      <a:endParaRPr lang="en-ZA" sz="1800" b="1" dirty="0"/>
                    </a:p>
                  </a:txBody>
                  <a:tcPr>
                    <a:solidFill>
                      <a:schemeClr val="accent6"/>
                    </a:solidFill>
                  </a:tcPr>
                </a:tc>
                <a:extLst>
                  <a:ext uri="{0D108BD9-81ED-4DB2-BD59-A6C34878D82A}">
                    <a16:rowId xmlns:a16="http://schemas.microsoft.com/office/drawing/2014/main" xmlns="" val="2276436923"/>
                  </a:ext>
                </a:extLst>
              </a:tr>
            </a:tbl>
          </a:graphicData>
        </a:graphic>
      </p:graphicFrame>
    </p:spTree>
    <p:extLst>
      <p:ext uri="{BB962C8B-B14F-4D97-AF65-F5344CB8AC3E}">
        <p14:creationId xmlns:p14="http://schemas.microsoft.com/office/powerpoint/2010/main" xmlns="" val="306325206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0F18C4C-61A6-7DCA-DD1E-85A0A2D60357}"/>
              </a:ext>
            </a:extLst>
          </p:cNvPr>
          <p:cNvSpPr>
            <a:spLocks noGrp="1"/>
          </p:cNvSpPr>
          <p:nvPr>
            <p:ph type="title"/>
          </p:nvPr>
        </p:nvSpPr>
        <p:spPr>
          <a:xfrm>
            <a:off x="2505459" y="271384"/>
            <a:ext cx="6023397" cy="685878"/>
          </a:xfrm>
        </p:spPr>
        <p:txBody>
          <a:bodyPr/>
          <a:lstStyle/>
          <a:p>
            <a:r>
              <a:rPr lang="en-US" dirty="0"/>
              <a:t>ESTABLSIHMENT OF THE MULTI-PARTY WOMEN’S CAUCUS</a:t>
            </a:r>
            <a:endParaRPr lang="en-ZA" dirty="0"/>
          </a:p>
        </p:txBody>
      </p:sp>
      <p:sp>
        <p:nvSpPr>
          <p:cNvPr id="3" name="Content Placeholder 2">
            <a:extLst>
              <a:ext uri="{FF2B5EF4-FFF2-40B4-BE49-F238E27FC236}">
                <a16:creationId xmlns:a16="http://schemas.microsoft.com/office/drawing/2014/main" xmlns="" id="{FCFE31F9-36AB-CB8C-9286-E5678198358F}"/>
              </a:ext>
            </a:extLst>
          </p:cNvPr>
          <p:cNvSpPr>
            <a:spLocks noGrp="1"/>
          </p:cNvSpPr>
          <p:nvPr>
            <p:ph sz="quarter" idx="10"/>
          </p:nvPr>
        </p:nvSpPr>
        <p:spPr>
          <a:xfrm>
            <a:off x="249383" y="1543538"/>
            <a:ext cx="9452758" cy="4357200"/>
          </a:xfrm>
        </p:spPr>
        <p:txBody>
          <a:bodyPr>
            <a:normAutofit fontScale="92500" lnSpcReduction="20000"/>
          </a:bodyPr>
          <a:lstStyle/>
          <a:p>
            <a:pPr marL="0" indent="0" algn="just">
              <a:buNone/>
            </a:pPr>
            <a:r>
              <a:rPr lang="en-ZA" dirty="0">
                <a:solidFill>
                  <a:schemeClr val="accent6"/>
                </a:solidFill>
              </a:rPr>
              <a:t>The Municipal Speakers and the District Commissioner’s established the MPWC in their District in August.</a:t>
            </a:r>
          </a:p>
          <a:p>
            <a:pPr marL="0" indent="0">
              <a:buNone/>
            </a:pPr>
            <a:endParaRPr lang="en-ZA" dirty="0">
              <a:solidFill>
                <a:schemeClr val="accent6"/>
              </a:solidFill>
            </a:endParaRPr>
          </a:p>
          <a:p>
            <a:r>
              <a:rPr lang="en-ZA" dirty="0">
                <a:solidFill>
                  <a:schemeClr val="accent6"/>
                </a:solidFill>
              </a:rPr>
              <a:t>Vhembe District established: all 5 municipalities</a:t>
            </a:r>
          </a:p>
          <a:p>
            <a:r>
              <a:rPr lang="en-ZA" dirty="0">
                <a:solidFill>
                  <a:schemeClr val="accent6"/>
                </a:solidFill>
              </a:rPr>
              <a:t>Capricorn District established: all 5 municipalities</a:t>
            </a:r>
          </a:p>
          <a:p>
            <a:r>
              <a:rPr lang="en-ZA" dirty="0">
                <a:solidFill>
                  <a:schemeClr val="accent6"/>
                </a:solidFill>
              </a:rPr>
              <a:t>Mopani District  established: all  6 municipalities</a:t>
            </a:r>
          </a:p>
          <a:p>
            <a:r>
              <a:rPr lang="en-ZA" dirty="0">
                <a:solidFill>
                  <a:schemeClr val="accent6"/>
                </a:solidFill>
              </a:rPr>
              <a:t>Sekhukhune District established: all 5 municipalities</a:t>
            </a:r>
          </a:p>
          <a:p>
            <a:r>
              <a:rPr lang="en-ZA" dirty="0">
                <a:solidFill>
                  <a:schemeClr val="accent6">
                    <a:lumMod val="50000"/>
                  </a:schemeClr>
                </a:solidFill>
              </a:rPr>
              <a:t>Waterberg District established 4, Bela </a:t>
            </a:r>
            <a:r>
              <a:rPr lang="en-ZA" dirty="0" err="1">
                <a:solidFill>
                  <a:schemeClr val="accent6">
                    <a:lumMod val="50000"/>
                  </a:schemeClr>
                </a:solidFill>
              </a:rPr>
              <a:t>Bela</a:t>
            </a:r>
            <a:r>
              <a:rPr lang="en-ZA" dirty="0">
                <a:solidFill>
                  <a:schemeClr val="accent6">
                    <a:lumMod val="50000"/>
                  </a:schemeClr>
                </a:solidFill>
              </a:rPr>
              <a:t> LM and Mogalakwena LM not yet established- ongoing support provided to establish.</a:t>
            </a:r>
          </a:p>
          <a:p>
            <a:endParaRPr lang="en-ZA" dirty="0"/>
          </a:p>
        </p:txBody>
      </p:sp>
      <p:sp>
        <p:nvSpPr>
          <p:cNvPr id="4" name="Slide Number Placeholder 3">
            <a:extLst>
              <a:ext uri="{FF2B5EF4-FFF2-40B4-BE49-F238E27FC236}">
                <a16:creationId xmlns:a16="http://schemas.microsoft.com/office/drawing/2014/main" xmlns="" id="{ADDA60BB-05EE-0CF2-4287-9159C255A01F}"/>
              </a:ext>
            </a:extLst>
          </p:cNvPr>
          <p:cNvSpPr>
            <a:spLocks noGrp="1"/>
          </p:cNvSpPr>
          <p:nvPr>
            <p:ph type="sldNum" sz="quarter" idx="13"/>
          </p:nvPr>
        </p:nvSpPr>
        <p:spPr/>
        <p:txBody>
          <a:bodyPr/>
          <a:lstStyle/>
          <a:p>
            <a:fld id="{4CC04D4C-DC45-834A-A759-F6658CE957E3}" type="slidenum">
              <a:rPr lang="en-US" smtClean="0"/>
              <a:pPr/>
              <a:t>34</a:t>
            </a:fld>
            <a:endParaRPr lang="en-US" dirty="0"/>
          </a:p>
        </p:txBody>
      </p:sp>
    </p:spTree>
    <p:extLst>
      <p:ext uri="{BB962C8B-B14F-4D97-AF65-F5344CB8AC3E}">
        <p14:creationId xmlns:p14="http://schemas.microsoft.com/office/powerpoint/2010/main" xmlns="" val="60702983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3DC9C235-F152-3BEE-B04C-9C32197ED990}"/>
              </a:ext>
            </a:extLst>
          </p:cNvPr>
          <p:cNvSpPr>
            <a:spLocks noGrp="1"/>
          </p:cNvSpPr>
          <p:nvPr>
            <p:ph type="title"/>
          </p:nvPr>
        </p:nvSpPr>
        <p:spPr>
          <a:xfrm>
            <a:off x="2505459" y="271384"/>
            <a:ext cx="6023397" cy="718658"/>
          </a:xfrm>
        </p:spPr>
        <p:txBody>
          <a:bodyPr/>
          <a:lstStyle/>
          <a:p>
            <a:r>
              <a:rPr lang="en-ZA" sz="2800" dirty="0"/>
              <a:t/>
            </a:r>
            <a:br>
              <a:rPr lang="en-ZA" sz="2800" dirty="0"/>
            </a:br>
            <a:r>
              <a:rPr lang="en-ZA" sz="2800" dirty="0"/>
              <a:t/>
            </a:r>
            <a:br>
              <a:rPr lang="en-ZA" sz="2800" dirty="0"/>
            </a:br>
            <a:r>
              <a:rPr lang="en-ZA" sz="2800" dirty="0"/>
              <a:t/>
            </a:r>
            <a:br>
              <a:rPr lang="en-ZA" sz="2800" dirty="0"/>
            </a:br>
            <a:r>
              <a:rPr lang="en-ZA" sz="2000" dirty="0"/>
              <a:t>SOCIO-ECONOMIC DEVELOPMENT AND SPATIAL TRANSFORMATION </a:t>
            </a:r>
            <a:r>
              <a:rPr lang="en-ZA" sz="2800" dirty="0"/>
              <a:t/>
            </a:r>
            <a:br>
              <a:rPr lang="en-ZA" sz="2800" dirty="0"/>
            </a:br>
            <a:r>
              <a:rPr lang="en-ZA" sz="2800" dirty="0"/>
              <a:t/>
            </a:r>
            <a:br>
              <a:rPr lang="en-ZA" sz="2800" dirty="0"/>
            </a:br>
            <a:endParaRPr lang="en-ZA" dirty="0"/>
          </a:p>
        </p:txBody>
      </p:sp>
      <p:sp>
        <p:nvSpPr>
          <p:cNvPr id="4" name="Slide Number Placeholder 3">
            <a:extLst>
              <a:ext uri="{FF2B5EF4-FFF2-40B4-BE49-F238E27FC236}">
                <a16:creationId xmlns:a16="http://schemas.microsoft.com/office/drawing/2014/main" xmlns="" id="{2A129828-FB74-8369-6571-5DA402AEC755}"/>
              </a:ext>
            </a:extLst>
          </p:cNvPr>
          <p:cNvSpPr>
            <a:spLocks noGrp="1"/>
          </p:cNvSpPr>
          <p:nvPr>
            <p:ph type="sldNum" sz="quarter" idx="13"/>
          </p:nvPr>
        </p:nvSpPr>
        <p:spPr>
          <a:xfrm>
            <a:off x="7496825" y="4824433"/>
            <a:ext cx="2311400" cy="365125"/>
          </a:xfrm>
        </p:spPr>
        <p:txBody>
          <a:bodyPr/>
          <a:lstStyle/>
          <a:p>
            <a:fld id="{4CC04D4C-DC45-834A-A759-F6658CE957E3}" type="slidenum">
              <a:rPr lang="en-US" smtClean="0"/>
              <a:pPr/>
              <a:t>35</a:t>
            </a:fld>
            <a:endParaRPr lang="en-US" dirty="0"/>
          </a:p>
        </p:txBody>
      </p:sp>
      <p:graphicFrame>
        <p:nvGraphicFramePr>
          <p:cNvPr id="5" name="Table 5">
            <a:extLst>
              <a:ext uri="{FF2B5EF4-FFF2-40B4-BE49-F238E27FC236}">
                <a16:creationId xmlns:a16="http://schemas.microsoft.com/office/drawing/2014/main" xmlns="" id="{CC6F33D4-64F2-88C1-7844-54F0C61C13B9}"/>
              </a:ext>
            </a:extLst>
          </p:cNvPr>
          <p:cNvGraphicFramePr>
            <a:graphicFrameLocks noGrp="1"/>
          </p:cNvGraphicFramePr>
          <p:nvPr>
            <p:ph sz="quarter" idx="10"/>
            <p:extLst>
              <p:ext uri="{D42A27DB-BD31-4B8C-83A1-F6EECF244321}">
                <p14:modId xmlns:p14="http://schemas.microsoft.com/office/powerpoint/2010/main" xmlns="" val="1594035820"/>
              </p:ext>
            </p:extLst>
          </p:nvPr>
        </p:nvGraphicFramePr>
        <p:xfrm>
          <a:off x="112023" y="1294549"/>
          <a:ext cx="9681954" cy="5608433"/>
        </p:xfrm>
        <a:graphic>
          <a:graphicData uri="http://schemas.openxmlformats.org/drawingml/2006/table">
            <a:tbl>
              <a:tblPr firstRow="1" bandRow="1">
                <a:tableStyleId>{5C22544A-7EE6-4342-B048-85BDC9FD1C3A}</a:tableStyleId>
              </a:tblPr>
              <a:tblGrid>
                <a:gridCol w="1684174">
                  <a:extLst>
                    <a:ext uri="{9D8B030D-6E8A-4147-A177-3AD203B41FA5}">
                      <a16:colId xmlns:a16="http://schemas.microsoft.com/office/drawing/2014/main" xmlns="" val="1759705680"/>
                    </a:ext>
                  </a:extLst>
                </a:gridCol>
                <a:gridCol w="2675585">
                  <a:extLst>
                    <a:ext uri="{9D8B030D-6E8A-4147-A177-3AD203B41FA5}">
                      <a16:colId xmlns:a16="http://schemas.microsoft.com/office/drawing/2014/main" xmlns="" val="2538364394"/>
                    </a:ext>
                  </a:extLst>
                </a:gridCol>
                <a:gridCol w="3181404">
                  <a:extLst>
                    <a:ext uri="{9D8B030D-6E8A-4147-A177-3AD203B41FA5}">
                      <a16:colId xmlns:a16="http://schemas.microsoft.com/office/drawing/2014/main" xmlns="" val="3480245459"/>
                    </a:ext>
                  </a:extLst>
                </a:gridCol>
                <a:gridCol w="2140791">
                  <a:extLst>
                    <a:ext uri="{9D8B030D-6E8A-4147-A177-3AD203B41FA5}">
                      <a16:colId xmlns:a16="http://schemas.microsoft.com/office/drawing/2014/main" xmlns="" val="901794095"/>
                    </a:ext>
                  </a:extLst>
                </a:gridCol>
              </a:tblGrid>
              <a:tr h="351429">
                <a:tc>
                  <a:txBody>
                    <a:bodyPr/>
                    <a:lstStyle/>
                    <a:p>
                      <a:r>
                        <a:rPr lang="en-ZA" dirty="0"/>
                        <a:t>SECTION/UNIT</a:t>
                      </a:r>
                    </a:p>
                  </a:txBody>
                  <a:tcPr>
                    <a:solidFill>
                      <a:schemeClr val="accent6"/>
                    </a:solidFill>
                  </a:tcPr>
                </a:tc>
                <a:tc>
                  <a:txBody>
                    <a:bodyPr/>
                    <a:lstStyle/>
                    <a:p>
                      <a:r>
                        <a:rPr lang="en-ZA" dirty="0"/>
                        <a:t>MUNICIPAL CHALLENGES</a:t>
                      </a:r>
                    </a:p>
                  </a:txBody>
                  <a:tcPr>
                    <a:solidFill>
                      <a:schemeClr val="accent6"/>
                    </a:solidFill>
                  </a:tcPr>
                </a:tc>
                <a:tc>
                  <a:txBody>
                    <a:bodyPr/>
                    <a:lstStyle/>
                    <a:p>
                      <a:r>
                        <a:rPr lang="en-ZA" dirty="0"/>
                        <a:t>DESCRIPTION OF SUPPORT</a:t>
                      </a:r>
                    </a:p>
                  </a:txBody>
                  <a:tcPr>
                    <a:solidFill>
                      <a:schemeClr val="accent6"/>
                    </a:solidFill>
                  </a:tcPr>
                </a:tc>
                <a:tc>
                  <a:txBody>
                    <a:bodyPr/>
                    <a:lstStyle/>
                    <a:p>
                      <a:r>
                        <a:rPr lang="en-ZA" dirty="0"/>
                        <a:t>WHAT IS NEXT?</a:t>
                      </a:r>
                    </a:p>
                  </a:txBody>
                  <a:tcPr>
                    <a:solidFill>
                      <a:schemeClr val="accent6"/>
                    </a:solidFill>
                  </a:tcPr>
                </a:tc>
                <a:extLst>
                  <a:ext uri="{0D108BD9-81ED-4DB2-BD59-A6C34878D82A}">
                    <a16:rowId xmlns:a16="http://schemas.microsoft.com/office/drawing/2014/main" xmlns="" val="293802054"/>
                  </a:ext>
                </a:extLst>
              </a:tr>
              <a:tr h="1866662">
                <a:tc rowSpan="3">
                  <a:txBody>
                    <a:bodyPr/>
                    <a:lstStyle/>
                    <a:p>
                      <a:pPr algn="just"/>
                      <a:r>
                        <a:rPr lang="en-US" sz="1800" b="1" dirty="0">
                          <a:solidFill>
                            <a:schemeClr val="tx1"/>
                          </a:solidFill>
                        </a:rPr>
                        <a:t>Socio-economic development and spatial transformation</a:t>
                      </a:r>
                      <a:endParaRPr lang="en-ZA" sz="1800" b="1" dirty="0">
                        <a:solidFill>
                          <a:schemeClr val="tx1"/>
                        </a:solidFill>
                      </a:endParaRPr>
                    </a:p>
                  </a:txBody>
                  <a:tcPr>
                    <a:solidFill>
                      <a:schemeClr val="accent6">
                        <a:lumMod val="60000"/>
                        <a:lumOff val="40000"/>
                      </a:schemeClr>
                    </a:solidFill>
                  </a:tcPr>
                </a:tc>
                <a:tc>
                  <a:txBody>
                    <a:bodyPr/>
                    <a:lstStyle/>
                    <a:p>
                      <a:pPr marL="0" marR="0" lvl="0" indent="0" algn="just" defTabSz="457200" rtl="0" eaLnBrk="1" fontAlgn="auto" latinLnBrk="0" hangingPunct="1">
                        <a:lnSpc>
                          <a:spcPct val="115000"/>
                        </a:lnSpc>
                        <a:spcBef>
                          <a:spcPts val="0"/>
                        </a:spcBef>
                        <a:spcAft>
                          <a:spcPts val="0"/>
                        </a:spcAft>
                        <a:buClrTx/>
                        <a:buSzTx/>
                        <a:buFont typeface="Symbol" panose="05050102010706020507" pitchFamily="18" charset="2"/>
                        <a:buNone/>
                        <a:tabLst/>
                        <a:defRPr/>
                      </a:pPr>
                      <a:r>
                        <a:rPr lang="en-US" sz="1800" b="1" dirty="0"/>
                        <a:t>Public Safety Plans- </a:t>
                      </a:r>
                      <a:r>
                        <a:rPr lang="en-US" sz="1800" b="1" dirty="0">
                          <a:solidFill>
                            <a:schemeClr val="tx1"/>
                          </a:solidFill>
                        </a:rPr>
                        <a:t>Municipal Infrastructure Protection - widespread copper cable theft and vandalism of infrastructure </a:t>
                      </a:r>
                    </a:p>
                  </a:txBody>
                  <a:tcPr>
                    <a:solidFill>
                      <a:schemeClr val="accent6">
                        <a:lumMod val="60000"/>
                        <a:lumOff val="40000"/>
                      </a:schemeClr>
                    </a:solidFill>
                  </a:tcPr>
                </a:tc>
                <a:tc>
                  <a:txBody>
                    <a:bodyPr/>
                    <a:lstStyle/>
                    <a:p>
                      <a:pPr algn="just"/>
                      <a:r>
                        <a:rPr lang="en-US" b="1" dirty="0">
                          <a:solidFill>
                            <a:schemeClr val="tx1"/>
                          </a:solidFill>
                        </a:rPr>
                        <a:t>Launch of Report on the State of Law Enforcement Assessment in Local Government between SALGA and the Institute for Security Studies.</a:t>
                      </a:r>
                    </a:p>
                    <a:p>
                      <a:pPr marL="0" marR="0" lvl="0" indent="0" algn="just" defTabSz="457200" rtl="0" eaLnBrk="1" fontAlgn="auto" latinLnBrk="0" hangingPunct="1">
                        <a:lnSpc>
                          <a:spcPct val="100000"/>
                        </a:lnSpc>
                        <a:spcBef>
                          <a:spcPts val="0"/>
                        </a:spcBef>
                        <a:spcAft>
                          <a:spcPts val="0"/>
                        </a:spcAft>
                        <a:buClrTx/>
                        <a:buSzTx/>
                        <a:buFontTx/>
                        <a:buNone/>
                        <a:tabLst/>
                        <a:defRPr/>
                      </a:pPr>
                      <a:r>
                        <a:rPr lang="en-US" sz="1800" b="1" dirty="0">
                          <a:solidFill>
                            <a:schemeClr val="tx1"/>
                          </a:solidFill>
                          <a:ea typeface="Calibri" panose="020F0502020204030204" pitchFamily="34" charset="0"/>
                          <a:cs typeface="Times New Roman" panose="02020603050405020304" pitchFamily="18" charset="0"/>
                        </a:rPr>
                        <a:t>SALGA presented on the Role of Local Government in Building Safer communities during the Police MINMEC.</a:t>
                      </a:r>
                    </a:p>
                  </a:txBody>
                  <a:tcPr>
                    <a:solidFill>
                      <a:schemeClr val="accent6">
                        <a:lumMod val="60000"/>
                        <a:lumOff val="40000"/>
                      </a:schemeClr>
                    </a:solidFill>
                  </a:tcPr>
                </a:tc>
                <a:tc>
                  <a:txBody>
                    <a:bodyPr/>
                    <a:lstStyle/>
                    <a:p>
                      <a:pPr algn="l"/>
                      <a:r>
                        <a:rPr lang="en-US" sz="1800" b="1" dirty="0">
                          <a:solidFill>
                            <a:schemeClr val="tx1"/>
                          </a:solidFill>
                        </a:rPr>
                        <a:t>Follow up on report findings and recommendations.</a:t>
                      </a:r>
                      <a:endParaRPr lang="en-ZA" sz="1800" b="1" dirty="0">
                        <a:solidFill>
                          <a:schemeClr val="tx1"/>
                        </a:solidFill>
                      </a:endParaRPr>
                    </a:p>
                  </a:txBody>
                  <a:tcPr>
                    <a:solidFill>
                      <a:schemeClr val="accent6">
                        <a:lumMod val="60000"/>
                        <a:lumOff val="40000"/>
                      </a:schemeClr>
                    </a:solidFill>
                  </a:tcPr>
                </a:tc>
                <a:extLst>
                  <a:ext uri="{0D108BD9-81ED-4DB2-BD59-A6C34878D82A}">
                    <a16:rowId xmlns:a16="http://schemas.microsoft.com/office/drawing/2014/main" xmlns="" val="263604013"/>
                  </a:ext>
                </a:extLst>
              </a:tr>
              <a:tr h="1018230">
                <a:tc vMerge="1">
                  <a:txBody>
                    <a:bodyPr/>
                    <a:lstStyle/>
                    <a:p>
                      <a:endParaRPr lang="en-ZA" sz="1400" dirty="0"/>
                    </a:p>
                  </a:txBody>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b="1" dirty="0"/>
                        <a:t>Health Regulations Post End Of State Of Disaster And Progress On Health Regulations Amendments</a:t>
                      </a:r>
                      <a:endParaRPr lang="en-ZA" sz="1800" b="1" kern="1200" dirty="0">
                        <a:solidFill>
                          <a:schemeClr val="tx1"/>
                        </a:solidFill>
                        <a:latin typeface="+mn-lt"/>
                        <a:ea typeface="+mn-ea"/>
                        <a:cs typeface="+mn-cs"/>
                      </a:endParaRPr>
                    </a:p>
                  </a:txBody>
                  <a:tcPr>
                    <a:solidFill>
                      <a:schemeClr val="accent6">
                        <a:lumMod val="60000"/>
                        <a:lumOff val="40000"/>
                      </a:schemeClr>
                    </a:solidFill>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800" b="1" dirty="0"/>
                        <a:t>Circulated the health regulations to the members of the National Municipal Health Services Managers Forum for inputs on the 20 February 2022</a:t>
                      </a:r>
                      <a:r>
                        <a:rPr lang="en-US" sz="1800" dirty="0"/>
                        <a:t>.  </a:t>
                      </a:r>
                    </a:p>
                    <a:p>
                      <a:endParaRPr lang="en-US" b="1" dirty="0">
                        <a:solidFill>
                          <a:schemeClr val="tx1"/>
                        </a:solidFill>
                      </a:endParaRPr>
                    </a:p>
                  </a:txBody>
                  <a:tcPr>
                    <a:solidFill>
                      <a:schemeClr val="accent6">
                        <a:lumMod val="60000"/>
                        <a:lumOff val="40000"/>
                      </a:schemeClr>
                    </a:solidFill>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b="1" dirty="0">
                          <a:solidFill>
                            <a:schemeClr val="tx1"/>
                          </a:solidFill>
                        </a:rPr>
                        <a:t>Regular engagement of municipalities through NMHSM’s Forum</a:t>
                      </a:r>
                    </a:p>
                  </a:txBody>
                  <a:tcPr>
                    <a:solidFill>
                      <a:schemeClr val="accent6">
                        <a:lumMod val="60000"/>
                        <a:lumOff val="40000"/>
                      </a:schemeClr>
                    </a:solidFill>
                  </a:tcPr>
                </a:tc>
                <a:extLst>
                  <a:ext uri="{0D108BD9-81ED-4DB2-BD59-A6C34878D82A}">
                    <a16:rowId xmlns:a16="http://schemas.microsoft.com/office/drawing/2014/main" xmlns="" val="1048831509"/>
                  </a:ext>
                </a:extLst>
              </a:tr>
              <a:tr h="396353">
                <a:tc vMerge="1">
                  <a:txBody>
                    <a:bodyPr/>
                    <a:lstStyle/>
                    <a:p>
                      <a:endParaRPr lang="en-ZA" dirty="0"/>
                    </a:p>
                  </a:txBody>
                  <a:tcPr/>
                </a:tc>
                <a:tc>
                  <a:txBody>
                    <a:bodyPr/>
                    <a:lstStyle/>
                    <a:p>
                      <a:endParaRPr lang="en-ZA" sz="1800" b="1" kern="1200" dirty="0">
                        <a:solidFill>
                          <a:schemeClr val="tx1"/>
                        </a:solidFill>
                        <a:latin typeface="+mn-lt"/>
                        <a:ea typeface="+mn-ea"/>
                        <a:cs typeface="+mn-cs"/>
                      </a:endParaRPr>
                    </a:p>
                  </a:txBody>
                  <a:tcPr>
                    <a:solidFill>
                      <a:schemeClr val="accent6"/>
                    </a:solidFill>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lang="en-ZA" sz="1800" b="1" dirty="0">
                        <a:solidFill>
                          <a:schemeClr val="tx1"/>
                        </a:solidFill>
                      </a:endParaRPr>
                    </a:p>
                  </a:txBody>
                  <a:tcPr>
                    <a:solidFill>
                      <a:schemeClr val="accent6"/>
                    </a:solidFill>
                  </a:tcPr>
                </a:tc>
                <a:tc>
                  <a:txBody>
                    <a:bodyPr/>
                    <a:lstStyle/>
                    <a:p>
                      <a:endParaRPr lang="en-ZA" sz="1800" b="1" dirty="0"/>
                    </a:p>
                  </a:txBody>
                  <a:tcPr>
                    <a:solidFill>
                      <a:schemeClr val="accent6"/>
                    </a:solidFill>
                  </a:tcPr>
                </a:tc>
                <a:extLst>
                  <a:ext uri="{0D108BD9-81ED-4DB2-BD59-A6C34878D82A}">
                    <a16:rowId xmlns:a16="http://schemas.microsoft.com/office/drawing/2014/main" xmlns="" val="2276436923"/>
                  </a:ext>
                </a:extLst>
              </a:tr>
            </a:tbl>
          </a:graphicData>
        </a:graphic>
      </p:graphicFrame>
    </p:spTree>
    <p:extLst>
      <p:ext uri="{BB962C8B-B14F-4D97-AF65-F5344CB8AC3E}">
        <p14:creationId xmlns:p14="http://schemas.microsoft.com/office/powerpoint/2010/main" xmlns="" val="209541610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3DC9C235-F152-3BEE-B04C-9C32197ED990}"/>
              </a:ext>
            </a:extLst>
          </p:cNvPr>
          <p:cNvSpPr>
            <a:spLocks noGrp="1"/>
          </p:cNvSpPr>
          <p:nvPr>
            <p:ph type="title"/>
          </p:nvPr>
        </p:nvSpPr>
        <p:spPr>
          <a:xfrm>
            <a:off x="2505459" y="271384"/>
            <a:ext cx="6023397" cy="718658"/>
          </a:xfrm>
        </p:spPr>
        <p:txBody>
          <a:bodyPr/>
          <a:lstStyle/>
          <a:p>
            <a:r>
              <a:rPr lang="en-ZA" sz="2800" dirty="0"/>
              <a:t/>
            </a:r>
            <a:br>
              <a:rPr lang="en-ZA" sz="2800" dirty="0"/>
            </a:br>
            <a:r>
              <a:rPr lang="en-ZA" sz="2800" dirty="0"/>
              <a:t/>
            </a:r>
            <a:br>
              <a:rPr lang="en-ZA" sz="2800" dirty="0"/>
            </a:br>
            <a:r>
              <a:rPr lang="en-ZA" sz="2800" dirty="0"/>
              <a:t/>
            </a:r>
            <a:br>
              <a:rPr lang="en-ZA" sz="2800" dirty="0"/>
            </a:br>
            <a:r>
              <a:rPr lang="en-ZA" sz="2000" dirty="0"/>
              <a:t>SOCIO-ECONOMIC DEVELOPMENT AND SPATIAL TRANSFORMATION </a:t>
            </a:r>
            <a:r>
              <a:rPr lang="en-ZA" sz="2800" dirty="0"/>
              <a:t/>
            </a:r>
            <a:br>
              <a:rPr lang="en-ZA" sz="2800" dirty="0"/>
            </a:br>
            <a:r>
              <a:rPr lang="en-ZA" sz="2800" dirty="0"/>
              <a:t/>
            </a:r>
            <a:br>
              <a:rPr lang="en-ZA" sz="2800" dirty="0"/>
            </a:br>
            <a:endParaRPr lang="en-ZA" dirty="0"/>
          </a:p>
        </p:txBody>
      </p:sp>
      <p:sp>
        <p:nvSpPr>
          <p:cNvPr id="4" name="Slide Number Placeholder 3">
            <a:extLst>
              <a:ext uri="{FF2B5EF4-FFF2-40B4-BE49-F238E27FC236}">
                <a16:creationId xmlns:a16="http://schemas.microsoft.com/office/drawing/2014/main" xmlns="" id="{2A129828-FB74-8369-6571-5DA402AEC755}"/>
              </a:ext>
            </a:extLst>
          </p:cNvPr>
          <p:cNvSpPr>
            <a:spLocks noGrp="1"/>
          </p:cNvSpPr>
          <p:nvPr>
            <p:ph type="sldNum" sz="quarter" idx="13"/>
          </p:nvPr>
        </p:nvSpPr>
        <p:spPr>
          <a:xfrm>
            <a:off x="7496825" y="4824433"/>
            <a:ext cx="2311400" cy="365125"/>
          </a:xfrm>
        </p:spPr>
        <p:txBody>
          <a:bodyPr/>
          <a:lstStyle/>
          <a:p>
            <a:fld id="{4CC04D4C-DC45-834A-A759-F6658CE957E3}" type="slidenum">
              <a:rPr lang="en-US" smtClean="0"/>
              <a:pPr/>
              <a:t>36</a:t>
            </a:fld>
            <a:endParaRPr lang="en-US" dirty="0"/>
          </a:p>
        </p:txBody>
      </p:sp>
      <p:graphicFrame>
        <p:nvGraphicFramePr>
          <p:cNvPr id="5" name="Table 5">
            <a:extLst>
              <a:ext uri="{FF2B5EF4-FFF2-40B4-BE49-F238E27FC236}">
                <a16:creationId xmlns:a16="http://schemas.microsoft.com/office/drawing/2014/main" xmlns="" id="{CC6F33D4-64F2-88C1-7844-54F0C61C13B9}"/>
              </a:ext>
            </a:extLst>
          </p:cNvPr>
          <p:cNvGraphicFramePr>
            <a:graphicFrameLocks noGrp="1"/>
          </p:cNvGraphicFramePr>
          <p:nvPr>
            <p:ph sz="quarter" idx="10"/>
            <p:extLst>
              <p:ext uri="{D42A27DB-BD31-4B8C-83A1-F6EECF244321}">
                <p14:modId xmlns:p14="http://schemas.microsoft.com/office/powerpoint/2010/main" xmlns="" val="438389334"/>
              </p:ext>
            </p:extLst>
          </p:nvPr>
        </p:nvGraphicFramePr>
        <p:xfrm>
          <a:off x="112023" y="1294549"/>
          <a:ext cx="9681954" cy="5737735"/>
        </p:xfrm>
        <a:graphic>
          <a:graphicData uri="http://schemas.openxmlformats.org/drawingml/2006/table">
            <a:tbl>
              <a:tblPr firstRow="1" bandRow="1">
                <a:tableStyleId>{5C22544A-7EE6-4342-B048-85BDC9FD1C3A}</a:tableStyleId>
              </a:tblPr>
              <a:tblGrid>
                <a:gridCol w="1684174">
                  <a:extLst>
                    <a:ext uri="{9D8B030D-6E8A-4147-A177-3AD203B41FA5}">
                      <a16:colId xmlns:a16="http://schemas.microsoft.com/office/drawing/2014/main" xmlns="" val="1759705680"/>
                    </a:ext>
                  </a:extLst>
                </a:gridCol>
                <a:gridCol w="2675585">
                  <a:extLst>
                    <a:ext uri="{9D8B030D-6E8A-4147-A177-3AD203B41FA5}">
                      <a16:colId xmlns:a16="http://schemas.microsoft.com/office/drawing/2014/main" xmlns="" val="2538364394"/>
                    </a:ext>
                  </a:extLst>
                </a:gridCol>
                <a:gridCol w="3181404">
                  <a:extLst>
                    <a:ext uri="{9D8B030D-6E8A-4147-A177-3AD203B41FA5}">
                      <a16:colId xmlns:a16="http://schemas.microsoft.com/office/drawing/2014/main" xmlns="" val="3480245459"/>
                    </a:ext>
                  </a:extLst>
                </a:gridCol>
                <a:gridCol w="2140791">
                  <a:extLst>
                    <a:ext uri="{9D8B030D-6E8A-4147-A177-3AD203B41FA5}">
                      <a16:colId xmlns:a16="http://schemas.microsoft.com/office/drawing/2014/main" xmlns="" val="901794095"/>
                    </a:ext>
                  </a:extLst>
                </a:gridCol>
              </a:tblGrid>
              <a:tr h="351429">
                <a:tc>
                  <a:txBody>
                    <a:bodyPr/>
                    <a:lstStyle/>
                    <a:p>
                      <a:r>
                        <a:rPr lang="en-ZA" dirty="0"/>
                        <a:t>SECTION/UNIT</a:t>
                      </a:r>
                    </a:p>
                  </a:txBody>
                  <a:tcPr>
                    <a:solidFill>
                      <a:schemeClr val="accent6"/>
                    </a:solidFill>
                  </a:tcPr>
                </a:tc>
                <a:tc>
                  <a:txBody>
                    <a:bodyPr/>
                    <a:lstStyle/>
                    <a:p>
                      <a:r>
                        <a:rPr lang="en-ZA" dirty="0"/>
                        <a:t>MUNICIPAL CHALLENGES</a:t>
                      </a:r>
                    </a:p>
                  </a:txBody>
                  <a:tcPr>
                    <a:solidFill>
                      <a:schemeClr val="accent6"/>
                    </a:solidFill>
                  </a:tcPr>
                </a:tc>
                <a:tc>
                  <a:txBody>
                    <a:bodyPr/>
                    <a:lstStyle/>
                    <a:p>
                      <a:r>
                        <a:rPr lang="en-ZA" dirty="0"/>
                        <a:t>DESCRIPTION OF SUPPORT</a:t>
                      </a:r>
                    </a:p>
                  </a:txBody>
                  <a:tcPr>
                    <a:solidFill>
                      <a:schemeClr val="accent6"/>
                    </a:solidFill>
                  </a:tcPr>
                </a:tc>
                <a:tc>
                  <a:txBody>
                    <a:bodyPr/>
                    <a:lstStyle/>
                    <a:p>
                      <a:r>
                        <a:rPr lang="en-ZA" dirty="0"/>
                        <a:t>WHAT IS NEXT?</a:t>
                      </a:r>
                    </a:p>
                  </a:txBody>
                  <a:tcPr>
                    <a:solidFill>
                      <a:schemeClr val="accent6"/>
                    </a:solidFill>
                  </a:tcPr>
                </a:tc>
                <a:extLst>
                  <a:ext uri="{0D108BD9-81ED-4DB2-BD59-A6C34878D82A}">
                    <a16:rowId xmlns:a16="http://schemas.microsoft.com/office/drawing/2014/main" xmlns="" val="293802054"/>
                  </a:ext>
                </a:extLst>
              </a:tr>
              <a:tr h="1866662">
                <a:tc rowSpan="3">
                  <a:txBody>
                    <a:bodyPr/>
                    <a:lstStyle/>
                    <a:p>
                      <a:pPr algn="just"/>
                      <a:r>
                        <a:rPr lang="en-US" sz="1800" b="1" dirty="0">
                          <a:solidFill>
                            <a:schemeClr val="tx1"/>
                          </a:solidFill>
                        </a:rPr>
                        <a:t>Socio-economic development and spatial transformation</a:t>
                      </a:r>
                      <a:endParaRPr lang="en-ZA" sz="1800" b="1" dirty="0">
                        <a:solidFill>
                          <a:schemeClr val="tx1"/>
                        </a:solidFill>
                      </a:endParaRPr>
                    </a:p>
                  </a:txBody>
                  <a:tcPr>
                    <a:solidFill>
                      <a:schemeClr val="accent6">
                        <a:lumMod val="60000"/>
                        <a:lumOff val="40000"/>
                      </a:schemeClr>
                    </a:solidFill>
                  </a:tcPr>
                </a:tc>
                <a:tc>
                  <a:txBody>
                    <a:bodyPr/>
                    <a:lstStyle/>
                    <a:p>
                      <a:pPr marL="0" marR="0" lvl="0" indent="0" algn="just" defTabSz="457200" rtl="0" eaLnBrk="1" fontAlgn="auto" latinLnBrk="0" hangingPunct="1">
                        <a:lnSpc>
                          <a:spcPct val="115000"/>
                        </a:lnSpc>
                        <a:spcBef>
                          <a:spcPts val="0"/>
                        </a:spcBef>
                        <a:spcAft>
                          <a:spcPts val="0"/>
                        </a:spcAft>
                        <a:buClrTx/>
                        <a:buSzTx/>
                        <a:buFont typeface="Symbol" panose="05050102010706020507" pitchFamily="18" charset="2"/>
                        <a:buNone/>
                        <a:tabLst/>
                        <a:defRPr/>
                      </a:pPr>
                      <a:r>
                        <a:rPr lang="en-US" sz="1800" b="1" dirty="0"/>
                        <a:t>Disaster Management Advocacy &amp; Knowledge Sharing </a:t>
                      </a:r>
                      <a:endParaRPr lang="en-US" sz="1800" b="1" dirty="0">
                        <a:solidFill>
                          <a:schemeClr val="tx1"/>
                        </a:solidFill>
                      </a:endParaRPr>
                    </a:p>
                  </a:txBody>
                  <a:tcPr>
                    <a:solidFill>
                      <a:schemeClr val="accent6">
                        <a:lumMod val="60000"/>
                        <a:lumOff val="40000"/>
                      </a:schemeClr>
                    </a:solidFill>
                  </a:tcPr>
                </a:tc>
                <a:tc>
                  <a:txBody>
                    <a:bodyPr/>
                    <a:lstStyle/>
                    <a:p>
                      <a:r>
                        <a:rPr lang="en-US" dirty="0"/>
                        <a:t>Engagement  held on the 23 September 2022 to support and build required capacity for this function. GIS training workshops conducted.</a:t>
                      </a:r>
                    </a:p>
                    <a:p>
                      <a:endParaRPr lang="en-US" b="1" dirty="0"/>
                    </a:p>
                  </a:txBody>
                  <a:tcPr>
                    <a:solidFill>
                      <a:schemeClr val="accent6">
                        <a:lumMod val="60000"/>
                        <a:lumOff val="40000"/>
                      </a:schemeClr>
                    </a:solidFill>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dirty="0"/>
                        <a:t>Continue to assess the quarterly reports on Disaster Management, incl. ability to perform fire services function</a:t>
                      </a:r>
                    </a:p>
                  </a:txBody>
                  <a:tcPr>
                    <a:solidFill>
                      <a:schemeClr val="accent6">
                        <a:lumMod val="60000"/>
                        <a:lumOff val="40000"/>
                      </a:schemeClr>
                    </a:solidFill>
                  </a:tcPr>
                </a:tc>
                <a:extLst>
                  <a:ext uri="{0D108BD9-81ED-4DB2-BD59-A6C34878D82A}">
                    <a16:rowId xmlns:a16="http://schemas.microsoft.com/office/drawing/2014/main" xmlns="" val="263604013"/>
                  </a:ext>
                </a:extLst>
              </a:tr>
              <a:tr h="1018230">
                <a:tc vMerge="1">
                  <a:txBody>
                    <a:bodyPr/>
                    <a:lstStyle/>
                    <a:p>
                      <a:endParaRPr lang="en-ZA" sz="1400" dirty="0"/>
                    </a:p>
                  </a:txBody>
                  <a:tcPr/>
                </a:tc>
                <a:tc>
                  <a:txBody>
                    <a:bodyPr/>
                    <a:lstStyle/>
                    <a:p>
                      <a:pPr marL="0" marR="0" lvl="0" indent="0" algn="just" defTabSz="457200" rtl="0" eaLnBrk="1" fontAlgn="auto" latinLnBrk="0" hangingPunct="1">
                        <a:lnSpc>
                          <a:spcPct val="115000"/>
                        </a:lnSpc>
                        <a:spcBef>
                          <a:spcPts val="0"/>
                        </a:spcBef>
                        <a:spcAft>
                          <a:spcPts val="0"/>
                        </a:spcAft>
                        <a:buClrTx/>
                        <a:buSzTx/>
                        <a:buFont typeface="Symbol" panose="05050102010706020507" pitchFamily="18" charset="2"/>
                        <a:buNone/>
                        <a:tabLst/>
                        <a:defRPr/>
                      </a:pPr>
                      <a:r>
                        <a:rPr lang="en-US" sz="1800" b="1" dirty="0"/>
                        <a:t>Current practices for investment, operation and maintenance of Social Infrastructure in Municipalities</a:t>
                      </a:r>
                      <a:endParaRPr lang="en-US" sz="1800" b="1" dirty="0">
                        <a:solidFill>
                          <a:schemeClr val="tx1"/>
                        </a:solidFill>
                      </a:endParaRPr>
                    </a:p>
                  </a:txBody>
                  <a:tcPr>
                    <a:solidFill>
                      <a:schemeClr val="accent6">
                        <a:lumMod val="60000"/>
                        <a:lumOff val="40000"/>
                      </a:schemeClr>
                    </a:solidFill>
                  </a:tcPr>
                </a:tc>
                <a:tc>
                  <a:txBody>
                    <a:bodyPr/>
                    <a:lstStyle/>
                    <a:p>
                      <a:pPr marL="0" marR="0" lvl="0" indent="0" algn="just" defTabSz="457200" rtl="0" eaLnBrk="1" fontAlgn="auto" latinLnBrk="0" hangingPunct="1">
                        <a:lnSpc>
                          <a:spcPct val="100000"/>
                        </a:lnSpc>
                        <a:spcBef>
                          <a:spcPts val="0"/>
                        </a:spcBef>
                        <a:spcAft>
                          <a:spcPts val="0"/>
                        </a:spcAft>
                        <a:buClrTx/>
                        <a:buSzTx/>
                        <a:buFontTx/>
                        <a:buNone/>
                        <a:tabLst/>
                        <a:defRPr/>
                      </a:pPr>
                      <a:r>
                        <a:rPr lang="en-US" sz="1800" dirty="0"/>
                        <a:t>SALGA documented practices for investment, operation and maintenance of social infrastructure in municipalities with the aim of publishing and sharing these findings with all municipalities across the country in order to inspire and encourage benchmarking, facilitate peer learning and attract investment.  </a:t>
                      </a:r>
                    </a:p>
                  </a:txBody>
                  <a:tcPr>
                    <a:solidFill>
                      <a:schemeClr val="accent6">
                        <a:lumMod val="60000"/>
                        <a:lumOff val="40000"/>
                      </a:schemeClr>
                    </a:solidFill>
                  </a:tcPr>
                </a:tc>
                <a:tc>
                  <a:txBody>
                    <a:bodyPr/>
                    <a:lstStyle/>
                    <a:p>
                      <a:pPr algn="l"/>
                      <a:r>
                        <a:rPr lang="en-US" sz="1800" b="1" dirty="0">
                          <a:solidFill>
                            <a:schemeClr val="tx1"/>
                          </a:solidFill>
                        </a:rPr>
                        <a:t>Further engagement with municipalities on findings.</a:t>
                      </a:r>
                      <a:endParaRPr lang="en-ZA" sz="1800" b="1" dirty="0">
                        <a:solidFill>
                          <a:schemeClr val="tx1"/>
                        </a:solidFill>
                      </a:endParaRPr>
                    </a:p>
                  </a:txBody>
                  <a:tcPr>
                    <a:solidFill>
                      <a:schemeClr val="accent6">
                        <a:lumMod val="60000"/>
                        <a:lumOff val="40000"/>
                      </a:schemeClr>
                    </a:solidFill>
                  </a:tcPr>
                </a:tc>
                <a:extLst>
                  <a:ext uri="{0D108BD9-81ED-4DB2-BD59-A6C34878D82A}">
                    <a16:rowId xmlns:a16="http://schemas.microsoft.com/office/drawing/2014/main" xmlns="" val="1048831509"/>
                  </a:ext>
                </a:extLst>
              </a:tr>
              <a:tr h="396353">
                <a:tc vMerge="1">
                  <a:txBody>
                    <a:bodyPr/>
                    <a:lstStyle/>
                    <a:p>
                      <a:endParaRPr lang="en-ZA" dirty="0"/>
                    </a:p>
                  </a:txBody>
                  <a:tcPr/>
                </a:tc>
                <a:tc>
                  <a:txBody>
                    <a:bodyPr/>
                    <a:lstStyle/>
                    <a:p>
                      <a:endParaRPr lang="en-ZA" sz="1800" b="1" kern="1200" dirty="0">
                        <a:solidFill>
                          <a:schemeClr val="tx1"/>
                        </a:solidFill>
                        <a:latin typeface="+mn-lt"/>
                        <a:ea typeface="+mn-ea"/>
                        <a:cs typeface="+mn-cs"/>
                      </a:endParaRPr>
                    </a:p>
                  </a:txBody>
                  <a:tcPr>
                    <a:solidFill>
                      <a:schemeClr val="accent6"/>
                    </a:solidFill>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lang="en-ZA" sz="1800" b="1" dirty="0">
                        <a:solidFill>
                          <a:schemeClr val="tx1"/>
                        </a:solidFill>
                      </a:endParaRPr>
                    </a:p>
                  </a:txBody>
                  <a:tcPr>
                    <a:solidFill>
                      <a:schemeClr val="accent6"/>
                    </a:solidFill>
                  </a:tcPr>
                </a:tc>
                <a:tc>
                  <a:txBody>
                    <a:bodyPr/>
                    <a:lstStyle/>
                    <a:p>
                      <a:endParaRPr lang="en-ZA" sz="1800" b="1" dirty="0"/>
                    </a:p>
                  </a:txBody>
                  <a:tcPr>
                    <a:solidFill>
                      <a:schemeClr val="accent6"/>
                    </a:solidFill>
                  </a:tcPr>
                </a:tc>
                <a:extLst>
                  <a:ext uri="{0D108BD9-81ED-4DB2-BD59-A6C34878D82A}">
                    <a16:rowId xmlns:a16="http://schemas.microsoft.com/office/drawing/2014/main" xmlns="" val="2276436923"/>
                  </a:ext>
                </a:extLst>
              </a:tr>
            </a:tbl>
          </a:graphicData>
        </a:graphic>
      </p:graphicFrame>
    </p:spTree>
    <p:extLst>
      <p:ext uri="{BB962C8B-B14F-4D97-AF65-F5344CB8AC3E}">
        <p14:creationId xmlns:p14="http://schemas.microsoft.com/office/powerpoint/2010/main" xmlns="" val="149184570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lvl="1" algn="ctr"/>
            <a:r>
              <a:rPr lang="en-US" sz="2800" b="1" dirty="0"/>
              <a:t>Summary findings</a:t>
            </a:r>
            <a:br>
              <a:rPr lang="en-US" sz="2800" b="1" dirty="0"/>
            </a:br>
            <a:r>
              <a:rPr lang="en-US" sz="2800" b="1" dirty="0"/>
              <a:t>Social infrastructure investment</a:t>
            </a:r>
            <a:endParaRPr lang="en-US" sz="2800" dirty="0">
              <a:solidFill>
                <a:schemeClr val="tx1"/>
              </a:solidFill>
            </a:endParaRPr>
          </a:p>
        </p:txBody>
      </p:sp>
      <p:sp>
        <p:nvSpPr>
          <p:cNvPr id="3" name="Text Placeholder 2"/>
          <p:cNvSpPr>
            <a:spLocks noGrp="1"/>
          </p:cNvSpPr>
          <p:nvPr>
            <p:ph type="body" sz="quarter" idx="10"/>
          </p:nvPr>
        </p:nvSpPr>
        <p:spPr>
          <a:xfrm>
            <a:off x="498987" y="1253614"/>
            <a:ext cx="8893278" cy="5381822"/>
          </a:xfrm>
        </p:spPr>
        <p:txBody>
          <a:bodyPr>
            <a:noAutofit/>
          </a:bodyPr>
          <a:lstStyle/>
          <a:p>
            <a:pPr lvl="0" algn="just"/>
            <a:r>
              <a:rPr lang="en-ZA" sz="1800" b="1" dirty="0">
                <a:solidFill>
                  <a:schemeClr val="tx1"/>
                </a:solidFill>
              </a:rPr>
              <a:t>Investment currently is implemented through municipal grants (MIG &amp; USDG).</a:t>
            </a:r>
          </a:p>
          <a:p>
            <a:pPr lvl="0" algn="just"/>
            <a:r>
              <a:rPr lang="en-ZA" sz="1800" b="1" dirty="0">
                <a:solidFill>
                  <a:schemeClr val="tx1"/>
                </a:solidFill>
              </a:rPr>
              <a:t>There is minimal private sector investment towards social infrastructure.</a:t>
            </a:r>
          </a:p>
          <a:p>
            <a:pPr lvl="0" algn="just"/>
            <a:r>
              <a:rPr lang="en-US" sz="1800" b="1" dirty="0">
                <a:solidFill>
                  <a:schemeClr val="tx1"/>
                </a:solidFill>
              </a:rPr>
              <a:t>The funding for the construction is also made available by external stakeholders such as the Department of Public Works, Department of Sport, Arts and Culture etc. </a:t>
            </a:r>
            <a:endParaRPr lang="en-ZA" sz="1800" b="1" dirty="0">
              <a:solidFill>
                <a:schemeClr val="tx1"/>
              </a:solidFill>
            </a:endParaRPr>
          </a:p>
          <a:p>
            <a:pPr lvl="0" algn="just"/>
            <a:r>
              <a:rPr lang="en-ZA" sz="1800" b="1" dirty="0">
                <a:solidFill>
                  <a:schemeClr val="tx1"/>
                </a:solidFill>
              </a:rPr>
              <a:t>There are however other funding models available to municipalities such as PPPs and revenue enhancement projects to increase municipal fiscus to allow for investment into social infrastructure. </a:t>
            </a:r>
          </a:p>
          <a:p>
            <a:pPr lvl="0" algn="just"/>
            <a:r>
              <a:rPr lang="en-ZA" sz="1800" b="1" dirty="0">
                <a:solidFill>
                  <a:schemeClr val="tx1"/>
                </a:solidFill>
              </a:rPr>
              <a:t>Challenges encountered include</a:t>
            </a:r>
          </a:p>
          <a:p>
            <a:pPr lvl="1" algn="just"/>
            <a:r>
              <a:rPr lang="en-ZA" sz="1800" b="1" dirty="0">
                <a:solidFill>
                  <a:schemeClr val="tx1"/>
                </a:solidFill>
              </a:rPr>
              <a:t>Poor workmanship by contractors</a:t>
            </a:r>
          </a:p>
          <a:p>
            <a:pPr lvl="0" algn="just"/>
            <a:r>
              <a:rPr lang="en-ZA" sz="1800" b="1" dirty="0">
                <a:solidFill>
                  <a:schemeClr val="tx1"/>
                </a:solidFill>
              </a:rPr>
              <a:t>The duration of the investment is based on the scope of the project and funding available.</a:t>
            </a:r>
          </a:p>
          <a:p>
            <a:pPr lvl="0" algn="just"/>
            <a:r>
              <a:rPr lang="en-US" sz="1800" b="1" dirty="0">
                <a:solidFill>
                  <a:schemeClr val="tx1"/>
                </a:solidFill>
              </a:rPr>
              <a:t>Key factors for the success of an infrastructure investment are collaboration with community and stakeholders, sufficient resources to </a:t>
            </a:r>
            <a:r>
              <a:rPr lang="en-US" sz="1800" b="1" dirty="0" err="1">
                <a:solidFill>
                  <a:schemeClr val="tx1"/>
                </a:solidFill>
              </a:rPr>
              <a:t>operationalise</a:t>
            </a:r>
            <a:r>
              <a:rPr lang="en-US" sz="1800" b="1" dirty="0">
                <a:solidFill>
                  <a:schemeClr val="tx1"/>
                </a:solidFill>
              </a:rPr>
              <a:t> and manage the facility. </a:t>
            </a:r>
          </a:p>
          <a:p>
            <a:pPr lvl="0" algn="just"/>
            <a:r>
              <a:rPr lang="en-US" sz="1800" b="1" dirty="0">
                <a:solidFill>
                  <a:schemeClr val="tx1"/>
                </a:solidFill>
              </a:rPr>
              <a:t>Other respondents noted that one should be realistic about what can be achieved within the budget and provide for multi-faceted usage that the building/ facility can accommodate. </a:t>
            </a:r>
          </a:p>
          <a:p>
            <a:pPr marL="0" indent="0" algn="just">
              <a:buNone/>
            </a:pPr>
            <a:endParaRPr lang="en-ZA" sz="2000" dirty="0"/>
          </a:p>
        </p:txBody>
      </p:sp>
    </p:spTree>
    <p:extLst>
      <p:ext uri="{BB962C8B-B14F-4D97-AF65-F5344CB8AC3E}">
        <p14:creationId xmlns:p14="http://schemas.microsoft.com/office/powerpoint/2010/main" xmlns="" val="125728463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3DC9C235-F152-3BEE-B04C-9C32197ED990}"/>
              </a:ext>
            </a:extLst>
          </p:cNvPr>
          <p:cNvSpPr>
            <a:spLocks noGrp="1"/>
          </p:cNvSpPr>
          <p:nvPr>
            <p:ph type="title"/>
          </p:nvPr>
        </p:nvSpPr>
        <p:spPr>
          <a:xfrm>
            <a:off x="2505459" y="271384"/>
            <a:ext cx="6023397" cy="718658"/>
          </a:xfrm>
        </p:spPr>
        <p:txBody>
          <a:bodyPr/>
          <a:lstStyle/>
          <a:p>
            <a:r>
              <a:rPr lang="en-ZA" sz="2800" dirty="0"/>
              <a:t/>
            </a:r>
            <a:br>
              <a:rPr lang="en-ZA" sz="2800" dirty="0"/>
            </a:br>
            <a:r>
              <a:rPr lang="en-ZA" sz="2800" dirty="0"/>
              <a:t/>
            </a:r>
            <a:br>
              <a:rPr lang="en-ZA" sz="2800" dirty="0"/>
            </a:br>
            <a:r>
              <a:rPr lang="en-ZA" sz="2800" dirty="0"/>
              <a:t/>
            </a:r>
            <a:br>
              <a:rPr lang="en-ZA" sz="2800" dirty="0"/>
            </a:br>
            <a:r>
              <a:rPr lang="en-ZA" sz="2000" dirty="0"/>
              <a:t>SOCIO-ECONOMIC DEVELOPMENT AND SPATIAL TRANSFORMATION </a:t>
            </a:r>
            <a:r>
              <a:rPr lang="en-ZA" sz="2800" dirty="0"/>
              <a:t/>
            </a:r>
            <a:br>
              <a:rPr lang="en-ZA" sz="2800" dirty="0"/>
            </a:br>
            <a:r>
              <a:rPr lang="en-ZA" sz="2800" dirty="0"/>
              <a:t/>
            </a:r>
            <a:br>
              <a:rPr lang="en-ZA" sz="2800" dirty="0"/>
            </a:br>
            <a:endParaRPr lang="en-ZA" dirty="0"/>
          </a:p>
        </p:txBody>
      </p:sp>
      <p:sp>
        <p:nvSpPr>
          <p:cNvPr id="4" name="Slide Number Placeholder 3">
            <a:extLst>
              <a:ext uri="{FF2B5EF4-FFF2-40B4-BE49-F238E27FC236}">
                <a16:creationId xmlns:a16="http://schemas.microsoft.com/office/drawing/2014/main" xmlns="" id="{2A129828-FB74-8369-6571-5DA402AEC755}"/>
              </a:ext>
            </a:extLst>
          </p:cNvPr>
          <p:cNvSpPr>
            <a:spLocks noGrp="1"/>
          </p:cNvSpPr>
          <p:nvPr>
            <p:ph type="sldNum" sz="quarter" idx="13"/>
          </p:nvPr>
        </p:nvSpPr>
        <p:spPr>
          <a:xfrm>
            <a:off x="7496825" y="4824433"/>
            <a:ext cx="2311400" cy="365125"/>
          </a:xfrm>
        </p:spPr>
        <p:txBody>
          <a:bodyPr/>
          <a:lstStyle/>
          <a:p>
            <a:fld id="{4CC04D4C-DC45-834A-A759-F6658CE957E3}" type="slidenum">
              <a:rPr lang="en-US" smtClean="0"/>
              <a:pPr/>
              <a:t>38</a:t>
            </a:fld>
            <a:endParaRPr lang="en-US" dirty="0"/>
          </a:p>
        </p:txBody>
      </p:sp>
      <p:graphicFrame>
        <p:nvGraphicFramePr>
          <p:cNvPr id="5" name="Table 5">
            <a:extLst>
              <a:ext uri="{FF2B5EF4-FFF2-40B4-BE49-F238E27FC236}">
                <a16:creationId xmlns:a16="http://schemas.microsoft.com/office/drawing/2014/main" xmlns="" id="{CC6F33D4-64F2-88C1-7844-54F0C61C13B9}"/>
              </a:ext>
            </a:extLst>
          </p:cNvPr>
          <p:cNvGraphicFramePr>
            <a:graphicFrameLocks noGrp="1"/>
          </p:cNvGraphicFramePr>
          <p:nvPr>
            <p:ph sz="quarter" idx="10"/>
            <p:extLst>
              <p:ext uri="{D42A27DB-BD31-4B8C-83A1-F6EECF244321}">
                <p14:modId xmlns:p14="http://schemas.microsoft.com/office/powerpoint/2010/main" xmlns="" val="3704259521"/>
              </p:ext>
            </p:extLst>
          </p:nvPr>
        </p:nvGraphicFramePr>
        <p:xfrm>
          <a:off x="112023" y="1294549"/>
          <a:ext cx="9681954" cy="5059793"/>
        </p:xfrm>
        <a:graphic>
          <a:graphicData uri="http://schemas.openxmlformats.org/drawingml/2006/table">
            <a:tbl>
              <a:tblPr firstRow="1" bandRow="1">
                <a:tableStyleId>{5C22544A-7EE6-4342-B048-85BDC9FD1C3A}</a:tableStyleId>
              </a:tblPr>
              <a:tblGrid>
                <a:gridCol w="1684174">
                  <a:extLst>
                    <a:ext uri="{9D8B030D-6E8A-4147-A177-3AD203B41FA5}">
                      <a16:colId xmlns:a16="http://schemas.microsoft.com/office/drawing/2014/main" xmlns="" val="1759705680"/>
                    </a:ext>
                  </a:extLst>
                </a:gridCol>
                <a:gridCol w="2675585">
                  <a:extLst>
                    <a:ext uri="{9D8B030D-6E8A-4147-A177-3AD203B41FA5}">
                      <a16:colId xmlns:a16="http://schemas.microsoft.com/office/drawing/2014/main" xmlns="" val="2538364394"/>
                    </a:ext>
                  </a:extLst>
                </a:gridCol>
                <a:gridCol w="3181404">
                  <a:extLst>
                    <a:ext uri="{9D8B030D-6E8A-4147-A177-3AD203B41FA5}">
                      <a16:colId xmlns:a16="http://schemas.microsoft.com/office/drawing/2014/main" xmlns="" val="3480245459"/>
                    </a:ext>
                  </a:extLst>
                </a:gridCol>
                <a:gridCol w="2140791">
                  <a:extLst>
                    <a:ext uri="{9D8B030D-6E8A-4147-A177-3AD203B41FA5}">
                      <a16:colId xmlns:a16="http://schemas.microsoft.com/office/drawing/2014/main" xmlns="" val="901794095"/>
                    </a:ext>
                  </a:extLst>
                </a:gridCol>
              </a:tblGrid>
              <a:tr h="351429">
                <a:tc>
                  <a:txBody>
                    <a:bodyPr/>
                    <a:lstStyle/>
                    <a:p>
                      <a:r>
                        <a:rPr lang="en-ZA" dirty="0"/>
                        <a:t>SECTION/UNIT</a:t>
                      </a:r>
                    </a:p>
                  </a:txBody>
                  <a:tcPr>
                    <a:solidFill>
                      <a:schemeClr val="accent6"/>
                    </a:solidFill>
                  </a:tcPr>
                </a:tc>
                <a:tc>
                  <a:txBody>
                    <a:bodyPr/>
                    <a:lstStyle/>
                    <a:p>
                      <a:r>
                        <a:rPr lang="en-ZA" dirty="0"/>
                        <a:t>MUNICIPAL CHALLENGES</a:t>
                      </a:r>
                    </a:p>
                  </a:txBody>
                  <a:tcPr>
                    <a:solidFill>
                      <a:schemeClr val="accent6"/>
                    </a:solidFill>
                  </a:tcPr>
                </a:tc>
                <a:tc>
                  <a:txBody>
                    <a:bodyPr/>
                    <a:lstStyle/>
                    <a:p>
                      <a:r>
                        <a:rPr lang="en-ZA" dirty="0"/>
                        <a:t>DESCRIPTION OF SUPPORT</a:t>
                      </a:r>
                    </a:p>
                  </a:txBody>
                  <a:tcPr>
                    <a:solidFill>
                      <a:schemeClr val="accent6"/>
                    </a:solidFill>
                  </a:tcPr>
                </a:tc>
                <a:tc>
                  <a:txBody>
                    <a:bodyPr/>
                    <a:lstStyle/>
                    <a:p>
                      <a:r>
                        <a:rPr lang="en-ZA" dirty="0"/>
                        <a:t>WHAT IS NEXT?</a:t>
                      </a:r>
                    </a:p>
                  </a:txBody>
                  <a:tcPr>
                    <a:solidFill>
                      <a:schemeClr val="accent6"/>
                    </a:solidFill>
                  </a:tcPr>
                </a:tc>
                <a:extLst>
                  <a:ext uri="{0D108BD9-81ED-4DB2-BD59-A6C34878D82A}">
                    <a16:rowId xmlns:a16="http://schemas.microsoft.com/office/drawing/2014/main" xmlns="" val="293802054"/>
                  </a:ext>
                </a:extLst>
              </a:tr>
              <a:tr h="1866662">
                <a:tc rowSpan="3">
                  <a:txBody>
                    <a:bodyPr/>
                    <a:lstStyle/>
                    <a:p>
                      <a:pPr algn="just"/>
                      <a:r>
                        <a:rPr lang="en-US" sz="1800" b="1" dirty="0">
                          <a:solidFill>
                            <a:schemeClr val="tx1"/>
                          </a:solidFill>
                        </a:rPr>
                        <a:t>Socio-economic development and spatial transformation</a:t>
                      </a:r>
                      <a:endParaRPr lang="en-ZA" sz="1800" b="1" dirty="0">
                        <a:solidFill>
                          <a:schemeClr val="tx1"/>
                        </a:solidFill>
                      </a:endParaRPr>
                    </a:p>
                  </a:txBody>
                  <a:tcPr>
                    <a:solidFill>
                      <a:schemeClr val="accent6">
                        <a:lumMod val="60000"/>
                        <a:lumOff val="40000"/>
                      </a:schemeClr>
                    </a:solidFill>
                  </a:tcPr>
                </a:tc>
                <a:tc>
                  <a:txBody>
                    <a:bodyPr/>
                    <a:lstStyle/>
                    <a:p>
                      <a:pPr marL="285750" indent="-285750">
                        <a:buFont typeface="Arial" panose="020B0604020202020204" pitchFamily="34" charset="0"/>
                        <a:buChar char="•"/>
                      </a:pPr>
                      <a:r>
                        <a:rPr lang="en-US" b="1" dirty="0"/>
                        <a:t>Climate Resilience Climate Risk and Vulnerability Assessment</a:t>
                      </a:r>
                    </a:p>
                    <a:p>
                      <a:pPr marL="285750" indent="-285750">
                        <a:buFont typeface="Arial" panose="020B0604020202020204" pitchFamily="34" charset="0"/>
                        <a:buChar char="•"/>
                      </a:pPr>
                      <a:r>
                        <a:rPr lang="en-US" b="1" dirty="0"/>
                        <a:t>GHG Emissions Inventory and Mitigation Potential Analysis</a:t>
                      </a:r>
                    </a:p>
                  </a:txBody>
                  <a:tcPr>
                    <a:solidFill>
                      <a:schemeClr val="accent6">
                        <a:lumMod val="60000"/>
                        <a:lumOff val="40000"/>
                      </a:schemeClr>
                    </a:solidFill>
                  </a:tcPr>
                </a:tc>
                <a:tc>
                  <a:txBody>
                    <a:bodyPr/>
                    <a:lstStyle/>
                    <a:p>
                      <a:r>
                        <a:rPr lang="en-US" dirty="0"/>
                        <a:t>Workshop was held on the 13-14 September 2022 </a:t>
                      </a:r>
                      <a:r>
                        <a:rPr lang="en-US" b="0" dirty="0"/>
                        <a:t>to enhance </a:t>
                      </a:r>
                      <a:r>
                        <a:rPr lang="en-US" dirty="0"/>
                        <a:t>systems for integrated planning and implementation, sustaining our ecosystems and using natural resources more efficiently and move towards a green economy and Building sustainable communities.</a:t>
                      </a:r>
                    </a:p>
                    <a:p>
                      <a:endParaRPr lang="en-US" dirty="0"/>
                    </a:p>
                  </a:txBody>
                  <a:tcPr>
                    <a:solidFill>
                      <a:schemeClr val="accent6">
                        <a:lumMod val="60000"/>
                        <a:lumOff val="40000"/>
                      </a:schemeClr>
                    </a:solidFill>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b="1" dirty="0"/>
                        <a:t>SALGA  to continue to provide support to enable municipalities to develop toolkits for implementation and compliance.</a:t>
                      </a:r>
                    </a:p>
                  </a:txBody>
                  <a:tcPr>
                    <a:solidFill>
                      <a:schemeClr val="accent6">
                        <a:lumMod val="60000"/>
                        <a:lumOff val="40000"/>
                      </a:schemeClr>
                    </a:solidFill>
                  </a:tcPr>
                </a:tc>
                <a:extLst>
                  <a:ext uri="{0D108BD9-81ED-4DB2-BD59-A6C34878D82A}">
                    <a16:rowId xmlns:a16="http://schemas.microsoft.com/office/drawing/2014/main" xmlns="" val="263604013"/>
                  </a:ext>
                </a:extLst>
              </a:tr>
              <a:tr h="1018230">
                <a:tc vMerge="1">
                  <a:txBody>
                    <a:bodyPr/>
                    <a:lstStyle/>
                    <a:p>
                      <a:endParaRPr lang="en-ZA" sz="1400" dirty="0"/>
                    </a:p>
                  </a:txBody>
                  <a:tcPr/>
                </a:tc>
                <a:tc>
                  <a:txBody>
                    <a:bodyPr/>
                    <a:lstStyle/>
                    <a:p>
                      <a:pPr marL="0" marR="0" lvl="0" indent="0" algn="just" defTabSz="457200" rtl="0" eaLnBrk="1" fontAlgn="auto" latinLnBrk="0" hangingPunct="1">
                        <a:lnSpc>
                          <a:spcPct val="115000"/>
                        </a:lnSpc>
                        <a:spcBef>
                          <a:spcPts val="0"/>
                        </a:spcBef>
                        <a:spcAft>
                          <a:spcPts val="0"/>
                        </a:spcAft>
                        <a:buClrTx/>
                        <a:buSzTx/>
                        <a:buFont typeface="Symbol" panose="05050102010706020507" pitchFamily="18" charset="2"/>
                        <a:buNone/>
                        <a:tabLst/>
                        <a:defRPr/>
                      </a:pPr>
                      <a:endParaRPr lang="en-US" sz="1800" b="1" dirty="0">
                        <a:solidFill>
                          <a:schemeClr val="tx1"/>
                        </a:solidFill>
                      </a:endParaRPr>
                    </a:p>
                  </a:txBody>
                  <a:tcPr>
                    <a:solidFill>
                      <a:schemeClr val="accent6">
                        <a:lumMod val="60000"/>
                        <a:lumOff val="40000"/>
                      </a:schemeClr>
                    </a:solidFill>
                  </a:tcPr>
                </a:tc>
                <a:tc>
                  <a:txBody>
                    <a:bodyPr/>
                    <a:lstStyle/>
                    <a:p>
                      <a:pPr marL="0" marR="0" lvl="0" indent="0" algn="just" defTabSz="457200" rtl="0" eaLnBrk="1" fontAlgn="auto" latinLnBrk="0" hangingPunct="1">
                        <a:lnSpc>
                          <a:spcPct val="100000"/>
                        </a:lnSpc>
                        <a:spcBef>
                          <a:spcPts val="0"/>
                        </a:spcBef>
                        <a:spcAft>
                          <a:spcPts val="0"/>
                        </a:spcAft>
                        <a:buClrTx/>
                        <a:buSzTx/>
                        <a:buFontTx/>
                        <a:buNone/>
                        <a:tabLst/>
                        <a:defRPr/>
                      </a:pPr>
                      <a:r>
                        <a:rPr lang="en-US" dirty="0"/>
                        <a:t>Workshop was held on the 13-14 September 2022 to consider environmental management planning and mitigation matters.</a:t>
                      </a:r>
                    </a:p>
                  </a:txBody>
                  <a:tcPr>
                    <a:solidFill>
                      <a:schemeClr val="accent6">
                        <a:lumMod val="60000"/>
                        <a:lumOff val="40000"/>
                      </a:schemeClr>
                    </a:solidFill>
                  </a:tcPr>
                </a:tc>
                <a:tc>
                  <a:txBody>
                    <a:bodyPr/>
                    <a:lstStyle/>
                    <a:p>
                      <a:pPr algn="l"/>
                      <a:r>
                        <a:rPr lang="en-US" sz="1800" b="1" dirty="0">
                          <a:solidFill>
                            <a:schemeClr val="tx1"/>
                          </a:solidFill>
                        </a:rPr>
                        <a:t>Regular engagement </a:t>
                      </a:r>
                      <a:endParaRPr lang="en-ZA" sz="1800" b="1" dirty="0">
                        <a:solidFill>
                          <a:schemeClr val="tx1"/>
                        </a:solidFill>
                      </a:endParaRPr>
                    </a:p>
                  </a:txBody>
                  <a:tcPr>
                    <a:solidFill>
                      <a:schemeClr val="accent6">
                        <a:lumMod val="60000"/>
                        <a:lumOff val="40000"/>
                      </a:schemeClr>
                    </a:solidFill>
                  </a:tcPr>
                </a:tc>
                <a:extLst>
                  <a:ext uri="{0D108BD9-81ED-4DB2-BD59-A6C34878D82A}">
                    <a16:rowId xmlns:a16="http://schemas.microsoft.com/office/drawing/2014/main" xmlns="" val="1048831509"/>
                  </a:ext>
                </a:extLst>
              </a:tr>
              <a:tr h="396353">
                <a:tc vMerge="1">
                  <a:txBody>
                    <a:bodyPr/>
                    <a:lstStyle/>
                    <a:p>
                      <a:endParaRPr lang="en-ZA" dirty="0"/>
                    </a:p>
                  </a:txBody>
                  <a:tcPr/>
                </a:tc>
                <a:tc>
                  <a:txBody>
                    <a:bodyPr/>
                    <a:lstStyle/>
                    <a:p>
                      <a:endParaRPr lang="en-ZA" sz="1800" b="1" kern="1200" dirty="0">
                        <a:solidFill>
                          <a:schemeClr val="tx1"/>
                        </a:solidFill>
                        <a:latin typeface="+mn-lt"/>
                        <a:ea typeface="+mn-ea"/>
                        <a:cs typeface="+mn-cs"/>
                      </a:endParaRPr>
                    </a:p>
                  </a:txBody>
                  <a:tcPr>
                    <a:solidFill>
                      <a:schemeClr val="accent6"/>
                    </a:solidFill>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lang="en-ZA" sz="1800" b="1" dirty="0">
                        <a:solidFill>
                          <a:schemeClr val="tx1"/>
                        </a:solidFill>
                      </a:endParaRPr>
                    </a:p>
                  </a:txBody>
                  <a:tcPr>
                    <a:solidFill>
                      <a:schemeClr val="accent6"/>
                    </a:solidFill>
                  </a:tcPr>
                </a:tc>
                <a:tc>
                  <a:txBody>
                    <a:bodyPr/>
                    <a:lstStyle/>
                    <a:p>
                      <a:endParaRPr lang="en-ZA" sz="1800" b="1" dirty="0"/>
                    </a:p>
                  </a:txBody>
                  <a:tcPr>
                    <a:solidFill>
                      <a:schemeClr val="accent6"/>
                    </a:solidFill>
                  </a:tcPr>
                </a:tc>
                <a:extLst>
                  <a:ext uri="{0D108BD9-81ED-4DB2-BD59-A6C34878D82A}">
                    <a16:rowId xmlns:a16="http://schemas.microsoft.com/office/drawing/2014/main" xmlns="" val="2276436923"/>
                  </a:ext>
                </a:extLst>
              </a:tr>
            </a:tbl>
          </a:graphicData>
        </a:graphic>
      </p:graphicFrame>
    </p:spTree>
    <p:extLst>
      <p:ext uri="{BB962C8B-B14F-4D97-AF65-F5344CB8AC3E}">
        <p14:creationId xmlns:p14="http://schemas.microsoft.com/office/powerpoint/2010/main" xmlns="" val="31501041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743386" y="2963590"/>
            <a:ext cx="7077650" cy="1398233"/>
          </a:xfrm>
        </p:spPr>
        <p:txBody>
          <a:bodyPr/>
          <a:lstStyle/>
          <a:p>
            <a:r>
              <a:rPr lang="en-US" b="1" dirty="0">
                <a:latin typeface="Arial"/>
                <a:cs typeface="Arial"/>
              </a:rPr>
              <a:t>Thank You</a:t>
            </a:r>
          </a:p>
        </p:txBody>
      </p:sp>
    </p:spTree>
    <p:extLst>
      <p:ext uri="{BB962C8B-B14F-4D97-AF65-F5344CB8AC3E}">
        <p14:creationId xmlns:p14="http://schemas.microsoft.com/office/powerpoint/2010/main" xmlns="" val="129309499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 name="Freeform: Shape 86"/>
          <p:cNvSpPr/>
          <p:nvPr/>
        </p:nvSpPr>
        <p:spPr>
          <a:xfrm rot="18900000">
            <a:off x="3693698" y="3372684"/>
            <a:ext cx="1381543" cy="1112025"/>
          </a:xfrm>
          <a:custGeom>
            <a:avLst/>
            <a:gdLst>
              <a:gd name="connsiteX0" fmla="*/ 1922010 w 2092751"/>
              <a:gd name="connsiteY0" fmla="*/ 670688 h 1684487"/>
              <a:gd name="connsiteX1" fmla="*/ 2092751 w 2092751"/>
              <a:gd name="connsiteY1" fmla="*/ 670688 h 1684487"/>
              <a:gd name="connsiteX2" fmla="*/ 2092751 w 2092751"/>
              <a:gd name="connsiteY2" fmla="*/ 1013798 h 1684487"/>
              <a:gd name="connsiteX3" fmla="*/ 2092751 w 2092751"/>
              <a:gd name="connsiteY3" fmla="*/ 1184540 h 1684487"/>
              <a:gd name="connsiteX4" fmla="*/ 2092751 w 2092751"/>
              <a:gd name="connsiteY4" fmla="*/ 1403734 h 1684487"/>
              <a:gd name="connsiteX5" fmla="*/ 1811998 w 2092751"/>
              <a:gd name="connsiteY5" fmla="*/ 1684487 h 1684487"/>
              <a:gd name="connsiteX6" fmla="*/ 1619295 w 2092751"/>
              <a:gd name="connsiteY6" fmla="*/ 1684487 h 1684487"/>
              <a:gd name="connsiteX7" fmla="*/ 1619295 w 2092751"/>
              <a:gd name="connsiteY7" fmla="*/ 1499065 h 1684487"/>
              <a:gd name="connsiteX8" fmla="*/ 1760221 w 2092751"/>
              <a:gd name="connsiteY8" fmla="*/ 1499065 h 1684487"/>
              <a:gd name="connsiteX9" fmla="*/ 1922010 w 2092751"/>
              <a:gd name="connsiteY9" fmla="*/ 1337276 h 1684487"/>
              <a:gd name="connsiteX10" fmla="*/ 1922010 w 2092751"/>
              <a:gd name="connsiteY10" fmla="*/ 1184540 h 1684487"/>
              <a:gd name="connsiteX11" fmla="*/ 1922010 w 2092751"/>
              <a:gd name="connsiteY11" fmla="*/ 1013798 h 1684487"/>
              <a:gd name="connsiteX12" fmla="*/ 671249 w 2092751"/>
              <a:gd name="connsiteY12" fmla="*/ 0 h 1684487"/>
              <a:gd name="connsiteX13" fmla="*/ 1433874 w 2092751"/>
              <a:gd name="connsiteY13" fmla="*/ 0 h 1684487"/>
              <a:gd name="connsiteX14" fmla="*/ 1619295 w 2092751"/>
              <a:gd name="connsiteY14" fmla="*/ 0 h 1684487"/>
              <a:gd name="connsiteX15" fmla="*/ 1811998 w 2092751"/>
              <a:gd name="connsiteY15" fmla="*/ 0 h 1684487"/>
              <a:gd name="connsiteX16" fmla="*/ 2092751 w 2092751"/>
              <a:gd name="connsiteY16" fmla="*/ 280753 h 1684487"/>
              <a:gd name="connsiteX17" fmla="*/ 2092751 w 2092751"/>
              <a:gd name="connsiteY17" fmla="*/ 499946 h 1684487"/>
              <a:gd name="connsiteX18" fmla="*/ 1922010 w 2092751"/>
              <a:gd name="connsiteY18" fmla="*/ 499946 h 1684487"/>
              <a:gd name="connsiteX19" fmla="*/ 1922010 w 2092751"/>
              <a:gd name="connsiteY19" fmla="*/ 347209 h 1684487"/>
              <a:gd name="connsiteX20" fmla="*/ 1760221 w 2092751"/>
              <a:gd name="connsiteY20" fmla="*/ 185420 h 1684487"/>
              <a:gd name="connsiteX21" fmla="*/ 1619295 w 2092751"/>
              <a:gd name="connsiteY21" fmla="*/ 185420 h 1684487"/>
              <a:gd name="connsiteX22" fmla="*/ 1433874 w 2092751"/>
              <a:gd name="connsiteY22" fmla="*/ 185420 h 1684487"/>
              <a:gd name="connsiteX23" fmla="*/ 723027 w 2092751"/>
              <a:gd name="connsiteY23" fmla="*/ 185420 h 1684487"/>
              <a:gd name="connsiteX24" fmla="*/ 561238 w 2092751"/>
              <a:gd name="connsiteY24" fmla="*/ 347209 h 1684487"/>
              <a:gd name="connsiteX25" fmla="*/ 561238 w 2092751"/>
              <a:gd name="connsiteY25" fmla="*/ 426798 h 1684487"/>
              <a:gd name="connsiteX26" fmla="*/ 605613 w 2092751"/>
              <a:gd name="connsiteY26" fmla="*/ 440572 h 1684487"/>
              <a:gd name="connsiteX27" fmla="*/ 871858 w 2092751"/>
              <a:gd name="connsiteY27" fmla="*/ 842244 h 1684487"/>
              <a:gd name="connsiteX28" fmla="*/ 605613 w 2092751"/>
              <a:gd name="connsiteY28" fmla="*/ 1243915 h 1684487"/>
              <a:gd name="connsiteX29" fmla="*/ 561238 w 2092751"/>
              <a:gd name="connsiteY29" fmla="*/ 1257690 h 1684487"/>
              <a:gd name="connsiteX30" fmla="*/ 561238 w 2092751"/>
              <a:gd name="connsiteY30" fmla="*/ 1337276 h 1684487"/>
              <a:gd name="connsiteX31" fmla="*/ 723027 w 2092751"/>
              <a:gd name="connsiteY31" fmla="*/ 1499065 h 1684487"/>
              <a:gd name="connsiteX32" fmla="*/ 1433874 w 2092751"/>
              <a:gd name="connsiteY32" fmla="*/ 1499065 h 1684487"/>
              <a:gd name="connsiteX33" fmla="*/ 1433874 w 2092751"/>
              <a:gd name="connsiteY33" fmla="*/ 1684487 h 1684487"/>
              <a:gd name="connsiteX34" fmla="*/ 671249 w 2092751"/>
              <a:gd name="connsiteY34" fmla="*/ 1684487 h 1684487"/>
              <a:gd name="connsiteX35" fmla="*/ 390496 w 2092751"/>
              <a:gd name="connsiteY35" fmla="*/ 1403734 h 1684487"/>
              <a:gd name="connsiteX36" fmla="*/ 390496 w 2092751"/>
              <a:gd name="connsiteY36" fmla="*/ 1273593 h 1684487"/>
              <a:gd name="connsiteX37" fmla="*/ 348074 w 2092751"/>
              <a:gd name="connsiteY37" fmla="*/ 1269316 h 1684487"/>
              <a:gd name="connsiteX38" fmla="*/ 0 w 2092751"/>
              <a:gd name="connsiteY38" fmla="*/ 842244 h 1684487"/>
              <a:gd name="connsiteX39" fmla="*/ 348074 w 2092751"/>
              <a:gd name="connsiteY39" fmla="*/ 415171 h 1684487"/>
              <a:gd name="connsiteX40" fmla="*/ 390496 w 2092751"/>
              <a:gd name="connsiteY40" fmla="*/ 410895 h 1684487"/>
              <a:gd name="connsiteX41" fmla="*/ 390496 w 2092751"/>
              <a:gd name="connsiteY41" fmla="*/ 280753 h 1684487"/>
              <a:gd name="connsiteX42" fmla="*/ 671249 w 2092751"/>
              <a:gd name="connsiteY42" fmla="*/ 0 h 16844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2092751" h="1684487">
                <a:moveTo>
                  <a:pt x="1922010" y="670688"/>
                </a:moveTo>
                <a:lnTo>
                  <a:pt x="2092751" y="670688"/>
                </a:lnTo>
                <a:lnTo>
                  <a:pt x="2092751" y="1013798"/>
                </a:lnTo>
                <a:lnTo>
                  <a:pt x="2092751" y="1184540"/>
                </a:lnTo>
                <a:lnTo>
                  <a:pt x="2092751" y="1403734"/>
                </a:lnTo>
                <a:cubicBezTo>
                  <a:pt x="2092751" y="1558790"/>
                  <a:pt x="1967054" y="1684487"/>
                  <a:pt x="1811998" y="1684487"/>
                </a:cubicBezTo>
                <a:lnTo>
                  <a:pt x="1619295" y="1684487"/>
                </a:lnTo>
                <a:lnTo>
                  <a:pt x="1619295" y="1499065"/>
                </a:lnTo>
                <a:lnTo>
                  <a:pt x="1760221" y="1499065"/>
                </a:lnTo>
                <a:cubicBezTo>
                  <a:pt x="1849575" y="1499065"/>
                  <a:pt x="1922010" y="1426630"/>
                  <a:pt x="1922010" y="1337276"/>
                </a:cubicBezTo>
                <a:lnTo>
                  <a:pt x="1922010" y="1184540"/>
                </a:lnTo>
                <a:lnTo>
                  <a:pt x="1922010" y="1013798"/>
                </a:lnTo>
                <a:close/>
                <a:moveTo>
                  <a:pt x="671249" y="0"/>
                </a:moveTo>
                <a:lnTo>
                  <a:pt x="1433874" y="0"/>
                </a:lnTo>
                <a:lnTo>
                  <a:pt x="1619295" y="0"/>
                </a:lnTo>
                <a:lnTo>
                  <a:pt x="1811998" y="0"/>
                </a:lnTo>
                <a:cubicBezTo>
                  <a:pt x="1967054" y="0"/>
                  <a:pt x="2092751" y="125697"/>
                  <a:pt x="2092751" y="280753"/>
                </a:cubicBezTo>
                <a:lnTo>
                  <a:pt x="2092751" y="499946"/>
                </a:lnTo>
                <a:lnTo>
                  <a:pt x="1922010" y="499946"/>
                </a:lnTo>
                <a:lnTo>
                  <a:pt x="1922010" y="347209"/>
                </a:lnTo>
                <a:cubicBezTo>
                  <a:pt x="1922010" y="257855"/>
                  <a:pt x="1849575" y="185420"/>
                  <a:pt x="1760221" y="185420"/>
                </a:cubicBezTo>
                <a:lnTo>
                  <a:pt x="1619295" y="185420"/>
                </a:lnTo>
                <a:lnTo>
                  <a:pt x="1433874" y="185420"/>
                </a:lnTo>
                <a:lnTo>
                  <a:pt x="723027" y="185420"/>
                </a:lnTo>
                <a:cubicBezTo>
                  <a:pt x="633673" y="185420"/>
                  <a:pt x="561238" y="257855"/>
                  <a:pt x="561238" y="347209"/>
                </a:cubicBezTo>
                <a:lnTo>
                  <a:pt x="561238" y="426798"/>
                </a:lnTo>
                <a:lnTo>
                  <a:pt x="605613" y="440572"/>
                </a:lnTo>
                <a:cubicBezTo>
                  <a:pt x="762074" y="506750"/>
                  <a:pt x="871858" y="661676"/>
                  <a:pt x="871858" y="842244"/>
                </a:cubicBezTo>
                <a:cubicBezTo>
                  <a:pt x="871858" y="1022812"/>
                  <a:pt x="762074" y="1177738"/>
                  <a:pt x="605613" y="1243915"/>
                </a:cubicBezTo>
                <a:lnTo>
                  <a:pt x="561238" y="1257690"/>
                </a:lnTo>
                <a:lnTo>
                  <a:pt x="561238" y="1337276"/>
                </a:lnTo>
                <a:cubicBezTo>
                  <a:pt x="561238" y="1426630"/>
                  <a:pt x="633673" y="1499065"/>
                  <a:pt x="723027" y="1499065"/>
                </a:cubicBezTo>
                <a:lnTo>
                  <a:pt x="1433874" y="1499065"/>
                </a:lnTo>
                <a:lnTo>
                  <a:pt x="1433874" y="1684487"/>
                </a:lnTo>
                <a:lnTo>
                  <a:pt x="671249" y="1684487"/>
                </a:lnTo>
                <a:cubicBezTo>
                  <a:pt x="516193" y="1684487"/>
                  <a:pt x="390496" y="1558790"/>
                  <a:pt x="390496" y="1403734"/>
                </a:cubicBezTo>
                <a:lnTo>
                  <a:pt x="390496" y="1273593"/>
                </a:lnTo>
                <a:lnTo>
                  <a:pt x="348074" y="1269316"/>
                </a:lnTo>
                <a:cubicBezTo>
                  <a:pt x="149429" y="1228668"/>
                  <a:pt x="0" y="1052906"/>
                  <a:pt x="0" y="842244"/>
                </a:cubicBezTo>
                <a:cubicBezTo>
                  <a:pt x="0" y="631582"/>
                  <a:pt x="149429" y="455820"/>
                  <a:pt x="348074" y="415171"/>
                </a:cubicBezTo>
                <a:lnTo>
                  <a:pt x="390496" y="410895"/>
                </a:lnTo>
                <a:lnTo>
                  <a:pt x="390496" y="280753"/>
                </a:lnTo>
                <a:cubicBezTo>
                  <a:pt x="390496" y="125697"/>
                  <a:pt x="516193" y="0"/>
                  <a:pt x="671249" y="0"/>
                </a:cubicBezTo>
                <a:close/>
              </a:path>
            </a:pathLst>
          </a:custGeom>
          <a:solidFill>
            <a:schemeClr val="tx1">
              <a:lumMod val="85000"/>
              <a:lumOff val="15000"/>
            </a:schemeClr>
          </a:solidFill>
          <a:ln w="12700" cap="flat" cmpd="sng" algn="ctr">
            <a:solidFill>
              <a:schemeClr val="tx1">
                <a:lumMod val="85000"/>
                <a:lumOff val="15000"/>
              </a:schemeClr>
            </a:solidFill>
            <a:prstDash val="solid"/>
            <a:miter lim="800000"/>
          </a:ln>
          <a:effectLst/>
        </p:spPr>
        <p:txBody>
          <a:bodyPr rtlCol="0" anchor="ctr"/>
          <a:lstStyle/>
          <a:p>
            <a:pPr algn="ctr" defTabSz="603614">
              <a:defRPr/>
            </a:pPr>
            <a:endParaRPr lang="en-US" sz="1188" kern="0">
              <a:solidFill>
                <a:prstClr val="white"/>
              </a:solidFill>
              <a:latin typeface="Segoe UI"/>
            </a:endParaRPr>
          </a:p>
        </p:txBody>
      </p:sp>
      <p:sp>
        <p:nvSpPr>
          <p:cNvPr id="85" name="Freeform: Shape 83"/>
          <p:cNvSpPr/>
          <p:nvPr/>
        </p:nvSpPr>
        <p:spPr>
          <a:xfrm rot="18900000">
            <a:off x="3833973" y="2095345"/>
            <a:ext cx="1112025" cy="1381543"/>
          </a:xfrm>
          <a:custGeom>
            <a:avLst/>
            <a:gdLst>
              <a:gd name="connsiteX0" fmla="*/ 0 w 1684487"/>
              <a:gd name="connsiteY0" fmla="*/ 1607483 h 2092751"/>
              <a:gd name="connsiteX1" fmla="*/ 185421 w 1684487"/>
              <a:gd name="connsiteY1" fmla="*/ 1607483 h 2092751"/>
              <a:gd name="connsiteX2" fmla="*/ 185421 w 1684487"/>
              <a:gd name="connsiteY2" fmla="*/ 1760220 h 2092751"/>
              <a:gd name="connsiteX3" fmla="*/ 347210 w 1684487"/>
              <a:gd name="connsiteY3" fmla="*/ 1922009 h 2092751"/>
              <a:gd name="connsiteX4" fmla="*/ 488136 w 1684487"/>
              <a:gd name="connsiteY4" fmla="*/ 1922009 h 2092751"/>
              <a:gd name="connsiteX5" fmla="*/ 658877 w 1684487"/>
              <a:gd name="connsiteY5" fmla="*/ 1922009 h 2092751"/>
              <a:gd name="connsiteX6" fmla="*/ 1001987 w 1684487"/>
              <a:gd name="connsiteY6" fmla="*/ 1922009 h 2092751"/>
              <a:gd name="connsiteX7" fmla="*/ 1001987 w 1684487"/>
              <a:gd name="connsiteY7" fmla="*/ 2092751 h 2092751"/>
              <a:gd name="connsiteX8" fmla="*/ 658877 w 1684487"/>
              <a:gd name="connsiteY8" fmla="*/ 2092751 h 2092751"/>
              <a:gd name="connsiteX9" fmla="*/ 488136 w 1684487"/>
              <a:gd name="connsiteY9" fmla="*/ 2092751 h 2092751"/>
              <a:gd name="connsiteX10" fmla="*/ 280753 w 1684487"/>
              <a:gd name="connsiteY10" fmla="*/ 2092751 h 2092751"/>
              <a:gd name="connsiteX11" fmla="*/ 0 w 1684487"/>
              <a:gd name="connsiteY11" fmla="*/ 1811998 h 2092751"/>
              <a:gd name="connsiteX12" fmla="*/ 842243 w 1684487"/>
              <a:gd name="connsiteY12" fmla="*/ 0 h 2092751"/>
              <a:gd name="connsiteX13" fmla="*/ 1269316 w 1684487"/>
              <a:gd name="connsiteY13" fmla="*/ 348074 h 2092751"/>
              <a:gd name="connsiteX14" fmla="*/ 1273592 w 1684487"/>
              <a:gd name="connsiteY14" fmla="*/ 390496 h 2092751"/>
              <a:gd name="connsiteX15" fmla="*/ 1403734 w 1684487"/>
              <a:gd name="connsiteY15" fmla="*/ 390496 h 2092751"/>
              <a:gd name="connsiteX16" fmla="*/ 1684487 w 1684487"/>
              <a:gd name="connsiteY16" fmla="*/ 671249 h 2092751"/>
              <a:gd name="connsiteX17" fmla="*/ 1684487 w 1684487"/>
              <a:gd name="connsiteY17" fmla="*/ 1422063 h 2092751"/>
              <a:gd name="connsiteX18" fmla="*/ 1684487 w 1684487"/>
              <a:gd name="connsiteY18" fmla="*/ 1607485 h 2092751"/>
              <a:gd name="connsiteX19" fmla="*/ 1684487 w 1684487"/>
              <a:gd name="connsiteY19" fmla="*/ 1811998 h 2092751"/>
              <a:gd name="connsiteX20" fmla="*/ 1403734 w 1684487"/>
              <a:gd name="connsiteY20" fmla="*/ 2092751 h 2092751"/>
              <a:gd name="connsiteX21" fmla="*/ 1172729 w 1684487"/>
              <a:gd name="connsiteY21" fmla="*/ 2092751 h 2092751"/>
              <a:gd name="connsiteX22" fmla="*/ 1172729 w 1684487"/>
              <a:gd name="connsiteY22" fmla="*/ 1922009 h 2092751"/>
              <a:gd name="connsiteX23" fmla="*/ 1337277 w 1684487"/>
              <a:gd name="connsiteY23" fmla="*/ 1922009 h 2092751"/>
              <a:gd name="connsiteX24" fmla="*/ 1499066 w 1684487"/>
              <a:gd name="connsiteY24" fmla="*/ 1760220 h 2092751"/>
              <a:gd name="connsiteX25" fmla="*/ 1499066 w 1684487"/>
              <a:gd name="connsiteY25" fmla="*/ 1607485 h 2092751"/>
              <a:gd name="connsiteX26" fmla="*/ 1499066 w 1684487"/>
              <a:gd name="connsiteY26" fmla="*/ 1422063 h 2092751"/>
              <a:gd name="connsiteX27" fmla="*/ 1499066 w 1684487"/>
              <a:gd name="connsiteY27" fmla="*/ 723026 h 2092751"/>
              <a:gd name="connsiteX28" fmla="*/ 1337277 w 1684487"/>
              <a:gd name="connsiteY28" fmla="*/ 561237 h 2092751"/>
              <a:gd name="connsiteX29" fmla="*/ 1257690 w 1684487"/>
              <a:gd name="connsiteY29" fmla="*/ 561237 h 2092751"/>
              <a:gd name="connsiteX30" fmla="*/ 1243915 w 1684487"/>
              <a:gd name="connsiteY30" fmla="*/ 605612 h 2092751"/>
              <a:gd name="connsiteX31" fmla="*/ 842243 w 1684487"/>
              <a:gd name="connsiteY31" fmla="*/ 871858 h 2092751"/>
              <a:gd name="connsiteX32" fmla="*/ 440572 w 1684487"/>
              <a:gd name="connsiteY32" fmla="*/ 605612 h 2092751"/>
              <a:gd name="connsiteX33" fmla="*/ 426797 w 1684487"/>
              <a:gd name="connsiteY33" fmla="*/ 561237 h 2092751"/>
              <a:gd name="connsiteX34" fmla="*/ 347210 w 1684487"/>
              <a:gd name="connsiteY34" fmla="*/ 561237 h 2092751"/>
              <a:gd name="connsiteX35" fmla="*/ 185421 w 1684487"/>
              <a:gd name="connsiteY35" fmla="*/ 723026 h 2092751"/>
              <a:gd name="connsiteX36" fmla="*/ 185421 w 1684487"/>
              <a:gd name="connsiteY36" fmla="*/ 1422063 h 2092751"/>
              <a:gd name="connsiteX37" fmla="*/ 0 w 1684487"/>
              <a:gd name="connsiteY37" fmla="*/ 1422063 h 2092751"/>
              <a:gd name="connsiteX38" fmla="*/ 0 w 1684487"/>
              <a:gd name="connsiteY38" fmla="*/ 671249 h 2092751"/>
              <a:gd name="connsiteX39" fmla="*/ 280753 w 1684487"/>
              <a:gd name="connsiteY39" fmla="*/ 390496 h 2092751"/>
              <a:gd name="connsiteX40" fmla="*/ 410894 w 1684487"/>
              <a:gd name="connsiteY40" fmla="*/ 390496 h 2092751"/>
              <a:gd name="connsiteX41" fmla="*/ 415171 w 1684487"/>
              <a:gd name="connsiteY41" fmla="*/ 348074 h 2092751"/>
              <a:gd name="connsiteX42" fmla="*/ 842243 w 1684487"/>
              <a:gd name="connsiteY42" fmla="*/ 0 h 20927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1684487" h="2092751">
                <a:moveTo>
                  <a:pt x="0" y="1607483"/>
                </a:moveTo>
                <a:lnTo>
                  <a:pt x="185421" y="1607483"/>
                </a:lnTo>
                <a:lnTo>
                  <a:pt x="185421" y="1760220"/>
                </a:lnTo>
                <a:cubicBezTo>
                  <a:pt x="185421" y="1849574"/>
                  <a:pt x="257856" y="1922009"/>
                  <a:pt x="347210" y="1922009"/>
                </a:cubicBezTo>
                <a:lnTo>
                  <a:pt x="488136" y="1922009"/>
                </a:lnTo>
                <a:lnTo>
                  <a:pt x="658877" y="1922009"/>
                </a:lnTo>
                <a:lnTo>
                  <a:pt x="1001987" y="1922009"/>
                </a:lnTo>
                <a:lnTo>
                  <a:pt x="1001987" y="2092751"/>
                </a:lnTo>
                <a:lnTo>
                  <a:pt x="658877" y="2092751"/>
                </a:lnTo>
                <a:lnTo>
                  <a:pt x="488136" y="2092751"/>
                </a:lnTo>
                <a:lnTo>
                  <a:pt x="280753" y="2092751"/>
                </a:lnTo>
                <a:cubicBezTo>
                  <a:pt x="125697" y="2092751"/>
                  <a:pt x="0" y="1967054"/>
                  <a:pt x="0" y="1811998"/>
                </a:cubicBezTo>
                <a:close/>
                <a:moveTo>
                  <a:pt x="842243" y="0"/>
                </a:moveTo>
                <a:cubicBezTo>
                  <a:pt x="1052906" y="0"/>
                  <a:pt x="1228667" y="149429"/>
                  <a:pt x="1269316" y="348074"/>
                </a:cubicBezTo>
                <a:lnTo>
                  <a:pt x="1273592" y="390496"/>
                </a:lnTo>
                <a:lnTo>
                  <a:pt x="1403734" y="390496"/>
                </a:lnTo>
                <a:cubicBezTo>
                  <a:pt x="1558790" y="390496"/>
                  <a:pt x="1684487" y="516193"/>
                  <a:pt x="1684487" y="671249"/>
                </a:cubicBezTo>
                <a:lnTo>
                  <a:pt x="1684487" y="1422063"/>
                </a:lnTo>
                <a:lnTo>
                  <a:pt x="1684487" y="1607485"/>
                </a:lnTo>
                <a:lnTo>
                  <a:pt x="1684487" y="1811998"/>
                </a:lnTo>
                <a:cubicBezTo>
                  <a:pt x="1684487" y="1967054"/>
                  <a:pt x="1558790" y="2092751"/>
                  <a:pt x="1403734" y="2092751"/>
                </a:cubicBezTo>
                <a:lnTo>
                  <a:pt x="1172729" y="2092751"/>
                </a:lnTo>
                <a:lnTo>
                  <a:pt x="1172729" y="1922009"/>
                </a:lnTo>
                <a:lnTo>
                  <a:pt x="1337277" y="1922009"/>
                </a:lnTo>
                <a:cubicBezTo>
                  <a:pt x="1426631" y="1922009"/>
                  <a:pt x="1499066" y="1849574"/>
                  <a:pt x="1499066" y="1760220"/>
                </a:cubicBezTo>
                <a:lnTo>
                  <a:pt x="1499066" y="1607485"/>
                </a:lnTo>
                <a:lnTo>
                  <a:pt x="1499066" y="1422063"/>
                </a:lnTo>
                <a:lnTo>
                  <a:pt x="1499066" y="723026"/>
                </a:lnTo>
                <a:cubicBezTo>
                  <a:pt x="1499066" y="633672"/>
                  <a:pt x="1426631" y="561237"/>
                  <a:pt x="1337277" y="561237"/>
                </a:cubicBezTo>
                <a:lnTo>
                  <a:pt x="1257690" y="561237"/>
                </a:lnTo>
                <a:lnTo>
                  <a:pt x="1243915" y="605612"/>
                </a:lnTo>
                <a:cubicBezTo>
                  <a:pt x="1177737" y="762074"/>
                  <a:pt x="1022811" y="871858"/>
                  <a:pt x="842243" y="871858"/>
                </a:cubicBezTo>
                <a:cubicBezTo>
                  <a:pt x="661676" y="871858"/>
                  <a:pt x="506749" y="762074"/>
                  <a:pt x="440572" y="605612"/>
                </a:cubicBezTo>
                <a:lnTo>
                  <a:pt x="426797" y="561237"/>
                </a:lnTo>
                <a:lnTo>
                  <a:pt x="347210" y="561237"/>
                </a:lnTo>
                <a:cubicBezTo>
                  <a:pt x="257856" y="561237"/>
                  <a:pt x="185421" y="633672"/>
                  <a:pt x="185421" y="723026"/>
                </a:cubicBezTo>
                <a:lnTo>
                  <a:pt x="185421" y="1422063"/>
                </a:lnTo>
                <a:lnTo>
                  <a:pt x="0" y="1422063"/>
                </a:lnTo>
                <a:lnTo>
                  <a:pt x="0" y="671249"/>
                </a:lnTo>
                <a:cubicBezTo>
                  <a:pt x="0" y="516193"/>
                  <a:pt x="125697" y="390496"/>
                  <a:pt x="280753" y="390496"/>
                </a:cubicBezTo>
                <a:lnTo>
                  <a:pt x="410894" y="390496"/>
                </a:lnTo>
                <a:lnTo>
                  <a:pt x="415171" y="348074"/>
                </a:lnTo>
                <a:cubicBezTo>
                  <a:pt x="455820" y="149429"/>
                  <a:pt x="631581" y="0"/>
                  <a:pt x="842243" y="0"/>
                </a:cubicBezTo>
                <a:close/>
              </a:path>
            </a:pathLst>
          </a:custGeom>
          <a:solidFill>
            <a:schemeClr val="accent6">
              <a:lumMod val="50000"/>
            </a:schemeClr>
          </a:solidFill>
          <a:ln w="12700" cap="flat" cmpd="sng" algn="ctr">
            <a:solidFill>
              <a:schemeClr val="accent6">
                <a:lumMod val="50000"/>
              </a:schemeClr>
            </a:solidFill>
            <a:prstDash val="solid"/>
            <a:miter lim="800000"/>
          </a:ln>
          <a:effectLst/>
        </p:spPr>
        <p:txBody>
          <a:bodyPr rtlCol="0" anchor="ctr"/>
          <a:lstStyle/>
          <a:p>
            <a:pPr algn="ctr" defTabSz="603614">
              <a:defRPr/>
            </a:pPr>
            <a:endParaRPr lang="en-US" sz="1188" kern="0">
              <a:solidFill>
                <a:prstClr val="white"/>
              </a:solidFill>
              <a:latin typeface="Segoe UI"/>
            </a:endParaRPr>
          </a:p>
        </p:txBody>
      </p:sp>
      <p:sp>
        <p:nvSpPr>
          <p:cNvPr id="86" name="Freeform: Shape 88"/>
          <p:cNvSpPr/>
          <p:nvPr/>
        </p:nvSpPr>
        <p:spPr>
          <a:xfrm rot="18900000">
            <a:off x="4830761" y="2235620"/>
            <a:ext cx="1381543" cy="1112025"/>
          </a:xfrm>
          <a:custGeom>
            <a:avLst/>
            <a:gdLst>
              <a:gd name="connsiteX0" fmla="*/ 682500 w 2092751"/>
              <a:gd name="connsiteY0" fmla="*/ 0 h 1684487"/>
              <a:gd name="connsiteX1" fmla="*/ 1421502 w 2092751"/>
              <a:gd name="connsiteY1" fmla="*/ 0 h 1684487"/>
              <a:gd name="connsiteX2" fmla="*/ 1702255 w 2092751"/>
              <a:gd name="connsiteY2" fmla="*/ 280753 h 1684487"/>
              <a:gd name="connsiteX3" fmla="*/ 1702255 w 2092751"/>
              <a:gd name="connsiteY3" fmla="*/ 410894 h 1684487"/>
              <a:gd name="connsiteX4" fmla="*/ 1744677 w 2092751"/>
              <a:gd name="connsiteY4" fmla="*/ 415171 h 1684487"/>
              <a:gd name="connsiteX5" fmla="*/ 2092751 w 2092751"/>
              <a:gd name="connsiteY5" fmla="*/ 842243 h 1684487"/>
              <a:gd name="connsiteX6" fmla="*/ 1744677 w 2092751"/>
              <a:gd name="connsiteY6" fmla="*/ 1269316 h 1684487"/>
              <a:gd name="connsiteX7" fmla="*/ 1702255 w 2092751"/>
              <a:gd name="connsiteY7" fmla="*/ 1273592 h 1684487"/>
              <a:gd name="connsiteX8" fmla="*/ 1702255 w 2092751"/>
              <a:gd name="connsiteY8" fmla="*/ 1403734 h 1684487"/>
              <a:gd name="connsiteX9" fmla="*/ 1421502 w 2092751"/>
              <a:gd name="connsiteY9" fmla="*/ 1684487 h 1684487"/>
              <a:gd name="connsiteX10" fmla="*/ 682500 w 2092751"/>
              <a:gd name="connsiteY10" fmla="*/ 1684487 h 1684487"/>
              <a:gd name="connsiteX11" fmla="*/ 497079 w 2092751"/>
              <a:gd name="connsiteY11" fmla="*/ 1684487 h 1684487"/>
              <a:gd name="connsiteX12" fmla="*/ 280753 w 2092751"/>
              <a:gd name="connsiteY12" fmla="*/ 1684487 h 1684487"/>
              <a:gd name="connsiteX13" fmla="*/ 0 w 2092751"/>
              <a:gd name="connsiteY13" fmla="*/ 1403734 h 1684487"/>
              <a:gd name="connsiteX14" fmla="*/ 0 w 2092751"/>
              <a:gd name="connsiteY14" fmla="*/ 1184540 h 1684487"/>
              <a:gd name="connsiteX15" fmla="*/ 170742 w 2092751"/>
              <a:gd name="connsiteY15" fmla="*/ 1184540 h 1684487"/>
              <a:gd name="connsiteX16" fmla="*/ 170742 w 2092751"/>
              <a:gd name="connsiteY16" fmla="*/ 1337277 h 1684487"/>
              <a:gd name="connsiteX17" fmla="*/ 332531 w 2092751"/>
              <a:gd name="connsiteY17" fmla="*/ 1499066 h 1684487"/>
              <a:gd name="connsiteX18" fmla="*/ 497079 w 2092751"/>
              <a:gd name="connsiteY18" fmla="*/ 1499066 h 1684487"/>
              <a:gd name="connsiteX19" fmla="*/ 682500 w 2092751"/>
              <a:gd name="connsiteY19" fmla="*/ 1499067 h 1684487"/>
              <a:gd name="connsiteX20" fmla="*/ 1369725 w 2092751"/>
              <a:gd name="connsiteY20" fmla="*/ 1499067 h 1684487"/>
              <a:gd name="connsiteX21" fmla="*/ 1531514 w 2092751"/>
              <a:gd name="connsiteY21" fmla="*/ 1337278 h 1684487"/>
              <a:gd name="connsiteX22" fmla="*/ 1531514 w 2092751"/>
              <a:gd name="connsiteY22" fmla="*/ 1257690 h 1684487"/>
              <a:gd name="connsiteX23" fmla="*/ 1487138 w 2092751"/>
              <a:gd name="connsiteY23" fmla="*/ 1243915 h 1684487"/>
              <a:gd name="connsiteX24" fmla="*/ 1220893 w 2092751"/>
              <a:gd name="connsiteY24" fmla="*/ 842243 h 1684487"/>
              <a:gd name="connsiteX25" fmla="*/ 1487138 w 2092751"/>
              <a:gd name="connsiteY25" fmla="*/ 440572 h 1684487"/>
              <a:gd name="connsiteX26" fmla="*/ 1531514 w 2092751"/>
              <a:gd name="connsiteY26" fmla="*/ 426797 h 1684487"/>
              <a:gd name="connsiteX27" fmla="*/ 1531514 w 2092751"/>
              <a:gd name="connsiteY27" fmla="*/ 347211 h 1684487"/>
              <a:gd name="connsiteX28" fmla="*/ 1369725 w 2092751"/>
              <a:gd name="connsiteY28" fmla="*/ 185422 h 1684487"/>
              <a:gd name="connsiteX29" fmla="*/ 682500 w 2092751"/>
              <a:gd name="connsiteY29" fmla="*/ 185422 h 1684487"/>
              <a:gd name="connsiteX30" fmla="*/ 280753 w 2092751"/>
              <a:gd name="connsiteY30" fmla="*/ 0 h 1684487"/>
              <a:gd name="connsiteX31" fmla="*/ 497079 w 2092751"/>
              <a:gd name="connsiteY31" fmla="*/ 0 h 1684487"/>
              <a:gd name="connsiteX32" fmla="*/ 497079 w 2092751"/>
              <a:gd name="connsiteY32" fmla="*/ 185422 h 1684487"/>
              <a:gd name="connsiteX33" fmla="*/ 332531 w 2092751"/>
              <a:gd name="connsiteY33" fmla="*/ 185422 h 1684487"/>
              <a:gd name="connsiteX34" fmla="*/ 170742 w 2092751"/>
              <a:gd name="connsiteY34" fmla="*/ 347211 h 1684487"/>
              <a:gd name="connsiteX35" fmla="*/ 170742 w 2092751"/>
              <a:gd name="connsiteY35" fmla="*/ 499946 h 1684487"/>
              <a:gd name="connsiteX36" fmla="*/ 170742 w 2092751"/>
              <a:gd name="connsiteY36" fmla="*/ 670688 h 1684487"/>
              <a:gd name="connsiteX37" fmla="*/ 170742 w 2092751"/>
              <a:gd name="connsiteY37" fmla="*/ 1013798 h 1684487"/>
              <a:gd name="connsiteX38" fmla="*/ 0 w 2092751"/>
              <a:gd name="connsiteY38" fmla="*/ 1013798 h 1684487"/>
              <a:gd name="connsiteX39" fmla="*/ 0 w 2092751"/>
              <a:gd name="connsiteY39" fmla="*/ 670688 h 1684487"/>
              <a:gd name="connsiteX40" fmla="*/ 0 w 2092751"/>
              <a:gd name="connsiteY40" fmla="*/ 499946 h 1684487"/>
              <a:gd name="connsiteX41" fmla="*/ 0 w 2092751"/>
              <a:gd name="connsiteY41" fmla="*/ 280753 h 1684487"/>
              <a:gd name="connsiteX42" fmla="*/ 280753 w 2092751"/>
              <a:gd name="connsiteY42" fmla="*/ 0 h 16844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2092751" h="1684487">
                <a:moveTo>
                  <a:pt x="682500" y="0"/>
                </a:moveTo>
                <a:lnTo>
                  <a:pt x="1421502" y="0"/>
                </a:lnTo>
                <a:cubicBezTo>
                  <a:pt x="1576558" y="0"/>
                  <a:pt x="1702255" y="125697"/>
                  <a:pt x="1702255" y="280753"/>
                </a:cubicBezTo>
                <a:lnTo>
                  <a:pt x="1702255" y="410894"/>
                </a:lnTo>
                <a:lnTo>
                  <a:pt x="1744677" y="415171"/>
                </a:lnTo>
                <a:cubicBezTo>
                  <a:pt x="1943322" y="455819"/>
                  <a:pt x="2092751" y="631581"/>
                  <a:pt x="2092751" y="842243"/>
                </a:cubicBezTo>
                <a:cubicBezTo>
                  <a:pt x="2092751" y="1052906"/>
                  <a:pt x="1943322" y="1228667"/>
                  <a:pt x="1744677" y="1269316"/>
                </a:cubicBezTo>
                <a:lnTo>
                  <a:pt x="1702255" y="1273592"/>
                </a:lnTo>
                <a:lnTo>
                  <a:pt x="1702255" y="1403734"/>
                </a:lnTo>
                <a:cubicBezTo>
                  <a:pt x="1702255" y="1558790"/>
                  <a:pt x="1576558" y="1684487"/>
                  <a:pt x="1421502" y="1684487"/>
                </a:cubicBezTo>
                <a:lnTo>
                  <a:pt x="682500" y="1684487"/>
                </a:lnTo>
                <a:lnTo>
                  <a:pt x="497079" y="1684487"/>
                </a:lnTo>
                <a:lnTo>
                  <a:pt x="280753" y="1684487"/>
                </a:lnTo>
                <a:cubicBezTo>
                  <a:pt x="125697" y="1684487"/>
                  <a:pt x="0" y="1558790"/>
                  <a:pt x="0" y="1403734"/>
                </a:cubicBezTo>
                <a:lnTo>
                  <a:pt x="0" y="1184540"/>
                </a:lnTo>
                <a:lnTo>
                  <a:pt x="170742" y="1184540"/>
                </a:lnTo>
                <a:lnTo>
                  <a:pt x="170742" y="1337277"/>
                </a:lnTo>
                <a:cubicBezTo>
                  <a:pt x="170742" y="1426631"/>
                  <a:pt x="243177" y="1499066"/>
                  <a:pt x="332531" y="1499066"/>
                </a:cubicBezTo>
                <a:lnTo>
                  <a:pt x="497079" y="1499066"/>
                </a:lnTo>
                <a:lnTo>
                  <a:pt x="682500" y="1499067"/>
                </a:lnTo>
                <a:lnTo>
                  <a:pt x="1369725" y="1499067"/>
                </a:lnTo>
                <a:cubicBezTo>
                  <a:pt x="1459079" y="1499067"/>
                  <a:pt x="1531514" y="1426632"/>
                  <a:pt x="1531514" y="1337278"/>
                </a:cubicBezTo>
                <a:lnTo>
                  <a:pt x="1531514" y="1257690"/>
                </a:lnTo>
                <a:lnTo>
                  <a:pt x="1487138" y="1243915"/>
                </a:lnTo>
                <a:cubicBezTo>
                  <a:pt x="1330677" y="1177737"/>
                  <a:pt x="1220893" y="1022811"/>
                  <a:pt x="1220893" y="842243"/>
                </a:cubicBezTo>
                <a:cubicBezTo>
                  <a:pt x="1220893" y="661675"/>
                  <a:pt x="1330677" y="506749"/>
                  <a:pt x="1487138" y="440572"/>
                </a:cubicBezTo>
                <a:lnTo>
                  <a:pt x="1531514" y="426797"/>
                </a:lnTo>
                <a:lnTo>
                  <a:pt x="1531514" y="347211"/>
                </a:lnTo>
                <a:cubicBezTo>
                  <a:pt x="1531514" y="257857"/>
                  <a:pt x="1459079" y="185422"/>
                  <a:pt x="1369725" y="185422"/>
                </a:cubicBezTo>
                <a:lnTo>
                  <a:pt x="682500" y="185422"/>
                </a:lnTo>
                <a:close/>
                <a:moveTo>
                  <a:pt x="280753" y="0"/>
                </a:moveTo>
                <a:lnTo>
                  <a:pt x="497079" y="0"/>
                </a:lnTo>
                <a:lnTo>
                  <a:pt x="497079" y="185422"/>
                </a:lnTo>
                <a:lnTo>
                  <a:pt x="332531" y="185422"/>
                </a:lnTo>
                <a:cubicBezTo>
                  <a:pt x="243177" y="185422"/>
                  <a:pt x="170742" y="257857"/>
                  <a:pt x="170742" y="347211"/>
                </a:cubicBezTo>
                <a:lnTo>
                  <a:pt x="170742" y="499946"/>
                </a:lnTo>
                <a:lnTo>
                  <a:pt x="170742" y="670688"/>
                </a:lnTo>
                <a:lnTo>
                  <a:pt x="170742" y="1013798"/>
                </a:lnTo>
                <a:lnTo>
                  <a:pt x="0" y="1013798"/>
                </a:lnTo>
                <a:lnTo>
                  <a:pt x="0" y="670688"/>
                </a:lnTo>
                <a:lnTo>
                  <a:pt x="0" y="499946"/>
                </a:lnTo>
                <a:lnTo>
                  <a:pt x="0" y="280753"/>
                </a:lnTo>
                <a:cubicBezTo>
                  <a:pt x="0" y="125697"/>
                  <a:pt x="125697" y="0"/>
                  <a:pt x="280753" y="0"/>
                </a:cubicBezTo>
                <a:close/>
              </a:path>
            </a:pathLst>
          </a:custGeom>
          <a:solidFill>
            <a:schemeClr val="accent6"/>
          </a:solidFill>
          <a:ln w="12700" cap="flat" cmpd="sng" algn="ctr">
            <a:solidFill>
              <a:schemeClr val="accent6"/>
            </a:solidFill>
            <a:prstDash val="solid"/>
            <a:miter lim="800000"/>
          </a:ln>
          <a:effectLst/>
        </p:spPr>
        <p:txBody>
          <a:bodyPr rtlCol="0" anchor="ctr"/>
          <a:lstStyle/>
          <a:p>
            <a:pPr algn="ctr" defTabSz="603614">
              <a:defRPr/>
            </a:pPr>
            <a:endParaRPr lang="en-US" sz="1188" kern="0">
              <a:solidFill>
                <a:prstClr val="white"/>
              </a:solidFill>
              <a:latin typeface="Segoe UI"/>
            </a:endParaRPr>
          </a:p>
        </p:txBody>
      </p:sp>
      <p:sp>
        <p:nvSpPr>
          <p:cNvPr id="87" name="Freeform: Shape 89"/>
          <p:cNvSpPr/>
          <p:nvPr/>
        </p:nvSpPr>
        <p:spPr>
          <a:xfrm rot="18900000">
            <a:off x="4971034" y="3232407"/>
            <a:ext cx="1112025" cy="1381543"/>
          </a:xfrm>
          <a:custGeom>
            <a:avLst/>
            <a:gdLst>
              <a:gd name="connsiteX0" fmla="*/ 658877 w 1684487"/>
              <a:gd name="connsiteY0" fmla="*/ 0 h 2092751"/>
              <a:gd name="connsiteX1" fmla="*/ 1001987 w 1684487"/>
              <a:gd name="connsiteY1" fmla="*/ 0 h 2092751"/>
              <a:gd name="connsiteX2" fmla="*/ 1172729 w 1684487"/>
              <a:gd name="connsiteY2" fmla="*/ 0 h 2092751"/>
              <a:gd name="connsiteX3" fmla="*/ 1403734 w 1684487"/>
              <a:gd name="connsiteY3" fmla="*/ 0 h 2092751"/>
              <a:gd name="connsiteX4" fmla="*/ 1684487 w 1684487"/>
              <a:gd name="connsiteY4" fmla="*/ 280753 h 2092751"/>
              <a:gd name="connsiteX5" fmla="*/ 1684487 w 1684487"/>
              <a:gd name="connsiteY5" fmla="*/ 485269 h 2092751"/>
              <a:gd name="connsiteX6" fmla="*/ 1499066 w 1684487"/>
              <a:gd name="connsiteY6" fmla="*/ 485268 h 2092751"/>
              <a:gd name="connsiteX7" fmla="*/ 1499066 w 1684487"/>
              <a:gd name="connsiteY7" fmla="*/ 332531 h 2092751"/>
              <a:gd name="connsiteX8" fmla="*/ 1337277 w 1684487"/>
              <a:gd name="connsiteY8" fmla="*/ 170742 h 2092751"/>
              <a:gd name="connsiteX9" fmla="*/ 1172729 w 1684487"/>
              <a:gd name="connsiteY9" fmla="*/ 170742 h 2092751"/>
              <a:gd name="connsiteX10" fmla="*/ 1001987 w 1684487"/>
              <a:gd name="connsiteY10" fmla="*/ 170742 h 2092751"/>
              <a:gd name="connsiteX11" fmla="*/ 658877 w 1684487"/>
              <a:gd name="connsiteY11" fmla="*/ 170742 h 2092751"/>
              <a:gd name="connsiteX12" fmla="*/ 280753 w 1684487"/>
              <a:gd name="connsiteY12" fmla="*/ 0 h 2092751"/>
              <a:gd name="connsiteX13" fmla="*/ 488136 w 1684487"/>
              <a:gd name="connsiteY13" fmla="*/ 0 h 2092751"/>
              <a:gd name="connsiteX14" fmla="*/ 488136 w 1684487"/>
              <a:gd name="connsiteY14" fmla="*/ 170742 h 2092751"/>
              <a:gd name="connsiteX15" fmla="*/ 347210 w 1684487"/>
              <a:gd name="connsiteY15" fmla="*/ 170742 h 2092751"/>
              <a:gd name="connsiteX16" fmla="*/ 185421 w 1684487"/>
              <a:gd name="connsiteY16" fmla="*/ 332531 h 2092751"/>
              <a:gd name="connsiteX17" fmla="*/ 185421 w 1684487"/>
              <a:gd name="connsiteY17" fmla="*/ 485267 h 2092751"/>
              <a:gd name="connsiteX18" fmla="*/ 185421 w 1684487"/>
              <a:gd name="connsiteY18" fmla="*/ 670689 h 2092751"/>
              <a:gd name="connsiteX19" fmla="*/ 185421 w 1684487"/>
              <a:gd name="connsiteY19" fmla="*/ 1369725 h 2092751"/>
              <a:gd name="connsiteX20" fmla="*/ 347210 w 1684487"/>
              <a:gd name="connsiteY20" fmla="*/ 1531514 h 2092751"/>
              <a:gd name="connsiteX21" fmla="*/ 426797 w 1684487"/>
              <a:gd name="connsiteY21" fmla="*/ 1531514 h 2092751"/>
              <a:gd name="connsiteX22" fmla="*/ 440572 w 1684487"/>
              <a:gd name="connsiteY22" fmla="*/ 1487138 h 2092751"/>
              <a:gd name="connsiteX23" fmla="*/ 842244 w 1684487"/>
              <a:gd name="connsiteY23" fmla="*/ 1220893 h 2092751"/>
              <a:gd name="connsiteX24" fmla="*/ 1243915 w 1684487"/>
              <a:gd name="connsiteY24" fmla="*/ 1487138 h 2092751"/>
              <a:gd name="connsiteX25" fmla="*/ 1257690 w 1684487"/>
              <a:gd name="connsiteY25" fmla="*/ 1531514 h 2092751"/>
              <a:gd name="connsiteX26" fmla="*/ 1337277 w 1684487"/>
              <a:gd name="connsiteY26" fmla="*/ 1531514 h 2092751"/>
              <a:gd name="connsiteX27" fmla="*/ 1499066 w 1684487"/>
              <a:gd name="connsiteY27" fmla="*/ 1369725 h 2092751"/>
              <a:gd name="connsiteX28" fmla="*/ 1499066 w 1684487"/>
              <a:gd name="connsiteY28" fmla="*/ 670689 h 2092751"/>
              <a:gd name="connsiteX29" fmla="*/ 1684487 w 1684487"/>
              <a:gd name="connsiteY29" fmla="*/ 670689 h 2092751"/>
              <a:gd name="connsiteX30" fmla="*/ 1684487 w 1684487"/>
              <a:gd name="connsiteY30" fmla="*/ 1421502 h 2092751"/>
              <a:gd name="connsiteX31" fmla="*/ 1403734 w 1684487"/>
              <a:gd name="connsiteY31" fmla="*/ 1702255 h 2092751"/>
              <a:gd name="connsiteX32" fmla="*/ 1273593 w 1684487"/>
              <a:gd name="connsiteY32" fmla="*/ 1702255 h 2092751"/>
              <a:gd name="connsiteX33" fmla="*/ 1269316 w 1684487"/>
              <a:gd name="connsiteY33" fmla="*/ 1744677 h 2092751"/>
              <a:gd name="connsiteX34" fmla="*/ 842244 w 1684487"/>
              <a:gd name="connsiteY34" fmla="*/ 2092751 h 2092751"/>
              <a:gd name="connsiteX35" fmla="*/ 415171 w 1684487"/>
              <a:gd name="connsiteY35" fmla="*/ 1744677 h 2092751"/>
              <a:gd name="connsiteX36" fmla="*/ 410895 w 1684487"/>
              <a:gd name="connsiteY36" fmla="*/ 1702255 h 2092751"/>
              <a:gd name="connsiteX37" fmla="*/ 280753 w 1684487"/>
              <a:gd name="connsiteY37" fmla="*/ 1702255 h 2092751"/>
              <a:gd name="connsiteX38" fmla="*/ 0 w 1684487"/>
              <a:gd name="connsiteY38" fmla="*/ 1421502 h 2092751"/>
              <a:gd name="connsiteX39" fmla="*/ 0 w 1684487"/>
              <a:gd name="connsiteY39" fmla="*/ 670689 h 2092751"/>
              <a:gd name="connsiteX40" fmla="*/ 0 w 1684487"/>
              <a:gd name="connsiteY40" fmla="*/ 485267 h 2092751"/>
              <a:gd name="connsiteX41" fmla="*/ 0 w 1684487"/>
              <a:gd name="connsiteY41" fmla="*/ 280753 h 2092751"/>
              <a:gd name="connsiteX42" fmla="*/ 280753 w 1684487"/>
              <a:gd name="connsiteY42" fmla="*/ 0 h 20927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1684487" h="2092751">
                <a:moveTo>
                  <a:pt x="658877" y="0"/>
                </a:moveTo>
                <a:lnTo>
                  <a:pt x="1001987" y="0"/>
                </a:lnTo>
                <a:lnTo>
                  <a:pt x="1172729" y="0"/>
                </a:lnTo>
                <a:lnTo>
                  <a:pt x="1403734" y="0"/>
                </a:lnTo>
                <a:cubicBezTo>
                  <a:pt x="1558790" y="0"/>
                  <a:pt x="1684487" y="125697"/>
                  <a:pt x="1684487" y="280753"/>
                </a:cubicBezTo>
                <a:lnTo>
                  <a:pt x="1684487" y="485269"/>
                </a:lnTo>
                <a:lnTo>
                  <a:pt x="1499066" y="485268"/>
                </a:lnTo>
                <a:lnTo>
                  <a:pt x="1499066" y="332531"/>
                </a:lnTo>
                <a:cubicBezTo>
                  <a:pt x="1499066" y="243177"/>
                  <a:pt x="1426631" y="170742"/>
                  <a:pt x="1337277" y="170742"/>
                </a:cubicBezTo>
                <a:lnTo>
                  <a:pt x="1172729" y="170742"/>
                </a:lnTo>
                <a:lnTo>
                  <a:pt x="1001987" y="170742"/>
                </a:lnTo>
                <a:lnTo>
                  <a:pt x="658877" y="170742"/>
                </a:lnTo>
                <a:close/>
                <a:moveTo>
                  <a:pt x="280753" y="0"/>
                </a:moveTo>
                <a:lnTo>
                  <a:pt x="488136" y="0"/>
                </a:lnTo>
                <a:lnTo>
                  <a:pt x="488136" y="170742"/>
                </a:lnTo>
                <a:lnTo>
                  <a:pt x="347210" y="170742"/>
                </a:lnTo>
                <a:cubicBezTo>
                  <a:pt x="257856" y="170742"/>
                  <a:pt x="185421" y="243177"/>
                  <a:pt x="185421" y="332531"/>
                </a:cubicBezTo>
                <a:lnTo>
                  <a:pt x="185421" y="485267"/>
                </a:lnTo>
                <a:lnTo>
                  <a:pt x="185421" y="670689"/>
                </a:lnTo>
                <a:lnTo>
                  <a:pt x="185421" y="1369725"/>
                </a:lnTo>
                <a:cubicBezTo>
                  <a:pt x="185421" y="1459079"/>
                  <a:pt x="257856" y="1531514"/>
                  <a:pt x="347210" y="1531514"/>
                </a:cubicBezTo>
                <a:lnTo>
                  <a:pt x="426797" y="1531514"/>
                </a:lnTo>
                <a:lnTo>
                  <a:pt x="440572" y="1487138"/>
                </a:lnTo>
                <a:cubicBezTo>
                  <a:pt x="506750" y="1330677"/>
                  <a:pt x="661676" y="1220893"/>
                  <a:pt x="842244" y="1220893"/>
                </a:cubicBezTo>
                <a:cubicBezTo>
                  <a:pt x="1022811" y="1220893"/>
                  <a:pt x="1177738" y="1330677"/>
                  <a:pt x="1243915" y="1487138"/>
                </a:cubicBezTo>
                <a:lnTo>
                  <a:pt x="1257690" y="1531514"/>
                </a:lnTo>
                <a:lnTo>
                  <a:pt x="1337277" y="1531514"/>
                </a:lnTo>
                <a:cubicBezTo>
                  <a:pt x="1426631" y="1531514"/>
                  <a:pt x="1499066" y="1459079"/>
                  <a:pt x="1499066" y="1369725"/>
                </a:cubicBezTo>
                <a:lnTo>
                  <a:pt x="1499066" y="670689"/>
                </a:lnTo>
                <a:lnTo>
                  <a:pt x="1684487" y="670689"/>
                </a:lnTo>
                <a:lnTo>
                  <a:pt x="1684487" y="1421502"/>
                </a:lnTo>
                <a:cubicBezTo>
                  <a:pt x="1684487" y="1576558"/>
                  <a:pt x="1558790" y="1702255"/>
                  <a:pt x="1403734" y="1702255"/>
                </a:cubicBezTo>
                <a:lnTo>
                  <a:pt x="1273593" y="1702255"/>
                </a:lnTo>
                <a:lnTo>
                  <a:pt x="1269316" y="1744677"/>
                </a:lnTo>
                <a:cubicBezTo>
                  <a:pt x="1228667" y="1943322"/>
                  <a:pt x="1052906" y="2092751"/>
                  <a:pt x="842244" y="2092751"/>
                </a:cubicBezTo>
                <a:cubicBezTo>
                  <a:pt x="631581" y="2092751"/>
                  <a:pt x="455820" y="1943322"/>
                  <a:pt x="415171" y="1744677"/>
                </a:cubicBezTo>
                <a:lnTo>
                  <a:pt x="410895" y="1702255"/>
                </a:lnTo>
                <a:lnTo>
                  <a:pt x="280753" y="1702255"/>
                </a:lnTo>
                <a:cubicBezTo>
                  <a:pt x="125697" y="1702255"/>
                  <a:pt x="0" y="1576558"/>
                  <a:pt x="0" y="1421502"/>
                </a:cubicBezTo>
                <a:lnTo>
                  <a:pt x="0" y="670689"/>
                </a:lnTo>
                <a:lnTo>
                  <a:pt x="0" y="485267"/>
                </a:lnTo>
                <a:lnTo>
                  <a:pt x="0" y="280753"/>
                </a:lnTo>
                <a:cubicBezTo>
                  <a:pt x="0" y="125697"/>
                  <a:pt x="125697" y="0"/>
                  <a:pt x="280753" y="0"/>
                </a:cubicBezTo>
                <a:close/>
              </a:path>
            </a:pathLst>
          </a:custGeom>
          <a:solidFill>
            <a:srgbClr val="660033"/>
          </a:solidFill>
          <a:ln w="12700" cap="flat" cmpd="sng" algn="ctr">
            <a:solidFill>
              <a:schemeClr val="accent2">
                <a:lumMod val="50000"/>
              </a:schemeClr>
            </a:solidFill>
            <a:prstDash val="solid"/>
            <a:miter lim="800000"/>
          </a:ln>
          <a:effectLst/>
        </p:spPr>
        <p:txBody>
          <a:bodyPr rtlCol="0" anchor="ctr"/>
          <a:lstStyle/>
          <a:p>
            <a:pPr algn="ctr" defTabSz="603614">
              <a:defRPr/>
            </a:pPr>
            <a:endParaRPr lang="en-US" sz="1188" kern="0">
              <a:solidFill>
                <a:prstClr val="white"/>
              </a:solidFill>
              <a:latin typeface="Segoe UI"/>
            </a:endParaRPr>
          </a:p>
        </p:txBody>
      </p:sp>
      <p:grpSp>
        <p:nvGrpSpPr>
          <p:cNvPr id="88" name="Group 87"/>
          <p:cNvGrpSpPr/>
          <p:nvPr/>
        </p:nvGrpSpPr>
        <p:grpSpPr>
          <a:xfrm>
            <a:off x="257643" y="1586410"/>
            <a:ext cx="3250731" cy="1611933"/>
            <a:chOff x="878571" y="1116771"/>
            <a:chExt cx="2937088" cy="2189593"/>
          </a:xfrm>
        </p:grpSpPr>
        <p:sp>
          <p:nvSpPr>
            <p:cNvPr id="89" name="TextBox 88"/>
            <p:cNvSpPr txBox="1"/>
            <p:nvPr/>
          </p:nvSpPr>
          <p:spPr>
            <a:xfrm>
              <a:off x="878571" y="1116771"/>
              <a:ext cx="2937088" cy="668917"/>
            </a:xfrm>
            <a:prstGeom prst="rect">
              <a:avLst/>
            </a:prstGeom>
            <a:noFill/>
          </p:spPr>
          <p:txBody>
            <a:bodyPr wrap="square" lIns="0" rtlCol="0" anchor="ctr">
              <a:spAutoFit/>
            </a:bodyPr>
            <a:lstStyle/>
            <a:p>
              <a:pPr algn="ctr" defTabSz="402390"/>
              <a:r>
                <a:rPr lang="en-US" sz="1300" b="1" kern="0" dirty="0">
                  <a:solidFill>
                    <a:schemeClr val="accent6">
                      <a:lumMod val="50000"/>
                    </a:schemeClr>
                  </a:solidFill>
                  <a:latin typeface="Calibri" panose="020F0502020204030204"/>
                </a:rPr>
                <a:t>Poor political leadership capacity and weak administrative management</a:t>
              </a:r>
            </a:p>
          </p:txBody>
        </p:sp>
        <p:sp>
          <p:nvSpPr>
            <p:cNvPr id="90" name="TextBox 89"/>
            <p:cNvSpPr txBox="1"/>
            <p:nvPr/>
          </p:nvSpPr>
          <p:spPr>
            <a:xfrm>
              <a:off x="886366" y="1754791"/>
              <a:ext cx="2929293" cy="1551573"/>
            </a:xfrm>
            <a:prstGeom prst="rect">
              <a:avLst/>
            </a:prstGeom>
            <a:noFill/>
          </p:spPr>
          <p:txBody>
            <a:bodyPr wrap="square" lIns="0" rIns="0" rtlCol="0" anchor="ctr">
              <a:spAutoFit/>
            </a:bodyPr>
            <a:lstStyle/>
            <a:p>
              <a:pPr algn="ctr" defTabSz="603614">
                <a:defRPr/>
              </a:pPr>
              <a:r>
                <a:rPr lang="en-US" sz="1137" dirty="0">
                  <a:solidFill>
                    <a:srgbClr val="000000"/>
                  </a:solidFill>
                  <a:latin typeface="Segoe UI"/>
                </a:rPr>
                <a:t>Weakening municipal governance and leadership characterised by poor oversight, limited consequence management, instability at senior management levels, and a lack of skills, deficient PMS, non-standardisation of the recruitment – retirement </a:t>
              </a:r>
            </a:p>
          </p:txBody>
        </p:sp>
      </p:grpSp>
      <p:grpSp>
        <p:nvGrpSpPr>
          <p:cNvPr id="91" name="Group 90"/>
          <p:cNvGrpSpPr/>
          <p:nvPr/>
        </p:nvGrpSpPr>
        <p:grpSpPr>
          <a:xfrm>
            <a:off x="187876" y="3315079"/>
            <a:ext cx="3539513" cy="2163793"/>
            <a:chOff x="878571" y="1151789"/>
            <a:chExt cx="2941670" cy="2714148"/>
          </a:xfrm>
        </p:grpSpPr>
        <p:sp>
          <p:nvSpPr>
            <p:cNvPr id="92" name="TextBox 91"/>
            <p:cNvSpPr txBox="1"/>
            <p:nvPr/>
          </p:nvSpPr>
          <p:spPr>
            <a:xfrm>
              <a:off x="878571" y="1151789"/>
              <a:ext cx="2937088" cy="868632"/>
            </a:xfrm>
            <a:prstGeom prst="rect">
              <a:avLst/>
            </a:prstGeom>
            <a:noFill/>
          </p:spPr>
          <p:txBody>
            <a:bodyPr wrap="square" lIns="0" rtlCol="0" anchor="ctr">
              <a:spAutoFit/>
            </a:bodyPr>
            <a:lstStyle/>
            <a:p>
              <a:pPr algn="ctr" defTabSz="402390"/>
              <a:r>
                <a:rPr lang="en-US" sz="1300" b="1" kern="0" dirty="0">
                  <a:solidFill>
                    <a:schemeClr val="tx1">
                      <a:lumMod val="85000"/>
                      <a:lumOff val="15000"/>
                    </a:schemeClr>
                  </a:solidFill>
                  <a:latin typeface="Calibri" panose="020F0502020204030204"/>
                </a:rPr>
                <a:t>Inefficient and non-integrated LG delivery mechanisms, systems and processes to enable service delivery</a:t>
              </a:r>
            </a:p>
          </p:txBody>
        </p:sp>
        <p:sp>
          <p:nvSpPr>
            <p:cNvPr id="93" name="TextBox 92"/>
            <p:cNvSpPr txBox="1"/>
            <p:nvPr/>
          </p:nvSpPr>
          <p:spPr>
            <a:xfrm>
              <a:off x="890948" y="1994196"/>
              <a:ext cx="2929293" cy="1871741"/>
            </a:xfrm>
            <a:prstGeom prst="rect">
              <a:avLst/>
            </a:prstGeom>
            <a:noFill/>
          </p:spPr>
          <p:txBody>
            <a:bodyPr wrap="square" lIns="0" rIns="0" rtlCol="0" anchor="ctr">
              <a:spAutoFit/>
            </a:bodyPr>
            <a:lstStyle/>
            <a:p>
              <a:pPr algn="ctr" defTabSz="603614">
                <a:defRPr/>
              </a:pPr>
              <a:r>
                <a:rPr lang="en-ZA" sz="1137" dirty="0">
                  <a:solidFill>
                    <a:srgbClr val="000000"/>
                  </a:solidFill>
                  <a:latin typeface="Calibri"/>
                </a:rPr>
                <a:t>Unintegrated/silo delivery of services across the 3 spheres of government, deficient integrated planning  (IGR structures not functioning adequately across LG role-players and between district and local municipalities), inappropriate allocation of functional roles between district and local municipalities and overregulation, uncoordinated policy and legislation development and outdated assumptions</a:t>
              </a:r>
            </a:p>
          </p:txBody>
        </p:sp>
      </p:grpSp>
      <p:grpSp>
        <p:nvGrpSpPr>
          <p:cNvPr id="94" name="Group 93"/>
          <p:cNvGrpSpPr/>
          <p:nvPr/>
        </p:nvGrpSpPr>
        <p:grpSpPr>
          <a:xfrm>
            <a:off x="6033561" y="1572044"/>
            <a:ext cx="3684566" cy="2038178"/>
            <a:chOff x="431864" y="1082852"/>
            <a:chExt cx="3535292" cy="3087417"/>
          </a:xfrm>
        </p:grpSpPr>
        <p:sp>
          <p:nvSpPr>
            <p:cNvPr id="95" name="TextBox 94"/>
            <p:cNvSpPr txBox="1"/>
            <p:nvPr/>
          </p:nvSpPr>
          <p:spPr>
            <a:xfrm>
              <a:off x="431864" y="1082852"/>
              <a:ext cx="3535292" cy="1048990"/>
            </a:xfrm>
            <a:prstGeom prst="rect">
              <a:avLst/>
            </a:prstGeom>
            <a:noFill/>
          </p:spPr>
          <p:txBody>
            <a:bodyPr wrap="square" lIns="0" rtlCol="0" anchor="ctr">
              <a:spAutoFit/>
            </a:bodyPr>
            <a:lstStyle/>
            <a:p>
              <a:pPr algn="ctr" defTabSz="402390"/>
              <a:r>
                <a:rPr lang="en-US" sz="1300" b="1" kern="0" dirty="0">
                  <a:solidFill>
                    <a:srgbClr val="F06D19"/>
                  </a:solidFill>
                  <a:latin typeface="Calibri" panose="020F0502020204030204"/>
                </a:rPr>
                <a:t>Ineffective utilisation of financial resources (poor financial administration)  &amp; inability to collect revenue and insufficient fiscus allocation </a:t>
              </a:r>
            </a:p>
          </p:txBody>
        </p:sp>
        <p:sp>
          <p:nvSpPr>
            <p:cNvPr id="96" name="TextBox 95"/>
            <p:cNvSpPr txBox="1"/>
            <p:nvPr/>
          </p:nvSpPr>
          <p:spPr>
            <a:xfrm>
              <a:off x="601808" y="2174954"/>
              <a:ext cx="3069715" cy="1995315"/>
            </a:xfrm>
            <a:prstGeom prst="rect">
              <a:avLst/>
            </a:prstGeom>
            <a:noFill/>
          </p:spPr>
          <p:txBody>
            <a:bodyPr wrap="square" lIns="0" rIns="0" rtlCol="0" anchor="ctr">
              <a:spAutoFit/>
            </a:bodyPr>
            <a:lstStyle/>
            <a:p>
              <a:pPr algn="ctr" defTabSz="603614">
                <a:defRPr/>
              </a:pPr>
              <a:r>
                <a:rPr lang="en-US" sz="1137" dirty="0">
                  <a:solidFill>
                    <a:srgbClr val="000000"/>
                  </a:solidFill>
                  <a:latin typeface="Segoe UI"/>
                </a:rPr>
                <a:t>Increase of municipalities in financial distress due to many factors like: poor financial planning, inadequate fiscus allocation, ineffective allocation of allocated resources, increase in the cost of services (tariffs), decrease in revenue collection, irregular, fruitless and wasteful expenditure, high levels of unemployment &amp; poverty.</a:t>
              </a:r>
            </a:p>
          </p:txBody>
        </p:sp>
      </p:grpSp>
      <p:grpSp>
        <p:nvGrpSpPr>
          <p:cNvPr id="97" name="Group 96"/>
          <p:cNvGrpSpPr/>
          <p:nvPr/>
        </p:nvGrpSpPr>
        <p:grpSpPr>
          <a:xfrm>
            <a:off x="6195156" y="3651625"/>
            <a:ext cx="3522973" cy="1830195"/>
            <a:chOff x="796282" y="1474347"/>
            <a:chExt cx="3070574" cy="2254863"/>
          </a:xfrm>
        </p:grpSpPr>
        <p:sp>
          <p:nvSpPr>
            <p:cNvPr id="98" name="TextBox 97"/>
            <p:cNvSpPr txBox="1"/>
            <p:nvPr/>
          </p:nvSpPr>
          <p:spPr>
            <a:xfrm>
              <a:off x="796282" y="1474347"/>
              <a:ext cx="3070574" cy="606707"/>
            </a:xfrm>
            <a:prstGeom prst="rect">
              <a:avLst/>
            </a:prstGeom>
            <a:noFill/>
          </p:spPr>
          <p:txBody>
            <a:bodyPr wrap="square" lIns="0" rtlCol="0" anchor="ctr">
              <a:spAutoFit/>
            </a:bodyPr>
            <a:lstStyle/>
            <a:p>
              <a:pPr algn="ctr" defTabSz="402390"/>
              <a:r>
                <a:rPr lang="en-US" sz="1300" b="1" kern="0" dirty="0">
                  <a:solidFill>
                    <a:schemeClr val="accent2">
                      <a:lumMod val="50000"/>
                    </a:schemeClr>
                  </a:solidFill>
                  <a:latin typeface="Calibri" panose="020F0502020204030204"/>
                </a:rPr>
                <a:t>Degenerating infrastructure and non-existent or poor services provided to local communities</a:t>
              </a:r>
            </a:p>
          </p:txBody>
        </p:sp>
        <p:sp>
          <p:nvSpPr>
            <p:cNvPr id="99" name="TextBox 98"/>
            <p:cNvSpPr txBox="1"/>
            <p:nvPr/>
          </p:nvSpPr>
          <p:spPr>
            <a:xfrm>
              <a:off x="886366" y="2106350"/>
              <a:ext cx="2929293" cy="1622860"/>
            </a:xfrm>
            <a:prstGeom prst="rect">
              <a:avLst/>
            </a:prstGeom>
            <a:noFill/>
          </p:spPr>
          <p:txBody>
            <a:bodyPr wrap="square" lIns="0" rIns="0" rtlCol="0" anchor="ctr">
              <a:spAutoFit/>
            </a:bodyPr>
            <a:lstStyle/>
            <a:p>
              <a:pPr algn="ctr" defTabSz="603614">
                <a:defRPr/>
              </a:pPr>
              <a:r>
                <a:rPr lang="en-US" sz="1137" dirty="0">
                  <a:solidFill>
                    <a:srgbClr val="000000"/>
                  </a:solidFill>
                  <a:latin typeface="Segoe UI"/>
                </a:rPr>
                <a:t>Increase in coverage of basic services but under pressure from widening funding gap for infrastructure, poor life cycle asset management, maintenance and effective project implementation, as well as lack of technical capabilities, inadequate involvement by communities, weak technical &amp; planning capacity. </a:t>
              </a:r>
            </a:p>
          </p:txBody>
        </p:sp>
      </p:grpSp>
      <p:sp>
        <p:nvSpPr>
          <p:cNvPr id="3" name="TextBox 2">
            <a:extLst>
              <a:ext uri="{FF2B5EF4-FFF2-40B4-BE49-F238E27FC236}">
                <a16:creationId xmlns:a16="http://schemas.microsoft.com/office/drawing/2014/main" xmlns="" id="{9A25B2A1-3923-DBBF-ECC5-03A106E65C8C}"/>
              </a:ext>
            </a:extLst>
          </p:cNvPr>
          <p:cNvSpPr txBox="1"/>
          <p:nvPr/>
        </p:nvSpPr>
        <p:spPr>
          <a:xfrm>
            <a:off x="105382" y="5482246"/>
            <a:ext cx="9715224" cy="692497"/>
          </a:xfrm>
          <a:prstGeom prst="rect">
            <a:avLst/>
          </a:prstGeom>
          <a:solidFill>
            <a:schemeClr val="bg1"/>
          </a:solidFill>
        </p:spPr>
        <p:txBody>
          <a:bodyPr wrap="square" rtlCol="0">
            <a:spAutoFit/>
          </a:bodyPr>
          <a:lstStyle/>
          <a:p>
            <a:pPr algn="ctr" defTabSz="742890">
              <a:defRPr/>
            </a:pPr>
            <a:r>
              <a:rPr lang="en-ZA" sz="1950" b="1" kern="0" dirty="0">
                <a:solidFill>
                  <a:srgbClr val="FF0000"/>
                </a:solidFill>
                <a:latin typeface="Calibri" panose="020F0502020204030204"/>
              </a:rPr>
              <a:t>THE CORE PROBLEM: </a:t>
            </a:r>
            <a:r>
              <a:rPr lang="en-ZA" sz="1950" b="1" kern="0" dirty="0">
                <a:solidFill>
                  <a:prstClr val="black"/>
                </a:solidFill>
                <a:latin typeface="Calibri" panose="020F0502020204030204"/>
              </a:rPr>
              <a:t>LOCAL GOVERNMENT IS INADEQUATELY EQUIPPED/TOOLED TO FULFILL ITS DEVELOPMENTAL AGENDA</a:t>
            </a:r>
          </a:p>
        </p:txBody>
      </p:sp>
      <p:sp>
        <p:nvSpPr>
          <p:cNvPr id="4" name="Title 2">
            <a:extLst>
              <a:ext uri="{FF2B5EF4-FFF2-40B4-BE49-F238E27FC236}">
                <a16:creationId xmlns:a16="http://schemas.microsoft.com/office/drawing/2014/main" xmlns="" id="{AC308195-1258-E4E8-5D0A-63E9C6A4C24D}"/>
              </a:ext>
            </a:extLst>
          </p:cNvPr>
          <p:cNvSpPr txBox="1">
            <a:spLocks/>
          </p:cNvSpPr>
          <p:nvPr/>
        </p:nvSpPr>
        <p:spPr>
          <a:xfrm>
            <a:off x="1387011" y="226481"/>
            <a:ext cx="7212298" cy="1142236"/>
          </a:xfrm>
          <a:prstGeom prst="rect">
            <a:avLst/>
          </a:prstGeom>
        </p:spPr>
        <p:txBody>
          <a:bodyPr vert="horz" lIns="74295" tIns="37148" rIns="74295" bIns="37148" rtlCol="0" anchor="ctr">
            <a:normAutofit/>
          </a:bodyPr>
          <a:lstStyle>
            <a:lvl1pPr algn="l" defTabSz="914400" rtl="0" eaLnBrk="1" latinLnBrk="0" hangingPunct="1">
              <a:lnSpc>
                <a:spcPct val="90000"/>
              </a:lnSpc>
              <a:spcBef>
                <a:spcPct val="0"/>
              </a:spcBef>
              <a:buNone/>
              <a:defRPr sz="2800" b="1" i="0" kern="1200" cap="all" baseline="0">
                <a:solidFill>
                  <a:schemeClr val="tx1"/>
                </a:solidFill>
                <a:latin typeface="Foco"/>
                <a:ea typeface="+mj-ea"/>
                <a:cs typeface="+mj-cs"/>
              </a:defRPr>
            </a:lvl1pPr>
          </a:lstStyle>
          <a:p>
            <a:pPr algn="ctr"/>
            <a:r>
              <a:rPr lang="en-US" sz="2275" dirty="0">
                <a:latin typeface="Arial" panose="020B0604020202020204" pitchFamily="34" charset="0"/>
                <a:cs typeface="Arial" panose="020B0604020202020204" pitchFamily="34" charset="0"/>
              </a:rPr>
              <a:t>What is the problem?</a:t>
            </a:r>
          </a:p>
        </p:txBody>
      </p:sp>
    </p:spTree>
    <p:extLst>
      <p:ext uri="{BB962C8B-B14F-4D97-AF65-F5344CB8AC3E}">
        <p14:creationId xmlns:p14="http://schemas.microsoft.com/office/powerpoint/2010/main" xmlns="" val="9528847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493160"/>
            <a:ext cx="8332342" cy="1141775"/>
          </a:xfrm>
        </p:spPr>
        <p:txBody>
          <a:bodyPr>
            <a:noAutofit/>
          </a:bodyPr>
          <a:lstStyle/>
          <a:p>
            <a:r>
              <a:rPr lang="en-US" sz="2800" dirty="0"/>
              <a:t>KEY LOCAL GOVERNMENT CHALLENGES THAT </a:t>
            </a:r>
            <a:br>
              <a:rPr lang="en-US" sz="2800" dirty="0"/>
            </a:br>
            <a:r>
              <a:rPr lang="en-US" sz="2800" dirty="0"/>
              <a:t>TRIGGER INTERVENTIONS AS PER DCOG</a:t>
            </a:r>
            <a:r>
              <a:rPr lang="en-US" sz="2275" dirty="0"/>
              <a:t/>
            </a:r>
            <a:br>
              <a:rPr lang="en-US" sz="2275" dirty="0"/>
            </a:br>
            <a:r>
              <a:rPr lang="en-US" altLang="en-US" sz="2275" dirty="0">
                <a:solidFill>
                  <a:schemeClr val="bg1"/>
                </a:solidFill>
                <a:cs typeface="Calibri" panose="020F0502020204030204" pitchFamily="34" charset="0"/>
                <a:sym typeface="Calibri Light" panose="020F0302020204030204" pitchFamily="34" charset="0"/>
              </a:rPr>
              <a:t>Di</a:t>
            </a:r>
            <a:endParaRPr lang="en-US" sz="2275" dirty="0"/>
          </a:p>
        </p:txBody>
      </p:sp>
      <p:sp>
        <p:nvSpPr>
          <p:cNvPr id="3" name="Text Placeholder 2"/>
          <p:cNvSpPr>
            <a:spLocks noGrp="1"/>
          </p:cNvSpPr>
          <p:nvPr>
            <p:ph type="body" sz="quarter" idx="10"/>
          </p:nvPr>
        </p:nvSpPr>
        <p:spPr>
          <a:xfrm>
            <a:off x="1" y="1603649"/>
            <a:ext cx="9905999" cy="4152229"/>
          </a:xfrm>
        </p:spPr>
        <p:txBody>
          <a:bodyPr/>
          <a:lstStyle/>
          <a:p>
            <a:endParaRPr lang="en-US" dirty="0"/>
          </a:p>
          <a:p>
            <a:endParaRPr lang="en-US" sz="1625" dirty="0"/>
          </a:p>
        </p:txBody>
      </p:sp>
      <p:pic>
        <p:nvPicPr>
          <p:cNvPr id="5" name="Picture 4"/>
          <p:cNvPicPr>
            <a:picLocks noChangeAspect="1"/>
          </p:cNvPicPr>
          <p:nvPr/>
        </p:nvPicPr>
        <p:blipFill>
          <a:blip r:embed="rId2"/>
          <a:stretch>
            <a:fillRect/>
          </a:stretch>
        </p:blipFill>
        <p:spPr>
          <a:xfrm>
            <a:off x="123825" y="1634935"/>
            <a:ext cx="9222486" cy="3883612"/>
          </a:xfrm>
          <a:prstGeom prst="rect">
            <a:avLst/>
          </a:prstGeom>
        </p:spPr>
      </p:pic>
    </p:spTree>
    <p:extLst>
      <p:ext uri="{BB962C8B-B14F-4D97-AF65-F5344CB8AC3E}">
        <p14:creationId xmlns:p14="http://schemas.microsoft.com/office/powerpoint/2010/main" xmlns="" val="156154351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8685" y="205484"/>
            <a:ext cx="7326050" cy="1174422"/>
          </a:xfrm>
        </p:spPr>
        <p:txBody>
          <a:bodyPr>
            <a:noAutofit/>
          </a:bodyPr>
          <a:lstStyle/>
          <a:p>
            <a:r>
              <a:rPr lang="en-US" sz="3600" dirty="0"/>
              <a:t>EARLY WARNING SYSTEM</a:t>
            </a:r>
          </a:p>
        </p:txBody>
      </p:sp>
      <p:sp>
        <p:nvSpPr>
          <p:cNvPr id="3" name="Text Placeholder 2"/>
          <p:cNvSpPr>
            <a:spLocks noGrp="1"/>
          </p:cNvSpPr>
          <p:nvPr>
            <p:ph type="body" sz="quarter" idx="10"/>
          </p:nvPr>
        </p:nvSpPr>
        <p:spPr>
          <a:xfrm>
            <a:off x="103450" y="1511870"/>
            <a:ext cx="9307251" cy="4244009"/>
          </a:xfrm>
        </p:spPr>
        <p:txBody>
          <a:bodyPr/>
          <a:lstStyle/>
          <a:p>
            <a:endParaRPr lang="en-US" dirty="0"/>
          </a:p>
        </p:txBody>
      </p:sp>
      <p:pic>
        <p:nvPicPr>
          <p:cNvPr id="4" name="Picture 3"/>
          <p:cNvPicPr/>
          <p:nvPr/>
        </p:nvPicPr>
        <p:blipFill>
          <a:blip r:embed="rId2"/>
          <a:stretch>
            <a:fillRect/>
          </a:stretch>
        </p:blipFill>
        <p:spPr>
          <a:xfrm>
            <a:off x="178685" y="1161455"/>
            <a:ext cx="9232016" cy="5788819"/>
          </a:xfrm>
          <a:prstGeom prst="rect">
            <a:avLst/>
          </a:prstGeom>
        </p:spPr>
      </p:pic>
    </p:spTree>
    <p:extLst>
      <p:ext uri="{BB962C8B-B14F-4D97-AF65-F5344CB8AC3E}">
        <p14:creationId xmlns:p14="http://schemas.microsoft.com/office/powerpoint/2010/main" xmlns="" val="343878348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4294967295"/>
          </p:nvPr>
        </p:nvSpPr>
        <p:spPr>
          <a:xfrm>
            <a:off x="7391400" y="5624513"/>
            <a:ext cx="2133600" cy="273844"/>
          </a:xfrm>
        </p:spPr>
        <p:txBody>
          <a:bodyPr/>
          <a:lstStyle/>
          <a:p>
            <a:fld id="{B0C31E8F-8DA3-4D6C-B41F-E84BF72BE1D6}" type="slidenum">
              <a:rPr lang="en-US" smtClean="0">
                <a:solidFill>
                  <a:srgbClr val="FFFFFF"/>
                </a:solidFill>
              </a:rPr>
              <a:pPr/>
              <a:t>7</a:t>
            </a:fld>
            <a:endParaRPr lang="en-US">
              <a:solidFill>
                <a:srgbClr val="FFFFFF"/>
              </a:solidFill>
            </a:endParaRPr>
          </a:p>
        </p:txBody>
      </p:sp>
      <p:sp>
        <p:nvSpPr>
          <p:cNvPr id="5" name="TextBox 4"/>
          <p:cNvSpPr txBox="1"/>
          <p:nvPr/>
        </p:nvSpPr>
        <p:spPr>
          <a:xfrm>
            <a:off x="2416253" y="4306691"/>
            <a:ext cx="1189518" cy="507831"/>
          </a:xfrm>
          <a:prstGeom prst="rect">
            <a:avLst/>
          </a:prstGeom>
          <a:solidFill>
            <a:schemeClr val="accent1">
              <a:lumMod val="20000"/>
              <a:lumOff val="80000"/>
            </a:schemeClr>
          </a:solidFill>
          <a:ln>
            <a:solidFill>
              <a:schemeClr val="tx1"/>
            </a:solidFill>
          </a:ln>
        </p:spPr>
        <p:txBody>
          <a:bodyPr wrap="square" rtlCol="0">
            <a:spAutoFit/>
          </a:bodyPr>
          <a:lstStyle/>
          <a:p>
            <a:pPr algn="ctr" defTabSz="342900"/>
            <a:r>
              <a:rPr lang="en-US" sz="1350" b="1" dirty="0">
                <a:solidFill>
                  <a:schemeClr val="accent6"/>
                </a:solidFill>
              </a:rPr>
              <a:t>S46 Quarterly Reports</a:t>
            </a:r>
          </a:p>
        </p:txBody>
      </p:sp>
      <p:sp>
        <p:nvSpPr>
          <p:cNvPr id="6" name="TextBox 5"/>
          <p:cNvSpPr txBox="1"/>
          <p:nvPr/>
        </p:nvSpPr>
        <p:spPr>
          <a:xfrm>
            <a:off x="4302618" y="4306691"/>
            <a:ext cx="1332963" cy="715581"/>
          </a:xfrm>
          <a:prstGeom prst="rect">
            <a:avLst/>
          </a:prstGeom>
          <a:solidFill>
            <a:schemeClr val="accent1">
              <a:lumMod val="20000"/>
              <a:lumOff val="80000"/>
            </a:schemeClr>
          </a:solidFill>
          <a:ln>
            <a:solidFill>
              <a:schemeClr val="tx1"/>
            </a:solidFill>
          </a:ln>
        </p:spPr>
        <p:txBody>
          <a:bodyPr wrap="square" rtlCol="0">
            <a:spAutoFit/>
          </a:bodyPr>
          <a:lstStyle/>
          <a:p>
            <a:pPr algn="ctr" defTabSz="342900"/>
            <a:endParaRPr lang="en-US" sz="1350" b="1" dirty="0">
              <a:solidFill>
                <a:schemeClr val="accent6"/>
              </a:solidFill>
            </a:endParaRPr>
          </a:p>
          <a:p>
            <a:pPr algn="ctr" defTabSz="342900"/>
            <a:r>
              <a:rPr lang="en-US" sz="1350" b="1" dirty="0">
                <a:solidFill>
                  <a:schemeClr val="accent6"/>
                </a:solidFill>
              </a:rPr>
              <a:t>S47 Report</a:t>
            </a:r>
          </a:p>
          <a:p>
            <a:pPr algn="ctr" defTabSz="342900"/>
            <a:endParaRPr lang="en-US" sz="1350" b="1" dirty="0">
              <a:solidFill>
                <a:schemeClr val="accent6"/>
              </a:solidFill>
            </a:endParaRPr>
          </a:p>
        </p:txBody>
      </p:sp>
      <p:sp>
        <p:nvSpPr>
          <p:cNvPr id="7" name="TextBox 6"/>
          <p:cNvSpPr txBox="1"/>
          <p:nvPr/>
        </p:nvSpPr>
        <p:spPr>
          <a:xfrm>
            <a:off x="6467470" y="4293012"/>
            <a:ext cx="1264148" cy="715581"/>
          </a:xfrm>
          <a:prstGeom prst="rect">
            <a:avLst/>
          </a:prstGeom>
          <a:solidFill>
            <a:schemeClr val="accent1">
              <a:lumMod val="20000"/>
              <a:lumOff val="80000"/>
            </a:schemeClr>
          </a:solidFill>
          <a:ln>
            <a:solidFill>
              <a:schemeClr val="tx1"/>
            </a:solidFill>
          </a:ln>
        </p:spPr>
        <p:txBody>
          <a:bodyPr wrap="square" rtlCol="0">
            <a:spAutoFit/>
          </a:bodyPr>
          <a:lstStyle/>
          <a:p>
            <a:pPr algn="ctr" defTabSz="342900"/>
            <a:endParaRPr lang="en-US" sz="1350" b="1" dirty="0">
              <a:solidFill>
                <a:schemeClr val="accent6"/>
              </a:solidFill>
            </a:endParaRPr>
          </a:p>
          <a:p>
            <a:pPr algn="ctr" defTabSz="342900"/>
            <a:r>
              <a:rPr lang="en-US" sz="1350" b="1" dirty="0">
                <a:solidFill>
                  <a:schemeClr val="accent6"/>
                </a:solidFill>
              </a:rPr>
              <a:t>S48 Report</a:t>
            </a:r>
          </a:p>
          <a:p>
            <a:pPr algn="ctr" defTabSz="342900"/>
            <a:endParaRPr lang="en-US" sz="1350" b="1" dirty="0">
              <a:solidFill>
                <a:schemeClr val="accent6"/>
              </a:solidFill>
            </a:endParaRPr>
          </a:p>
        </p:txBody>
      </p:sp>
      <p:sp>
        <p:nvSpPr>
          <p:cNvPr id="8" name="TextBox 7"/>
          <p:cNvSpPr txBox="1"/>
          <p:nvPr/>
        </p:nvSpPr>
        <p:spPr>
          <a:xfrm>
            <a:off x="3661079" y="1697191"/>
            <a:ext cx="2254616" cy="415498"/>
          </a:xfrm>
          <a:prstGeom prst="rect">
            <a:avLst/>
          </a:prstGeom>
          <a:solidFill>
            <a:srgbClr val="FFC000"/>
          </a:solidFill>
          <a:ln>
            <a:solidFill>
              <a:schemeClr val="tx1"/>
            </a:solidFill>
          </a:ln>
        </p:spPr>
        <p:txBody>
          <a:bodyPr wrap="square" rtlCol="0">
            <a:spAutoFit/>
          </a:bodyPr>
          <a:lstStyle/>
          <a:p>
            <a:pPr algn="ctr" defTabSz="342900"/>
            <a:r>
              <a:rPr lang="en-US" sz="1050" b="1" u="sng" dirty="0">
                <a:solidFill>
                  <a:srgbClr val="1F1F29"/>
                </a:solidFill>
              </a:rPr>
              <a:t>ONGOING MONITORING</a:t>
            </a:r>
            <a:r>
              <a:rPr lang="en-US" sz="1050" b="1" dirty="0">
                <a:solidFill>
                  <a:srgbClr val="1F1F29"/>
                </a:solidFill>
              </a:rPr>
              <a:t>: Provincial &amp; National Monitoring Support</a:t>
            </a:r>
          </a:p>
        </p:txBody>
      </p:sp>
      <p:sp>
        <p:nvSpPr>
          <p:cNvPr id="9" name="TextBox 8"/>
          <p:cNvSpPr txBox="1"/>
          <p:nvPr/>
        </p:nvSpPr>
        <p:spPr>
          <a:xfrm>
            <a:off x="3654640" y="2491334"/>
            <a:ext cx="2267495" cy="577081"/>
          </a:xfrm>
          <a:prstGeom prst="rect">
            <a:avLst/>
          </a:prstGeom>
          <a:solidFill>
            <a:srgbClr val="FFC000"/>
          </a:solidFill>
          <a:ln>
            <a:solidFill>
              <a:schemeClr val="tx1"/>
            </a:solidFill>
          </a:ln>
        </p:spPr>
        <p:txBody>
          <a:bodyPr wrap="square" rtlCol="0">
            <a:spAutoFit/>
          </a:bodyPr>
          <a:lstStyle/>
          <a:p>
            <a:pPr algn="ctr" defTabSz="342900"/>
            <a:r>
              <a:rPr lang="en-US" sz="1050" b="1" u="sng" dirty="0">
                <a:solidFill>
                  <a:srgbClr val="1F1F29"/>
                </a:solidFill>
              </a:rPr>
              <a:t>IDENTIFY TARGETED SUPPORT</a:t>
            </a:r>
            <a:r>
              <a:rPr lang="en-US" sz="1050" b="1" dirty="0">
                <a:solidFill>
                  <a:srgbClr val="1F1F29"/>
                </a:solidFill>
              </a:rPr>
              <a:t>: Agreement with municipality on support requirements</a:t>
            </a:r>
          </a:p>
        </p:txBody>
      </p:sp>
      <p:sp>
        <p:nvSpPr>
          <p:cNvPr id="10" name="TextBox 9"/>
          <p:cNvSpPr txBox="1"/>
          <p:nvPr/>
        </p:nvSpPr>
        <p:spPr>
          <a:xfrm>
            <a:off x="6432462" y="2730775"/>
            <a:ext cx="2252249" cy="253916"/>
          </a:xfrm>
          <a:prstGeom prst="rect">
            <a:avLst/>
          </a:prstGeom>
          <a:solidFill>
            <a:srgbClr val="92D050"/>
          </a:solidFill>
          <a:ln>
            <a:solidFill>
              <a:schemeClr val="tx1"/>
            </a:solidFill>
          </a:ln>
        </p:spPr>
        <p:txBody>
          <a:bodyPr wrap="square" rtlCol="0">
            <a:spAutoFit/>
          </a:bodyPr>
          <a:lstStyle/>
          <a:p>
            <a:pPr algn="ctr" defTabSz="342900"/>
            <a:r>
              <a:rPr lang="en-US" sz="1050" b="1" dirty="0">
                <a:solidFill>
                  <a:srgbClr val="1F1F29"/>
                </a:solidFill>
              </a:rPr>
              <a:t>Monitoring Support  </a:t>
            </a:r>
          </a:p>
        </p:txBody>
      </p:sp>
      <p:sp>
        <p:nvSpPr>
          <p:cNvPr id="11" name="TextBox 10"/>
          <p:cNvSpPr txBox="1"/>
          <p:nvPr/>
        </p:nvSpPr>
        <p:spPr>
          <a:xfrm>
            <a:off x="6423656" y="3329953"/>
            <a:ext cx="2261054" cy="415498"/>
          </a:xfrm>
          <a:prstGeom prst="rect">
            <a:avLst/>
          </a:prstGeom>
          <a:solidFill>
            <a:srgbClr val="92D050"/>
          </a:solidFill>
          <a:ln>
            <a:solidFill>
              <a:schemeClr val="tx1"/>
            </a:solidFill>
          </a:ln>
        </p:spPr>
        <p:txBody>
          <a:bodyPr wrap="square" rtlCol="0">
            <a:spAutoFit/>
          </a:bodyPr>
          <a:lstStyle/>
          <a:p>
            <a:pPr algn="ctr" defTabSz="342900"/>
            <a:r>
              <a:rPr lang="en-US" sz="1050" b="1" dirty="0">
                <a:solidFill>
                  <a:srgbClr val="1F1F29"/>
                </a:solidFill>
              </a:rPr>
              <a:t>Monitoring and Support Report (s154 Report)</a:t>
            </a:r>
          </a:p>
        </p:txBody>
      </p:sp>
      <p:cxnSp>
        <p:nvCxnSpPr>
          <p:cNvPr id="16" name="Straight Arrow Connector 15"/>
          <p:cNvCxnSpPr>
            <a:stCxn id="8" idx="2"/>
            <a:endCxn id="9" idx="0"/>
          </p:cNvCxnSpPr>
          <p:nvPr/>
        </p:nvCxnSpPr>
        <p:spPr>
          <a:xfrm>
            <a:off x="4788387" y="2112689"/>
            <a:ext cx="0" cy="378644"/>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8" name="Straight Arrow Connector 17"/>
          <p:cNvCxnSpPr>
            <a:stCxn id="10" idx="2"/>
          </p:cNvCxnSpPr>
          <p:nvPr/>
        </p:nvCxnSpPr>
        <p:spPr>
          <a:xfrm>
            <a:off x="7558586" y="2984691"/>
            <a:ext cx="5760" cy="307064"/>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p:nvPr/>
        </p:nvCxnSpPr>
        <p:spPr>
          <a:xfrm>
            <a:off x="3648199" y="4652939"/>
            <a:ext cx="611990" cy="0"/>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0" name="Straight Arrow Connector 19"/>
          <p:cNvCxnSpPr/>
          <p:nvPr/>
        </p:nvCxnSpPr>
        <p:spPr>
          <a:xfrm flipV="1">
            <a:off x="5678010" y="4635835"/>
            <a:ext cx="769955" cy="4502"/>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1" name="Oval 20"/>
          <p:cNvSpPr/>
          <p:nvPr/>
        </p:nvSpPr>
        <p:spPr>
          <a:xfrm>
            <a:off x="134099" y="1169086"/>
            <a:ext cx="288969" cy="259187"/>
          </a:xfrm>
          <a:prstGeom prst="ellipse">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42900"/>
            <a:r>
              <a:rPr lang="en-US" sz="1200" b="1" dirty="0">
                <a:solidFill>
                  <a:srgbClr val="1F1F29"/>
                </a:solidFill>
              </a:rPr>
              <a:t>1</a:t>
            </a:r>
          </a:p>
        </p:txBody>
      </p:sp>
      <p:sp>
        <p:nvSpPr>
          <p:cNvPr id="22" name="Oval 21"/>
          <p:cNvSpPr/>
          <p:nvPr/>
        </p:nvSpPr>
        <p:spPr>
          <a:xfrm>
            <a:off x="3379760" y="954125"/>
            <a:ext cx="288969" cy="249527"/>
          </a:xfrm>
          <a:prstGeom prst="ellipse">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42900"/>
            <a:r>
              <a:rPr lang="en-US" sz="1200" b="1" dirty="0">
                <a:solidFill>
                  <a:srgbClr val="1F1F29"/>
                </a:solidFill>
              </a:rPr>
              <a:t>2</a:t>
            </a:r>
          </a:p>
        </p:txBody>
      </p:sp>
      <p:sp>
        <p:nvSpPr>
          <p:cNvPr id="23" name="Oval 22"/>
          <p:cNvSpPr/>
          <p:nvPr/>
        </p:nvSpPr>
        <p:spPr>
          <a:xfrm>
            <a:off x="3372111" y="1742637"/>
            <a:ext cx="288969" cy="259187"/>
          </a:xfrm>
          <a:prstGeom prst="ellipse">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42900"/>
            <a:r>
              <a:rPr lang="en-US" sz="1200" b="1" dirty="0">
                <a:solidFill>
                  <a:srgbClr val="1F1F29"/>
                </a:solidFill>
              </a:rPr>
              <a:t>3</a:t>
            </a:r>
          </a:p>
        </p:txBody>
      </p:sp>
      <p:sp>
        <p:nvSpPr>
          <p:cNvPr id="24" name="Oval 23"/>
          <p:cNvSpPr/>
          <p:nvPr/>
        </p:nvSpPr>
        <p:spPr>
          <a:xfrm>
            <a:off x="3359232" y="2523408"/>
            <a:ext cx="288969" cy="259187"/>
          </a:xfrm>
          <a:prstGeom prst="ellipse">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42900"/>
            <a:r>
              <a:rPr lang="en-US" sz="1200" b="1" dirty="0">
                <a:solidFill>
                  <a:srgbClr val="1F1F29"/>
                </a:solidFill>
              </a:rPr>
              <a:t>4</a:t>
            </a:r>
          </a:p>
        </p:txBody>
      </p:sp>
      <p:sp>
        <p:nvSpPr>
          <p:cNvPr id="25" name="Oval 24"/>
          <p:cNvSpPr/>
          <p:nvPr/>
        </p:nvSpPr>
        <p:spPr>
          <a:xfrm>
            <a:off x="2866529" y="3971586"/>
            <a:ext cx="288969" cy="259187"/>
          </a:xfrm>
          <a:prstGeom prst="ellipse">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42900"/>
            <a:r>
              <a:rPr lang="en-US" sz="1200" b="1" dirty="0">
                <a:solidFill>
                  <a:srgbClr val="1F1F29"/>
                </a:solidFill>
              </a:rPr>
              <a:t>5</a:t>
            </a:r>
          </a:p>
        </p:txBody>
      </p:sp>
      <p:sp>
        <p:nvSpPr>
          <p:cNvPr id="26" name="Oval 25"/>
          <p:cNvSpPr/>
          <p:nvPr/>
        </p:nvSpPr>
        <p:spPr>
          <a:xfrm>
            <a:off x="6009070" y="2212036"/>
            <a:ext cx="423392" cy="329839"/>
          </a:xfrm>
          <a:prstGeom prst="ellipse">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42900"/>
            <a:r>
              <a:rPr lang="en-US" sz="1050" dirty="0">
                <a:solidFill>
                  <a:srgbClr val="1F1F29"/>
                </a:solidFill>
              </a:rPr>
              <a:t>4a</a:t>
            </a:r>
          </a:p>
        </p:txBody>
      </p:sp>
      <p:sp>
        <p:nvSpPr>
          <p:cNvPr id="27" name="Oval 26"/>
          <p:cNvSpPr/>
          <p:nvPr/>
        </p:nvSpPr>
        <p:spPr>
          <a:xfrm>
            <a:off x="6009070" y="2808634"/>
            <a:ext cx="423392" cy="314557"/>
          </a:xfrm>
          <a:prstGeom prst="ellipse">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42900"/>
            <a:r>
              <a:rPr lang="en-US" sz="1050" dirty="0">
                <a:solidFill>
                  <a:srgbClr val="1F1F29"/>
                </a:solidFill>
              </a:rPr>
              <a:t>4b</a:t>
            </a:r>
          </a:p>
        </p:txBody>
      </p:sp>
      <p:sp>
        <p:nvSpPr>
          <p:cNvPr id="36" name="TextBox 35"/>
          <p:cNvSpPr txBox="1"/>
          <p:nvPr/>
        </p:nvSpPr>
        <p:spPr>
          <a:xfrm>
            <a:off x="6432463" y="2225231"/>
            <a:ext cx="2267495" cy="253916"/>
          </a:xfrm>
          <a:prstGeom prst="rect">
            <a:avLst/>
          </a:prstGeom>
          <a:solidFill>
            <a:srgbClr val="92D050"/>
          </a:solidFill>
          <a:ln>
            <a:solidFill>
              <a:schemeClr val="tx1"/>
            </a:solidFill>
          </a:ln>
        </p:spPr>
        <p:txBody>
          <a:bodyPr wrap="square" rtlCol="0">
            <a:spAutoFit/>
          </a:bodyPr>
          <a:lstStyle>
            <a:defPPr>
              <a:defRPr lang="en-US"/>
            </a:defPPr>
            <a:lvl1pPr algn="ctr">
              <a:defRPr sz="1600" b="1">
                <a:solidFill>
                  <a:srgbClr val="1F1F29"/>
                </a:solidFill>
                <a:effectLst/>
                <a:latin typeface="+mn-lt"/>
              </a:defRPr>
            </a:lvl1pPr>
          </a:lstStyle>
          <a:p>
            <a:pPr defTabSz="342900"/>
            <a:r>
              <a:rPr lang="en-US" sz="1050" dirty="0"/>
              <a:t>Contract targeted support</a:t>
            </a:r>
          </a:p>
        </p:txBody>
      </p:sp>
      <p:sp>
        <p:nvSpPr>
          <p:cNvPr id="37" name="TextBox 36"/>
          <p:cNvSpPr txBox="1"/>
          <p:nvPr/>
        </p:nvSpPr>
        <p:spPr>
          <a:xfrm>
            <a:off x="3661079" y="953273"/>
            <a:ext cx="2254616" cy="577081"/>
          </a:xfrm>
          <a:prstGeom prst="rect">
            <a:avLst/>
          </a:prstGeom>
          <a:solidFill>
            <a:srgbClr val="FFC000"/>
          </a:solidFill>
          <a:ln>
            <a:solidFill>
              <a:schemeClr val="tx1"/>
            </a:solidFill>
          </a:ln>
        </p:spPr>
        <p:txBody>
          <a:bodyPr wrap="square" rtlCol="0">
            <a:spAutoFit/>
          </a:bodyPr>
          <a:lstStyle/>
          <a:p>
            <a:pPr algn="ctr" defTabSz="342900"/>
            <a:r>
              <a:rPr lang="en-US" sz="1050" b="1" u="sng" dirty="0">
                <a:solidFill>
                  <a:srgbClr val="1F1F29"/>
                </a:solidFill>
              </a:rPr>
              <a:t>ONGOING SELF-ASSESSMENT</a:t>
            </a:r>
            <a:r>
              <a:rPr lang="en-US" sz="1050" b="1" dirty="0">
                <a:solidFill>
                  <a:srgbClr val="1F1F29"/>
                </a:solidFill>
              </a:rPr>
              <a:t>: Identify underperformance and self-correct</a:t>
            </a:r>
          </a:p>
        </p:txBody>
      </p:sp>
      <p:cxnSp>
        <p:nvCxnSpPr>
          <p:cNvPr id="52" name="Straight Arrow Connector 51"/>
          <p:cNvCxnSpPr>
            <a:stCxn id="37" idx="2"/>
            <a:endCxn id="8" idx="0"/>
          </p:cNvCxnSpPr>
          <p:nvPr/>
        </p:nvCxnSpPr>
        <p:spPr>
          <a:xfrm>
            <a:off x="4788387" y="1530353"/>
            <a:ext cx="0" cy="166838"/>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60" name="Oval 59"/>
          <p:cNvSpPr/>
          <p:nvPr/>
        </p:nvSpPr>
        <p:spPr>
          <a:xfrm>
            <a:off x="4824615" y="3973124"/>
            <a:ext cx="288969" cy="259187"/>
          </a:xfrm>
          <a:prstGeom prst="ellipse">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42900"/>
            <a:r>
              <a:rPr lang="en-US" sz="1200" b="1" dirty="0">
                <a:solidFill>
                  <a:srgbClr val="1F1F29"/>
                </a:solidFill>
              </a:rPr>
              <a:t>6</a:t>
            </a:r>
          </a:p>
        </p:txBody>
      </p:sp>
      <p:sp>
        <p:nvSpPr>
          <p:cNvPr id="61" name="Oval 60"/>
          <p:cNvSpPr/>
          <p:nvPr/>
        </p:nvSpPr>
        <p:spPr>
          <a:xfrm>
            <a:off x="6000264" y="3471512"/>
            <a:ext cx="423392" cy="314557"/>
          </a:xfrm>
          <a:prstGeom prst="ellipse">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42900"/>
            <a:r>
              <a:rPr lang="en-US" sz="1050" dirty="0">
                <a:solidFill>
                  <a:srgbClr val="1F1F29"/>
                </a:solidFill>
              </a:rPr>
              <a:t>4c</a:t>
            </a:r>
          </a:p>
        </p:txBody>
      </p:sp>
      <p:cxnSp>
        <p:nvCxnSpPr>
          <p:cNvPr id="63" name="Straight Arrow Connector 62"/>
          <p:cNvCxnSpPr>
            <a:stCxn id="9" idx="2"/>
          </p:cNvCxnSpPr>
          <p:nvPr/>
        </p:nvCxnSpPr>
        <p:spPr bwMode="auto">
          <a:xfrm flipH="1">
            <a:off x="3089377" y="3068415"/>
            <a:ext cx="1699011" cy="823807"/>
          </a:xfrm>
          <a:prstGeom prst="straightConnector1">
            <a:avLst/>
          </a:prstGeom>
          <a:solidFill>
            <a:schemeClr val="accent1"/>
          </a:solidFill>
          <a:ln w="38100" cap="sq" cmpd="sng" algn="ctr">
            <a:solidFill>
              <a:schemeClr val="tx1"/>
            </a:solidFill>
            <a:prstDash val="solid"/>
            <a:round/>
            <a:headEnd type="none" w="sm" len="sm"/>
            <a:tailEnd type="triangle"/>
          </a:ln>
          <a:effectLst/>
        </p:spPr>
      </p:cxnSp>
      <p:cxnSp>
        <p:nvCxnSpPr>
          <p:cNvPr id="70" name="Straight Arrow Connector 69"/>
          <p:cNvCxnSpPr>
            <a:stCxn id="36" idx="2"/>
            <a:endCxn id="10" idx="0"/>
          </p:cNvCxnSpPr>
          <p:nvPr/>
        </p:nvCxnSpPr>
        <p:spPr bwMode="auto">
          <a:xfrm flipH="1">
            <a:off x="7558586" y="2479147"/>
            <a:ext cx="7624" cy="251628"/>
          </a:xfrm>
          <a:prstGeom prst="straightConnector1">
            <a:avLst/>
          </a:prstGeom>
          <a:solidFill>
            <a:schemeClr val="accent1"/>
          </a:solidFill>
          <a:ln w="38100" cap="sq" cmpd="sng" algn="ctr">
            <a:solidFill>
              <a:schemeClr val="tx1"/>
            </a:solidFill>
            <a:prstDash val="solid"/>
            <a:round/>
            <a:headEnd type="none" w="sm" len="sm"/>
            <a:tailEnd type="triangle"/>
          </a:ln>
          <a:effectLst/>
        </p:spPr>
      </p:cxnSp>
      <p:sp>
        <p:nvSpPr>
          <p:cNvPr id="81" name="Rectangle 80"/>
          <p:cNvSpPr/>
          <p:nvPr/>
        </p:nvSpPr>
        <p:spPr bwMode="auto">
          <a:xfrm>
            <a:off x="2433066" y="5055911"/>
            <a:ext cx="5298552" cy="568603"/>
          </a:xfrm>
          <a:prstGeom prst="rect">
            <a:avLst/>
          </a:prstGeom>
          <a:solidFill>
            <a:srgbClr val="C3C3C2"/>
          </a:solidFill>
          <a:ln w="28575" cap="sq" cmpd="sng" algn="ctr">
            <a:solidFill>
              <a:schemeClr val="tx1"/>
            </a:solidFill>
            <a:prstDash val="sysDash"/>
            <a:round/>
            <a:headEnd type="none" w="sm" len="sm"/>
            <a:tailEnd type="none" w="sm" len="sm"/>
          </a:ln>
          <a:effectLst/>
        </p:spPr>
        <p:txBody>
          <a:bodyPr vert="horz" wrap="none" lIns="68580" tIns="34290" rIns="68580" bIns="34290" numCol="1" rtlCol="0" anchor="t" anchorCtr="0" compatLnSpc="1">
            <a:prstTxWarp prst="textNoShape">
              <a:avLst/>
            </a:prstTxWarp>
          </a:bodyPr>
          <a:lstStyle/>
          <a:p>
            <a:pPr algn="ctr" fontAlgn="base">
              <a:spcBef>
                <a:spcPct val="0"/>
              </a:spcBef>
              <a:spcAft>
                <a:spcPct val="0"/>
              </a:spcAft>
            </a:pPr>
            <a:endParaRPr lang="en-US" sz="1200" b="1" dirty="0">
              <a:solidFill>
                <a:srgbClr val="000000"/>
              </a:solidFill>
            </a:endParaRPr>
          </a:p>
          <a:p>
            <a:pPr algn="ctr" fontAlgn="base">
              <a:spcBef>
                <a:spcPct val="0"/>
              </a:spcBef>
              <a:spcAft>
                <a:spcPct val="0"/>
              </a:spcAft>
            </a:pPr>
            <a:r>
              <a:rPr lang="en-US" sz="1200" b="1" dirty="0">
                <a:solidFill>
                  <a:srgbClr val="000000"/>
                </a:solidFill>
              </a:rPr>
              <a:t>ONGOING MUNICIPAL SUPPORT</a:t>
            </a:r>
          </a:p>
        </p:txBody>
      </p:sp>
      <p:sp>
        <p:nvSpPr>
          <p:cNvPr id="87" name="Oval 86"/>
          <p:cNvSpPr/>
          <p:nvPr/>
        </p:nvSpPr>
        <p:spPr>
          <a:xfrm>
            <a:off x="6955061" y="3973124"/>
            <a:ext cx="288969" cy="259187"/>
          </a:xfrm>
          <a:prstGeom prst="ellipse">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42900"/>
            <a:r>
              <a:rPr lang="en-US" sz="1200" b="1" dirty="0">
                <a:solidFill>
                  <a:srgbClr val="1F1F29"/>
                </a:solidFill>
              </a:rPr>
              <a:t>7</a:t>
            </a:r>
          </a:p>
        </p:txBody>
      </p:sp>
      <p:sp>
        <p:nvSpPr>
          <p:cNvPr id="2" name="Rectangle 1"/>
          <p:cNvSpPr/>
          <p:nvPr/>
        </p:nvSpPr>
        <p:spPr>
          <a:xfrm>
            <a:off x="510004" y="966649"/>
            <a:ext cx="2762294" cy="2552051"/>
          </a:xfrm>
          <a:prstGeom prst="rect">
            <a:avLst/>
          </a:prstGeom>
          <a:solidFill>
            <a:schemeClr val="accent1">
              <a:lumMod val="20000"/>
              <a:lumOff val="80000"/>
            </a:schemeClr>
          </a:solidFill>
        </p:spPr>
        <p:style>
          <a:lnRef idx="1">
            <a:schemeClr val="accent1"/>
          </a:lnRef>
          <a:fillRef idx="3">
            <a:schemeClr val="accent1"/>
          </a:fillRef>
          <a:effectRef idx="2">
            <a:schemeClr val="accent1"/>
          </a:effectRef>
          <a:fontRef idx="minor">
            <a:schemeClr val="lt1"/>
          </a:fontRef>
        </p:style>
        <p:txBody>
          <a:bodyPr rtlCol="0" anchor="ctr"/>
          <a:lstStyle/>
          <a:p>
            <a:pPr defTabSz="342900"/>
            <a:r>
              <a:rPr lang="en-ZA" sz="1400" b="1" dirty="0">
                <a:solidFill>
                  <a:schemeClr val="tx1"/>
                </a:solidFill>
                <a:latin typeface="Calibri" panose="020F0502020204030204" pitchFamily="34" charset="0"/>
              </a:rPr>
              <a:t>DEVELOP EARLY WARNING SYSTEM </a:t>
            </a:r>
            <a:r>
              <a:rPr lang="en-ZA" sz="1400" dirty="0">
                <a:solidFill>
                  <a:schemeClr val="tx1"/>
                </a:solidFill>
                <a:latin typeface="Calibri" panose="020F0502020204030204" pitchFamily="34" charset="0"/>
              </a:rPr>
              <a:t>using Statutory and periodic reports:</a:t>
            </a:r>
          </a:p>
          <a:p>
            <a:pPr marL="214313" indent="-214313" defTabSz="342900">
              <a:buFontTx/>
              <a:buChar char="-"/>
            </a:pPr>
            <a:r>
              <a:rPr lang="en-ZA" sz="1400" dirty="0">
                <a:solidFill>
                  <a:schemeClr val="tx1"/>
                </a:solidFill>
                <a:latin typeface="Calibri" panose="020F0502020204030204" pitchFamily="34" charset="0"/>
              </a:rPr>
              <a:t>AG reports </a:t>
            </a:r>
          </a:p>
          <a:p>
            <a:pPr marL="214313" indent="-214313" defTabSz="342900">
              <a:buFontTx/>
              <a:buChar char="-"/>
            </a:pPr>
            <a:r>
              <a:rPr lang="en-ZA" sz="1400" dirty="0">
                <a:solidFill>
                  <a:schemeClr val="tx1"/>
                </a:solidFill>
                <a:latin typeface="Calibri" panose="020F0502020204030204" pitchFamily="34" charset="0"/>
              </a:rPr>
              <a:t>MFMA Section 71 reports</a:t>
            </a:r>
          </a:p>
          <a:p>
            <a:pPr marL="214313" indent="-214313" defTabSz="342900">
              <a:buFontTx/>
              <a:buChar char="-"/>
            </a:pPr>
            <a:r>
              <a:rPr lang="en-ZA" sz="1400" dirty="0">
                <a:solidFill>
                  <a:schemeClr val="tx1"/>
                </a:solidFill>
                <a:latin typeface="Calibri" panose="020F0502020204030204" pitchFamily="34" charset="0"/>
              </a:rPr>
              <a:t>MFMA Section 72 reports </a:t>
            </a:r>
          </a:p>
          <a:p>
            <a:pPr marL="214313" indent="-214313" defTabSz="342900">
              <a:buFontTx/>
              <a:buChar char="-"/>
            </a:pPr>
            <a:r>
              <a:rPr lang="en-ZA" sz="1400" dirty="0">
                <a:solidFill>
                  <a:schemeClr val="tx1"/>
                </a:solidFill>
                <a:latin typeface="Calibri" panose="020F0502020204030204" pitchFamily="34" charset="0"/>
              </a:rPr>
              <a:t>MFMA Section 73 reports </a:t>
            </a:r>
          </a:p>
          <a:p>
            <a:pPr marL="214313" indent="-214313" defTabSz="342900">
              <a:buFontTx/>
              <a:buChar char="-"/>
            </a:pPr>
            <a:r>
              <a:rPr lang="en-ZA" sz="1400" dirty="0">
                <a:solidFill>
                  <a:schemeClr val="tx1"/>
                </a:solidFill>
                <a:latin typeface="Calibri" panose="020F0502020204030204" pitchFamily="34" charset="0"/>
              </a:rPr>
              <a:t>MSA section 106 reports (where such were evoked) </a:t>
            </a:r>
          </a:p>
          <a:p>
            <a:pPr marL="214313" indent="-214313" defTabSz="342900">
              <a:buFontTx/>
              <a:buChar char="-"/>
            </a:pPr>
            <a:r>
              <a:rPr lang="en-ZA" sz="1400" dirty="0">
                <a:solidFill>
                  <a:schemeClr val="tx1"/>
                </a:solidFill>
                <a:latin typeface="Calibri" panose="020F0502020204030204" pitchFamily="34" charset="0"/>
              </a:rPr>
              <a:t>Quarterly performance reports</a:t>
            </a:r>
          </a:p>
        </p:txBody>
      </p:sp>
      <p:sp>
        <p:nvSpPr>
          <p:cNvPr id="31" name="Title 1"/>
          <p:cNvSpPr>
            <a:spLocks noGrp="1"/>
          </p:cNvSpPr>
          <p:nvPr>
            <p:ph type="title"/>
          </p:nvPr>
        </p:nvSpPr>
        <p:spPr>
          <a:xfrm>
            <a:off x="838200" y="124516"/>
            <a:ext cx="6400800" cy="794815"/>
          </a:xfrm>
        </p:spPr>
        <p:txBody>
          <a:bodyPr>
            <a:normAutofit/>
          </a:bodyPr>
          <a:lstStyle/>
          <a:p>
            <a:r>
              <a:rPr lang="en-ZA" sz="2400" dirty="0"/>
              <a:t>NEWLY ADOPTED SALGA SUPPORT APROACH</a:t>
            </a:r>
          </a:p>
        </p:txBody>
      </p:sp>
    </p:spTree>
    <p:extLst>
      <p:ext uri="{BB962C8B-B14F-4D97-AF65-F5344CB8AC3E}">
        <p14:creationId xmlns:p14="http://schemas.microsoft.com/office/powerpoint/2010/main" xmlns="" val="418978321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00067" y="2457052"/>
            <a:ext cx="7619993" cy="1143000"/>
          </a:xfrm>
        </p:spPr>
        <p:txBody>
          <a:bodyPr>
            <a:normAutofit fontScale="90000"/>
          </a:bodyPr>
          <a:lstStyle/>
          <a:p>
            <a:r>
              <a:rPr lang="en-ZA" sz="4400" b="1" dirty="0">
                <a:solidFill>
                  <a:schemeClr val="tx1"/>
                </a:solidFill>
              </a:rPr>
              <a:t>Municipa</a:t>
            </a:r>
            <a:r>
              <a:rPr lang="en-ZA" b="1" dirty="0"/>
              <a:t>l Finance and Fiscal Policy</a:t>
            </a:r>
            <a:r>
              <a:rPr lang="en-ZA" sz="4400" b="1" dirty="0">
                <a:solidFill>
                  <a:schemeClr val="tx1"/>
                </a:solidFill>
              </a:rPr>
              <a:t/>
            </a:r>
            <a:br>
              <a:rPr lang="en-ZA" sz="4400" b="1" dirty="0">
                <a:solidFill>
                  <a:schemeClr val="tx1"/>
                </a:solidFill>
              </a:rPr>
            </a:br>
            <a:endParaRPr lang="en-US" b="1" dirty="0">
              <a:latin typeface="Arial"/>
              <a:cs typeface="Arial"/>
            </a:endParaRPr>
          </a:p>
        </p:txBody>
      </p:sp>
    </p:spTree>
    <p:extLst>
      <p:ext uri="{BB962C8B-B14F-4D97-AF65-F5344CB8AC3E}">
        <p14:creationId xmlns:p14="http://schemas.microsoft.com/office/powerpoint/2010/main" xmlns="" val="126407798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494392" y="3243799"/>
            <a:ext cx="4493300" cy="750205"/>
          </a:xfrm>
          <a:prstGeom prst="rect">
            <a:avLst/>
          </a:prstGeom>
        </p:spPr>
        <p:txBody>
          <a:bodyPr vert="horz" wrap="square" lIns="0" tIns="0" rIns="0" bIns="0" rtlCol="0">
            <a:spAutoFit/>
          </a:bodyPr>
          <a:lstStyle/>
          <a:p>
            <a:pPr marL="10319"/>
            <a:r>
              <a:rPr sz="4875" b="1" u="heavy" spc="-89" dirty="0">
                <a:latin typeface="Calibri"/>
                <a:cs typeface="Calibri"/>
              </a:rPr>
              <a:t>A</a:t>
            </a:r>
            <a:r>
              <a:rPr sz="4875" b="1" u="heavy" dirty="0">
                <a:latin typeface="Calibri"/>
                <a:cs typeface="Calibri"/>
              </a:rPr>
              <a:t>UDIT</a:t>
            </a:r>
            <a:r>
              <a:rPr sz="4875" b="1" u="heavy" spc="-8" dirty="0">
                <a:latin typeface="Calibri"/>
                <a:cs typeface="Calibri"/>
              </a:rPr>
              <a:t> </a:t>
            </a:r>
            <a:r>
              <a:rPr sz="4875" b="1" u="heavy" spc="-4" dirty="0">
                <a:latin typeface="Calibri"/>
                <a:cs typeface="Calibri"/>
              </a:rPr>
              <a:t>OU</a:t>
            </a:r>
            <a:r>
              <a:rPr sz="4875" b="1" u="heavy" spc="-102" dirty="0">
                <a:latin typeface="Calibri"/>
                <a:cs typeface="Calibri"/>
              </a:rPr>
              <a:t>T</a:t>
            </a:r>
            <a:r>
              <a:rPr sz="4875" b="1" u="heavy" spc="-37" dirty="0">
                <a:latin typeface="Calibri"/>
                <a:cs typeface="Calibri"/>
              </a:rPr>
              <a:t>C</a:t>
            </a:r>
            <a:r>
              <a:rPr sz="4875" b="1" u="heavy" spc="-4" dirty="0">
                <a:latin typeface="Calibri"/>
                <a:cs typeface="Calibri"/>
              </a:rPr>
              <a:t>OME</a:t>
            </a:r>
            <a:endParaRPr sz="4875">
              <a:latin typeface="Calibri"/>
              <a:cs typeface="Calibri"/>
            </a:endParaRPr>
          </a:p>
        </p:txBody>
      </p:sp>
      <p:sp>
        <p:nvSpPr>
          <p:cNvPr id="4" name="object 4"/>
          <p:cNvSpPr txBox="1">
            <a:spLocks noGrp="1"/>
          </p:cNvSpPr>
          <p:nvPr>
            <p:ph type="sldNum" sz="quarter" idx="7"/>
          </p:nvPr>
        </p:nvSpPr>
        <p:spPr>
          <a:xfrm>
            <a:off x="5768181" y="5880784"/>
            <a:ext cx="1878013" cy="150041"/>
          </a:xfrm>
          <a:prstGeom prst="rect">
            <a:avLst/>
          </a:prstGeom>
        </p:spPr>
        <p:txBody>
          <a:bodyPr vert="horz" wrap="square" lIns="0" tIns="0" rIns="0" bIns="0" rtlCol="0" anchor="ctr">
            <a:spAutoFit/>
          </a:bodyPr>
          <a:lstStyle/>
          <a:p>
            <a:pPr marL="52625"/>
            <a:fld id="{81D60167-4931-47E6-BA6A-407CBD079E47}" type="slidenum">
              <a:rPr spc="-8" dirty="0"/>
              <a:pPr marL="52625"/>
              <a:t>9</a:t>
            </a:fld>
            <a:endParaRPr spc="-8" dirty="0"/>
          </a:p>
        </p:txBody>
      </p:sp>
      <p:sp>
        <p:nvSpPr>
          <p:cNvPr id="5" name="object 5"/>
          <p:cNvSpPr txBox="1">
            <a:spLocks noGrp="1"/>
          </p:cNvSpPr>
          <p:nvPr>
            <p:ph type="ftr" sz="quarter" idx="5"/>
          </p:nvPr>
        </p:nvSpPr>
        <p:spPr>
          <a:xfrm>
            <a:off x="0" y="642938"/>
            <a:ext cx="0" cy="6001643"/>
          </a:xfrm>
          <a:prstGeom prst="rect">
            <a:avLst/>
          </a:prstGeom>
        </p:spPr>
        <p:txBody>
          <a:bodyPr vert="horz" wrap="square" lIns="0" tIns="0" rIns="0" bIns="0" rtlCol="0">
            <a:spAutoFit/>
          </a:bodyPr>
          <a:lstStyle/>
          <a:p>
            <a:pPr marL="10319"/>
            <a:r>
              <a:rPr dirty="0"/>
              <a:t>S</a:t>
            </a:r>
            <a:r>
              <a:rPr spc="-4" dirty="0"/>
              <a:t>O</a:t>
            </a:r>
            <a:r>
              <a:rPr dirty="0"/>
              <a:t>UTH</a:t>
            </a:r>
            <a:r>
              <a:rPr spc="-28" dirty="0"/>
              <a:t> </a:t>
            </a:r>
            <a:r>
              <a:rPr dirty="0"/>
              <a:t>AFRI</a:t>
            </a:r>
            <a:r>
              <a:rPr spc="-4" dirty="0"/>
              <a:t>C</a:t>
            </a:r>
            <a:r>
              <a:rPr dirty="0"/>
              <a:t>AN</a:t>
            </a:r>
            <a:r>
              <a:rPr spc="-24" dirty="0"/>
              <a:t> </a:t>
            </a:r>
            <a:r>
              <a:rPr spc="-4" dirty="0"/>
              <a:t>LO</a:t>
            </a:r>
            <a:r>
              <a:rPr spc="-8" dirty="0"/>
              <a:t>C</a:t>
            </a:r>
            <a:r>
              <a:rPr dirty="0"/>
              <a:t>AL</a:t>
            </a:r>
            <a:r>
              <a:rPr spc="-16" dirty="0"/>
              <a:t> </a:t>
            </a:r>
            <a:r>
              <a:rPr dirty="0"/>
              <a:t>G</a:t>
            </a:r>
            <a:r>
              <a:rPr spc="-4" dirty="0"/>
              <a:t>O</a:t>
            </a:r>
            <a:r>
              <a:rPr dirty="0"/>
              <a:t>VERNME</a:t>
            </a:r>
            <a:r>
              <a:rPr spc="-12" dirty="0"/>
              <a:t>N</a:t>
            </a:r>
            <a:r>
              <a:rPr dirty="0"/>
              <a:t>T</a:t>
            </a:r>
            <a:r>
              <a:rPr spc="-33" dirty="0"/>
              <a:t> </a:t>
            </a:r>
            <a:r>
              <a:rPr dirty="0"/>
              <a:t>ASS</a:t>
            </a:r>
            <a:r>
              <a:rPr spc="-4" dirty="0"/>
              <a:t>O</a:t>
            </a:r>
            <a:r>
              <a:rPr spc="-8" dirty="0"/>
              <a:t>C</a:t>
            </a:r>
            <a:r>
              <a:rPr dirty="0"/>
              <a:t>I</a:t>
            </a:r>
            <a:r>
              <a:rPr spc="4" dirty="0"/>
              <a:t>A</a:t>
            </a:r>
            <a:r>
              <a:rPr dirty="0"/>
              <a:t>TI</a:t>
            </a:r>
            <a:r>
              <a:rPr spc="-4" dirty="0"/>
              <a:t>O</a:t>
            </a:r>
            <a:r>
              <a:rPr dirty="0"/>
              <a:t>N</a:t>
            </a:r>
            <a:r>
              <a:rPr spc="-33" dirty="0"/>
              <a:t> </a:t>
            </a:r>
            <a:r>
              <a:rPr dirty="0"/>
              <a:t>|</a:t>
            </a:r>
            <a:r>
              <a:rPr spc="-12" dirty="0"/>
              <a:t> </a:t>
            </a:r>
            <a:r>
              <a:rPr dirty="0"/>
              <a:t>AN</a:t>
            </a:r>
            <a:r>
              <a:rPr spc="-4" dirty="0"/>
              <a:t>N</a:t>
            </a:r>
            <a:r>
              <a:rPr dirty="0"/>
              <a:t>UAL</a:t>
            </a:r>
            <a:r>
              <a:rPr spc="-24" dirty="0"/>
              <a:t> </a:t>
            </a:r>
            <a:r>
              <a:rPr dirty="0"/>
              <a:t>REP</a:t>
            </a:r>
            <a:r>
              <a:rPr spc="-4" dirty="0"/>
              <a:t>O</a:t>
            </a:r>
            <a:r>
              <a:rPr dirty="0"/>
              <a:t>RT</a:t>
            </a:r>
            <a:r>
              <a:rPr spc="-24" dirty="0"/>
              <a:t> </a:t>
            </a:r>
            <a:r>
              <a:rPr dirty="0"/>
              <a:t>202</a:t>
            </a:r>
            <a:r>
              <a:rPr spc="12" dirty="0"/>
              <a:t>1</a:t>
            </a:r>
            <a:r>
              <a:rPr spc="4" dirty="0"/>
              <a:t>-</a:t>
            </a:r>
            <a:r>
              <a:rPr spc="-12" dirty="0"/>
              <a:t>2</a:t>
            </a:r>
            <a:r>
              <a:rPr dirty="0"/>
              <a:t>0</a:t>
            </a:r>
            <a:r>
              <a:rPr spc="-12" dirty="0"/>
              <a:t>2</a:t>
            </a:r>
            <a:r>
              <a:rPr dirty="0"/>
              <a:t>2</a:t>
            </a:r>
          </a:p>
        </p:txBody>
      </p:sp>
      <p:sp>
        <p:nvSpPr>
          <p:cNvPr id="3" name="object 3"/>
          <p:cNvSpPr txBox="1"/>
          <p:nvPr/>
        </p:nvSpPr>
        <p:spPr>
          <a:xfrm>
            <a:off x="626637" y="4103536"/>
            <a:ext cx="4351933" cy="1250342"/>
          </a:xfrm>
          <a:prstGeom prst="rect">
            <a:avLst/>
          </a:prstGeom>
        </p:spPr>
        <p:txBody>
          <a:bodyPr vert="horz" wrap="square" lIns="0" tIns="0" rIns="0" bIns="0" rtlCol="0">
            <a:spAutoFit/>
          </a:bodyPr>
          <a:lstStyle/>
          <a:p>
            <a:pPr marL="10319" marR="4128"/>
            <a:r>
              <a:rPr sz="1625" i="1" dirty="0">
                <a:latin typeface="Calibri"/>
                <a:cs typeface="Calibri"/>
              </a:rPr>
              <a:t>“I</a:t>
            </a:r>
            <a:r>
              <a:rPr sz="1625" i="1" spc="-8" dirty="0">
                <a:latin typeface="Calibri"/>
                <a:cs typeface="Calibri"/>
              </a:rPr>
              <a:t> </a:t>
            </a:r>
            <a:r>
              <a:rPr sz="1625" i="1" spc="-4" dirty="0">
                <a:latin typeface="Calibri"/>
                <a:cs typeface="Calibri"/>
              </a:rPr>
              <a:t>fi</a:t>
            </a:r>
            <a:r>
              <a:rPr sz="1625" i="1" spc="-8" dirty="0">
                <a:latin typeface="Calibri"/>
                <a:cs typeface="Calibri"/>
              </a:rPr>
              <a:t>r</a:t>
            </a:r>
            <a:r>
              <a:rPr sz="1625" i="1" dirty="0">
                <a:latin typeface="Calibri"/>
                <a:cs typeface="Calibri"/>
              </a:rPr>
              <a:t>m</a:t>
            </a:r>
            <a:r>
              <a:rPr sz="1625" i="1" spc="-4" dirty="0">
                <a:latin typeface="Calibri"/>
                <a:cs typeface="Calibri"/>
              </a:rPr>
              <a:t>l</a:t>
            </a:r>
            <a:r>
              <a:rPr sz="1625" i="1" dirty="0">
                <a:latin typeface="Calibri"/>
                <a:cs typeface="Calibri"/>
              </a:rPr>
              <a:t>y</a:t>
            </a:r>
            <a:r>
              <a:rPr sz="1625" i="1" spc="12" dirty="0">
                <a:latin typeface="Calibri"/>
                <a:cs typeface="Calibri"/>
              </a:rPr>
              <a:t> </a:t>
            </a:r>
            <a:r>
              <a:rPr sz="1625" i="1" spc="-4" dirty="0">
                <a:latin typeface="Calibri"/>
                <a:cs typeface="Calibri"/>
              </a:rPr>
              <a:t>beli</a:t>
            </a:r>
            <a:r>
              <a:rPr sz="1625" i="1" spc="-12" dirty="0">
                <a:latin typeface="Calibri"/>
                <a:cs typeface="Calibri"/>
              </a:rPr>
              <a:t>e</a:t>
            </a:r>
            <a:r>
              <a:rPr sz="1625" i="1" dirty="0">
                <a:latin typeface="Calibri"/>
                <a:cs typeface="Calibri"/>
              </a:rPr>
              <a:t>ve</a:t>
            </a:r>
            <a:r>
              <a:rPr sz="1625" i="1" spc="-20" dirty="0">
                <a:latin typeface="Calibri"/>
                <a:cs typeface="Calibri"/>
              </a:rPr>
              <a:t> </a:t>
            </a:r>
            <a:r>
              <a:rPr sz="1625" i="1" dirty="0">
                <a:latin typeface="Calibri"/>
                <a:cs typeface="Calibri"/>
              </a:rPr>
              <a:t>that</a:t>
            </a:r>
            <a:r>
              <a:rPr sz="1625" i="1" spc="-16" dirty="0">
                <a:latin typeface="Calibri"/>
                <a:cs typeface="Calibri"/>
              </a:rPr>
              <a:t> c</a:t>
            </a:r>
            <a:r>
              <a:rPr sz="1625" i="1" spc="-4" dirty="0">
                <a:latin typeface="Calibri"/>
                <a:cs typeface="Calibri"/>
              </a:rPr>
              <a:t>oura</a:t>
            </a:r>
            <a:r>
              <a:rPr sz="1625" i="1" dirty="0">
                <a:latin typeface="Calibri"/>
                <a:cs typeface="Calibri"/>
              </a:rPr>
              <a:t>geo</a:t>
            </a:r>
            <a:r>
              <a:rPr sz="1625" i="1" spc="-4" dirty="0">
                <a:latin typeface="Calibri"/>
                <a:cs typeface="Calibri"/>
              </a:rPr>
              <a:t>u</a:t>
            </a:r>
            <a:r>
              <a:rPr sz="1625" i="1" spc="-12" dirty="0">
                <a:latin typeface="Calibri"/>
                <a:cs typeface="Calibri"/>
              </a:rPr>
              <a:t>s</a:t>
            </a:r>
            <a:r>
              <a:rPr sz="1625" i="1" dirty="0">
                <a:latin typeface="Calibri"/>
                <a:cs typeface="Calibri"/>
              </a:rPr>
              <a:t>,</a:t>
            </a:r>
            <a:r>
              <a:rPr sz="1625" i="1" spc="-24" dirty="0">
                <a:latin typeface="Calibri"/>
                <a:cs typeface="Calibri"/>
              </a:rPr>
              <a:t> </a:t>
            </a:r>
            <a:r>
              <a:rPr sz="1625" i="1" spc="-8" dirty="0">
                <a:latin typeface="Calibri"/>
                <a:cs typeface="Calibri"/>
              </a:rPr>
              <a:t>e</a:t>
            </a:r>
            <a:r>
              <a:rPr sz="1625" i="1" dirty="0">
                <a:latin typeface="Calibri"/>
                <a:cs typeface="Calibri"/>
              </a:rPr>
              <a:t>thi</a:t>
            </a:r>
            <a:r>
              <a:rPr sz="1625" i="1" spc="-16" dirty="0">
                <a:latin typeface="Calibri"/>
                <a:cs typeface="Calibri"/>
              </a:rPr>
              <a:t>c</a:t>
            </a:r>
            <a:r>
              <a:rPr sz="1625" i="1" spc="-4" dirty="0">
                <a:latin typeface="Calibri"/>
                <a:cs typeface="Calibri"/>
              </a:rPr>
              <a:t>al, a</a:t>
            </a:r>
            <a:r>
              <a:rPr sz="1625" i="1" spc="-16" dirty="0">
                <a:latin typeface="Calibri"/>
                <a:cs typeface="Calibri"/>
              </a:rPr>
              <a:t>cc</a:t>
            </a:r>
            <a:r>
              <a:rPr sz="1625" i="1" spc="-4" dirty="0">
                <a:latin typeface="Calibri"/>
                <a:cs typeface="Calibri"/>
              </a:rPr>
              <a:t>ou</a:t>
            </a:r>
            <a:r>
              <a:rPr sz="1625" i="1" spc="-16" dirty="0">
                <a:latin typeface="Calibri"/>
                <a:cs typeface="Calibri"/>
              </a:rPr>
              <a:t>n</a:t>
            </a:r>
            <a:r>
              <a:rPr sz="1625" i="1" spc="-20" dirty="0">
                <a:latin typeface="Calibri"/>
                <a:cs typeface="Calibri"/>
              </a:rPr>
              <a:t>t</a:t>
            </a:r>
            <a:r>
              <a:rPr sz="1625" i="1" spc="-4" dirty="0">
                <a:latin typeface="Calibri"/>
                <a:cs typeface="Calibri"/>
              </a:rPr>
              <a:t>abl</a:t>
            </a:r>
            <a:r>
              <a:rPr sz="1625" i="1" dirty="0">
                <a:latin typeface="Calibri"/>
                <a:cs typeface="Calibri"/>
              </a:rPr>
              <a:t>e</a:t>
            </a:r>
            <a:r>
              <a:rPr sz="1625" i="1" spc="-24" dirty="0">
                <a:latin typeface="Calibri"/>
                <a:cs typeface="Calibri"/>
              </a:rPr>
              <a:t> </a:t>
            </a:r>
            <a:r>
              <a:rPr sz="1625" i="1" spc="-4" dirty="0">
                <a:latin typeface="Calibri"/>
                <a:cs typeface="Calibri"/>
              </a:rPr>
              <a:t>an</a:t>
            </a:r>
            <a:r>
              <a:rPr sz="1625" i="1" dirty="0">
                <a:latin typeface="Calibri"/>
                <a:cs typeface="Calibri"/>
              </a:rPr>
              <a:t>d</a:t>
            </a:r>
            <a:r>
              <a:rPr sz="1625" i="1" spc="-12" dirty="0">
                <a:latin typeface="Calibri"/>
                <a:cs typeface="Calibri"/>
              </a:rPr>
              <a:t> </a:t>
            </a:r>
            <a:r>
              <a:rPr sz="1625" i="1" dirty="0">
                <a:latin typeface="Calibri"/>
                <a:cs typeface="Calibri"/>
              </a:rPr>
              <a:t>c</a:t>
            </a:r>
            <a:r>
              <a:rPr sz="1625" i="1" spc="-8" dirty="0">
                <a:latin typeface="Calibri"/>
                <a:cs typeface="Calibri"/>
              </a:rPr>
              <a:t>i</a:t>
            </a:r>
            <a:r>
              <a:rPr sz="1625" i="1" dirty="0">
                <a:latin typeface="Calibri"/>
                <a:cs typeface="Calibri"/>
              </a:rPr>
              <a:t>ti</a:t>
            </a:r>
            <a:r>
              <a:rPr sz="1625" i="1" spc="-24" dirty="0">
                <a:latin typeface="Calibri"/>
                <a:cs typeface="Calibri"/>
              </a:rPr>
              <a:t>z</a:t>
            </a:r>
            <a:r>
              <a:rPr sz="1625" i="1" dirty="0">
                <a:latin typeface="Calibri"/>
                <a:cs typeface="Calibri"/>
              </a:rPr>
              <a:t>e</a:t>
            </a:r>
            <a:r>
              <a:rPr sz="1625" i="1" spc="4" dirty="0">
                <a:latin typeface="Calibri"/>
                <a:cs typeface="Calibri"/>
              </a:rPr>
              <a:t>n</a:t>
            </a:r>
            <a:r>
              <a:rPr sz="1625" i="1" spc="-4" dirty="0">
                <a:latin typeface="Calibri"/>
                <a:cs typeface="Calibri"/>
              </a:rPr>
              <a:t>-</a:t>
            </a:r>
            <a:r>
              <a:rPr sz="1625" i="1" spc="-16" dirty="0">
                <a:latin typeface="Calibri"/>
                <a:cs typeface="Calibri"/>
              </a:rPr>
              <a:t>c</a:t>
            </a:r>
            <a:r>
              <a:rPr sz="1625" i="1" dirty="0">
                <a:latin typeface="Calibri"/>
                <a:cs typeface="Calibri"/>
              </a:rPr>
              <a:t>e</a:t>
            </a:r>
            <a:r>
              <a:rPr sz="1625" i="1" spc="-20" dirty="0">
                <a:latin typeface="Calibri"/>
                <a:cs typeface="Calibri"/>
              </a:rPr>
              <a:t>n</a:t>
            </a:r>
            <a:r>
              <a:rPr sz="1625" i="1" dirty="0">
                <a:latin typeface="Calibri"/>
                <a:cs typeface="Calibri"/>
              </a:rPr>
              <a:t>tr</a:t>
            </a:r>
            <a:r>
              <a:rPr sz="1625" i="1" spc="-8" dirty="0">
                <a:latin typeface="Calibri"/>
                <a:cs typeface="Calibri"/>
              </a:rPr>
              <a:t>i</a:t>
            </a:r>
            <a:r>
              <a:rPr sz="1625" i="1" dirty="0">
                <a:latin typeface="Calibri"/>
                <a:cs typeface="Calibri"/>
              </a:rPr>
              <a:t>c</a:t>
            </a:r>
            <a:r>
              <a:rPr sz="1625" i="1" spc="4" dirty="0">
                <a:latin typeface="Calibri"/>
                <a:cs typeface="Calibri"/>
              </a:rPr>
              <a:t> </a:t>
            </a:r>
            <a:r>
              <a:rPr sz="1625" i="1" dirty="0">
                <a:latin typeface="Calibri"/>
                <a:cs typeface="Calibri"/>
              </a:rPr>
              <a:t>leadership</a:t>
            </a:r>
            <a:r>
              <a:rPr sz="1625" i="1" spc="-53" dirty="0">
                <a:latin typeface="Calibri"/>
                <a:cs typeface="Calibri"/>
              </a:rPr>
              <a:t> </a:t>
            </a:r>
            <a:r>
              <a:rPr sz="1625" i="1" dirty="0">
                <a:latin typeface="Calibri"/>
                <a:cs typeface="Calibri"/>
              </a:rPr>
              <a:t>is</a:t>
            </a:r>
            <a:r>
              <a:rPr sz="1625" i="1" spc="-4" dirty="0">
                <a:latin typeface="Calibri"/>
                <a:cs typeface="Calibri"/>
              </a:rPr>
              <a:t> nee</a:t>
            </a:r>
            <a:r>
              <a:rPr sz="1625" i="1" spc="4" dirty="0">
                <a:latin typeface="Calibri"/>
                <a:cs typeface="Calibri"/>
              </a:rPr>
              <a:t>d</a:t>
            </a:r>
            <a:r>
              <a:rPr sz="1625" i="1" spc="-8" dirty="0">
                <a:latin typeface="Calibri"/>
                <a:cs typeface="Calibri"/>
              </a:rPr>
              <a:t>e</a:t>
            </a:r>
            <a:r>
              <a:rPr sz="1625" i="1" dirty="0">
                <a:latin typeface="Calibri"/>
                <a:cs typeface="Calibri"/>
              </a:rPr>
              <a:t>d </a:t>
            </a:r>
            <a:r>
              <a:rPr sz="1625" i="1" spc="-20" dirty="0">
                <a:latin typeface="Calibri"/>
                <a:cs typeface="Calibri"/>
              </a:rPr>
              <a:t>t</a:t>
            </a:r>
            <a:r>
              <a:rPr sz="1625" i="1" dirty="0">
                <a:latin typeface="Calibri"/>
                <a:cs typeface="Calibri"/>
              </a:rPr>
              <a:t>o turn</a:t>
            </a:r>
            <a:r>
              <a:rPr sz="1625" i="1" spc="-12" dirty="0">
                <a:latin typeface="Calibri"/>
                <a:cs typeface="Calibri"/>
              </a:rPr>
              <a:t> </a:t>
            </a:r>
            <a:r>
              <a:rPr sz="1625" i="1" dirty="0">
                <a:latin typeface="Calibri"/>
                <a:cs typeface="Calibri"/>
              </a:rPr>
              <a:t>the</a:t>
            </a:r>
            <a:r>
              <a:rPr sz="1625" i="1" spc="-12" dirty="0">
                <a:latin typeface="Calibri"/>
                <a:cs typeface="Calibri"/>
              </a:rPr>
              <a:t> </a:t>
            </a:r>
            <a:r>
              <a:rPr sz="1625" i="1" dirty="0">
                <a:latin typeface="Calibri"/>
                <a:cs typeface="Calibri"/>
              </a:rPr>
              <a:t>tide</a:t>
            </a:r>
            <a:r>
              <a:rPr sz="1625" i="1" spc="-8" dirty="0">
                <a:latin typeface="Calibri"/>
                <a:cs typeface="Calibri"/>
              </a:rPr>
              <a:t> </a:t>
            </a:r>
            <a:r>
              <a:rPr sz="1625" i="1" dirty="0">
                <a:latin typeface="Calibri"/>
                <a:cs typeface="Calibri"/>
              </a:rPr>
              <a:t>in</a:t>
            </a:r>
            <a:r>
              <a:rPr sz="1625" i="1" spc="-4" dirty="0">
                <a:latin typeface="Calibri"/>
                <a:cs typeface="Calibri"/>
              </a:rPr>
              <a:t> </a:t>
            </a:r>
            <a:r>
              <a:rPr sz="1625" i="1" dirty="0">
                <a:latin typeface="Calibri"/>
                <a:cs typeface="Calibri"/>
              </a:rPr>
              <a:t>lo</a:t>
            </a:r>
            <a:r>
              <a:rPr sz="1625" i="1" spc="-16" dirty="0">
                <a:latin typeface="Calibri"/>
                <a:cs typeface="Calibri"/>
              </a:rPr>
              <a:t>c</a:t>
            </a:r>
            <a:r>
              <a:rPr sz="1625" i="1" spc="-4" dirty="0">
                <a:latin typeface="Calibri"/>
                <a:cs typeface="Calibri"/>
              </a:rPr>
              <a:t>a</a:t>
            </a:r>
            <a:r>
              <a:rPr sz="1625" i="1" dirty="0">
                <a:latin typeface="Calibri"/>
                <a:cs typeface="Calibri"/>
              </a:rPr>
              <a:t>l </a:t>
            </a:r>
            <a:r>
              <a:rPr sz="1625" i="1" spc="-4" dirty="0">
                <a:latin typeface="Calibri"/>
                <a:cs typeface="Calibri"/>
              </a:rPr>
              <a:t>go</a:t>
            </a:r>
            <a:r>
              <a:rPr sz="1625" i="1" spc="-12" dirty="0">
                <a:latin typeface="Calibri"/>
                <a:cs typeface="Calibri"/>
              </a:rPr>
              <a:t>v</a:t>
            </a:r>
            <a:r>
              <a:rPr sz="1625" i="1" dirty="0">
                <a:latin typeface="Calibri"/>
                <a:cs typeface="Calibri"/>
              </a:rPr>
              <a:t>ernme</a:t>
            </a:r>
            <a:r>
              <a:rPr sz="1625" i="1" spc="-20" dirty="0">
                <a:latin typeface="Calibri"/>
                <a:cs typeface="Calibri"/>
              </a:rPr>
              <a:t>n</a:t>
            </a:r>
            <a:r>
              <a:rPr sz="1625" i="1" dirty="0">
                <a:latin typeface="Calibri"/>
                <a:cs typeface="Calibri"/>
              </a:rPr>
              <a:t>t</a:t>
            </a:r>
            <a:r>
              <a:rPr sz="1625" i="1" spc="-114" dirty="0">
                <a:latin typeface="Calibri"/>
                <a:cs typeface="Calibri"/>
              </a:rPr>
              <a:t>.</a:t>
            </a:r>
            <a:r>
              <a:rPr sz="1625" i="1" dirty="0">
                <a:latin typeface="Calibri"/>
                <a:cs typeface="Calibri"/>
              </a:rPr>
              <a:t>”</a:t>
            </a:r>
            <a:endParaRPr sz="1625">
              <a:latin typeface="Calibri"/>
              <a:cs typeface="Calibri"/>
            </a:endParaRPr>
          </a:p>
          <a:p>
            <a:pPr marL="10319"/>
            <a:r>
              <a:rPr sz="1625" spc="-122" dirty="0">
                <a:latin typeface="Calibri"/>
                <a:cs typeface="Calibri"/>
              </a:rPr>
              <a:t>T</a:t>
            </a:r>
            <a:r>
              <a:rPr sz="1625" spc="-4" dirty="0">
                <a:latin typeface="Calibri"/>
                <a:cs typeface="Calibri"/>
              </a:rPr>
              <a:t>sa</a:t>
            </a:r>
            <a:r>
              <a:rPr sz="1625" spc="-33" dirty="0">
                <a:latin typeface="Calibri"/>
                <a:cs typeface="Calibri"/>
              </a:rPr>
              <a:t>k</a:t>
            </a:r>
            <a:r>
              <a:rPr sz="1625" dirty="0">
                <a:latin typeface="Calibri"/>
                <a:cs typeface="Calibri"/>
              </a:rPr>
              <a:t>ani</a:t>
            </a:r>
            <a:r>
              <a:rPr sz="1625" spc="8" dirty="0">
                <a:latin typeface="Calibri"/>
                <a:cs typeface="Calibri"/>
              </a:rPr>
              <a:t> </a:t>
            </a:r>
            <a:r>
              <a:rPr sz="1625" dirty="0">
                <a:latin typeface="Calibri"/>
                <a:cs typeface="Calibri"/>
              </a:rPr>
              <a:t>Malule</a:t>
            </a:r>
            <a:r>
              <a:rPr sz="1625" spc="-53" dirty="0">
                <a:latin typeface="Calibri"/>
                <a:cs typeface="Calibri"/>
              </a:rPr>
              <a:t>k</a:t>
            </a:r>
            <a:r>
              <a:rPr sz="1625" dirty="0">
                <a:latin typeface="Calibri"/>
                <a:cs typeface="Calibri"/>
              </a:rPr>
              <a:t>e,</a:t>
            </a:r>
            <a:endParaRPr sz="1625">
              <a:latin typeface="Calibri"/>
              <a:cs typeface="Calibri"/>
            </a:endParaRPr>
          </a:p>
          <a:p>
            <a:pPr marL="10319"/>
            <a:r>
              <a:rPr sz="1625" dirty="0">
                <a:latin typeface="Calibri"/>
                <a:cs typeface="Calibri"/>
              </a:rPr>
              <a:t>A</a:t>
            </a:r>
            <a:r>
              <a:rPr sz="1625" spc="4" dirty="0">
                <a:latin typeface="Calibri"/>
                <a:cs typeface="Calibri"/>
              </a:rPr>
              <a:t>u</a:t>
            </a:r>
            <a:r>
              <a:rPr sz="1625" spc="-4" dirty="0">
                <a:latin typeface="Calibri"/>
                <a:cs typeface="Calibri"/>
              </a:rPr>
              <a:t>di</a:t>
            </a:r>
            <a:r>
              <a:rPr sz="1625" spc="-20" dirty="0">
                <a:latin typeface="Calibri"/>
                <a:cs typeface="Calibri"/>
              </a:rPr>
              <a:t>t</a:t>
            </a:r>
            <a:r>
              <a:rPr sz="1625" spc="-4" dirty="0">
                <a:latin typeface="Calibri"/>
                <a:cs typeface="Calibri"/>
              </a:rPr>
              <a:t>o</a:t>
            </a:r>
            <a:r>
              <a:rPr sz="1625" dirty="0">
                <a:latin typeface="Calibri"/>
                <a:cs typeface="Calibri"/>
              </a:rPr>
              <a:t>r</a:t>
            </a:r>
            <a:r>
              <a:rPr sz="1625" spc="-4" dirty="0">
                <a:latin typeface="Calibri"/>
                <a:cs typeface="Calibri"/>
              </a:rPr>
              <a:t>-</a:t>
            </a:r>
            <a:r>
              <a:rPr sz="1625" dirty="0">
                <a:latin typeface="Calibri"/>
                <a:cs typeface="Calibri"/>
              </a:rPr>
              <a:t>G</a:t>
            </a:r>
            <a:r>
              <a:rPr sz="1625" spc="-8" dirty="0">
                <a:latin typeface="Calibri"/>
                <a:cs typeface="Calibri"/>
              </a:rPr>
              <a:t>e</a:t>
            </a:r>
            <a:r>
              <a:rPr sz="1625" spc="-4" dirty="0">
                <a:latin typeface="Calibri"/>
                <a:cs typeface="Calibri"/>
              </a:rPr>
              <a:t>ne</a:t>
            </a:r>
            <a:r>
              <a:rPr sz="1625" spc="-33" dirty="0">
                <a:latin typeface="Calibri"/>
                <a:cs typeface="Calibri"/>
              </a:rPr>
              <a:t>r</a:t>
            </a:r>
            <a:r>
              <a:rPr sz="1625" dirty="0">
                <a:latin typeface="Calibri"/>
                <a:cs typeface="Calibri"/>
              </a:rPr>
              <a:t>al </a:t>
            </a:r>
            <a:r>
              <a:rPr sz="1625" spc="-4" dirty="0">
                <a:latin typeface="Calibri"/>
                <a:cs typeface="Calibri"/>
              </a:rPr>
              <a:t>o</a:t>
            </a:r>
            <a:r>
              <a:rPr sz="1625" dirty="0">
                <a:latin typeface="Calibri"/>
                <a:cs typeface="Calibri"/>
              </a:rPr>
              <a:t>f S</a:t>
            </a:r>
            <a:r>
              <a:rPr sz="1625" spc="-4" dirty="0">
                <a:latin typeface="Calibri"/>
                <a:cs typeface="Calibri"/>
              </a:rPr>
              <a:t>out</a:t>
            </a:r>
            <a:r>
              <a:rPr sz="1625" dirty="0">
                <a:latin typeface="Calibri"/>
                <a:cs typeface="Calibri"/>
              </a:rPr>
              <a:t>h</a:t>
            </a:r>
            <a:r>
              <a:rPr sz="1625" spc="-12" dirty="0">
                <a:latin typeface="Calibri"/>
                <a:cs typeface="Calibri"/>
              </a:rPr>
              <a:t> </a:t>
            </a:r>
            <a:r>
              <a:rPr sz="1625" dirty="0">
                <a:latin typeface="Calibri"/>
                <a:cs typeface="Calibri"/>
              </a:rPr>
              <a:t>Afri</a:t>
            </a:r>
            <a:r>
              <a:rPr sz="1625" spc="-12" dirty="0">
                <a:latin typeface="Calibri"/>
                <a:cs typeface="Calibri"/>
              </a:rPr>
              <a:t>c</a:t>
            </a:r>
            <a:r>
              <a:rPr sz="1625" dirty="0">
                <a:latin typeface="Calibri"/>
                <a:cs typeface="Calibri"/>
              </a:rPr>
              <a:t>a</a:t>
            </a:r>
            <a:endParaRPr sz="1625">
              <a:latin typeface="Calibri"/>
              <a:cs typeface="Calibri"/>
            </a:endParaRP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1595</TotalTime>
  <Words>3620</Words>
  <Application>Microsoft Office PowerPoint</Application>
  <PresentationFormat>A4 Paper (210x297 mm)</PresentationFormat>
  <Paragraphs>771</Paragraphs>
  <Slides>39</Slides>
  <Notes>6</Notes>
  <HiddenSlides>0</HiddenSlides>
  <MMClips>0</MMClips>
  <ScaleCrop>false</ScaleCrop>
  <HeadingPairs>
    <vt:vector size="4" baseType="variant">
      <vt:variant>
        <vt:lpstr>Theme</vt:lpstr>
      </vt:variant>
      <vt:variant>
        <vt:i4>1</vt:i4>
      </vt:variant>
      <vt:variant>
        <vt:lpstr>Slide Titles</vt:lpstr>
      </vt:variant>
      <vt:variant>
        <vt:i4>39</vt:i4>
      </vt:variant>
    </vt:vector>
  </HeadingPairs>
  <TitlesOfParts>
    <vt:vector size="40" baseType="lpstr">
      <vt:lpstr>Office Theme</vt:lpstr>
      <vt:lpstr>   SUPPORT PROVIDED TO MOGALAKWENA LOCAL MUNICIPALITY AND WATERBERG DISTRICT MUNICIPALITY   29 NOVEMBER 2022</vt:lpstr>
      <vt:lpstr>CONTENTS</vt:lpstr>
      <vt:lpstr>STRATEGIC OUTCOMES</vt:lpstr>
      <vt:lpstr>Slide 4</vt:lpstr>
      <vt:lpstr>KEY LOCAL GOVERNMENT CHALLENGES THAT  TRIGGER INTERVENTIONS AS PER DCOG Di</vt:lpstr>
      <vt:lpstr>EARLY WARNING SYSTEM</vt:lpstr>
      <vt:lpstr>NEWLY ADOPTED SALGA SUPPORT APROACH</vt:lpstr>
      <vt:lpstr>Municipal Finance and Fiscal Policy </vt:lpstr>
      <vt:lpstr>Slide 9</vt:lpstr>
      <vt:lpstr> SALGA MUNICIPAL AUDIT SUPPORT PROGRAMME </vt:lpstr>
      <vt:lpstr>MUNICIPAL FINANCE -  Current Support Programmes</vt:lpstr>
      <vt:lpstr>MUNICIPAL FINANCE – Previous Support Programmes</vt:lpstr>
      <vt:lpstr>MUNICIPAL FINANCE – Previous Support Programmes</vt:lpstr>
      <vt:lpstr>Municipal Audit Support Programme</vt:lpstr>
      <vt:lpstr>Municipal Capabilities and Governance </vt:lpstr>
      <vt:lpstr>MUNICIPAL GOVERNANCE -  Current Support Programmes</vt:lpstr>
      <vt:lpstr>MUNICIPAL GOVERNANCE -  Current Support Programmes</vt:lpstr>
      <vt:lpstr>MUNICIPAL GOVERNANCE – Previous Support Programmes</vt:lpstr>
      <vt:lpstr>MUNICIPAL CAPABILITIES -  Current Support Programmes</vt:lpstr>
      <vt:lpstr>MUNICIPAL CAPABILITIES -  Current Support Programmes</vt:lpstr>
      <vt:lpstr> TASK JOB EVALUATION    </vt:lpstr>
      <vt:lpstr>TASK JOB EVALUATION</vt:lpstr>
      <vt:lpstr>SUMMARY: PAC PROGRESS</vt:lpstr>
      <vt:lpstr> REPORT ON LOCAL LABOUR FORUM FOR EMPLOYER COMPONENT    </vt:lpstr>
      <vt:lpstr>ITEM 11.7 REPORT ON COORDINATION AND SUPPORT OF CAPACITY BUILDING INITIATIVES FOR COUNCILORS AND OFFICIALS    </vt:lpstr>
      <vt:lpstr> PMS AND CHANGE MANAGEMENT SUPPORT    </vt:lpstr>
      <vt:lpstr>Key interventions to undertake in the Professionalisation journey</vt:lpstr>
      <vt:lpstr>Municipal Infrastructure and Service Delivery </vt:lpstr>
      <vt:lpstr>MUNICIPAL INFRASTRUCTURE AND SERVICE DELIVERY – </vt:lpstr>
      <vt:lpstr> SALGA PARTNERSHIP WITH ASSOCIATION OF MUNICIPAL ELECTRICITY UTILITIES (AMEU)</vt:lpstr>
      <vt:lpstr>Socio-economic Development And Spatial Transformation Support  </vt:lpstr>
      <vt:lpstr>   SOCIO-ECONOMIC DEVELOPMENT AND SPATIAL TRANSFORMATION   </vt:lpstr>
      <vt:lpstr>   SOCIO-ECONOMIC DEVELOPMENT AND SPATIAL TRANSFORMATION   </vt:lpstr>
      <vt:lpstr>ESTABLSIHMENT OF THE MULTI-PARTY WOMEN’S CAUCUS</vt:lpstr>
      <vt:lpstr>   SOCIO-ECONOMIC DEVELOPMENT AND SPATIAL TRANSFORMATION   </vt:lpstr>
      <vt:lpstr>   SOCIO-ECONOMIC DEVELOPMENT AND SPATIAL TRANSFORMATION   </vt:lpstr>
      <vt:lpstr>Summary findings Social infrastructure investment</vt:lpstr>
      <vt:lpstr>   SOCIO-ECONOMIC DEVELOPMENT AND SPATIAL TRANSFORMATION   </vt:lpstr>
      <vt:lpstr>Thank You</vt:lpstr>
    </vt:vector>
  </TitlesOfParts>
  <Company>Hewlett-Packard Company</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ENHANCING BRAND SALGA</dc:title>
  <dc:creator>Tebogo Mosala</dc:creator>
  <cp:lastModifiedBy>USER</cp:lastModifiedBy>
  <cp:revision>173</cp:revision>
  <dcterms:created xsi:type="dcterms:W3CDTF">2017-05-28T17:58:09Z</dcterms:created>
  <dcterms:modified xsi:type="dcterms:W3CDTF">2022-12-14T04:09:38Z</dcterms:modified>
</cp:coreProperties>
</file>