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6" r:id="rId2"/>
    <p:sldId id="403" r:id="rId3"/>
    <p:sldId id="404" r:id="rId4"/>
    <p:sldId id="257" r:id="rId5"/>
    <p:sldId id="258" r:id="rId6"/>
    <p:sldId id="259" r:id="rId7"/>
    <p:sldId id="260" r:id="rId8"/>
    <p:sldId id="261" r:id="rId9"/>
    <p:sldId id="262" r:id="rId10"/>
    <p:sldId id="382" r:id="rId11"/>
    <p:sldId id="383" r:id="rId12"/>
    <p:sldId id="384" r:id="rId13"/>
    <p:sldId id="385" r:id="rId14"/>
    <p:sldId id="390" r:id="rId15"/>
    <p:sldId id="398" r:id="rId16"/>
    <p:sldId id="386" r:id="rId17"/>
    <p:sldId id="387" r:id="rId18"/>
    <p:sldId id="388" r:id="rId19"/>
    <p:sldId id="405" r:id="rId20"/>
    <p:sldId id="360" r:id="rId21"/>
    <p:sldId id="402" r:id="rId22"/>
    <p:sldId id="400" r:id="rId23"/>
    <p:sldId id="406" r:id="rId24"/>
    <p:sldId id="362" r:id="rId25"/>
    <p:sldId id="407" r:id="rId26"/>
    <p:sldId id="401" r:id="rId27"/>
    <p:sldId id="408" r:id="rId28"/>
    <p:sldId id="363" r:id="rId29"/>
    <p:sldId id="409" r:id="rId30"/>
    <p:sldId id="364" r:id="rId31"/>
    <p:sldId id="366" r:id="rId32"/>
    <p:sldId id="367" r:id="rId33"/>
    <p:sldId id="368" r:id="rId34"/>
    <p:sldId id="369" r:id="rId35"/>
    <p:sldId id="370" r:id="rId36"/>
    <p:sldId id="371" r:id="rId37"/>
    <p:sldId id="372" r:id="rId38"/>
    <p:sldId id="373" r:id="rId39"/>
    <p:sldId id="410" r:id="rId40"/>
    <p:sldId id="365" r:id="rId41"/>
    <p:sldId id="374" r:id="rId42"/>
    <p:sldId id="375" r:id="rId43"/>
    <p:sldId id="376" r:id="rId44"/>
    <p:sldId id="377" r:id="rId45"/>
    <p:sldId id="411" r:id="rId46"/>
    <p:sldId id="399" r:id="rId47"/>
    <p:sldId id="412" r:id="rId48"/>
    <p:sldId id="391" r:id="rId49"/>
    <p:sldId id="392" r:id="rId50"/>
    <p:sldId id="393" r:id="rId51"/>
    <p:sldId id="394" r:id="rId52"/>
    <p:sldId id="395" r:id="rId53"/>
    <p:sldId id="396" r:id="rId54"/>
    <p:sldId id="397" r:id="rId55"/>
    <p:sldId id="413" r:id="rId56"/>
    <p:sldId id="379" r:id="rId57"/>
    <p:sldId id="380" r:id="rId58"/>
    <p:sldId id="381" r:id="rId59"/>
    <p:sldId id="414" r:id="rId60"/>
    <p:sldId id="313" r:id="rId61"/>
    <p:sldId id="32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4546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3" d="2"/>
        <a:sy n="3" d="2"/>
      </p:scale>
      <p:origin x="0" y="0"/>
    </p:cViewPr>
  </p:notesTextViewPr>
  <p:notesViewPr>
    <p:cSldViewPr snapToGrid="0">
      <p:cViewPr varScale="1">
        <p:scale>
          <a:sx n="84" d="100"/>
          <a:sy n="84" d="100"/>
        </p:scale>
        <p:origin x="3828" y="9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CCBEAD-DF6A-4582-A914-6FAC290504E5}" type="doc">
      <dgm:prSet loTypeId="urn:microsoft.com/office/officeart/2005/8/layout/orgChart1" loCatId="hierarchy" qsTypeId="urn:microsoft.com/office/officeart/2005/8/quickstyle/simple1" qsCatId="simple" csTypeId="urn:microsoft.com/office/officeart/2005/8/colors/accent3_3" csCatId="accent3" phldr="1"/>
      <dgm:spPr/>
    </dgm:pt>
    <dgm:pt modelId="{61C58103-D280-431A-9CEA-6E009F550CF4}">
      <dgm:prSet/>
      <dgm:spPr>
        <a:xfrm>
          <a:off x="3417850" y="18866"/>
          <a:ext cx="1068297" cy="534148"/>
        </a:xfrm>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DIVISIONAL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HEAD (L3)</a:t>
          </a:r>
          <a:endParaRPr kumimoji="0" lang="en-US" altLang="en-US" b="0" i="0" u="none" strike="noStrike" cap="none" normalizeH="0" baseline="0" dirty="0">
            <a:ln/>
            <a:solidFill>
              <a:schemeClr val="tx1"/>
            </a:solidFill>
            <a:effectLst/>
            <a:latin typeface="Verdana" panose="020B0604030504040204" pitchFamily="34" charset="0"/>
            <a:ea typeface="+mn-ea"/>
            <a:cs typeface="Arial" panose="020B0604020202020204" pitchFamily="34" charset="0"/>
          </a:endParaRPr>
        </a:p>
      </dgm:t>
    </dgm:pt>
    <dgm:pt modelId="{E0E3B109-B645-4E81-B64C-482B1CA40A47}" type="parTrans" cxnId="{F4A24C6A-34A2-4413-8835-194F26BFD876}">
      <dgm:prSet/>
      <dgm:spPr/>
      <dgm:t>
        <a:bodyPr/>
        <a:lstStyle/>
        <a:p>
          <a:endParaRPr lang="en-ZA">
            <a:solidFill>
              <a:schemeClr val="tx1"/>
            </a:solidFill>
          </a:endParaRPr>
        </a:p>
      </dgm:t>
    </dgm:pt>
    <dgm:pt modelId="{9E6502C5-F84E-4339-80E5-C406C988FE69}" type="sibTrans" cxnId="{F4A24C6A-34A2-4413-8835-194F26BFD876}">
      <dgm:prSet/>
      <dgm:spPr/>
      <dgm:t>
        <a:bodyPr/>
        <a:lstStyle/>
        <a:p>
          <a:endParaRPr lang="en-ZA">
            <a:solidFill>
              <a:schemeClr val="tx1"/>
            </a:solidFill>
          </a:endParaRPr>
        </a:p>
      </dgm:t>
    </dgm:pt>
    <dgm:pt modelId="{2C467654-94E7-4B99-B07C-D073A8DD482E}" type="asst">
      <dgm:prSet/>
      <dgm:spPr>
        <a:xfrm>
          <a:off x="2771530" y="777357"/>
          <a:ext cx="1068297" cy="534148"/>
        </a:xfrm>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Senior Admin Officer (Frozen)</a:t>
          </a:r>
          <a:endParaRPr kumimoji="0" lang="en-US" altLang="en-US" b="0" i="0" u="none" strike="noStrike" cap="none" normalizeH="0" baseline="0" dirty="0">
            <a:ln/>
            <a:solidFill>
              <a:schemeClr val="tx1"/>
            </a:solidFill>
            <a:effectLst/>
            <a:latin typeface="Verdana" panose="020B0604030504040204" pitchFamily="34" charset="0"/>
            <a:ea typeface="+mn-ea"/>
            <a:cs typeface="Arial" panose="020B0604020202020204" pitchFamily="34" charset="0"/>
          </a:endParaRPr>
        </a:p>
      </dgm:t>
    </dgm:pt>
    <dgm:pt modelId="{20162551-7B74-4F32-B8A0-D9882BE16F17}" type="parTrans" cxnId="{33950426-AFBA-4A7C-B44F-FCDBB506B184}">
      <dgm:prSet/>
      <dgm:spPr>
        <a:xfrm>
          <a:off x="3839828" y="553015"/>
          <a:ext cx="112171" cy="491416"/>
        </a:xfrm>
      </dgm:spPr>
      <dgm:t>
        <a:bodyPr/>
        <a:lstStyle/>
        <a:p>
          <a:endParaRPr lang="en-ZA">
            <a:solidFill>
              <a:schemeClr val="tx1"/>
            </a:solidFill>
          </a:endParaRPr>
        </a:p>
      </dgm:t>
    </dgm:pt>
    <dgm:pt modelId="{C4E1A9BA-881E-4A65-BE32-C7B89D7BA568}" type="sibTrans" cxnId="{33950426-AFBA-4A7C-B44F-FCDBB506B184}">
      <dgm:prSet/>
      <dgm:spPr/>
      <dgm:t>
        <a:bodyPr/>
        <a:lstStyle/>
        <a:p>
          <a:endParaRPr lang="en-ZA">
            <a:solidFill>
              <a:schemeClr val="tx1"/>
            </a:solidFill>
          </a:endParaRPr>
        </a:p>
      </dgm:t>
    </dgm:pt>
    <dgm:pt modelId="{DD599E51-B1DE-49E0-A581-2DA4810A8EDF}">
      <dgm:prSet/>
      <dgm:spPr>
        <a:xfrm>
          <a:off x="649219" y="1535849"/>
          <a:ext cx="1068297" cy="534148"/>
        </a:xfrm>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LED Project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 Coordinator (L4)</a:t>
          </a:r>
          <a:endParaRPr kumimoji="0" lang="en-US" altLang="en-US" b="0" i="0" u="none" strike="noStrike" cap="none" normalizeH="0" baseline="0" dirty="0">
            <a:ln/>
            <a:solidFill>
              <a:schemeClr val="tx1"/>
            </a:solidFill>
            <a:effectLst/>
            <a:latin typeface="Verdana" panose="020B0604030504040204" pitchFamily="34" charset="0"/>
            <a:ea typeface="+mn-ea"/>
            <a:cs typeface="Arial" panose="020B0604020202020204" pitchFamily="34" charset="0"/>
          </a:endParaRPr>
        </a:p>
      </dgm:t>
    </dgm:pt>
    <dgm:pt modelId="{50C84CCF-5DBC-4B2F-B618-4F230D96F205}" type="parTrans" cxnId="{7DAD21CA-98D0-4DF9-A989-17F68769E6E1}">
      <dgm:prSet/>
      <dgm:spPr>
        <a:xfrm>
          <a:off x="1183367" y="553015"/>
          <a:ext cx="2768631" cy="982833"/>
        </a:xfrm>
      </dgm:spPr>
      <dgm:t>
        <a:bodyPr/>
        <a:lstStyle/>
        <a:p>
          <a:endParaRPr lang="en-ZA">
            <a:solidFill>
              <a:schemeClr val="tx1"/>
            </a:solidFill>
          </a:endParaRPr>
        </a:p>
      </dgm:t>
    </dgm:pt>
    <dgm:pt modelId="{7E593EBE-01A4-4307-B82A-408424118F86}" type="sibTrans" cxnId="{7DAD21CA-98D0-4DF9-A989-17F68769E6E1}">
      <dgm:prSet/>
      <dgm:spPr/>
      <dgm:t>
        <a:bodyPr/>
        <a:lstStyle/>
        <a:p>
          <a:endParaRPr lang="en-ZA">
            <a:solidFill>
              <a:schemeClr val="tx1"/>
            </a:solidFill>
          </a:endParaRPr>
        </a:p>
      </dgm:t>
    </dgm:pt>
    <dgm:pt modelId="{A84D56C1-FA05-405A-A467-42D56AC4EBDB}">
      <dgm:prSet/>
      <dgm:spPr>
        <a:xfrm>
          <a:off x="2899" y="2294340"/>
          <a:ext cx="1068297" cy="534148"/>
        </a:xfrm>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3 x Business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Development Officers (L5)</a:t>
          </a:r>
          <a:endParaRPr kumimoji="0" lang="en-US" altLang="en-US" b="0" i="0" u="none" strike="noStrike" cap="none" normalizeH="0" baseline="0" dirty="0">
            <a:ln/>
            <a:solidFill>
              <a:schemeClr val="tx1"/>
            </a:solidFill>
            <a:effectLst/>
            <a:latin typeface="Verdana" panose="020B0604030504040204" pitchFamily="34" charset="0"/>
            <a:ea typeface="+mn-ea"/>
            <a:cs typeface="Arial" panose="020B0604020202020204" pitchFamily="34" charset="0"/>
          </a:endParaRPr>
        </a:p>
      </dgm:t>
    </dgm:pt>
    <dgm:pt modelId="{F9309D81-BB7D-4406-A888-BDC4362A097C}" type="parTrans" cxnId="{CD527559-0869-4E90-B8DD-AFCE48B8D76D}">
      <dgm:prSet/>
      <dgm:spPr>
        <a:xfrm>
          <a:off x="537047" y="2069997"/>
          <a:ext cx="646319" cy="224342"/>
        </a:xfrm>
      </dgm:spPr>
      <dgm:t>
        <a:bodyPr/>
        <a:lstStyle/>
        <a:p>
          <a:endParaRPr lang="en-ZA">
            <a:solidFill>
              <a:schemeClr val="tx1"/>
            </a:solidFill>
          </a:endParaRPr>
        </a:p>
      </dgm:t>
    </dgm:pt>
    <dgm:pt modelId="{FB207211-0F40-4636-A00D-6FA24F55DBFF}" type="sibTrans" cxnId="{CD527559-0869-4E90-B8DD-AFCE48B8D76D}">
      <dgm:prSet/>
      <dgm:spPr/>
      <dgm:t>
        <a:bodyPr/>
        <a:lstStyle/>
        <a:p>
          <a:endParaRPr lang="en-ZA">
            <a:solidFill>
              <a:schemeClr val="tx1"/>
            </a:solidFill>
          </a:endParaRPr>
        </a:p>
      </dgm:t>
    </dgm:pt>
    <dgm:pt modelId="{DAC926F0-DBA2-47D5-B160-F8008F827400}">
      <dgm:prSet/>
      <dgm:spPr>
        <a:xfrm>
          <a:off x="1295539" y="2294340"/>
          <a:ext cx="1068297" cy="534148"/>
        </a:xfrm>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Tourism Officer (L5)</a:t>
          </a:r>
          <a:endParaRPr kumimoji="0" lang="en-US" altLang="en-US" b="0" i="0" u="none" strike="noStrike" cap="none" normalizeH="0" baseline="0" dirty="0">
            <a:ln/>
            <a:solidFill>
              <a:schemeClr val="tx1"/>
            </a:solidFill>
            <a:effectLst/>
            <a:latin typeface="Verdana" panose="020B0604030504040204" pitchFamily="34" charset="0"/>
            <a:ea typeface="+mn-ea"/>
            <a:cs typeface="Arial" panose="020B0604020202020204" pitchFamily="34" charset="0"/>
          </a:endParaRPr>
        </a:p>
      </dgm:t>
    </dgm:pt>
    <dgm:pt modelId="{8E8B3523-3499-417F-9E87-2486810318F1}" type="parTrans" cxnId="{416C51D0-A669-4E9E-BBFE-6B0A49565495}">
      <dgm:prSet/>
      <dgm:spPr>
        <a:xfrm>
          <a:off x="1183367" y="2069997"/>
          <a:ext cx="646319" cy="224342"/>
        </a:xfrm>
      </dgm:spPr>
      <dgm:t>
        <a:bodyPr/>
        <a:lstStyle/>
        <a:p>
          <a:endParaRPr lang="en-ZA">
            <a:solidFill>
              <a:schemeClr val="tx1"/>
            </a:solidFill>
          </a:endParaRPr>
        </a:p>
      </dgm:t>
    </dgm:pt>
    <dgm:pt modelId="{2F9DFA1D-30AC-41F8-B0B9-524162B8C5C6}" type="sibTrans" cxnId="{416C51D0-A669-4E9E-BBFE-6B0A49565495}">
      <dgm:prSet/>
      <dgm:spPr/>
      <dgm:t>
        <a:bodyPr/>
        <a:lstStyle/>
        <a:p>
          <a:endParaRPr lang="en-ZA">
            <a:solidFill>
              <a:schemeClr val="tx1"/>
            </a:solidFill>
          </a:endParaRPr>
        </a:p>
      </dgm:t>
    </dgm:pt>
    <dgm:pt modelId="{4FCF0145-630C-446B-88DC-FE9F8885D963}">
      <dgm:prSet/>
      <dgm:spPr>
        <a:xfrm>
          <a:off x="1562613" y="3052831"/>
          <a:ext cx="1068297" cy="534148"/>
        </a:xfrm>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Tourism Assistant (L9)</a:t>
          </a:r>
          <a:endParaRPr kumimoji="0" lang="en-US" altLang="en-US" b="0" i="0" u="none" strike="noStrike" cap="none" normalizeH="0" baseline="0" dirty="0">
            <a:ln/>
            <a:solidFill>
              <a:schemeClr val="tx1"/>
            </a:solidFill>
            <a:effectLst/>
            <a:latin typeface="Verdana" panose="020B0604030504040204" pitchFamily="34" charset="0"/>
            <a:ea typeface="+mn-ea"/>
            <a:cs typeface="Arial" panose="020B0604020202020204" pitchFamily="34" charset="0"/>
          </a:endParaRPr>
        </a:p>
      </dgm:t>
    </dgm:pt>
    <dgm:pt modelId="{71E1A58E-41C2-4F39-B0DA-D378FFEA4DA1}" type="parTrans" cxnId="{3AC2E13B-C598-44CF-B96D-7271D793AA4D}">
      <dgm:prSet/>
      <dgm:spPr>
        <a:xfrm>
          <a:off x="1402368" y="2828488"/>
          <a:ext cx="160244" cy="491416"/>
        </a:xfrm>
      </dgm:spPr>
      <dgm:t>
        <a:bodyPr/>
        <a:lstStyle/>
        <a:p>
          <a:endParaRPr lang="en-ZA">
            <a:solidFill>
              <a:schemeClr val="tx1"/>
            </a:solidFill>
          </a:endParaRPr>
        </a:p>
      </dgm:t>
    </dgm:pt>
    <dgm:pt modelId="{1CD22258-4F7C-468D-8A7C-6F79EB574379}" type="sibTrans" cxnId="{3AC2E13B-C598-44CF-B96D-7271D793AA4D}">
      <dgm:prSet/>
      <dgm:spPr/>
      <dgm:t>
        <a:bodyPr/>
        <a:lstStyle/>
        <a:p>
          <a:endParaRPr lang="en-ZA">
            <a:solidFill>
              <a:schemeClr val="tx1"/>
            </a:solidFill>
          </a:endParaRPr>
        </a:p>
      </dgm:t>
    </dgm:pt>
    <dgm:pt modelId="{F390EAE7-7BF0-4432-9248-BFA0A1C16B2C}">
      <dgm:prSet/>
      <dgm:spPr>
        <a:xfrm>
          <a:off x="3601202" y="1535849"/>
          <a:ext cx="1068297" cy="534148"/>
        </a:xfrm>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Researcher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Frozen</a:t>
          </a:r>
          <a:endParaRPr kumimoji="0" lang="en-US" altLang="en-US" b="0" i="0" u="none" strike="noStrike" cap="none" normalizeH="0" baseline="0" dirty="0">
            <a:ln/>
            <a:solidFill>
              <a:schemeClr val="tx1"/>
            </a:solidFill>
            <a:effectLst/>
            <a:latin typeface="Verdana" panose="020B0604030504040204" pitchFamily="34" charset="0"/>
            <a:ea typeface="+mn-ea"/>
            <a:cs typeface="Arial" panose="020B0604020202020204" pitchFamily="34" charset="0"/>
          </a:endParaRPr>
        </a:p>
      </dgm:t>
    </dgm:pt>
    <dgm:pt modelId="{D593E6CD-53B5-4640-A249-C91308765478}" type="parTrans" cxnId="{459D33EA-9CC8-44B7-9BB3-4E73009583C4}">
      <dgm:prSet/>
      <dgm:spPr>
        <a:xfrm>
          <a:off x="3951999" y="553015"/>
          <a:ext cx="183351" cy="982833"/>
        </a:xfrm>
      </dgm:spPr>
      <dgm:t>
        <a:bodyPr/>
        <a:lstStyle/>
        <a:p>
          <a:endParaRPr lang="en-ZA">
            <a:solidFill>
              <a:schemeClr val="tx1"/>
            </a:solidFill>
          </a:endParaRPr>
        </a:p>
      </dgm:t>
    </dgm:pt>
    <dgm:pt modelId="{79A3D1A2-DD6B-44B1-BA30-A171EC5049CD}" type="sibTrans" cxnId="{459D33EA-9CC8-44B7-9BB3-4E73009583C4}">
      <dgm:prSet/>
      <dgm:spPr/>
      <dgm:t>
        <a:bodyPr/>
        <a:lstStyle/>
        <a:p>
          <a:endParaRPr lang="en-ZA">
            <a:solidFill>
              <a:schemeClr val="tx1"/>
            </a:solidFill>
          </a:endParaRPr>
        </a:p>
      </dgm:t>
    </dgm:pt>
    <dgm:pt modelId="{D8F678EA-4613-498A-8355-979247CB3D3D}">
      <dgm:prSet/>
      <dgm:spPr>
        <a:xfrm>
          <a:off x="2588178" y="2294340"/>
          <a:ext cx="1306324" cy="534148"/>
        </a:xfrm>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Compliance &amp; Investment Officer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(Frozen)</a:t>
          </a:r>
          <a:endParaRPr kumimoji="0" lang="en-US" altLang="en-US" b="0" i="0" u="none" strike="noStrike" cap="none" normalizeH="0" baseline="0" dirty="0">
            <a:ln/>
            <a:solidFill>
              <a:schemeClr val="tx1"/>
            </a:solidFill>
            <a:effectLst/>
            <a:latin typeface="Verdana" panose="020B0604030504040204" pitchFamily="34" charset="0"/>
            <a:ea typeface="+mn-ea"/>
            <a:cs typeface="Arial" panose="020B0604020202020204" pitchFamily="34" charset="0"/>
          </a:endParaRPr>
        </a:p>
      </dgm:t>
    </dgm:pt>
    <dgm:pt modelId="{2E940834-0BB4-449A-80D7-9383FABACD4F}" type="parTrans" cxnId="{F1E6C00A-1DB0-47AA-BD0D-7897BADE8FA3}">
      <dgm:prSet/>
      <dgm:spPr>
        <a:xfrm>
          <a:off x="3241341" y="2069997"/>
          <a:ext cx="894010" cy="224342"/>
        </a:xfrm>
      </dgm:spPr>
      <dgm:t>
        <a:bodyPr/>
        <a:lstStyle/>
        <a:p>
          <a:endParaRPr lang="en-ZA">
            <a:solidFill>
              <a:schemeClr val="tx1"/>
            </a:solidFill>
          </a:endParaRPr>
        </a:p>
      </dgm:t>
    </dgm:pt>
    <dgm:pt modelId="{89A44A04-C2C8-4D96-84B9-A610DD70EAFB}" type="sibTrans" cxnId="{F1E6C00A-1DB0-47AA-BD0D-7897BADE8FA3}">
      <dgm:prSet/>
      <dgm:spPr/>
      <dgm:t>
        <a:bodyPr/>
        <a:lstStyle/>
        <a:p>
          <a:endParaRPr lang="en-ZA">
            <a:solidFill>
              <a:schemeClr val="tx1"/>
            </a:solidFill>
          </a:endParaRPr>
        </a:p>
      </dgm:t>
    </dgm:pt>
    <dgm:pt modelId="{1678C15E-26BF-45B2-A9C1-0FC7B4CDD77D}">
      <dgm:prSet/>
      <dgm:spPr>
        <a:xfrm>
          <a:off x="2914760" y="3052831"/>
          <a:ext cx="1147468" cy="848810"/>
        </a:xfrm>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3x Assistant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 Compliance &amp; Investment Officers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(Frozen)</a:t>
          </a:r>
          <a:endParaRPr kumimoji="0" lang="en-US" altLang="en-US" b="0" i="0" u="none" strike="noStrike" cap="none" normalizeH="0" baseline="0" dirty="0">
            <a:ln/>
            <a:solidFill>
              <a:schemeClr val="tx1"/>
            </a:solidFill>
            <a:effectLst/>
            <a:latin typeface="Verdana" panose="020B0604030504040204" pitchFamily="34" charset="0"/>
            <a:ea typeface="+mn-ea"/>
            <a:cs typeface="Arial" panose="020B0604020202020204" pitchFamily="34" charset="0"/>
          </a:endParaRPr>
        </a:p>
      </dgm:t>
    </dgm:pt>
    <dgm:pt modelId="{33E4BF06-7141-4493-875B-6D03E425294E}" type="parTrans" cxnId="{DD576B1A-0647-4A05-8D49-4D15E4ED5FFB}">
      <dgm:prSet/>
      <dgm:spPr>
        <a:xfrm>
          <a:off x="2718811" y="2828488"/>
          <a:ext cx="195948" cy="648747"/>
        </a:xfrm>
      </dgm:spPr>
      <dgm:t>
        <a:bodyPr/>
        <a:lstStyle/>
        <a:p>
          <a:endParaRPr lang="en-ZA">
            <a:solidFill>
              <a:schemeClr val="tx1"/>
            </a:solidFill>
          </a:endParaRPr>
        </a:p>
      </dgm:t>
    </dgm:pt>
    <dgm:pt modelId="{E7BC3A98-46A0-4A25-B64B-EAC638A9D67D}" type="sibTrans" cxnId="{DD576B1A-0647-4A05-8D49-4D15E4ED5FFB}">
      <dgm:prSet/>
      <dgm:spPr/>
      <dgm:t>
        <a:bodyPr/>
        <a:lstStyle/>
        <a:p>
          <a:endParaRPr lang="en-ZA">
            <a:solidFill>
              <a:schemeClr val="tx1"/>
            </a:solidFill>
          </a:endParaRPr>
        </a:p>
      </dgm:t>
    </dgm:pt>
    <dgm:pt modelId="{08531D25-A975-4CDC-AC7B-4A5C85A7202A}">
      <dgm:prSet/>
      <dgm:spPr>
        <a:xfrm>
          <a:off x="4118846" y="2294340"/>
          <a:ext cx="1563677" cy="722350"/>
        </a:xfrm>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Agricultural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Development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Officer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(Frozen)</a:t>
          </a:r>
          <a:endParaRPr kumimoji="0" lang="en-US" altLang="en-US" b="0" i="0" u="none" strike="noStrike" cap="none" normalizeH="0" baseline="0" dirty="0">
            <a:ln/>
            <a:solidFill>
              <a:schemeClr val="tx1"/>
            </a:solidFill>
            <a:effectLst/>
            <a:latin typeface="Verdana" panose="020B0604030504040204" pitchFamily="34" charset="0"/>
            <a:ea typeface="+mn-ea"/>
            <a:cs typeface="Arial" panose="020B0604020202020204" pitchFamily="34" charset="0"/>
          </a:endParaRPr>
        </a:p>
      </dgm:t>
    </dgm:pt>
    <dgm:pt modelId="{C2143011-8BA6-478F-BAEB-3EBD42DE976D}" type="parTrans" cxnId="{E1D82181-1224-4AE1-956B-C39A6925A7C0}">
      <dgm:prSet/>
      <dgm:spPr>
        <a:xfrm>
          <a:off x="4135351" y="2069997"/>
          <a:ext cx="765333" cy="224342"/>
        </a:xfrm>
      </dgm:spPr>
      <dgm:t>
        <a:bodyPr/>
        <a:lstStyle/>
        <a:p>
          <a:endParaRPr lang="en-ZA">
            <a:solidFill>
              <a:schemeClr val="tx1"/>
            </a:solidFill>
          </a:endParaRPr>
        </a:p>
      </dgm:t>
    </dgm:pt>
    <dgm:pt modelId="{D1B228FD-85D5-47D9-84AD-098F9E259D46}" type="sibTrans" cxnId="{E1D82181-1224-4AE1-956B-C39A6925A7C0}">
      <dgm:prSet/>
      <dgm:spPr/>
      <dgm:t>
        <a:bodyPr/>
        <a:lstStyle/>
        <a:p>
          <a:endParaRPr lang="en-ZA">
            <a:solidFill>
              <a:schemeClr val="tx1"/>
            </a:solidFill>
          </a:endParaRPr>
        </a:p>
      </dgm:t>
    </dgm:pt>
    <dgm:pt modelId="{86286BED-F5E5-49C3-B6B3-C636B39117A4}">
      <dgm:prSet/>
      <dgm:spPr>
        <a:xfrm>
          <a:off x="4893842" y="1535849"/>
          <a:ext cx="1068297" cy="534148"/>
        </a:xfrm>
        <a:solidFill>
          <a:schemeClr val="bg1">
            <a:lumMod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bg1"/>
              </a:solidFill>
              <a:effectLst/>
              <a:latin typeface="Verdana" panose="020B0604030504040204" pitchFamily="34" charset="0"/>
              <a:ea typeface="+mn-ea"/>
              <a:cs typeface="Arial" panose="020B0604020202020204" pitchFamily="34" charset="0"/>
            </a:rPr>
            <a:t>Ledet Business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bg1"/>
              </a:solidFill>
              <a:effectLst/>
              <a:latin typeface="Verdana" panose="020B0604030504040204" pitchFamily="34" charset="0"/>
              <a:ea typeface="+mn-ea"/>
              <a:cs typeface="Arial" panose="020B0604020202020204" pitchFamily="34" charset="0"/>
            </a:rPr>
            <a:t>Registration</a:t>
          </a:r>
          <a:endParaRPr kumimoji="0" lang="en-US" altLang="en-US" b="0" i="0" u="none" strike="noStrike" cap="none" normalizeH="0" baseline="0" dirty="0">
            <a:ln/>
            <a:solidFill>
              <a:schemeClr val="bg1"/>
            </a:solidFill>
            <a:effectLst/>
            <a:latin typeface="Verdana" panose="020B0604030504040204" pitchFamily="34" charset="0"/>
            <a:ea typeface="+mn-ea"/>
            <a:cs typeface="Arial" panose="020B0604020202020204" pitchFamily="34" charset="0"/>
          </a:endParaRPr>
        </a:p>
      </dgm:t>
    </dgm:pt>
    <dgm:pt modelId="{AE5D010E-C7AD-4022-A4C4-E4E28B182C83}" type="parTrans" cxnId="{B208204D-608C-442C-8ADC-0847AA66308C}">
      <dgm:prSet/>
      <dgm:spPr>
        <a:xfrm>
          <a:off x="3951999" y="553015"/>
          <a:ext cx="1475991" cy="982833"/>
        </a:xfrm>
      </dgm:spPr>
      <dgm:t>
        <a:bodyPr/>
        <a:lstStyle/>
        <a:p>
          <a:endParaRPr lang="en-ZA">
            <a:solidFill>
              <a:schemeClr val="tx1"/>
            </a:solidFill>
          </a:endParaRPr>
        </a:p>
      </dgm:t>
    </dgm:pt>
    <dgm:pt modelId="{C4B97EDF-E7A6-459B-9190-3FBA3BD98431}" type="sibTrans" cxnId="{B208204D-608C-442C-8ADC-0847AA66308C}">
      <dgm:prSet/>
      <dgm:spPr/>
      <dgm:t>
        <a:bodyPr/>
        <a:lstStyle/>
        <a:p>
          <a:endParaRPr lang="en-ZA">
            <a:solidFill>
              <a:schemeClr val="tx1"/>
            </a:solidFill>
          </a:endParaRPr>
        </a:p>
      </dgm:t>
    </dgm:pt>
    <dgm:pt modelId="{3372FE1C-86D7-451F-8909-1130AA9EC124}">
      <dgm:prSet/>
      <dgm:spPr>
        <a:xfrm>
          <a:off x="6186482" y="1535849"/>
          <a:ext cx="1068297" cy="534148"/>
        </a:xfrm>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Curator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(Frozen)</a:t>
          </a:r>
          <a:endParaRPr kumimoji="0" lang="en-US" altLang="en-US" b="0" i="0" u="none" strike="noStrike" cap="none" normalizeH="0" baseline="0" dirty="0">
            <a:ln/>
            <a:solidFill>
              <a:schemeClr val="tx1"/>
            </a:solidFill>
            <a:effectLst/>
            <a:latin typeface="Verdana" panose="020B0604030504040204" pitchFamily="34" charset="0"/>
            <a:ea typeface="+mn-ea"/>
            <a:cs typeface="Arial" panose="020B0604020202020204" pitchFamily="34" charset="0"/>
          </a:endParaRPr>
        </a:p>
      </dgm:t>
    </dgm:pt>
    <dgm:pt modelId="{3F3F102D-3FC3-4B71-8B0A-8AFBA1E3B925}" type="parTrans" cxnId="{17F5CB38-BE53-4325-9E71-3E0D213CB83F}">
      <dgm:prSet/>
      <dgm:spPr>
        <a:xfrm>
          <a:off x="3951999" y="553015"/>
          <a:ext cx="2768631" cy="982833"/>
        </a:xfrm>
      </dgm:spPr>
      <dgm:t>
        <a:bodyPr/>
        <a:lstStyle/>
        <a:p>
          <a:endParaRPr lang="en-ZA">
            <a:solidFill>
              <a:schemeClr val="tx1"/>
            </a:solidFill>
          </a:endParaRPr>
        </a:p>
      </dgm:t>
    </dgm:pt>
    <dgm:pt modelId="{8D4F43FE-A594-4992-869F-9B8BEF1EA946}" type="sibTrans" cxnId="{17F5CB38-BE53-4325-9E71-3E0D213CB83F}">
      <dgm:prSet/>
      <dgm:spPr/>
      <dgm:t>
        <a:bodyPr/>
        <a:lstStyle/>
        <a:p>
          <a:endParaRPr lang="en-ZA">
            <a:solidFill>
              <a:schemeClr val="tx1"/>
            </a:solidFill>
          </a:endParaRPr>
        </a:p>
      </dgm:t>
    </dgm:pt>
    <dgm:pt modelId="{A27BA41A-E8C5-4B91-A67C-400608BC22CB}">
      <dgm:prSet/>
      <dgm:spPr>
        <a:xfrm>
          <a:off x="6186482" y="2294340"/>
          <a:ext cx="1068297" cy="534148"/>
        </a:xfrm>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Professional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Officer (L5)</a:t>
          </a:r>
          <a:endParaRPr kumimoji="0" lang="en-US" altLang="en-US" b="0" i="0" u="none" strike="noStrike" cap="none" normalizeH="0" baseline="0" dirty="0">
            <a:ln/>
            <a:solidFill>
              <a:schemeClr val="tx1"/>
            </a:solidFill>
            <a:effectLst/>
            <a:latin typeface="Verdana" panose="020B0604030504040204" pitchFamily="34" charset="0"/>
            <a:ea typeface="+mn-ea"/>
            <a:cs typeface="Arial" panose="020B0604020202020204" pitchFamily="34" charset="0"/>
          </a:endParaRPr>
        </a:p>
      </dgm:t>
    </dgm:pt>
    <dgm:pt modelId="{FE7DFE07-3B48-4E2D-A845-189246D245FF}" type="parTrans" cxnId="{BDD45B87-65C5-4DAF-BE13-92253505BEBB}">
      <dgm:prSet/>
      <dgm:spPr>
        <a:xfrm>
          <a:off x="6674910" y="2069997"/>
          <a:ext cx="91440" cy="224342"/>
        </a:xfrm>
      </dgm:spPr>
      <dgm:t>
        <a:bodyPr/>
        <a:lstStyle/>
        <a:p>
          <a:endParaRPr lang="en-ZA">
            <a:solidFill>
              <a:schemeClr val="tx1"/>
            </a:solidFill>
          </a:endParaRPr>
        </a:p>
      </dgm:t>
    </dgm:pt>
    <dgm:pt modelId="{78458C8D-9F68-4375-88C3-F52DD30CFB39}" type="sibTrans" cxnId="{BDD45B87-65C5-4DAF-BE13-92253505BEBB}">
      <dgm:prSet/>
      <dgm:spPr/>
      <dgm:t>
        <a:bodyPr/>
        <a:lstStyle/>
        <a:p>
          <a:endParaRPr lang="en-ZA">
            <a:solidFill>
              <a:schemeClr val="tx1"/>
            </a:solidFill>
          </a:endParaRPr>
        </a:p>
      </dgm:t>
    </dgm:pt>
    <dgm:pt modelId="{1378F21D-BAB6-42F9-AF1B-D7F9E8559EB5}">
      <dgm:prSet/>
      <dgm:spPr>
        <a:xfrm>
          <a:off x="6453556" y="3052831"/>
          <a:ext cx="1296475" cy="712527"/>
        </a:xfrm>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 Assistant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 Professional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 Officer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(Frozen)</a:t>
          </a:r>
          <a:endParaRPr kumimoji="0" lang="en-US" altLang="en-US" b="0" i="0" u="none" strike="noStrike" cap="none" normalizeH="0" baseline="0" dirty="0">
            <a:ln/>
            <a:solidFill>
              <a:schemeClr val="tx1"/>
            </a:solidFill>
            <a:effectLst/>
            <a:latin typeface="Verdana" panose="020B0604030504040204" pitchFamily="34" charset="0"/>
            <a:ea typeface="+mn-ea"/>
            <a:cs typeface="Arial" panose="020B0604020202020204" pitchFamily="34" charset="0"/>
          </a:endParaRPr>
        </a:p>
      </dgm:t>
    </dgm:pt>
    <dgm:pt modelId="{1632D372-D7C4-452E-A376-D2FA1CEF09FA}" type="parTrans" cxnId="{6B25BF63-B423-41B2-84F3-4D9E48BB769A}">
      <dgm:prSet/>
      <dgm:spPr>
        <a:xfrm>
          <a:off x="6293312" y="2828488"/>
          <a:ext cx="160244" cy="580606"/>
        </a:xfrm>
      </dgm:spPr>
      <dgm:t>
        <a:bodyPr/>
        <a:lstStyle/>
        <a:p>
          <a:endParaRPr lang="en-ZA">
            <a:solidFill>
              <a:schemeClr val="tx1"/>
            </a:solidFill>
          </a:endParaRPr>
        </a:p>
      </dgm:t>
    </dgm:pt>
    <dgm:pt modelId="{B0D280D8-1F85-4BC7-BC32-02C1B03E036A}" type="sibTrans" cxnId="{6B25BF63-B423-41B2-84F3-4D9E48BB769A}">
      <dgm:prSet/>
      <dgm:spPr/>
      <dgm:t>
        <a:bodyPr/>
        <a:lstStyle/>
        <a:p>
          <a:endParaRPr lang="en-ZA">
            <a:solidFill>
              <a:schemeClr val="tx1"/>
            </a:solidFill>
          </a:endParaRPr>
        </a:p>
      </dgm:t>
    </dgm:pt>
    <dgm:pt modelId="{F6D31D98-793E-4258-9339-C3338BCCB0D7}">
      <dgm:prSet/>
      <dgm:spPr>
        <a:xfrm>
          <a:off x="6777675" y="3989701"/>
          <a:ext cx="1068297" cy="534148"/>
        </a:xfrm>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Museum Worker (L9) </a:t>
          </a:r>
          <a:endParaRPr kumimoji="0" lang="en-US" altLang="en-US" b="0" i="0" u="none" strike="noStrike" cap="none" normalizeH="0" baseline="0" dirty="0">
            <a:ln/>
            <a:solidFill>
              <a:schemeClr val="tx1"/>
            </a:solidFill>
            <a:effectLst/>
            <a:latin typeface="Verdana" panose="020B0604030504040204" pitchFamily="34" charset="0"/>
            <a:ea typeface="+mn-ea"/>
            <a:cs typeface="Arial" panose="020B0604020202020204" pitchFamily="34" charset="0"/>
          </a:endParaRPr>
        </a:p>
      </dgm:t>
    </dgm:pt>
    <dgm:pt modelId="{99AA00CE-5BBA-4CCB-AF9D-09FFC9B80A44}" type="parTrans" cxnId="{07E1E059-BB92-43D1-9714-3F8B8FF24EED}">
      <dgm:prSet/>
      <dgm:spPr>
        <a:xfrm>
          <a:off x="6583204" y="3765358"/>
          <a:ext cx="194471" cy="491416"/>
        </a:xfrm>
      </dgm:spPr>
      <dgm:t>
        <a:bodyPr/>
        <a:lstStyle/>
        <a:p>
          <a:endParaRPr lang="en-ZA">
            <a:solidFill>
              <a:schemeClr val="tx1"/>
            </a:solidFill>
          </a:endParaRPr>
        </a:p>
      </dgm:t>
    </dgm:pt>
    <dgm:pt modelId="{CD1B3734-E2CA-4746-BFED-3ED6D13D75CC}" type="sibTrans" cxnId="{07E1E059-BB92-43D1-9714-3F8B8FF24EED}">
      <dgm:prSet/>
      <dgm:spPr/>
      <dgm:t>
        <a:bodyPr/>
        <a:lstStyle/>
        <a:p>
          <a:endParaRPr lang="en-ZA">
            <a:solidFill>
              <a:schemeClr val="tx1"/>
            </a:solidFill>
          </a:endParaRPr>
        </a:p>
      </dgm:t>
    </dgm:pt>
    <dgm:pt modelId="{290AA9CF-A375-4862-852F-4534A102C447}">
      <dgm:prSet/>
      <dgm:spPr>
        <a:xfrm>
          <a:off x="6777675" y="4748192"/>
          <a:ext cx="1068297" cy="534148"/>
        </a:xfrm>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4x Museum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solidFill>
                <a:schemeClr val="tx1"/>
              </a:solidFill>
              <a:effectLst/>
              <a:latin typeface="Verdana" panose="020B0604030504040204" pitchFamily="34" charset="0"/>
              <a:ea typeface="+mn-ea"/>
              <a:cs typeface="Arial" panose="020B0604020202020204" pitchFamily="34" charset="0"/>
            </a:rPr>
            <a:t>Aids (L15)</a:t>
          </a:r>
          <a:endParaRPr kumimoji="0" lang="en-US" altLang="en-US" b="0" i="0" u="none" strike="noStrike" cap="none" normalizeH="0" baseline="0" dirty="0">
            <a:ln/>
            <a:solidFill>
              <a:schemeClr val="tx1"/>
            </a:solidFill>
            <a:effectLst/>
            <a:latin typeface="Verdana" panose="020B0604030504040204" pitchFamily="34" charset="0"/>
            <a:ea typeface="+mn-ea"/>
            <a:cs typeface="Arial" panose="020B0604020202020204" pitchFamily="34" charset="0"/>
          </a:endParaRPr>
        </a:p>
      </dgm:t>
    </dgm:pt>
    <dgm:pt modelId="{5F0475A7-B033-482D-80DC-56C754F2A50A}" type="parTrans" cxnId="{CEAC65AB-08D8-4554-A1BE-6A46F2C3E968}">
      <dgm:prSet/>
      <dgm:spPr>
        <a:xfrm>
          <a:off x="6583204" y="3765358"/>
          <a:ext cx="194471" cy="1249907"/>
        </a:xfrm>
      </dgm:spPr>
      <dgm:t>
        <a:bodyPr/>
        <a:lstStyle/>
        <a:p>
          <a:endParaRPr lang="en-ZA">
            <a:solidFill>
              <a:schemeClr val="tx1"/>
            </a:solidFill>
          </a:endParaRPr>
        </a:p>
      </dgm:t>
    </dgm:pt>
    <dgm:pt modelId="{54F1BE28-AACA-4C2D-ACA9-1143A74E5E62}" type="sibTrans" cxnId="{CEAC65AB-08D8-4554-A1BE-6A46F2C3E968}">
      <dgm:prSet/>
      <dgm:spPr/>
      <dgm:t>
        <a:bodyPr/>
        <a:lstStyle/>
        <a:p>
          <a:endParaRPr lang="en-ZA">
            <a:solidFill>
              <a:schemeClr val="tx1"/>
            </a:solidFill>
          </a:endParaRPr>
        </a:p>
      </dgm:t>
    </dgm:pt>
    <dgm:pt modelId="{FB4F0437-DF66-418D-BAAD-47823EB677F4}" type="pres">
      <dgm:prSet presAssocID="{53CCBEAD-DF6A-4582-A914-6FAC290504E5}" presName="hierChild1" presStyleCnt="0">
        <dgm:presLayoutVars>
          <dgm:orgChart val="1"/>
          <dgm:chPref val="1"/>
          <dgm:dir/>
          <dgm:animOne val="branch"/>
          <dgm:animLvl val="lvl"/>
          <dgm:resizeHandles/>
        </dgm:presLayoutVars>
      </dgm:prSet>
      <dgm:spPr/>
    </dgm:pt>
    <dgm:pt modelId="{B0808496-BE09-4667-A18F-C5F0ADAB746A}" type="pres">
      <dgm:prSet presAssocID="{61C58103-D280-431A-9CEA-6E009F550CF4}" presName="hierRoot1" presStyleCnt="0">
        <dgm:presLayoutVars>
          <dgm:hierBranch/>
        </dgm:presLayoutVars>
      </dgm:prSet>
      <dgm:spPr/>
    </dgm:pt>
    <dgm:pt modelId="{5FDE5A79-4482-48F9-902C-609F8C19EEE8}" type="pres">
      <dgm:prSet presAssocID="{61C58103-D280-431A-9CEA-6E009F550CF4}" presName="rootComposite1" presStyleCnt="0"/>
      <dgm:spPr/>
    </dgm:pt>
    <dgm:pt modelId="{52DB5DAB-A91C-404F-AA89-7F323EFA8C4D}" type="pres">
      <dgm:prSet presAssocID="{61C58103-D280-431A-9CEA-6E009F550CF4}" presName="rootText1" presStyleLbl="node0" presStyleIdx="0" presStyleCnt="1">
        <dgm:presLayoutVars>
          <dgm:chPref val="3"/>
        </dgm:presLayoutVars>
      </dgm:prSet>
      <dgm:spPr>
        <a:prstGeom prst="rect">
          <a:avLst/>
        </a:prstGeom>
      </dgm:spPr>
      <dgm:t>
        <a:bodyPr/>
        <a:lstStyle/>
        <a:p>
          <a:endParaRPr lang="en-ZA"/>
        </a:p>
      </dgm:t>
    </dgm:pt>
    <dgm:pt modelId="{5B1154A8-D405-46B0-92A3-9551F06FE016}" type="pres">
      <dgm:prSet presAssocID="{61C58103-D280-431A-9CEA-6E009F550CF4}" presName="rootConnector1" presStyleLbl="node1" presStyleIdx="0" presStyleCnt="0"/>
      <dgm:spPr/>
      <dgm:t>
        <a:bodyPr/>
        <a:lstStyle/>
        <a:p>
          <a:endParaRPr lang="en-ZA"/>
        </a:p>
      </dgm:t>
    </dgm:pt>
    <dgm:pt modelId="{302A69E2-5C4D-4D52-A936-1B124F9D374E}" type="pres">
      <dgm:prSet presAssocID="{61C58103-D280-431A-9CEA-6E009F550CF4}" presName="hierChild2" presStyleCnt="0"/>
      <dgm:spPr/>
    </dgm:pt>
    <dgm:pt modelId="{D56D65DF-B3CB-41D3-97AD-2CAD07BE779E}" type="pres">
      <dgm:prSet presAssocID="{50C84CCF-5DBC-4B2F-B618-4F230D96F205}" presName="Name35" presStyleLbl="parChTrans1D2" presStyleIdx="0" presStyleCnt="5"/>
      <dgm:spPr>
        <a:custGeom>
          <a:avLst/>
          <a:gdLst/>
          <a:ahLst/>
          <a:cxnLst/>
          <a:rect l="0" t="0" r="0" b="0"/>
          <a:pathLst>
            <a:path>
              <a:moveTo>
                <a:pt x="2768631" y="0"/>
              </a:moveTo>
              <a:lnTo>
                <a:pt x="2768631" y="870662"/>
              </a:lnTo>
              <a:lnTo>
                <a:pt x="0" y="870662"/>
              </a:lnTo>
              <a:lnTo>
                <a:pt x="0" y="982833"/>
              </a:lnTo>
            </a:path>
          </a:pathLst>
        </a:custGeom>
      </dgm:spPr>
      <dgm:t>
        <a:bodyPr/>
        <a:lstStyle/>
        <a:p>
          <a:endParaRPr lang="en-ZA"/>
        </a:p>
      </dgm:t>
    </dgm:pt>
    <dgm:pt modelId="{618C3C0F-8270-48EF-BCC0-F0FFDFC4BFD5}" type="pres">
      <dgm:prSet presAssocID="{DD599E51-B1DE-49E0-A581-2DA4810A8EDF}" presName="hierRoot2" presStyleCnt="0">
        <dgm:presLayoutVars>
          <dgm:hierBranch/>
        </dgm:presLayoutVars>
      </dgm:prSet>
      <dgm:spPr/>
    </dgm:pt>
    <dgm:pt modelId="{27A463AB-FA29-4D2A-AFFE-68FD504BD6C6}" type="pres">
      <dgm:prSet presAssocID="{DD599E51-B1DE-49E0-A581-2DA4810A8EDF}" presName="rootComposite" presStyleCnt="0"/>
      <dgm:spPr/>
    </dgm:pt>
    <dgm:pt modelId="{2F85BC56-664D-4CD1-A178-C0BA8FD814B2}" type="pres">
      <dgm:prSet presAssocID="{DD599E51-B1DE-49E0-A581-2DA4810A8EDF}" presName="rootText" presStyleLbl="node2" presStyleIdx="0" presStyleCnt="4">
        <dgm:presLayoutVars>
          <dgm:chPref val="3"/>
        </dgm:presLayoutVars>
      </dgm:prSet>
      <dgm:spPr>
        <a:prstGeom prst="rect">
          <a:avLst/>
        </a:prstGeom>
      </dgm:spPr>
      <dgm:t>
        <a:bodyPr/>
        <a:lstStyle/>
        <a:p>
          <a:endParaRPr lang="en-ZA"/>
        </a:p>
      </dgm:t>
    </dgm:pt>
    <dgm:pt modelId="{C36539A9-2943-4A8B-A1FB-C4F204A70844}" type="pres">
      <dgm:prSet presAssocID="{DD599E51-B1DE-49E0-A581-2DA4810A8EDF}" presName="rootConnector" presStyleLbl="node2" presStyleIdx="0" presStyleCnt="4"/>
      <dgm:spPr/>
      <dgm:t>
        <a:bodyPr/>
        <a:lstStyle/>
        <a:p>
          <a:endParaRPr lang="en-ZA"/>
        </a:p>
      </dgm:t>
    </dgm:pt>
    <dgm:pt modelId="{A7F620C3-35DB-40D4-B197-C8592E3C7185}" type="pres">
      <dgm:prSet presAssocID="{DD599E51-B1DE-49E0-A581-2DA4810A8EDF}" presName="hierChild4" presStyleCnt="0"/>
      <dgm:spPr/>
    </dgm:pt>
    <dgm:pt modelId="{42F8FA9D-0B7D-4B51-88E2-15D084FA24FA}" type="pres">
      <dgm:prSet presAssocID="{F9309D81-BB7D-4406-A888-BDC4362A097C}" presName="Name35" presStyleLbl="parChTrans1D3" presStyleIdx="0" presStyleCnt="5"/>
      <dgm:spPr>
        <a:custGeom>
          <a:avLst/>
          <a:gdLst/>
          <a:ahLst/>
          <a:cxnLst/>
          <a:rect l="0" t="0" r="0" b="0"/>
          <a:pathLst>
            <a:path>
              <a:moveTo>
                <a:pt x="646319" y="0"/>
              </a:moveTo>
              <a:lnTo>
                <a:pt x="646319" y="112171"/>
              </a:lnTo>
              <a:lnTo>
                <a:pt x="0" y="112171"/>
              </a:lnTo>
              <a:lnTo>
                <a:pt x="0" y="224342"/>
              </a:lnTo>
            </a:path>
          </a:pathLst>
        </a:custGeom>
      </dgm:spPr>
      <dgm:t>
        <a:bodyPr/>
        <a:lstStyle/>
        <a:p>
          <a:endParaRPr lang="en-ZA"/>
        </a:p>
      </dgm:t>
    </dgm:pt>
    <dgm:pt modelId="{9EA29F1C-2DFB-4F93-B990-6966CFC05411}" type="pres">
      <dgm:prSet presAssocID="{A84D56C1-FA05-405A-A467-42D56AC4EBDB}" presName="hierRoot2" presStyleCnt="0">
        <dgm:presLayoutVars>
          <dgm:hierBranch val="r"/>
        </dgm:presLayoutVars>
      </dgm:prSet>
      <dgm:spPr/>
    </dgm:pt>
    <dgm:pt modelId="{6C988860-46F0-4AC1-B76A-38D270DFB055}" type="pres">
      <dgm:prSet presAssocID="{A84D56C1-FA05-405A-A467-42D56AC4EBDB}" presName="rootComposite" presStyleCnt="0"/>
      <dgm:spPr/>
    </dgm:pt>
    <dgm:pt modelId="{73833837-2A08-4FD5-BBCE-0073F252B027}" type="pres">
      <dgm:prSet presAssocID="{A84D56C1-FA05-405A-A467-42D56AC4EBDB}" presName="rootText" presStyleLbl="node3" presStyleIdx="0" presStyleCnt="5">
        <dgm:presLayoutVars>
          <dgm:chPref val="3"/>
        </dgm:presLayoutVars>
      </dgm:prSet>
      <dgm:spPr>
        <a:prstGeom prst="rect">
          <a:avLst/>
        </a:prstGeom>
      </dgm:spPr>
      <dgm:t>
        <a:bodyPr/>
        <a:lstStyle/>
        <a:p>
          <a:endParaRPr lang="en-ZA"/>
        </a:p>
      </dgm:t>
    </dgm:pt>
    <dgm:pt modelId="{D64C56F5-77C8-4E12-92A9-7FBFB5714C92}" type="pres">
      <dgm:prSet presAssocID="{A84D56C1-FA05-405A-A467-42D56AC4EBDB}" presName="rootConnector" presStyleLbl="node3" presStyleIdx="0" presStyleCnt="5"/>
      <dgm:spPr/>
      <dgm:t>
        <a:bodyPr/>
        <a:lstStyle/>
        <a:p>
          <a:endParaRPr lang="en-ZA"/>
        </a:p>
      </dgm:t>
    </dgm:pt>
    <dgm:pt modelId="{D63B1B77-9738-4CEF-94E1-8D392573E4FA}" type="pres">
      <dgm:prSet presAssocID="{A84D56C1-FA05-405A-A467-42D56AC4EBDB}" presName="hierChild4" presStyleCnt="0"/>
      <dgm:spPr/>
    </dgm:pt>
    <dgm:pt modelId="{7AEA6165-50E0-4E76-84D1-3DE2F1B9A7F5}" type="pres">
      <dgm:prSet presAssocID="{A84D56C1-FA05-405A-A467-42D56AC4EBDB}" presName="hierChild5" presStyleCnt="0"/>
      <dgm:spPr/>
    </dgm:pt>
    <dgm:pt modelId="{88E45660-4B14-40AA-89A7-DD96671D840B}" type="pres">
      <dgm:prSet presAssocID="{8E8B3523-3499-417F-9E87-2486810318F1}" presName="Name35" presStyleLbl="parChTrans1D3" presStyleIdx="1" presStyleCnt="5"/>
      <dgm:spPr>
        <a:custGeom>
          <a:avLst/>
          <a:gdLst/>
          <a:ahLst/>
          <a:cxnLst/>
          <a:rect l="0" t="0" r="0" b="0"/>
          <a:pathLst>
            <a:path>
              <a:moveTo>
                <a:pt x="0" y="0"/>
              </a:moveTo>
              <a:lnTo>
                <a:pt x="0" y="112171"/>
              </a:lnTo>
              <a:lnTo>
                <a:pt x="646319" y="112171"/>
              </a:lnTo>
              <a:lnTo>
                <a:pt x="646319" y="224342"/>
              </a:lnTo>
            </a:path>
          </a:pathLst>
        </a:custGeom>
      </dgm:spPr>
      <dgm:t>
        <a:bodyPr/>
        <a:lstStyle/>
        <a:p>
          <a:endParaRPr lang="en-ZA"/>
        </a:p>
      </dgm:t>
    </dgm:pt>
    <dgm:pt modelId="{540AB56E-1D7D-46FB-A127-DA2D553D3ADE}" type="pres">
      <dgm:prSet presAssocID="{DAC926F0-DBA2-47D5-B160-F8008F827400}" presName="hierRoot2" presStyleCnt="0">
        <dgm:presLayoutVars>
          <dgm:hierBranch val="r"/>
        </dgm:presLayoutVars>
      </dgm:prSet>
      <dgm:spPr/>
    </dgm:pt>
    <dgm:pt modelId="{6434E40B-E4BF-4ECB-AED9-A9B69284AA0A}" type="pres">
      <dgm:prSet presAssocID="{DAC926F0-DBA2-47D5-B160-F8008F827400}" presName="rootComposite" presStyleCnt="0"/>
      <dgm:spPr/>
    </dgm:pt>
    <dgm:pt modelId="{51DEA8E9-DDD4-4F20-AC1F-547B40AB798E}" type="pres">
      <dgm:prSet presAssocID="{DAC926F0-DBA2-47D5-B160-F8008F827400}" presName="rootText" presStyleLbl="node3" presStyleIdx="1" presStyleCnt="5">
        <dgm:presLayoutVars>
          <dgm:chPref val="3"/>
        </dgm:presLayoutVars>
      </dgm:prSet>
      <dgm:spPr>
        <a:prstGeom prst="rect">
          <a:avLst/>
        </a:prstGeom>
      </dgm:spPr>
      <dgm:t>
        <a:bodyPr/>
        <a:lstStyle/>
        <a:p>
          <a:endParaRPr lang="en-ZA"/>
        </a:p>
      </dgm:t>
    </dgm:pt>
    <dgm:pt modelId="{E17C9384-7EA7-406B-BE85-89C2E6AB490B}" type="pres">
      <dgm:prSet presAssocID="{DAC926F0-DBA2-47D5-B160-F8008F827400}" presName="rootConnector" presStyleLbl="node3" presStyleIdx="1" presStyleCnt="5"/>
      <dgm:spPr/>
      <dgm:t>
        <a:bodyPr/>
        <a:lstStyle/>
        <a:p>
          <a:endParaRPr lang="en-ZA"/>
        </a:p>
      </dgm:t>
    </dgm:pt>
    <dgm:pt modelId="{09665F93-FA28-40C9-AECB-F9AF8E3B17A8}" type="pres">
      <dgm:prSet presAssocID="{DAC926F0-DBA2-47D5-B160-F8008F827400}" presName="hierChild4" presStyleCnt="0"/>
      <dgm:spPr/>
    </dgm:pt>
    <dgm:pt modelId="{427061D8-EEA2-4692-AEDC-64D2AD394046}" type="pres">
      <dgm:prSet presAssocID="{71E1A58E-41C2-4F39-B0DA-D378FFEA4DA1}" presName="Name50" presStyleLbl="parChTrans1D4" presStyleIdx="0" presStyleCnt="5"/>
      <dgm:spPr>
        <a:custGeom>
          <a:avLst/>
          <a:gdLst/>
          <a:ahLst/>
          <a:cxnLst/>
          <a:rect l="0" t="0" r="0" b="0"/>
          <a:pathLst>
            <a:path>
              <a:moveTo>
                <a:pt x="0" y="0"/>
              </a:moveTo>
              <a:lnTo>
                <a:pt x="0" y="491416"/>
              </a:lnTo>
              <a:lnTo>
                <a:pt x="160244" y="491416"/>
              </a:lnTo>
            </a:path>
          </a:pathLst>
        </a:custGeom>
      </dgm:spPr>
      <dgm:t>
        <a:bodyPr/>
        <a:lstStyle/>
        <a:p>
          <a:endParaRPr lang="en-ZA"/>
        </a:p>
      </dgm:t>
    </dgm:pt>
    <dgm:pt modelId="{0B08D35F-F15E-4DE4-BE7D-A9048ACED488}" type="pres">
      <dgm:prSet presAssocID="{4FCF0145-630C-446B-88DC-FE9F8885D963}" presName="hierRoot2" presStyleCnt="0">
        <dgm:presLayoutVars>
          <dgm:hierBranch val="r"/>
        </dgm:presLayoutVars>
      </dgm:prSet>
      <dgm:spPr/>
    </dgm:pt>
    <dgm:pt modelId="{0F750CAE-ADAD-47E5-8DB6-F88BF4588DEC}" type="pres">
      <dgm:prSet presAssocID="{4FCF0145-630C-446B-88DC-FE9F8885D963}" presName="rootComposite" presStyleCnt="0"/>
      <dgm:spPr/>
    </dgm:pt>
    <dgm:pt modelId="{BFB448F4-DCCF-4A95-96F9-2DD0187A40A8}" type="pres">
      <dgm:prSet presAssocID="{4FCF0145-630C-446B-88DC-FE9F8885D963}" presName="rootText" presStyleLbl="node4" presStyleIdx="0" presStyleCnt="5">
        <dgm:presLayoutVars>
          <dgm:chPref val="3"/>
        </dgm:presLayoutVars>
      </dgm:prSet>
      <dgm:spPr>
        <a:prstGeom prst="rect">
          <a:avLst/>
        </a:prstGeom>
      </dgm:spPr>
      <dgm:t>
        <a:bodyPr/>
        <a:lstStyle/>
        <a:p>
          <a:endParaRPr lang="en-ZA"/>
        </a:p>
      </dgm:t>
    </dgm:pt>
    <dgm:pt modelId="{9D4B151B-3565-4B96-956F-EF488142F493}" type="pres">
      <dgm:prSet presAssocID="{4FCF0145-630C-446B-88DC-FE9F8885D963}" presName="rootConnector" presStyleLbl="node4" presStyleIdx="0" presStyleCnt="5"/>
      <dgm:spPr/>
      <dgm:t>
        <a:bodyPr/>
        <a:lstStyle/>
        <a:p>
          <a:endParaRPr lang="en-ZA"/>
        </a:p>
      </dgm:t>
    </dgm:pt>
    <dgm:pt modelId="{19DAAEDB-7B53-4144-9645-FDBCBA558E44}" type="pres">
      <dgm:prSet presAssocID="{4FCF0145-630C-446B-88DC-FE9F8885D963}" presName="hierChild4" presStyleCnt="0"/>
      <dgm:spPr/>
    </dgm:pt>
    <dgm:pt modelId="{351358BB-D2C6-4705-B990-ADA4A0112529}" type="pres">
      <dgm:prSet presAssocID="{4FCF0145-630C-446B-88DC-FE9F8885D963}" presName="hierChild5" presStyleCnt="0"/>
      <dgm:spPr/>
    </dgm:pt>
    <dgm:pt modelId="{C5143CFF-325C-4248-9FB8-B60888AC2AA0}" type="pres">
      <dgm:prSet presAssocID="{DAC926F0-DBA2-47D5-B160-F8008F827400}" presName="hierChild5" presStyleCnt="0"/>
      <dgm:spPr/>
    </dgm:pt>
    <dgm:pt modelId="{889E1A62-3EAC-4A7D-B321-9C3A1ABF1FFE}" type="pres">
      <dgm:prSet presAssocID="{DD599E51-B1DE-49E0-A581-2DA4810A8EDF}" presName="hierChild5" presStyleCnt="0"/>
      <dgm:spPr/>
    </dgm:pt>
    <dgm:pt modelId="{D6BC115D-19CE-41E3-9EB9-28FC2FE8A649}" type="pres">
      <dgm:prSet presAssocID="{D593E6CD-53B5-4640-A249-C91308765478}" presName="Name35" presStyleLbl="parChTrans1D2" presStyleIdx="1" presStyleCnt="5"/>
      <dgm:spPr>
        <a:custGeom>
          <a:avLst/>
          <a:gdLst/>
          <a:ahLst/>
          <a:cxnLst/>
          <a:rect l="0" t="0" r="0" b="0"/>
          <a:pathLst>
            <a:path>
              <a:moveTo>
                <a:pt x="0" y="0"/>
              </a:moveTo>
              <a:lnTo>
                <a:pt x="0" y="870662"/>
              </a:lnTo>
              <a:lnTo>
                <a:pt x="183351" y="870662"/>
              </a:lnTo>
              <a:lnTo>
                <a:pt x="183351" y="982833"/>
              </a:lnTo>
            </a:path>
          </a:pathLst>
        </a:custGeom>
      </dgm:spPr>
      <dgm:t>
        <a:bodyPr/>
        <a:lstStyle/>
        <a:p>
          <a:endParaRPr lang="en-ZA"/>
        </a:p>
      </dgm:t>
    </dgm:pt>
    <dgm:pt modelId="{BCA5EC93-E186-447A-A0EB-F3FB895E09A6}" type="pres">
      <dgm:prSet presAssocID="{F390EAE7-7BF0-4432-9248-BFA0A1C16B2C}" presName="hierRoot2" presStyleCnt="0">
        <dgm:presLayoutVars>
          <dgm:hierBranch/>
        </dgm:presLayoutVars>
      </dgm:prSet>
      <dgm:spPr/>
    </dgm:pt>
    <dgm:pt modelId="{5C504887-1AE6-4A0E-9109-52284FF57CE3}" type="pres">
      <dgm:prSet presAssocID="{F390EAE7-7BF0-4432-9248-BFA0A1C16B2C}" presName="rootComposite" presStyleCnt="0"/>
      <dgm:spPr/>
    </dgm:pt>
    <dgm:pt modelId="{DB84598D-428A-4646-9F17-0CABA0E9A134}" type="pres">
      <dgm:prSet presAssocID="{F390EAE7-7BF0-4432-9248-BFA0A1C16B2C}" presName="rootText" presStyleLbl="node2" presStyleIdx="1" presStyleCnt="4">
        <dgm:presLayoutVars>
          <dgm:chPref val="3"/>
        </dgm:presLayoutVars>
      </dgm:prSet>
      <dgm:spPr>
        <a:prstGeom prst="rect">
          <a:avLst/>
        </a:prstGeom>
      </dgm:spPr>
      <dgm:t>
        <a:bodyPr/>
        <a:lstStyle/>
        <a:p>
          <a:endParaRPr lang="en-ZA"/>
        </a:p>
      </dgm:t>
    </dgm:pt>
    <dgm:pt modelId="{4EE21505-D59D-48B9-A6D5-A822309AD6A4}" type="pres">
      <dgm:prSet presAssocID="{F390EAE7-7BF0-4432-9248-BFA0A1C16B2C}" presName="rootConnector" presStyleLbl="node2" presStyleIdx="1" presStyleCnt="4"/>
      <dgm:spPr/>
      <dgm:t>
        <a:bodyPr/>
        <a:lstStyle/>
        <a:p>
          <a:endParaRPr lang="en-ZA"/>
        </a:p>
      </dgm:t>
    </dgm:pt>
    <dgm:pt modelId="{8B74A88F-DE8D-43C1-807A-274E4671D85C}" type="pres">
      <dgm:prSet presAssocID="{F390EAE7-7BF0-4432-9248-BFA0A1C16B2C}" presName="hierChild4" presStyleCnt="0"/>
      <dgm:spPr/>
    </dgm:pt>
    <dgm:pt modelId="{951CCB8F-D5C4-401F-AED5-F06FC58EB28E}" type="pres">
      <dgm:prSet presAssocID="{2E940834-0BB4-449A-80D7-9383FABACD4F}" presName="Name35" presStyleLbl="parChTrans1D3" presStyleIdx="2" presStyleCnt="5"/>
      <dgm:spPr>
        <a:custGeom>
          <a:avLst/>
          <a:gdLst/>
          <a:ahLst/>
          <a:cxnLst/>
          <a:rect l="0" t="0" r="0" b="0"/>
          <a:pathLst>
            <a:path>
              <a:moveTo>
                <a:pt x="894010" y="0"/>
              </a:moveTo>
              <a:lnTo>
                <a:pt x="894010" y="112171"/>
              </a:lnTo>
              <a:lnTo>
                <a:pt x="0" y="112171"/>
              </a:lnTo>
              <a:lnTo>
                <a:pt x="0" y="224342"/>
              </a:lnTo>
            </a:path>
          </a:pathLst>
        </a:custGeom>
      </dgm:spPr>
      <dgm:t>
        <a:bodyPr/>
        <a:lstStyle/>
        <a:p>
          <a:endParaRPr lang="en-ZA"/>
        </a:p>
      </dgm:t>
    </dgm:pt>
    <dgm:pt modelId="{46BDDDDB-7278-4456-894E-FE858470E46B}" type="pres">
      <dgm:prSet presAssocID="{D8F678EA-4613-498A-8355-979247CB3D3D}" presName="hierRoot2" presStyleCnt="0">
        <dgm:presLayoutVars>
          <dgm:hierBranch val="r"/>
        </dgm:presLayoutVars>
      </dgm:prSet>
      <dgm:spPr/>
    </dgm:pt>
    <dgm:pt modelId="{7C075393-C3E6-4976-AFCD-35BEDF793817}" type="pres">
      <dgm:prSet presAssocID="{D8F678EA-4613-498A-8355-979247CB3D3D}" presName="rootComposite" presStyleCnt="0"/>
      <dgm:spPr/>
    </dgm:pt>
    <dgm:pt modelId="{DA6971C9-82B9-4B03-B79D-CF16BDAB9527}" type="pres">
      <dgm:prSet presAssocID="{D8F678EA-4613-498A-8355-979247CB3D3D}" presName="rootText" presStyleLbl="node3" presStyleIdx="2" presStyleCnt="5" custScaleX="122281">
        <dgm:presLayoutVars>
          <dgm:chPref val="3"/>
        </dgm:presLayoutVars>
      </dgm:prSet>
      <dgm:spPr>
        <a:prstGeom prst="rect">
          <a:avLst/>
        </a:prstGeom>
      </dgm:spPr>
      <dgm:t>
        <a:bodyPr/>
        <a:lstStyle/>
        <a:p>
          <a:endParaRPr lang="en-ZA"/>
        </a:p>
      </dgm:t>
    </dgm:pt>
    <dgm:pt modelId="{016C943D-5600-4F23-BD1F-D1229DDE86F6}" type="pres">
      <dgm:prSet presAssocID="{D8F678EA-4613-498A-8355-979247CB3D3D}" presName="rootConnector" presStyleLbl="node3" presStyleIdx="2" presStyleCnt="5"/>
      <dgm:spPr/>
      <dgm:t>
        <a:bodyPr/>
        <a:lstStyle/>
        <a:p>
          <a:endParaRPr lang="en-ZA"/>
        </a:p>
      </dgm:t>
    </dgm:pt>
    <dgm:pt modelId="{195FD896-BFEC-4378-8B57-104FABB1400B}" type="pres">
      <dgm:prSet presAssocID="{D8F678EA-4613-498A-8355-979247CB3D3D}" presName="hierChild4" presStyleCnt="0"/>
      <dgm:spPr/>
    </dgm:pt>
    <dgm:pt modelId="{9C3CE8D2-D510-4223-B263-61E0E317C6AB}" type="pres">
      <dgm:prSet presAssocID="{33E4BF06-7141-4493-875B-6D03E425294E}" presName="Name50" presStyleLbl="parChTrans1D4" presStyleIdx="1" presStyleCnt="5"/>
      <dgm:spPr>
        <a:custGeom>
          <a:avLst/>
          <a:gdLst/>
          <a:ahLst/>
          <a:cxnLst/>
          <a:rect l="0" t="0" r="0" b="0"/>
          <a:pathLst>
            <a:path>
              <a:moveTo>
                <a:pt x="0" y="0"/>
              </a:moveTo>
              <a:lnTo>
                <a:pt x="0" y="648747"/>
              </a:lnTo>
              <a:lnTo>
                <a:pt x="195948" y="648747"/>
              </a:lnTo>
            </a:path>
          </a:pathLst>
        </a:custGeom>
      </dgm:spPr>
      <dgm:t>
        <a:bodyPr/>
        <a:lstStyle/>
        <a:p>
          <a:endParaRPr lang="en-ZA"/>
        </a:p>
      </dgm:t>
    </dgm:pt>
    <dgm:pt modelId="{7401BCB9-B0E9-4634-87C1-37B7A224FA39}" type="pres">
      <dgm:prSet presAssocID="{1678C15E-26BF-45B2-A9C1-0FC7B4CDD77D}" presName="hierRoot2" presStyleCnt="0">
        <dgm:presLayoutVars>
          <dgm:hierBranch val="r"/>
        </dgm:presLayoutVars>
      </dgm:prSet>
      <dgm:spPr/>
    </dgm:pt>
    <dgm:pt modelId="{2497D720-C6E2-4C7A-87BA-5EC06A3839B3}" type="pres">
      <dgm:prSet presAssocID="{1678C15E-26BF-45B2-A9C1-0FC7B4CDD77D}" presName="rootComposite" presStyleCnt="0"/>
      <dgm:spPr/>
    </dgm:pt>
    <dgm:pt modelId="{478DC228-3BCF-45D7-9576-8DBDBDE6419A}" type="pres">
      <dgm:prSet presAssocID="{1678C15E-26BF-45B2-A9C1-0FC7B4CDD77D}" presName="rootText" presStyleLbl="node4" presStyleIdx="1" presStyleCnt="5" custScaleX="107411" custScaleY="158909">
        <dgm:presLayoutVars>
          <dgm:chPref val="3"/>
        </dgm:presLayoutVars>
      </dgm:prSet>
      <dgm:spPr>
        <a:prstGeom prst="rect">
          <a:avLst/>
        </a:prstGeom>
      </dgm:spPr>
      <dgm:t>
        <a:bodyPr/>
        <a:lstStyle/>
        <a:p>
          <a:endParaRPr lang="en-ZA"/>
        </a:p>
      </dgm:t>
    </dgm:pt>
    <dgm:pt modelId="{45153ADD-FF6D-46FD-A8F8-9BFBD36C2FDD}" type="pres">
      <dgm:prSet presAssocID="{1678C15E-26BF-45B2-A9C1-0FC7B4CDD77D}" presName="rootConnector" presStyleLbl="node4" presStyleIdx="1" presStyleCnt="5"/>
      <dgm:spPr/>
      <dgm:t>
        <a:bodyPr/>
        <a:lstStyle/>
        <a:p>
          <a:endParaRPr lang="en-ZA"/>
        </a:p>
      </dgm:t>
    </dgm:pt>
    <dgm:pt modelId="{A30575C2-F30D-442E-97FB-D7DBA7D81FE3}" type="pres">
      <dgm:prSet presAssocID="{1678C15E-26BF-45B2-A9C1-0FC7B4CDD77D}" presName="hierChild4" presStyleCnt="0"/>
      <dgm:spPr/>
    </dgm:pt>
    <dgm:pt modelId="{255BE4C9-E251-4EA6-A22F-10655CC371A5}" type="pres">
      <dgm:prSet presAssocID="{1678C15E-26BF-45B2-A9C1-0FC7B4CDD77D}" presName="hierChild5" presStyleCnt="0"/>
      <dgm:spPr/>
    </dgm:pt>
    <dgm:pt modelId="{6DD0D70D-F4CE-432B-9817-61EF8636B6AB}" type="pres">
      <dgm:prSet presAssocID="{D8F678EA-4613-498A-8355-979247CB3D3D}" presName="hierChild5" presStyleCnt="0"/>
      <dgm:spPr/>
    </dgm:pt>
    <dgm:pt modelId="{07AA5288-F0E8-408E-9AF9-ADF784DC3D39}" type="pres">
      <dgm:prSet presAssocID="{C2143011-8BA6-478F-BAEB-3EBD42DE976D}" presName="Name35" presStyleLbl="parChTrans1D3" presStyleIdx="3" presStyleCnt="5"/>
      <dgm:spPr>
        <a:custGeom>
          <a:avLst/>
          <a:gdLst/>
          <a:ahLst/>
          <a:cxnLst/>
          <a:rect l="0" t="0" r="0" b="0"/>
          <a:pathLst>
            <a:path>
              <a:moveTo>
                <a:pt x="0" y="0"/>
              </a:moveTo>
              <a:lnTo>
                <a:pt x="0" y="112171"/>
              </a:lnTo>
              <a:lnTo>
                <a:pt x="765333" y="112171"/>
              </a:lnTo>
              <a:lnTo>
                <a:pt x="765333" y="224342"/>
              </a:lnTo>
            </a:path>
          </a:pathLst>
        </a:custGeom>
      </dgm:spPr>
      <dgm:t>
        <a:bodyPr/>
        <a:lstStyle/>
        <a:p>
          <a:endParaRPr lang="en-ZA"/>
        </a:p>
      </dgm:t>
    </dgm:pt>
    <dgm:pt modelId="{DC706A3B-281C-4CC8-A52F-91C98EA43BED}" type="pres">
      <dgm:prSet presAssocID="{08531D25-A975-4CDC-AC7B-4A5C85A7202A}" presName="hierRoot2" presStyleCnt="0">
        <dgm:presLayoutVars>
          <dgm:hierBranch val="r"/>
        </dgm:presLayoutVars>
      </dgm:prSet>
      <dgm:spPr/>
    </dgm:pt>
    <dgm:pt modelId="{FBBA6A3C-83D8-4A81-AB7A-63C3D956CCA9}" type="pres">
      <dgm:prSet presAssocID="{08531D25-A975-4CDC-AC7B-4A5C85A7202A}" presName="rootComposite" presStyleCnt="0"/>
      <dgm:spPr/>
    </dgm:pt>
    <dgm:pt modelId="{824DC6AB-78C8-44D6-8EC1-32CBC48D6C62}" type="pres">
      <dgm:prSet presAssocID="{08531D25-A975-4CDC-AC7B-4A5C85A7202A}" presName="rootText" presStyleLbl="node3" presStyleIdx="3" presStyleCnt="5" custScaleX="146371" custScaleY="135234">
        <dgm:presLayoutVars>
          <dgm:chPref val="3"/>
        </dgm:presLayoutVars>
      </dgm:prSet>
      <dgm:spPr>
        <a:prstGeom prst="rect">
          <a:avLst/>
        </a:prstGeom>
      </dgm:spPr>
      <dgm:t>
        <a:bodyPr/>
        <a:lstStyle/>
        <a:p>
          <a:endParaRPr lang="en-ZA"/>
        </a:p>
      </dgm:t>
    </dgm:pt>
    <dgm:pt modelId="{0D6726B7-1B2D-4B6B-A109-195557AF7197}" type="pres">
      <dgm:prSet presAssocID="{08531D25-A975-4CDC-AC7B-4A5C85A7202A}" presName="rootConnector" presStyleLbl="node3" presStyleIdx="3" presStyleCnt="5"/>
      <dgm:spPr/>
      <dgm:t>
        <a:bodyPr/>
        <a:lstStyle/>
        <a:p>
          <a:endParaRPr lang="en-ZA"/>
        </a:p>
      </dgm:t>
    </dgm:pt>
    <dgm:pt modelId="{2D1675C9-DA1C-4929-A1AD-C971E6B3D746}" type="pres">
      <dgm:prSet presAssocID="{08531D25-A975-4CDC-AC7B-4A5C85A7202A}" presName="hierChild4" presStyleCnt="0"/>
      <dgm:spPr/>
    </dgm:pt>
    <dgm:pt modelId="{7551D265-990B-46F4-8150-A2254B64B840}" type="pres">
      <dgm:prSet presAssocID="{08531D25-A975-4CDC-AC7B-4A5C85A7202A}" presName="hierChild5" presStyleCnt="0"/>
      <dgm:spPr/>
    </dgm:pt>
    <dgm:pt modelId="{EC782E98-80A4-4C1D-9450-ED64EF2E65F1}" type="pres">
      <dgm:prSet presAssocID="{F390EAE7-7BF0-4432-9248-BFA0A1C16B2C}" presName="hierChild5" presStyleCnt="0"/>
      <dgm:spPr/>
    </dgm:pt>
    <dgm:pt modelId="{AF7656EE-A1BD-438B-AD9C-3E7A442F4495}" type="pres">
      <dgm:prSet presAssocID="{AE5D010E-C7AD-4022-A4C4-E4E28B182C83}" presName="Name35" presStyleLbl="parChTrans1D2" presStyleIdx="2" presStyleCnt="5"/>
      <dgm:spPr>
        <a:custGeom>
          <a:avLst/>
          <a:gdLst/>
          <a:ahLst/>
          <a:cxnLst/>
          <a:rect l="0" t="0" r="0" b="0"/>
          <a:pathLst>
            <a:path>
              <a:moveTo>
                <a:pt x="0" y="0"/>
              </a:moveTo>
              <a:lnTo>
                <a:pt x="0" y="870662"/>
              </a:lnTo>
              <a:lnTo>
                <a:pt x="1475991" y="870662"/>
              </a:lnTo>
              <a:lnTo>
                <a:pt x="1475991" y="982833"/>
              </a:lnTo>
            </a:path>
          </a:pathLst>
        </a:custGeom>
      </dgm:spPr>
      <dgm:t>
        <a:bodyPr/>
        <a:lstStyle/>
        <a:p>
          <a:endParaRPr lang="en-ZA"/>
        </a:p>
      </dgm:t>
    </dgm:pt>
    <dgm:pt modelId="{3054DE47-418E-4484-BA0A-02FDB9FCE3C7}" type="pres">
      <dgm:prSet presAssocID="{86286BED-F5E5-49C3-B6B3-C636B39117A4}" presName="hierRoot2" presStyleCnt="0">
        <dgm:presLayoutVars>
          <dgm:hierBranch/>
        </dgm:presLayoutVars>
      </dgm:prSet>
      <dgm:spPr/>
    </dgm:pt>
    <dgm:pt modelId="{EE1ADC36-96F7-4EED-BBC9-F80957297D39}" type="pres">
      <dgm:prSet presAssocID="{86286BED-F5E5-49C3-B6B3-C636B39117A4}" presName="rootComposite" presStyleCnt="0"/>
      <dgm:spPr/>
    </dgm:pt>
    <dgm:pt modelId="{48EF3EAD-5D8B-453E-8F2F-503C13F02561}" type="pres">
      <dgm:prSet presAssocID="{86286BED-F5E5-49C3-B6B3-C636B39117A4}" presName="rootText" presStyleLbl="node2" presStyleIdx="2" presStyleCnt="4">
        <dgm:presLayoutVars>
          <dgm:chPref val="3"/>
        </dgm:presLayoutVars>
      </dgm:prSet>
      <dgm:spPr>
        <a:prstGeom prst="rect">
          <a:avLst/>
        </a:prstGeom>
      </dgm:spPr>
      <dgm:t>
        <a:bodyPr/>
        <a:lstStyle/>
        <a:p>
          <a:endParaRPr lang="en-ZA"/>
        </a:p>
      </dgm:t>
    </dgm:pt>
    <dgm:pt modelId="{D2E2F45F-654F-4DA7-A9D7-977F634C51C9}" type="pres">
      <dgm:prSet presAssocID="{86286BED-F5E5-49C3-B6B3-C636B39117A4}" presName="rootConnector" presStyleLbl="node2" presStyleIdx="2" presStyleCnt="4"/>
      <dgm:spPr/>
      <dgm:t>
        <a:bodyPr/>
        <a:lstStyle/>
        <a:p>
          <a:endParaRPr lang="en-ZA"/>
        </a:p>
      </dgm:t>
    </dgm:pt>
    <dgm:pt modelId="{285E4D3F-08AD-4741-9E76-D7C545BE0AF6}" type="pres">
      <dgm:prSet presAssocID="{86286BED-F5E5-49C3-B6B3-C636B39117A4}" presName="hierChild4" presStyleCnt="0"/>
      <dgm:spPr/>
    </dgm:pt>
    <dgm:pt modelId="{0ADC85F7-6DE3-486A-8C0C-1210219D45C4}" type="pres">
      <dgm:prSet presAssocID="{86286BED-F5E5-49C3-B6B3-C636B39117A4}" presName="hierChild5" presStyleCnt="0"/>
      <dgm:spPr/>
    </dgm:pt>
    <dgm:pt modelId="{768BF26B-C264-4404-8AAC-8C3C9BC1AF2C}" type="pres">
      <dgm:prSet presAssocID="{3F3F102D-3FC3-4B71-8B0A-8AFBA1E3B925}" presName="Name35" presStyleLbl="parChTrans1D2" presStyleIdx="3" presStyleCnt="5"/>
      <dgm:spPr>
        <a:custGeom>
          <a:avLst/>
          <a:gdLst/>
          <a:ahLst/>
          <a:cxnLst/>
          <a:rect l="0" t="0" r="0" b="0"/>
          <a:pathLst>
            <a:path>
              <a:moveTo>
                <a:pt x="0" y="0"/>
              </a:moveTo>
              <a:lnTo>
                <a:pt x="0" y="870662"/>
              </a:lnTo>
              <a:lnTo>
                <a:pt x="2768631" y="870662"/>
              </a:lnTo>
              <a:lnTo>
                <a:pt x="2768631" y="982833"/>
              </a:lnTo>
            </a:path>
          </a:pathLst>
        </a:custGeom>
      </dgm:spPr>
      <dgm:t>
        <a:bodyPr/>
        <a:lstStyle/>
        <a:p>
          <a:endParaRPr lang="en-ZA"/>
        </a:p>
      </dgm:t>
    </dgm:pt>
    <dgm:pt modelId="{4F758FDE-1742-4F4A-B6C7-2BE6EDC8CCA0}" type="pres">
      <dgm:prSet presAssocID="{3372FE1C-86D7-451F-8909-1130AA9EC124}" presName="hierRoot2" presStyleCnt="0">
        <dgm:presLayoutVars>
          <dgm:hierBranch/>
        </dgm:presLayoutVars>
      </dgm:prSet>
      <dgm:spPr/>
    </dgm:pt>
    <dgm:pt modelId="{58798041-63FB-4008-9EC8-2BF6F4740577}" type="pres">
      <dgm:prSet presAssocID="{3372FE1C-86D7-451F-8909-1130AA9EC124}" presName="rootComposite" presStyleCnt="0"/>
      <dgm:spPr/>
    </dgm:pt>
    <dgm:pt modelId="{06811775-25FE-4A87-B17D-F2917957E14D}" type="pres">
      <dgm:prSet presAssocID="{3372FE1C-86D7-451F-8909-1130AA9EC124}" presName="rootText" presStyleLbl="node2" presStyleIdx="3" presStyleCnt="4">
        <dgm:presLayoutVars>
          <dgm:chPref val="3"/>
        </dgm:presLayoutVars>
      </dgm:prSet>
      <dgm:spPr>
        <a:prstGeom prst="rect">
          <a:avLst/>
        </a:prstGeom>
      </dgm:spPr>
      <dgm:t>
        <a:bodyPr/>
        <a:lstStyle/>
        <a:p>
          <a:endParaRPr lang="en-ZA"/>
        </a:p>
      </dgm:t>
    </dgm:pt>
    <dgm:pt modelId="{F9C9F9A9-B9F4-4B88-8CDD-0B06B57937BB}" type="pres">
      <dgm:prSet presAssocID="{3372FE1C-86D7-451F-8909-1130AA9EC124}" presName="rootConnector" presStyleLbl="node2" presStyleIdx="3" presStyleCnt="4"/>
      <dgm:spPr/>
      <dgm:t>
        <a:bodyPr/>
        <a:lstStyle/>
        <a:p>
          <a:endParaRPr lang="en-ZA"/>
        </a:p>
      </dgm:t>
    </dgm:pt>
    <dgm:pt modelId="{6BBDFCD2-A582-4E0A-AFEB-EBD56C768237}" type="pres">
      <dgm:prSet presAssocID="{3372FE1C-86D7-451F-8909-1130AA9EC124}" presName="hierChild4" presStyleCnt="0"/>
      <dgm:spPr/>
    </dgm:pt>
    <dgm:pt modelId="{E1CABBA9-431F-4E3F-BFCE-2B8F71B9A852}" type="pres">
      <dgm:prSet presAssocID="{FE7DFE07-3B48-4E2D-A845-189246D245FF}" presName="Name35" presStyleLbl="parChTrans1D3" presStyleIdx="4" presStyleCnt="5"/>
      <dgm:spPr>
        <a:custGeom>
          <a:avLst/>
          <a:gdLst/>
          <a:ahLst/>
          <a:cxnLst/>
          <a:rect l="0" t="0" r="0" b="0"/>
          <a:pathLst>
            <a:path>
              <a:moveTo>
                <a:pt x="45720" y="0"/>
              </a:moveTo>
              <a:lnTo>
                <a:pt x="45720" y="224342"/>
              </a:lnTo>
            </a:path>
          </a:pathLst>
        </a:custGeom>
      </dgm:spPr>
      <dgm:t>
        <a:bodyPr/>
        <a:lstStyle/>
        <a:p>
          <a:endParaRPr lang="en-ZA"/>
        </a:p>
      </dgm:t>
    </dgm:pt>
    <dgm:pt modelId="{F74AD0A1-70AD-4792-B6A3-12C65331978B}" type="pres">
      <dgm:prSet presAssocID="{A27BA41A-E8C5-4B91-A67C-400608BC22CB}" presName="hierRoot2" presStyleCnt="0">
        <dgm:presLayoutVars>
          <dgm:hierBranch val="r"/>
        </dgm:presLayoutVars>
      </dgm:prSet>
      <dgm:spPr/>
    </dgm:pt>
    <dgm:pt modelId="{5B862440-3DB7-461F-8226-8BC8A0217BCA}" type="pres">
      <dgm:prSet presAssocID="{A27BA41A-E8C5-4B91-A67C-400608BC22CB}" presName="rootComposite" presStyleCnt="0"/>
      <dgm:spPr/>
    </dgm:pt>
    <dgm:pt modelId="{D9D717D2-AB77-4425-BBD6-AFDC038B3F34}" type="pres">
      <dgm:prSet presAssocID="{A27BA41A-E8C5-4B91-A67C-400608BC22CB}" presName="rootText" presStyleLbl="node3" presStyleIdx="4" presStyleCnt="5">
        <dgm:presLayoutVars>
          <dgm:chPref val="3"/>
        </dgm:presLayoutVars>
      </dgm:prSet>
      <dgm:spPr>
        <a:prstGeom prst="rect">
          <a:avLst/>
        </a:prstGeom>
      </dgm:spPr>
      <dgm:t>
        <a:bodyPr/>
        <a:lstStyle/>
        <a:p>
          <a:endParaRPr lang="en-ZA"/>
        </a:p>
      </dgm:t>
    </dgm:pt>
    <dgm:pt modelId="{D36C883D-FDFD-4436-BE8E-1DB3FC761B43}" type="pres">
      <dgm:prSet presAssocID="{A27BA41A-E8C5-4B91-A67C-400608BC22CB}" presName="rootConnector" presStyleLbl="node3" presStyleIdx="4" presStyleCnt="5"/>
      <dgm:spPr/>
      <dgm:t>
        <a:bodyPr/>
        <a:lstStyle/>
        <a:p>
          <a:endParaRPr lang="en-ZA"/>
        </a:p>
      </dgm:t>
    </dgm:pt>
    <dgm:pt modelId="{5FAEFE4C-7018-4C73-8927-0BB133A81006}" type="pres">
      <dgm:prSet presAssocID="{A27BA41A-E8C5-4B91-A67C-400608BC22CB}" presName="hierChild4" presStyleCnt="0"/>
      <dgm:spPr/>
    </dgm:pt>
    <dgm:pt modelId="{C86F1416-44A2-4351-BFE8-035754930E2A}" type="pres">
      <dgm:prSet presAssocID="{1632D372-D7C4-452E-A376-D2FA1CEF09FA}" presName="Name50" presStyleLbl="parChTrans1D4" presStyleIdx="2" presStyleCnt="5"/>
      <dgm:spPr>
        <a:custGeom>
          <a:avLst/>
          <a:gdLst/>
          <a:ahLst/>
          <a:cxnLst/>
          <a:rect l="0" t="0" r="0" b="0"/>
          <a:pathLst>
            <a:path>
              <a:moveTo>
                <a:pt x="0" y="0"/>
              </a:moveTo>
              <a:lnTo>
                <a:pt x="0" y="580606"/>
              </a:lnTo>
              <a:lnTo>
                <a:pt x="160244" y="580606"/>
              </a:lnTo>
            </a:path>
          </a:pathLst>
        </a:custGeom>
      </dgm:spPr>
      <dgm:t>
        <a:bodyPr/>
        <a:lstStyle/>
        <a:p>
          <a:endParaRPr lang="en-ZA"/>
        </a:p>
      </dgm:t>
    </dgm:pt>
    <dgm:pt modelId="{6E08ADC9-E74F-474D-844B-D37A8F154AFC}" type="pres">
      <dgm:prSet presAssocID="{1378F21D-BAB6-42F9-AF1B-D7F9E8559EB5}" presName="hierRoot2" presStyleCnt="0">
        <dgm:presLayoutVars>
          <dgm:hierBranch val="r"/>
        </dgm:presLayoutVars>
      </dgm:prSet>
      <dgm:spPr/>
    </dgm:pt>
    <dgm:pt modelId="{5A51E5BB-47BC-41F9-BF44-E3B2EBC0FB1A}" type="pres">
      <dgm:prSet presAssocID="{1378F21D-BAB6-42F9-AF1B-D7F9E8559EB5}" presName="rootComposite" presStyleCnt="0"/>
      <dgm:spPr/>
    </dgm:pt>
    <dgm:pt modelId="{1C4B8825-F1C1-478E-ABFB-DD75F23204A3}" type="pres">
      <dgm:prSet presAssocID="{1378F21D-BAB6-42F9-AF1B-D7F9E8559EB5}" presName="rootText" presStyleLbl="node4" presStyleIdx="2" presStyleCnt="5" custScaleX="121359" custScaleY="133395">
        <dgm:presLayoutVars>
          <dgm:chPref val="3"/>
        </dgm:presLayoutVars>
      </dgm:prSet>
      <dgm:spPr>
        <a:prstGeom prst="rect">
          <a:avLst/>
        </a:prstGeom>
      </dgm:spPr>
      <dgm:t>
        <a:bodyPr/>
        <a:lstStyle/>
        <a:p>
          <a:endParaRPr lang="en-ZA"/>
        </a:p>
      </dgm:t>
    </dgm:pt>
    <dgm:pt modelId="{E37952DD-81DD-43AC-A03B-526EB6076740}" type="pres">
      <dgm:prSet presAssocID="{1378F21D-BAB6-42F9-AF1B-D7F9E8559EB5}" presName="rootConnector" presStyleLbl="node4" presStyleIdx="2" presStyleCnt="5"/>
      <dgm:spPr/>
      <dgm:t>
        <a:bodyPr/>
        <a:lstStyle/>
        <a:p>
          <a:endParaRPr lang="en-ZA"/>
        </a:p>
      </dgm:t>
    </dgm:pt>
    <dgm:pt modelId="{2C469AAF-87F8-4720-A648-092EBF7B65CD}" type="pres">
      <dgm:prSet presAssocID="{1378F21D-BAB6-42F9-AF1B-D7F9E8559EB5}" presName="hierChild4" presStyleCnt="0"/>
      <dgm:spPr/>
    </dgm:pt>
    <dgm:pt modelId="{640BDEE6-8CB7-46CC-B046-8E6E5F6643B9}" type="pres">
      <dgm:prSet presAssocID="{99AA00CE-5BBA-4CCB-AF9D-09FFC9B80A44}" presName="Name50" presStyleLbl="parChTrans1D4" presStyleIdx="3" presStyleCnt="5"/>
      <dgm:spPr>
        <a:custGeom>
          <a:avLst/>
          <a:gdLst/>
          <a:ahLst/>
          <a:cxnLst/>
          <a:rect l="0" t="0" r="0" b="0"/>
          <a:pathLst>
            <a:path>
              <a:moveTo>
                <a:pt x="0" y="0"/>
              </a:moveTo>
              <a:lnTo>
                <a:pt x="0" y="491416"/>
              </a:lnTo>
              <a:lnTo>
                <a:pt x="194471" y="491416"/>
              </a:lnTo>
            </a:path>
          </a:pathLst>
        </a:custGeom>
      </dgm:spPr>
      <dgm:t>
        <a:bodyPr/>
        <a:lstStyle/>
        <a:p>
          <a:endParaRPr lang="en-ZA"/>
        </a:p>
      </dgm:t>
    </dgm:pt>
    <dgm:pt modelId="{907FCF2C-7660-4065-9EED-39F8AB85D0CD}" type="pres">
      <dgm:prSet presAssocID="{F6D31D98-793E-4258-9339-C3338BCCB0D7}" presName="hierRoot2" presStyleCnt="0">
        <dgm:presLayoutVars>
          <dgm:hierBranch val="r"/>
        </dgm:presLayoutVars>
      </dgm:prSet>
      <dgm:spPr/>
    </dgm:pt>
    <dgm:pt modelId="{04AB858C-FFA7-4E36-AF1D-2BFC11883E69}" type="pres">
      <dgm:prSet presAssocID="{F6D31D98-793E-4258-9339-C3338BCCB0D7}" presName="rootComposite" presStyleCnt="0"/>
      <dgm:spPr/>
    </dgm:pt>
    <dgm:pt modelId="{5ACD563A-6626-403D-9F76-26836C35B11B}" type="pres">
      <dgm:prSet presAssocID="{F6D31D98-793E-4258-9339-C3338BCCB0D7}" presName="rootText" presStyleLbl="node4" presStyleIdx="3" presStyleCnt="5">
        <dgm:presLayoutVars>
          <dgm:chPref val="3"/>
        </dgm:presLayoutVars>
      </dgm:prSet>
      <dgm:spPr>
        <a:prstGeom prst="rect">
          <a:avLst/>
        </a:prstGeom>
      </dgm:spPr>
      <dgm:t>
        <a:bodyPr/>
        <a:lstStyle/>
        <a:p>
          <a:endParaRPr lang="en-ZA"/>
        </a:p>
      </dgm:t>
    </dgm:pt>
    <dgm:pt modelId="{15CE16D2-4156-4BB9-8F57-CBF756FFA459}" type="pres">
      <dgm:prSet presAssocID="{F6D31D98-793E-4258-9339-C3338BCCB0D7}" presName="rootConnector" presStyleLbl="node4" presStyleIdx="3" presStyleCnt="5"/>
      <dgm:spPr/>
      <dgm:t>
        <a:bodyPr/>
        <a:lstStyle/>
        <a:p>
          <a:endParaRPr lang="en-ZA"/>
        </a:p>
      </dgm:t>
    </dgm:pt>
    <dgm:pt modelId="{53E26BEC-9724-4D53-8120-D40AA07BD068}" type="pres">
      <dgm:prSet presAssocID="{F6D31D98-793E-4258-9339-C3338BCCB0D7}" presName="hierChild4" presStyleCnt="0"/>
      <dgm:spPr/>
    </dgm:pt>
    <dgm:pt modelId="{B7BE81E4-6C3F-4482-BAC2-7C90669E1B94}" type="pres">
      <dgm:prSet presAssocID="{F6D31D98-793E-4258-9339-C3338BCCB0D7}" presName="hierChild5" presStyleCnt="0"/>
      <dgm:spPr/>
    </dgm:pt>
    <dgm:pt modelId="{888FCC45-0898-4C16-BBF1-F80E5EE1C779}" type="pres">
      <dgm:prSet presAssocID="{5F0475A7-B033-482D-80DC-56C754F2A50A}" presName="Name50" presStyleLbl="parChTrans1D4" presStyleIdx="4" presStyleCnt="5"/>
      <dgm:spPr>
        <a:custGeom>
          <a:avLst/>
          <a:gdLst/>
          <a:ahLst/>
          <a:cxnLst/>
          <a:rect l="0" t="0" r="0" b="0"/>
          <a:pathLst>
            <a:path>
              <a:moveTo>
                <a:pt x="0" y="0"/>
              </a:moveTo>
              <a:lnTo>
                <a:pt x="0" y="1249907"/>
              </a:lnTo>
              <a:lnTo>
                <a:pt x="194471" y="1249907"/>
              </a:lnTo>
            </a:path>
          </a:pathLst>
        </a:custGeom>
      </dgm:spPr>
      <dgm:t>
        <a:bodyPr/>
        <a:lstStyle/>
        <a:p>
          <a:endParaRPr lang="en-ZA"/>
        </a:p>
      </dgm:t>
    </dgm:pt>
    <dgm:pt modelId="{9FA4E7D2-0BDC-4FDE-BAAD-8C5AE564AC04}" type="pres">
      <dgm:prSet presAssocID="{290AA9CF-A375-4862-852F-4534A102C447}" presName="hierRoot2" presStyleCnt="0">
        <dgm:presLayoutVars>
          <dgm:hierBranch val="r"/>
        </dgm:presLayoutVars>
      </dgm:prSet>
      <dgm:spPr/>
    </dgm:pt>
    <dgm:pt modelId="{8DE95715-D131-4B83-8084-EE414D4F1068}" type="pres">
      <dgm:prSet presAssocID="{290AA9CF-A375-4862-852F-4534A102C447}" presName="rootComposite" presStyleCnt="0"/>
      <dgm:spPr/>
    </dgm:pt>
    <dgm:pt modelId="{C04DD2AB-7215-46B6-8AD3-FB7A75936AFF}" type="pres">
      <dgm:prSet presAssocID="{290AA9CF-A375-4862-852F-4534A102C447}" presName="rootText" presStyleLbl="node4" presStyleIdx="4" presStyleCnt="5">
        <dgm:presLayoutVars>
          <dgm:chPref val="3"/>
        </dgm:presLayoutVars>
      </dgm:prSet>
      <dgm:spPr>
        <a:prstGeom prst="rect">
          <a:avLst/>
        </a:prstGeom>
      </dgm:spPr>
      <dgm:t>
        <a:bodyPr/>
        <a:lstStyle/>
        <a:p>
          <a:endParaRPr lang="en-ZA"/>
        </a:p>
      </dgm:t>
    </dgm:pt>
    <dgm:pt modelId="{646C0093-ED5C-4A6C-9F84-68145ADFCE88}" type="pres">
      <dgm:prSet presAssocID="{290AA9CF-A375-4862-852F-4534A102C447}" presName="rootConnector" presStyleLbl="node4" presStyleIdx="4" presStyleCnt="5"/>
      <dgm:spPr/>
      <dgm:t>
        <a:bodyPr/>
        <a:lstStyle/>
        <a:p>
          <a:endParaRPr lang="en-ZA"/>
        </a:p>
      </dgm:t>
    </dgm:pt>
    <dgm:pt modelId="{FCADA1B2-B51A-4D9F-8C9A-5D7232D1ED71}" type="pres">
      <dgm:prSet presAssocID="{290AA9CF-A375-4862-852F-4534A102C447}" presName="hierChild4" presStyleCnt="0"/>
      <dgm:spPr/>
    </dgm:pt>
    <dgm:pt modelId="{123EFF05-A3C3-4CF5-B4A3-9AA68FBEBACA}" type="pres">
      <dgm:prSet presAssocID="{290AA9CF-A375-4862-852F-4534A102C447}" presName="hierChild5" presStyleCnt="0"/>
      <dgm:spPr/>
    </dgm:pt>
    <dgm:pt modelId="{32C87129-2106-4A98-8A2C-D4D221D84C5A}" type="pres">
      <dgm:prSet presAssocID="{1378F21D-BAB6-42F9-AF1B-D7F9E8559EB5}" presName="hierChild5" presStyleCnt="0"/>
      <dgm:spPr/>
    </dgm:pt>
    <dgm:pt modelId="{528A1258-405F-45FD-8B1F-2CB736E17C42}" type="pres">
      <dgm:prSet presAssocID="{A27BA41A-E8C5-4B91-A67C-400608BC22CB}" presName="hierChild5" presStyleCnt="0"/>
      <dgm:spPr/>
    </dgm:pt>
    <dgm:pt modelId="{F4CC60EC-01C6-464C-A045-D57557FA1C84}" type="pres">
      <dgm:prSet presAssocID="{3372FE1C-86D7-451F-8909-1130AA9EC124}" presName="hierChild5" presStyleCnt="0"/>
      <dgm:spPr/>
    </dgm:pt>
    <dgm:pt modelId="{89BAFB7E-1EDE-46C1-B79E-085124A43F31}" type="pres">
      <dgm:prSet presAssocID="{61C58103-D280-431A-9CEA-6E009F550CF4}" presName="hierChild3" presStyleCnt="0"/>
      <dgm:spPr/>
    </dgm:pt>
    <dgm:pt modelId="{F080CC85-57EA-4492-9197-E40492D8CD86}" type="pres">
      <dgm:prSet presAssocID="{20162551-7B74-4F32-B8A0-D9882BE16F17}" presName="Name111" presStyleLbl="parChTrans1D2" presStyleIdx="4" presStyleCnt="5"/>
      <dgm:spPr>
        <a:custGeom>
          <a:avLst/>
          <a:gdLst/>
          <a:ahLst/>
          <a:cxnLst/>
          <a:rect l="0" t="0" r="0" b="0"/>
          <a:pathLst>
            <a:path>
              <a:moveTo>
                <a:pt x="112171" y="0"/>
              </a:moveTo>
              <a:lnTo>
                <a:pt x="112171" y="491416"/>
              </a:lnTo>
              <a:lnTo>
                <a:pt x="0" y="491416"/>
              </a:lnTo>
            </a:path>
          </a:pathLst>
        </a:custGeom>
      </dgm:spPr>
      <dgm:t>
        <a:bodyPr/>
        <a:lstStyle/>
        <a:p>
          <a:endParaRPr lang="en-ZA"/>
        </a:p>
      </dgm:t>
    </dgm:pt>
    <dgm:pt modelId="{4F7408BD-161A-414D-A168-584C4BF1927B}" type="pres">
      <dgm:prSet presAssocID="{2C467654-94E7-4B99-B07C-D073A8DD482E}" presName="hierRoot3" presStyleCnt="0">
        <dgm:presLayoutVars>
          <dgm:hierBranch/>
        </dgm:presLayoutVars>
      </dgm:prSet>
      <dgm:spPr/>
    </dgm:pt>
    <dgm:pt modelId="{B0A3C09F-A1EC-460C-8FE0-411007D628A8}" type="pres">
      <dgm:prSet presAssocID="{2C467654-94E7-4B99-B07C-D073A8DD482E}" presName="rootComposite3" presStyleCnt="0"/>
      <dgm:spPr/>
    </dgm:pt>
    <dgm:pt modelId="{B872CE43-BAB9-4D6E-BC68-17E1A9C9CD1F}" type="pres">
      <dgm:prSet presAssocID="{2C467654-94E7-4B99-B07C-D073A8DD482E}" presName="rootText3" presStyleLbl="asst1" presStyleIdx="0" presStyleCnt="1">
        <dgm:presLayoutVars>
          <dgm:chPref val="3"/>
        </dgm:presLayoutVars>
      </dgm:prSet>
      <dgm:spPr>
        <a:prstGeom prst="rect">
          <a:avLst/>
        </a:prstGeom>
      </dgm:spPr>
      <dgm:t>
        <a:bodyPr/>
        <a:lstStyle/>
        <a:p>
          <a:endParaRPr lang="en-ZA"/>
        </a:p>
      </dgm:t>
    </dgm:pt>
    <dgm:pt modelId="{C1CA6455-2571-432F-A400-A20A21A4C023}" type="pres">
      <dgm:prSet presAssocID="{2C467654-94E7-4B99-B07C-D073A8DD482E}" presName="rootConnector3" presStyleLbl="asst1" presStyleIdx="0" presStyleCnt="1"/>
      <dgm:spPr/>
      <dgm:t>
        <a:bodyPr/>
        <a:lstStyle/>
        <a:p>
          <a:endParaRPr lang="en-ZA"/>
        </a:p>
      </dgm:t>
    </dgm:pt>
    <dgm:pt modelId="{9E4B4BF3-CF8D-4ADE-AC6B-A4FE48685671}" type="pres">
      <dgm:prSet presAssocID="{2C467654-94E7-4B99-B07C-D073A8DD482E}" presName="hierChild6" presStyleCnt="0"/>
      <dgm:spPr/>
    </dgm:pt>
    <dgm:pt modelId="{F54ED4A3-4EF2-4B29-8817-F94F4986DCBD}" type="pres">
      <dgm:prSet presAssocID="{2C467654-94E7-4B99-B07C-D073A8DD482E}" presName="hierChild7" presStyleCnt="0"/>
      <dgm:spPr/>
    </dgm:pt>
  </dgm:ptLst>
  <dgm:cxnLst>
    <dgm:cxn modelId="{310AE614-CCF7-43AB-8A0C-AAA3817EF8C0}" type="presOf" srcId="{D8F678EA-4613-498A-8355-979247CB3D3D}" destId="{DA6971C9-82B9-4B03-B79D-CF16BDAB9527}" srcOrd="0" destOrd="0" presId="urn:microsoft.com/office/officeart/2005/8/layout/orgChart1"/>
    <dgm:cxn modelId="{8C27F70A-D787-4ADC-8A34-8310CAA166CD}" type="presOf" srcId="{5F0475A7-B033-482D-80DC-56C754F2A50A}" destId="{888FCC45-0898-4C16-BBF1-F80E5EE1C779}" srcOrd="0" destOrd="0" presId="urn:microsoft.com/office/officeart/2005/8/layout/orgChart1"/>
    <dgm:cxn modelId="{4DD2C589-EE92-441B-9BC0-ADC9EA4FFC4E}" type="presOf" srcId="{86286BED-F5E5-49C3-B6B3-C636B39117A4}" destId="{48EF3EAD-5D8B-453E-8F2F-503C13F02561}" srcOrd="0" destOrd="0" presId="urn:microsoft.com/office/officeart/2005/8/layout/orgChart1"/>
    <dgm:cxn modelId="{CEAC65AB-08D8-4554-A1BE-6A46F2C3E968}" srcId="{1378F21D-BAB6-42F9-AF1B-D7F9E8559EB5}" destId="{290AA9CF-A375-4862-852F-4534A102C447}" srcOrd="1" destOrd="0" parTransId="{5F0475A7-B033-482D-80DC-56C754F2A50A}" sibTransId="{54F1BE28-AACA-4C2D-ACA9-1143A74E5E62}"/>
    <dgm:cxn modelId="{83FC8682-B89F-404D-8C0B-8367BFD01B59}" type="presOf" srcId="{3372FE1C-86D7-451F-8909-1130AA9EC124}" destId="{06811775-25FE-4A87-B17D-F2917957E14D}" srcOrd="0" destOrd="0" presId="urn:microsoft.com/office/officeart/2005/8/layout/orgChart1"/>
    <dgm:cxn modelId="{09793532-BDE0-4D75-8482-139EC70F67F0}" type="presOf" srcId="{1678C15E-26BF-45B2-A9C1-0FC7B4CDD77D}" destId="{45153ADD-FF6D-46FD-A8F8-9BFBD36C2FDD}" srcOrd="1" destOrd="0" presId="urn:microsoft.com/office/officeart/2005/8/layout/orgChart1"/>
    <dgm:cxn modelId="{242967C3-9D5D-4428-807F-55DDC3FE8546}" type="presOf" srcId="{08531D25-A975-4CDC-AC7B-4A5C85A7202A}" destId="{0D6726B7-1B2D-4B6B-A109-195557AF7197}" srcOrd="1" destOrd="0" presId="urn:microsoft.com/office/officeart/2005/8/layout/orgChart1"/>
    <dgm:cxn modelId="{364575EB-B0B3-4A3E-83D6-58F8615694D3}" type="presOf" srcId="{53CCBEAD-DF6A-4582-A914-6FAC290504E5}" destId="{FB4F0437-DF66-418D-BAAD-47823EB677F4}" srcOrd="0" destOrd="0" presId="urn:microsoft.com/office/officeart/2005/8/layout/orgChart1"/>
    <dgm:cxn modelId="{C8AF8900-8FA5-4823-AAFA-49693F7EF966}" type="presOf" srcId="{DD599E51-B1DE-49E0-A581-2DA4810A8EDF}" destId="{C36539A9-2943-4A8B-A1FB-C4F204A70844}" srcOrd="1" destOrd="0" presId="urn:microsoft.com/office/officeart/2005/8/layout/orgChart1"/>
    <dgm:cxn modelId="{0B17125D-53B2-4A08-926E-3362E1535236}" type="presOf" srcId="{08531D25-A975-4CDC-AC7B-4A5C85A7202A}" destId="{824DC6AB-78C8-44D6-8EC1-32CBC48D6C62}" srcOrd="0" destOrd="0" presId="urn:microsoft.com/office/officeart/2005/8/layout/orgChart1"/>
    <dgm:cxn modelId="{CD86DD71-BDD2-46EB-96F1-A2E5C220D70C}" type="presOf" srcId="{71E1A58E-41C2-4F39-B0DA-D378FFEA4DA1}" destId="{427061D8-EEA2-4692-AEDC-64D2AD394046}" srcOrd="0" destOrd="0" presId="urn:microsoft.com/office/officeart/2005/8/layout/orgChart1"/>
    <dgm:cxn modelId="{B10A1707-AD08-42E0-8E6E-8B871CB6D683}" type="presOf" srcId="{61C58103-D280-431A-9CEA-6E009F550CF4}" destId="{52DB5DAB-A91C-404F-AA89-7F323EFA8C4D}" srcOrd="0" destOrd="0" presId="urn:microsoft.com/office/officeart/2005/8/layout/orgChart1"/>
    <dgm:cxn modelId="{D0099DCF-416E-42D8-B5C9-9CC9238F299A}" type="presOf" srcId="{A27BA41A-E8C5-4B91-A67C-400608BC22CB}" destId="{D36C883D-FDFD-4436-BE8E-1DB3FC761B43}" srcOrd="1" destOrd="0" presId="urn:microsoft.com/office/officeart/2005/8/layout/orgChart1"/>
    <dgm:cxn modelId="{86BFBBDC-0F02-40EE-A24B-52FE531BF631}" type="presOf" srcId="{4FCF0145-630C-446B-88DC-FE9F8885D963}" destId="{9D4B151B-3565-4B96-956F-EF488142F493}" srcOrd="1" destOrd="0" presId="urn:microsoft.com/office/officeart/2005/8/layout/orgChart1"/>
    <dgm:cxn modelId="{7A12831E-1145-4786-9217-D0C44B1B74EC}" type="presOf" srcId="{1678C15E-26BF-45B2-A9C1-0FC7B4CDD77D}" destId="{478DC228-3BCF-45D7-9576-8DBDBDE6419A}" srcOrd="0" destOrd="0" presId="urn:microsoft.com/office/officeart/2005/8/layout/orgChart1"/>
    <dgm:cxn modelId="{EDC96EFA-D334-434E-9F31-A7664DC2C6CC}" type="presOf" srcId="{1378F21D-BAB6-42F9-AF1B-D7F9E8559EB5}" destId="{1C4B8825-F1C1-478E-ABFB-DD75F23204A3}" srcOrd="0" destOrd="0" presId="urn:microsoft.com/office/officeart/2005/8/layout/orgChart1"/>
    <dgm:cxn modelId="{DCB4556F-A8D6-4DFA-ABF3-42825410A3F8}" type="presOf" srcId="{A84D56C1-FA05-405A-A467-42D56AC4EBDB}" destId="{73833837-2A08-4FD5-BBCE-0073F252B027}" srcOrd="0" destOrd="0" presId="urn:microsoft.com/office/officeart/2005/8/layout/orgChart1"/>
    <dgm:cxn modelId="{A3DD7747-F539-4203-BA7E-C62E04A6800A}" type="presOf" srcId="{2C467654-94E7-4B99-B07C-D073A8DD482E}" destId="{B872CE43-BAB9-4D6E-BC68-17E1A9C9CD1F}" srcOrd="0" destOrd="0" presId="urn:microsoft.com/office/officeart/2005/8/layout/orgChart1"/>
    <dgm:cxn modelId="{F4A24C6A-34A2-4413-8835-194F26BFD876}" srcId="{53CCBEAD-DF6A-4582-A914-6FAC290504E5}" destId="{61C58103-D280-431A-9CEA-6E009F550CF4}" srcOrd="0" destOrd="0" parTransId="{E0E3B109-B645-4E81-B64C-482B1CA40A47}" sibTransId="{9E6502C5-F84E-4339-80E5-C406C988FE69}"/>
    <dgm:cxn modelId="{1FB80A09-E39D-45D2-809D-12AFD7055216}" type="presOf" srcId="{F390EAE7-7BF0-4432-9248-BFA0A1C16B2C}" destId="{4EE21505-D59D-48B9-A6D5-A822309AD6A4}" srcOrd="1" destOrd="0" presId="urn:microsoft.com/office/officeart/2005/8/layout/orgChart1"/>
    <dgm:cxn modelId="{DD576B1A-0647-4A05-8D49-4D15E4ED5FFB}" srcId="{D8F678EA-4613-498A-8355-979247CB3D3D}" destId="{1678C15E-26BF-45B2-A9C1-0FC7B4CDD77D}" srcOrd="0" destOrd="0" parTransId="{33E4BF06-7141-4493-875B-6D03E425294E}" sibTransId="{E7BC3A98-46A0-4A25-B64B-EAC638A9D67D}"/>
    <dgm:cxn modelId="{1240DE75-795A-4D81-A317-3725280836B8}" type="presOf" srcId="{AE5D010E-C7AD-4022-A4C4-E4E28B182C83}" destId="{AF7656EE-A1BD-438B-AD9C-3E7A442F4495}" srcOrd="0" destOrd="0" presId="urn:microsoft.com/office/officeart/2005/8/layout/orgChart1"/>
    <dgm:cxn modelId="{D5B27E65-B320-43A0-9B88-351EB0604020}" type="presOf" srcId="{DD599E51-B1DE-49E0-A581-2DA4810A8EDF}" destId="{2F85BC56-664D-4CD1-A178-C0BA8FD814B2}" srcOrd="0" destOrd="0" presId="urn:microsoft.com/office/officeart/2005/8/layout/orgChart1"/>
    <dgm:cxn modelId="{17F5CB38-BE53-4325-9E71-3E0D213CB83F}" srcId="{61C58103-D280-431A-9CEA-6E009F550CF4}" destId="{3372FE1C-86D7-451F-8909-1130AA9EC124}" srcOrd="4" destOrd="0" parTransId="{3F3F102D-3FC3-4B71-8B0A-8AFBA1E3B925}" sibTransId="{8D4F43FE-A594-4992-869F-9B8BEF1EA946}"/>
    <dgm:cxn modelId="{FDA1A057-DC50-4BA7-973B-E1228518CD5C}" type="presOf" srcId="{2E940834-0BB4-449A-80D7-9383FABACD4F}" destId="{951CCB8F-D5C4-401F-AED5-F06FC58EB28E}" srcOrd="0" destOrd="0" presId="urn:microsoft.com/office/officeart/2005/8/layout/orgChart1"/>
    <dgm:cxn modelId="{416C51D0-A669-4E9E-BBFE-6B0A49565495}" srcId="{DD599E51-B1DE-49E0-A581-2DA4810A8EDF}" destId="{DAC926F0-DBA2-47D5-B160-F8008F827400}" srcOrd="1" destOrd="0" parTransId="{8E8B3523-3499-417F-9E87-2486810318F1}" sibTransId="{2F9DFA1D-30AC-41F8-B0B9-524162B8C5C6}"/>
    <dgm:cxn modelId="{D401D332-11A9-483D-AE83-B15D7D075A78}" type="presOf" srcId="{290AA9CF-A375-4862-852F-4534A102C447}" destId="{C04DD2AB-7215-46B6-8AD3-FB7A75936AFF}" srcOrd="0" destOrd="0" presId="urn:microsoft.com/office/officeart/2005/8/layout/orgChart1"/>
    <dgm:cxn modelId="{4F2D2ADF-F25A-41E3-ACE4-7A278DA162D5}" type="presOf" srcId="{DAC926F0-DBA2-47D5-B160-F8008F827400}" destId="{E17C9384-7EA7-406B-BE85-89C2E6AB490B}" srcOrd="1" destOrd="0" presId="urn:microsoft.com/office/officeart/2005/8/layout/orgChart1"/>
    <dgm:cxn modelId="{E20A4C8D-95FF-470D-BC93-83DC3E66BFD9}" type="presOf" srcId="{FE7DFE07-3B48-4E2D-A845-189246D245FF}" destId="{E1CABBA9-431F-4E3F-BFCE-2B8F71B9A852}" srcOrd="0" destOrd="0" presId="urn:microsoft.com/office/officeart/2005/8/layout/orgChart1"/>
    <dgm:cxn modelId="{459D33EA-9CC8-44B7-9BB3-4E73009583C4}" srcId="{61C58103-D280-431A-9CEA-6E009F550CF4}" destId="{F390EAE7-7BF0-4432-9248-BFA0A1C16B2C}" srcOrd="2" destOrd="0" parTransId="{D593E6CD-53B5-4640-A249-C91308765478}" sibTransId="{79A3D1A2-DD6B-44B1-BA30-A171EC5049CD}"/>
    <dgm:cxn modelId="{7DAD21CA-98D0-4DF9-A989-17F68769E6E1}" srcId="{61C58103-D280-431A-9CEA-6E009F550CF4}" destId="{DD599E51-B1DE-49E0-A581-2DA4810A8EDF}" srcOrd="1" destOrd="0" parTransId="{50C84CCF-5DBC-4B2F-B618-4F230D96F205}" sibTransId="{7E593EBE-01A4-4307-B82A-408424118F86}"/>
    <dgm:cxn modelId="{7CDD0853-D2BB-4804-B688-B4AD0AA9B686}" type="presOf" srcId="{D593E6CD-53B5-4640-A249-C91308765478}" destId="{D6BC115D-19CE-41E3-9EB9-28FC2FE8A649}" srcOrd="0" destOrd="0" presId="urn:microsoft.com/office/officeart/2005/8/layout/orgChart1"/>
    <dgm:cxn modelId="{75866067-BA4E-4E46-BF50-FD2CB44C57E5}" type="presOf" srcId="{1378F21D-BAB6-42F9-AF1B-D7F9E8559EB5}" destId="{E37952DD-81DD-43AC-A03B-526EB6076740}" srcOrd="1" destOrd="0" presId="urn:microsoft.com/office/officeart/2005/8/layout/orgChart1"/>
    <dgm:cxn modelId="{BDD45B87-65C5-4DAF-BE13-92253505BEBB}" srcId="{3372FE1C-86D7-451F-8909-1130AA9EC124}" destId="{A27BA41A-E8C5-4B91-A67C-400608BC22CB}" srcOrd="0" destOrd="0" parTransId="{FE7DFE07-3B48-4E2D-A845-189246D245FF}" sibTransId="{78458C8D-9F68-4375-88C3-F52DD30CFB39}"/>
    <dgm:cxn modelId="{D4E93EB5-08D7-487D-B4BC-7F9E36976387}" type="presOf" srcId="{DAC926F0-DBA2-47D5-B160-F8008F827400}" destId="{51DEA8E9-DDD4-4F20-AC1F-547B40AB798E}" srcOrd="0" destOrd="0" presId="urn:microsoft.com/office/officeart/2005/8/layout/orgChart1"/>
    <dgm:cxn modelId="{A5C4A93C-E480-4F38-BC12-69EE2C804871}" type="presOf" srcId="{33E4BF06-7141-4493-875B-6D03E425294E}" destId="{9C3CE8D2-D510-4223-B263-61E0E317C6AB}" srcOrd="0" destOrd="0" presId="urn:microsoft.com/office/officeart/2005/8/layout/orgChart1"/>
    <dgm:cxn modelId="{F1E6C00A-1DB0-47AA-BD0D-7897BADE8FA3}" srcId="{F390EAE7-7BF0-4432-9248-BFA0A1C16B2C}" destId="{D8F678EA-4613-498A-8355-979247CB3D3D}" srcOrd="0" destOrd="0" parTransId="{2E940834-0BB4-449A-80D7-9383FABACD4F}" sibTransId="{89A44A04-C2C8-4D96-84B9-A610DD70EAFB}"/>
    <dgm:cxn modelId="{E42FD1E7-DDEC-46D6-B5B4-E58DA04A0E76}" type="presOf" srcId="{1632D372-D7C4-452E-A376-D2FA1CEF09FA}" destId="{C86F1416-44A2-4351-BFE8-035754930E2A}" srcOrd="0" destOrd="0" presId="urn:microsoft.com/office/officeart/2005/8/layout/orgChart1"/>
    <dgm:cxn modelId="{DA4D9B54-C0FA-46EA-B646-7DBB35870701}" type="presOf" srcId="{3F3F102D-3FC3-4B71-8B0A-8AFBA1E3B925}" destId="{768BF26B-C264-4404-8AAC-8C3C9BC1AF2C}" srcOrd="0" destOrd="0" presId="urn:microsoft.com/office/officeart/2005/8/layout/orgChart1"/>
    <dgm:cxn modelId="{3D8EE985-7304-4AC6-8B1F-4093C334C4F2}" type="presOf" srcId="{2C467654-94E7-4B99-B07C-D073A8DD482E}" destId="{C1CA6455-2571-432F-A400-A20A21A4C023}" srcOrd="1" destOrd="0" presId="urn:microsoft.com/office/officeart/2005/8/layout/orgChart1"/>
    <dgm:cxn modelId="{B208204D-608C-442C-8ADC-0847AA66308C}" srcId="{61C58103-D280-431A-9CEA-6E009F550CF4}" destId="{86286BED-F5E5-49C3-B6B3-C636B39117A4}" srcOrd="3" destOrd="0" parTransId="{AE5D010E-C7AD-4022-A4C4-E4E28B182C83}" sibTransId="{C4B97EDF-E7A6-459B-9190-3FBA3BD98431}"/>
    <dgm:cxn modelId="{2BC3BA94-918B-4231-9B91-E5E000F2470D}" type="presOf" srcId="{F6D31D98-793E-4258-9339-C3338BCCB0D7}" destId="{5ACD563A-6626-403D-9F76-26836C35B11B}" srcOrd="0" destOrd="0" presId="urn:microsoft.com/office/officeart/2005/8/layout/orgChart1"/>
    <dgm:cxn modelId="{2D0CEF6A-9F9F-41BD-AA80-0B92FF401615}" type="presOf" srcId="{A84D56C1-FA05-405A-A467-42D56AC4EBDB}" destId="{D64C56F5-77C8-4E12-92A9-7FBFB5714C92}" srcOrd="1" destOrd="0" presId="urn:microsoft.com/office/officeart/2005/8/layout/orgChart1"/>
    <dgm:cxn modelId="{02E1DA46-ECE8-4BE8-B07E-1EE9229DFFB5}" type="presOf" srcId="{F390EAE7-7BF0-4432-9248-BFA0A1C16B2C}" destId="{DB84598D-428A-4646-9F17-0CABA0E9A134}" srcOrd="0" destOrd="0" presId="urn:microsoft.com/office/officeart/2005/8/layout/orgChart1"/>
    <dgm:cxn modelId="{07E1E059-BB92-43D1-9714-3F8B8FF24EED}" srcId="{1378F21D-BAB6-42F9-AF1B-D7F9E8559EB5}" destId="{F6D31D98-793E-4258-9339-C3338BCCB0D7}" srcOrd="0" destOrd="0" parTransId="{99AA00CE-5BBA-4CCB-AF9D-09FFC9B80A44}" sibTransId="{CD1B3734-E2CA-4746-BFED-3ED6D13D75CC}"/>
    <dgm:cxn modelId="{2E46A6FF-2EEE-4892-AF4A-F064F38C0CFC}" type="presOf" srcId="{D8F678EA-4613-498A-8355-979247CB3D3D}" destId="{016C943D-5600-4F23-BD1F-D1229DDE86F6}" srcOrd="1" destOrd="0" presId="urn:microsoft.com/office/officeart/2005/8/layout/orgChart1"/>
    <dgm:cxn modelId="{E074B7A8-5377-4920-8DA2-544593F4294B}" type="presOf" srcId="{F6D31D98-793E-4258-9339-C3338BCCB0D7}" destId="{15CE16D2-4156-4BB9-8F57-CBF756FFA459}" srcOrd="1" destOrd="0" presId="urn:microsoft.com/office/officeart/2005/8/layout/orgChart1"/>
    <dgm:cxn modelId="{E1D82181-1224-4AE1-956B-C39A6925A7C0}" srcId="{F390EAE7-7BF0-4432-9248-BFA0A1C16B2C}" destId="{08531D25-A975-4CDC-AC7B-4A5C85A7202A}" srcOrd="1" destOrd="0" parTransId="{C2143011-8BA6-478F-BAEB-3EBD42DE976D}" sibTransId="{D1B228FD-85D5-47D9-84AD-098F9E259D46}"/>
    <dgm:cxn modelId="{34DF42A0-DF57-4E5F-A325-2AF367C5EDB4}" type="presOf" srcId="{50C84CCF-5DBC-4B2F-B618-4F230D96F205}" destId="{D56D65DF-B3CB-41D3-97AD-2CAD07BE779E}" srcOrd="0" destOrd="0" presId="urn:microsoft.com/office/officeart/2005/8/layout/orgChart1"/>
    <dgm:cxn modelId="{224C0298-393B-462A-8F18-08DC06A91EC5}" type="presOf" srcId="{20162551-7B74-4F32-B8A0-D9882BE16F17}" destId="{F080CC85-57EA-4492-9197-E40492D8CD86}" srcOrd="0" destOrd="0" presId="urn:microsoft.com/office/officeart/2005/8/layout/orgChart1"/>
    <dgm:cxn modelId="{A0F9DAE0-219C-42F8-8565-7D9211BD7C7E}" type="presOf" srcId="{99AA00CE-5BBA-4CCB-AF9D-09FFC9B80A44}" destId="{640BDEE6-8CB7-46CC-B046-8E6E5F6643B9}" srcOrd="0" destOrd="0" presId="urn:microsoft.com/office/officeart/2005/8/layout/orgChart1"/>
    <dgm:cxn modelId="{858AFBDA-006B-4B4A-95A5-2BEF665D9B91}" type="presOf" srcId="{290AA9CF-A375-4862-852F-4534A102C447}" destId="{646C0093-ED5C-4A6C-9F84-68145ADFCE88}" srcOrd="1" destOrd="0" presId="urn:microsoft.com/office/officeart/2005/8/layout/orgChart1"/>
    <dgm:cxn modelId="{E00F25D6-F5B3-4948-8874-DC39529220BF}" type="presOf" srcId="{C2143011-8BA6-478F-BAEB-3EBD42DE976D}" destId="{07AA5288-F0E8-408E-9AF9-ADF784DC3D39}" srcOrd="0" destOrd="0" presId="urn:microsoft.com/office/officeart/2005/8/layout/orgChart1"/>
    <dgm:cxn modelId="{3AC2E13B-C598-44CF-B96D-7271D793AA4D}" srcId="{DAC926F0-DBA2-47D5-B160-F8008F827400}" destId="{4FCF0145-630C-446B-88DC-FE9F8885D963}" srcOrd="0" destOrd="0" parTransId="{71E1A58E-41C2-4F39-B0DA-D378FFEA4DA1}" sibTransId="{1CD22258-4F7C-468D-8A7C-6F79EB574379}"/>
    <dgm:cxn modelId="{7C354EE8-1000-46A3-87BF-A4D516666F31}" type="presOf" srcId="{4FCF0145-630C-446B-88DC-FE9F8885D963}" destId="{BFB448F4-DCCF-4A95-96F9-2DD0187A40A8}" srcOrd="0" destOrd="0" presId="urn:microsoft.com/office/officeart/2005/8/layout/orgChart1"/>
    <dgm:cxn modelId="{342260E5-2AA8-4BF0-B054-128447402E4A}" type="presOf" srcId="{F9309D81-BB7D-4406-A888-BDC4362A097C}" destId="{42F8FA9D-0B7D-4B51-88E2-15D084FA24FA}" srcOrd="0" destOrd="0" presId="urn:microsoft.com/office/officeart/2005/8/layout/orgChart1"/>
    <dgm:cxn modelId="{6B25BF63-B423-41B2-84F3-4D9E48BB769A}" srcId="{A27BA41A-E8C5-4B91-A67C-400608BC22CB}" destId="{1378F21D-BAB6-42F9-AF1B-D7F9E8559EB5}" srcOrd="0" destOrd="0" parTransId="{1632D372-D7C4-452E-A376-D2FA1CEF09FA}" sibTransId="{B0D280D8-1F85-4BC7-BC32-02C1B03E036A}"/>
    <dgm:cxn modelId="{8057FE68-92B7-4ED7-8E1B-663CF8E144C3}" type="presOf" srcId="{61C58103-D280-431A-9CEA-6E009F550CF4}" destId="{5B1154A8-D405-46B0-92A3-9551F06FE016}" srcOrd="1" destOrd="0" presId="urn:microsoft.com/office/officeart/2005/8/layout/orgChart1"/>
    <dgm:cxn modelId="{33950426-AFBA-4A7C-B44F-FCDBB506B184}" srcId="{61C58103-D280-431A-9CEA-6E009F550CF4}" destId="{2C467654-94E7-4B99-B07C-D073A8DD482E}" srcOrd="0" destOrd="0" parTransId="{20162551-7B74-4F32-B8A0-D9882BE16F17}" sibTransId="{C4E1A9BA-881E-4A65-BE32-C7B89D7BA568}"/>
    <dgm:cxn modelId="{10C9B2DD-98E7-45E3-92B5-CDF46830803A}" type="presOf" srcId="{A27BA41A-E8C5-4B91-A67C-400608BC22CB}" destId="{D9D717D2-AB77-4425-BBD6-AFDC038B3F34}" srcOrd="0" destOrd="0" presId="urn:microsoft.com/office/officeart/2005/8/layout/orgChart1"/>
    <dgm:cxn modelId="{92A0BDE3-FA1D-4101-A028-056D51F87872}" type="presOf" srcId="{3372FE1C-86D7-451F-8909-1130AA9EC124}" destId="{F9C9F9A9-B9F4-4B88-8CDD-0B06B57937BB}" srcOrd="1" destOrd="0" presId="urn:microsoft.com/office/officeart/2005/8/layout/orgChart1"/>
    <dgm:cxn modelId="{9363DD62-86E0-424B-A29A-7757AA7B5A6E}" type="presOf" srcId="{86286BED-F5E5-49C3-B6B3-C636B39117A4}" destId="{D2E2F45F-654F-4DA7-A9D7-977F634C51C9}" srcOrd="1" destOrd="0" presId="urn:microsoft.com/office/officeart/2005/8/layout/orgChart1"/>
    <dgm:cxn modelId="{CD527559-0869-4E90-B8DD-AFCE48B8D76D}" srcId="{DD599E51-B1DE-49E0-A581-2DA4810A8EDF}" destId="{A84D56C1-FA05-405A-A467-42D56AC4EBDB}" srcOrd="0" destOrd="0" parTransId="{F9309D81-BB7D-4406-A888-BDC4362A097C}" sibTransId="{FB207211-0F40-4636-A00D-6FA24F55DBFF}"/>
    <dgm:cxn modelId="{D1668C37-AC76-4E22-A8A1-CEA3B11F9E30}" type="presOf" srcId="{8E8B3523-3499-417F-9E87-2486810318F1}" destId="{88E45660-4B14-40AA-89A7-DD96671D840B}" srcOrd="0" destOrd="0" presId="urn:microsoft.com/office/officeart/2005/8/layout/orgChart1"/>
    <dgm:cxn modelId="{AEBEE758-F137-4C70-A0C0-799B1105E12B}" type="presParOf" srcId="{FB4F0437-DF66-418D-BAAD-47823EB677F4}" destId="{B0808496-BE09-4667-A18F-C5F0ADAB746A}" srcOrd="0" destOrd="0" presId="urn:microsoft.com/office/officeart/2005/8/layout/orgChart1"/>
    <dgm:cxn modelId="{26B4FFA8-BFA9-43A8-90C7-8F32CC2D2A73}" type="presParOf" srcId="{B0808496-BE09-4667-A18F-C5F0ADAB746A}" destId="{5FDE5A79-4482-48F9-902C-609F8C19EEE8}" srcOrd="0" destOrd="0" presId="urn:microsoft.com/office/officeart/2005/8/layout/orgChart1"/>
    <dgm:cxn modelId="{AC6CB3EA-8085-4E0D-9E56-A1E7C73E45BC}" type="presParOf" srcId="{5FDE5A79-4482-48F9-902C-609F8C19EEE8}" destId="{52DB5DAB-A91C-404F-AA89-7F323EFA8C4D}" srcOrd="0" destOrd="0" presId="urn:microsoft.com/office/officeart/2005/8/layout/orgChart1"/>
    <dgm:cxn modelId="{C0497EF4-C6C7-486D-83E4-BE00EE758C2E}" type="presParOf" srcId="{5FDE5A79-4482-48F9-902C-609F8C19EEE8}" destId="{5B1154A8-D405-46B0-92A3-9551F06FE016}" srcOrd="1" destOrd="0" presId="urn:microsoft.com/office/officeart/2005/8/layout/orgChart1"/>
    <dgm:cxn modelId="{F9DE3416-57BC-4396-AAD0-9007BBE07491}" type="presParOf" srcId="{B0808496-BE09-4667-A18F-C5F0ADAB746A}" destId="{302A69E2-5C4D-4D52-A936-1B124F9D374E}" srcOrd="1" destOrd="0" presId="urn:microsoft.com/office/officeart/2005/8/layout/orgChart1"/>
    <dgm:cxn modelId="{3C3C2E9B-299A-4550-B830-9B528EA8AB7F}" type="presParOf" srcId="{302A69E2-5C4D-4D52-A936-1B124F9D374E}" destId="{D56D65DF-B3CB-41D3-97AD-2CAD07BE779E}" srcOrd="0" destOrd="0" presId="urn:microsoft.com/office/officeart/2005/8/layout/orgChart1"/>
    <dgm:cxn modelId="{CE4C5106-EA5A-486B-9E26-7E65A5D1D3A4}" type="presParOf" srcId="{302A69E2-5C4D-4D52-A936-1B124F9D374E}" destId="{618C3C0F-8270-48EF-BCC0-F0FFDFC4BFD5}" srcOrd="1" destOrd="0" presId="urn:microsoft.com/office/officeart/2005/8/layout/orgChart1"/>
    <dgm:cxn modelId="{C996A5AD-DDDE-42FF-8BAD-629FB16D0612}" type="presParOf" srcId="{618C3C0F-8270-48EF-BCC0-F0FFDFC4BFD5}" destId="{27A463AB-FA29-4D2A-AFFE-68FD504BD6C6}" srcOrd="0" destOrd="0" presId="urn:microsoft.com/office/officeart/2005/8/layout/orgChart1"/>
    <dgm:cxn modelId="{184D9C41-9F88-4BCC-8A4D-C44AF9196DF5}" type="presParOf" srcId="{27A463AB-FA29-4D2A-AFFE-68FD504BD6C6}" destId="{2F85BC56-664D-4CD1-A178-C0BA8FD814B2}" srcOrd="0" destOrd="0" presId="urn:microsoft.com/office/officeart/2005/8/layout/orgChart1"/>
    <dgm:cxn modelId="{5DD6ECC4-4F77-4512-86B9-6072D161C9A5}" type="presParOf" srcId="{27A463AB-FA29-4D2A-AFFE-68FD504BD6C6}" destId="{C36539A9-2943-4A8B-A1FB-C4F204A70844}" srcOrd="1" destOrd="0" presId="urn:microsoft.com/office/officeart/2005/8/layout/orgChart1"/>
    <dgm:cxn modelId="{72C064E2-5A73-467E-89BC-0252900761B6}" type="presParOf" srcId="{618C3C0F-8270-48EF-BCC0-F0FFDFC4BFD5}" destId="{A7F620C3-35DB-40D4-B197-C8592E3C7185}" srcOrd="1" destOrd="0" presId="urn:microsoft.com/office/officeart/2005/8/layout/orgChart1"/>
    <dgm:cxn modelId="{1981C06F-F379-459D-B02C-E6309234F7B6}" type="presParOf" srcId="{A7F620C3-35DB-40D4-B197-C8592E3C7185}" destId="{42F8FA9D-0B7D-4B51-88E2-15D084FA24FA}" srcOrd="0" destOrd="0" presId="urn:microsoft.com/office/officeart/2005/8/layout/orgChart1"/>
    <dgm:cxn modelId="{724DC2E1-081E-49E9-88D5-92868148CF6E}" type="presParOf" srcId="{A7F620C3-35DB-40D4-B197-C8592E3C7185}" destId="{9EA29F1C-2DFB-4F93-B990-6966CFC05411}" srcOrd="1" destOrd="0" presId="urn:microsoft.com/office/officeart/2005/8/layout/orgChart1"/>
    <dgm:cxn modelId="{72D3B328-7CD2-4DC0-9A65-9B9D8328D9D6}" type="presParOf" srcId="{9EA29F1C-2DFB-4F93-B990-6966CFC05411}" destId="{6C988860-46F0-4AC1-B76A-38D270DFB055}" srcOrd="0" destOrd="0" presId="urn:microsoft.com/office/officeart/2005/8/layout/orgChart1"/>
    <dgm:cxn modelId="{878DDF25-0B7D-4ACD-B6DB-C2782661ED8A}" type="presParOf" srcId="{6C988860-46F0-4AC1-B76A-38D270DFB055}" destId="{73833837-2A08-4FD5-BBCE-0073F252B027}" srcOrd="0" destOrd="0" presId="urn:microsoft.com/office/officeart/2005/8/layout/orgChart1"/>
    <dgm:cxn modelId="{09A9905F-EB71-492B-88A8-51898CB2B9C0}" type="presParOf" srcId="{6C988860-46F0-4AC1-B76A-38D270DFB055}" destId="{D64C56F5-77C8-4E12-92A9-7FBFB5714C92}" srcOrd="1" destOrd="0" presId="urn:microsoft.com/office/officeart/2005/8/layout/orgChart1"/>
    <dgm:cxn modelId="{FF09A20C-019F-4BA6-89E5-B33F345D785D}" type="presParOf" srcId="{9EA29F1C-2DFB-4F93-B990-6966CFC05411}" destId="{D63B1B77-9738-4CEF-94E1-8D392573E4FA}" srcOrd="1" destOrd="0" presId="urn:microsoft.com/office/officeart/2005/8/layout/orgChart1"/>
    <dgm:cxn modelId="{EFB05B14-80C4-49AC-870D-067D4C8DAB39}" type="presParOf" srcId="{9EA29F1C-2DFB-4F93-B990-6966CFC05411}" destId="{7AEA6165-50E0-4E76-84D1-3DE2F1B9A7F5}" srcOrd="2" destOrd="0" presId="urn:microsoft.com/office/officeart/2005/8/layout/orgChart1"/>
    <dgm:cxn modelId="{757B8799-7BAB-471D-B435-BF765E77FEA8}" type="presParOf" srcId="{A7F620C3-35DB-40D4-B197-C8592E3C7185}" destId="{88E45660-4B14-40AA-89A7-DD96671D840B}" srcOrd="2" destOrd="0" presId="urn:microsoft.com/office/officeart/2005/8/layout/orgChart1"/>
    <dgm:cxn modelId="{CE29515B-AFF3-41B7-914F-751ECFE452DA}" type="presParOf" srcId="{A7F620C3-35DB-40D4-B197-C8592E3C7185}" destId="{540AB56E-1D7D-46FB-A127-DA2D553D3ADE}" srcOrd="3" destOrd="0" presId="urn:microsoft.com/office/officeart/2005/8/layout/orgChart1"/>
    <dgm:cxn modelId="{23E7AE43-DBD5-4BCE-9C64-39A57C5B1BA6}" type="presParOf" srcId="{540AB56E-1D7D-46FB-A127-DA2D553D3ADE}" destId="{6434E40B-E4BF-4ECB-AED9-A9B69284AA0A}" srcOrd="0" destOrd="0" presId="urn:microsoft.com/office/officeart/2005/8/layout/orgChart1"/>
    <dgm:cxn modelId="{3013F927-D0B2-4C12-B523-2D268E8A015C}" type="presParOf" srcId="{6434E40B-E4BF-4ECB-AED9-A9B69284AA0A}" destId="{51DEA8E9-DDD4-4F20-AC1F-547B40AB798E}" srcOrd="0" destOrd="0" presId="urn:microsoft.com/office/officeart/2005/8/layout/orgChart1"/>
    <dgm:cxn modelId="{61C4350D-757E-4B9C-A89E-46261FA9CC1D}" type="presParOf" srcId="{6434E40B-E4BF-4ECB-AED9-A9B69284AA0A}" destId="{E17C9384-7EA7-406B-BE85-89C2E6AB490B}" srcOrd="1" destOrd="0" presId="urn:microsoft.com/office/officeart/2005/8/layout/orgChart1"/>
    <dgm:cxn modelId="{32A0B3DB-7E84-452A-A6A6-0A2F53B51B0E}" type="presParOf" srcId="{540AB56E-1D7D-46FB-A127-DA2D553D3ADE}" destId="{09665F93-FA28-40C9-AECB-F9AF8E3B17A8}" srcOrd="1" destOrd="0" presId="urn:microsoft.com/office/officeart/2005/8/layout/orgChart1"/>
    <dgm:cxn modelId="{8FA89127-46E8-47AF-926F-00B7E5D92B54}" type="presParOf" srcId="{09665F93-FA28-40C9-AECB-F9AF8E3B17A8}" destId="{427061D8-EEA2-4692-AEDC-64D2AD394046}" srcOrd="0" destOrd="0" presId="urn:microsoft.com/office/officeart/2005/8/layout/orgChart1"/>
    <dgm:cxn modelId="{67CB94DE-3580-44B3-B6C2-074F3F78D765}" type="presParOf" srcId="{09665F93-FA28-40C9-AECB-F9AF8E3B17A8}" destId="{0B08D35F-F15E-4DE4-BE7D-A9048ACED488}" srcOrd="1" destOrd="0" presId="urn:microsoft.com/office/officeart/2005/8/layout/orgChart1"/>
    <dgm:cxn modelId="{ADC7394B-D845-4190-91D6-B22B226ACFC4}" type="presParOf" srcId="{0B08D35F-F15E-4DE4-BE7D-A9048ACED488}" destId="{0F750CAE-ADAD-47E5-8DB6-F88BF4588DEC}" srcOrd="0" destOrd="0" presId="urn:microsoft.com/office/officeart/2005/8/layout/orgChart1"/>
    <dgm:cxn modelId="{A2957DA6-30FC-47FB-94A8-50855CE8EA35}" type="presParOf" srcId="{0F750CAE-ADAD-47E5-8DB6-F88BF4588DEC}" destId="{BFB448F4-DCCF-4A95-96F9-2DD0187A40A8}" srcOrd="0" destOrd="0" presId="urn:microsoft.com/office/officeart/2005/8/layout/orgChart1"/>
    <dgm:cxn modelId="{432BA344-98DE-44F6-B970-F827064F56BC}" type="presParOf" srcId="{0F750CAE-ADAD-47E5-8DB6-F88BF4588DEC}" destId="{9D4B151B-3565-4B96-956F-EF488142F493}" srcOrd="1" destOrd="0" presId="urn:microsoft.com/office/officeart/2005/8/layout/orgChart1"/>
    <dgm:cxn modelId="{CB3DC357-8D05-47CF-9E07-B9969F380506}" type="presParOf" srcId="{0B08D35F-F15E-4DE4-BE7D-A9048ACED488}" destId="{19DAAEDB-7B53-4144-9645-FDBCBA558E44}" srcOrd="1" destOrd="0" presId="urn:microsoft.com/office/officeart/2005/8/layout/orgChart1"/>
    <dgm:cxn modelId="{FC7B0518-8322-4E6A-B409-F2E242F6A02A}" type="presParOf" srcId="{0B08D35F-F15E-4DE4-BE7D-A9048ACED488}" destId="{351358BB-D2C6-4705-B990-ADA4A0112529}" srcOrd="2" destOrd="0" presId="urn:microsoft.com/office/officeart/2005/8/layout/orgChart1"/>
    <dgm:cxn modelId="{6F2A20AE-6F41-4327-AAE6-1E0ABB93B09A}" type="presParOf" srcId="{540AB56E-1D7D-46FB-A127-DA2D553D3ADE}" destId="{C5143CFF-325C-4248-9FB8-B60888AC2AA0}" srcOrd="2" destOrd="0" presId="urn:microsoft.com/office/officeart/2005/8/layout/orgChart1"/>
    <dgm:cxn modelId="{3B3C7E99-2949-4E08-9A96-B41E3E749602}" type="presParOf" srcId="{618C3C0F-8270-48EF-BCC0-F0FFDFC4BFD5}" destId="{889E1A62-3EAC-4A7D-B321-9C3A1ABF1FFE}" srcOrd="2" destOrd="0" presId="urn:microsoft.com/office/officeart/2005/8/layout/orgChart1"/>
    <dgm:cxn modelId="{C2530642-1D45-437A-8D7E-350AD3CB0E61}" type="presParOf" srcId="{302A69E2-5C4D-4D52-A936-1B124F9D374E}" destId="{D6BC115D-19CE-41E3-9EB9-28FC2FE8A649}" srcOrd="2" destOrd="0" presId="urn:microsoft.com/office/officeart/2005/8/layout/orgChart1"/>
    <dgm:cxn modelId="{F8873971-50F6-4B4C-B4F1-F1BC923F2337}" type="presParOf" srcId="{302A69E2-5C4D-4D52-A936-1B124F9D374E}" destId="{BCA5EC93-E186-447A-A0EB-F3FB895E09A6}" srcOrd="3" destOrd="0" presId="urn:microsoft.com/office/officeart/2005/8/layout/orgChart1"/>
    <dgm:cxn modelId="{E0B0875A-32CF-4FE5-862B-FBEF462E8D03}" type="presParOf" srcId="{BCA5EC93-E186-447A-A0EB-F3FB895E09A6}" destId="{5C504887-1AE6-4A0E-9109-52284FF57CE3}" srcOrd="0" destOrd="0" presId="urn:microsoft.com/office/officeart/2005/8/layout/orgChart1"/>
    <dgm:cxn modelId="{EDAB85C4-0AAF-4E28-A47E-C83BA308DD34}" type="presParOf" srcId="{5C504887-1AE6-4A0E-9109-52284FF57CE3}" destId="{DB84598D-428A-4646-9F17-0CABA0E9A134}" srcOrd="0" destOrd="0" presId="urn:microsoft.com/office/officeart/2005/8/layout/orgChart1"/>
    <dgm:cxn modelId="{C811F847-0A23-4DCB-B28E-C79DCE18FD91}" type="presParOf" srcId="{5C504887-1AE6-4A0E-9109-52284FF57CE3}" destId="{4EE21505-D59D-48B9-A6D5-A822309AD6A4}" srcOrd="1" destOrd="0" presId="urn:microsoft.com/office/officeart/2005/8/layout/orgChart1"/>
    <dgm:cxn modelId="{84ED9451-05B0-4CA8-AA15-11C6FBCBDFB0}" type="presParOf" srcId="{BCA5EC93-E186-447A-A0EB-F3FB895E09A6}" destId="{8B74A88F-DE8D-43C1-807A-274E4671D85C}" srcOrd="1" destOrd="0" presId="urn:microsoft.com/office/officeart/2005/8/layout/orgChart1"/>
    <dgm:cxn modelId="{02FDD465-3A41-45C5-B1BF-560A2F590C8D}" type="presParOf" srcId="{8B74A88F-DE8D-43C1-807A-274E4671D85C}" destId="{951CCB8F-D5C4-401F-AED5-F06FC58EB28E}" srcOrd="0" destOrd="0" presId="urn:microsoft.com/office/officeart/2005/8/layout/orgChart1"/>
    <dgm:cxn modelId="{5955DC9D-F336-49A5-8F8A-D9B776B710A3}" type="presParOf" srcId="{8B74A88F-DE8D-43C1-807A-274E4671D85C}" destId="{46BDDDDB-7278-4456-894E-FE858470E46B}" srcOrd="1" destOrd="0" presId="urn:microsoft.com/office/officeart/2005/8/layout/orgChart1"/>
    <dgm:cxn modelId="{338F1CF3-40DB-420B-8339-FFA79C881C72}" type="presParOf" srcId="{46BDDDDB-7278-4456-894E-FE858470E46B}" destId="{7C075393-C3E6-4976-AFCD-35BEDF793817}" srcOrd="0" destOrd="0" presId="urn:microsoft.com/office/officeart/2005/8/layout/orgChart1"/>
    <dgm:cxn modelId="{B3AD96D3-9687-4D47-B4B5-AF046D42319E}" type="presParOf" srcId="{7C075393-C3E6-4976-AFCD-35BEDF793817}" destId="{DA6971C9-82B9-4B03-B79D-CF16BDAB9527}" srcOrd="0" destOrd="0" presId="urn:microsoft.com/office/officeart/2005/8/layout/orgChart1"/>
    <dgm:cxn modelId="{83A57300-5358-4B59-9F36-123556AB29FB}" type="presParOf" srcId="{7C075393-C3E6-4976-AFCD-35BEDF793817}" destId="{016C943D-5600-4F23-BD1F-D1229DDE86F6}" srcOrd="1" destOrd="0" presId="urn:microsoft.com/office/officeart/2005/8/layout/orgChart1"/>
    <dgm:cxn modelId="{A982C62B-C57D-486D-9B05-2175F3D7ADB3}" type="presParOf" srcId="{46BDDDDB-7278-4456-894E-FE858470E46B}" destId="{195FD896-BFEC-4378-8B57-104FABB1400B}" srcOrd="1" destOrd="0" presId="urn:microsoft.com/office/officeart/2005/8/layout/orgChart1"/>
    <dgm:cxn modelId="{A67F0687-6BF4-4F2D-B984-18F0EFCC1AF4}" type="presParOf" srcId="{195FD896-BFEC-4378-8B57-104FABB1400B}" destId="{9C3CE8D2-D510-4223-B263-61E0E317C6AB}" srcOrd="0" destOrd="0" presId="urn:microsoft.com/office/officeart/2005/8/layout/orgChart1"/>
    <dgm:cxn modelId="{CF3024E3-BBCA-4C7D-B816-8F15F5D8362A}" type="presParOf" srcId="{195FD896-BFEC-4378-8B57-104FABB1400B}" destId="{7401BCB9-B0E9-4634-87C1-37B7A224FA39}" srcOrd="1" destOrd="0" presId="urn:microsoft.com/office/officeart/2005/8/layout/orgChart1"/>
    <dgm:cxn modelId="{CFB073D8-7FDD-4EC7-843E-BF32827C0CA8}" type="presParOf" srcId="{7401BCB9-B0E9-4634-87C1-37B7A224FA39}" destId="{2497D720-C6E2-4C7A-87BA-5EC06A3839B3}" srcOrd="0" destOrd="0" presId="urn:microsoft.com/office/officeart/2005/8/layout/orgChart1"/>
    <dgm:cxn modelId="{F01E8A7E-7234-4D8A-8D16-44E9CD5BCCA1}" type="presParOf" srcId="{2497D720-C6E2-4C7A-87BA-5EC06A3839B3}" destId="{478DC228-3BCF-45D7-9576-8DBDBDE6419A}" srcOrd="0" destOrd="0" presId="urn:microsoft.com/office/officeart/2005/8/layout/orgChart1"/>
    <dgm:cxn modelId="{C29E9D0A-ACBA-43AD-A6C0-4C22815C15BF}" type="presParOf" srcId="{2497D720-C6E2-4C7A-87BA-5EC06A3839B3}" destId="{45153ADD-FF6D-46FD-A8F8-9BFBD36C2FDD}" srcOrd="1" destOrd="0" presId="urn:microsoft.com/office/officeart/2005/8/layout/orgChart1"/>
    <dgm:cxn modelId="{4400F879-CCF8-47B7-BB46-98B0F9409E8B}" type="presParOf" srcId="{7401BCB9-B0E9-4634-87C1-37B7A224FA39}" destId="{A30575C2-F30D-442E-97FB-D7DBA7D81FE3}" srcOrd="1" destOrd="0" presId="urn:microsoft.com/office/officeart/2005/8/layout/orgChart1"/>
    <dgm:cxn modelId="{BAF5BEC9-A510-4474-8CA3-6B916FD9BC09}" type="presParOf" srcId="{7401BCB9-B0E9-4634-87C1-37B7A224FA39}" destId="{255BE4C9-E251-4EA6-A22F-10655CC371A5}" srcOrd="2" destOrd="0" presId="urn:microsoft.com/office/officeart/2005/8/layout/orgChart1"/>
    <dgm:cxn modelId="{C3F4A7FE-DD08-42D3-9A80-978C389EB3AF}" type="presParOf" srcId="{46BDDDDB-7278-4456-894E-FE858470E46B}" destId="{6DD0D70D-F4CE-432B-9817-61EF8636B6AB}" srcOrd="2" destOrd="0" presId="urn:microsoft.com/office/officeart/2005/8/layout/orgChart1"/>
    <dgm:cxn modelId="{76153409-FE1C-4623-9A56-76352545AA67}" type="presParOf" srcId="{8B74A88F-DE8D-43C1-807A-274E4671D85C}" destId="{07AA5288-F0E8-408E-9AF9-ADF784DC3D39}" srcOrd="2" destOrd="0" presId="urn:microsoft.com/office/officeart/2005/8/layout/orgChart1"/>
    <dgm:cxn modelId="{10ADEA69-35EA-48A8-B0DC-B28976C6FD07}" type="presParOf" srcId="{8B74A88F-DE8D-43C1-807A-274E4671D85C}" destId="{DC706A3B-281C-4CC8-A52F-91C98EA43BED}" srcOrd="3" destOrd="0" presId="urn:microsoft.com/office/officeart/2005/8/layout/orgChart1"/>
    <dgm:cxn modelId="{E1DC6C7B-93A4-4089-B2B7-BAE1B8FB2414}" type="presParOf" srcId="{DC706A3B-281C-4CC8-A52F-91C98EA43BED}" destId="{FBBA6A3C-83D8-4A81-AB7A-63C3D956CCA9}" srcOrd="0" destOrd="0" presId="urn:microsoft.com/office/officeart/2005/8/layout/orgChart1"/>
    <dgm:cxn modelId="{72090A99-0758-4D32-B1CF-1469F77CF813}" type="presParOf" srcId="{FBBA6A3C-83D8-4A81-AB7A-63C3D956CCA9}" destId="{824DC6AB-78C8-44D6-8EC1-32CBC48D6C62}" srcOrd="0" destOrd="0" presId="urn:microsoft.com/office/officeart/2005/8/layout/orgChart1"/>
    <dgm:cxn modelId="{176C2CB6-FDF5-4E38-998A-20D2CC3F0491}" type="presParOf" srcId="{FBBA6A3C-83D8-4A81-AB7A-63C3D956CCA9}" destId="{0D6726B7-1B2D-4B6B-A109-195557AF7197}" srcOrd="1" destOrd="0" presId="urn:microsoft.com/office/officeart/2005/8/layout/orgChart1"/>
    <dgm:cxn modelId="{DA81196C-1CC2-4D0F-80EC-697A4B7ABA8B}" type="presParOf" srcId="{DC706A3B-281C-4CC8-A52F-91C98EA43BED}" destId="{2D1675C9-DA1C-4929-A1AD-C971E6B3D746}" srcOrd="1" destOrd="0" presId="urn:microsoft.com/office/officeart/2005/8/layout/orgChart1"/>
    <dgm:cxn modelId="{61548A1E-46AC-4D38-8F83-0A0F8EDD0268}" type="presParOf" srcId="{DC706A3B-281C-4CC8-A52F-91C98EA43BED}" destId="{7551D265-990B-46F4-8150-A2254B64B840}" srcOrd="2" destOrd="0" presId="urn:microsoft.com/office/officeart/2005/8/layout/orgChart1"/>
    <dgm:cxn modelId="{DFBFFD6D-5051-44E8-B863-64BC73B9E775}" type="presParOf" srcId="{BCA5EC93-E186-447A-A0EB-F3FB895E09A6}" destId="{EC782E98-80A4-4C1D-9450-ED64EF2E65F1}" srcOrd="2" destOrd="0" presId="urn:microsoft.com/office/officeart/2005/8/layout/orgChart1"/>
    <dgm:cxn modelId="{C3EDBD94-F84F-4BC2-BFC3-CFAF6C889EDA}" type="presParOf" srcId="{302A69E2-5C4D-4D52-A936-1B124F9D374E}" destId="{AF7656EE-A1BD-438B-AD9C-3E7A442F4495}" srcOrd="4" destOrd="0" presId="urn:microsoft.com/office/officeart/2005/8/layout/orgChart1"/>
    <dgm:cxn modelId="{240153FA-B249-4726-980C-4A7E50AA3A00}" type="presParOf" srcId="{302A69E2-5C4D-4D52-A936-1B124F9D374E}" destId="{3054DE47-418E-4484-BA0A-02FDB9FCE3C7}" srcOrd="5" destOrd="0" presId="urn:microsoft.com/office/officeart/2005/8/layout/orgChart1"/>
    <dgm:cxn modelId="{787F2D86-ADB2-4560-A054-A7B56B6D7BD0}" type="presParOf" srcId="{3054DE47-418E-4484-BA0A-02FDB9FCE3C7}" destId="{EE1ADC36-96F7-4EED-BBC9-F80957297D39}" srcOrd="0" destOrd="0" presId="urn:microsoft.com/office/officeart/2005/8/layout/orgChart1"/>
    <dgm:cxn modelId="{C76DB634-F0B6-4779-BBE7-99184B83F6E9}" type="presParOf" srcId="{EE1ADC36-96F7-4EED-BBC9-F80957297D39}" destId="{48EF3EAD-5D8B-453E-8F2F-503C13F02561}" srcOrd="0" destOrd="0" presId="urn:microsoft.com/office/officeart/2005/8/layout/orgChart1"/>
    <dgm:cxn modelId="{4CC9298A-0F86-402A-A154-40E9D702340C}" type="presParOf" srcId="{EE1ADC36-96F7-4EED-BBC9-F80957297D39}" destId="{D2E2F45F-654F-4DA7-A9D7-977F634C51C9}" srcOrd="1" destOrd="0" presId="urn:microsoft.com/office/officeart/2005/8/layout/orgChart1"/>
    <dgm:cxn modelId="{23DAFC2E-BCF1-424D-A316-5C98CDDDD2A0}" type="presParOf" srcId="{3054DE47-418E-4484-BA0A-02FDB9FCE3C7}" destId="{285E4D3F-08AD-4741-9E76-D7C545BE0AF6}" srcOrd="1" destOrd="0" presId="urn:microsoft.com/office/officeart/2005/8/layout/orgChart1"/>
    <dgm:cxn modelId="{53FFE8F4-60D3-479A-B430-FE1C06A52EA7}" type="presParOf" srcId="{3054DE47-418E-4484-BA0A-02FDB9FCE3C7}" destId="{0ADC85F7-6DE3-486A-8C0C-1210219D45C4}" srcOrd="2" destOrd="0" presId="urn:microsoft.com/office/officeart/2005/8/layout/orgChart1"/>
    <dgm:cxn modelId="{6AC45827-F51D-48DF-AFFF-B321BA0BB1BD}" type="presParOf" srcId="{302A69E2-5C4D-4D52-A936-1B124F9D374E}" destId="{768BF26B-C264-4404-8AAC-8C3C9BC1AF2C}" srcOrd="6" destOrd="0" presId="urn:microsoft.com/office/officeart/2005/8/layout/orgChart1"/>
    <dgm:cxn modelId="{80FFE606-F999-42AC-AD33-F3403661192A}" type="presParOf" srcId="{302A69E2-5C4D-4D52-A936-1B124F9D374E}" destId="{4F758FDE-1742-4F4A-B6C7-2BE6EDC8CCA0}" srcOrd="7" destOrd="0" presId="urn:microsoft.com/office/officeart/2005/8/layout/orgChart1"/>
    <dgm:cxn modelId="{051B6780-176E-43A0-AA61-755A0249A5D3}" type="presParOf" srcId="{4F758FDE-1742-4F4A-B6C7-2BE6EDC8CCA0}" destId="{58798041-63FB-4008-9EC8-2BF6F4740577}" srcOrd="0" destOrd="0" presId="urn:microsoft.com/office/officeart/2005/8/layout/orgChart1"/>
    <dgm:cxn modelId="{755B7891-E00B-43E5-AA8A-BBDB84C2FEF5}" type="presParOf" srcId="{58798041-63FB-4008-9EC8-2BF6F4740577}" destId="{06811775-25FE-4A87-B17D-F2917957E14D}" srcOrd="0" destOrd="0" presId="urn:microsoft.com/office/officeart/2005/8/layout/orgChart1"/>
    <dgm:cxn modelId="{E52B510A-B7B9-483C-BEE3-FF299AA5ECFF}" type="presParOf" srcId="{58798041-63FB-4008-9EC8-2BF6F4740577}" destId="{F9C9F9A9-B9F4-4B88-8CDD-0B06B57937BB}" srcOrd="1" destOrd="0" presId="urn:microsoft.com/office/officeart/2005/8/layout/orgChart1"/>
    <dgm:cxn modelId="{9878943F-92D9-4A30-AD70-FD2FC777BFDA}" type="presParOf" srcId="{4F758FDE-1742-4F4A-B6C7-2BE6EDC8CCA0}" destId="{6BBDFCD2-A582-4E0A-AFEB-EBD56C768237}" srcOrd="1" destOrd="0" presId="urn:microsoft.com/office/officeart/2005/8/layout/orgChart1"/>
    <dgm:cxn modelId="{EBD011B4-7F88-4007-B085-E6D83F2983F5}" type="presParOf" srcId="{6BBDFCD2-A582-4E0A-AFEB-EBD56C768237}" destId="{E1CABBA9-431F-4E3F-BFCE-2B8F71B9A852}" srcOrd="0" destOrd="0" presId="urn:microsoft.com/office/officeart/2005/8/layout/orgChart1"/>
    <dgm:cxn modelId="{E001DFB0-D5DB-476A-B282-6FCC1A0360E3}" type="presParOf" srcId="{6BBDFCD2-A582-4E0A-AFEB-EBD56C768237}" destId="{F74AD0A1-70AD-4792-B6A3-12C65331978B}" srcOrd="1" destOrd="0" presId="urn:microsoft.com/office/officeart/2005/8/layout/orgChart1"/>
    <dgm:cxn modelId="{EE596371-3384-4359-9205-831B56B597CE}" type="presParOf" srcId="{F74AD0A1-70AD-4792-B6A3-12C65331978B}" destId="{5B862440-3DB7-461F-8226-8BC8A0217BCA}" srcOrd="0" destOrd="0" presId="urn:microsoft.com/office/officeart/2005/8/layout/orgChart1"/>
    <dgm:cxn modelId="{E97C6728-B4FE-40B5-B453-206702B6460A}" type="presParOf" srcId="{5B862440-3DB7-461F-8226-8BC8A0217BCA}" destId="{D9D717D2-AB77-4425-BBD6-AFDC038B3F34}" srcOrd="0" destOrd="0" presId="urn:microsoft.com/office/officeart/2005/8/layout/orgChart1"/>
    <dgm:cxn modelId="{82CC5340-14F4-4DF6-BBFF-A150B68987B1}" type="presParOf" srcId="{5B862440-3DB7-461F-8226-8BC8A0217BCA}" destId="{D36C883D-FDFD-4436-BE8E-1DB3FC761B43}" srcOrd="1" destOrd="0" presId="urn:microsoft.com/office/officeart/2005/8/layout/orgChart1"/>
    <dgm:cxn modelId="{63332CDC-A279-484D-A7DF-37C6C408F47A}" type="presParOf" srcId="{F74AD0A1-70AD-4792-B6A3-12C65331978B}" destId="{5FAEFE4C-7018-4C73-8927-0BB133A81006}" srcOrd="1" destOrd="0" presId="urn:microsoft.com/office/officeart/2005/8/layout/orgChart1"/>
    <dgm:cxn modelId="{5744CD4E-FD9A-4918-A8E3-09ED54AC6377}" type="presParOf" srcId="{5FAEFE4C-7018-4C73-8927-0BB133A81006}" destId="{C86F1416-44A2-4351-BFE8-035754930E2A}" srcOrd="0" destOrd="0" presId="urn:microsoft.com/office/officeart/2005/8/layout/orgChart1"/>
    <dgm:cxn modelId="{5C653977-A140-45E7-B45F-7175998646BC}" type="presParOf" srcId="{5FAEFE4C-7018-4C73-8927-0BB133A81006}" destId="{6E08ADC9-E74F-474D-844B-D37A8F154AFC}" srcOrd="1" destOrd="0" presId="urn:microsoft.com/office/officeart/2005/8/layout/orgChart1"/>
    <dgm:cxn modelId="{219BEEE9-6C83-467C-B2CB-A75930EDB6D3}" type="presParOf" srcId="{6E08ADC9-E74F-474D-844B-D37A8F154AFC}" destId="{5A51E5BB-47BC-41F9-BF44-E3B2EBC0FB1A}" srcOrd="0" destOrd="0" presId="urn:microsoft.com/office/officeart/2005/8/layout/orgChart1"/>
    <dgm:cxn modelId="{75CD9B34-B97C-4219-B85E-00FBAF416A4E}" type="presParOf" srcId="{5A51E5BB-47BC-41F9-BF44-E3B2EBC0FB1A}" destId="{1C4B8825-F1C1-478E-ABFB-DD75F23204A3}" srcOrd="0" destOrd="0" presId="urn:microsoft.com/office/officeart/2005/8/layout/orgChart1"/>
    <dgm:cxn modelId="{07F1A352-4A47-46E9-9DCF-CF8E82E6EA17}" type="presParOf" srcId="{5A51E5BB-47BC-41F9-BF44-E3B2EBC0FB1A}" destId="{E37952DD-81DD-43AC-A03B-526EB6076740}" srcOrd="1" destOrd="0" presId="urn:microsoft.com/office/officeart/2005/8/layout/orgChart1"/>
    <dgm:cxn modelId="{6B01500D-685E-4CF6-A8CB-3ADF83B5D232}" type="presParOf" srcId="{6E08ADC9-E74F-474D-844B-D37A8F154AFC}" destId="{2C469AAF-87F8-4720-A648-092EBF7B65CD}" srcOrd="1" destOrd="0" presId="urn:microsoft.com/office/officeart/2005/8/layout/orgChart1"/>
    <dgm:cxn modelId="{F00E7953-50C7-4062-B0AB-287A907E283B}" type="presParOf" srcId="{2C469AAF-87F8-4720-A648-092EBF7B65CD}" destId="{640BDEE6-8CB7-46CC-B046-8E6E5F6643B9}" srcOrd="0" destOrd="0" presId="urn:microsoft.com/office/officeart/2005/8/layout/orgChart1"/>
    <dgm:cxn modelId="{ABE02D63-D883-4F34-9496-E7B100BB3D89}" type="presParOf" srcId="{2C469AAF-87F8-4720-A648-092EBF7B65CD}" destId="{907FCF2C-7660-4065-9EED-39F8AB85D0CD}" srcOrd="1" destOrd="0" presId="urn:microsoft.com/office/officeart/2005/8/layout/orgChart1"/>
    <dgm:cxn modelId="{1D2B4426-5BF8-4BEC-9883-2863094EA20E}" type="presParOf" srcId="{907FCF2C-7660-4065-9EED-39F8AB85D0CD}" destId="{04AB858C-FFA7-4E36-AF1D-2BFC11883E69}" srcOrd="0" destOrd="0" presId="urn:microsoft.com/office/officeart/2005/8/layout/orgChart1"/>
    <dgm:cxn modelId="{32AB876C-0638-41AC-A7AB-CBBCEBA040CA}" type="presParOf" srcId="{04AB858C-FFA7-4E36-AF1D-2BFC11883E69}" destId="{5ACD563A-6626-403D-9F76-26836C35B11B}" srcOrd="0" destOrd="0" presId="urn:microsoft.com/office/officeart/2005/8/layout/orgChart1"/>
    <dgm:cxn modelId="{71336DAE-18CA-4F5B-A3A2-8FDAAA38141D}" type="presParOf" srcId="{04AB858C-FFA7-4E36-AF1D-2BFC11883E69}" destId="{15CE16D2-4156-4BB9-8F57-CBF756FFA459}" srcOrd="1" destOrd="0" presId="urn:microsoft.com/office/officeart/2005/8/layout/orgChart1"/>
    <dgm:cxn modelId="{0C428193-9483-4618-920E-C940332D63D2}" type="presParOf" srcId="{907FCF2C-7660-4065-9EED-39F8AB85D0CD}" destId="{53E26BEC-9724-4D53-8120-D40AA07BD068}" srcOrd="1" destOrd="0" presId="urn:microsoft.com/office/officeart/2005/8/layout/orgChart1"/>
    <dgm:cxn modelId="{F8765E1C-9B3E-4E70-B4F4-16F67CE3D218}" type="presParOf" srcId="{907FCF2C-7660-4065-9EED-39F8AB85D0CD}" destId="{B7BE81E4-6C3F-4482-BAC2-7C90669E1B94}" srcOrd="2" destOrd="0" presId="urn:microsoft.com/office/officeart/2005/8/layout/orgChart1"/>
    <dgm:cxn modelId="{4B993D00-5CD0-4C5B-B955-7A0F2C838569}" type="presParOf" srcId="{2C469AAF-87F8-4720-A648-092EBF7B65CD}" destId="{888FCC45-0898-4C16-BBF1-F80E5EE1C779}" srcOrd="2" destOrd="0" presId="urn:microsoft.com/office/officeart/2005/8/layout/orgChart1"/>
    <dgm:cxn modelId="{5BE76A96-ADC6-4D17-A3AB-BD665504CA6C}" type="presParOf" srcId="{2C469AAF-87F8-4720-A648-092EBF7B65CD}" destId="{9FA4E7D2-0BDC-4FDE-BAAD-8C5AE564AC04}" srcOrd="3" destOrd="0" presId="urn:microsoft.com/office/officeart/2005/8/layout/orgChart1"/>
    <dgm:cxn modelId="{1AA97221-9956-455D-BA3F-464ED2DA946C}" type="presParOf" srcId="{9FA4E7D2-0BDC-4FDE-BAAD-8C5AE564AC04}" destId="{8DE95715-D131-4B83-8084-EE414D4F1068}" srcOrd="0" destOrd="0" presId="urn:microsoft.com/office/officeart/2005/8/layout/orgChart1"/>
    <dgm:cxn modelId="{63CFFDC1-BEFB-43A8-BECE-8FEE846F6702}" type="presParOf" srcId="{8DE95715-D131-4B83-8084-EE414D4F1068}" destId="{C04DD2AB-7215-46B6-8AD3-FB7A75936AFF}" srcOrd="0" destOrd="0" presId="urn:microsoft.com/office/officeart/2005/8/layout/orgChart1"/>
    <dgm:cxn modelId="{D9BDECDA-2477-48A0-BB76-FB8E10711EF8}" type="presParOf" srcId="{8DE95715-D131-4B83-8084-EE414D4F1068}" destId="{646C0093-ED5C-4A6C-9F84-68145ADFCE88}" srcOrd="1" destOrd="0" presId="urn:microsoft.com/office/officeart/2005/8/layout/orgChart1"/>
    <dgm:cxn modelId="{DBDA2157-E96A-4552-B0F6-7B17ED93B2F0}" type="presParOf" srcId="{9FA4E7D2-0BDC-4FDE-BAAD-8C5AE564AC04}" destId="{FCADA1B2-B51A-4D9F-8C9A-5D7232D1ED71}" srcOrd="1" destOrd="0" presId="urn:microsoft.com/office/officeart/2005/8/layout/orgChart1"/>
    <dgm:cxn modelId="{B29D14DE-069A-4D76-B60D-BF2B83EF64C7}" type="presParOf" srcId="{9FA4E7D2-0BDC-4FDE-BAAD-8C5AE564AC04}" destId="{123EFF05-A3C3-4CF5-B4A3-9AA68FBEBACA}" srcOrd="2" destOrd="0" presId="urn:microsoft.com/office/officeart/2005/8/layout/orgChart1"/>
    <dgm:cxn modelId="{CA29A39D-B726-4333-A338-4A3776E8CE88}" type="presParOf" srcId="{6E08ADC9-E74F-474D-844B-D37A8F154AFC}" destId="{32C87129-2106-4A98-8A2C-D4D221D84C5A}" srcOrd="2" destOrd="0" presId="urn:microsoft.com/office/officeart/2005/8/layout/orgChart1"/>
    <dgm:cxn modelId="{D13662D6-6C24-4441-8DD7-1C774D9997A7}" type="presParOf" srcId="{F74AD0A1-70AD-4792-B6A3-12C65331978B}" destId="{528A1258-405F-45FD-8B1F-2CB736E17C42}" srcOrd="2" destOrd="0" presId="urn:microsoft.com/office/officeart/2005/8/layout/orgChart1"/>
    <dgm:cxn modelId="{6C25B38D-35F5-4691-8F4E-861E08C7131E}" type="presParOf" srcId="{4F758FDE-1742-4F4A-B6C7-2BE6EDC8CCA0}" destId="{F4CC60EC-01C6-464C-A045-D57557FA1C84}" srcOrd="2" destOrd="0" presId="urn:microsoft.com/office/officeart/2005/8/layout/orgChart1"/>
    <dgm:cxn modelId="{23402BDE-28DB-404C-AC4B-79D9BC0AB6DE}" type="presParOf" srcId="{B0808496-BE09-4667-A18F-C5F0ADAB746A}" destId="{89BAFB7E-1EDE-46C1-B79E-085124A43F31}" srcOrd="2" destOrd="0" presId="urn:microsoft.com/office/officeart/2005/8/layout/orgChart1"/>
    <dgm:cxn modelId="{DFE64858-E78F-45BC-B34E-B254E79081F9}" type="presParOf" srcId="{89BAFB7E-1EDE-46C1-B79E-085124A43F31}" destId="{F080CC85-57EA-4492-9197-E40492D8CD86}" srcOrd="0" destOrd="0" presId="urn:microsoft.com/office/officeart/2005/8/layout/orgChart1"/>
    <dgm:cxn modelId="{17E4D134-2B4C-4FB9-B2A2-646EADEC618C}" type="presParOf" srcId="{89BAFB7E-1EDE-46C1-B79E-085124A43F31}" destId="{4F7408BD-161A-414D-A168-584C4BF1927B}" srcOrd="1" destOrd="0" presId="urn:microsoft.com/office/officeart/2005/8/layout/orgChart1"/>
    <dgm:cxn modelId="{FCCB54F3-1226-468D-8C88-B0938EF9A39B}" type="presParOf" srcId="{4F7408BD-161A-414D-A168-584C4BF1927B}" destId="{B0A3C09F-A1EC-460C-8FE0-411007D628A8}" srcOrd="0" destOrd="0" presId="urn:microsoft.com/office/officeart/2005/8/layout/orgChart1"/>
    <dgm:cxn modelId="{C5CD7A46-05AD-459C-B429-D3369AD42544}" type="presParOf" srcId="{B0A3C09F-A1EC-460C-8FE0-411007D628A8}" destId="{B872CE43-BAB9-4D6E-BC68-17E1A9C9CD1F}" srcOrd="0" destOrd="0" presId="urn:microsoft.com/office/officeart/2005/8/layout/orgChart1"/>
    <dgm:cxn modelId="{DB79EE57-0D86-4D45-882E-DA87DE1F54D3}" type="presParOf" srcId="{B0A3C09F-A1EC-460C-8FE0-411007D628A8}" destId="{C1CA6455-2571-432F-A400-A20A21A4C023}" srcOrd="1" destOrd="0" presId="urn:microsoft.com/office/officeart/2005/8/layout/orgChart1"/>
    <dgm:cxn modelId="{A67E2EC2-5F9F-44A4-84C2-53455F1F0E87}" type="presParOf" srcId="{4F7408BD-161A-414D-A168-584C4BF1927B}" destId="{9E4B4BF3-CF8D-4ADE-AC6B-A4FE48685671}" srcOrd="1" destOrd="0" presId="urn:microsoft.com/office/officeart/2005/8/layout/orgChart1"/>
    <dgm:cxn modelId="{A64F69D0-5004-410C-8B81-F502BAB8AE78}" type="presParOf" srcId="{4F7408BD-161A-414D-A168-584C4BF1927B}" destId="{F54ED4A3-4EF2-4B29-8817-F94F4986DCB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BE48E55-B5E3-F912-F34D-FC7016D58B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xmlns="" id="{16A29D43-8973-FEAB-4A92-008628AA9E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DCD498-1810-4254-9F86-B138F7490AB6}" type="datetimeFigureOut">
              <a:rPr lang="en-ZA" smtClean="0"/>
              <a:pPr/>
              <a:t>2022/12/14</a:t>
            </a:fld>
            <a:endParaRPr lang="en-ZA"/>
          </a:p>
        </p:txBody>
      </p:sp>
      <p:sp>
        <p:nvSpPr>
          <p:cNvPr id="4" name="Footer Placeholder 3">
            <a:extLst>
              <a:ext uri="{FF2B5EF4-FFF2-40B4-BE49-F238E27FC236}">
                <a16:creationId xmlns:a16="http://schemas.microsoft.com/office/drawing/2014/main" xmlns="" id="{E7202840-69B1-02C4-6026-A1B60E1632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xmlns="" id="{41BA01D6-68F4-84A4-8BC1-C006477C64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3B228A-B6B1-4259-B4B7-3177E5FC7797}" type="slidenum">
              <a:rPr lang="en-ZA" smtClean="0"/>
              <a:pPr/>
              <a:t>‹#›</a:t>
            </a:fld>
            <a:endParaRPr lang="en-ZA"/>
          </a:p>
        </p:txBody>
      </p:sp>
    </p:spTree>
    <p:extLst>
      <p:ext uri="{BB962C8B-B14F-4D97-AF65-F5344CB8AC3E}">
        <p14:creationId xmlns:p14="http://schemas.microsoft.com/office/powerpoint/2010/main" xmlns="" val="1801550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04755-CE09-4353-BDA8-F2DCEECBDA32}" type="datetimeFigureOut">
              <a:rPr lang="en-ZA" smtClean="0"/>
              <a:pPr/>
              <a:t>2022/12/14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B6093-941F-4874-B4E9-320D3BF5204B}" type="slidenum">
              <a:rPr lang="en-ZA" smtClean="0"/>
              <a:pPr/>
              <a:t>‹#›</a:t>
            </a:fld>
            <a:endParaRPr lang="en-ZA"/>
          </a:p>
        </p:txBody>
      </p:sp>
    </p:spTree>
    <p:extLst>
      <p:ext uri="{BB962C8B-B14F-4D97-AF65-F5344CB8AC3E}">
        <p14:creationId xmlns:p14="http://schemas.microsoft.com/office/powerpoint/2010/main" xmlns="" val="76011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2608684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2222113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1233300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2317037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1126424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387155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1701437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922681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582300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1817258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105281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5F0F5695-664D-426B-97D2-A9E14CA3D0AB}" type="slidenum">
              <a:rPr lang="en-US" altLang="en-US" smtClean="0">
                <a:solidFill>
                  <a:prstClr val="black"/>
                </a:solidFill>
              </a:rPr>
              <a:pPr>
                <a:defRPr/>
              </a:pPr>
              <a:t>18</a:t>
            </a:fld>
            <a:endParaRPr lang="en-US" altLang="en-US">
              <a:solidFill>
                <a:prstClr val="black"/>
              </a:solidFill>
            </a:endParaRPr>
          </a:p>
        </p:txBody>
      </p:sp>
    </p:spTree>
    <p:extLst>
      <p:ext uri="{BB962C8B-B14F-4D97-AF65-F5344CB8AC3E}">
        <p14:creationId xmlns:p14="http://schemas.microsoft.com/office/powerpoint/2010/main" xmlns="" val="2142266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4287688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337666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2637147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181571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3995536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866168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1088195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1470092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3236547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2632980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2614684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F0F5695-664D-426B-97D2-A9E14CA3D0AB}" type="slidenum">
              <a:rPr lang="en-US" altLang="en-US" smtClean="0">
                <a:solidFill>
                  <a:prstClr val="black"/>
                </a:solidFill>
              </a:rPr>
              <a:pPr>
                <a:defRPr/>
              </a:pPr>
              <a:t>56</a:t>
            </a:fld>
            <a:endParaRPr lang="en-US" altLang="en-US">
              <a:solidFill>
                <a:prstClr val="black"/>
              </a:solidFill>
            </a:endParaRPr>
          </a:p>
        </p:txBody>
      </p:sp>
    </p:spTree>
    <p:extLst>
      <p:ext uri="{BB962C8B-B14F-4D97-AF65-F5344CB8AC3E}">
        <p14:creationId xmlns:p14="http://schemas.microsoft.com/office/powerpoint/2010/main" xmlns="" val="2704748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F0F5695-664D-426B-97D2-A9E14CA3D0AB}" type="slidenum">
              <a:rPr lang="en-US" altLang="en-US" smtClean="0">
                <a:solidFill>
                  <a:prstClr val="black"/>
                </a:solidFill>
              </a:rPr>
              <a:pPr>
                <a:defRPr/>
              </a:pPr>
              <a:t>57</a:t>
            </a:fld>
            <a:endParaRPr lang="en-US" altLang="en-US">
              <a:solidFill>
                <a:prstClr val="black"/>
              </a:solidFill>
            </a:endParaRPr>
          </a:p>
        </p:txBody>
      </p:sp>
    </p:spTree>
    <p:extLst>
      <p:ext uri="{BB962C8B-B14F-4D97-AF65-F5344CB8AC3E}">
        <p14:creationId xmlns:p14="http://schemas.microsoft.com/office/powerpoint/2010/main" xmlns="" val="2269042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F0F5695-664D-426B-97D2-A9E14CA3D0AB}" type="slidenum">
              <a:rPr lang="en-US" altLang="en-US" smtClean="0">
                <a:solidFill>
                  <a:prstClr val="black"/>
                </a:solidFill>
              </a:rPr>
              <a:pPr>
                <a:defRPr/>
              </a:pPr>
              <a:t>58</a:t>
            </a:fld>
            <a:endParaRPr lang="en-US" altLang="en-US">
              <a:solidFill>
                <a:prstClr val="black"/>
              </a:solidFill>
            </a:endParaRPr>
          </a:p>
        </p:txBody>
      </p:sp>
    </p:spTree>
    <p:extLst>
      <p:ext uri="{BB962C8B-B14F-4D97-AF65-F5344CB8AC3E}">
        <p14:creationId xmlns:p14="http://schemas.microsoft.com/office/powerpoint/2010/main" xmlns="" val="197466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3473098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463231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1829378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379984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233261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376572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xmlns="" val="1641430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1EFACE38-541C-74ED-DF2C-3E00BFB8E47B}"/>
              </a:ext>
            </a:extLst>
          </p:cNvPr>
          <p:cNvSpPr/>
          <p:nvPr userDrawn="1"/>
        </p:nvSpPr>
        <p:spPr>
          <a:xfrm>
            <a:off x="153305" y="345058"/>
            <a:ext cx="2389517" cy="86264"/>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09801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F1A9BF-1A57-5F52-CE29-A7D6DA11CD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A27A1437-AAC6-F4F8-699B-1C775B7D9B5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D1836318-2F78-5FE3-9D31-47A27007AE46}"/>
              </a:ext>
            </a:extLst>
          </p:cNvPr>
          <p:cNvSpPr>
            <a:spLocks noGrp="1"/>
          </p:cNvSpPr>
          <p:nvPr>
            <p:ph type="dt" sz="half" idx="10"/>
          </p:nvPr>
        </p:nvSpPr>
        <p:spPr>
          <a:xfrm>
            <a:off x="838200" y="6356350"/>
            <a:ext cx="2743200" cy="365125"/>
          </a:xfrm>
          <a:prstGeom prst="rect">
            <a:avLst/>
          </a:prstGeom>
        </p:spPr>
        <p:txBody>
          <a:bodyPr/>
          <a:lstStyle/>
          <a:p>
            <a:fld id="{B28C9FC7-40AB-4F73-941E-7C91A1419211}" type="datetimeFigureOut">
              <a:rPr lang="en-ZA" smtClean="0"/>
              <a:pPr/>
              <a:t>2022/12/14</a:t>
            </a:fld>
            <a:endParaRPr lang="en-ZA"/>
          </a:p>
        </p:txBody>
      </p:sp>
      <p:sp>
        <p:nvSpPr>
          <p:cNvPr id="5" name="Footer Placeholder 4">
            <a:extLst>
              <a:ext uri="{FF2B5EF4-FFF2-40B4-BE49-F238E27FC236}">
                <a16:creationId xmlns:a16="http://schemas.microsoft.com/office/drawing/2014/main" xmlns="" id="{7D0EB37A-7E59-5635-C8C3-68605622D3DB}"/>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xmlns="" id="{A342C6CE-BDA2-FC0E-C0C3-B00617727785}"/>
              </a:ext>
            </a:extLst>
          </p:cNvPr>
          <p:cNvSpPr>
            <a:spLocks noGrp="1"/>
          </p:cNvSpPr>
          <p:nvPr>
            <p:ph type="sldNum" sz="quarter" idx="12"/>
          </p:nvPr>
        </p:nvSpPr>
        <p:spPr>
          <a:xfrm>
            <a:off x="8610600" y="6356350"/>
            <a:ext cx="2743200" cy="365125"/>
          </a:xfrm>
          <a:prstGeom prst="rect">
            <a:avLst/>
          </a:prstGeom>
        </p:spPr>
        <p:txBody>
          <a:bodyPr/>
          <a:lstStyle/>
          <a:p>
            <a:fld id="{A449ECF6-DB2A-440D-9027-D12E51E84878}" type="slidenum">
              <a:rPr lang="en-ZA" smtClean="0"/>
              <a:pPr/>
              <a:t>‹#›</a:t>
            </a:fld>
            <a:endParaRPr lang="en-ZA"/>
          </a:p>
        </p:txBody>
      </p:sp>
    </p:spTree>
    <p:extLst>
      <p:ext uri="{BB962C8B-B14F-4D97-AF65-F5344CB8AC3E}">
        <p14:creationId xmlns:p14="http://schemas.microsoft.com/office/powerpoint/2010/main" xmlns="" val="270828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296269-6CE6-98CE-E8A0-BE96177ECE0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BDF96E74-7668-FA7C-AC03-B43F1EE94A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EA694D4B-F2E7-80CF-6CB1-2D096335AFB3}"/>
              </a:ext>
            </a:extLst>
          </p:cNvPr>
          <p:cNvSpPr>
            <a:spLocks noGrp="1"/>
          </p:cNvSpPr>
          <p:nvPr>
            <p:ph type="dt" sz="half" idx="10"/>
          </p:nvPr>
        </p:nvSpPr>
        <p:spPr>
          <a:xfrm>
            <a:off x="838200" y="6356350"/>
            <a:ext cx="2743200" cy="365125"/>
          </a:xfrm>
          <a:prstGeom prst="rect">
            <a:avLst/>
          </a:prstGeom>
        </p:spPr>
        <p:txBody>
          <a:bodyPr/>
          <a:lstStyle/>
          <a:p>
            <a:fld id="{B28C9FC7-40AB-4F73-941E-7C91A1419211}" type="datetimeFigureOut">
              <a:rPr lang="en-ZA" smtClean="0"/>
              <a:pPr/>
              <a:t>2022/12/14</a:t>
            </a:fld>
            <a:endParaRPr lang="en-ZA"/>
          </a:p>
        </p:txBody>
      </p:sp>
      <p:sp>
        <p:nvSpPr>
          <p:cNvPr id="5" name="Footer Placeholder 4">
            <a:extLst>
              <a:ext uri="{FF2B5EF4-FFF2-40B4-BE49-F238E27FC236}">
                <a16:creationId xmlns:a16="http://schemas.microsoft.com/office/drawing/2014/main" xmlns="" id="{BF279246-F235-BF79-99A1-5D09938FCE4C}"/>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xmlns="" id="{214E8A72-BEA2-E53F-89FF-52F218433CDC}"/>
              </a:ext>
            </a:extLst>
          </p:cNvPr>
          <p:cNvSpPr>
            <a:spLocks noGrp="1"/>
          </p:cNvSpPr>
          <p:nvPr>
            <p:ph type="sldNum" sz="quarter" idx="12"/>
          </p:nvPr>
        </p:nvSpPr>
        <p:spPr>
          <a:xfrm>
            <a:off x="8610600" y="6356350"/>
            <a:ext cx="2743200" cy="365125"/>
          </a:xfrm>
          <a:prstGeom prst="rect">
            <a:avLst/>
          </a:prstGeom>
        </p:spPr>
        <p:txBody>
          <a:bodyPr/>
          <a:lstStyle/>
          <a:p>
            <a:fld id="{A449ECF6-DB2A-440D-9027-D12E51E84878}" type="slidenum">
              <a:rPr lang="en-ZA" smtClean="0"/>
              <a:pPr/>
              <a:t>‹#›</a:t>
            </a:fld>
            <a:endParaRPr lang="en-ZA"/>
          </a:p>
        </p:txBody>
      </p:sp>
    </p:spTree>
    <p:extLst>
      <p:ext uri="{BB962C8B-B14F-4D97-AF65-F5344CB8AC3E}">
        <p14:creationId xmlns:p14="http://schemas.microsoft.com/office/powerpoint/2010/main" xmlns="" val="228342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2193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8D73F7-FA1B-BF87-47B8-84B0A508CA1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D5559A41-8B8C-7CDC-B583-A03FCA580B1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6FE6E81-B4C7-2864-6BCE-DB01DB7697E4}"/>
              </a:ext>
            </a:extLst>
          </p:cNvPr>
          <p:cNvSpPr>
            <a:spLocks noGrp="1"/>
          </p:cNvSpPr>
          <p:nvPr>
            <p:ph type="dt" sz="half" idx="10"/>
          </p:nvPr>
        </p:nvSpPr>
        <p:spPr>
          <a:xfrm>
            <a:off x="838200" y="6356350"/>
            <a:ext cx="2743200" cy="365125"/>
          </a:xfrm>
          <a:prstGeom prst="rect">
            <a:avLst/>
          </a:prstGeom>
        </p:spPr>
        <p:txBody>
          <a:bodyPr/>
          <a:lstStyle/>
          <a:p>
            <a:fld id="{B28C9FC7-40AB-4F73-941E-7C91A1419211}" type="datetimeFigureOut">
              <a:rPr lang="en-ZA" smtClean="0"/>
              <a:pPr/>
              <a:t>2022/12/14</a:t>
            </a:fld>
            <a:endParaRPr lang="en-ZA"/>
          </a:p>
        </p:txBody>
      </p:sp>
      <p:sp>
        <p:nvSpPr>
          <p:cNvPr id="5" name="Footer Placeholder 4">
            <a:extLst>
              <a:ext uri="{FF2B5EF4-FFF2-40B4-BE49-F238E27FC236}">
                <a16:creationId xmlns:a16="http://schemas.microsoft.com/office/drawing/2014/main" xmlns="" id="{4A67226A-00C7-0186-1D56-123A32A3E8E0}"/>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xmlns="" id="{7561BB09-E5ED-5BF7-1B7A-A29E70CA0D6C}"/>
              </a:ext>
            </a:extLst>
          </p:cNvPr>
          <p:cNvSpPr>
            <a:spLocks noGrp="1"/>
          </p:cNvSpPr>
          <p:nvPr>
            <p:ph type="sldNum" sz="quarter" idx="12"/>
          </p:nvPr>
        </p:nvSpPr>
        <p:spPr>
          <a:xfrm>
            <a:off x="8610600" y="6356350"/>
            <a:ext cx="2743200" cy="365125"/>
          </a:xfrm>
          <a:prstGeom prst="rect">
            <a:avLst/>
          </a:prstGeom>
        </p:spPr>
        <p:txBody>
          <a:bodyPr/>
          <a:lstStyle/>
          <a:p>
            <a:fld id="{A449ECF6-DB2A-440D-9027-D12E51E84878}" type="slidenum">
              <a:rPr lang="en-ZA" smtClean="0"/>
              <a:pPr/>
              <a:t>‹#›</a:t>
            </a:fld>
            <a:endParaRPr lang="en-ZA"/>
          </a:p>
        </p:txBody>
      </p:sp>
    </p:spTree>
    <p:extLst>
      <p:ext uri="{BB962C8B-B14F-4D97-AF65-F5344CB8AC3E}">
        <p14:creationId xmlns:p14="http://schemas.microsoft.com/office/powerpoint/2010/main" xmlns="" val="88716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17E7CC-5CCB-1C2E-F2A3-1EEFEFB8D8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6650F7C5-F674-33DD-947F-E95A1803DD3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03018B12-B86C-44F0-42BD-300105ED5AE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4DA76D12-039D-30E1-0EEF-169D8C1168C8}"/>
              </a:ext>
            </a:extLst>
          </p:cNvPr>
          <p:cNvSpPr>
            <a:spLocks noGrp="1"/>
          </p:cNvSpPr>
          <p:nvPr>
            <p:ph type="dt" sz="half" idx="10"/>
          </p:nvPr>
        </p:nvSpPr>
        <p:spPr>
          <a:xfrm>
            <a:off x="838200" y="6356350"/>
            <a:ext cx="2743200" cy="365125"/>
          </a:xfrm>
          <a:prstGeom prst="rect">
            <a:avLst/>
          </a:prstGeom>
        </p:spPr>
        <p:txBody>
          <a:bodyPr/>
          <a:lstStyle/>
          <a:p>
            <a:fld id="{B28C9FC7-40AB-4F73-941E-7C91A1419211}" type="datetimeFigureOut">
              <a:rPr lang="en-ZA" smtClean="0"/>
              <a:pPr/>
              <a:t>2022/12/14</a:t>
            </a:fld>
            <a:endParaRPr lang="en-ZA"/>
          </a:p>
        </p:txBody>
      </p:sp>
      <p:sp>
        <p:nvSpPr>
          <p:cNvPr id="6" name="Footer Placeholder 5">
            <a:extLst>
              <a:ext uri="{FF2B5EF4-FFF2-40B4-BE49-F238E27FC236}">
                <a16:creationId xmlns:a16="http://schemas.microsoft.com/office/drawing/2014/main" xmlns="" id="{D1224F0D-4234-8C0A-266A-A580475A14C0}"/>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7" name="Slide Number Placeholder 6">
            <a:extLst>
              <a:ext uri="{FF2B5EF4-FFF2-40B4-BE49-F238E27FC236}">
                <a16:creationId xmlns:a16="http://schemas.microsoft.com/office/drawing/2014/main" xmlns="" id="{CC72C23F-E8B9-AAFF-5594-5C1678060FA8}"/>
              </a:ext>
            </a:extLst>
          </p:cNvPr>
          <p:cNvSpPr>
            <a:spLocks noGrp="1"/>
          </p:cNvSpPr>
          <p:nvPr>
            <p:ph type="sldNum" sz="quarter" idx="12"/>
          </p:nvPr>
        </p:nvSpPr>
        <p:spPr>
          <a:xfrm>
            <a:off x="8610600" y="6356350"/>
            <a:ext cx="2743200" cy="365125"/>
          </a:xfrm>
          <a:prstGeom prst="rect">
            <a:avLst/>
          </a:prstGeom>
        </p:spPr>
        <p:txBody>
          <a:bodyPr/>
          <a:lstStyle/>
          <a:p>
            <a:fld id="{A449ECF6-DB2A-440D-9027-D12E51E84878}" type="slidenum">
              <a:rPr lang="en-ZA" smtClean="0"/>
              <a:pPr/>
              <a:t>‹#›</a:t>
            </a:fld>
            <a:endParaRPr lang="en-ZA"/>
          </a:p>
        </p:txBody>
      </p:sp>
    </p:spTree>
    <p:extLst>
      <p:ext uri="{BB962C8B-B14F-4D97-AF65-F5344CB8AC3E}">
        <p14:creationId xmlns:p14="http://schemas.microsoft.com/office/powerpoint/2010/main" xmlns="" val="386707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004C93-4351-2EDB-2EC4-7308F0DF348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7A3813B5-EC33-DF8A-2545-5983768D7EA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F37E2B6-2928-5579-D20F-D6E28773977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16D78B75-1697-8B98-8FB9-C934F9D184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8AE541D-3E8E-1449-ABBB-508E12B19B3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62534AD1-11EB-C6D9-B114-7E779C51E588}"/>
              </a:ext>
            </a:extLst>
          </p:cNvPr>
          <p:cNvSpPr>
            <a:spLocks noGrp="1"/>
          </p:cNvSpPr>
          <p:nvPr>
            <p:ph type="dt" sz="half" idx="10"/>
          </p:nvPr>
        </p:nvSpPr>
        <p:spPr>
          <a:xfrm>
            <a:off x="838200" y="6356350"/>
            <a:ext cx="2743200" cy="365125"/>
          </a:xfrm>
          <a:prstGeom prst="rect">
            <a:avLst/>
          </a:prstGeom>
        </p:spPr>
        <p:txBody>
          <a:bodyPr/>
          <a:lstStyle/>
          <a:p>
            <a:fld id="{B28C9FC7-40AB-4F73-941E-7C91A1419211}" type="datetimeFigureOut">
              <a:rPr lang="en-ZA" smtClean="0"/>
              <a:pPr/>
              <a:t>2022/12/14</a:t>
            </a:fld>
            <a:endParaRPr lang="en-ZA"/>
          </a:p>
        </p:txBody>
      </p:sp>
      <p:sp>
        <p:nvSpPr>
          <p:cNvPr id="8" name="Footer Placeholder 7">
            <a:extLst>
              <a:ext uri="{FF2B5EF4-FFF2-40B4-BE49-F238E27FC236}">
                <a16:creationId xmlns:a16="http://schemas.microsoft.com/office/drawing/2014/main" xmlns="" id="{46F5C3EA-DF6C-851A-97EC-47FD4ECCA4D0}"/>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9" name="Slide Number Placeholder 8">
            <a:extLst>
              <a:ext uri="{FF2B5EF4-FFF2-40B4-BE49-F238E27FC236}">
                <a16:creationId xmlns:a16="http://schemas.microsoft.com/office/drawing/2014/main" xmlns="" id="{59EA8065-2598-AEC6-DDB4-99B4AA585982}"/>
              </a:ext>
            </a:extLst>
          </p:cNvPr>
          <p:cNvSpPr>
            <a:spLocks noGrp="1"/>
          </p:cNvSpPr>
          <p:nvPr>
            <p:ph type="sldNum" sz="quarter" idx="12"/>
          </p:nvPr>
        </p:nvSpPr>
        <p:spPr>
          <a:xfrm>
            <a:off x="8610600" y="6356350"/>
            <a:ext cx="2743200" cy="365125"/>
          </a:xfrm>
          <a:prstGeom prst="rect">
            <a:avLst/>
          </a:prstGeom>
        </p:spPr>
        <p:txBody>
          <a:bodyPr/>
          <a:lstStyle/>
          <a:p>
            <a:fld id="{A449ECF6-DB2A-440D-9027-D12E51E84878}" type="slidenum">
              <a:rPr lang="en-ZA" smtClean="0"/>
              <a:pPr/>
              <a:t>‹#›</a:t>
            </a:fld>
            <a:endParaRPr lang="en-ZA"/>
          </a:p>
        </p:txBody>
      </p:sp>
    </p:spTree>
    <p:extLst>
      <p:ext uri="{BB962C8B-B14F-4D97-AF65-F5344CB8AC3E}">
        <p14:creationId xmlns:p14="http://schemas.microsoft.com/office/powerpoint/2010/main" xmlns="" val="382585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EEBF2-FEDD-7170-1360-043C6834EAF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73F302F9-94CE-D1C6-ED93-8212A1840846}"/>
              </a:ext>
            </a:extLst>
          </p:cNvPr>
          <p:cNvSpPr>
            <a:spLocks noGrp="1"/>
          </p:cNvSpPr>
          <p:nvPr>
            <p:ph type="dt" sz="half" idx="10"/>
          </p:nvPr>
        </p:nvSpPr>
        <p:spPr>
          <a:xfrm>
            <a:off x="838200" y="6356350"/>
            <a:ext cx="2743200" cy="365125"/>
          </a:xfrm>
          <a:prstGeom prst="rect">
            <a:avLst/>
          </a:prstGeom>
        </p:spPr>
        <p:txBody>
          <a:bodyPr/>
          <a:lstStyle/>
          <a:p>
            <a:fld id="{B28C9FC7-40AB-4F73-941E-7C91A1419211}" type="datetimeFigureOut">
              <a:rPr lang="en-ZA" smtClean="0"/>
              <a:pPr/>
              <a:t>2022/12/14</a:t>
            </a:fld>
            <a:endParaRPr lang="en-ZA"/>
          </a:p>
        </p:txBody>
      </p:sp>
      <p:sp>
        <p:nvSpPr>
          <p:cNvPr id="4" name="Footer Placeholder 3">
            <a:extLst>
              <a:ext uri="{FF2B5EF4-FFF2-40B4-BE49-F238E27FC236}">
                <a16:creationId xmlns:a16="http://schemas.microsoft.com/office/drawing/2014/main" xmlns="" id="{B78828B3-75AF-8A39-CE51-9A76CD633713}"/>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5" name="Slide Number Placeholder 4">
            <a:extLst>
              <a:ext uri="{FF2B5EF4-FFF2-40B4-BE49-F238E27FC236}">
                <a16:creationId xmlns:a16="http://schemas.microsoft.com/office/drawing/2014/main" xmlns="" id="{254228F8-A0D9-2748-F79C-BCB260E2CE50}"/>
              </a:ext>
            </a:extLst>
          </p:cNvPr>
          <p:cNvSpPr>
            <a:spLocks noGrp="1"/>
          </p:cNvSpPr>
          <p:nvPr>
            <p:ph type="sldNum" sz="quarter" idx="12"/>
          </p:nvPr>
        </p:nvSpPr>
        <p:spPr>
          <a:xfrm>
            <a:off x="8610600" y="6356350"/>
            <a:ext cx="2743200" cy="365125"/>
          </a:xfrm>
          <a:prstGeom prst="rect">
            <a:avLst/>
          </a:prstGeom>
        </p:spPr>
        <p:txBody>
          <a:bodyPr/>
          <a:lstStyle/>
          <a:p>
            <a:fld id="{A449ECF6-DB2A-440D-9027-D12E51E84878}" type="slidenum">
              <a:rPr lang="en-ZA" smtClean="0"/>
              <a:pPr/>
              <a:t>‹#›</a:t>
            </a:fld>
            <a:endParaRPr lang="en-ZA"/>
          </a:p>
        </p:txBody>
      </p:sp>
    </p:spTree>
    <p:extLst>
      <p:ext uri="{BB962C8B-B14F-4D97-AF65-F5344CB8AC3E}">
        <p14:creationId xmlns:p14="http://schemas.microsoft.com/office/powerpoint/2010/main" xmlns="" val="240831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C615554-DA5A-32A0-BE56-2F20DC6EECC7}"/>
              </a:ext>
            </a:extLst>
          </p:cNvPr>
          <p:cNvSpPr>
            <a:spLocks noGrp="1"/>
          </p:cNvSpPr>
          <p:nvPr>
            <p:ph type="dt" sz="half" idx="10"/>
          </p:nvPr>
        </p:nvSpPr>
        <p:spPr>
          <a:xfrm>
            <a:off x="838200" y="6356350"/>
            <a:ext cx="2743200" cy="365125"/>
          </a:xfrm>
          <a:prstGeom prst="rect">
            <a:avLst/>
          </a:prstGeom>
        </p:spPr>
        <p:txBody>
          <a:bodyPr/>
          <a:lstStyle/>
          <a:p>
            <a:fld id="{B28C9FC7-40AB-4F73-941E-7C91A1419211}" type="datetimeFigureOut">
              <a:rPr lang="en-ZA" smtClean="0"/>
              <a:pPr/>
              <a:t>2022/12/14</a:t>
            </a:fld>
            <a:endParaRPr lang="en-ZA"/>
          </a:p>
        </p:txBody>
      </p:sp>
      <p:sp>
        <p:nvSpPr>
          <p:cNvPr id="3" name="Footer Placeholder 2">
            <a:extLst>
              <a:ext uri="{FF2B5EF4-FFF2-40B4-BE49-F238E27FC236}">
                <a16:creationId xmlns:a16="http://schemas.microsoft.com/office/drawing/2014/main" xmlns="" id="{6901B517-86D5-304A-D33B-61F91539F1D4}"/>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4" name="Slide Number Placeholder 3">
            <a:extLst>
              <a:ext uri="{FF2B5EF4-FFF2-40B4-BE49-F238E27FC236}">
                <a16:creationId xmlns:a16="http://schemas.microsoft.com/office/drawing/2014/main" xmlns="" id="{468D8EB3-1655-D17F-5C9C-B354DBB50DCE}"/>
              </a:ext>
            </a:extLst>
          </p:cNvPr>
          <p:cNvSpPr>
            <a:spLocks noGrp="1"/>
          </p:cNvSpPr>
          <p:nvPr>
            <p:ph type="sldNum" sz="quarter" idx="12"/>
          </p:nvPr>
        </p:nvSpPr>
        <p:spPr>
          <a:xfrm>
            <a:off x="8610600" y="6356350"/>
            <a:ext cx="2743200" cy="365125"/>
          </a:xfrm>
          <a:prstGeom prst="rect">
            <a:avLst/>
          </a:prstGeom>
        </p:spPr>
        <p:txBody>
          <a:bodyPr/>
          <a:lstStyle/>
          <a:p>
            <a:fld id="{A449ECF6-DB2A-440D-9027-D12E51E84878}" type="slidenum">
              <a:rPr lang="en-ZA" smtClean="0"/>
              <a:pPr/>
              <a:t>‹#›</a:t>
            </a:fld>
            <a:endParaRPr lang="en-ZA"/>
          </a:p>
        </p:txBody>
      </p:sp>
    </p:spTree>
    <p:extLst>
      <p:ext uri="{BB962C8B-B14F-4D97-AF65-F5344CB8AC3E}">
        <p14:creationId xmlns:p14="http://schemas.microsoft.com/office/powerpoint/2010/main" xmlns="" val="311765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3EB182-6F69-21F2-6FD5-C806FED44E1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0DFEC02D-5563-0EEE-7B89-4E20ECA0C6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54A93953-4D7B-C676-8CEE-BD8CBF5C3B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777C200-3664-41A2-0ECA-99BB755D5AD1}"/>
              </a:ext>
            </a:extLst>
          </p:cNvPr>
          <p:cNvSpPr>
            <a:spLocks noGrp="1"/>
          </p:cNvSpPr>
          <p:nvPr>
            <p:ph type="dt" sz="half" idx="10"/>
          </p:nvPr>
        </p:nvSpPr>
        <p:spPr>
          <a:xfrm>
            <a:off x="838200" y="6356350"/>
            <a:ext cx="2743200" cy="365125"/>
          </a:xfrm>
          <a:prstGeom prst="rect">
            <a:avLst/>
          </a:prstGeom>
        </p:spPr>
        <p:txBody>
          <a:bodyPr/>
          <a:lstStyle/>
          <a:p>
            <a:fld id="{B28C9FC7-40AB-4F73-941E-7C91A1419211}" type="datetimeFigureOut">
              <a:rPr lang="en-ZA" smtClean="0"/>
              <a:pPr/>
              <a:t>2022/12/14</a:t>
            </a:fld>
            <a:endParaRPr lang="en-ZA"/>
          </a:p>
        </p:txBody>
      </p:sp>
      <p:sp>
        <p:nvSpPr>
          <p:cNvPr id="6" name="Footer Placeholder 5">
            <a:extLst>
              <a:ext uri="{FF2B5EF4-FFF2-40B4-BE49-F238E27FC236}">
                <a16:creationId xmlns:a16="http://schemas.microsoft.com/office/drawing/2014/main" xmlns="" id="{4FDBD3E0-8ED0-6827-69CB-7C13F835F1C9}"/>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7" name="Slide Number Placeholder 6">
            <a:extLst>
              <a:ext uri="{FF2B5EF4-FFF2-40B4-BE49-F238E27FC236}">
                <a16:creationId xmlns:a16="http://schemas.microsoft.com/office/drawing/2014/main" xmlns="" id="{17725667-C4BD-2429-3C64-7894F7993A64}"/>
              </a:ext>
            </a:extLst>
          </p:cNvPr>
          <p:cNvSpPr>
            <a:spLocks noGrp="1"/>
          </p:cNvSpPr>
          <p:nvPr>
            <p:ph type="sldNum" sz="quarter" idx="12"/>
          </p:nvPr>
        </p:nvSpPr>
        <p:spPr>
          <a:xfrm>
            <a:off x="8610600" y="6356350"/>
            <a:ext cx="2743200" cy="365125"/>
          </a:xfrm>
          <a:prstGeom prst="rect">
            <a:avLst/>
          </a:prstGeom>
        </p:spPr>
        <p:txBody>
          <a:bodyPr/>
          <a:lstStyle/>
          <a:p>
            <a:fld id="{A449ECF6-DB2A-440D-9027-D12E51E84878}" type="slidenum">
              <a:rPr lang="en-ZA" smtClean="0"/>
              <a:pPr/>
              <a:t>‹#›</a:t>
            </a:fld>
            <a:endParaRPr lang="en-ZA"/>
          </a:p>
        </p:txBody>
      </p:sp>
    </p:spTree>
    <p:extLst>
      <p:ext uri="{BB962C8B-B14F-4D97-AF65-F5344CB8AC3E}">
        <p14:creationId xmlns:p14="http://schemas.microsoft.com/office/powerpoint/2010/main" xmlns="" val="186363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B2172-51C4-886E-EF52-3532EE3358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147285EB-C9F8-6B36-FEFA-EB5E4882C16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xmlns="" id="{E5EB430B-DA2E-A6BA-A96A-F067C1BEF3C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03D92A-A952-6FCA-7FB8-B9C8D73A3C51}"/>
              </a:ext>
            </a:extLst>
          </p:cNvPr>
          <p:cNvSpPr>
            <a:spLocks noGrp="1"/>
          </p:cNvSpPr>
          <p:nvPr>
            <p:ph type="dt" sz="half" idx="10"/>
          </p:nvPr>
        </p:nvSpPr>
        <p:spPr>
          <a:xfrm>
            <a:off x="838200" y="6356350"/>
            <a:ext cx="2743200" cy="365125"/>
          </a:xfrm>
          <a:prstGeom prst="rect">
            <a:avLst/>
          </a:prstGeom>
        </p:spPr>
        <p:txBody>
          <a:bodyPr/>
          <a:lstStyle/>
          <a:p>
            <a:fld id="{B28C9FC7-40AB-4F73-941E-7C91A1419211}" type="datetimeFigureOut">
              <a:rPr lang="en-ZA" smtClean="0"/>
              <a:pPr/>
              <a:t>2022/12/14</a:t>
            </a:fld>
            <a:endParaRPr lang="en-ZA"/>
          </a:p>
        </p:txBody>
      </p:sp>
      <p:sp>
        <p:nvSpPr>
          <p:cNvPr id="6" name="Footer Placeholder 5">
            <a:extLst>
              <a:ext uri="{FF2B5EF4-FFF2-40B4-BE49-F238E27FC236}">
                <a16:creationId xmlns:a16="http://schemas.microsoft.com/office/drawing/2014/main" xmlns="" id="{DFF2EDC9-2F2D-39F5-1BED-39F97CC26AF0}"/>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7" name="Slide Number Placeholder 6">
            <a:extLst>
              <a:ext uri="{FF2B5EF4-FFF2-40B4-BE49-F238E27FC236}">
                <a16:creationId xmlns:a16="http://schemas.microsoft.com/office/drawing/2014/main" xmlns="" id="{F48E9A13-9782-3129-BF34-3E26FF2936A7}"/>
              </a:ext>
            </a:extLst>
          </p:cNvPr>
          <p:cNvSpPr>
            <a:spLocks noGrp="1"/>
          </p:cNvSpPr>
          <p:nvPr>
            <p:ph type="sldNum" sz="quarter" idx="12"/>
          </p:nvPr>
        </p:nvSpPr>
        <p:spPr>
          <a:xfrm>
            <a:off x="8610600" y="6356350"/>
            <a:ext cx="2743200" cy="365125"/>
          </a:xfrm>
          <a:prstGeom prst="rect">
            <a:avLst/>
          </a:prstGeom>
        </p:spPr>
        <p:txBody>
          <a:bodyPr/>
          <a:lstStyle/>
          <a:p>
            <a:fld id="{A449ECF6-DB2A-440D-9027-D12E51E84878}" type="slidenum">
              <a:rPr lang="en-ZA" smtClean="0"/>
              <a:pPr/>
              <a:t>‹#›</a:t>
            </a:fld>
            <a:endParaRPr lang="en-ZA"/>
          </a:p>
        </p:txBody>
      </p:sp>
    </p:spTree>
    <p:extLst>
      <p:ext uri="{BB962C8B-B14F-4D97-AF65-F5344CB8AC3E}">
        <p14:creationId xmlns:p14="http://schemas.microsoft.com/office/powerpoint/2010/main" xmlns="" val="247518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0000"/>
            <a:lum/>
            <a:extLst>
              <a:ext uri="{BEBA8EAE-BF5A-486C-A8C5-ECC9F3942E4B}">
                <a14:imgProps xmlns:a14="http://schemas.microsoft.com/office/drawing/2010/main" xmlns="">
                  <a14:imgLayer r:embed="rId14">
                    <a14:imgEffect>
                      <a14:saturation sat="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9B2AA9A-2596-33DE-3CBF-E5946A5421FD}"/>
              </a:ext>
            </a:extLst>
          </p:cNvPr>
          <p:cNvPicPr>
            <a:picLocks noChangeAspect="1"/>
          </p:cNvPicPr>
          <p:nvPr userDrawn="1"/>
        </p:nvPicPr>
        <p:blipFill rotWithShape="1">
          <a:blip r:embed="rId15" cstate="print"/>
          <a:srcRect l="11749" r="25663"/>
          <a:stretch/>
        </p:blipFill>
        <p:spPr>
          <a:xfrm>
            <a:off x="9179881" y="5934185"/>
            <a:ext cx="2773994" cy="890093"/>
          </a:xfrm>
          <a:prstGeom prst="rect">
            <a:avLst/>
          </a:prstGeom>
        </p:spPr>
      </p:pic>
      <p:sp>
        <p:nvSpPr>
          <p:cNvPr id="9" name="Rectangle 8">
            <a:extLst>
              <a:ext uri="{FF2B5EF4-FFF2-40B4-BE49-F238E27FC236}">
                <a16:creationId xmlns:a16="http://schemas.microsoft.com/office/drawing/2014/main" xmlns="" id="{70E97F95-3637-76B5-8899-8C9D25E7C66D}"/>
              </a:ext>
            </a:extLst>
          </p:cNvPr>
          <p:cNvSpPr/>
          <p:nvPr userDrawn="1"/>
        </p:nvSpPr>
        <p:spPr>
          <a:xfrm>
            <a:off x="153305" y="345058"/>
            <a:ext cx="2389517" cy="86264"/>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26" name="Picture 2" descr="Mogalakwena Local Municipality - Wikipedia">
            <a:extLst>
              <a:ext uri="{FF2B5EF4-FFF2-40B4-BE49-F238E27FC236}">
                <a16:creationId xmlns:a16="http://schemas.microsoft.com/office/drawing/2014/main" xmlns="" id="{B97BC7F5-CEB3-D301-BA6E-F2D7B1644125}"/>
              </a:ext>
            </a:extLst>
          </p:cNvPr>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8561689" y="5994783"/>
            <a:ext cx="618192" cy="7688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274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a:extLst>
              <a:ext uri="{FF2B5EF4-FFF2-40B4-BE49-F238E27FC236}">
                <a16:creationId xmlns:a16="http://schemas.microsoft.com/office/drawing/2014/main" xmlns="" id="{B419C68B-2730-D28B-6F85-A957AF9C72AF}"/>
              </a:ext>
            </a:extLst>
          </p:cNvPr>
          <p:cNvSpPr txBox="1">
            <a:spLocks noChangeArrowheads="1"/>
          </p:cNvSpPr>
          <p:nvPr/>
        </p:nvSpPr>
        <p:spPr bwMode="auto">
          <a:xfrm>
            <a:off x="1450862" y="2031476"/>
            <a:ext cx="9481864" cy="707886"/>
          </a:xfrm>
          <a:prstGeom prst="rect">
            <a:avLst/>
          </a:prstGeom>
          <a:noFill/>
          <a:ln w="9525">
            <a:noFill/>
            <a:miter lim="800000"/>
            <a:headEnd/>
            <a:tailEnd/>
          </a:ln>
          <a:effectLst/>
        </p:spPr>
        <p:txBody>
          <a:bodyPr wrap="square">
            <a:spAutoFit/>
          </a:bodyPr>
          <a:lstStyle/>
          <a:p>
            <a:pPr algn="ctr" eaLnBrk="1" hangingPunct="1">
              <a:defRPr/>
            </a:pPr>
            <a:r>
              <a:rPr lang="en-US" sz="4000" b="1" dirty="0">
                <a:latin typeface="Calibri" panose="020F0502020204030204"/>
                <a:cs typeface="Arial" panose="020B0604020202020204" pitchFamily="34" charset="0"/>
              </a:rPr>
              <a:t>MOGALAKWENA</a:t>
            </a:r>
            <a:r>
              <a:rPr lang="en-US" sz="4000" b="1" dirty="0">
                <a:solidFill>
                  <a:srgbClr val="44546A"/>
                </a:solidFill>
                <a:latin typeface="Calibri" panose="020F0502020204030204"/>
                <a:cs typeface="Arial" panose="020B0604020202020204" pitchFamily="34" charset="0"/>
              </a:rPr>
              <a:t> </a:t>
            </a:r>
            <a:r>
              <a:rPr lang="en-US" sz="4000" b="1" dirty="0">
                <a:latin typeface="Calibri" panose="020F0502020204030204"/>
                <a:cs typeface="Arial" panose="020B0604020202020204" pitchFamily="34" charset="0"/>
              </a:rPr>
              <a:t>LOCAL MUNICIPALITY </a:t>
            </a:r>
          </a:p>
        </p:txBody>
      </p:sp>
      <p:cxnSp>
        <p:nvCxnSpPr>
          <p:cNvPr id="7" name="Straight Connector 6">
            <a:extLst>
              <a:ext uri="{FF2B5EF4-FFF2-40B4-BE49-F238E27FC236}">
                <a16:creationId xmlns:a16="http://schemas.microsoft.com/office/drawing/2014/main" xmlns="" id="{22C1F3F1-2080-567E-0F35-C80954137430}"/>
              </a:ext>
            </a:extLst>
          </p:cNvPr>
          <p:cNvCxnSpPr>
            <a:cxnSpLocks/>
          </p:cNvCxnSpPr>
          <p:nvPr/>
        </p:nvCxnSpPr>
        <p:spPr>
          <a:xfrm>
            <a:off x="2751908" y="2864605"/>
            <a:ext cx="7071360" cy="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sp>
        <p:nvSpPr>
          <p:cNvPr id="9" name="Text Box 17">
            <a:extLst>
              <a:ext uri="{FF2B5EF4-FFF2-40B4-BE49-F238E27FC236}">
                <a16:creationId xmlns:a16="http://schemas.microsoft.com/office/drawing/2014/main" xmlns="" id="{E7D2914F-9064-7C70-EE9C-A7EDB9E907BB}"/>
              </a:ext>
            </a:extLst>
          </p:cNvPr>
          <p:cNvSpPr txBox="1">
            <a:spLocks noChangeArrowheads="1"/>
          </p:cNvSpPr>
          <p:nvPr/>
        </p:nvSpPr>
        <p:spPr bwMode="auto">
          <a:xfrm>
            <a:off x="2087338" y="3052716"/>
            <a:ext cx="8208912" cy="1569660"/>
          </a:xfrm>
          <a:prstGeom prst="rect">
            <a:avLst/>
          </a:prstGeom>
          <a:noFill/>
          <a:ln w="9525">
            <a:noFill/>
            <a:miter lim="800000"/>
            <a:headEnd/>
            <a:tailEnd/>
          </a:ln>
          <a:effectLst/>
        </p:spPr>
        <p:txBody>
          <a:bodyPr wrap="square">
            <a:spAutoFit/>
          </a:bodyPr>
          <a:lstStyle/>
          <a:p>
            <a:pPr algn="ctr" eaLnBrk="1" hangingPunct="1">
              <a:defRPr/>
            </a:pPr>
            <a:r>
              <a:rPr lang="en-US" sz="1600" b="1" dirty="0">
                <a:latin typeface="Calibri" panose="020F0502020204030204"/>
                <a:cs typeface="Arial" panose="020B0604020202020204" pitchFamily="34" charset="0"/>
              </a:rPr>
              <a:t>BRIEFING OF THE PORTFOLIO COMMITTEE ON COORPERATIVE GOVERNANCE AND TRADITIONAL AFFAIRS </a:t>
            </a:r>
          </a:p>
          <a:p>
            <a:pPr algn="ctr" eaLnBrk="1" hangingPunct="1">
              <a:defRPr/>
            </a:pPr>
            <a:r>
              <a:rPr lang="en-US" sz="1600" b="1" dirty="0">
                <a:latin typeface="Calibri" panose="020F0502020204030204"/>
                <a:cs typeface="Arial" panose="020B0604020202020204" pitchFamily="34" charset="0"/>
              </a:rPr>
              <a:t>ON THE STATE OF MOGALAKWENA LOCAL MUNICIPALITY </a:t>
            </a:r>
          </a:p>
          <a:p>
            <a:pPr algn="ctr" eaLnBrk="1" hangingPunct="1">
              <a:defRPr/>
            </a:pPr>
            <a:r>
              <a:rPr lang="en-US" sz="1600" b="1" dirty="0">
                <a:latin typeface="Calibri" panose="020F0502020204030204"/>
                <a:cs typeface="Arial" panose="020B0604020202020204" pitchFamily="34" charset="0"/>
              </a:rPr>
              <a:t>DATE: 29</a:t>
            </a:r>
            <a:r>
              <a:rPr lang="en-US" sz="1600" b="1" baseline="30000" dirty="0">
                <a:latin typeface="Calibri" panose="020F0502020204030204"/>
                <a:cs typeface="Arial" panose="020B0604020202020204" pitchFamily="34" charset="0"/>
              </a:rPr>
              <a:t>TH</a:t>
            </a:r>
            <a:r>
              <a:rPr lang="en-US" sz="1600" b="1" dirty="0">
                <a:latin typeface="Calibri" panose="020F0502020204030204"/>
                <a:cs typeface="Arial" panose="020B0604020202020204" pitchFamily="34" charset="0"/>
              </a:rPr>
              <a:t> NOVEMBER 2022</a:t>
            </a:r>
          </a:p>
          <a:p>
            <a:pPr algn="ctr" eaLnBrk="1" hangingPunct="1">
              <a:defRPr/>
            </a:pPr>
            <a:r>
              <a:rPr lang="en-US" sz="1600" b="1" dirty="0">
                <a:latin typeface="Calibri" panose="020F0502020204030204"/>
                <a:cs typeface="Arial" panose="020B0604020202020204" pitchFamily="34" charset="0"/>
              </a:rPr>
              <a:t>VIRTUAL PLATFORM</a:t>
            </a:r>
          </a:p>
          <a:p>
            <a:pPr algn="ctr" eaLnBrk="1" hangingPunct="1">
              <a:defRPr/>
            </a:pPr>
            <a:r>
              <a:rPr lang="en-US" sz="1600" b="1" dirty="0">
                <a:latin typeface="Calibri" panose="020F0502020204030204"/>
                <a:cs typeface="Arial" panose="020B0604020202020204" pitchFamily="34" charset="0"/>
              </a:rPr>
              <a:t>TIME: 09H00 – 12H:30</a:t>
            </a:r>
          </a:p>
        </p:txBody>
      </p:sp>
    </p:spTree>
    <p:extLst>
      <p:ext uri="{BB962C8B-B14F-4D97-AF65-F5344CB8AC3E}">
        <p14:creationId xmlns:p14="http://schemas.microsoft.com/office/powerpoint/2010/main" xmlns="" val="2275916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520721032"/>
              </p:ext>
            </p:extLst>
          </p:nvPr>
        </p:nvGraphicFramePr>
        <p:xfrm>
          <a:off x="201344" y="1102459"/>
          <a:ext cx="9152206" cy="3657600"/>
        </p:xfrm>
        <a:graphic>
          <a:graphicData uri="http://schemas.openxmlformats.org/drawingml/2006/table">
            <a:tbl>
              <a:tblPr firstRow="1" bandRow="1">
                <a:tableStyleId>{5C22544A-7EE6-4342-B048-85BDC9FD1C3A}</a:tableStyleId>
              </a:tblPr>
              <a:tblGrid>
                <a:gridCol w="4331006">
                  <a:extLst>
                    <a:ext uri="{9D8B030D-6E8A-4147-A177-3AD203B41FA5}">
                      <a16:colId xmlns:a16="http://schemas.microsoft.com/office/drawing/2014/main" xmlns="" val="20000"/>
                    </a:ext>
                  </a:extLst>
                </a:gridCol>
                <a:gridCol w="4821200">
                  <a:extLst>
                    <a:ext uri="{9D8B030D-6E8A-4147-A177-3AD203B41FA5}">
                      <a16:colId xmlns:a16="http://schemas.microsoft.com/office/drawing/2014/main" xmlns="" val="20001"/>
                    </a:ext>
                  </a:extLst>
                </a:gridCol>
              </a:tblGrid>
              <a:tr h="892754">
                <a:tc>
                  <a:txBody>
                    <a:bodyPr/>
                    <a:lstStyle/>
                    <a:p>
                      <a:pPr algn="just"/>
                      <a:r>
                        <a:rPr kumimoji="0" lang="en-ZA" altLang="en-US" sz="12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rPr>
                        <a:t>The Challenges experienced by the municipality regarding financial matters</a:t>
                      </a:r>
                      <a:endParaRPr lang="en-ZA" dirty="0">
                        <a:solidFill>
                          <a:schemeClr val="bg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marL="171450" lvl="0" indent="-171450" algn="just" eaLnBrk="1" hangingPunct="1">
                        <a:lnSpc>
                          <a:spcPct val="100000"/>
                        </a:lnSpc>
                        <a:spcBef>
                          <a:spcPct val="0"/>
                        </a:spcBef>
                        <a:buFont typeface="Arial" panose="020B0604020202020204" pitchFamily="34" charset="0"/>
                        <a:buChar char="•"/>
                      </a:pPr>
                      <a:r>
                        <a:rPr lang="en-ZA" altLang="en-US" sz="1200" b="0" i="0" dirty="0">
                          <a:solidFill>
                            <a:srgbClr val="000000"/>
                          </a:solidFill>
                          <a:latin typeface="Arial Narrow" panose="020B0606020202030204" pitchFamily="34" charset="0"/>
                          <a:cs typeface="Calibri" panose="020F0502020204030204" pitchFamily="34" charset="0"/>
                        </a:rPr>
                        <a:t>Unfunded Budget;</a:t>
                      </a:r>
                    </a:p>
                    <a:p>
                      <a:pPr marL="171450" lvl="0" indent="-171450" algn="just" eaLnBrk="1" hangingPunct="1">
                        <a:lnSpc>
                          <a:spcPct val="100000"/>
                        </a:lnSpc>
                        <a:spcBef>
                          <a:spcPct val="0"/>
                        </a:spcBef>
                        <a:buFont typeface="Arial" panose="020B0604020202020204" pitchFamily="34" charset="0"/>
                        <a:buChar char="•"/>
                      </a:pPr>
                      <a:r>
                        <a:rPr lang="en-ZA" altLang="en-US" sz="1200" b="0" i="0" dirty="0">
                          <a:solidFill>
                            <a:srgbClr val="000000"/>
                          </a:solidFill>
                          <a:latin typeface="Arial Narrow" panose="020B0606020202030204" pitchFamily="34" charset="0"/>
                          <a:cs typeface="Calibri" panose="020F0502020204030204" pitchFamily="34" charset="0"/>
                        </a:rPr>
                        <a:t>Cost Containment Measures not implemented;</a:t>
                      </a:r>
                    </a:p>
                    <a:p>
                      <a:pPr marL="171450" lvl="0" indent="-171450" algn="just" eaLnBrk="1" hangingPunct="1">
                        <a:lnSpc>
                          <a:spcPct val="100000"/>
                        </a:lnSpc>
                        <a:spcBef>
                          <a:spcPct val="0"/>
                        </a:spcBef>
                        <a:buFont typeface="Arial" panose="020B0604020202020204" pitchFamily="34" charset="0"/>
                        <a:buChar char="•"/>
                      </a:pPr>
                      <a:r>
                        <a:rPr lang="en-ZA" altLang="en-US" sz="1200" b="0" i="0" kern="0" dirty="0" err="1">
                          <a:solidFill>
                            <a:prstClr val="black"/>
                          </a:solidFill>
                          <a:latin typeface="Arial Narrow" panose="020B0606020202030204" pitchFamily="34" charset="0"/>
                          <a:ea typeface="Calibri" panose="020F0502020204030204" pitchFamily="34" charset="0"/>
                          <a:cs typeface="Arial" panose="020B0604020202020204" pitchFamily="34" charset="0"/>
                        </a:rPr>
                        <a:t>Ineffectictive</a:t>
                      </a:r>
                      <a:r>
                        <a:rPr lang="en-ZA" altLang="en-US" sz="1200" b="0" i="0" kern="0" dirty="0">
                          <a:solidFill>
                            <a:prstClr val="black"/>
                          </a:solidFill>
                          <a:latin typeface="Arial Narrow" panose="020B0606020202030204" pitchFamily="34" charset="0"/>
                          <a:ea typeface="Calibri" panose="020F0502020204030204" pitchFamily="34" charset="0"/>
                          <a:cs typeface="Arial" panose="020B0604020202020204" pitchFamily="34" charset="0"/>
                        </a:rPr>
                        <a:t> Cash Flow Management Tools and System;</a:t>
                      </a:r>
                      <a:endParaRPr lang="en-ZA" altLang="en-US" sz="1200" b="0" i="0" dirty="0">
                        <a:solidFill>
                          <a:srgbClr val="000000"/>
                        </a:solidFill>
                        <a:latin typeface="Arial Narrow" panose="020B0606020202030204" pitchFamily="34" charset="0"/>
                        <a:cs typeface="Arial" panose="020B0604020202020204" pitchFamily="34" charset="0"/>
                      </a:endParaRPr>
                    </a:p>
                    <a:p>
                      <a:pPr marL="171450" lvl="0" indent="-171450" algn="just" eaLnBrk="1" hangingPunct="1">
                        <a:lnSpc>
                          <a:spcPct val="100000"/>
                        </a:lnSpc>
                        <a:spcBef>
                          <a:spcPct val="0"/>
                        </a:spcBef>
                        <a:buFont typeface="Arial" panose="020B0604020202020204" pitchFamily="34" charset="0"/>
                        <a:buChar char="•"/>
                      </a:pPr>
                      <a:r>
                        <a:rPr lang="en-ZA" altLang="en-US" sz="1200" b="0" i="0" dirty="0">
                          <a:solidFill>
                            <a:srgbClr val="000000"/>
                          </a:solidFill>
                          <a:latin typeface="Arial Narrow" panose="020B0606020202030204" pitchFamily="34" charset="0"/>
                          <a:cs typeface="Calibri" panose="020F0502020204030204" pitchFamily="34" charset="0"/>
                        </a:rPr>
                        <a:t>Low Collection rate;</a:t>
                      </a:r>
                    </a:p>
                    <a:p>
                      <a:pPr marL="171450" lvl="0" indent="-171450" algn="just" eaLnBrk="1" hangingPunct="1">
                        <a:lnSpc>
                          <a:spcPct val="100000"/>
                        </a:lnSpc>
                        <a:spcBef>
                          <a:spcPct val="0"/>
                        </a:spcBef>
                        <a:buFont typeface="Arial" panose="020B0604020202020204" pitchFamily="34" charset="0"/>
                        <a:buChar char="•"/>
                      </a:pPr>
                      <a:r>
                        <a:rPr lang="en-ZA" altLang="en-US" sz="1200" b="0" i="0" dirty="0">
                          <a:solidFill>
                            <a:srgbClr val="000000"/>
                          </a:solidFill>
                          <a:latin typeface="Arial Narrow" panose="020B0606020202030204" pitchFamily="34" charset="0"/>
                          <a:cs typeface="Calibri" panose="020F0502020204030204" pitchFamily="34" charset="0"/>
                        </a:rPr>
                        <a:t>Weak internal controls in SCM process that enable UIFW to be incurred;</a:t>
                      </a:r>
                    </a:p>
                    <a:p>
                      <a:pPr marL="171450" lvl="0" indent="-171450" algn="just" eaLnBrk="1" hangingPunct="1">
                        <a:lnSpc>
                          <a:spcPct val="100000"/>
                        </a:lnSpc>
                        <a:spcBef>
                          <a:spcPct val="0"/>
                        </a:spcBef>
                        <a:buFont typeface="Arial" panose="020B0604020202020204" pitchFamily="34" charset="0"/>
                        <a:buChar char="•"/>
                      </a:pPr>
                      <a:r>
                        <a:rPr lang="en-ZA" altLang="en-US" sz="1200" b="0" i="0" dirty="0">
                          <a:solidFill>
                            <a:srgbClr val="000000"/>
                          </a:solidFill>
                          <a:latin typeface="Arial Narrow" panose="020B0606020202030204" pitchFamily="34" charset="0"/>
                          <a:cs typeface="Calibri" panose="020F0502020204030204" pitchFamily="34" charset="0"/>
                        </a:rPr>
                        <a:t>Unspent Conditional Grants used for operational purposes.</a:t>
                      </a:r>
                    </a:p>
                    <a:p>
                      <a:pPr marL="171450" lvl="0" indent="-171450" algn="just" eaLnBrk="1" hangingPunct="1">
                        <a:lnSpc>
                          <a:spcPct val="100000"/>
                        </a:lnSpc>
                        <a:spcBef>
                          <a:spcPct val="0"/>
                        </a:spcBef>
                        <a:buFont typeface="Arial" panose="020B0604020202020204" pitchFamily="34" charset="0"/>
                        <a:buChar char="•"/>
                      </a:pPr>
                      <a:r>
                        <a:rPr lang="en-ZA" altLang="en-US" sz="1200" b="0" i="0" dirty="0">
                          <a:solidFill>
                            <a:srgbClr val="000000"/>
                          </a:solidFill>
                          <a:latin typeface="Arial Narrow" panose="020B0606020202030204" pitchFamily="34" charset="0"/>
                          <a:cs typeface="Calibri" panose="020F0502020204030204" pitchFamily="34" charset="0"/>
                        </a:rPr>
                        <a:t>Lack</a:t>
                      </a:r>
                      <a:r>
                        <a:rPr lang="en-ZA" altLang="en-US" sz="1200" b="0" i="0" baseline="0" dirty="0">
                          <a:solidFill>
                            <a:srgbClr val="000000"/>
                          </a:solidFill>
                          <a:latin typeface="Arial Narrow" panose="020B0606020202030204" pitchFamily="34" charset="0"/>
                          <a:cs typeface="Calibri" panose="020F0502020204030204" pitchFamily="34" charset="0"/>
                        </a:rPr>
                        <a:t> of contract &amp; project management skills</a:t>
                      </a:r>
                      <a:endParaRPr lang="en-ZA" altLang="en-US" sz="1200" b="0" i="0" dirty="0">
                        <a:solidFill>
                          <a:srgbClr val="000000"/>
                        </a:solidFill>
                        <a:latin typeface="Arial Narrow" panose="020B0606020202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77130">
                <a:tc>
                  <a:txBody>
                    <a:bodyPr/>
                    <a:lstStyle/>
                    <a:p>
                      <a:r>
                        <a:rPr lang="en-ZA" sz="1200" b="1" dirty="0">
                          <a:solidFill>
                            <a:schemeClr val="bg1"/>
                          </a:solidFill>
                          <a:latin typeface="Arial Narrow" panose="020B0606020202030204" pitchFamily="34" charset="0"/>
                          <a:cs typeface="Arial" panose="020B0604020202020204" pitchFamily="34" charset="0"/>
                        </a:rPr>
                        <a:t>Municipality’s plan to turn around the situation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marL="171450" indent="-171450" algn="just">
                        <a:buFont typeface="Arial" panose="020B0604020202020204" pitchFamily="34" charset="0"/>
                        <a:buChar char="•"/>
                      </a:pPr>
                      <a:r>
                        <a:rPr lang="en-GB" sz="1200" kern="1200" dirty="0">
                          <a:solidFill>
                            <a:schemeClr val="dk1"/>
                          </a:solidFill>
                          <a:effectLst/>
                          <a:latin typeface="Arial Narrow" panose="020B0606020202030204" pitchFamily="34" charset="0"/>
                          <a:ea typeface="+mn-ea"/>
                          <a:cs typeface="+mn-cs"/>
                        </a:rPr>
                        <a:t>Draft Organisational structure policy framework was noted by council on the 30 May 2022</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Arial Narrow" panose="020B0606020202030204" pitchFamily="34" charset="0"/>
                          <a:ea typeface="+mn-ea"/>
                          <a:cs typeface="+mn-cs"/>
                        </a:rPr>
                        <a:t>All council committees are functional and MPAC tabled oversight report to a special council meeting held on the 30 June 2022 and adopted together with the annual report without reservations.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Arial Narrow" panose="020B0606020202030204" pitchFamily="34" charset="0"/>
                          <a:ea typeface="+mn-ea"/>
                          <a:cs typeface="+mn-cs"/>
                        </a:rPr>
                        <a:t>Financial Misconduct Board established and currently investigating transgressions for 2020/21 as per the AG’S report.</a:t>
                      </a:r>
                      <a:endParaRPr lang="en-ZA" sz="1200" kern="1200" dirty="0">
                        <a:solidFill>
                          <a:schemeClr val="dk1"/>
                        </a:solidFill>
                        <a:effectLst/>
                        <a:latin typeface="Arial Narrow" panose="020B0606020202030204" pitchFamily="34"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Arial Narrow" panose="020B0606020202030204" pitchFamily="34" charset="0"/>
                          <a:ea typeface="+mn-ea"/>
                          <a:cs typeface="+mn-cs"/>
                        </a:rPr>
                        <a:t>The UIFW report was submitted to the MEC was informed as per MFMA section 32.</a:t>
                      </a:r>
                      <a:endParaRPr lang="en-ZA" sz="1200" kern="1200" dirty="0">
                        <a:solidFill>
                          <a:schemeClr val="dk1"/>
                        </a:solidFill>
                        <a:effectLst/>
                        <a:latin typeface="Arial Narrow" panose="020B0606020202030204" pitchFamily="34"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Arial Narrow" panose="020B0606020202030204" pitchFamily="34" charset="0"/>
                          <a:ea typeface="+mn-ea"/>
                          <a:cs typeface="+mn-cs"/>
                        </a:rPr>
                        <a:t>Capacity needs identified for supply</a:t>
                      </a:r>
                      <a:r>
                        <a:rPr lang="en-ZA" sz="1200" kern="1200" baseline="0" dirty="0">
                          <a:solidFill>
                            <a:schemeClr val="dk1"/>
                          </a:solidFill>
                          <a:effectLst/>
                          <a:latin typeface="Arial Narrow" panose="020B0606020202030204" pitchFamily="34" charset="0"/>
                          <a:ea typeface="+mn-ea"/>
                          <a:cs typeface="+mn-cs"/>
                        </a:rPr>
                        <a:t> </a:t>
                      </a:r>
                      <a:r>
                        <a:rPr lang="en-GB" sz="1200" kern="1200" dirty="0">
                          <a:solidFill>
                            <a:schemeClr val="dk1"/>
                          </a:solidFill>
                          <a:effectLst/>
                          <a:latin typeface="Arial Narrow" panose="020B0606020202030204" pitchFamily="34" charset="0"/>
                          <a:ea typeface="+mn-ea"/>
                          <a:cs typeface="+mn-cs"/>
                        </a:rPr>
                        <a:t>chain management.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Arial Narrow" panose="020B0606020202030204" pitchFamily="34" charset="0"/>
                          <a:ea typeface="+mn-ea"/>
                          <a:cs typeface="+mn-cs"/>
                        </a:rPr>
                        <a:t>Monitor the implementation of FRP</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Arial Narrow" panose="020B0606020202030204" pitchFamily="34" charset="0"/>
                          <a:ea typeface="+mn-ea"/>
                          <a:cs typeface="+mn-cs"/>
                        </a:rPr>
                        <a:t>Full compliment of section 56 Managers</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3" name="Rectangle 2">
            <a:extLst>
              <a:ext uri="{FF2B5EF4-FFF2-40B4-BE49-F238E27FC236}">
                <a16:creationId xmlns:a16="http://schemas.microsoft.com/office/drawing/2014/main" xmlns="" id="{207D66D7-F6A7-F100-6A6B-C02349B8C4A2}"/>
              </a:ext>
            </a:extLst>
          </p:cNvPr>
          <p:cNvSpPr txBox="1">
            <a:spLocks noChangeArrowheads="1"/>
          </p:cNvSpPr>
          <p:nvPr/>
        </p:nvSpPr>
        <p:spPr>
          <a:xfrm>
            <a:off x="103403" y="577907"/>
            <a:ext cx="12467378" cy="963613"/>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defRPr/>
            </a:pPr>
            <a:r>
              <a:rPr lang="en-GB" sz="2400" b="1" dirty="0">
                <a:latin typeface="Arial Narrow" panose="020B0606020202030204" pitchFamily="34" charset="0"/>
                <a:cs typeface="Arial" panose="020B0604020202020204" pitchFamily="34" charset="0"/>
              </a:rPr>
              <a:t>ESTABLISHMENT AND FUNCTIONALITY OF ALL COMMITTEES OF COUNCIL</a:t>
            </a:r>
            <a:endParaRPr lang="en-US" altLang="en-US" sz="2400" b="1" dirty="0">
              <a:solidFill>
                <a:schemeClr val="tx2"/>
              </a:solidFill>
              <a:latin typeface="+mn-lt"/>
            </a:endParaRPr>
          </a:p>
        </p:txBody>
      </p:sp>
    </p:spTree>
    <p:extLst>
      <p:ext uri="{BB962C8B-B14F-4D97-AF65-F5344CB8AC3E}">
        <p14:creationId xmlns:p14="http://schemas.microsoft.com/office/powerpoint/2010/main" xmlns="" val="666406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a:extLst>
              <a:ext uri="{FF2B5EF4-FFF2-40B4-BE49-F238E27FC236}">
                <a16:creationId xmlns:a16="http://schemas.microsoft.com/office/drawing/2014/main" xmlns="" id="{7076CA06-7D3A-3935-EBFA-C1239010438E}"/>
              </a:ext>
            </a:extLst>
          </p:cNvPr>
          <p:cNvSpPr>
            <a:spLocks noGrp="1"/>
          </p:cNvSpPr>
          <p:nvPr>
            <p:ph type="sldNum" sz="quarter" idx="4294967295"/>
          </p:nvPr>
        </p:nvSpPr>
        <p:spPr bwMode="auto">
          <a:xfrm>
            <a:off x="8610600" y="6356350"/>
            <a:ext cx="27432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746D96-EE50-4BE2-B16A-AE89FDA7E042}" type="slidenum">
              <a:rPr lang="en-US" altLang="en-US" sz="1200">
                <a:solidFill>
                  <a:srgbClr val="898989"/>
                </a:solidFill>
              </a:rPr>
              <a:pPr>
                <a:spcBef>
                  <a:spcPct val="0"/>
                </a:spcBef>
                <a:buFontTx/>
                <a:buNone/>
              </a:pPr>
              <a:t>11</a:t>
            </a:fld>
            <a:endParaRPr lang="en-US" altLang="en-US" sz="1200" dirty="0">
              <a:solidFill>
                <a:srgbClr val="898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409616496"/>
              </p:ext>
            </p:extLst>
          </p:nvPr>
        </p:nvGraphicFramePr>
        <p:xfrm>
          <a:off x="193222" y="1170680"/>
          <a:ext cx="6096000" cy="74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r>
                        <a:rPr lang="en-ZA" sz="1200" dirty="0">
                          <a:solidFill>
                            <a:schemeClr val="bg1"/>
                          </a:solidFill>
                          <a:latin typeface="Arial Narrow" panose="020B0606020202030204" pitchFamily="34" charset="0"/>
                          <a:cs typeface="Arial" panose="020B0604020202020204" pitchFamily="34" charset="0"/>
                        </a:rPr>
                        <a:t>202019/20 AUDIT</a:t>
                      </a:r>
                      <a:r>
                        <a:rPr lang="en-ZA" sz="1200" baseline="0" dirty="0">
                          <a:solidFill>
                            <a:schemeClr val="bg1"/>
                          </a:solidFill>
                          <a:latin typeface="Arial Narrow" panose="020B0606020202030204" pitchFamily="34" charset="0"/>
                          <a:cs typeface="Arial" panose="020B0604020202020204" pitchFamily="34" charset="0"/>
                        </a:rPr>
                        <a:t> OUTCOME</a:t>
                      </a:r>
                      <a:endParaRPr lang="en-ZA" sz="1200" dirty="0">
                        <a:solidFill>
                          <a:schemeClr val="bg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200" dirty="0">
                          <a:solidFill>
                            <a:schemeClr val="bg1"/>
                          </a:solidFill>
                          <a:latin typeface="Arial Narrow" panose="020B0606020202030204" pitchFamily="34" charset="0"/>
                          <a:cs typeface="Arial" panose="020B0604020202020204" pitchFamily="34" charset="0"/>
                        </a:rPr>
                        <a:t>2020/21 AUDIT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extLst>
                  <a:ext uri="{0D108BD9-81ED-4DB2-BD59-A6C34878D82A}">
                    <a16:rowId xmlns:a16="http://schemas.microsoft.com/office/drawing/2014/main" xmlns="" val="10000"/>
                  </a:ext>
                </a:extLst>
              </a:tr>
              <a:tr h="370840">
                <a:tc>
                  <a:txBody>
                    <a:bodyPr/>
                    <a:lstStyle/>
                    <a:p>
                      <a:r>
                        <a:rPr lang="en-ZA" sz="1200" dirty="0">
                          <a:solidFill>
                            <a:schemeClr val="tx1"/>
                          </a:solidFill>
                          <a:latin typeface="Arial Narrow" panose="020B0606020202030204" pitchFamily="34" charset="0"/>
                          <a:cs typeface="Arial" panose="020B0604020202020204" pitchFamily="34" charset="0"/>
                        </a:rPr>
                        <a:t>Adverse Audit Opinion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cs typeface="Arial" panose="020B0604020202020204" pitchFamily="34" charset="0"/>
                        </a:rPr>
                        <a:t>Qualified Audit Opinion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3" name="Rectangle 2"/>
          <p:cNvSpPr/>
          <p:nvPr/>
        </p:nvSpPr>
        <p:spPr>
          <a:xfrm>
            <a:off x="193222" y="2101432"/>
            <a:ext cx="8301038" cy="3381439"/>
          </a:xfrm>
          <a:prstGeom prst="rect">
            <a:avLst/>
          </a:prstGeom>
        </p:spPr>
        <p:txBody>
          <a:bodyPr wrap="square">
            <a:spAutoFit/>
          </a:bodyPr>
          <a:lstStyle/>
          <a:p>
            <a:r>
              <a:rPr lang="en-ZA" altLang="en-US" sz="2400" b="1" dirty="0">
                <a:solidFill>
                  <a:prstClr val="black"/>
                </a:solidFill>
                <a:cs typeface="Arial" panose="020B0604020202020204" pitchFamily="34" charset="0"/>
              </a:rPr>
              <a:t>1.2.1. ROOT CAUSES OF THE AUDIT OUTCOME</a:t>
            </a:r>
          </a:p>
          <a:p>
            <a:pPr algn="ctr"/>
            <a:endParaRPr lang="en-ZA" altLang="en-US" sz="2400" b="1" dirty="0">
              <a:solidFill>
                <a:prstClr val="black"/>
              </a:solidFill>
              <a:cs typeface="Arial" panose="020B0604020202020204" pitchFamily="34" charset="0"/>
            </a:endParaRPr>
          </a:p>
          <a:p>
            <a:r>
              <a:rPr lang="en-ZA" sz="1200" b="1" u="sng" dirty="0">
                <a:solidFill>
                  <a:prstClr val="black"/>
                </a:solidFill>
                <a:latin typeface="Arial Narrow" panose="020B0606020202030204" pitchFamily="34" charset="0"/>
                <a:cs typeface="Arial" panose="020B0604020202020204" pitchFamily="34" charset="0"/>
              </a:rPr>
              <a:t>Report on audit of financial statements</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Evidence not provided for the restatement of the corresponding figure for property, plant and equipment (PPE)</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Unbundled assets in the assets register</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Water network assets belonging to municipality not included in the assets register</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Evidence not provided for journals processed on PPE</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No adequate assessment of impairment of PPE</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PPE materially misstated</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Evidence not submitted for investment property, payables, consumer deposits, contracted services, bulk purchases, repairs and maintenance.</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Debtors not assessed individually </a:t>
            </a:r>
          </a:p>
          <a:p>
            <a:pPr marL="742950" lvl="1" indent="-285750">
              <a:buFont typeface="Arial" panose="020B0604020202020204" pitchFamily="34" charset="0"/>
              <a:buChar char="•"/>
            </a:pPr>
            <a:endParaRPr lang="en-ZA" sz="1400" dirty="0">
              <a:solidFill>
                <a:prstClr val="black"/>
              </a:solidFill>
              <a:latin typeface="Arial Narrow" panose="020B0606020202030204" pitchFamily="34" charset="0"/>
            </a:endParaRPr>
          </a:p>
        </p:txBody>
      </p:sp>
      <p:sp>
        <p:nvSpPr>
          <p:cNvPr id="4" name="Rectangle 2">
            <a:extLst>
              <a:ext uri="{FF2B5EF4-FFF2-40B4-BE49-F238E27FC236}">
                <a16:creationId xmlns:a16="http://schemas.microsoft.com/office/drawing/2014/main" xmlns="" id="{C289B0EF-4B81-B6EF-1236-160C476C02E6}"/>
              </a:ext>
            </a:extLst>
          </p:cNvPr>
          <p:cNvSpPr txBox="1">
            <a:spLocks noChangeArrowheads="1"/>
          </p:cNvSpPr>
          <p:nvPr/>
        </p:nvSpPr>
        <p:spPr>
          <a:xfrm>
            <a:off x="103403" y="577907"/>
            <a:ext cx="12467378" cy="963613"/>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defRPr/>
            </a:pPr>
            <a:r>
              <a:rPr lang="en-GB" sz="2400" b="1" dirty="0">
                <a:latin typeface="Arial Narrow" panose="020B0606020202030204" pitchFamily="34" charset="0"/>
                <a:cs typeface="Arial" panose="020B0604020202020204" pitchFamily="34" charset="0"/>
              </a:rPr>
              <a:t>1.2. 2020/21 AGs REPORT</a:t>
            </a:r>
            <a:endParaRPr lang="en-US" altLang="en-US" sz="2400" b="1" dirty="0">
              <a:solidFill>
                <a:schemeClr val="tx2"/>
              </a:solidFill>
              <a:latin typeface="+mn-lt"/>
            </a:endParaRPr>
          </a:p>
        </p:txBody>
      </p:sp>
    </p:spTree>
    <p:extLst>
      <p:ext uri="{BB962C8B-B14F-4D97-AF65-F5344CB8AC3E}">
        <p14:creationId xmlns:p14="http://schemas.microsoft.com/office/powerpoint/2010/main" xmlns="" val="610216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1A5CF5A3-C9F1-CE96-C87F-452434BEA6DE}"/>
              </a:ext>
            </a:extLst>
          </p:cNvPr>
          <p:cNvSpPr>
            <a:spLocks noGrp="1"/>
          </p:cNvSpPr>
          <p:nvPr>
            <p:ph type="title" idx="4294967295"/>
          </p:nvPr>
        </p:nvSpPr>
        <p:spPr>
          <a:xfrm>
            <a:off x="76335" y="577907"/>
            <a:ext cx="10765836" cy="1325563"/>
          </a:xfrm>
          <a:prstGeom prst="rect">
            <a:avLst/>
          </a:prstGeom>
        </p:spPr>
        <p:txBody>
          <a:bodyPr>
            <a:normAutofit/>
          </a:bodyPr>
          <a:lstStyle/>
          <a:p>
            <a:r>
              <a:rPr lang="en-ZA" altLang="en-US" sz="2400" b="1" dirty="0">
                <a:solidFill>
                  <a:prstClr val="black"/>
                </a:solidFill>
                <a:latin typeface="Arial Narrow" panose="020B0606020202030204" pitchFamily="34" charset="0"/>
                <a:cs typeface="Arial" panose="020B0604020202020204" pitchFamily="34" charset="0"/>
              </a:rPr>
              <a:t>1.2.1. ROOT CAUSES OF THE AUDIT OUTCOME …cont..</a:t>
            </a:r>
          </a:p>
        </p:txBody>
      </p:sp>
      <p:sp>
        <p:nvSpPr>
          <p:cNvPr id="6147" name="Slide Number Placeholder 3">
            <a:extLst>
              <a:ext uri="{FF2B5EF4-FFF2-40B4-BE49-F238E27FC236}">
                <a16:creationId xmlns:a16="http://schemas.microsoft.com/office/drawing/2014/main" xmlns="" id="{7076CA06-7D3A-3935-EBFA-C1239010438E}"/>
              </a:ext>
            </a:extLst>
          </p:cNvPr>
          <p:cNvSpPr>
            <a:spLocks noGrp="1"/>
          </p:cNvSpPr>
          <p:nvPr>
            <p:ph type="sldNum" sz="quarter" idx="4294967295"/>
          </p:nvPr>
        </p:nvSpPr>
        <p:spPr bwMode="auto">
          <a:xfrm>
            <a:off x="8610600" y="6356350"/>
            <a:ext cx="27432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746D96-EE50-4BE2-B16A-AE89FDA7E042}" type="slidenum">
              <a:rPr lang="en-US" altLang="en-US" sz="1200">
                <a:solidFill>
                  <a:srgbClr val="898989"/>
                </a:solidFill>
              </a:rPr>
              <a:pPr>
                <a:spcBef>
                  <a:spcPct val="0"/>
                </a:spcBef>
                <a:buFontTx/>
                <a:buNone/>
              </a:pPr>
              <a:t>12</a:t>
            </a:fld>
            <a:endParaRPr lang="en-US" altLang="en-US" sz="1200" dirty="0">
              <a:solidFill>
                <a:srgbClr val="898989"/>
              </a:solidFill>
            </a:endParaRPr>
          </a:p>
        </p:txBody>
      </p:sp>
      <p:sp>
        <p:nvSpPr>
          <p:cNvPr id="4" name="Rectangle 3"/>
          <p:cNvSpPr/>
          <p:nvPr/>
        </p:nvSpPr>
        <p:spPr>
          <a:xfrm>
            <a:off x="76335" y="1092152"/>
            <a:ext cx="8929688" cy="3484031"/>
          </a:xfrm>
          <a:prstGeom prst="rect">
            <a:avLst/>
          </a:prstGeom>
        </p:spPr>
        <p:txBody>
          <a:bodyPr wrap="square">
            <a:spAutoFit/>
          </a:bodyPr>
          <a:lstStyle/>
          <a:p>
            <a:pPr defTabSz="685800">
              <a:lnSpc>
                <a:spcPct val="90000"/>
              </a:lnSpc>
              <a:spcBef>
                <a:spcPts val="750"/>
              </a:spcBef>
            </a:pPr>
            <a:r>
              <a:rPr lang="en-ZA" sz="1200" b="1" u="sng" dirty="0">
                <a:solidFill>
                  <a:prstClr val="black"/>
                </a:solidFill>
                <a:latin typeface="Arial Narrow" panose="020B0606020202030204" pitchFamily="34" charset="0"/>
                <a:cs typeface="Arial" panose="020B0604020202020204" pitchFamily="34" charset="0"/>
              </a:rPr>
              <a:t>Report on the audit of compliance with legislation</a:t>
            </a:r>
          </a:p>
          <a:p>
            <a:pPr algn="just" defTabSz="685800">
              <a:lnSpc>
                <a:spcPct val="90000"/>
              </a:lnSpc>
              <a:spcBef>
                <a:spcPts val="750"/>
              </a:spcBef>
            </a:pPr>
            <a:r>
              <a:rPr lang="en-ZA" sz="1200" b="1" dirty="0">
                <a:solidFill>
                  <a:prstClr val="black"/>
                </a:solidFill>
                <a:latin typeface="Arial Narrow" panose="020B0606020202030204" pitchFamily="34" charset="0"/>
                <a:cs typeface="Arial" panose="020B0604020202020204" pitchFamily="34" charset="0"/>
              </a:rPr>
              <a:t>Financial statements, performance information and annual reports</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Financial statement submitted for audit were not free from material misstatements.</a:t>
            </a:r>
          </a:p>
          <a:p>
            <a:pPr algn="just" defTabSz="685800">
              <a:lnSpc>
                <a:spcPct val="90000"/>
              </a:lnSpc>
              <a:spcBef>
                <a:spcPts val="750"/>
              </a:spcBef>
            </a:pPr>
            <a:r>
              <a:rPr lang="en-ZA" sz="1200" b="1" dirty="0">
                <a:solidFill>
                  <a:prstClr val="black"/>
                </a:solidFill>
                <a:latin typeface="Arial Narrow" panose="020B0606020202030204" pitchFamily="34" charset="0"/>
                <a:cs typeface="Arial" panose="020B0604020202020204" pitchFamily="34" charset="0"/>
              </a:rPr>
              <a:t>Procurement and contract management</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Limitation of scope for contract management, deviations and quotations</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Goods procured without obtaining the required price quotations</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Tenders which achieved the minimum qualifying score for functionality criteria were not evaluated further </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Contracts awarded to bidders who did not submit a declaration</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Performance of contractors not monitored</a:t>
            </a:r>
          </a:p>
          <a:p>
            <a:pPr algn="just" defTabSz="685800">
              <a:lnSpc>
                <a:spcPct val="90000"/>
              </a:lnSpc>
              <a:spcBef>
                <a:spcPts val="750"/>
              </a:spcBef>
            </a:pPr>
            <a:r>
              <a:rPr lang="en-ZA" sz="1200" b="1" dirty="0">
                <a:solidFill>
                  <a:prstClr val="black"/>
                </a:solidFill>
                <a:latin typeface="Arial Narrow" panose="020B0606020202030204" pitchFamily="34" charset="0"/>
                <a:cs typeface="Arial" panose="020B0604020202020204" pitchFamily="34" charset="0"/>
              </a:rPr>
              <a:t>Expenditure Management</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Reasonable steps were not taken to prevent unauthorised, irregular, fruitless and wasteful expenditure. </a:t>
            </a:r>
          </a:p>
          <a:p>
            <a:pPr algn="just" defTabSz="685800">
              <a:lnSpc>
                <a:spcPct val="90000"/>
              </a:lnSpc>
              <a:spcBef>
                <a:spcPts val="750"/>
              </a:spcBef>
            </a:pPr>
            <a:r>
              <a:rPr lang="en-ZA" sz="1200" b="1" dirty="0">
                <a:solidFill>
                  <a:prstClr val="black"/>
                </a:solidFill>
                <a:latin typeface="Arial Narrow" panose="020B0606020202030204" pitchFamily="34" charset="0"/>
                <a:cs typeface="Arial" panose="020B0604020202020204" pitchFamily="34" charset="0"/>
              </a:rPr>
              <a:t>Consequence Management</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Steps were  not  taken to investigate UIFW’s to determine if any person is liable for the expenditure as required by section 32 of the MFMA </a:t>
            </a:r>
            <a:r>
              <a:rPr lang="en-ZA" sz="1200" dirty="0">
                <a:solidFill>
                  <a:prstClr val="black"/>
                </a:solidFill>
                <a:latin typeface="Arial Narrow" panose="020B0606020202030204" pitchFamily="34" charset="0"/>
              </a:rPr>
              <a:t>.</a:t>
            </a:r>
          </a:p>
        </p:txBody>
      </p:sp>
    </p:spTree>
    <p:extLst>
      <p:ext uri="{BB962C8B-B14F-4D97-AF65-F5344CB8AC3E}">
        <p14:creationId xmlns:p14="http://schemas.microsoft.com/office/powerpoint/2010/main" xmlns="" val="3937394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1A5CF5A3-C9F1-CE96-C87F-452434BEA6DE}"/>
              </a:ext>
            </a:extLst>
          </p:cNvPr>
          <p:cNvSpPr>
            <a:spLocks noGrp="1"/>
          </p:cNvSpPr>
          <p:nvPr>
            <p:ph type="title" idx="4294967295"/>
          </p:nvPr>
        </p:nvSpPr>
        <p:spPr>
          <a:xfrm>
            <a:off x="76335" y="577907"/>
            <a:ext cx="10852921" cy="1325563"/>
          </a:xfrm>
          <a:prstGeom prst="rect">
            <a:avLst/>
          </a:prstGeom>
        </p:spPr>
        <p:txBody>
          <a:bodyPr>
            <a:normAutofit/>
          </a:bodyPr>
          <a:lstStyle/>
          <a:p>
            <a:r>
              <a:rPr lang="en-ZA" altLang="en-US" sz="2400" b="1" dirty="0">
                <a:solidFill>
                  <a:prstClr val="black"/>
                </a:solidFill>
                <a:latin typeface="Arial Narrow" panose="020B0606020202030204" pitchFamily="34" charset="0"/>
                <a:cs typeface="Arial" panose="020B0604020202020204" pitchFamily="34" charset="0"/>
              </a:rPr>
              <a:t>1.2.1. ROOT CAUSES OF THE AUDIT OUTCOME …cont..</a:t>
            </a:r>
          </a:p>
        </p:txBody>
      </p:sp>
      <p:sp>
        <p:nvSpPr>
          <p:cNvPr id="6147" name="Slide Number Placeholder 3">
            <a:extLst>
              <a:ext uri="{FF2B5EF4-FFF2-40B4-BE49-F238E27FC236}">
                <a16:creationId xmlns:a16="http://schemas.microsoft.com/office/drawing/2014/main" xmlns="" id="{7076CA06-7D3A-3935-EBFA-C1239010438E}"/>
              </a:ext>
            </a:extLst>
          </p:cNvPr>
          <p:cNvSpPr>
            <a:spLocks noGrp="1"/>
          </p:cNvSpPr>
          <p:nvPr>
            <p:ph type="sldNum" sz="quarter" idx="4294967295"/>
          </p:nvPr>
        </p:nvSpPr>
        <p:spPr bwMode="auto">
          <a:xfrm>
            <a:off x="8610600" y="6356350"/>
            <a:ext cx="27432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746D96-EE50-4BE2-B16A-AE89FDA7E042}" type="slidenum">
              <a:rPr lang="en-US" altLang="en-US" sz="1200">
                <a:solidFill>
                  <a:srgbClr val="898989"/>
                </a:solidFill>
              </a:rPr>
              <a:pPr>
                <a:spcBef>
                  <a:spcPct val="0"/>
                </a:spcBef>
                <a:buFontTx/>
                <a:buNone/>
              </a:pPr>
              <a:t>13</a:t>
            </a:fld>
            <a:endParaRPr lang="en-US" altLang="en-US" sz="1200" dirty="0">
              <a:solidFill>
                <a:srgbClr val="898989"/>
              </a:solidFill>
            </a:endParaRPr>
          </a:p>
        </p:txBody>
      </p:sp>
      <p:sp>
        <p:nvSpPr>
          <p:cNvPr id="2" name="Rectangle 1"/>
          <p:cNvSpPr/>
          <p:nvPr/>
        </p:nvSpPr>
        <p:spPr>
          <a:xfrm>
            <a:off x="76335" y="1139031"/>
            <a:ext cx="8696076" cy="2101088"/>
          </a:xfrm>
          <a:prstGeom prst="rect">
            <a:avLst/>
          </a:prstGeom>
        </p:spPr>
        <p:txBody>
          <a:bodyPr wrap="square">
            <a:spAutoFit/>
          </a:bodyPr>
          <a:lstStyle/>
          <a:p>
            <a:pPr algn="just" defTabSz="685800">
              <a:lnSpc>
                <a:spcPct val="90000"/>
              </a:lnSpc>
              <a:spcBef>
                <a:spcPts val="750"/>
              </a:spcBef>
            </a:pPr>
            <a:r>
              <a:rPr lang="en-ZA" sz="1200" b="1" u="sng" dirty="0">
                <a:solidFill>
                  <a:prstClr val="black"/>
                </a:solidFill>
                <a:latin typeface="Arial Narrow" panose="020B0606020202030204" pitchFamily="34" charset="0"/>
                <a:cs typeface="Arial" panose="020B0604020202020204" pitchFamily="34" charset="0"/>
              </a:rPr>
              <a:t>Internal control deficiencies</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Action plans developed did not ensure that root causes that resulted in material findings are resolved</a:t>
            </a:r>
          </a:p>
          <a:p>
            <a:pPr algn="just" defTabSz="685800">
              <a:lnSpc>
                <a:spcPct val="90000"/>
              </a:lnSpc>
              <a:spcBef>
                <a:spcPts val="750"/>
              </a:spcBef>
            </a:pPr>
            <a:r>
              <a:rPr lang="en-ZA" sz="1200" b="1" u="sng" dirty="0">
                <a:solidFill>
                  <a:prstClr val="black"/>
                </a:solidFill>
                <a:latin typeface="Arial Narrow" panose="020B0606020202030204" pitchFamily="34" charset="0"/>
                <a:cs typeface="Arial" panose="020B0604020202020204" pitchFamily="34" charset="0"/>
              </a:rPr>
              <a:t>Material Irregularities</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Payment for work not done - A court summons were issued the 08 November in the high court Polokwane were the municipality is lodging a claim of recovery and is informing the supplier and the resigned employees to file an intention to defend within 10 days and a further 20 days to plea a notice of a strike out with or without a counter offer. The summons were delivered to the officials on the 1</a:t>
            </a:r>
            <a:r>
              <a:rPr lang="en-ZA" sz="1200" baseline="30000" dirty="0">
                <a:solidFill>
                  <a:prstClr val="black"/>
                </a:solidFill>
                <a:latin typeface="Arial Narrow" panose="020B0606020202030204" pitchFamily="34" charset="0"/>
                <a:cs typeface="Arial" panose="020B0604020202020204" pitchFamily="34" charset="0"/>
              </a:rPr>
              <a:t>st</a:t>
            </a:r>
            <a:r>
              <a:rPr lang="en-ZA" sz="1200" dirty="0">
                <a:solidFill>
                  <a:prstClr val="black"/>
                </a:solidFill>
                <a:latin typeface="Arial Narrow" panose="020B0606020202030204" pitchFamily="34" charset="0"/>
                <a:cs typeface="Arial" panose="020B0604020202020204" pitchFamily="34" charset="0"/>
              </a:rPr>
              <a:t> and 2</a:t>
            </a:r>
            <a:r>
              <a:rPr lang="en-ZA" sz="1200" baseline="30000" dirty="0">
                <a:solidFill>
                  <a:prstClr val="black"/>
                </a:solidFill>
                <a:latin typeface="Arial Narrow" panose="020B0606020202030204" pitchFamily="34" charset="0"/>
                <a:cs typeface="Arial" panose="020B0604020202020204" pitchFamily="34" charset="0"/>
              </a:rPr>
              <a:t>nd</a:t>
            </a:r>
            <a:r>
              <a:rPr lang="en-ZA" sz="1200" dirty="0">
                <a:solidFill>
                  <a:prstClr val="black"/>
                </a:solidFill>
                <a:latin typeface="Arial Narrow" panose="020B0606020202030204" pitchFamily="34" charset="0"/>
                <a:cs typeface="Arial" panose="020B0604020202020204" pitchFamily="34" charset="0"/>
              </a:rPr>
              <a:t> of February and no proof was furnished with summon being delivered to the supplier at the date of this report.</a:t>
            </a:r>
          </a:p>
          <a:p>
            <a:pPr algn="just" defTabSz="685800">
              <a:lnSpc>
                <a:spcPct val="90000"/>
              </a:lnSpc>
              <a:spcBef>
                <a:spcPts val="750"/>
              </a:spcBef>
            </a:pPr>
            <a:r>
              <a:rPr lang="en-ZA" sz="1200" b="1" u="sng" dirty="0">
                <a:solidFill>
                  <a:prstClr val="black"/>
                </a:solidFill>
                <a:latin typeface="Arial Narrow" panose="020B0606020202030204" pitchFamily="34" charset="0"/>
                <a:cs typeface="Arial" panose="020B0604020202020204" pitchFamily="34" charset="0"/>
              </a:rPr>
              <a:t>Report on the audit of the annual performance report</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Reported achievement did not agree with evidence provided</a:t>
            </a:r>
          </a:p>
        </p:txBody>
      </p:sp>
      <p:sp>
        <p:nvSpPr>
          <p:cNvPr id="3" name="Rectangle 2"/>
          <p:cNvSpPr/>
          <p:nvPr/>
        </p:nvSpPr>
        <p:spPr>
          <a:xfrm>
            <a:off x="76335" y="3429000"/>
            <a:ext cx="8914508" cy="2408865"/>
          </a:xfrm>
          <a:prstGeom prst="rect">
            <a:avLst/>
          </a:prstGeom>
        </p:spPr>
        <p:txBody>
          <a:bodyPr wrap="square">
            <a:spAutoFit/>
          </a:bodyPr>
          <a:lstStyle/>
          <a:p>
            <a:pPr algn="just" defTabSz="685800">
              <a:lnSpc>
                <a:spcPct val="90000"/>
              </a:lnSpc>
              <a:spcBef>
                <a:spcPts val="750"/>
              </a:spcBef>
            </a:pPr>
            <a:r>
              <a:rPr lang="en-ZA" sz="1200" b="1" dirty="0">
                <a:solidFill>
                  <a:srgbClr val="FF0000"/>
                </a:solidFill>
                <a:latin typeface="Arial Narrow" panose="020B0606020202030204" pitchFamily="34" charset="0"/>
                <a:cs typeface="Arial" panose="020B0604020202020204" pitchFamily="34" charset="0"/>
              </a:rPr>
              <a:t>Role of management (Accountability lies with management)</a:t>
            </a:r>
            <a:endParaRPr lang="en-ZA" sz="1200" dirty="0">
              <a:solidFill>
                <a:srgbClr val="FF0000"/>
              </a:solidFill>
              <a:latin typeface="Arial Narrow" panose="020B0606020202030204" pitchFamily="34" charset="0"/>
              <a:cs typeface="Arial" panose="020B0604020202020204" pitchFamily="34" charset="0"/>
            </a:endParaRP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Management has developed an effective system of internal controls </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All departments/units are involved in implementing the audit action plan</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Audit Steering committee meeting were held on weekly basis to monitor the implementation of the audit action plan</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Some of the recommendations made by AGSA, internal audit, NT and COGHSTA were implemented by Management. </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Addressing of audit findings is reflected in management’s KPI’s</a:t>
            </a:r>
          </a:p>
          <a:p>
            <a:pPr algn="just" defTabSz="685800">
              <a:lnSpc>
                <a:spcPct val="90000"/>
              </a:lnSpc>
              <a:spcBef>
                <a:spcPts val="750"/>
              </a:spcBef>
            </a:pPr>
            <a:r>
              <a:rPr lang="en-ZA" sz="1200" b="1" dirty="0">
                <a:solidFill>
                  <a:srgbClr val="FF0000"/>
                </a:solidFill>
                <a:latin typeface="Arial Narrow" panose="020B0606020202030204" pitchFamily="34" charset="0"/>
                <a:cs typeface="Arial" panose="020B0604020202020204" pitchFamily="34" charset="0"/>
              </a:rPr>
              <a:t>Role of Assurance Providers( Internal audit and Audit Committee)</a:t>
            </a:r>
            <a:endParaRPr lang="en-ZA" sz="1200" dirty="0">
              <a:solidFill>
                <a:srgbClr val="FF0000"/>
              </a:solidFill>
              <a:latin typeface="Arial Narrow" panose="020B0606020202030204" pitchFamily="34" charset="0"/>
              <a:cs typeface="Arial" panose="020B0604020202020204" pitchFamily="34" charset="0"/>
            </a:endParaRP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Resolved findings were audited by internal audit and feedback was provided to management and the Audit Committee. </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cs typeface="Arial" panose="020B0604020202020204" pitchFamily="34" charset="0"/>
              </a:rPr>
              <a:t>Audit committee reports to council on the progress of the audit action plan on quarterly basis.</a:t>
            </a:r>
          </a:p>
        </p:txBody>
      </p:sp>
    </p:spTree>
    <p:extLst>
      <p:ext uri="{BB962C8B-B14F-4D97-AF65-F5344CB8AC3E}">
        <p14:creationId xmlns:p14="http://schemas.microsoft.com/office/powerpoint/2010/main" xmlns="" val="1514672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ABC39C06-3B86-6A12-62DB-92768F1394C7}"/>
              </a:ext>
            </a:extLst>
          </p:cNvPr>
          <p:cNvSpPr>
            <a:spLocks noGrp="1"/>
          </p:cNvSpPr>
          <p:nvPr>
            <p:ph type="title" idx="4294967295"/>
          </p:nvPr>
        </p:nvSpPr>
        <p:spPr>
          <a:xfrm>
            <a:off x="103403" y="577907"/>
            <a:ext cx="11688549" cy="1325563"/>
          </a:xfrm>
          <a:prstGeom prst="rect">
            <a:avLst/>
          </a:prstGeom>
        </p:spPr>
        <p:txBody>
          <a:bodyPr>
            <a:normAutofit/>
          </a:bodyPr>
          <a:lstStyle/>
          <a:p>
            <a:r>
              <a:rPr lang="en-ZA" altLang="en-US" sz="2400" b="1" dirty="0">
                <a:latin typeface="Arial Narrow" panose="020B0606020202030204" pitchFamily="34" charset="0"/>
                <a:cs typeface="Arial" panose="020B0604020202020204" pitchFamily="34" charset="0"/>
              </a:rPr>
              <a:t>1.2.2. PROGRESS MADE IN ADDRESSING ISSUES RAISED BY THE AG IN THE PAST FINANCIAL YEAR (2020/21)</a:t>
            </a:r>
            <a:r>
              <a:rPr lang="en-ZA" altLang="en-US" sz="2400" dirty="0">
                <a:latin typeface="Arial Narrow" panose="020B0606020202030204" pitchFamily="34" charset="0"/>
                <a:cs typeface="Arial" panose="020B0604020202020204" pitchFamily="34" charset="0"/>
              </a:rPr>
              <a:t/>
            </a:r>
            <a:br>
              <a:rPr lang="en-ZA" altLang="en-US" sz="2400" dirty="0">
                <a:latin typeface="Arial Narrow" panose="020B0606020202030204" pitchFamily="34" charset="0"/>
                <a:cs typeface="Arial" panose="020B0604020202020204" pitchFamily="34" charset="0"/>
              </a:rPr>
            </a:br>
            <a:endParaRPr lang="en-ZA" altLang="en-US" sz="2400" dirty="0">
              <a:latin typeface="Arial Narrow" panose="020B0606020202030204" pitchFamily="34" charset="0"/>
              <a:cs typeface="Arial" panose="020B0604020202020204" pitchFamily="34" charset="0"/>
            </a:endParaRPr>
          </a:p>
        </p:txBody>
      </p:sp>
      <p:sp>
        <p:nvSpPr>
          <p:cNvPr id="7171" name="Slide Number Placeholder 3">
            <a:extLst>
              <a:ext uri="{FF2B5EF4-FFF2-40B4-BE49-F238E27FC236}">
                <a16:creationId xmlns:a16="http://schemas.microsoft.com/office/drawing/2014/main" xmlns="" id="{C3C21A1E-7A8E-F155-B2C9-EE54631CB8AC}"/>
              </a:ext>
            </a:extLst>
          </p:cNvPr>
          <p:cNvSpPr>
            <a:spLocks noGrp="1"/>
          </p:cNvSpPr>
          <p:nvPr>
            <p:ph type="sldNum" sz="quarter" idx="4294967295"/>
          </p:nvPr>
        </p:nvSpPr>
        <p:spPr bwMode="auto">
          <a:xfrm>
            <a:off x="8610600" y="6356350"/>
            <a:ext cx="27432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9F48AF-7AF2-490B-BB31-E493E1D5707D}" type="slidenum">
              <a:rPr lang="en-US" altLang="en-US" sz="1200">
                <a:solidFill>
                  <a:srgbClr val="898989"/>
                </a:solidFill>
              </a:rPr>
              <a:pPr>
                <a:spcBef>
                  <a:spcPct val="0"/>
                </a:spcBef>
                <a:buFontTx/>
                <a:buNone/>
              </a:pPr>
              <a:t>14</a:t>
            </a:fld>
            <a:endParaRPr lang="en-US" altLang="en-US" sz="1200" dirty="0">
              <a:solidFill>
                <a:srgbClr val="898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317162085"/>
              </p:ext>
            </p:extLst>
          </p:nvPr>
        </p:nvGraphicFramePr>
        <p:xfrm>
          <a:off x="272440" y="1346667"/>
          <a:ext cx="8719159" cy="4502574"/>
        </p:xfrm>
        <a:graphic>
          <a:graphicData uri="http://schemas.openxmlformats.org/drawingml/2006/table">
            <a:tbl>
              <a:tblPr firstRow="1" bandRow="1">
                <a:tableStyleId>{5C22544A-7EE6-4342-B048-85BDC9FD1C3A}</a:tableStyleId>
              </a:tblPr>
              <a:tblGrid>
                <a:gridCol w="1716351">
                  <a:extLst>
                    <a:ext uri="{9D8B030D-6E8A-4147-A177-3AD203B41FA5}">
                      <a16:colId xmlns:a16="http://schemas.microsoft.com/office/drawing/2014/main" xmlns="" val="20000"/>
                    </a:ext>
                  </a:extLst>
                </a:gridCol>
                <a:gridCol w="1190036">
                  <a:extLst>
                    <a:ext uri="{9D8B030D-6E8A-4147-A177-3AD203B41FA5}">
                      <a16:colId xmlns:a16="http://schemas.microsoft.com/office/drawing/2014/main" xmlns="" val="20001"/>
                    </a:ext>
                  </a:extLst>
                </a:gridCol>
                <a:gridCol w="1453193">
                  <a:extLst>
                    <a:ext uri="{9D8B030D-6E8A-4147-A177-3AD203B41FA5}">
                      <a16:colId xmlns:a16="http://schemas.microsoft.com/office/drawing/2014/main" xmlns="" val="20002"/>
                    </a:ext>
                  </a:extLst>
                </a:gridCol>
                <a:gridCol w="1453193">
                  <a:extLst>
                    <a:ext uri="{9D8B030D-6E8A-4147-A177-3AD203B41FA5}">
                      <a16:colId xmlns:a16="http://schemas.microsoft.com/office/drawing/2014/main" xmlns="" val="20003"/>
                    </a:ext>
                  </a:extLst>
                </a:gridCol>
                <a:gridCol w="1453193">
                  <a:extLst>
                    <a:ext uri="{9D8B030D-6E8A-4147-A177-3AD203B41FA5}">
                      <a16:colId xmlns:a16="http://schemas.microsoft.com/office/drawing/2014/main" xmlns="" val="20004"/>
                    </a:ext>
                  </a:extLst>
                </a:gridCol>
                <a:gridCol w="1453193">
                  <a:extLst>
                    <a:ext uri="{9D8B030D-6E8A-4147-A177-3AD203B41FA5}">
                      <a16:colId xmlns:a16="http://schemas.microsoft.com/office/drawing/2014/main" xmlns="" val="20005"/>
                    </a:ext>
                  </a:extLst>
                </a:gridCol>
              </a:tblGrid>
              <a:tr h="258064">
                <a:tc>
                  <a:txBody>
                    <a:bodyPr/>
                    <a:lstStyle/>
                    <a:p>
                      <a:r>
                        <a:rPr lang="en-ZA" sz="1200" dirty="0">
                          <a:solidFill>
                            <a:schemeClr val="bg1"/>
                          </a:solidFill>
                          <a:latin typeface="Arial Narrow" panose="020B0606020202030204" pitchFamily="34" charset="0"/>
                        </a:rPr>
                        <a:t>Component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200" dirty="0">
                          <a:solidFill>
                            <a:schemeClr val="bg1"/>
                          </a:solidFill>
                          <a:latin typeface="Arial Narrow" panose="020B0606020202030204" pitchFamily="34" charset="0"/>
                        </a:rPr>
                        <a:t>Activities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200" dirty="0">
                          <a:solidFill>
                            <a:schemeClr val="bg1"/>
                          </a:solidFill>
                          <a:latin typeface="Arial Narrow" panose="020B0606020202030204" pitchFamily="34" charset="0"/>
                        </a:rPr>
                        <a:t>In-progress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200" dirty="0">
                          <a:solidFill>
                            <a:schemeClr val="bg1"/>
                          </a:solidFill>
                          <a:latin typeface="Arial Narrow" panose="020B0606020202030204" pitchFamily="34" charset="0"/>
                        </a:rPr>
                        <a:t>Not yet</a:t>
                      </a:r>
                      <a:r>
                        <a:rPr lang="en-ZA" sz="1200" baseline="0" dirty="0">
                          <a:solidFill>
                            <a:schemeClr val="bg1"/>
                          </a:solidFill>
                          <a:latin typeface="Arial Narrow" panose="020B0606020202030204" pitchFamily="34" charset="0"/>
                        </a:rPr>
                        <a:t> started </a:t>
                      </a:r>
                      <a:endParaRPr lang="en-ZA" sz="1200"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200" dirty="0">
                          <a:solidFill>
                            <a:schemeClr val="bg1"/>
                          </a:solidFill>
                          <a:latin typeface="Arial Narrow" panose="020B0606020202030204" pitchFamily="34" charset="0"/>
                        </a:rPr>
                        <a:t>Resolved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200" dirty="0">
                          <a:solidFill>
                            <a:schemeClr val="bg1"/>
                          </a:solidFill>
                          <a:latin typeface="Arial Narrow" panose="020B0606020202030204" pitchFamily="34" charset="0"/>
                        </a:rPr>
                        <a:t>Current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extLst>
                  <a:ext uri="{0D108BD9-81ED-4DB2-BD59-A6C34878D82A}">
                    <a16:rowId xmlns:a16="http://schemas.microsoft.com/office/drawing/2014/main" xmlns="" val="10000"/>
                  </a:ext>
                </a:extLst>
              </a:tr>
              <a:tr h="258064">
                <a:tc>
                  <a:txBody>
                    <a:bodyPr/>
                    <a:lstStyle/>
                    <a:p>
                      <a:r>
                        <a:rPr lang="en-ZA" sz="1100" dirty="0">
                          <a:solidFill>
                            <a:schemeClr val="tx1"/>
                          </a:solidFill>
                          <a:latin typeface="Arial Narrow" panose="020B0606020202030204" pitchFamily="34" charset="0"/>
                        </a:rPr>
                        <a:t>Assets</a:t>
                      </a:r>
                      <a:r>
                        <a:rPr lang="en-ZA" sz="1100" baseline="0" dirty="0">
                          <a:solidFill>
                            <a:schemeClr val="tx1"/>
                          </a:solidFill>
                          <a:latin typeface="Arial Narrow" panose="020B0606020202030204" pitchFamily="34" charset="0"/>
                        </a:rPr>
                        <a:t> </a:t>
                      </a:r>
                      <a:endParaRPr lang="en-ZA" sz="1100" dirty="0">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30107">
                <a:tc>
                  <a:txBody>
                    <a:bodyPr/>
                    <a:lstStyle/>
                    <a:p>
                      <a:r>
                        <a:rPr lang="en-ZA" sz="1100" dirty="0">
                          <a:solidFill>
                            <a:schemeClr val="tx1"/>
                          </a:solidFill>
                          <a:latin typeface="Arial Narrow" panose="020B0606020202030204" pitchFamily="34" charset="0"/>
                        </a:rPr>
                        <a:t>SCM &amp; Contract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58064">
                <a:tc>
                  <a:txBody>
                    <a:bodyPr/>
                    <a:lstStyle/>
                    <a:p>
                      <a:r>
                        <a:rPr lang="en-ZA" sz="1100" dirty="0">
                          <a:solidFill>
                            <a:schemeClr val="tx1"/>
                          </a:solidFill>
                          <a:latin typeface="Arial Narrow" panose="020B0606020202030204" pitchFamily="34" charset="0"/>
                        </a:rPr>
                        <a:t>Prior Period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58064">
                <a:tc>
                  <a:txBody>
                    <a:bodyPr/>
                    <a:lstStyle/>
                    <a:p>
                      <a:r>
                        <a:rPr lang="en-ZA" sz="1100" dirty="0">
                          <a:solidFill>
                            <a:schemeClr val="tx1"/>
                          </a:solidFill>
                          <a:latin typeface="Arial Narrow" panose="020B0606020202030204" pitchFamily="34" charset="0"/>
                        </a:rPr>
                        <a:t>Income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58064">
                <a:tc>
                  <a:txBody>
                    <a:bodyPr/>
                    <a:lstStyle/>
                    <a:p>
                      <a:r>
                        <a:rPr lang="en-ZA" sz="1100" dirty="0">
                          <a:solidFill>
                            <a:schemeClr val="tx1"/>
                          </a:solidFill>
                          <a:latin typeface="Arial Narrow" panose="020B0606020202030204" pitchFamily="34" charset="0"/>
                        </a:rPr>
                        <a:t>Expenditure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30107">
                <a:tc>
                  <a:txBody>
                    <a:bodyPr/>
                    <a:lstStyle/>
                    <a:p>
                      <a:r>
                        <a:rPr lang="en-ZA" sz="1100" dirty="0">
                          <a:solidFill>
                            <a:schemeClr val="tx1"/>
                          </a:solidFill>
                          <a:latin typeface="Arial Narrow" panose="020B0606020202030204" pitchFamily="34" charset="0"/>
                        </a:rPr>
                        <a:t>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7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100" dirty="0">
                          <a:solidFill>
                            <a:schemeClr val="tx1"/>
                          </a:solidFill>
                          <a:latin typeface="Arial Narrow" panose="020B0606020202030204" pitchFamily="34" charset="0"/>
                        </a:rPr>
                        <a:t>11</a:t>
                      </a:r>
                      <a:r>
                        <a:rPr lang="en-ZA" sz="1100" baseline="0" dirty="0">
                          <a:solidFill>
                            <a:schemeClr val="tx1"/>
                          </a:solidFill>
                          <a:latin typeface="Arial Narrow" panose="020B0606020202030204" pitchFamily="34" charset="0"/>
                        </a:rPr>
                        <a:t> </a:t>
                      </a:r>
                      <a:r>
                        <a:rPr lang="en-ZA" sz="1100" dirty="0">
                          <a:solidFill>
                            <a:schemeClr val="tx1"/>
                          </a:solidFill>
                          <a:latin typeface="Arial Narrow" panose="020B0606020202030204" pitchFamily="34" charset="0"/>
                        </a:rPr>
                        <a:t>due to financial constraints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58064">
                <a:tc>
                  <a:txBody>
                    <a:bodyPr/>
                    <a:lstStyle/>
                    <a:p>
                      <a:r>
                        <a:rPr lang="en-ZA" sz="1100" dirty="0">
                          <a:solidFill>
                            <a:schemeClr val="tx1"/>
                          </a:solidFill>
                          <a:latin typeface="Arial Narrow" panose="020B0606020202030204" pitchFamily="34" charset="0"/>
                        </a:rPr>
                        <a:t>AOPO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58064">
                <a:tc>
                  <a:txBody>
                    <a:bodyPr/>
                    <a:lstStyle/>
                    <a:p>
                      <a:r>
                        <a:rPr lang="en-ZA" sz="1100" dirty="0">
                          <a:solidFill>
                            <a:schemeClr val="tx1"/>
                          </a:solidFill>
                          <a:latin typeface="Arial Narrow" panose="020B0606020202030204" pitchFamily="34" charset="0"/>
                        </a:rPr>
                        <a:t>Receivables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58064">
                <a:tc>
                  <a:txBody>
                    <a:bodyPr/>
                    <a:lstStyle/>
                    <a:p>
                      <a:r>
                        <a:rPr lang="en-ZA" sz="1100" dirty="0">
                          <a:solidFill>
                            <a:schemeClr val="tx1"/>
                          </a:solidFill>
                          <a:latin typeface="Arial Narrow" panose="020B0606020202030204" pitchFamily="34" charset="0"/>
                        </a:rPr>
                        <a:t>Cash-flow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58064">
                <a:tc>
                  <a:txBody>
                    <a:bodyPr/>
                    <a:lstStyle/>
                    <a:p>
                      <a:r>
                        <a:rPr lang="en-ZA" sz="1100" dirty="0">
                          <a:solidFill>
                            <a:schemeClr val="tx1"/>
                          </a:solidFill>
                          <a:latin typeface="Arial Narrow" panose="020B0606020202030204" pitchFamily="34" charset="0"/>
                        </a:rPr>
                        <a:t>Commitments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A" sz="1100" dirty="0">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58064">
                <a:tc>
                  <a:txBody>
                    <a:bodyPr/>
                    <a:lstStyle/>
                    <a:p>
                      <a:r>
                        <a:rPr lang="en-ZA" sz="1100" dirty="0">
                          <a:solidFill>
                            <a:schemeClr val="tx1"/>
                          </a:solidFill>
                          <a:latin typeface="Arial Narrow" panose="020B0606020202030204" pitchFamily="34" charset="0"/>
                        </a:rPr>
                        <a:t>Employee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58064">
                <a:tc>
                  <a:txBody>
                    <a:bodyPr/>
                    <a:lstStyle/>
                    <a:p>
                      <a:r>
                        <a:rPr lang="en-ZA" sz="1100" dirty="0">
                          <a:solidFill>
                            <a:schemeClr val="tx1"/>
                          </a:solidFill>
                          <a:latin typeface="Arial Narrow" panose="020B0606020202030204" pitchFamily="34" charset="0"/>
                        </a:rPr>
                        <a:t>Governance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258064">
                <a:tc>
                  <a:txBody>
                    <a:bodyPr/>
                    <a:lstStyle/>
                    <a:p>
                      <a:r>
                        <a:rPr lang="en-ZA" sz="1100" dirty="0">
                          <a:solidFill>
                            <a:schemeClr val="tx1"/>
                          </a:solidFill>
                          <a:latin typeface="Arial Narrow" panose="020B0606020202030204" pitchFamily="34" charset="0"/>
                        </a:rPr>
                        <a:t>Inventory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258064">
                <a:tc>
                  <a:txBody>
                    <a:bodyPr/>
                    <a:lstStyle/>
                    <a:p>
                      <a:r>
                        <a:rPr lang="en-ZA" sz="1100" dirty="0">
                          <a:solidFill>
                            <a:schemeClr val="tx1"/>
                          </a:solidFill>
                          <a:latin typeface="Arial Narrow" panose="020B0606020202030204" pitchFamily="34" charset="0"/>
                        </a:rPr>
                        <a:t>Distribution losses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258064">
                <a:tc>
                  <a:txBody>
                    <a:bodyPr/>
                    <a:lstStyle/>
                    <a:p>
                      <a:r>
                        <a:rPr lang="en-ZA" sz="1100" b="1" dirty="0">
                          <a:solidFill>
                            <a:schemeClr val="tx1"/>
                          </a:solidFill>
                          <a:latin typeface="Arial Narrow" panose="020B0606020202030204" pitchFamily="34" charset="0"/>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b="1" dirty="0">
                          <a:solidFill>
                            <a:schemeClr val="tx1"/>
                          </a:solidFill>
                          <a:latin typeface="Arial Narrow" panose="020B0606020202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b="1" dirty="0">
                          <a:solidFill>
                            <a:schemeClr val="tx1"/>
                          </a:solidFill>
                          <a:latin typeface="Arial Narrow" panose="020B0606020202030204" pitchFamily="34" charset="0"/>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b="1" dirty="0">
                          <a:solidFill>
                            <a:schemeClr val="tx1"/>
                          </a:solidFill>
                          <a:latin typeface="Arial Narrow" panose="020B0606020202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b="1" dirty="0">
                          <a:solidFill>
                            <a:schemeClr val="tx1"/>
                          </a:solidFill>
                          <a:latin typeface="Arial Narrow" panose="020B060602020203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b="1" dirty="0">
                          <a:solidFill>
                            <a:schemeClr val="tx1"/>
                          </a:solidFill>
                          <a:latin typeface="Arial Narrow" panose="020B060602020203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727340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ABC39C06-3B86-6A12-62DB-92768F1394C7}"/>
              </a:ext>
            </a:extLst>
          </p:cNvPr>
          <p:cNvSpPr>
            <a:spLocks noGrp="1"/>
          </p:cNvSpPr>
          <p:nvPr>
            <p:ph type="title" idx="4294967295"/>
          </p:nvPr>
        </p:nvSpPr>
        <p:spPr>
          <a:xfrm>
            <a:off x="103403" y="577907"/>
            <a:ext cx="10956821" cy="1325563"/>
          </a:xfrm>
          <a:prstGeom prst="rect">
            <a:avLst/>
          </a:prstGeom>
        </p:spPr>
        <p:txBody>
          <a:bodyPr>
            <a:normAutofit fontScale="90000"/>
          </a:bodyPr>
          <a:lstStyle/>
          <a:p>
            <a:r>
              <a:rPr lang="en-ZA" altLang="en-US" sz="2700" b="1" dirty="0">
                <a:latin typeface="Arial Narrow" panose="020B0606020202030204" pitchFamily="34" charset="0"/>
                <a:cs typeface="Arial" panose="020B0604020202020204" pitchFamily="34" charset="0"/>
              </a:rPr>
              <a:t>1.2.3 RECONCILIATION OF ALL GRANTS ALLOCATED, RECEIVED AND THE % SPENT TO DATE</a:t>
            </a:r>
            <a:r>
              <a:rPr lang="en-ZA" altLang="en-US" sz="2700" dirty="0">
                <a:latin typeface="Arial Black" panose="020B0A04020102020204" pitchFamily="34" charset="0"/>
              </a:rPr>
              <a:t/>
            </a:r>
            <a:br>
              <a:rPr lang="en-ZA" altLang="en-US" sz="2700" dirty="0">
                <a:latin typeface="Arial Black" panose="020B0A04020102020204" pitchFamily="34" charset="0"/>
              </a:rPr>
            </a:br>
            <a:r>
              <a:rPr lang="en-ZA" altLang="en-US" sz="3600" dirty="0">
                <a:latin typeface="Arial Black" panose="020B0A04020102020204" pitchFamily="34" charset="0"/>
              </a:rPr>
              <a:t/>
            </a:r>
            <a:br>
              <a:rPr lang="en-ZA" altLang="en-US" sz="3600" dirty="0">
                <a:latin typeface="Arial Black" panose="020B0A04020102020204" pitchFamily="34" charset="0"/>
              </a:rPr>
            </a:br>
            <a:endParaRPr lang="en-ZA" altLang="en-US" sz="3600" dirty="0">
              <a:latin typeface="Arial Black" panose="020B0A04020102020204" pitchFamily="34" charset="0"/>
            </a:endParaRPr>
          </a:p>
        </p:txBody>
      </p:sp>
      <p:sp>
        <p:nvSpPr>
          <p:cNvPr id="7171" name="Slide Number Placeholder 3">
            <a:extLst>
              <a:ext uri="{FF2B5EF4-FFF2-40B4-BE49-F238E27FC236}">
                <a16:creationId xmlns:a16="http://schemas.microsoft.com/office/drawing/2014/main" xmlns="" id="{C3C21A1E-7A8E-F155-B2C9-EE54631CB8AC}"/>
              </a:ext>
            </a:extLst>
          </p:cNvPr>
          <p:cNvSpPr>
            <a:spLocks noGrp="1"/>
          </p:cNvSpPr>
          <p:nvPr>
            <p:ph type="sldNum" sz="quarter" idx="4294967295"/>
          </p:nvPr>
        </p:nvSpPr>
        <p:spPr bwMode="auto">
          <a:xfrm>
            <a:off x="8610600" y="6356350"/>
            <a:ext cx="27432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9F48AF-7AF2-490B-BB31-E493E1D5707D}" type="slidenum">
              <a:rPr lang="en-US" altLang="en-US" sz="1200">
                <a:solidFill>
                  <a:srgbClr val="898989"/>
                </a:solidFill>
              </a:rPr>
              <a:pPr>
                <a:spcBef>
                  <a:spcPct val="0"/>
                </a:spcBef>
                <a:buFontTx/>
                <a:buNone/>
              </a:pPr>
              <a:t>15</a:t>
            </a:fld>
            <a:endParaRPr lang="en-US" altLang="en-US" sz="1200" dirty="0">
              <a:solidFill>
                <a:srgbClr val="898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109356812"/>
              </p:ext>
            </p:extLst>
          </p:nvPr>
        </p:nvGraphicFramePr>
        <p:xfrm>
          <a:off x="210120" y="1353525"/>
          <a:ext cx="8912100" cy="1097280"/>
        </p:xfrm>
        <a:graphic>
          <a:graphicData uri="http://schemas.openxmlformats.org/drawingml/2006/table">
            <a:tbl>
              <a:tblPr firstRow="1" bandRow="1">
                <a:tableStyleId>{5C22544A-7EE6-4342-B048-85BDC9FD1C3A}</a:tableStyleId>
              </a:tblPr>
              <a:tblGrid>
                <a:gridCol w="1782420">
                  <a:extLst>
                    <a:ext uri="{9D8B030D-6E8A-4147-A177-3AD203B41FA5}">
                      <a16:colId xmlns:a16="http://schemas.microsoft.com/office/drawing/2014/main" xmlns="" val="20000"/>
                    </a:ext>
                  </a:extLst>
                </a:gridCol>
                <a:gridCol w="1782420">
                  <a:extLst>
                    <a:ext uri="{9D8B030D-6E8A-4147-A177-3AD203B41FA5}">
                      <a16:colId xmlns:a16="http://schemas.microsoft.com/office/drawing/2014/main" xmlns="" val="20001"/>
                    </a:ext>
                  </a:extLst>
                </a:gridCol>
                <a:gridCol w="1782420">
                  <a:extLst>
                    <a:ext uri="{9D8B030D-6E8A-4147-A177-3AD203B41FA5}">
                      <a16:colId xmlns:a16="http://schemas.microsoft.com/office/drawing/2014/main" xmlns="" val="20002"/>
                    </a:ext>
                  </a:extLst>
                </a:gridCol>
                <a:gridCol w="1782420">
                  <a:extLst>
                    <a:ext uri="{9D8B030D-6E8A-4147-A177-3AD203B41FA5}">
                      <a16:colId xmlns:a16="http://schemas.microsoft.com/office/drawing/2014/main" xmlns="" val="20003"/>
                    </a:ext>
                  </a:extLst>
                </a:gridCol>
                <a:gridCol w="1782420">
                  <a:extLst>
                    <a:ext uri="{9D8B030D-6E8A-4147-A177-3AD203B41FA5}">
                      <a16:colId xmlns:a16="http://schemas.microsoft.com/office/drawing/2014/main" xmlns="" val="20004"/>
                    </a:ext>
                  </a:extLst>
                </a:gridCol>
              </a:tblGrid>
              <a:tr h="259094">
                <a:tc>
                  <a:txBody>
                    <a:bodyPr/>
                    <a:lstStyle/>
                    <a:p>
                      <a:endParaRPr lang="en-ZA"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200" b="1" dirty="0">
                          <a:solidFill>
                            <a:schemeClr val="bg1"/>
                          </a:solidFill>
                          <a:latin typeface="Arial Narrow" panose="020B0606020202030204" pitchFamily="34" charset="0"/>
                        </a:rPr>
                        <a:t>RBIG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200" b="1" dirty="0">
                          <a:solidFill>
                            <a:schemeClr val="bg1"/>
                          </a:solidFill>
                          <a:latin typeface="Arial Narrow" panose="020B0606020202030204" pitchFamily="34" charset="0"/>
                        </a:rPr>
                        <a:t>MIG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200" b="1" dirty="0">
                          <a:solidFill>
                            <a:schemeClr val="bg1"/>
                          </a:solidFill>
                          <a:latin typeface="Arial Narrow" panose="020B0606020202030204" pitchFamily="34" charset="0"/>
                        </a:rPr>
                        <a:t>WISIG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200" b="1" dirty="0">
                          <a:solidFill>
                            <a:schemeClr val="bg1"/>
                          </a:solidFill>
                          <a:latin typeface="Arial Narrow" panose="020B0606020202030204" pitchFamily="34" charset="0"/>
                        </a:rPr>
                        <a:t>INEP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extLst>
                  <a:ext uri="{0D108BD9-81ED-4DB2-BD59-A6C34878D82A}">
                    <a16:rowId xmlns:a16="http://schemas.microsoft.com/office/drawing/2014/main" xmlns="" val="10000"/>
                  </a:ext>
                </a:extLst>
              </a:tr>
              <a:tr h="259094">
                <a:tc>
                  <a:txBody>
                    <a:bodyPr/>
                    <a:lstStyle/>
                    <a:p>
                      <a:r>
                        <a:rPr lang="en-ZA" sz="1200" b="1" dirty="0">
                          <a:solidFill>
                            <a:schemeClr val="bg1"/>
                          </a:solidFill>
                          <a:latin typeface="Arial Narrow" panose="020B0606020202030204" pitchFamily="34" charset="0"/>
                        </a:rPr>
                        <a:t>ALLOCATION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200" dirty="0">
                          <a:solidFill>
                            <a:schemeClr val="tx1"/>
                          </a:solidFill>
                          <a:latin typeface="Arial Narrow" panose="020B0606020202030204" pitchFamily="34" charset="0"/>
                        </a:rPr>
                        <a:t>R40 000 000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rPr>
                        <a:t>R179 727 000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rPr>
                        <a:t>R42 000</a:t>
                      </a:r>
                      <a:r>
                        <a:rPr lang="en-ZA" sz="1200" baseline="0" dirty="0">
                          <a:solidFill>
                            <a:schemeClr val="tx1"/>
                          </a:solidFill>
                          <a:latin typeface="Arial Narrow" panose="020B0606020202030204" pitchFamily="34" charset="0"/>
                        </a:rPr>
                        <a:t> 000</a:t>
                      </a:r>
                      <a:endParaRPr lang="en-ZA" sz="1200" dirty="0">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rPr>
                        <a:t>R7 000 000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0">
                <a:tc>
                  <a:txBody>
                    <a:bodyPr/>
                    <a:lstStyle/>
                    <a:p>
                      <a:r>
                        <a:rPr lang="en-ZA" sz="1200" b="1" dirty="0">
                          <a:solidFill>
                            <a:schemeClr val="bg1"/>
                          </a:solidFill>
                          <a:latin typeface="Arial Narrow" panose="020B0606020202030204" pitchFamily="34" charset="0"/>
                        </a:rPr>
                        <a:t>EXPENDITURE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200" dirty="0">
                          <a:solidFill>
                            <a:schemeClr val="tx1"/>
                          </a:solidFill>
                          <a:latin typeface="Arial Narrow" panose="020B0606020202030204" pitchFamily="34" charset="0"/>
                        </a:rPr>
                        <a:t>R28 000 000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rPr>
                        <a:t>R6 445 221.97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rPr>
                        <a:t>R0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rPr>
                        <a:t>R0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59094">
                <a:tc>
                  <a:txBody>
                    <a:bodyPr/>
                    <a:lstStyle/>
                    <a:p>
                      <a:r>
                        <a:rPr lang="en-ZA" sz="12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200" b="1" dirty="0">
                          <a:solidFill>
                            <a:schemeClr val="tx1"/>
                          </a:solidFill>
                          <a:latin typeface="Arial Narrow" panose="020B0606020202030204" pitchFamily="34" charset="0"/>
                        </a:rPr>
                        <a:t>47.90%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a:solidFill>
                            <a:schemeClr val="tx1"/>
                          </a:solidFill>
                          <a:latin typeface="Arial Narrow" panose="020B0606020202030204" pitchFamily="34" charset="0"/>
                        </a:rPr>
                        <a:t>14.11%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3" name="Rectangle 2"/>
          <p:cNvSpPr/>
          <p:nvPr/>
        </p:nvSpPr>
        <p:spPr>
          <a:xfrm>
            <a:off x="172020" y="2554935"/>
            <a:ext cx="8912100" cy="3139321"/>
          </a:xfrm>
          <a:prstGeom prst="rect">
            <a:avLst/>
          </a:prstGeom>
        </p:spPr>
        <p:txBody>
          <a:bodyPr wrap="square">
            <a:spAutoFit/>
          </a:bodyPr>
          <a:lstStyle/>
          <a:p>
            <a:pPr>
              <a:lnSpc>
                <a:spcPct val="150000"/>
              </a:lnSpc>
            </a:pPr>
            <a:r>
              <a:rPr lang="en-ZA" sz="1200" b="1" dirty="0">
                <a:latin typeface="Arial Narrow" panose="020B0606020202030204" pitchFamily="34" charset="0"/>
              </a:rPr>
              <a:t>Reasons for poor expenditure:</a:t>
            </a:r>
          </a:p>
          <a:p>
            <a:pPr>
              <a:lnSpc>
                <a:spcPct val="150000"/>
              </a:lnSpc>
            </a:pPr>
            <a:r>
              <a:rPr lang="en-ZA" sz="1200" dirty="0">
                <a:latin typeface="Arial Narrow" panose="020B0606020202030204" pitchFamily="34" charset="0"/>
              </a:rPr>
              <a:t>- Late procurement as it only started in September 2022 although it was supposed to start in April 2022.</a:t>
            </a:r>
          </a:p>
          <a:p>
            <a:pPr>
              <a:lnSpc>
                <a:spcPct val="150000"/>
              </a:lnSpc>
            </a:pPr>
            <a:r>
              <a:rPr lang="en-ZA" sz="1200" dirty="0">
                <a:latin typeface="Arial Narrow" panose="020B0606020202030204" pitchFamily="34" charset="0"/>
              </a:rPr>
              <a:t>- Vacancy at senior management position particularly Technical Services.</a:t>
            </a:r>
          </a:p>
          <a:p>
            <a:pPr>
              <a:lnSpc>
                <a:spcPct val="150000"/>
              </a:lnSpc>
            </a:pPr>
            <a:r>
              <a:rPr lang="en-ZA" sz="1200" b="1" dirty="0">
                <a:latin typeface="Arial Narrow" panose="020B0606020202030204" pitchFamily="34" charset="0"/>
              </a:rPr>
              <a:t>Recovery plan:</a:t>
            </a:r>
          </a:p>
          <a:p>
            <a:pPr>
              <a:lnSpc>
                <a:spcPct val="150000"/>
              </a:lnSpc>
            </a:pPr>
            <a:r>
              <a:rPr lang="en-ZA" sz="1200" dirty="0">
                <a:latin typeface="Arial Narrow" panose="020B0606020202030204" pitchFamily="34" charset="0"/>
              </a:rPr>
              <a:t>- Bid committees have been revitalised and SCM processes are being finalized;</a:t>
            </a:r>
          </a:p>
          <a:p>
            <a:pPr>
              <a:lnSpc>
                <a:spcPct val="150000"/>
              </a:lnSpc>
            </a:pPr>
            <a:r>
              <a:rPr lang="en-ZA" sz="1200" dirty="0">
                <a:latin typeface="Arial Narrow" panose="020B0606020202030204" pitchFamily="34" charset="0"/>
              </a:rPr>
              <a:t>- Establish a war room once contractors are appointed to expedite work and expenditure;</a:t>
            </a:r>
          </a:p>
          <a:p>
            <a:pPr>
              <a:lnSpc>
                <a:spcPct val="150000"/>
              </a:lnSpc>
            </a:pPr>
            <a:r>
              <a:rPr lang="en-ZA" sz="1200" dirty="0">
                <a:latin typeface="Arial Narrow" panose="020B0606020202030204" pitchFamily="34" charset="0"/>
              </a:rPr>
              <a:t>- Contractors for all outstanding works to be appointed by 14 November 2022; and</a:t>
            </a:r>
          </a:p>
          <a:p>
            <a:pPr>
              <a:lnSpc>
                <a:spcPct val="150000"/>
              </a:lnSpc>
            </a:pPr>
            <a:r>
              <a:rPr lang="en-ZA" sz="1200" dirty="0">
                <a:latin typeface="Arial Narrow" panose="020B0606020202030204" pitchFamily="34" charset="0"/>
              </a:rPr>
              <a:t>- Development of Acceleration Plans by all Consultants.</a:t>
            </a:r>
          </a:p>
          <a:p>
            <a:pPr>
              <a:lnSpc>
                <a:spcPct val="150000"/>
              </a:lnSpc>
            </a:pPr>
            <a:r>
              <a:rPr lang="en-ZA" sz="1200" dirty="0">
                <a:latin typeface="Arial Narrow" panose="020B0606020202030204" pitchFamily="34" charset="0"/>
              </a:rPr>
              <a:t>- The Municipality is 100% committed to spend its 2022/2023 FY Allocation</a:t>
            </a:r>
          </a:p>
          <a:p>
            <a:pPr>
              <a:lnSpc>
                <a:spcPct val="150000"/>
              </a:lnSpc>
            </a:pPr>
            <a:r>
              <a:rPr lang="en-ZA" sz="1200" dirty="0">
                <a:latin typeface="Arial Narrow" panose="020B0606020202030204" pitchFamily="34" charset="0"/>
              </a:rPr>
              <a:t>- The Technical Manager post filled</a:t>
            </a:r>
          </a:p>
          <a:p>
            <a:pPr>
              <a:lnSpc>
                <a:spcPct val="150000"/>
              </a:lnSpc>
            </a:pPr>
            <a:r>
              <a:rPr lang="en-ZA" sz="1200" dirty="0">
                <a:latin typeface="Arial Narrow" panose="020B0606020202030204" pitchFamily="34" charset="0"/>
              </a:rPr>
              <a:t>- The Municipality will fill Vacant PMU Positions before January 2023</a:t>
            </a:r>
          </a:p>
        </p:txBody>
      </p:sp>
    </p:spTree>
    <p:extLst>
      <p:ext uri="{BB962C8B-B14F-4D97-AF65-F5344CB8AC3E}">
        <p14:creationId xmlns:p14="http://schemas.microsoft.com/office/powerpoint/2010/main" xmlns="" val="1123098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1A5CF5A3-C9F1-CE96-C87F-452434BEA6DE}"/>
              </a:ext>
            </a:extLst>
          </p:cNvPr>
          <p:cNvSpPr>
            <a:spLocks noGrp="1"/>
          </p:cNvSpPr>
          <p:nvPr>
            <p:ph type="title" idx="4294967295"/>
          </p:nvPr>
        </p:nvSpPr>
        <p:spPr>
          <a:xfrm>
            <a:off x="103403" y="577907"/>
            <a:ext cx="7886700" cy="1325563"/>
          </a:xfrm>
          <a:prstGeom prst="rect">
            <a:avLst/>
          </a:prstGeom>
        </p:spPr>
        <p:txBody>
          <a:bodyPr>
            <a:normAutofit/>
          </a:bodyPr>
          <a:lstStyle/>
          <a:p>
            <a:r>
              <a:rPr lang="en-ZA" altLang="en-US" sz="2400" b="1" dirty="0">
                <a:solidFill>
                  <a:prstClr val="black"/>
                </a:solidFill>
                <a:latin typeface="Arial Narrow" panose="020B0606020202030204" pitchFamily="34" charset="0"/>
                <a:cs typeface="Arial" panose="020B0604020202020204" pitchFamily="34" charset="0"/>
              </a:rPr>
              <a:t>1.3. USAGE OF CONSULTANTS</a:t>
            </a:r>
          </a:p>
        </p:txBody>
      </p:sp>
      <p:sp>
        <p:nvSpPr>
          <p:cNvPr id="6147" name="Slide Number Placeholder 3">
            <a:extLst>
              <a:ext uri="{FF2B5EF4-FFF2-40B4-BE49-F238E27FC236}">
                <a16:creationId xmlns:a16="http://schemas.microsoft.com/office/drawing/2014/main" xmlns="" id="{7076CA06-7D3A-3935-EBFA-C1239010438E}"/>
              </a:ext>
            </a:extLst>
          </p:cNvPr>
          <p:cNvSpPr>
            <a:spLocks noGrp="1"/>
          </p:cNvSpPr>
          <p:nvPr>
            <p:ph type="sldNum" sz="quarter" idx="4294967295"/>
          </p:nvPr>
        </p:nvSpPr>
        <p:spPr bwMode="auto">
          <a:xfrm>
            <a:off x="8610600" y="6356350"/>
            <a:ext cx="27432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746D96-EE50-4BE2-B16A-AE89FDA7E042}" type="slidenum">
              <a:rPr lang="en-US" altLang="en-US" sz="1200">
                <a:solidFill>
                  <a:srgbClr val="898989"/>
                </a:solidFill>
              </a:rPr>
              <a:pPr>
                <a:spcBef>
                  <a:spcPct val="0"/>
                </a:spcBef>
                <a:buFontTx/>
                <a:buNone/>
              </a:pPr>
              <a:t>16</a:t>
            </a:fld>
            <a:endParaRPr lang="en-US" altLang="en-US" sz="1200" dirty="0">
              <a:solidFill>
                <a:srgbClr val="898989"/>
              </a:solidFill>
            </a:endParaRPr>
          </a:p>
        </p:txBody>
      </p:sp>
      <p:graphicFrame>
        <p:nvGraphicFramePr>
          <p:cNvPr id="7" name="Table 4">
            <a:extLst>
              <a:ext uri="{FF2B5EF4-FFF2-40B4-BE49-F238E27FC236}">
                <a16:creationId xmlns:a16="http://schemas.microsoft.com/office/drawing/2014/main" xmlns="" id="{3DF28CFC-1688-218C-6D77-B0E604D702CC}"/>
              </a:ext>
            </a:extLst>
          </p:cNvPr>
          <p:cNvGraphicFramePr>
            <a:graphicFrameLocks/>
          </p:cNvGraphicFramePr>
          <p:nvPr>
            <p:extLst>
              <p:ext uri="{D42A27DB-BD31-4B8C-83A1-F6EECF244321}">
                <p14:modId xmlns:p14="http://schemas.microsoft.com/office/powerpoint/2010/main" xmlns="" val="2617655157"/>
              </p:ext>
            </p:extLst>
          </p:nvPr>
        </p:nvGraphicFramePr>
        <p:xfrm>
          <a:off x="172131" y="1074609"/>
          <a:ext cx="8696079" cy="2743200"/>
        </p:xfrm>
        <a:graphic>
          <a:graphicData uri="http://schemas.openxmlformats.org/drawingml/2006/table">
            <a:tbl>
              <a:tblPr firstRow="1" bandRow="1"/>
              <a:tblGrid>
                <a:gridCol w="1242297">
                  <a:extLst>
                    <a:ext uri="{9D8B030D-6E8A-4147-A177-3AD203B41FA5}">
                      <a16:colId xmlns:a16="http://schemas.microsoft.com/office/drawing/2014/main" xmlns="" val="1138023722"/>
                    </a:ext>
                  </a:extLst>
                </a:gridCol>
                <a:gridCol w="1242297">
                  <a:extLst>
                    <a:ext uri="{9D8B030D-6E8A-4147-A177-3AD203B41FA5}">
                      <a16:colId xmlns:a16="http://schemas.microsoft.com/office/drawing/2014/main" xmlns="" val="3008329437"/>
                    </a:ext>
                  </a:extLst>
                </a:gridCol>
                <a:gridCol w="1242297">
                  <a:extLst>
                    <a:ext uri="{9D8B030D-6E8A-4147-A177-3AD203B41FA5}">
                      <a16:colId xmlns:a16="http://schemas.microsoft.com/office/drawing/2014/main" xmlns="" val="570275062"/>
                    </a:ext>
                  </a:extLst>
                </a:gridCol>
                <a:gridCol w="1242297">
                  <a:extLst>
                    <a:ext uri="{9D8B030D-6E8A-4147-A177-3AD203B41FA5}">
                      <a16:colId xmlns:a16="http://schemas.microsoft.com/office/drawing/2014/main" xmlns="" val="1232724928"/>
                    </a:ext>
                  </a:extLst>
                </a:gridCol>
                <a:gridCol w="1242297">
                  <a:extLst>
                    <a:ext uri="{9D8B030D-6E8A-4147-A177-3AD203B41FA5}">
                      <a16:colId xmlns:a16="http://schemas.microsoft.com/office/drawing/2014/main" xmlns="" val="317343598"/>
                    </a:ext>
                  </a:extLst>
                </a:gridCol>
                <a:gridCol w="1242297">
                  <a:extLst>
                    <a:ext uri="{9D8B030D-6E8A-4147-A177-3AD203B41FA5}">
                      <a16:colId xmlns:a16="http://schemas.microsoft.com/office/drawing/2014/main" xmlns="" val="2230086622"/>
                    </a:ext>
                  </a:extLst>
                </a:gridCol>
                <a:gridCol w="1242297">
                  <a:extLst>
                    <a:ext uri="{9D8B030D-6E8A-4147-A177-3AD203B41FA5}">
                      <a16:colId xmlns:a16="http://schemas.microsoft.com/office/drawing/2014/main" xmlns="" val="3233864852"/>
                    </a:ext>
                  </a:extLst>
                </a:gridCol>
              </a:tblGrid>
              <a:tr h="33720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a:r>
                        <a:rPr lang="en-ZA" sz="1200" dirty="0">
                          <a:solidFill>
                            <a:schemeClr val="bg1"/>
                          </a:solidFill>
                          <a:latin typeface="Arial Narrow" panose="020B0606020202030204" pitchFamily="34" charset="0"/>
                          <a:cs typeface="Arial" panose="020B0604020202020204" pitchFamily="34" charset="0"/>
                        </a:rPr>
                        <a:t>Service Provider</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a:r>
                        <a:rPr lang="en-ZA" sz="1200" dirty="0">
                          <a:solidFill>
                            <a:schemeClr val="bg1"/>
                          </a:solidFill>
                          <a:latin typeface="Arial Narrow" panose="020B0606020202030204" pitchFamily="34" charset="0"/>
                          <a:cs typeface="Arial" panose="020B0604020202020204" pitchFamily="34" charset="0"/>
                        </a:rPr>
                        <a:t>Department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a:r>
                        <a:rPr lang="en-ZA" sz="1200" dirty="0">
                          <a:solidFill>
                            <a:schemeClr val="bg1"/>
                          </a:solidFill>
                          <a:latin typeface="Arial Narrow" panose="020B0606020202030204" pitchFamily="34" charset="0"/>
                          <a:cs typeface="Arial" panose="020B0604020202020204" pitchFamily="34" charset="0"/>
                        </a:rPr>
                        <a:t>Services Rendered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a:r>
                        <a:rPr lang="en-ZA" sz="1200" dirty="0">
                          <a:solidFill>
                            <a:schemeClr val="bg1"/>
                          </a:solidFill>
                          <a:latin typeface="Arial Narrow" panose="020B0606020202030204" pitchFamily="34" charset="0"/>
                          <a:cs typeface="Arial" panose="020B0604020202020204" pitchFamily="34" charset="0"/>
                        </a:rPr>
                        <a:t>Reason for Deployment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a:r>
                        <a:rPr lang="en-ZA" sz="1200" dirty="0">
                          <a:solidFill>
                            <a:schemeClr val="bg1"/>
                          </a:solidFill>
                          <a:latin typeface="Arial Narrow" panose="020B0606020202030204" pitchFamily="34" charset="0"/>
                          <a:cs typeface="Arial" panose="020B0604020202020204" pitchFamily="34" charset="0"/>
                        </a:rPr>
                        <a:t>Contract Start Date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a:r>
                        <a:rPr lang="en-ZA" sz="1200" dirty="0">
                          <a:solidFill>
                            <a:schemeClr val="bg1"/>
                          </a:solidFill>
                          <a:latin typeface="Arial Narrow" panose="020B0606020202030204" pitchFamily="34" charset="0"/>
                          <a:cs typeface="Arial" panose="020B0604020202020204" pitchFamily="34" charset="0"/>
                        </a:rPr>
                        <a:t>Contract End Date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a:r>
                        <a:rPr lang="en-ZA" sz="1200" dirty="0">
                          <a:solidFill>
                            <a:schemeClr val="bg1"/>
                          </a:solidFill>
                          <a:latin typeface="Arial Narrow" panose="020B0606020202030204" pitchFamily="34" charset="0"/>
                          <a:cs typeface="Arial" panose="020B0604020202020204" pitchFamily="34" charset="0"/>
                        </a:rPr>
                        <a:t>Total Value of Contract (R)</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xmlns="" val="859701552"/>
                  </a:ext>
                </a:extLst>
              </a:tr>
              <a:tr h="3372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Maximum Profit Recovery</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ZA" sz="1200" dirty="0">
                          <a:solidFill>
                            <a:schemeClr val="tx1"/>
                          </a:solidFill>
                          <a:latin typeface="Arial Narrow" panose="020B0606020202030204" pitchFamily="34" charset="0"/>
                          <a:cs typeface="Arial" panose="020B0604020202020204" pitchFamily="34" charset="0"/>
                        </a:rPr>
                        <a:t>Finance Department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Vat recovery services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ZA" sz="1200" dirty="0">
                          <a:solidFill>
                            <a:schemeClr val="tx1"/>
                          </a:solidFill>
                          <a:latin typeface="Arial Narrow" panose="020B0606020202030204" pitchFamily="34" charset="0"/>
                          <a:cs typeface="Arial" panose="020B0604020202020204" pitchFamily="34" charset="0"/>
                        </a:rPr>
                        <a:t>Skills gap in vat return submission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ZA" sz="1200" dirty="0">
                          <a:solidFill>
                            <a:schemeClr val="tx1"/>
                          </a:solidFill>
                          <a:latin typeface="Arial Narrow" panose="020B0606020202030204" pitchFamily="34" charset="0"/>
                          <a:cs typeface="Arial" panose="020B0604020202020204" pitchFamily="34" charset="0"/>
                        </a:rPr>
                        <a:t>01 January 2022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30 June 2022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ZA" sz="1200" dirty="0">
                          <a:solidFill>
                            <a:schemeClr val="tx1"/>
                          </a:solidFill>
                          <a:latin typeface="Arial Narrow" panose="020B0606020202030204" pitchFamily="34" charset="0"/>
                          <a:cs typeface="Arial" panose="020B0604020202020204" pitchFamily="34" charset="0"/>
                        </a:rPr>
                        <a:t>54 358 146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873248196"/>
                  </a:ext>
                </a:extLst>
              </a:tr>
              <a:tr h="4720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Future Chartered Accountants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ZA" sz="1200" dirty="0">
                          <a:solidFill>
                            <a:schemeClr val="tx1"/>
                          </a:solidFill>
                          <a:latin typeface="Arial Narrow" panose="020B0606020202030204" pitchFamily="34" charset="0"/>
                          <a:cs typeface="Arial" panose="020B0604020202020204" pitchFamily="34" charset="0"/>
                        </a:rPr>
                        <a:t>Finance Department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ZA" sz="1200" dirty="0">
                          <a:solidFill>
                            <a:schemeClr val="tx1"/>
                          </a:solidFill>
                          <a:latin typeface="Arial Narrow" panose="020B0606020202030204" pitchFamily="34" charset="0"/>
                          <a:cs typeface="Arial" panose="020B0604020202020204" pitchFamily="34" charset="0"/>
                        </a:rPr>
                        <a:t>Financial Management Services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ZA" sz="1200" dirty="0">
                          <a:solidFill>
                            <a:schemeClr val="tx1"/>
                          </a:solidFill>
                          <a:latin typeface="Arial Narrow" panose="020B0606020202030204" pitchFamily="34" charset="0"/>
                          <a:cs typeface="Arial" panose="020B0604020202020204" pitchFamily="34" charset="0"/>
                        </a:rPr>
                        <a:t>Operation clean audit and skills gap within the finance department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ZA" sz="1200" dirty="0">
                          <a:solidFill>
                            <a:schemeClr val="tx1"/>
                          </a:solidFill>
                          <a:latin typeface="Arial Narrow" panose="020B0606020202030204" pitchFamily="34" charset="0"/>
                          <a:cs typeface="Arial" panose="020B0604020202020204" pitchFamily="34" charset="0"/>
                        </a:rPr>
                        <a:t>01 April 2009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31 December 2022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ZA" sz="1200" dirty="0">
                          <a:solidFill>
                            <a:schemeClr val="tx1"/>
                          </a:solidFill>
                          <a:latin typeface="Arial Narrow" panose="020B0606020202030204" pitchFamily="34" charset="0"/>
                          <a:cs typeface="Arial" panose="020B0604020202020204" pitchFamily="34" charset="0"/>
                        </a:rPr>
                        <a:t>84 139 087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644825932"/>
                  </a:ext>
                </a:extLst>
              </a:tr>
              <a:tr h="4720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CAB Holdings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ZA" sz="1200" dirty="0">
                          <a:solidFill>
                            <a:schemeClr val="tx1"/>
                          </a:solidFill>
                          <a:latin typeface="Arial Narrow" panose="020B0606020202030204" pitchFamily="34" charset="0"/>
                          <a:cs typeface="Arial" panose="020B0604020202020204" pitchFamily="34" charset="0"/>
                        </a:rPr>
                        <a:t>Finance Department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ZA" sz="1200" dirty="0">
                          <a:solidFill>
                            <a:schemeClr val="tx1"/>
                          </a:solidFill>
                          <a:latin typeface="Arial Narrow" panose="020B0606020202030204" pitchFamily="34" charset="0"/>
                          <a:cs typeface="Arial" panose="020B0604020202020204" pitchFamily="34" charset="0"/>
                        </a:rPr>
                        <a:t>Printing and issuing of consumer statements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ZA" sz="1200" dirty="0">
                          <a:solidFill>
                            <a:schemeClr val="tx1"/>
                          </a:solidFill>
                          <a:latin typeface="Arial Narrow" panose="020B0606020202030204" pitchFamily="34" charset="0"/>
                          <a:cs typeface="Arial" panose="020B0604020202020204" pitchFamily="34" charset="0"/>
                        </a:rPr>
                        <a:t>Lack of equipment and facilities for issuing consumer statements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ZA" sz="1200" dirty="0">
                          <a:solidFill>
                            <a:schemeClr val="tx1"/>
                          </a:solidFill>
                          <a:latin typeface="Arial Narrow" panose="020B0606020202030204" pitchFamily="34" charset="0"/>
                          <a:cs typeface="Arial" panose="020B0604020202020204" pitchFamily="34" charset="0"/>
                        </a:rPr>
                        <a:t>01 April 2019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30 September 2021 (Currently month to month)</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ZA" sz="1200" dirty="0">
                          <a:solidFill>
                            <a:schemeClr val="tx1"/>
                          </a:solidFill>
                          <a:latin typeface="Arial Narrow" panose="020B0606020202030204" pitchFamily="34" charset="0"/>
                          <a:cs typeface="Arial" panose="020B0604020202020204" pitchFamily="34" charset="0"/>
                        </a:rPr>
                        <a:t>1 237 085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290191076"/>
                  </a:ext>
                </a:extLst>
              </a:tr>
            </a:tbl>
          </a:graphicData>
        </a:graphic>
      </p:graphicFrame>
    </p:spTree>
    <p:extLst>
      <p:ext uri="{BB962C8B-B14F-4D97-AF65-F5344CB8AC3E}">
        <p14:creationId xmlns:p14="http://schemas.microsoft.com/office/powerpoint/2010/main" xmlns="" val="51481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1A5CF5A3-C9F1-CE96-C87F-452434BEA6DE}"/>
              </a:ext>
            </a:extLst>
          </p:cNvPr>
          <p:cNvSpPr>
            <a:spLocks noGrp="1"/>
          </p:cNvSpPr>
          <p:nvPr>
            <p:ph type="title" idx="4294967295"/>
          </p:nvPr>
        </p:nvSpPr>
        <p:spPr>
          <a:xfrm>
            <a:off x="103403" y="577907"/>
            <a:ext cx="7886700" cy="1325563"/>
          </a:xfrm>
          <a:prstGeom prst="rect">
            <a:avLst/>
          </a:prstGeom>
        </p:spPr>
        <p:txBody>
          <a:bodyPr>
            <a:normAutofit/>
          </a:bodyPr>
          <a:lstStyle/>
          <a:p>
            <a:r>
              <a:rPr lang="en-ZA" altLang="en-US" sz="2400" b="1" dirty="0">
                <a:solidFill>
                  <a:prstClr val="black"/>
                </a:solidFill>
                <a:latin typeface="Arial Narrow" panose="020B0606020202030204" pitchFamily="34" charset="0"/>
                <a:cs typeface="Arial" panose="020B0604020202020204" pitchFamily="34" charset="0"/>
              </a:rPr>
              <a:t>1.3. USAGE OF CONSULTANTS…cont..</a:t>
            </a:r>
          </a:p>
        </p:txBody>
      </p:sp>
      <p:graphicFrame>
        <p:nvGraphicFramePr>
          <p:cNvPr id="6" name="Table 4">
            <a:extLst>
              <a:ext uri="{FF2B5EF4-FFF2-40B4-BE49-F238E27FC236}">
                <a16:creationId xmlns:a16="http://schemas.microsoft.com/office/drawing/2014/main" xmlns="" id="{3DF28CFC-1688-218C-6D77-B0E604D702CC}"/>
              </a:ext>
            </a:extLst>
          </p:cNvPr>
          <p:cNvGraphicFramePr>
            <a:graphicFrameLocks/>
          </p:cNvGraphicFramePr>
          <p:nvPr>
            <p:extLst>
              <p:ext uri="{D42A27DB-BD31-4B8C-83A1-F6EECF244321}">
                <p14:modId xmlns:p14="http://schemas.microsoft.com/office/powerpoint/2010/main" xmlns="" val="2611383215"/>
              </p:ext>
            </p:extLst>
          </p:nvPr>
        </p:nvGraphicFramePr>
        <p:xfrm>
          <a:off x="173144" y="1067554"/>
          <a:ext cx="8894656" cy="2926080"/>
        </p:xfrm>
        <a:graphic>
          <a:graphicData uri="http://schemas.openxmlformats.org/drawingml/2006/table">
            <a:tbl>
              <a:tblPr firstRow="1" bandRow="1"/>
              <a:tblGrid>
                <a:gridCol w="1224136">
                  <a:extLst>
                    <a:ext uri="{9D8B030D-6E8A-4147-A177-3AD203B41FA5}">
                      <a16:colId xmlns:a16="http://schemas.microsoft.com/office/drawing/2014/main" xmlns="" val="1138023722"/>
                    </a:ext>
                  </a:extLst>
                </a:gridCol>
                <a:gridCol w="1224136">
                  <a:extLst>
                    <a:ext uri="{9D8B030D-6E8A-4147-A177-3AD203B41FA5}">
                      <a16:colId xmlns:a16="http://schemas.microsoft.com/office/drawing/2014/main" xmlns="" val="3008329437"/>
                    </a:ext>
                  </a:extLst>
                </a:gridCol>
                <a:gridCol w="1224136">
                  <a:extLst>
                    <a:ext uri="{9D8B030D-6E8A-4147-A177-3AD203B41FA5}">
                      <a16:colId xmlns:a16="http://schemas.microsoft.com/office/drawing/2014/main" xmlns="" val="570275062"/>
                    </a:ext>
                  </a:extLst>
                </a:gridCol>
                <a:gridCol w="1224136">
                  <a:extLst>
                    <a:ext uri="{9D8B030D-6E8A-4147-A177-3AD203B41FA5}">
                      <a16:colId xmlns:a16="http://schemas.microsoft.com/office/drawing/2014/main" xmlns="" val="1232724928"/>
                    </a:ext>
                  </a:extLst>
                </a:gridCol>
                <a:gridCol w="1224136">
                  <a:extLst>
                    <a:ext uri="{9D8B030D-6E8A-4147-A177-3AD203B41FA5}">
                      <a16:colId xmlns:a16="http://schemas.microsoft.com/office/drawing/2014/main" xmlns="" val="317343598"/>
                    </a:ext>
                  </a:extLst>
                </a:gridCol>
                <a:gridCol w="1224136">
                  <a:extLst>
                    <a:ext uri="{9D8B030D-6E8A-4147-A177-3AD203B41FA5}">
                      <a16:colId xmlns:a16="http://schemas.microsoft.com/office/drawing/2014/main" xmlns="" val="2230086622"/>
                    </a:ext>
                  </a:extLst>
                </a:gridCol>
                <a:gridCol w="1549840">
                  <a:extLst>
                    <a:ext uri="{9D8B030D-6E8A-4147-A177-3AD203B41FA5}">
                      <a16:colId xmlns:a16="http://schemas.microsoft.com/office/drawing/2014/main" xmlns="" val="3233864852"/>
                    </a:ext>
                  </a:extLst>
                </a:gridCol>
              </a:tblGrid>
              <a:tr h="34336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en-ZA" sz="1200" dirty="0">
                          <a:solidFill>
                            <a:schemeClr val="bg1"/>
                          </a:solidFill>
                          <a:latin typeface="Arial Narrow" panose="020B0606020202030204" pitchFamily="34" charset="0"/>
                          <a:cs typeface="Arial" panose="020B0604020202020204" pitchFamily="34" charset="0"/>
                        </a:rPr>
                        <a:t>Service Provider</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en-ZA" sz="1200" dirty="0">
                          <a:solidFill>
                            <a:schemeClr val="bg1"/>
                          </a:solidFill>
                          <a:latin typeface="Arial Narrow" panose="020B0606020202030204" pitchFamily="34" charset="0"/>
                          <a:cs typeface="Arial" panose="020B0604020202020204" pitchFamily="34" charset="0"/>
                        </a:rPr>
                        <a:t>Are there any reduction plans </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en-ZA" sz="1200" dirty="0">
                          <a:solidFill>
                            <a:schemeClr val="bg1"/>
                          </a:solidFill>
                          <a:latin typeface="Arial Narrow" panose="020B0606020202030204" pitchFamily="34" charset="0"/>
                          <a:cs typeface="Arial" panose="020B0604020202020204" pitchFamily="34" charset="0"/>
                        </a:rPr>
                        <a:t>Was there skills transfer</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en-ZA" sz="1200" dirty="0">
                          <a:solidFill>
                            <a:schemeClr val="bg1"/>
                          </a:solidFill>
                          <a:latin typeface="Arial Narrow" panose="020B0606020202030204" pitchFamily="34" charset="0"/>
                          <a:cs typeface="Arial" panose="020B0604020202020204" pitchFamily="34" charset="0"/>
                        </a:rPr>
                        <a:t>Was there monitoring</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en-ZA" sz="1200" dirty="0">
                          <a:solidFill>
                            <a:schemeClr val="bg1"/>
                          </a:solidFill>
                          <a:latin typeface="Arial Narrow" panose="020B0606020202030204" pitchFamily="34" charset="0"/>
                          <a:cs typeface="Arial" panose="020B0604020202020204" pitchFamily="34" charset="0"/>
                        </a:rPr>
                        <a:t>Frequency of monitoring</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en-ZA" sz="1200" dirty="0">
                          <a:solidFill>
                            <a:schemeClr val="bg1"/>
                          </a:solidFill>
                          <a:latin typeface="Arial Narrow" panose="020B0606020202030204" pitchFamily="34" charset="0"/>
                          <a:cs typeface="Arial" panose="020B0604020202020204" pitchFamily="34" charset="0"/>
                        </a:rPr>
                        <a:t>Mechanism for monitoring</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en-ZA" sz="1200" dirty="0">
                          <a:solidFill>
                            <a:schemeClr val="bg1"/>
                          </a:solidFill>
                          <a:latin typeface="Arial Narrow" panose="020B0606020202030204" pitchFamily="34" charset="0"/>
                          <a:cs typeface="Arial" panose="020B0604020202020204" pitchFamily="34" charset="0"/>
                        </a:rPr>
                        <a:t>Were there instances of Sub-Standard Work</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xmlns="" val="859701552"/>
                  </a:ext>
                </a:extLst>
              </a:tr>
              <a:tr h="7412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Maximum Profit Recovery</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Yes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Yes. Currently working with Expenditure Head in vat return submission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Yes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Monthly</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Vat refunds recovered on behalf of the municipality</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None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873248196"/>
                  </a:ext>
                </a:extLst>
              </a:tr>
              <a:tr h="7412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Future Chartered Accountants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Yes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Partial- Skills transfer</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Yes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Monthly</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Monthly performance reports and time-sheets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Yes. The municipality for adverse audit opinions for first 2 years of the contract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644825932"/>
                  </a:ext>
                </a:extLst>
              </a:tr>
              <a:tr h="5765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CAB Holdings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No</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None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Yes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Monthly</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Status reports on statements and </a:t>
                      </a:r>
                      <a:r>
                        <a:rPr lang="en-ZA" sz="1200" dirty="0" err="1">
                          <a:solidFill>
                            <a:schemeClr val="tx1"/>
                          </a:solidFill>
                          <a:latin typeface="Arial Narrow" panose="020B0606020202030204" pitchFamily="34" charset="0"/>
                          <a:cs typeface="Arial" panose="020B0604020202020204" pitchFamily="34" charset="0"/>
                        </a:rPr>
                        <a:t>sms</a:t>
                      </a:r>
                      <a:r>
                        <a:rPr lang="en-ZA" sz="1200" dirty="0">
                          <a:solidFill>
                            <a:schemeClr val="tx1"/>
                          </a:solidFill>
                          <a:latin typeface="Arial Narrow" panose="020B0606020202030204" pitchFamily="34" charset="0"/>
                          <a:cs typeface="Arial" panose="020B0604020202020204" pitchFamily="34" charset="0"/>
                        </a:rPr>
                        <a:t>’ issued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ZA" sz="1200" dirty="0">
                          <a:solidFill>
                            <a:schemeClr val="tx1"/>
                          </a:solidFill>
                          <a:latin typeface="Arial Narrow" panose="020B0606020202030204" pitchFamily="34" charset="0"/>
                          <a:cs typeface="Arial" panose="020B0604020202020204" pitchFamily="34" charset="0"/>
                        </a:rPr>
                        <a:t>None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290191076"/>
                  </a:ext>
                </a:extLst>
              </a:tr>
            </a:tbl>
          </a:graphicData>
        </a:graphic>
      </p:graphicFrame>
    </p:spTree>
    <p:extLst>
      <p:ext uri="{BB962C8B-B14F-4D97-AF65-F5344CB8AC3E}">
        <p14:creationId xmlns:p14="http://schemas.microsoft.com/office/powerpoint/2010/main" xmlns="" val="96885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ABC39C06-3B86-6A12-62DB-92768F1394C7}"/>
              </a:ext>
            </a:extLst>
          </p:cNvPr>
          <p:cNvSpPr>
            <a:spLocks noGrp="1"/>
          </p:cNvSpPr>
          <p:nvPr>
            <p:ph type="title" idx="4294967295"/>
          </p:nvPr>
        </p:nvSpPr>
        <p:spPr>
          <a:xfrm>
            <a:off x="103403" y="577907"/>
            <a:ext cx="7867210" cy="1325563"/>
          </a:xfrm>
          <a:prstGeom prst="rect">
            <a:avLst/>
          </a:prstGeom>
        </p:spPr>
        <p:txBody>
          <a:bodyPr>
            <a:normAutofit/>
          </a:bodyPr>
          <a:lstStyle/>
          <a:p>
            <a:r>
              <a:rPr lang="en-ZA" altLang="en-US" sz="2400" b="1" dirty="0">
                <a:latin typeface="Arial Narrow" panose="020B0606020202030204" pitchFamily="34" charset="0"/>
                <a:cs typeface="Arial" panose="020B0604020202020204" pitchFamily="34" charset="0"/>
              </a:rPr>
              <a:t>1.4. BUDGET IMPLEMENTATION</a:t>
            </a:r>
            <a:br>
              <a:rPr lang="en-ZA" altLang="en-US" sz="2400" b="1" dirty="0">
                <a:latin typeface="Arial Narrow" panose="020B0606020202030204" pitchFamily="34" charset="0"/>
                <a:cs typeface="Arial" panose="020B0604020202020204" pitchFamily="34" charset="0"/>
              </a:rPr>
            </a:br>
            <a:endParaRPr lang="en-ZA" altLang="en-US" sz="2400" b="1" dirty="0">
              <a:latin typeface="Arial Narrow" panose="020B0606020202030204" pitchFamily="34" charset="0"/>
              <a:cs typeface="Arial" panose="020B0604020202020204" pitchFamily="34" charset="0"/>
            </a:endParaRPr>
          </a:p>
        </p:txBody>
      </p:sp>
      <p:sp>
        <p:nvSpPr>
          <p:cNvPr id="7171" name="Slide Number Placeholder 3">
            <a:extLst>
              <a:ext uri="{FF2B5EF4-FFF2-40B4-BE49-F238E27FC236}">
                <a16:creationId xmlns:a16="http://schemas.microsoft.com/office/drawing/2014/main" xmlns="" id="{C3C21A1E-7A8E-F155-B2C9-EE54631CB8AC}"/>
              </a:ext>
            </a:extLst>
          </p:cNvPr>
          <p:cNvSpPr>
            <a:spLocks noGrp="1"/>
          </p:cNvSpPr>
          <p:nvPr>
            <p:ph type="sldNum" sz="quarter" idx="4294967295"/>
          </p:nvPr>
        </p:nvSpPr>
        <p:spPr bwMode="auto">
          <a:xfrm>
            <a:off x="8610600" y="6356350"/>
            <a:ext cx="27432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9F48AF-7AF2-490B-BB31-E493E1D5707D}" type="slidenum">
              <a:rPr lang="en-US" altLang="en-US" sz="1200">
                <a:solidFill>
                  <a:srgbClr val="898989"/>
                </a:solidFill>
              </a:rPr>
              <a:pPr>
                <a:spcBef>
                  <a:spcPct val="0"/>
                </a:spcBef>
                <a:buFontTx/>
                <a:buNone/>
              </a:pPr>
              <a:t>18</a:t>
            </a:fld>
            <a:endParaRPr lang="en-US"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571418656"/>
              </p:ext>
            </p:extLst>
          </p:nvPr>
        </p:nvGraphicFramePr>
        <p:xfrm>
          <a:off x="215904" y="1111128"/>
          <a:ext cx="9019601" cy="4705580"/>
        </p:xfrm>
        <a:graphic>
          <a:graphicData uri="http://schemas.openxmlformats.org/drawingml/2006/table">
            <a:tbl>
              <a:tblPr firstRow="1" firstCol="1" lastRow="1" lastCol="1" bandRow="1" bandCol="1"/>
              <a:tblGrid>
                <a:gridCol w="2555871">
                  <a:extLst>
                    <a:ext uri="{9D8B030D-6E8A-4147-A177-3AD203B41FA5}">
                      <a16:colId xmlns:a16="http://schemas.microsoft.com/office/drawing/2014/main" xmlns="" val="20000"/>
                    </a:ext>
                  </a:extLst>
                </a:gridCol>
                <a:gridCol w="485159">
                  <a:extLst>
                    <a:ext uri="{9D8B030D-6E8A-4147-A177-3AD203B41FA5}">
                      <a16:colId xmlns:a16="http://schemas.microsoft.com/office/drawing/2014/main" xmlns="" val="20001"/>
                    </a:ext>
                  </a:extLst>
                </a:gridCol>
                <a:gridCol w="681735">
                  <a:extLst>
                    <a:ext uri="{9D8B030D-6E8A-4147-A177-3AD203B41FA5}">
                      <a16:colId xmlns:a16="http://schemas.microsoft.com/office/drawing/2014/main" xmlns="" val="20002"/>
                    </a:ext>
                  </a:extLst>
                </a:gridCol>
                <a:gridCol w="681735">
                  <a:extLst>
                    <a:ext uri="{9D8B030D-6E8A-4147-A177-3AD203B41FA5}">
                      <a16:colId xmlns:a16="http://schemas.microsoft.com/office/drawing/2014/main" xmlns="" val="20003"/>
                    </a:ext>
                  </a:extLst>
                </a:gridCol>
                <a:gridCol w="681735">
                  <a:extLst>
                    <a:ext uri="{9D8B030D-6E8A-4147-A177-3AD203B41FA5}">
                      <a16:colId xmlns:a16="http://schemas.microsoft.com/office/drawing/2014/main" xmlns="" val="20004"/>
                    </a:ext>
                  </a:extLst>
                </a:gridCol>
                <a:gridCol w="681735">
                  <a:extLst>
                    <a:ext uri="{9D8B030D-6E8A-4147-A177-3AD203B41FA5}">
                      <a16:colId xmlns:a16="http://schemas.microsoft.com/office/drawing/2014/main" xmlns="" val="20005"/>
                    </a:ext>
                  </a:extLst>
                </a:gridCol>
                <a:gridCol w="681735">
                  <a:extLst>
                    <a:ext uri="{9D8B030D-6E8A-4147-A177-3AD203B41FA5}">
                      <a16:colId xmlns:a16="http://schemas.microsoft.com/office/drawing/2014/main" xmlns="" val="20006"/>
                    </a:ext>
                  </a:extLst>
                </a:gridCol>
                <a:gridCol w="681735">
                  <a:extLst>
                    <a:ext uri="{9D8B030D-6E8A-4147-A177-3AD203B41FA5}">
                      <a16:colId xmlns:a16="http://schemas.microsoft.com/office/drawing/2014/main" xmlns="" val="20007"/>
                    </a:ext>
                  </a:extLst>
                </a:gridCol>
                <a:gridCol w="524691">
                  <a:extLst>
                    <a:ext uri="{9D8B030D-6E8A-4147-A177-3AD203B41FA5}">
                      <a16:colId xmlns:a16="http://schemas.microsoft.com/office/drawing/2014/main" xmlns="" val="20008"/>
                    </a:ext>
                  </a:extLst>
                </a:gridCol>
                <a:gridCol w="681735">
                  <a:extLst>
                    <a:ext uri="{9D8B030D-6E8A-4147-A177-3AD203B41FA5}">
                      <a16:colId xmlns:a16="http://schemas.microsoft.com/office/drawing/2014/main" xmlns="" val="20009"/>
                    </a:ext>
                  </a:extLst>
                </a:gridCol>
                <a:gridCol w="681735">
                  <a:extLst>
                    <a:ext uri="{9D8B030D-6E8A-4147-A177-3AD203B41FA5}">
                      <a16:colId xmlns:a16="http://schemas.microsoft.com/office/drawing/2014/main" xmlns="" val="20010"/>
                    </a:ext>
                  </a:extLst>
                </a:gridCol>
              </a:tblGrid>
              <a:tr h="171524">
                <a:tc rowSpan="2">
                  <a:txBody>
                    <a:bodyPr/>
                    <a:lstStyle/>
                    <a:p>
                      <a:pPr marL="0" marR="749935" algn="l" defTabSz="914400" rtl="0" eaLnBrk="1" latinLnBrk="0" hangingPunct="1">
                        <a:spcAft>
                          <a:spcPts val="0"/>
                        </a:spcAft>
                      </a:pPr>
                      <a:r>
                        <a:rPr lang="en-US" sz="1200" b="1" kern="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Description</a:t>
                      </a:r>
                      <a:endParaRPr lang="en-ZA" sz="1200" b="1" kern="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p>
                      <a:pPr algn="l">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R</a:t>
                      </a:r>
                      <a:r>
                        <a:rPr lang="en-US" sz="1200" b="1" spc="-1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thousands</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4546A"/>
                    </a:solidFill>
                  </a:tcPr>
                </a:tc>
                <a:tc rowSpan="2">
                  <a:txBody>
                    <a:bodyPr/>
                    <a:lstStyle/>
                    <a:p>
                      <a:pPr algn="l">
                        <a:spcBef>
                          <a:spcPts val="15"/>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p>
                      <a:pPr marL="26035" algn="l">
                        <a:spcAft>
                          <a:spcPts val="0"/>
                        </a:spcAft>
                      </a:pP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Ref</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4546A"/>
                    </a:solidFill>
                  </a:tcPr>
                </a:tc>
                <a:tc>
                  <a:txBody>
                    <a:bodyPr/>
                    <a:lstStyle/>
                    <a:p>
                      <a:pPr marR="102870" algn="r">
                        <a:spcBef>
                          <a:spcPts val="120"/>
                        </a:spcBef>
                        <a:spcAft>
                          <a:spcPts val="0"/>
                        </a:spcAft>
                      </a:pPr>
                      <a:r>
                        <a:rPr lang="en-US" sz="1200" b="1" spc="-1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2021/22</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4546A"/>
                    </a:solidFill>
                  </a:tcPr>
                </a:tc>
                <a:tc gridSpan="8">
                  <a:txBody>
                    <a:bodyPr/>
                    <a:lstStyle/>
                    <a:p>
                      <a:pPr marL="1430655" marR="1430020" algn="ctr">
                        <a:spcBef>
                          <a:spcPts val="12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Budget</a:t>
                      </a:r>
                      <a:r>
                        <a:rPr lang="en-US" sz="1200" b="1" spc="4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Year</a:t>
                      </a:r>
                      <a:r>
                        <a:rPr lang="en-US" sz="1200" b="1" spc="8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1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2022/23</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4546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3138">
                <a:tc vMerge="1">
                  <a:txBody>
                    <a:bodyPr/>
                    <a:lstStyle/>
                    <a:p>
                      <a:endParaRPr lang="en-ZA"/>
                    </a:p>
                  </a:txBody>
                  <a:tcPr/>
                </a:tc>
                <a:tc vMerge="1">
                  <a:txBody>
                    <a:bodyPr/>
                    <a:lstStyle/>
                    <a:p>
                      <a:endParaRPr lang="en-ZA"/>
                    </a:p>
                  </a:txBody>
                  <a:tcPr/>
                </a:tc>
                <a:tc>
                  <a:txBody>
                    <a:bodyPr/>
                    <a:lstStyle/>
                    <a:p>
                      <a:pPr marL="73025" marR="69850" indent="22860" algn="l">
                        <a:lnSpc>
                          <a:spcPct val="140000"/>
                        </a:lnSpc>
                        <a:spcBef>
                          <a:spcPts val="120"/>
                        </a:spcBef>
                        <a:spcAft>
                          <a:spcPts val="0"/>
                        </a:spcAft>
                      </a:pPr>
                      <a:r>
                        <a:rPr lang="en-US" sz="1200" b="1" spc="-1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Audited</a:t>
                      </a:r>
                      <a:r>
                        <a:rPr lang="en-US" sz="1200" b="1" spc="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1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Outcome</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4546A"/>
                    </a:solidFill>
                  </a:tcPr>
                </a:tc>
                <a:tc>
                  <a:txBody>
                    <a:bodyPr/>
                    <a:lstStyle/>
                    <a:p>
                      <a:pPr marL="104775" marR="69850" indent="-15875" algn="l">
                        <a:lnSpc>
                          <a:spcPct val="140000"/>
                        </a:lnSpc>
                        <a:spcBef>
                          <a:spcPts val="120"/>
                        </a:spcBef>
                        <a:spcAft>
                          <a:spcPts val="0"/>
                        </a:spcAft>
                      </a:pPr>
                      <a:r>
                        <a:rPr lang="en-US" sz="1200" b="1" spc="-1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Original</a:t>
                      </a:r>
                      <a:r>
                        <a:rPr lang="en-US" sz="1200" b="1" spc="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1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Budget</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4546A"/>
                    </a:solidFill>
                  </a:tcPr>
                </a:tc>
                <a:tc>
                  <a:txBody>
                    <a:bodyPr/>
                    <a:lstStyle/>
                    <a:p>
                      <a:pPr marL="104775" marR="69850" indent="-31750" algn="l">
                        <a:lnSpc>
                          <a:spcPct val="140000"/>
                        </a:lnSpc>
                        <a:spcBef>
                          <a:spcPts val="120"/>
                        </a:spcBef>
                        <a:spcAft>
                          <a:spcPts val="0"/>
                        </a:spcAft>
                      </a:pPr>
                      <a:r>
                        <a:rPr lang="en-US" sz="1200" b="1" spc="-1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Adjusted</a:t>
                      </a:r>
                      <a:r>
                        <a:rPr lang="en-US" sz="1200" b="1" spc="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1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Budget</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4546A"/>
                    </a:solidFill>
                  </a:tcPr>
                </a:tc>
                <a:tc>
                  <a:txBody>
                    <a:bodyPr/>
                    <a:lstStyle/>
                    <a:p>
                      <a:pPr marL="128270" marR="69850" indent="-39370" algn="l">
                        <a:lnSpc>
                          <a:spcPct val="140000"/>
                        </a:lnSpc>
                        <a:spcBef>
                          <a:spcPts val="120"/>
                        </a:spcBef>
                        <a:spcAft>
                          <a:spcPts val="0"/>
                        </a:spcAft>
                      </a:pPr>
                      <a:r>
                        <a:rPr lang="en-US" sz="1200" b="1" spc="-1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Monthly</a:t>
                      </a:r>
                      <a:r>
                        <a:rPr lang="en-US" sz="1200" b="1" spc="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1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actual</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4546A"/>
                    </a:solidFill>
                  </a:tcPr>
                </a:tc>
                <a:tc>
                  <a:txBody>
                    <a:bodyPr/>
                    <a:lstStyle/>
                    <a:p>
                      <a:pPr marL="135890" marR="104140" indent="-23495" algn="l">
                        <a:lnSpc>
                          <a:spcPct val="140000"/>
                        </a:lnSpc>
                        <a:spcBef>
                          <a:spcPts val="120"/>
                        </a:spcBef>
                        <a:spcAft>
                          <a:spcPts val="0"/>
                        </a:spcAft>
                      </a:pPr>
                      <a:r>
                        <a:rPr lang="en-US" sz="1200" b="1" spc="-10" dirty="0" err="1">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YearTD</a:t>
                      </a:r>
                      <a:r>
                        <a:rPr lang="en-US" sz="1200" b="1" spc="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1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actual</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4546A"/>
                    </a:solidFill>
                  </a:tcPr>
                </a:tc>
                <a:tc>
                  <a:txBody>
                    <a:bodyPr/>
                    <a:lstStyle/>
                    <a:p>
                      <a:pPr marL="113030" marR="69850" algn="l">
                        <a:lnSpc>
                          <a:spcPct val="140000"/>
                        </a:lnSpc>
                        <a:spcBef>
                          <a:spcPts val="120"/>
                        </a:spcBef>
                        <a:spcAft>
                          <a:spcPts val="0"/>
                        </a:spcAft>
                      </a:pPr>
                      <a:r>
                        <a:rPr lang="en-US" sz="1200" b="1" spc="-10" dirty="0" err="1">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YearTD</a:t>
                      </a:r>
                      <a:r>
                        <a:rPr lang="en-US" sz="1200" b="1" spc="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1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budget</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4546A"/>
                    </a:solidFill>
                  </a:tcPr>
                </a:tc>
                <a:tc>
                  <a:txBody>
                    <a:bodyPr/>
                    <a:lstStyle/>
                    <a:p>
                      <a:pPr marL="12065" marR="6350" algn="ctr">
                        <a:spcBef>
                          <a:spcPts val="120"/>
                        </a:spcBef>
                        <a:spcAft>
                          <a:spcPts val="0"/>
                        </a:spcAft>
                      </a:pP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YTD</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p>
                      <a:pPr marL="15875" marR="6350" algn="ctr">
                        <a:spcBef>
                          <a:spcPts val="300"/>
                        </a:spcBef>
                        <a:spcAft>
                          <a:spcPts val="0"/>
                        </a:spcAft>
                      </a:pPr>
                      <a:r>
                        <a:rPr lang="en-US" sz="1200" b="1" spc="-1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variance</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4546A"/>
                    </a:solidFill>
                  </a:tcPr>
                </a:tc>
                <a:tc>
                  <a:txBody>
                    <a:bodyPr/>
                    <a:lstStyle/>
                    <a:p>
                      <a:pPr marL="12700" marR="6350" algn="ctr">
                        <a:spcBef>
                          <a:spcPts val="120"/>
                        </a:spcBef>
                        <a:spcAft>
                          <a:spcPts val="0"/>
                        </a:spcAft>
                      </a:pP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YTD</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p>
                      <a:pPr marL="16510" marR="5715" algn="ctr">
                        <a:spcBef>
                          <a:spcPts val="300"/>
                        </a:spcBef>
                        <a:spcAft>
                          <a:spcPts val="0"/>
                        </a:spcAft>
                      </a:pPr>
                      <a:r>
                        <a:rPr lang="en-US" sz="1200" b="1" spc="-1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variance</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p>
                      <a:pPr marL="10795" algn="ctr">
                        <a:spcBef>
                          <a:spcPts val="30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4546A"/>
                    </a:solidFill>
                  </a:tcPr>
                </a:tc>
                <a:tc>
                  <a:txBody>
                    <a:bodyPr/>
                    <a:lstStyle/>
                    <a:p>
                      <a:pPr marL="82550" marR="69850" indent="-8255" algn="l">
                        <a:lnSpc>
                          <a:spcPct val="140000"/>
                        </a:lnSpc>
                        <a:spcBef>
                          <a:spcPts val="12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Full</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Year</a:t>
                      </a:r>
                      <a:r>
                        <a:rPr lang="en-US" sz="1200" b="1" spc="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1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Forecast</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4546A"/>
                    </a:solidFill>
                  </a:tcPr>
                </a:tc>
                <a:extLst>
                  <a:ext uri="{0D108BD9-81ED-4DB2-BD59-A6C34878D82A}">
                    <a16:rowId xmlns:a16="http://schemas.microsoft.com/office/drawing/2014/main" xmlns="" val="10001"/>
                  </a:ext>
                </a:extLst>
              </a:tr>
              <a:tr h="216000">
                <a:tc>
                  <a:txBody>
                    <a:bodyPr/>
                    <a:lstStyle/>
                    <a:p>
                      <a:pPr marL="18415" algn="l">
                        <a:lnSpc>
                          <a:spcPts val="715"/>
                        </a:lnSpc>
                        <a:spcBef>
                          <a:spcPts val="120"/>
                        </a:spcBef>
                        <a:spcAft>
                          <a:spcPts val="0"/>
                        </a:spcAft>
                      </a:pPr>
                      <a:endParaRPr lang="en-US" sz="1200" b="1" u="sng" dirty="0">
                        <a:effectLst/>
                        <a:latin typeface="Arial Narrow" panose="020B0606020202030204" pitchFamily="34" charset="0"/>
                        <a:ea typeface="Arial" panose="020B0604020202020204" pitchFamily="34" charset="0"/>
                        <a:cs typeface="Times New Roman" panose="02020603050405020304" pitchFamily="18" charset="0"/>
                      </a:endParaRPr>
                    </a:p>
                    <a:p>
                      <a:pPr marL="18415" algn="l">
                        <a:lnSpc>
                          <a:spcPts val="715"/>
                        </a:lnSpc>
                        <a:spcBef>
                          <a:spcPts val="120"/>
                        </a:spcBef>
                        <a:spcAft>
                          <a:spcPts val="0"/>
                        </a:spcAft>
                      </a:pPr>
                      <a:r>
                        <a:rPr lang="en-US" sz="1200" b="1" u="sng" dirty="0">
                          <a:effectLst/>
                          <a:latin typeface="Arial Narrow" panose="020B0606020202030204" pitchFamily="34" charset="0"/>
                          <a:ea typeface="Arial" panose="020B0604020202020204" pitchFamily="34" charset="0"/>
                          <a:cs typeface="Times New Roman" panose="02020603050405020304" pitchFamily="18" charset="0"/>
                        </a:rPr>
                        <a:t>Revenue</a:t>
                      </a:r>
                      <a:r>
                        <a:rPr lang="en-US" sz="1200" b="1" u="sng" spc="45" dirty="0">
                          <a:effectLst/>
                          <a:latin typeface="Arial Narrow" panose="020B0606020202030204" pitchFamily="34" charset="0"/>
                          <a:ea typeface="Arial" panose="020B0604020202020204" pitchFamily="34" charset="0"/>
                          <a:cs typeface="Times New Roman" panose="02020603050405020304" pitchFamily="18" charset="0"/>
                        </a:rPr>
                        <a:t> </a:t>
                      </a:r>
                      <a:r>
                        <a:rPr lang="en-US" sz="1200" b="1" u="sng" dirty="0">
                          <a:effectLst/>
                          <a:latin typeface="Arial Narrow" panose="020B0606020202030204" pitchFamily="34" charset="0"/>
                          <a:ea typeface="Arial" panose="020B0604020202020204" pitchFamily="34" charset="0"/>
                          <a:cs typeface="Times New Roman" panose="02020603050405020304" pitchFamily="18" charset="0"/>
                        </a:rPr>
                        <a:t>By</a:t>
                      </a:r>
                      <a:r>
                        <a:rPr lang="en-US" sz="1200" b="1" u="sng" spc="50" dirty="0">
                          <a:effectLst/>
                          <a:latin typeface="Arial Narrow" panose="020B0606020202030204" pitchFamily="34" charset="0"/>
                          <a:ea typeface="Arial" panose="020B0604020202020204" pitchFamily="34" charset="0"/>
                          <a:cs typeface="Times New Roman" panose="02020603050405020304" pitchFamily="18" charset="0"/>
                        </a:rPr>
                        <a:t> </a:t>
                      </a:r>
                      <a:r>
                        <a:rPr lang="en-US" sz="1200" b="1" u="sng" spc="-10" dirty="0">
                          <a:effectLst/>
                          <a:latin typeface="Arial Narrow" panose="020B0606020202030204" pitchFamily="34" charset="0"/>
                          <a:ea typeface="Arial" panose="020B0604020202020204" pitchFamily="34" charset="0"/>
                          <a:cs typeface="Times New Roman" panose="02020603050405020304" pitchFamily="18" charset="0"/>
                        </a:rPr>
                        <a:t>Source</a:t>
                      </a:r>
                    </a:p>
                    <a:p>
                      <a:pPr marL="18415" algn="l">
                        <a:lnSpc>
                          <a:spcPts val="715"/>
                        </a:lnSpc>
                        <a:spcBef>
                          <a:spcPts val="120"/>
                        </a:spcBef>
                        <a:spcAft>
                          <a:spcPts val="0"/>
                        </a:spcAft>
                      </a:pP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16">
                  <a:txBody>
                    <a:bodyPr/>
                    <a:lstStyle/>
                    <a:p>
                      <a:pPr algn="l">
                        <a:spcAft>
                          <a:spcPts val="0"/>
                        </a:spcAft>
                      </a:pPr>
                      <a:r>
                        <a:rPr lang="en-US" sz="1200" dirty="0">
                          <a:effectLst/>
                          <a:latin typeface="Arial Narrow" panose="020B0606020202030204" pitchFamily="34" charset="0"/>
                          <a:ea typeface="Arial" panose="020B0604020202020204" pitchFamily="34" charset="0"/>
                          <a:cs typeface="Arial" panose="020B0604020202020204" pitchFamily="34"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Arial" panose="020B0604020202020204" pitchFamily="34" charset="0"/>
                          <a:cs typeface="Arial" panose="020B0604020202020204" pitchFamily="34"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spcAft>
                          <a:spcPts val="0"/>
                        </a:spcAft>
                      </a:pPr>
                      <a:r>
                        <a:rPr lang="en-US" sz="1200" dirty="0">
                          <a:effectLst/>
                          <a:latin typeface="Arial Narrow" panose="020B0606020202030204" pitchFamily="34" charset="0"/>
                          <a:ea typeface="Arial" panose="020B0604020202020204" pitchFamily="34" charset="0"/>
                          <a:cs typeface="Arial" panose="020B0604020202020204" pitchFamily="34"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spcAft>
                          <a:spcPts val="0"/>
                        </a:spcAft>
                      </a:pPr>
                      <a:r>
                        <a:rPr lang="en-US" sz="1200" dirty="0">
                          <a:effectLst/>
                          <a:latin typeface="Arial Narrow" panose="020B0606020202030204" pitchFamily="34" charset="0"/>
                          <a:ea typeface="Arial" panose="020B0604020202020204" pitchFamily="34" charset="0"/>
                          <a:cs typeface="Arial" panose="020B0604020202020204" pitchFamily="34"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spcAft>
                          <a:spcPts val="0"/>
                        </a:spcAft>
                      </a:pPr>
                      <a:r>
                        <a:rPr lang="en-US" sz="1200" dirty="0">
                          <a:effectLst/>
                          <a:latin typeface="Arial Narrow" panose="020B0606020202030204" pitchFamily="34" charset="0"/>
                          <a:ea typeface="Arial" panose="020B0604020202020204" pitchFamily="34" charset="0"/>
                          <a:cs typeface="Arial" panose="020B0604020202020204" pitchFamily="34"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spcAft>
                          <a:spcPts val="0"/>
                        </a:spcAft>
                      </a:pPr>
                      <a:r>
                        <a:rPr lang="en-US" sz="1200" dirty="0">
                          <a:effectLst/>
                          <a:latin typeface="Arial Narrow" panose="020B0606020202030204" pitchFamily="34" charset="0"/>
                          <a:ea typeface="Arial" panose="020B0604020202020204" pitchFamily="34" charset="0"/>
                          <a:cs typeface="Arial" panose="020B0604020202020204" pitchFamily="34"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spcAft>
                          <a:spcPts val="0"/>
                        </a:spcAft>
                      </a:pPr>
                      <a:r>
                        <a:rPr lang="en-US" sz="1200" dirty="0">
                          <a:effectLst/>
                          <a:latin typeface="Arial Narrow" panose="020B0606020202030204" pitchFamily="34" charset="0"/>
                          <a:ea typeface="Arial" panose="020B0604020202020204" pitchFamily="34" charset="0"/>
                          <a:cs typeface="Arial" panose="020B0604020202020204" pitchFamily="34"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spcAft>
                          <a:spcPts val="0"/>
                        </a:spcAft>
                      </a:pPr>
                      <a:r>
                        <a:rPr lang="en-US" sz="1200" dirty="0">
                          <a:effectLst/>
                          <a:latin typeface="Arial Narrow" panose="020B0606020202030204" pitchFamily="34" charset="0"/>
                          <a:ea typeface="Arial" panose="020B0604020202020204" pitchFamily="34" charset="0"/>
                          <a:cs typeface="Arial" panose="020B0604020202020204" pitchFamily="34"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effectLst/>
                          <a:latin typeface="Arial Narrow" panose="020B0606020202030204" pitchFamily="34" charset="0"/>
                          <a:ea typeface="Arial" panose="020B0604020202020204" pitchFamily="34" charset="0"/>
                          <a:cs typeface="Arial" panose="020B0604020202020204" pitchFamily="34"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effectLst/>
                          <a:latin typeface="Arial Narrow" panose="020B0606020202030204" pitchFamily="34" charset="0"/>
                          <a:ea typeface="Arial" panose="020B0604020202020204" pitchFamily="34" charset="0"/>
                          <a:cs typeface="Arial" panose="020B0604020202020204" pitchFamily="34"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02"/>
                  </a:ext>
                </a:extLst>
              </a:tr>
              <a:tr h="216000">
                <a:tc>
                  <a:txBody>
                    <a:bodyPr/>
                    <a:lstStyle/>
                    <a:p>
                      <a:pPr marL="0" marR="625475" algn="l" defTabSz="914400" rtl="0" eaLnBrk="1" latinLnBrk="0" hangingPunct="1">
                        <a:lnSpc>
                          <a:spcPts val="690"/>
                        </a:lnSpc>
                        <a:spcBef>
                          <a:spcPts val="60"/>
                        </a:spcBef>
                        <a:spcAft>
                          <a:spcPts val="0"/>
                        </a:spcAft>
                      </a:pPr>
                      <a:r>
                        <a:rPr lang="en-US"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Property rates</a:t>
                      </a:r>
                      <a:endParaRPr lang="en-ZA"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tc>
                <a:tc>
                  <a:txBody>
                    <a:bodyPr/>
                    <a:lstStyle/>
                    <a:p>
                      <a:pPr marR="33020" algn="ctr">
                        <a:lnSpc>
                          <a:spcPts val="690"/>
                        </a:lnSpc>
                        <a:spcBef>
                          <a:spcPts val="3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88</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001</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3020" algn="ctr">
                        <a:lnSpc>
                          <a:spcPts val="690"/>
                        </a:lnSpc>
                        <a:spcBef>
                          <a:spcPts val="3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91</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500</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3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91</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500</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3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7</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782</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3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23</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365</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1750" algn="ctr">
                        <a:lnSpc>
                          <a:spcPts val="690"/>
                        </a:lnSpc>
                        <a:spcBef>
                          <a:spcPts val="3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22</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875</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1750" algn="ctr">
                        <a:lnSpc>
                          <a:spcPts val="690"/>
                        </a:lnSpc>
                        <a:spcBef>
                          <a:spcPts val="30"/>
                        </a:spcBef>
                        <a:spcAft>
                          <a:spcPts val="0"/>
                        </a:spcAft>
                      </a:pP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490</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16840" algn="ctr">
                        <a:lnSpc>
                          <a:spcPts val="690"/>
                        </a:lnSpc>
                        <a:spcBef>
                          <a:spcPts val="30"/>
                        </a:spcBef>
                        <a:spcAft>
                          <a:spcPts val="0"/>
                        </a:spcAft>
                      </a:pP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2%</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1115" algn="ctr">
                        <a:lnSpc>
                          <a:spcPts val="690"/>
                        </a:lnSpc>
                        <a:spcBef>
                          <a:spcPts val="3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91</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 500</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03"/>
                  </a:ext>
                </a:extLst>
              </a:tr>
              <a:tr h="216000">
                <a:tc>
                  <a:txBody>
                    <a:bodyPr/>
                    <a:lstStyle/>
                    <a:p>
                      <a:pPr marL="0" marR="625475" algn="l" defTabSz="914400" rtl="0" eaLnBrk="1" latinLnBrk="0" hangingPunct="1">
                        <a:lnSpc>
                          <a:spcPts val="690"/>
                        </a:lnSpc>
                        <a:spcBef>
                          <a:spcPts val="60"/>
                        </a:spcBef>
                        <a:spcAft>
                          <a:spcPts val="0"/>
                        </a:spcAft>
                      </a:pPr>
                      <a:r>
                        <a:rPr lang="en-US"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Service charges - electricity revenue</a:t>
                      </a:r>
                      <a:endParaRPr lang="en-ZA"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tc>
                <a:tc>
                  <a:txBody>
                    <a:bodyPr/>
                    <a:lstStyle/>
                    <a:p>
                      <a:pPr marR="330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277</a:t>
                      </a:r>
                      <a:r>
                        <a:rPr lang="en-US" sz="1200" b="1" spc="-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255</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30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337</a:t>
                      </a:r>
                      <a:r>
                        <a:rPr lang="en-US" sz="1200" b="1" spc="-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415</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337</a:t>
                      </a:r>
                      <a:r>
                        <a:rPr lang="en-US" sz="1200" b="1" spc="-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415</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26</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893</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71</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006</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175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84</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354</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8255"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(13</a:t>
                      </a:r>
                      <a:r>
                        <a:rPr lang="en-US" sz="1200" spc="-15" dirty="0">
                          <a:effectLst/>
                          <a:latin typeface="Arial Narrow" panose="020B0606020202030204" pitchFamily="34" charset="0"/>
                          <a:ea typeface="Arial" panose="020B0604020202020204" pitchFamily="34" charset="0"/>
                          <a:cs typeface="Times New Roman" panose="02020603050405020304" pitchFamily="18" charset="0"/>
                        </a:rPr>
                        <a:t> </a:t>
                      </a:r>
                      <a:r>
                        <a:rPr lang="en-US" sz="1200" spc="-20" dirty="0">
                          <a:effectLst/>
                          <a:latin typeface="Arial Narrow" panose="020B0606020202030204" pitchFamily="34" charset="0"/>
                          <a:ea typeface="Arial" panose="020B0604020202020204" pitchFamily="34" charset="0"/>
                          <a:cs typeface="Times New Roman" panose="02020603050405020304" pitchFamily="18" charset="0"/>
                        </a:rPr>
                        <a:t>348)</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85090"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16%</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1115"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337</a:t>
                      </a:r>
                      <a:r>
                        <a:rPr lang="en-US" sz="1200" spc="-5" dirty="0">
                          <a:effectLst/>
                          <a:latin typeface="Arial Narrow" panose="020B0606020202030204" pitchFamily="34" charset="0"/>
                          <a:ea typeface="Arial" panose="020B0604020202020204" pitchFamily="34" charset="0"/>
                          <a:cs typeface="Times New Roman" panose="02020603050405020304" pitchFamily="18" charset="0"/>
                        </a:rPr>
                        <a:t> </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415</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04"/>
                  </a:ext>
                </a:extLst>
              </a:tr>
              <a:tr h="216000">
                <a:tc>
                  <a:txBody>
                    <a:bodyPr/>
                    <a:lstStyle/>
                    <a:p>
                      <a:pPr marL="0" marR="625475" algn="l" defTabSz="914400" rtl="0" eaLnBrk="1" latinLnBrk="0" hangingPunct="1">
                        <a:lnSpc>
                          <a:spcPts val="690"/>
                        </a:lnSpc>
                        <a:spcBef>
                          <a:spcPts val="60"/>
                        </a:spcBef>
                        <a:spcAft>
                          <a:spcPts val="0"/>
                        </a:spcAft>
                      </a:pPr>
                      <a:r>
                        <a:rPr lang="en-US"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Serv ice charges - water revenue</a:t>
                      </a:r>
                      <a:endParaRPr lang="en-ZA"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tc>
                <a:tc>
                  <a:txBody>
                    <a:bodyPr/>
                    <a:lstStyle/>
                    <a:p>
                      <a:pPr marR="330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92</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096</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30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142</a:t>
                      </a:r>
                      <a:r>
                        <a:rPr lang="en-US" sz="1200" b="1" spc="-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649</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142</a:t>
                      </a:r>
                      <a:r>
                        <a:rPr lang="en-US" sz="1200" b="1" spc="-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649</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8</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889</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26</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123</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175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35</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662</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8255"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(9</a:t>
                      </a:r>
                      <a:r>
                        <a:rPr lang="en-US" sz="1200" spc="-15" dirty="0">
                          <a:effectLst/>
                          <a:latin typeface="Arial Narrow" panose="020B0606020202030204" pitchFamily="34" charset="0"/>
                          <a:ea typeface="Arial" panose="020B0604020202020204" pitchFamily="34" charset="0"/>
                          <a:cs typeface="Times New Roman" panose="02020603050405020304" pitchFamily="18" charset="0"/>
                        </a:rPr>
                        <a:t> </a:t>
                      </a:r>
                      <a:r>
                        <a:rPr lang="en-US" sz="1200" spc="-20" dirty="0">
                          <a:effectLst/>
                          <a:latin typeface="Arial Narrow" panose="020B0606020202030204" pitchFamily="34" charset="0"/>
                          <a:ea typeface="Arial" panose="020B0604020202020204" pitchFamily="34" charset="0"/>
                          <a:cs typeface="Times New Roman" panose="02020603050405020304" pitchFamily="18" charset="0"/>
                        </a:rPr>
                        <a:t>539)</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85090"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27%</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1115"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142</a:t>
                      </a:r>
                      <a:r>
                        <a:rPr lang="en-US" sz="1200" spc="-5" dirty="0">
                          <a:effectLst/>
                          <a:latin typeface="Arial Narrow" panose="020B0606020202030204" pitchFamily="34" charset="0"/>
                          <a:ea typeface="Arial" panose="020B0604020202020204" pitchFamily="34" charset="0"/>
                          <a:cs typeface="Times New Roman" panose="02020603050405020304" pitchFamily="18" charset="0"/>
                        </a:rPr>
                        <a:t> </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649</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05"/>
                  </a:ext>
                </a:extLst>
              </a:tr>
              <a:tr h="216000">
                <a:tc>
                  <a:txBody>
                    <a:bodyPr/>
                    <a:lstStyle/>
                    <a:p>
                      <a:pPr marL="0" marR="625475" algn="l" defTabSz="914400" rtl="0" eaLnBrk="1" latinLnBrk="0" hangingPunct="1">
                        <a:lnSpc>
                          <a:spcPts val="690"/>
                        </a:lnSpc>
                        <a:spcBef>
                          <a:spcPts val="60"/>
                        </a:spcBef>
                        <a:spcAft>
                          <a:spcPts val="0"/>
                        </a:spcAft>
                      </a:pPr>
                      <a:r>
                        <a:rPr lang="en-US"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Serv ice charges - sanitation revenue</a:t>
                      </a:r>
                      <a:endParaRPr lang="en-ZA"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tc>
                <a:tc>
                  <a:txBody>
                    <a:bodyPr/>
                    <a:lstStyle/>
                    <a:p>
                      <a:pPr marR="330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20</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275</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30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20</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511</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20</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511</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683</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5</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054</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5</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128</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7620" algn="ctr">
                        <a:lnSpc>
                          <a:spcPts val="690"/>
                        </a:lnSpc>
                        <a:spcBef>
                          <a:spcPts val="60"/>
                        </a:spcBef>
                        <a:spcAft>
                          <a:spcPts val="0"/>
                        </a:spcAft>
                      </a:pPr>
                      <a:r>
                        <a:rPr lang="en-US" sz="1200" spc="-20" dirty="0">
                          <a:effectLst/>
                          <a:latin typeface="Arial Narrow" panose="020B0606020202030204" pitchFamily="34" charset="0"/>
                          <a:ea typeface="Arial" panose="020B0604020202020204" pitchFamily="34" charset="0"/>
                          <a:cs typeface="Times New Roman" panose="02020603050405020304" pitchFamily="18" charset="0"/>
                        </a:rPr>
                        <a:t>(74)</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09220"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1%</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1115"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20</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 511</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06"/>
                  </a:ext>
                </a:extLst>
              </a:tr>
              <a:tr h="216000">
                <a:tc>
                  <a:txBody>
                    <a:bodyPr/>
                    <a:lstStyle/>
                    <a:p>
                      <a:pPr marL="0" marR="625475" algn="l" defTabSz="914400" rtl="0" eaLnBrk="1" latinLnBrk="0" hangingPunct="1">
                        <a:lnSpc>
                          <a:spcPts val="690"/>
                        </a:lnSpc>
                        <a:spcBef>
                          <a:spcPts val="60"/>
                        </a:spcBef>
                        <a:spcAft>
                          <a:spcPts val="0"/>
                        </a:spcAft>
                      </a:pPr>
                      <a:r>
                        <a:rPr lang="en-US"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Serv ice charges - refuse revenue</a:t>
                      </a:r>
                      <a:endParaRPr lang="en-ZA"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tc>
                <a:tc>
                  <a:txBody>
                    <a:bodyPr/>
                    <a:lstStyle/>
                    <a:p>
                      <a:pPr marR="33020" algn="ctr">
                        <a:lnSpc>
                          <a:spcPts val="72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18</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822</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3020" algn="ctr">
                        <a:lnSpc>
                          <a:spcPts val="72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19</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511</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72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19</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511</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72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659</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72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4</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974</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72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4</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878</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1750" algn="ctr">
                        <a:lnSpc>
                          <a:spcPts val="720"/>
                        </a:lnSpc>
                        <a:spcBef>
                          <a:spcPts val="60"/>
                        </a:spcBef>
                        <a:spcAft>
                          <a:spcPts val="0"/>
                        </a:spcAft>
                      </a:pP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96</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16840" algn="ctr">
                        <a:lnSpc>
                          <a:spcPts val="720"/>
                        </a:lnSpc>
                        <a:spcBef>
                          <a:spcPts val="60"/>
                        </a:spcBef>
                        <a:spcAft>
                          <a:spcPts val="0"/>
                        </a:spcAft>
                      </a:pP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2%</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1115" algn="ctr">
                        <a:lnSpc>
                          <a:spcPts val="72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19</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 511</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07"/>
                  </a:ext>
                </a:extLst>
              </a:tr>
              <a:tr h="216000">
                <a:tc>
                  <a:txBody>
                    <a:bodyPr/>
                    <a:lstStyle/>
                    <a:p>
                      <a:pPr marL="0" marR="625475" algn="l" defTabSz="914400" rtl="0" eaLnBrk="1" latinLnBrk="0" hangingPunct="1">
                        <a:lnSpc>
                          <a:spcPts val="690"/>
                        </a:lnSpc>
                        <a:spcBef>
                          <a:spcPts val="60"/>
                        </a:spcBef>
                        <a:spcAft>
                          <a:spcPts val="0"/>
                        </a:spcAft>
                      </a:pPr>
                      <a:r>
                        <a:rPr lang="en-US"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Rental of facilities and equipment</a:t>
                      </a:r>
                      <a:endParaRPr lang="en-ZA"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tc>
                <a:tc>
                  <a:txBody>
                    <a:bodyPr/>
                    <a:lstStyle/>
                    <a:p>
                      <a:pPr marR="33020" algn="ctr">
                        <a:lnSpc>
                          <a:spcPts val="690"/>
                        </a:lnSpc>
                        <a:spcBef>
                          <a:spcPts val="9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9</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817</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9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925</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9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925</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90"/>
                        </a:spcBef>
                        <a:spcAft>
                          <a:spcPts val="0"/>
                        </a:spcAft>
                      </a:pP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109</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90"/>
                        </a:spcBef>
                        <a:spcAft>
                          <a:spcPts val="0"/>
                        </a:spcAft>
                      </a:pP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338</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90"/>
                        </a:spcBef>
                        <a:spcAft>
                          <a:spcPts val="0"/>
                        </a:spcAft>
                      </a:pP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481</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8255" algn="ctr">
                        <a:lnSpc>
                          <a:spcPts val="690"/>
                        </a:lnSpc>
                        <a:spcBef>
                          <a:spcPts val="90"/>
                        </a:spcBef>
                        <a:spcAft>
                          <a:spcPts val="0"/>
                        </a:spcAft>
                      </a:pPr>
                      <a:r>
                        <a:rPr lang="en-US" sz="1200" spc="-10" dirty="0">
                          <a:effectLst/>
                          <a:latin typeface="Arial Narrow" panose="020B0606020202030204" pitchFamily="34" charset="0"/>
                          <a:ea typeface="Arial" panose="020B0604020202020204" pitchFamily="34" charset="0"/>
                          <a:cs typeface="Times New Roman" panose="02020603050405020304" pitchFamily="18" charset="0"/>
                        </a:rPr>
                        <a:t>(144)</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85090" algn="ctr">
                        <a:lnSpc>
                          <a:spcPts val="690"/>
                        </a:lnSpc>
                        <a:spcBef>
                          <a:spcPts val="9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30%</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1115" algn="ctr">
                        <a:lnSpc>
                          <a:spcPts val="690"/>
                        </a:lnSpc>
                        <a:spcBef>
                          <a:spcPts val="9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1</a:t>
                      </a:r>
                      <a:r>
                        <a:rPr lang="en-US" sz="1200" spc="-30" dirty="0">
                          <a:effectLst/>
                          <a:latin typeface="Arial Narrow" panose="020B0606020202030204" pitchFamily="34" charset="0"/>
                          <a:ea typeface="Arial" panose="020B0604020202020204" pitchFamily="34" charset="0"/>
                          <a:cs typeface="Times New Roman" panose="02020603050405020304" pitchFamily="18" charset="0"/>
                        </a:rPr>
                        <a:t> </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925</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08"/>
                  </a:ext>
                </a:extLst>
              </a:tr>
              <a:tr h="216000">
                <a:tc>
                  <a:txBody>
                    <a:bodyPr/>
                    <a:lstStyle/>
                    <a:p>
                      <a:pPr marR="625475" algn="l">
                        <a:lnSpc>
                          <a:spcPts val="690"/>
                        </a:lnSpc>
                        <a:spcBef>
                          <a:spcPts val="60"/>
                        </a:spcBef>
                        <a:spcAft>
                          <a:spcPts val="0"/>
                        </a:spcAft>
                      </a:pPr>
                      <a:r>
                        <a:rPr lang="en-US" sz="1100" dirty="0">
                          <a:effectLst/>
                          <a:latin typeface="Arial Narrow" panose="020B0606020202030204" pitchFamily="34" charset="0"/>
                          <a:ea typeface="Arial" panose="020B0604020202020204" pitchFamily="34" charset="0"/>
                          <a:cs typeface="Times New Roman" panose="02020603050405020304" pitchFamily="18" charset="0"/>
                        </a:rPr>
                        <a:t>Interest</a:t>
                      </a:r>
                      <a:r>
                        <a:rPr lang="en-US" sz="1100" spc="-20" dirty="0">
                          <a:effectLst/>
                          <a:latin typeface="Arial Narrow" panose="020B0606020202030204" pitchFamily="34" charset="0"/>
                          <a:ea typeface="Arial" panose="020B0604020202020204" pitchFamily="34" charset="0"/>
                          <a:cs typeface="Times New Roman" panose="02020603050405020304" pitchFamily="18" charset="0"/>
                        </a:rPr>
                        <a:t> </a:t>
                      </a:r>
                      <a:r>
                        <a:rPr lang="en-US" sz="1100" dirty="0">
                          <a:effectLst/>
                          <a:latin typeface="Arial Narrow" panose="020B0606020202030204" pitchFamily="34" charset="0"/>
                          <a:ea typeface="Arial" panose="020B0604020202020204" pitchFamily="34" charset="0"/>
                          <a:cs typeface="Times New Roman" panose="02020603050405020304" pitchFamily="18" charset="0"/>
                        </a:rPr>
                        <a:t>earned</a:t>
                      </a:r>
                      <a:r>
                        <a:rPr lang="en-US" sz="1100" spc="-20" dirty="0">
                          <a:effectLst/>
                          <a:latin typeface="Arial Narrow" panose="020B0606020202030204" pitchFamily="34" charset="0"/>
                          <a:ea typeface="Arial" panose="020B0604020202020204" pitchFamily="34" charset="0"/>
                          <a:cs typeface="Times New Roman" panose="02020603050405020304" pitchFamily="18" charset="0"/>
                        </a:rPr>
                        <a:t> </a:t>
                      </a:r>
                      <a:r>
                        <a:rPr lang="en-US" sz="1100" dirty="0">
                          <a:effectLst/>
                          <a:latin typeface="Arial Narrow" panose="020B0606020202030204" pitchFamily="34" charset="0"/>
                          <a:ea typeface="Arial" panose="020B0604020202020204" pitchFamily="34" charset="0"/>
                          <a:cs typeface="Times New Roman" panose="02020603050405020304" pitchFamily="18" charset="0"/>
                        </a:rPr>
                        <a:t>-</a:t>
                      </a:r>
                      <a:r>
                        <a:rPr lang="en-US" sz="1100" spc="-5" dirty="0">
                          <a:effectLst/>
                          <a:latin typeface="Arial Narrow" panose="020B0606020202030204" pitchFamily="34" charset="0"/>
                          <a:ea typeface="Arial" panose="020B0604020202020204" pitchFamily="34" charset="0"/>
                          <a:cs typeface="Times New Roman" panose="02020603050405020304" pitchFamily="18" charset="0"/>
                        </a:rPr>
                        <a:t> </a:t>
                      </a:r>
                      <a:r>
                        <a:rPr lang="en-US" sz="1100" dirty="0">
                          <a:effectLst/>
                          <a:latin typeface="Arial Narrow" panose="020B0606020202030204" pitchFamily="34" charset="0"/>
                          <a:ea typeface="Arial" panose="020B0604020202020204" pitchFamily="34" charset="0"/>
                          <a:cs typeface="Times New Roman" panose="02020603050405020304" pitchFamily="18" charset="0"/>
                        </a:rPr>
                        <a:t>ex</a:t>
                      </a:r>
                      <a:r>
                        <a:rPr lang="en-US" sz="1100" spc="-70" dirty="0">
                          <a:effectLst/>
                          <a:latin typeface="Arial Narrow" panose="020B0606020202030204" pitchFamily="34" charset="0"/>
                          <a:ea typeface="Arial" panose="020B0604020202020204" pitchFamily="34" charset="0"/>
                          <a:cs typeface="Times New Roman" panose="02020603050405020304" pitchFamily="18" charset="0"/>
                        </a:rPr>
                        <a:t> </a:t>
                      </a:r>
                      <a:r>
                        <a:rPr lang="en-US" sz="1100" dirty="0">
                          <a:effectLst/>
                          <a:latin typeface="Arial Narrow" panose="020B0606020202030204" pitchFamily="34" charset="0"/>
                          <a:ea typeface="Arial" panose="020B0604020202020204" pitchFamily="34" charset="0"/>
                          <a:cs typeface="Times New Roman" panose="02020603050405020304" pitchFamily="18" charset="0"/>
                        </a:rPr>
                        <a:t>ternal</a:t>
                      </a:r>
                      <a:r>
                        <a:rPr lang="en-US" sz="1100" spc="-25" dirty="0">
                          <a:effectLst/>
                          <a:latin typeface="Arial Narrow" panose="020B0606020202030204" pitchFamily="34" charset="0"/>
                          <a:ea typeface="Arial" panose="020B0604020202020204" pitchFamily="34" charset="0"/>
                          <a:cs typeface="Times New Roman" panose="02020603050405020304" pitchFamily="18" charset="0"/>
                        </a:rPr>
                        <a:t> </a:t>
                      </a:r>
                      <a:r>
                        <a:rPr lang="en-US" sz="1100" dirty="0">
                          <a:effectLst/>
                          <a:latin typeface="Arial Narrow" panose="020B0606020202030204" pitchFamily="34" charset="0"/>
                          <a:ea typeface="Arial" panose="020B0604020202020204" pitchFamily="34" charset="0"/>
                          <a:cs typeface="Times New Roman" panose="02020603050405020304" pitchFamily="18" charset="0"/>
                        </a:rPr>
                        <a:t>inv</a:t>
                      </a:r>
                      <a:r>
                        <a:rPr lang="en-US" sz="1100" spc="-10" dirty="0">
                          <a:effectLst/>
                          <a:latin typeface="Arial Narrow" panose="020B0606020202030204" pitchFamily="34" charset="0"/>
                          <a:ea typeface="Arial" panose="020B0604020202020204" pitchFamily="34" charset="0"/>
                          <a:cs typeface="Times New Roman" panose="02020603050405020304" pitchFamily="18" charset="0"/>
                        </a:rPr>
                        <a:t>estments</a:t>
                      </a:r>
                      <a:endParaRPr lang="en-ZA" sz="11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tc>
                <a:tc>
                  <a:txBody>
                    <a:bodyPr/>
                    <a:lstStyle/>
                    <a:p>
                      <a:pPr marR="330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192</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180</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180</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518</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850</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749</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1750" algn="ctr">
                        <a:lnSpc>
                          <a:spcPts val="690"/>
                        </a:lnSpc>
                        <a:spcBef>
                          <a:spcPts val="60"/>
                        </a:spcBef>
                        <a:spcAft>
                          <a:spcPts val="0"/>
                        </a:spcAft>
                      </a:pP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101</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16840" algn="ctr">
                        <a:lnSpc>
                          <a:spcPts val="690"/>
                        </a:lnSpc>
                        <a:spcBef>
                          <a:spcPts val="60"/>
                        </a:spcBef>
                        <a:spcAft>
                          <a:spcPts val="0"/>
                        </a:spcAft>
                      </a:pP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6%</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1115"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3</a:t>
                      </a:r>
                      <a:r>
                        <a:rPr lang="en-US" sz="1200" spc="-30" dirty="0">
                          <a:effectLst/>
                          <a:latin typeface="Arial Narrow" panose="020B0606020202030204" pitchFamily="34" charset="0"/>
                          <a:ea typeface="Arial" panose="020B0604020202020204" pitchFamily="34" charset="0"/>
                          <a:cs typeface="Times New Roman" panose="02020603050405020304" pitchFamily="18" charset="0"/>
                        </a:rPr>
                        <a:t> </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180</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09"/>
                  </a:ext>
                </a:extLst>
              </a:tr>
              <a:tr h="216000">
                <a:tc>
                  <a:txBody>
                    <a:bodyPr/>
                    <a:lstStyle/>
                    <a:p>
                      <a:pPr marL="0" marR="625475" algn="l" defTabSz="914400" rtl="0" eaLnBrk="1" latinLnBrk="0" hangingPunct="1">
                        <a:lnSpc>
                          <a:spcPts val="690"/>
                        </a:lnSpc>
                        <a:spcBef>
                          <a:spcPts val="60"/>
                        </a:spcBef>
                        <a:spcAft>
                          <a:spcPts val="0"/>
                        </a:spcAft>
                      </a:pPr>
                      <a:r>
                        <a:rPr lang="en-US"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Interest earned - outstanding debtors</a:t>
                      </a:r>
                      <a:endParaRPr lang="en-ZA"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tc>
                <a:tc>
                  <a:txBody>
                    <a:bodyPr/>
                    <a:lstStyle/>
                    <a:p>
                      <a:pPr marR="330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63</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712</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30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46</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802</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46</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802</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6</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031</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17</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555</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175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11</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701</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1750"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5</a:t>
                      </a:r>
                      <a:r>
                        <a:rPr lang="en-US" sz="1200" spc="-30" dirty="0">
                          <a:effectLst/>
                          <a:latin typeface="Arial Narrow" panose="020B0606020202030204" pitchFamily="34" charset="0"/>
                          <a:ea typeface="Arial" panose="020B0604020202020204" pitchFamily="34" charset="0"/>
                          <a:cs typeface="Times New Roman" panose="02020603050405020304" pitchFamily="18" charset="0"/>
                        </a:rPr>
                        <a:t> </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855</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01600" algn="ctr">
                        <a:lnSpc>
                          <a:spcPts val="690"/>
                        </a:lnSpc>
                        <a:spcBef>
                          <a:spcPts val="60"/>
                        </a:spcBef>
                        <a:spcAft>
                          <a:spcPts val="0"/>
                        </a:spcAft>
                      </a:pP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50%</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1115"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46</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 802</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10"/>
                  </a:ext>
                </a:extLst>
              </a:tr>
              <a:tr h="216000">
                <a:tc>
                  <a:txBody>
                    <a:bodyPr/>
                    <a:lstStyle/>
                    <a:p>
                      <a:pPr marL="0" marR="625475" algn="l" defTabSz="914400" rtl="0" eaLnBrk="1" latinLnBrk="0" hangingPunct="1">
                        <a:lnSpc>
                          <a:spcPts val="690"/>
                        </a:lnSpc>
                        <a:spcBef>
                          <a:spcPts val="60"/>
                        </a:spcBef>
                        <a:spcAft>
                          <a:spcPts val="0"/>
                        </a:spcAft>
                      </a:pPr>
                      <a:r>
                        <a:rPr lang="en-US"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Dividends received</a:t>
                      </a:r>
                      <a:endParaRPr lang="en-ZA"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tc>
                <a:tc>
                  <a:txBody>
                    <a:bodyPr/>
                    <a:lstStyle/>
                    <a:p>
                      <a:pPr marR="7175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7175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7175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711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711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711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70485"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effectLst/>
                          <a:latin typeface="Arial Narrow" panose="020B0606020202030204" pitchFamily="34" charset="0"/>
                          <a:ea typeface="Arial" panose="020B0604020202020204" pitchFamily="34" charset="0"/>
                          <a:cs typeface="Arial" panose="020B0604020202020204" pitchFamily="34"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69850"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11"/>
                  </a:ext>
                </a:extLst>
              </a:tr>
              <a:tr h="216000">
                <a:tc>
                  <a:txBody>
                    <a:bodyPr/>
                    <a:lstStyle/>
                    <a:p>
                      <a:pPr marL="0" marR="625475" algn="l" defTabSz="914400" rtl="0" eaLnBrk="1" latinLnBrk="0" hangingPunct="1">
                        <a:lnSpc>
                          <a:spcPts val="690"/>
                        </a:lnSpc>
                        <a:spcBef>
                          <a:spcPts val="60"/>
                        </a:spcBef>
                        <a:spcAft>
                          <a:spcPts val="0"/>
                        </a:spcAft>
                      </a:pPr>
                      <a:r>
                        <a:rPr lang="en-US"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Fines, penalties and forfeits</a:t>
                      </a:r>
                      <a:endParaRPr lang="en-ZA"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tc>
                <a:tc>
                  <a:txBody>
                    <a:bodyPr/>
                    <a:lstStyle/>
                    <a:p>
                      <a:pPr marR="33020" algn="ctr">
                        <a:lnSpc>
                          <a:spcPts val="690"/>
                        </a:lnSpc>
                        <a:spcBef>
                          <a:spcPts val="60"/>
                        </a:spcBef>
                        <a:spcAft>
                          <a:spcPts val="0"/>
                        </a:spcAft>
                      </a:pP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808</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803</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803</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18</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51</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711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1750" algn="ctr">
                        <a:lnSpc>
                          <a:spcPts val="690"/>
                        </a:lnSpc>
                        <a:spcBef>
                          <a:spcPts val="60"/>
                        </a:spcBef>
                        <a:spcAft>
                          <a:spcPts val="0"/>
                        </a:spcAft>
                      </a:pP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51</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58420" algn="ctr">
                        <a:lnSpc>
                          <a:spcPts val="690"/>
                        </a:lnSpc>
                        <a:spcBef>
                          <a:spcPts val="60"/>
                        </a:spcBef>
                        <a:spcAft>
                          <a:spcPts val="0"/>
                        </a:spcAft>
                      </a:pPr>
                      <a:r>
                        <a:rPr lang="en-US" sz="1200" spc="-10" dirty="0">
                          <a:effectLst/>
                          <a:latin typeface="Arial Narrow" panose="020B0606020202030204" pitchFamily="34" charset="0"/>
                          <a:ea typeface="Arial" panose="020B0604020202020204" pitchFamily="34" charset="0"/>
                          <a:cs typeface="Times New Roman" panose="02020603050405020304" pitchFamily="18" charset="0"/>
                        </a:rPr>
                        <a:t>#DIV/0!</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1115"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3</a:t>
                      </a:r>
                      <a:r>
                        <a:rPr lang="en-US" sz="1200" spc="-30" dirty="0">
                          <a:effectLst/>
                          <a:latin typeface="Arial Narrow" panose="020B0606020202030204" pitchFamily="34" charset="0"/>
                          <a:ea typeface="Arial" panose="020B0604020202020204" pitchFamily="34" charset="0"/>
                          <a:cs typeface="Times New Roman" panose="02020603050405020304" pitchFamily="18" charset="0"/>
                        </a:rPr>
                        <a:t> </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803</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12"/>
                  </a:ext>
                </a:extLst>
              </a:tr>
              <a:tr h="216000">
                <a:tc>
                  <a:txBody>
                    <a:bodyPr/>
                    <a:lstStyle/>
                    <a:p>
                      <a:pPr marL="0" marR="625475" algn="l" defTabSz="914400" rtl="0" eaLnBrk="1" latinLnBrk="0" hangingPunct="1">
                        <a:lnSpc>
                          <a:spcPts val="690"/>
                        </a:lnSpc>
                        <a:spcBef>
                          <a:spcPts val="60"/>
                        </a:spcBef>
                        <a:spcAft>
                          <a:spcPts val="0"/>
                        </a:spcAft>
                      </a:pPr>
                      <a:r>
                        <a:rPr lang="en-US" sz="1100" kern="1200" dirty="0" err="1">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Licences</a:t>
                      </a:r>
                      <a:r>
                        <a:rPr lang="en-US"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 and permits</a:t>
                      </a:r>
                      <a:endParaRPr lang="en-ZA"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tc>
                <a:tc>
                  <a:txBody>
                    <a:bodyPr/>
                    <a:lstStyle/>
                    <a:p>
                      <a:pPr marR="33020" algn="ctr">
                        <a:lnSpc>
                          <a:spcPts val="690"/>
                        </a:lnSpc>
                        <a:spcBef>
                          <a:spcPts val="60"/>
                        </a:spcBef>
                        <a:spcAft>
                          <a:spcPts val="0"/>
                        </a:spcAft>
                      </a:pP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226</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863</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863</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711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711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319</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8255" algn="ctr">
                        <a:lnSpc>
                          <a:spcPts val="690"/>
                        </a:lnSpc>
                        <a:spcBef>
                          <a:spcPts val="60"/>
                        </a:spcBef>
                        <a:spcAft>
                          <a:spcPts val="0"/>
                        </a:spcAft>
                      </a:pPr>
                      <a:r>
                        <a:rPr lang="en-US" sz="1200" spc="-10" dirty="0">
                          <a:effectLst/>
                          <a:latin typeface="Arial Narrow" panose="020B0606020202030204" pitchFamily="34" charset="0"/>
                          <a:ea typeface="Arial" panose="020B0604020202020204" pitchFamily="34" charset="0"/>
                          <a:cs typeface="Times New Roman" panose="02020603050405020304" pitchFamily="18" charset="0"/>
                        </a:rPr>
                        <a:t>(319)</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69850"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a:t>
                      </a:r>
                      <a:r>
                        <a:rPr lang="en-US" sz="1200" spc="-20" dirty="0">
                          <a:effectLst/>
                          <a:latin typeface="Arial Narrow" panose="020B0606020202030204" pitchFamily="34" charset="0"/>
                          <a:ea typeface="Arial" panose="020B0604020202020204" pitchFamily="34" charset="0"/>
                          <a:cs typeface="Times New Roman" panose="02020603050405020304" pitchFamily="18" charset="0"/>
                        </a:rPr>
                        <a:t>100%</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1115"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1</a:t>
                      </a:r>
                      <a:r>
                        <a:rPr lang="en-US" sz="1200" spc="-30" dirty="0">
                          <a:effectLst/>
                          <a:latin typeface="Arial Narrow" panose="020B0606020202030204" pitchFamily="34" charset="0"/>
                          <a:ea typeface="Arial" panose="020B0604020202020204" pitchFamily="34" charset="0"/>
                          <a:cs typeface="Times New Roman" panose="02020603050405020304" pitchFamily="18" charset="0"/>
                        </a:rPr>
                        <a:t> </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863</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13"/>
                  </a:ext>
                </a:extLst>
              </a:tr>
              <a:tr h="216000">
                <a:tc>
                  <a:txBody>
                    <a:bodyPr/>
                    <a:lstStyle/>
                    <a:p>
                      <a:pPr marL="0" marR="625475" algn="l" defTabSz="914400" rtl="0" eaLnBrk="1" latinLnBrk="0" hangingPunct="1">
                        <a:lnSpc>
                          <a:spcPts val="690"/>
                        </a:lnSpc>
                        <a:spcBef>
                          <a:spcPts val="60"/>
                        </a:spcBef>
                        <a:spcAft>
                          <a:spcPts val="0"/>
                        </a:spcAft>
                      </a:pPr>
                      <a:r>
                        <a:rPr lang="en-US"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Agency serv ices</a:t>
                      </a:r>
                      <a:endParaRPr lang="en-ZA"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tc>
                <a:tc>
                  <a:txBody>
                    <a:bodyPr/>
                    <a:lstStyle/>
                    <a:p>
                      <a:pPr marR="330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13</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425</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9</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897</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9</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897</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398</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273</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062</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1750" algn="ctr">
                        <a:lnSpc>
                          <a:spcPts val="690"/>
                        </a:lnSpc>
                        <a:spcBef>
                          <a:spcPts val="60"/>
                        </a:spcBef>
                        <a:spcAft>
                          <a:spcPts val="0"/>
                        </a:spcAft>
                      </a:pP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211</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01600" algn="ctr">
                        <a:lnSpc>
                          <a:spcPts val="690"/>
                        </a:lnSpc>
                        <a:spcBef>
                          <a:spcPts val="60"/>
                        </a:spcBef>
                        <a:spcAft>
                          <a:spcPts val="0"/>
                        </a:spcAft>
                      </a:pP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10%</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1115"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9</a:t>
                      </a:r>
                      <a:r>
                        <a:rPr lang="en-US" sz="1200" spc="-30" dirty="0">
                          <a:effectLst/>
                          <a:latin typeface="Arial Narrow" panose="020B0606020202030204" pitchFamily="34" charset="0"/>
                          <a:ea typeface="Arial" panose="020B0604020202020204" pitchFamily="34" charset="0"/>
                          <a:cs typeface="Times New Roman" panose="02020603050405020304" pitchFamily="18" charset="0"/>
                        </a:rPr>
                        <a:t> </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897</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14"/>
                  </a:ext>
                </a:extLst>
              </a:tr>
              <a:tr h="216000">
                <a:tc>
                  <a:txBody>
                    <a:bodyPr/>
                    <a:lstStyle/>
                    <a:p>
                      <a:pPr marL="0" marR="625475" algn="l" defTabSz="914400" rtl="0" eaLnBrk="1" latinLnBrk="0" hangingPunct="1">
                        <a:lnSpc>
                          <a:spcPts val="690"/>
                        </a:lnSpc>
                        <a:spcBef>
                          <a:spcPts val="60"/>
                        </a:spcBef>
                        <a:spcAft>
                          <a:spcPts val="0"/>
                        </a:spcAft>
                      </a:pPr>
                      <a:r>
                        <a:rPr lang="en-US"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Transfers and subsidies</a:t>
                      </a:r>
                      <a:endParaRPr lang="en-ZA"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tc>
                <a:tc>
                  <a:txBody>
                    <a:bodyPr/>
                    <a:lstStyle/>
                    <a:p>
                      <a:pPr marR="330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498</a:t>
                      </a:r>
                      <a:r>
                        <a:rPr lang="en-US" sz="1200" b="1" spc="-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344</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30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552</a:t>
                      </a:r>
                      <a:r>
                        <a:rPr lang="en-US" sz="1200" b="1" spc="-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377</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552</a:t>
                      </a:r>
                      <a:r>
                        <a:rPr lang="en-US" sz="1200" b="1" spc="-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377</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711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209</a:t>
                      </a:r>
                      <a:r>
                        <a:rPr lang="en-US" sz="1200" b="1" spc="-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073</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230</a:t>
                      </a:r>
                      <a:r>
                        <a:rPr lang="en-US" sz="1200" b="1" spc="-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284</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8255"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(21</a:t>
                      </a:r>
                      <a:r>
                        <a:rPr lang="en-US" sz="1200" spc="-15" dirty="0">
                          <a:effectLst/>
                          <a:latin typeface="Arial Narrow" panose="020B0606020202030204" pitchFamily="34" charset="0"/>
                          <a:ea typeface="Arial" panose="020B0604020202020204" pitchFamily="34" charset="0"/>
                          <a:cs typeface="Times New Roman" panose="02020603050405020304" pitchFamily="18" charset="0"/>
                        </a:rPr>
                        <a:t> </a:t>
                      </a:r>
                      <a:r>
                        <a:rPr lang="en-US" sz="1200" spc="-20" dirty="0">
                          <a:effectLst/>
                          <a:latin typeface="Arial Narrow" panose="020B0606020202030204" pitchFamily="34" charset="0"/>
                          <a:ea typeface="Arial" panose="020B0604020202020204" pitchFamily="34" charset="0"/>
                          <a:cs typeface="Times New Roman" panose="02020603050405020304" pitchFamily="18" charset="0"/>
                        </a:rPr>
                        <a:t>211)</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09220"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9%</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1115"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552</a:t>
                      </a:r>
                      <a:r>
                        <a:rPr lang="en-US" sz="1200" spc="-5" dirty="0">
                          <a:effectLst/>
                          <a:latin typeface="Arial Narrow" panose="020B0606020202030204" pitchFamily="34" charset="0"/>
                          <a:ea typeface="Arial" panose="020B0604020202020204" pitchFamily="34" charset="0"/>
                          <a:cs typeface="Times New Roman" panose="02020603050405020304" pitchFamily="18" charset="0"/>
                        </a:rPr>
                        <a:t> </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377</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15"/>
                  </a:ext>
                </a:extLst>
              </a:tr>
              <a:tr h="216000">
                <a:tc>
                  <a:txBody>
                    <a:bodyPr/>
                    <a:lstStyle/>
                    <a:p>
                      <a:pPr marL="0" marR="625475" algn="l" defTabSz="914400" rtl="0" eaLnBrk="1" latinLnBrk="0" hangingPunct="1">
                        <a:lnSpc>
                          <a:spcPts val="690"/>
                        </a:lnSpc>
                        <a:spcBef>
                          <a:spcPts val="60"/>
                        </a:spcBef>
                        <a:spcAft>
                          <a:spcPts val="0"/>
                        </a:spcAft>
                      </a:pPr>
                      <a:r>
                        <a:rPr lang="en-US"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Other revenue</a:t>
                      </a:r>
                      <a:endParaRPr lang="en-ZA"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tc>
                <a:tc>
                  <a:txBody>
                    <a:bodyPr/>
                    <a:lstStyle/>
                    <a:p>
                      <a:pPr marR="33020"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633</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4</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198</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4</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198</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642</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190</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lnSpc>
                          <a:spcPts val="690"/>
                        </a:lnSpc>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676</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8255" algn="ctr">
                        <a:lnSpc>
                          <a:spcPts val="690"/>
                        </a:lnSpc>
                        <a:spcBef>
                          <a:spcPts val="60"/>
                        </a:spcBef>
                        <a:spcAft>
                          <a:spcPts val="0"/>
                        </a:spcAft>
                      </a:pPr>
                      <a:r>
                        <a:rPr lang="en-US" sz="1200" spc="-10" dirty="0">
                          <a:effectLst/>
                          <a:latin typeface="Arial Narrow" panose="020B0606020202030204" pitchFamily="34" charset="0"/>
                          <a:ea typeface="Arial" panose="020B0604020202020204" pitchFamily="34" charset="0"/>
                          <a:cs typeface="Times New Roman" panose="02020603050405020304" pitchFamily="18" charset="0"/>
                        </a:rPr>
                        <a:t>(486)</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85090"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29%</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1115" algn="ctr">
                        <a:lnSpc>
                          <a:spcPts val="690"/>
                        </a:lnSpc>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4</a:t>
                      </a:r>
                      <a:r>
                        <a:rPr lang="en-US" sz="1200" spc="-30" dirty="0">
                          <a:effectLst/>
                          <a:latin typeface="Arial Narrow" panose="020B0606020202030204" pitchFamily="34" charset="0"/>
                          <a:ea typeface="Arial" panose="020B0604020202020204" pitchFamily="34" charset="0"/>
                          <a:cs typeface="Times New Roman" panose="02020603050405020304" pitchFamily="18" charset="0"/>
                        </a:rPr>
                        <a:t> </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198</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16"/>
                  </a:ext>
                </a:extLst>
              </a:tr>
              <a:tr h="216000">
                <a:tc>
                  <a:txBody>
                    <a:bodyPr/>
                    <a:lstStyle/>
                    <a:p>
                      <a:pPr marL="0" marR="625475" algn="l" defTabSz="914400" rtl="0" eaLnBrk="1" latinLnBrk="0" hangingPunct="1">
                        <a:lnSpc>
                          <a:spcPts val="690"/>
                        </a:lnSpc>
                        <a:spcBef>
                          <a:spcPts val="60"/>
                        </a:spcBef>
                        <a:spcAft>
                          <a:spcPts val="0"/>
                        </a:spcAft>
                      </a:pPr>
                      <a:r>
                        <a:rPr lang="en-US"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Gains</a:t>
                      </a:r>
                      <a:endParaRPr lang="en-ZA" sz="11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a:txBody>
                    <a:bodyPr/>
                    <a:lstStyle/>
                    <a:p>
                      <a:pPr marR="33020" algn="ctr">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803</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655</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655</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spcBef>
                          <a:spcPts val="60"/>
                        </a:spcBef>
                        <a:spcAft>
                          <a:spcPts val="0"/>
                        </a:spcAft>
                      </a:pP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453</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a:t>
                      </a:r>
                      <a:r>
                        <a:rPr lang="en-US" sz="1200" b="1" spc="-3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080</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2385" algn="ctr">
                        <a:spcBef>
                          <a:spcPts val="60"/>
                        </a:spcBef>
                        <a:spcAft>
                          <a:spcPts val="0"/>
                        </a:spcAft>
                      </a:pP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914</a:t>
                      </a:r>
                      <a:endParaRPr lang="en-ZA"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R="31750" algn="ctr">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2</a:t>
                      </a:r>
                      <a:r>
                        <a:rPr lang="en-US" sz="1200" spc="-30" dirty="0">
                          <a:effectLst/>
                          <a:latin typeface="Arial Narrow" panose="020B0606020202030204" pitchFamily="34" charset="0"/>
                          <a:ea typeface="Arial" panose="020B0604020202020204" pitchFamily="34" charset="0"/>
                          <a:cs typeface="Times New Roman" panose="02020603050405020304" pitchFamily="18" charset="0"/>
                        </a:rPr>
                        <a:t> </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166</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78105" algn="ctr">
                        <a:spcBef>
                          <a:spcPts val="60"/>
                        </a:spcBef>
                        <a:spcAft>
                          <a:spcPts val="0"/>
                        </a:spcAft>
                      </a:pPr>
                      <a:r>
                        <a:rPr lang="en-US" sz="1200" spc="-20" dirty="0">
                          <a:effectLst/>
                          <a:latin typeface="Arial Narrow" panose="020B0606020202030204" pitchFamily="34" charset="0"/>
                          <a:ea typeface="Arial" panose="020B0604020202020204" pitchFamily="34" charset="0"/>
                          <a:cs typeface="Times New Roman" panose="02020603050405020304" pitchFamily="18" charset="0"/>
                        </a:rPr>
                        <a:t>237%</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1115" algn="ctr">
                        <a:spcBef>
                          <a:spcPts val="60"/>
                        </a:spcBef>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3</a:t>
                      </a:r>
                      <a:r>
                        <a:rPr lang="en-US" sz="1200" spc="-30" dirty="0">
                          <a:effectLst/>
                          <a:latin typeface="Arial Narrow" panose="020B0606020202030204" pitchFamily="34" charset="0"/>
                          <a:ea typeface="Arial" panose="020B0604020202020204" pitchFamily="34" charset="0"/>
                          <a:cs typeface="Times New Roman" panose="02020603050405020304" pitchFamily="18" charset="0"/>
                        </a:rPr>
                        <a:t> </a:t>
                      </a:r>
                      <a:r>
                        <a:rPr lang="en-US" sz="1200" spc="-25" dirty="0">
                          <a:effectLst/>
                          <a:latin typeface="Arial Narrow" panose="020B0606020202030204" pitchFamily="34" charset="0"/>
                          <a:ea typeface="Arial" panose="020B0604020202020204" pitchFamily="34" charset="0"/>
                          <a:cs typeface="Times New Roman" panose="02020603050405020304" pitchFamily="18" charset="0"/>
                        </a:rPr>
                        <a:t>655</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17"/>
                  </a:ext>
                </a:extLst>
              </a:tr>
              <a:tr h="345700">
                <a:tc>
                  <a:txBody>
                    <a:bodyPr/>
                    <a:lstStyle/>
                    <a:p>
                      <a:pPr marL="18415" algn="l">
                        <a:spcBef>
                          <a:spcPts val="6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Total</a:t>
                      </a:r>
                      <a:r>
                        <a:rPr lang="en-US" sz="1200" b="1" spc="7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Revenue</a:t>
                      </a:r>
                      <a:r>
                        <a:rPr lang="en-US" sz="1200" b="1" spc="5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(excluding</a:t>
                      </a:r>
                      <a:r>
                        <a:rPr lang="en-US" sz="1200" b="1" spc="8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capital</a:t>
                      </a:r>
                      <a:r>
                        <a:rPr lang="en-US" sz="1200" b="1" spc="9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transfers</a:t>
                      </a:r>
                      <a:r>
                        <a:rPr lang="en-US" sz="1200" b="1" spc="5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and</a:t>
                      </a:r>
                      <a:r>
                        <a:rPr lang="en-ZA" sz="1200" b="0" spc="0" baseline="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1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contributions)</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l">
                        <a:spcAft>
                          <a:spcPts val="0"/>
                        </a:spcAft>
                      </a:pPr>
                      <a:r>
                        <a:rPr lang="en-US" sz="1200" dirty="0">
                          <a:solidFill>
                            <a:schemeClr val="bg1"/>
                          </a:solidFill>
                          <a:effectLst/>
                          <a:latin typeface="Arial Narrow" panose="020B0606020202030204" pitchFamily="34" charset="0"/>
                          <a:ea typeface="Arial" panose="020B0604020202020204" pitchFamily="34" charset="0"/>
                          <a:cs typeface="Arial" panose="020B0604020202020204" pitchFamily="34" charset="0"/>
                        </a:rPr>
                        <a:t> </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marR="33020" algn="ctr">
                        <a:spcBef>
                          <a:spcPts val="12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091</a:t>
                      </a:r>
                      <a:r>
                        <a:rPr lang="en-US" sz="1200" b="1" spc="-2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408</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marR="33020" algn="ctr">
                        <a:spcBef>
                          <a:spcPts val="12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239</a:t>
                      </a:r>
                      <a:r>
                        <a:rPr lang="en-US" sz="1200" b="1" spc="-2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285</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marR="33020" algn="ctr">
                        <a:spcBef>
                          <a:spcPts val="12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239</a:t>
                      </a:r>
                      <a:r>
                        <a:rPr lang="en-US" sz="1200" b="1" spc="-2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285</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marR="32385" algn="ctr">
                        <a:spcBef>
                          <a:spcPts val="12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56</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076</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marR="32385" algn="ctr">
                        <a:spcBef>
                          <a:spcPts val="12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365</a:t>
                      </a:r>
                      <a:r>
                        <a:rPr lang="en-US" sz="1200" b="1" spc="-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931</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marR="32385" algn="ctr">
                        <a:spcBef>
                          <a:spcPts val="12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402</a:t>
                      </a:r>
                      <a:r>
                        <a:rPr lang="en-US" sz="1200" b="1" spc="-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083</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marR="8255" algn="ctr">
                        <a:spcBef>
                          <a:spcPts val="12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(36</a:t>
                      </a:r>
                      <a:r>
                        <a:rPr lang="en-US" sz="1200" b="1" spc="-1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152)</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marR="109220" algn="ctr">
                        <a:spcBef>
                          <a:spcPts val="12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9%</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marR="31115" algn="ctr">
                        <a:spcBef>
                          <a:spcPts val="120"/>
                        </a:spcBef>
                        <a:spcAft>
                          <a:spcPts val="0"/>
                        </a:spcAft>
                      </a:pP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1</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239</a:t>
                      </a:r>
                      <a:r>
                        <a:rPr lang="en-US" sz="1200" b="1" spc="-2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 </a:t>
                      </a:r>
                      <a:r>
                        <a:rPr lang="en-US" sz="1200" b="1" spc="-25"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rPr>
                        <a:t>285</a:t>
                      </a:r>
                      <a:endParaRPr lang="en-ZA" sz="1200" dirty="0">
                        <a:solidFill>
                          <a:schemeClr val="bg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xmlns="" val="10018"/>
                  </a:ext>
                </a:extLst>
              </a:tr>
            </a:tbl>
          </a:graphicData>
        </a:graphic>
      </p:graphicFrame>
      <p:graphicFrame>
        <p:nvGraphicFramePr>
          <p:cNvPr id="4" name="Table 3">
            <a:extLst>
              <a:ext uri="{FF2B5EF4-FFF2-40B4-BE49-F238E27FC236}">
                <a16:creationId xmlns:a16="http://schemas.microsoft.com/office/drawing/2014/main" xmlns="" id="{69039409-F8F1-B0CE-F686-D5662AEA9598}"/>
              </a:ext>
            </a:extLst>
          </p:cNvPr>
          <p:cNvGraphicFramePr>
            <a:graphicFrameLocks noGrp="1"/>
          </p:cNvGraphicFramePr>
          <p:nvPr>
            <p:extLst>
              <p:ext uri="{D42A27DB-BD31-4B8C-83A1-F6EECF244321}">
                <p14:modId xmlns:p14="http://schemas.microsoft.com/office/powerpoint/2010/main" xmlns="" val="4283278344"/>
              </p:ext>
            </p:extLst>
          </p:nvPr>
        </p:nvGraphicFramePr>
        <p:xfrm>
          <a:off x="7924800" y="180975"/>
          <a:ext cx="208280" cy="365760"/>
        </p:xfrm>
        <a:graphic>
          <a:graphicData uri="http://schemas.openxmlformats.org/drawingml/2006/table">
            <a:tbl>
              <a:tblPr/>
              <a:tblGrid>
                <a:gridCol w="208280">
                  <a:extLst>
                    <a:ext uri="{9D8B030D-6E8A-4147-A177-3AD203B41FA5}">
                      <a16:colId xmlns:a16="http://schemas.microsoft.com/office/drawing/2014/main" xmlns="" val="3473262249"/>
                    </a:ext>
                  </a:extLst>
                </a:gridCol>
              </a:tblGrid>
              <a:tr h="0">
                <a:tc>
                  <a:txBody>
                    <a:bodyPr/>
                    <a:lstStyle/>
                    <a:p>
                      <a:endParaRPr lang="en-ZA" dirty="0"/>
                    </a:p>
                  </a:txBody>
                  <a:tcPr>
                    <a:lnL>
                      <a:noFill/>
                    </a:lnL>
                    <a:lnR>
                      <a:noFill/>
                    </a:lnR>
                    <a:lnT>
                      <a:noFill/>
                    </a:lnT>
                    <a:lnB>
                      <a:noFill/>
                    </a:lnB>
                  </a:tcPr>
                </a:tc>
                <a:extLst>
                  <a:ext uri="{0D108BD9-81ED-4DB2-BD59-A6C34878D82A}">
                    <a16:rowId xmlns:a16="http://schemas.microsoft.com/office/drawing/2014/main" xmlns="" val="1594423107"/>
                  </a:ext>
                </a:extLst>
              </a:tr>
            </a:tbl>
          </a:graphicData>
        </a:graphic>
      </p:graphicFrame>
    </p:spTree>
    <p:extLst>
      <p:ext uri="{BB962C8B-B14F-4D97-AF65-F5344CB8AC3E}">
        <p14:creationId xmlns:p14="http://schemas.microsoft.com/office/powerpoint/2010/main" xmlns="" val="3653331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a:extLst>
              <a:ext uri="{FF2B5EF4-FFF2-40B4-BE49-F238E27FC236}">
                <a16:creationId xmlns:a16="http://schemas.microsoft.com/office/drawing/2014/main" xmlns="" id="{54A66772-7334-AE65-1A28-A8F935197950}"/>
              </a:ext>
            </a:extLst>
          </p:cNvPr>
          <p:cNvCxnSpPr>
            <a:cxnSpLocks/>
          </p:cNvCxnSpPr>
          <p:nvPr/>
        </p:nvCxnSpPr>
        <p:spPr>
          <a:xfrm>
            <a:off x="5676899" y="900112"/>
            <a:ext cx="28576" cy="4995862"/>
          </a:xfrm>
          <a:prstGeom prst="line">
            <a:avLst/>
          </a:prstGeom>
          <a:ln w="38100">
            <a:solidFill>
              <a:srgbClr val="44546A"/>
            </a:solidFill>
            <a:prstDash val="dashDot"/>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xmlns="" id="{7417C2F3-5649-F95F-7B19-F3F414E8B0D5}"/>
              </a:ext>
            </a:extLst>
          </p:cNvPr>
          <p:cNvGrpSpPr/>
          <p:nvPr/>
        </p:nvGrpSpPr>
        <p:grpSpPr>
          <a:xfrm>
            <a:off x="514349" y="1250166"/>
            <a:ext cx="4772025" cy="3783781"/>
            <a:chOff x="514349" y="1250166"/>
            <a:chExt cx="4772025" cy="3783781"/>
          </a:xfrm>
        </p:grpSpPr>
        <p:sp>
          <p:nvSpPr>
            <p:cNvPr id="3" name="Rectangle 2">
              <a:extLst>
                <a:ext uri="{FF2B5EF4-FFF2-40B4-BE49-F238E27FC236}">
                  <a16:creationId xmlns:a16="http://schemas.microsoft.com/office/drawing/2014/main" xmlns="" id="{2653C9AE-7F4D-D835-6D09-842DB0316E31}"/>
                </a:ext>
              </a:extLst>
            </p:cNvPr>
            <p:cNvSpPr/>
            <p:nvPr/>
          </p:nvSpPr>
          <p:spPr>
            <a:xfrm>
              <a:off x="1076324"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Introduction</a:t>
              </a:r>
              <a:endParaRPr lang="en-ZA" sz="1400" b="1" dirty="0">
                <a:solidFill>
                  <a:schemeClr val="tx1"/>
                </a:solidFill>
                <a:latin typeface="Arial Narrow" panose="020B0606020202030204" pitchFamily="34" charset="0"/>
              </a:endParaRPr>
            </a:p>
          </p:txBody>
        </p:sp>
        <p:sp>
          <p:nvSpPr>
            <p:cNvPr id="2" name="Rectangle 1">
              <a:extLst>
                <a:ext uri="{FF2B5EF4-FFF2-40B4-BE49-F238E27FC236}">
                  <a16:creationId xmlns:a16="http://schemas.microsoft.com/office/drawing/2014/main" xmlns="" id="{D727E91F-09E5-B44D-6C52-649D6ECA1C70}"/>
                </a:ext>
              </a:extLst>
            </p:cNvPr>
            <p:cNvSpPr/>
            <p:nvPr/>
          </p:nvSpPr>
          <p:spPr>
            <a:xfrm>
              <a:off x="514349"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0</a:t>
              </a:r>
              <a:endParaRPr lang="en-ZA" b="1" dirty="0">
                <a:latin typeface="Ink Free" panose="03080402000500000000" pitchFamily="66" charset="0"/>
              </a:endParaRPr>
            </a:p>
          </p:txBody>
        </p:sp>
        <p:sp>
          <p:nvSpPr>
            <p:cNvPr id="57" name="Rectangle 56">
              <a:extLst>
                <a:ext uri="{FF2B5EF4-FFF2-40B4-BE49-F238E27FC236}">
                  <a16:creationId xmlns:a16="http://schemas.microsoft.com/office/drawing/2014/main" xmlns="" id="{E2C4EF2A-E230-2F8E-2273-95CA54009EC1}"/>
                </a:ext>
              </a:extLst>
            </p:cNvPr>
            <p:cNvSpPr/>
            <p:nvPr/>
          </p:nvSpPr>
          <p:spPr>
            <a:xfrm>
              <a:off x="1076324"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Financial health of the municipality</a:t>
              </a:r>
              <a:endParaRPr lang="en-ZA" sz="1400" b="1" dirty="0">
                <a:solidFill>
                  <a:schemeClr val="tx1"/>
                </a:solidFill>
                <a:latin typeface="Arial Narrow" panose="020B0606020202030204" pitchFamily="34" charset="0"/>
              </a:endParaRPr>
            </a:p>
          </p:txBody>
        </p:sp>
        <p:sp>
          <p:nvSpPr>
            <p:cNvPr id="58" name="Rectangle 57">
              <a:extLst>
                <a:ext uri="{FF2B5EF4-FFF2-40B4-BE49-F238E27FC236}">
                  <a16:creationId xmlns:a16="http://schemas.microsoft.com/office/drawing/2014/main" xmlns="" id="{63B842B0-8BC2-3B8E-2DCD-CDD57D512EB1}"/>
                </a:ext>
              </a:extLst>
            </p:cNvPr>
            <p:cNvSpPr/>
            <p:nvPr/>
          </p:nvSpPr>
          <p:spPr>
            <a:xfrm>
              <a:off x="514349"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a:t>
              </a:r>
              <a:endParaRPr lang="en-ZA" b="1" dirty="0">
                <a:latin typeface="Ink Free" panose="03080402000500000000" pitchFamily="66" charset="0"/>
              </a:endParaRPr>
            </a:p>
          </p:txBody>
        </p:sp>
        <p:sp>
          <p:nvSpPr>
            <p:cNvPr id="60" name="Rectangle 59">
              <a:extLst>
                <a:ext uri="{FF2B5EF4-FFF2-40B4-BE49-F238E27FC236}">
                  <a16:creationId xmlns:a16="http://schemas.microsoft.com/office/drawing/2014/main" xmlns="" id="{61F794CF-B8DA-07E5-657B-3CA7628B102C}"/>
                </a:ext>
              </a:extLst>
            </p:cNvPr>
            <p:cNvSpPr/>
            <p:nvPr/>
          </p:nvSpPr>
          <p:spPr>
            <a:xfrm>
              <a:off x="1076324" y="2593190"/>
              <a:ext cx="4210050" cy="400049"/>
            </a:xfrm>
            <a:prstGeom prst="rect">
              <a:avLst/>
            </a:prstGeom>
            <a:solidFill>
              <a:srgbClr val="4454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Arial Narrow" panose="020B0606020202030204" pitchFamily="34" charset="0"/>
                </a:rPr>
                <a:t>Investigations by MPAC and implementation of its recommendations by council</a:t>
              </a:r>
              <a:endParaRPr lang="en-ZA" sz="1400" b="1" dirty="0">
                <a:solidFill>
                  <a:schemeClr val="bg1"/>
                </a:solidFill>
                <a:latin typeface="Arial Narrow" panose="020B0606020202030204" pitchFamily="34" charset="0"/>
              </a:endParaRPr>
            </a:p>
          </p:txBody>
        </p:sp>
        <p:sp>
          <p:nvSpPr>
            <p:cNvPr id="61" name="Rectangle 60">
              <a:extLst>
                <a:ext uri="{FF2B5EF4-FFF2-40B4-BE49-F238E27FC236}">
                  <a16:creationId xmlns:a16="http://schemas.microsoft.com/office/drawing/2014/main" xmlns="" id="{AD76B112-BCCA-68D8-DBE2-116B78903B7A}"/>
                </a:ext>
              </a:extLst>
            </p:cNvPr>
            <p:cNvSpPr/>
            <p:nvPr/>
          </p:nvSpPr>
          <p:spPr>
            <a:xfrm>
              <a:off x="514349"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2</a:t>
              </a:r>
              <a:endParaRPr lang="en-ZA" b="1" dirty="0">
                <a:latin typeface="Ink Free" panose="03080402000500000000" pitchFamily="66" charset="0"/>
              </a:endParaRPr>
            </a:p>
          </p:txBody>
        </p:sp>
        <p:sp>
          <p:nvSpPr>
            <p:cNvPr id="63" name="Rectangle 62">
              <a:extLst>
                <a:ext uri="{FF2B5EF4-FFF2-40B4-BE49-F238E27FC236}">
                  <a16:creationId xmlns:a16="http://schemas.microsoft.com/office/drawing/2014/main" xmlns="" id="{111EDBC6-B8D1-C9D5-A00F-19937E1C2E30}"/>
                </a:ext>
              </a:extLst>
            </p:cNvPr>
            <p:cNvSpPr/>
            <p:nvPr/>
          </p:nvSpPr>
          <p:spPr>
            <a:xfrm>
              <a:off x="1076324"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Revenue collection</a:t>
              </a:r>
              <a:endParaRPr lang="en-ZA" sz="1400" b="1" dirty="0">
                <a:solidFill>
                  <a:schemeClr val="tx1"/>
                </a:solidFill>
                <a:latin typeface="Arial Narrow" panose="020B0606020202030204" pitchFamily="34" charset="0"/>
              </a:endParaRPr>
            </a:p>
          </p:txBody>
        </p:sp>
        <p:sp>
          <p:nvSpPr>
            <p:cNvPr id="64" name="Rectangle 63">
              <a:extLst>
                <a:ext uri="{FF2B5EF4-FFF2-40B4-BE49-F238E27FC236}">
                  <a16:creationId xmlns:a16="http://schemas.microsoft.com/office/drawing/2014/main" xmlns="" id="{5F978734-3361-3791-BC9C-CC859B4B8332}"/>
                </a:ext>
              </a:extLst>
            </p:cNvPr>
            <p:cNvSpPr/>
            <p:nvPr/>
          </p:nvSpPr>
          <p:spPr>
            <a:xfrm>
              <a:off x="514349"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3</a:t>
              </a:r>
              <a:endParaRPr lang="en-ZA" b="1" dirty="0">
                <a:latin typeface="Ink Free" panose="03080402000500000000" pitchFamily="66" charset="0"/>
              </a:endParaRPr>
            </a:p>
          </p:txBody>
        </p:sp>
        <p:sp>
          <p:nvSpPr>
            <p:cNvPr id="66" name="Rectangle 65">
              <a:extLst>
                <a:ext uri="{FF2B5EF4-FFF2-40B4-BE49-F238E27FC236}">
                  <a16:creationId xmlns:a16="http://schemas.microsoft.com/office/drawing/2014/main" xmlns="" id="{2105B437-827A-0A8E-7C51-69D8FDD15D87}"/>
                </a:ext>
              </a:extLst>
            </p:cNvPr>
            <p:cNvSpPr/>
            <p:nvPr/>
          </p:nvSpPr>
          <p:spPr>
            <a:xfrm>
              <a:off x="1076324"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to the municipality</a:t>
              </a:r>
              <a:endParaRPr lang="en-ZA" sz="1400" b="1" dirty="0">
                <a:solidFill>
                  <a:schemeClr val="tx1"/>
                </a:solidFill>
                <a:latin typeface="Arial Narrow" panose="020B0606020202030204" pitchFamily="34" charset="0"/>
              </a:endParaRPr>
            </a:p>
          </p:txBody>
        </p:sp>
        <p:sp>
          <p:nvSpPr>
            <p:cNvPr id="67" name="Rectangle 66">
              <a:extLst>
                <a:ext uri="{FF2B5EF4-FFF2-40B4-BE49-F238E27FC236}">
                  <a16:creationId xmlns:a16="http://schemas.microsoft.com/office/drawing/2014/main" xmlns="" id="{6272038A-7122-F90A-1E62-CD6506176455}"/>
                </a:ext>
              </a:extLst>
            </p:cNvPr>
            <p:cNvSpPr/>
            <p:nvPr/>
          </p:nvSpPr>
          <p:spPr>
            <a:xfrm>
              <a:off x="514349"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4</a:t>
              </a:r>
              <a:endParaRPr lang="en-ZA" b="1" dirty="0">
                <a:latin typeface="Ink Free" panose="03080402000500000000" pitchFamily="66" charset="0"/>
              </a:endParaRPr>
            </a:p>
          </p:txBody>
        </p:sp>
        <p:sp>
          <p:nvSpPr>
            <p:cNvPr id="69" name="Rectangle 68">
              <a:extLst>
                <a:ext uri="{FF2B5EF4-FFF2-40B4-BE49-F238E27FC236}">
                  <a16:creationId xmlns:a16="http://schemas.microsoft.com/office/drawing/2014/main" xmlns="" id="{E70F2B0F-1BEC-1E08-EFB0-A945F9965C85}"/>
                </a:ext>
              </a:extLst>
            </p:cNvPr>
            <p:cNvSpPr/>
            <p:nvPr/>
          </p:nvSpPr>
          <p:spPr>
            <a:xfrm>
              <a:off x="1076324"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By The Municipality (Bulk Purchases)</a:t>
              </a:r>
              <a:endParaRPr lang="en-ZA" sz="1400" b="1" dirty="0">
                <a:solidFill>
                  <a:schemeClr val="tx1"/>
                </a:solidFill>
                <a:latin typeface="Arial Narrow" panose="020B0606020202030204" pitchFamily="34" charset="0"/>
              </a:endParaRPr>
            </a:p>
          </p:txBody>
        </p:sp>
        <p:sp>
          <p:nvSpPr>
            <p:cNvPr id="70" name="Rectangle 69">
              <a:extLst>
                <a:ext uri="{FF2B5EF4-FFF2-40B4-BE49-F238E27FC236}">
                  <a16:creationId xmlns:a16="http://schemas.microsoft.com/office/drawing/2014/main" xmlns="" id="{055A2345-39BA-CDDD-602B-A48AED2CC33C}"/>
                </a:ext>
              </a:extLst>
            </p:cNvPr>
            <p:cNvSpPr/>
            <p:nvPr/>
          </p:nvSpPr>
          <p:spPr>
            <a:xfrm>
              <a:off x="514349"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5</a:t>
              </a:r>
              <a:endParaRPr lang="en-ZA" b="1" dirty="0">
                <a:latin typeface="Ink Free" panose="03080402000500000000" pitchFamily="66" charset="0"/>
              </a:endParaRPr>
            </a:p>
          </p:txBody>
        </p:sp>
      </p:grpSp>
      <p:grpSp>
        <p:nvGrpSpPr>
          <p:cNvPr id="90" name="Group 89">
            <a:extLst>
              <a:ext uri="{FF2B5EF4-FFF2-40B4-BE49-F238E27FC236}">
                <a16:creationId xmlns:a16="http://schemas.microsoft.com/office/drawing/2014/main" xmlns="" id="{9DB12AF0-3462-473F-8A3F-D2BCFA576844}"/>
              </a:ext>
            </a:extLst>
          </p:cNvPr>
          <p:cNvGrpSpPr/>
          <p:nvPr/>
        </p:nvGrpSpPr>
        <p:grpSpPr>
          <a:xfrm>
            <a:off x="6096000" y="1250166"/>
            <a:ext cx="4772025" cy="3783781"/>
            <a:chOff x="6096000" y="1250166"/>
            <a:chExt cx="4772025" cy="3783781"/>
          </a:xfrm>
        </p:grpSpPr>
        <p:sp>
          <p:nvSpPr>
            <p:cNvPr id="72" name="Rectangle 71">
              <a:extLst>
                <a:ext uri="{FF2B5EF4-FFF2-40B4-BE49-F238E27FC236}">
                  <a16:creationId xmlns:a16="http://schemas.microsoft.com/office/drawing/2014/main" xmlns="" id="{82765034-74ED-7163-59EE-9CD8D6C5058C}"/>
                </a:ext>
              </a:extLst>
            </p:cNvPr>
            <p:cNvSpPr/>
            <p:nvPr/>
          </p:nvSpPr>
          <p:spPr>
            <a:xfrm>
              <a:off x="6657975"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UIFW expenditure </a:t>
              </a:r>
            </a:p>
          </p:txBody>
        </p:sp>
        <p:sp>
          <p:nvSpPr>
            <p:cNvPr id="73" name="Rectangle 72">
              <a:extLst>
                <a:ext uri="{FF2B5EF4-FFF2-40B4-BE49-F238E27FC236}">
                  <a16:creationId xmlns:a16="http://schemas.microsoft.com/office/drawing/2014/main" xmlns="" id="{0E6503E1-F417-C8BF-BE5E-9481617CFA73}"/>
                </a:ext>
              </a:extLst>
            </p:cNvPr>
            <p:cNvSpPr/>
            <p:nvPr/>
          </p:nvSpPr>
          <p:spPr>
            <a:xfrm>
              <a:off x="6096000"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6</a:t>
              </a:r>
              <a:endParaRPr lang="en-ZA" b="1" dirty="0">
                <a:latin typeface="Ink Free" panose="03080402000500000000" pitchFamily="66" charset="0"/>
              </a:endParaRPr>
            </a:p>
          </p:txBody>
        </p:sp>
        <p:sp>
          <p:nvSpPr>
            <p:cNvPr id="75" name="Rectangle 74">
              <a:extLst>
                <a:ext uri="{FF2B5EF4-FFF2-40B4-BE49-F238E27FC236}">
                  <a16:creationId xmlns:a16="http://schemas.microsoft.com/office/drawing/2014/main" xmlns="" id="{A9633CCA-19AD-6969-24B9-BE82066AFB0C}"/>
                </a:ext>
              </a:extLst>
            </p:cNvPr>
            <p:cNvSpPr/>
            <p:nvPr/>
          </p:nvSpPr>
          <p:spPr>
            <a:xfrm>
              <a:off x="6657975"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Consequence management</a:t>
              </a:r>
            </a:p>
          </p:txBody>
        </p:sp>
        <p:sp>
          <p:nvSpPr>
            <p:cNvPr id="76" name="Rectangle 75">
              <a:extLst>
                <a:ext uri="{FF2B5EF4-FFF2-40B4-BE49-F238E27FC236}">
                  <a16:creationId xmlns:a16="http://schemas.microsoft.com/office/drawing/2014/main" xmlns="" id="{F02B2F6B-8851-AE28-0184-D2B7FC3B011B}"/>
                </a:ext>
              </a:extLst>
            </p:cNvPr>
            <p:cNvSpPr/>
            <p:nvPr/>
          </p:nvSpPr>
          <p:spPr>
            <a:xfrm>
              <a:off x="6096000"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7</a:t>
              </a:r>
              <a:endParaRPr lang="en-ZA" b="1" dirty="0">
                <a:latin typeface="Ink Free" panose="03080402000500000000" pitchFamily="66" charset="0"/>
              </a:endParaRPr>
            </a:p>
          </p:txBody>
        </p:sp>
        <p:sp>
          <p:nvSpPr>
            <p:cNvPr id="78" name="Rectangle 77">
              <a:extLst>
                <a:ext uri="{FF2B5EF4-FFF2-40B4-BE49-F238E27FC236}">
                  <a16:creationId xmlns:a16="http://schemas.microsoft.com/office/drawing/2014/main" xmlns="" id="{3D8EA0BF-2BE7-884B-8DA9-310EEBBF2B69}"/>
                </a:ext>
              </a:extLst>
            </p:cNvPr>
            <p:cNvSpPr/>
            <p:nvPr/>
          </p:nvSpPr>
          <p:spPr>
            <a:xfrm>
              <a:off x="6657975"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Human resources</a:t>
              </a:r>
              <a:endParaRPr lang="en-ZA" sz="1400" b="1" dirty="0">
                <a:solidFill>
                  <a:schemeClr val="tx1"/>
                </a:solidFill>
                <a:latin typeface="Arial Narrow" panose="020B0606020202030204" pitchFamily="34" charset="0"/>
              </a:endParaRPr>
            </a:p>
          </p:txBody>
        </p:sp>
        <p:sp>
          <p:nvSpPr>
            <p:cNvPr id="79" name="Rectangle 78">
              <a:extLst>
                <a:ext uri="{FF2B5EF4-FFF2-40B4-BE49-F238E27FC236}">
                  <a16:creationId xmlns:a16="http://schemas.microsoft.com/office/drawing/2014/main" xmlns="" id="{758B8134-1F3A-C9E0-1C6F-5BEC65A58B48}"/>
                </a:ext>
              </a:extLst>
            </p:cNvPr>
            <p:cNvSpPr/>
            <p:nvPr/>
          </p:nvSpPr>
          <p:spPr>
            <a:xfrm>
              <a:off x="6096000"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8</a:t>
              </a:r>
              <a:endParaRPr lang="en-ZA" b="1" dirty="0">
                <a:latin typeface="Ink Free" panose="03080402000500000000" pitchFamily="66" charset="0"/>
              </a:endParaRPr>
            </a:p>
          </p:txBody>
        </p:sp>
        <p:sp>
          <p:nvSpPr>
            <p:cNvPr id="81" name="Rectangle 80">
              <a:extLst>
                <a:ext uri="{FF2B5EF4-FFF2-40B4-BE49-F238E27FC236}">
                  <a16:creationId xmlns:a16="http://schemas.microsoft.com/office/drawing/2014/main" xmlns="" id="{F8721DFB-9E15-1229-6AB1-9B38384A5005}"/>
                </a:ext>
              </a:extLst>
            </p:cNvPr>
            <p:cNvSpPr/>
            <p:nvPr/>
          </p:nvSpPr>
          <p:spPr>
            <a:xfrm>
              <a:off x="6657975"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Basic service delivery</a:t>
              </a:r>
            </a:p>
          </p:txBody>
        </p:sp>
        <p:sp>
          <p:nvSpPr>
            <p:cNvPr id="82" name="Rectangle 81">
              <a:extLst>
                <a:ext uri="{FF2B5EF4-FFF2-40B4-BE49-F238E27FC236}">
                  <a16:creationId xmlns:a16="http://schemas.microsoft.com/office/drawing/2014/main" xmlns="" id="{FF74112B-565E-49DC-6649-94A515252E8B}"/>
                </a:ext>
              </a:extLst>
            </p:cNvPr>
            <p:cNvSpPr/>
            <p:nvPr/>
          </p:nvSpPr>
          <p:spPr>
            <a:xfrm>
              <a:off x="6096000"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9</a:t>
              </a:r>
              <a:endParaRPr lang="en-ZA" b="1" dirty="0">
                <a:latin typeface="Ink Free" panose="03080402000500000000" pitchFamily="66" charset="0"/>
              </a:endParaRPr>
            </a:p>
          </p:txBody>
        </p:sp>
        <p:sp>
          <p:nvSpPr>
            <p:cNvPr id="84" name="Rectangle 83">
              <a:extLst>
                <a:ext uri="{FF2B5EF4-FFF2-40B4-BE49-F238E27FC236}">
                  <a16:creationId xmlns:a16="http://schemas.microsoft.com/office/drawing/2014/main" xmlns="" id="{AA897A2A-DC9B-561C-71AE-5409CED543DB}"/>
                </a:ext>
              </a:extLst>
            </p:cNvPr>
            <p:cNvSpPr/>
            <p:nvPr/>
          </p:nvSpPr>
          <p:spPr>
            <a:xfrm>
              <a:off x="6657975"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Local economic development</a:t>
              </a:r>
            </a:p>
          </p:txBody>
        </p:sp>
        <p:sp>
          <p:nvSpPr>
            <p:cNvPr id="85" name="Rectangle 84">
              <a:extLst>
                <a:ext uri="{FF2B5EF4-FFF2-40B4-BE49-F238E27FC236}">
                  <a16:creationId xmlns:a16="http://schemas.microsoft.com/office/drawing/2014/main" xmlns="" id="{2F845640-C39C-B9AF-0FC6-18703164F67C}"/>
                </a:ext>
              </a:extLst>
            </p:cNvPr>
            <p:cNvSpPr/>
            <p:nvPr/>
          </p:nvSpPr>
          <p:spPr>
            <a:xfrm>
              <a:off x="6096000"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10</a:t>
              </a:r>
              <a:endParaRPr lang="en-ZA" b="1" dirty="0">
                <a:latin typeface="Ink Free" panose="03080402000500000000" pitchFamily="66" charset="0"/>
              </a:endParaRPr>
            </a:p>
          </p:txBody>
        </p:sp>
        <p:sp>
          <p:nvSpPr>
            <p:cNvPr id="87" name="Rectangle 86">
              <a:extLst>
                <a:ext uri="{FF2B5EF4-FFF2-40B4-BE49-F238E27FC236}">
                  <a16:creationId xmlns:a16="http://schemas.microsoft.com/office/drawing/2014/main" xmlns="" id="{5C827E19-8F99-9674-CE0B-6024995FC06D}"/>
                </a:ext>
              </a:extLst>
            </p:cNvPr>
            <p:cNvSpPr/>
            <p:nvPr/>
          </p:nvSpPr>
          <p:spPr>
            <a:xfrm>
              <a:off x="6657975"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Challenges faced by the municipality that impacts on service delivery</a:t>
              </a:r>
              <a:endParaRPr lang="en-ZA" sz="1400" b="1" dirty="0">
                <a:solidFill>
                  <a:schemeClr val="tx1"/>
                </a:solidFill>
                <a:latin typeface="Arial Narrow" panose="020B0606020202030204" pitchFamily="34" charset="0"/>
              </a:endParaRPr>
            </a:p>
          </p:txBody>
        </p:sp>
        <p:sp>
          <p:nvSpPr>
            <p:cNvPr id="88" name="Rectangle 87">
              <a:extLst>
                <a:ext uri="{FF2B5EF4-FFF2-40B4-BE49-F238E27FC236}">
                  <a16:creationId xmlns:a16="http://schemas.microsoft.com/office/drawing/2014/main" xmlns="" id="{3162AC5D-1377-5CF0-78DE-67A4EED591DF}"/>
                </a:ext>
              </a:extLst>
            </p:cNvPr>
            <p:cNvSpPr/>
            <p:nvPr/>
          </p:nvSpPr>
          <p:spPr>
            <a:xfrm>
              <a:off x="6096000"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11</a:t>
              </a:r>
              <a:endParaRPr lang="en-ZA" b="1" dirty="0">
                <a:latin typeface="Ink Free" panose="03080402000500000000" pitchFamily="66" charset="0"/>
              </a:endParaRPr>
            </a:p>
          </p:txBody>
        </p:sp>
      </p:grpSp>
    </p:spTree>
    <p:extLst>
      <p:ext uri="{BB962C8B-B14F-4D97-AF65-F5344CB8AC3E}">
        <p14:creationId xmlns:p14="http://schemas.microsoft.com/office/powerpoint/2010/main" xmlns="" val="1448759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a:extLst>
              <a:ext uri="{FF2B5EF4-FFF2-40B4-BE49-F238E27FC236}">
                <a16:creationId xmlns:a16="http://schemas.microsoft.com/office/drawing/2014/main" xmlns="" id="{54A66772-7334-AE65-1A28-A8F935197950}"/>
              </a:ext>
            </a:extLst>
          </p:cNvPr>
          <p:cNvCxnSpPr>
            <a:cxnSpLocks/>
          </p:cNvCxnSpPr>
          <p:nvPr/>
        </p:nvCxnSpPr>
        <p:spPr>
          <a:xfrm>
            <a:off x="5676899" y="900112"/>
            <a:ext cx="28576" cy="4995862"/>
          </a:xfrm>
          <a:prstGeom prst="line">
            <a:avLst/>
          </a:prstGeom>
          <a:ln w="38100">
            <a:solidFill>
              <a:srgbClr val="44546A"/>
            </a:solidFill>
            <a:prstDash val="dashDot"/>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xmlns="" id="{7417C2F3-5649-F95F-7B19-F3F414E8B0D5}"/>
              </a:ext>
            </a:extLst>
          </p:cNvPr>
          <p:cNvGrpSpPr/>
          <p:nvPr/>
        </p:nvGrpSpPr>
        <p:grpSpPr>
          <a:xfrm>
            <a:off x="514349" y="1250166"/>
            <a:ext cx="4772025" cy="3783781"/>
            <a:chOff x="514349" y="1250166"/>
            <a:chExt cx="4772025" cy="3783781"/>
          </a:xfrm>
        </p:grpSpPr>
        <p:sp>
          <p:nvSpPr>
            <p:cNvPr id="3" name="Rectangle 2">
              <a:extLst>
                <a:ext uri="{FF2B5EF4-FFF2-40B4-BE49-F238E27FC236}">
                  <a16:creationId xmlns:a16="http://schemas.microsoft.com/office/drawing/2014/main" xmlns="" id="{2653C9AE-7F4D-D835-6D09-842DB0316E31}"/>
                </a:ext>
              </a:extLst>
            </p:cNvPr>
            <p:cNvSpPr/>
            <p:nvPr/>
          </p:nvSpPr>
          <p:spPr>
            <a:xfrm>
              <a:off x="1076324"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Introduction</a:t>
              </a:r>
              <a:endParaRPr lang="en-ZA" sz="1400" b="1" dirty="0">
                <a:solidFill>
                  <a:schemeClr val="tx1"/>
                </a:solidFill>
                <a:latin typeface="Arial Narrow" panose="020B0606020202030204" pitchFamily="34" charset="0"/>
              </a:endParaRPr>
            </a:p>
          </p:txBody>
        </p:sp>
        <p:sp>
          <p:nvSpPr>
            <p:cNvPr id="2" name="Rectangle 1">
              <a:extLst>
                <a:ext uri="{FF2B5EF4-FFF2-40B4-BE49-F238E27FC236}">
                  <a16:creationId xmlns:a16="http://schemas.microsoft.com/office/drawing/2014/main" xmlns="" id="{D727E91F-09E5-B44D-6C52-649D6ECA1C70}"/>
                </a:ext>
              </a:extLst>
            </p:cNvPr>
            <p:cNvSpPr/>
            <p:nvPr/>
          </p:nvSpPr>
          <p:spPr>
            <a:xfrm>
              <a:off x="514349"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0</a:t>
              </a:r>
              <a:endParaRPr lang="en-ZA" b="1" dirty="0">
                <a:latin typeface="Ink Free" panose="03080402000500000000" pitchFamily="66" charset="0"/>
              </a:endParaRPr>
            </a:p>
          </p:txBody>
        </p:sp>
        <p:sp>
          <p:nvSpPr>
            <p:cNvPr id="57" name="Rectangle 56">
              <a:extLst>
                <a:ext uri="{FF2B5EF4-FFF2-40B4-BE49-F238E27FC236}">
                  <a16:creationId xmlns:a16="http://schemas.microsoft.com/office/drawing/2014/main" xmlns="" id="{E2C4EF2A-E230-2F8E-2273-95CA54009EC1}"/>
                </a:ext>
              </a:extLst>
            </p:cNvPr>
            <p:cNvSpPr/>
            <p:nvPr/>
          </p:nvSpPr>
          <p:spPr>
            <a:xfrm>
              <a:off x="1076324"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Financial health of the municipality</a:t>
              </a:r>
              <a:endParaRPr lang="en-ZA" sz="1400" b="1" dirty="0">
                <a:solidFill>
                  <a:schemeClr val="tx1"/>
                </a:solidFill>
                <a:latin typeface="Arial Narrow" panose="020B0606020202030204" pitchFamily="34" charset="0"/>
              </a:endParaRPr>
            </a:p>
          </p:txBody>
        </p:sp>
        <p:sp>
          <p:nvSpPr>
            <p:cNvPr id="58" name="Rectangle 57">
              <a:extLst>
                <a:ext uri="{FF2B5EF4-FFF2-40B4-BE49-F238E27FC236}">
                  <a16:creationId xmlns:a16="http://schemas.microsoft.com/office/drawing/2014/main" xmlns="" id="{63B842B0-8BC2-3B8E-2DCD-CDD57D512EB1}"/>
                </a:ext>
              </a:extLst>
            </p:cNvPr>
            <p:cNvSpPr/>
            <p:nvPr/>
          </p:nvSpPr>
          <p:spPr>
            <a:xfrm>
              <a:off x="514349"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a:t>
              </a:r>
              <a:endParaRPr lang="en-ZA" b="1" dirty="0">
                <a:latin typeface="Ink Free" panose="03080402000500000000" pitchFamily="66" charset="0"/>
              </a:endParaRPr>
            </a:p>
          </p:txBody>
        </p:sp>
        <p:sp>
          <p:nvSpPr>
            <p:cNvPr id="60" name="Rectangle 59">
              <a:extLst>
                <a:ext uri="{FF2B5EF4-FFF2-40B4-BE49-F238E27FC236}">
                  <a16:creationId xmlns:a16="http://schemas.microsoft.com/office/drawing/2014/main" xmlns="" id="{61F794CF-B8DA-07E5-657B-3CA7628B102C}"/>
                </a:ext>
              </a:extLst>
            </p:cNvPr>
            <p:cNvSpPr/>
            <p:nvPr/>
          </p:nvSpPr>
          <p:spPr>
            <a:xfrm>
              <a:off x="1076324"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Investigations by MPAC and implementation of its recommendations by council</a:t>
              </a:r>
              <a:endParaRPr lang="en-ZA" sz="1400" b="1" dirty="0">
                <a:solidFill>
                  <a:schemeClr val="tx1"/>
                </a:solidFill>
                <a:latin typeface="Arial Narrow" panose="020B0606020202030204" pitchFamily="34" charset="0"/>
              </a:endParaRPr>
            </a:p>
          </p:txBody>
        </p:sp>
        <p:sp>
          <p:nvSpPr>
            <p:cNvPr id="61" name="Rectangle 60">
              <a:extLst>
                <a:ext uri="{FF2B5EF4-FFF2-40B4-BE49-F238E27FC236}">
                  <a16:creationId xmlns:a16="http://schemas.microsoft.com/office/drawing/2014/main" xmlns="" id="{AD76B112-BCCA-68D8-DBE2-116B78903B7A}"/>
                </a:ext>
              </a:extLst>
            </p:cNvPr>
            <p:cNvSpPr/>
            <p:nvPr/>
          </p:nvSpPr>
          <p:spPr>
            <a:xfrm>
              <a:off x="514349"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2</a:t>
              </a:r>
              <a:endParaRPr lang="en-ZA" b="1" dirty="0">
                <a:latin typeface="Ink Free" panose="03080402000500000000" pitchFamily="66" charset="0"/>
              </a:endParaRPr>
            </a:p>
          </p:txBody>
        </p:sp>
        <p:sp>
          <p:nvSpPr>
            <p:cNvPr id="63" name="Rectangle 62">
              <a:extLst>
                <a:ext uri="{FF2B5EF4-FFF2-40B4-BE49-F238E27FC236}">
                  <a16:creationId xmlns:a16="http://schemas.microsoft.com/office/drawing/2014/main" xmlns="" id="{111EDBC6-B8D1-C9D5-A00F-19937E1C2E30}"/>
                </a:ext>
              </a:extLst>
            </p:cNvPr>
            <p:cNvSpPr/>
            <p:nvPr/>
          </p:nvSpPr>
          <p:spPr>
            <a:xfrm>
              <a:off x="1076324"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Revenue collection</a:t>
              </a:r>
              <a:endParaRPr lang="en-ZA" sz="1400" b="1" dirty="0">
                <a:solidFill>
                  <a:schemeClr val="tx1"/>
                </a:solidFill>
                <a:latin typeface="Arial Narrow" panose="020B0606020202030204" pitchFamily="34" charset="0"/>
              </a:endParaRPr>
            </a:p>
          </p:txBody>
        </p:sp>
        <p:sp>
          <p:nvSpPr>
            <p:cNvPr id="64" name="Rectangle 63">
              <a:extLst>
                <a:ext uri="{FF2B5EF4-FFF2-40B4-BE49-F238E27FC236}">
                  <a16:creationId xmlns:a16="http://schemas.microsoft.com/office/drawing/2014/main" xmlns="" id="{5F978734-3361-3791-BC9C-CC859B4B8332}"/>
                </a:ext>
              </a:extLst>
            </p:cNvPr>
            <p:cNvSpPr/>
            <p:nvPr/>
          </p:nvSpPr>
          <p:spPr>
            <a:xfrm>
              <a:off x="514349"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3</a:t>
              </a:r>
              <a:endParaRPr lang="en-ZA" b="1" dirty="0">
                <a:latin typeface="Ink Free" panose="03080402000500000000" pitchFamily="66" charset="0"/>
              </a:endParaRPr>
            </a:p>
          </p:txBody>
        </p:sp>
        <p:sp>
          <p:nvSpPr>
            <p:cNvPr id="66" name="Rectangle 65">
              <a:extLst>
                <a:ext uri="{FF2B5EF4-FFF2-40B4-BE49-F238E27FC236}">
                  <a16:creationId xmlns:a16="http://schemas.microsoft.com/office/drawing/2014/main" xmlns="" id="{2105B437-827A-0A8E-7C51-69D8FDD15D87}"/>
                </a:ext>
              </a:extLst>
            </p:cNvPr>
            <p:cNvSpPr/>
            <p:nvPr/>
          </p:nvSpPr>
          <p:spPr>
            <a:xfrm>
              <a:off x="1076324"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to the municipality</a:t>
              </a:r>
              <a:endParaRPr lang="en-ZA" sz="1400" b="1" dirty="0">
                <a:solidFill>
                  <a:schemeClr val="tx1"/>
                </a:solidFill>
                <a:latin typeface="Arial Narrow" panose="020B0606020202030204" pitchFamily="34" charset="0"/>
              </a:endParaRPr>
            </a:p>
          </p:txBody>
        </p:sp>
        <p:sp>
          <p:nvSpPr>
            <p:cNvPr id="67" name="Rectangle 66">
              <a:extLst>
                <a:ext uri="{FF2B5EF4-FFF2-40B4-BE49-F238E27FC236}">
                  <a16:creationId xmlns:a16="http://schemas.microsoft.com/office/drawing/2014/main" xmlns="" id="{6272038A-7122-F90A-1E62-CD6506176455}"/>
                </a:ext>
              </a:extLst>
            </p:cNvPr>
            <p:cNvSpPr/>
            <p:nvPr/>
          </p:nvSpPr>
          <p:spPr>
            <a:xfrm>
              <a:off x="514349"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4</a:t>
              </a:r>
              <a:endParaRPr lang="en-ZA" b="1" dirty="0">
                <a:latin typeface="Ink Free" panose="03080402000500000000" pitchFamily="66" charset="0"/>
              </a:endParaRPr>
            </a:p>
          </p:txBody>
        </p:sp>
        <p:sp>
          <p:nvSpPr>
            <p:cNvPr id="69" name="Rectangle 68">
              <a:extLst>
                <a:ext uri="{FF2B5EF4-FFF2-40B4-BE49-F238E27FC236}">
                  <a16:creationId xmlns:a16="http://schemas.microsoft.com/office/drawing/2014/main" xmlns="" id="{E70F2B0F-1BEC-1E08-EFB0-A945F9965C85}"/>
                </a:ext>
              </a:extLst>
            </p:cNvPr>
            <p:cNvSpPr/>
            <p:nvPr/>
          </p:nvSpPr>
          <p:spPr>
            <a:xfrm>
              <a:off x="1076324"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By The Municipality (Bulk Purchases)</a:t>
              </a:r>
              <a:endParaRPr lang="en-ZA" sz="1400" b="1" dirty="0">
                <a:solidFill>
                  <a:schemeClr val="tx1"/>
                </a:solidFill>
                <a:latin typeface="Arial Narrow" panose="020B0606020202030204" pitchFamily="34" charset="0"/>
              </a:endParaRPr>
            </a:p>
          </p:txBody>
        </p:sp>
        <p:sp>
          <p:nvSpPr>
            <p:cNvPr id="70" name="Rectangle 69">
              <a:extLst>
                <a:ext uri="{FF2B5EF4-FFF2-40B4-BE49-F238E27FC236}">
                  <a16:creationId xmlns:a16="http://schemas.microsoft.com/office/drawing/2014/main" xmlns="" id="{055A2345-39BA-CDDD-602B-A48AED2CC33C}"/>
                </a:ext>
              </a:extLst>
            </p:cNvPr>
            <p:cNvSpPr/>
            <p:nvPr/>
          </p:nvSpPr>
          <p:spPr>
            <a:xfrm>
              <a:off x="514349"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5</a:t>
              </a:r>
              <a:endParaRPr lang="en-ZA" b="1" dirty="0">
                <a:latin typeface="Ink Free" panose="03080402000500000000" pitchFamily="66" charset="0"/>
              </a:endParaRPr>
            </a:p>
          </p:txBody>
        </p:sp>
      </p:grpSp>
      <p:grpSp>
        <p:nvGrpSpPr>
          <p:cNvPr id="90" name="Group 89">
            <a:extLst>
              <a:ext uri="{FF2B5EF4-FFF2-40B4-BE49-F238E27FC236}">
                <a16:creationId xmlns:a16="http://schemas.microsoft.com/office/drawing/2014/main" xmlns="" id="{9DB12AF0-3462-473F-8A3F-D2BCFA576844}"/>
              </a:ext>
            </a:extLst>
          </p:cNvPr>
          <p:cNvGrpSpPr/>
          <p:nvPr/>
        </p:nvGrpSpPr>
        <p:grpSpPr>
          <a:xfrm>
            <a:off x="6096000" y="1250166"/>
            <a:ext cx="4772025" cy="3783781"/>
            <a:chOff x="6096000" y="1250166"/>
            <a:chExt cx="4772025" cy="3783781"/>
          </a:xfrm>
        </p:grpSpPr>
        <p:sp>
          <p:nvSpPr>
            <p:cNvPr id="72" name="Rectangle 71">
              <a:extLst>
                <a:ext uri="{FF2B5EF4-FFF2-40B4-BE49-F238E27FC236}">
                  <a16:creationId xmlns:a16="http://schemas.microsoft.com/office/drawing/2014/main" xmlns="" id="{82765034-74ED-7163-59EE-9CD8D6C5058C}"/>
                </a:ext>
              </a:extLst>
            </p:cNvPr>
            <p:cNvSpPr/>
            <p:nvPr/>
          </p:nvSpPr>
          <p:spPr>
            <a:xfrm>
              <a:off x="6657975"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UIFW expenditure </a:t>
              </a:r>
            </a:p>
          </p:txBody>
        </p:sp>
        <p:sp>
          <p:nvSpPr>
            <p:cNvPr id="73" name="Rectangle 72">
              <a:extLst>
                <a:ext uri="{FF2B5EF4-FFF2-40B4-BE49-F238E27FC236}">
                  <a16:creationId xmlns:a16="http://schemas.microsoft.com/office/drawing/2014/main" xmlns="" id="{0E6503E1-F417-C8BF-BE5E-9481617CFA73}"/>
                </a:ext>
              </a:extLst>
            </p:cNvPr>
            <p:cNvSpPr/>
            <p:nvPr/>
          </p:nvSpPr>
          <p:spPr>
            <a:xfrm>
              <a:off x="6096000"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6</a:t>
              </a:r>
              <a:endParaRPr lang="en-ZA" b="1" dirty="0">
                <a:latin typeface="Ink Free" panose="03080402000500000000" pitchFamily="66" charset="0"/>
              </a:endParaRPr>
            </a:p>
          </p:txBody>
        </p:sp>
        <p:sp>
          <p:nvSpPr>
            <p:cNvPr id="75" name="Rectangle 74">
              <a:extLst>
                <a:ext uri="{FF2B5EF4-FFF2-40B4-BE49-F238E27FC236}">
                  <a16:creationId xmlns:a16="http://schemas.microsoft.com/office/drawing/2014/main" xmlns="" id="{A9633CCA-19AD-6969-24B9-BE82066AFB0C}"/>
                </a:ext>
              </a:extLst>
            </p:cNvPr>
            <p:cNvSpPr/>
            <p:nvPr/>
          </p:nvSpPr>
          <p:spPr>
            <a:xfrm>
              <a:off x="6657975"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Consequence management</a:t>
              </a:r>
            </a:p>
          </p:txBody>
        </p:sp>
        <p:sp>
          <p:nvSpPr>
            <p:cNvPr id="76" name="Rectangle 75">
              <a:extLst>
                <a:ext uri="{FF2B5EF4-FFF2-40B4-BE49-F238E27FC236}">
                  <a16:creationId xmlns:a16="http://schemas.microsoft.com/office/drawing/2014/main" xmlns="" id="{F02B2F6B-8851-AE28-0184-D2B7FC3B011B}"/>
                </a:ext>
              </a:extLst>
            </p:cNvPr>
            <p:cNvSpPr/>
            <p:nvPr/>
          </p:nvSpPr>
          <p:spPr>
            <a:xfrm>
              <a:off x="6096000"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7</a:t>
              </a:r>
              <a:endParaRPr lang="en-ZA" b="1" dirty="0">
                <a:latin typeface="Ink Free" panose="03080402000500000000" pitchFamily="66" charset="0"/>
              </a:endParaRPr>
            </a:p>
          </p:txBody>
        </p:sp>
        <p:sp>
          <p:nvSpPr>
            <p:cNvPr id="78" name="Rectangle 77">
              <a:extLst>
                <a:ext uri="{FF2B5EF4-FFF2-40B4-BE49-F238E27FC236}">
                  <a16:creationId xmlns:a16="http://schemas.microsoft.com/office/drawing/2014/main" xmlns="" id="{3D8EA0BF-2BE7-884B-8DA9-310EEBBF2B69}"/>
                </a:ext>
              </a:extLst>
            </p:cNvPr>
            <p:cNvSpPr/>
            <p:nvPr/>
          </p:nvSpPr>
          <p:spPr>
            <a:xfrm>
              <a:off x="6657975"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Human resources</a:t>
              </a:r>
              <a:endParaRPr lang="en-ZA" sz="1400" b="1" dirty="0">
                <a:solidFill>
                  <a:schemeClr val="tx1"/>
                </a:solidFill>
                <a:latin typeface="Arial Narrow" panose="020B0606020202030204" pitchFamily="34" charset="0"/>
              </a:endParaRPr>
            </a:p>
          </p:txBody>
        </p:sp>
        <p:sp>
          <p:nvSpPr>
            <p:cNvPr id="79" name="Rectangle 78">
              <a:extLst>
                <a:ext uri="{FF2B5EF4-FFF2-40B4-BE49-F238E27FC236}">
                  <a16:creationId xmlns:a16="http://schemas.microsoft.com/office/drawing/2014/main" xmlns="" id="{758B8134-1F3A-C9E0-1C6F-5BEC65A58B48}"/>
                </a:ext>
              </a:extLst>
            </p:cNvPr>
            <p:cNvSpPr/>
            <p:nvPr/>
          </p:nvSpPr>
          <p:spPr>
            <a:xfrm>
              <a:off x="6096000"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8</a:t>
              </a:r>
              <a:endParaRPr lang="en-ZA" b="1" dirty="0">
                <a:latin typeface="Ink Free" panose="03080402000500000000" pitchFamily="66" charset="0"/>
              </a:endParaRPr>
            </a:p>
          </p:txBody>
        </p:sp>
        <p:sp>
          <p:nvSpPr>
            <p:cNvPr id="81" name="Rectangle 80">
              <a:extLst>
                <a:ext uri="{FF2B5EF4-FFF2-40B4-BE49-F238E27FC236}">
                  <a16:creationId xmlns:a16="http://schemas.microsoft.com/office/drawing/2014/main" xmlns="" id="{F8721DFB-9E15-1229-6AB1-9B38384A5005}"/>
                </a:ext>
              </a:extLst>
            </p:cNvPr>
            <p:cNvSpPr/>
            <p:nvPr/>
          </p:nvSpPr>
          <p:spPr>
            <a:xfrm>
              <a:off x="6657975"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Basic service delivery</a:t>
              </a:r>
            </a:p>
          </p:txBody>
        </p:sp>
        <p:sp>
          <p:nvSpPr>
            <p:cNvPr id="82" name="Rectangle 81">
              <a:extLst>
                <a:ext uri="{FF2B5EF4-FFF2-40B4-BE49-F238E27FC236}">
                  <a16:creationId xmlns:a16="http://schemas.microsoft.com/office/drawing/2014/main" xmlns="" id="{FF74112B-565E-49DC-6649-94A515252E8B}"/>
                </a:ext>
              </a:extLst>
            </p:cNvPr>
            <p:cNvSpPr/>
            <p:nvPr/>
          </p:nvSpPr>
          <p:spPr>
            <a:xfrm>
              <a:off x="6096000"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9</a:t>
              </a:r>
              <a:endParaRPr lang="en-ZA" b="1" dirty="0">
                <a:latin typeface="Ink Free" panose="03080402000500000000" pitchFamily="66" charset="0"/>
              </a:endParaRPr>
            </a:p>
          </p:txBody>
        </p:sp>
        <p:sp>
          <p:nvSpPr>
            <p:cNvPr id="84" name="Rectangle 83">
              <a:extLst>
                <a:ext uri="{FF2B5EF4-FFF2-40B4-BE49-F238E27FC236}">
                  <a16:creationId xmlns:a16="http://schemas.microsoft.com/office/drawing/2014/main" xmlns="" id="{AA897A2A-DC9B-561C-71AE-5409CED543DB}"/>
                </a:ext>
              </a:extLst>
            </p:cNvPr>
            <p:cNvSpPr/>
            <p:nvPr/>
          </p:nvSpPr>
          <p:spPr>
            <a:xfrm>
              <a:off x="6657975"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Local economic development</a:t>
              </a:r>
            </a:p>
          </p:txBody>
        </p:sp>
        <p:sp>
          <p:nvSpPr>
            <p:cNvPr id="85" name="Rectangle 84">
              <a:extLst>
                <a:ext uri="{FF2B5EF4-FFF2-40B4-BE49-F238E27FC236}">
                  <a16:creationId xmlns:a16="http://schemas.microsoft.com/office/drawing/2014/main" xmlns="" id="{2F845640-C39C-B9AF-0FC6-18703164F67C}"/>
                </a:ext>
              </a:extLst>
            </p:cNvPr>
            <p:cNvSpPr/>
            <p:nvPr/>
          </p:nvSpPr>
          <p:spPr>
            <a:xfrm>
              <a:off x="6096000"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10</a:t>
              </a:r>
              <a:endParaRPr lang="en-ZA" b="1" dirty="0">
                <a:latin typeface="Ink Free" panose="03080402000500000000" pitchFamily="66" charset="0"/>
              </a:endParaRPr>
            </a:p>
          </p:txBody>
        </p:sp>
        <p:sp>
          <p:nvSpPr>
            <p:cNvPr id="87" name="Rectangle 86">
              <a:extLst>
                <a:ext uri="{FF2B5EF4-FFF2-40B4-BE49-F238E27FC236}">
                  <a16:creationId xmlns:a16="http://schemas.microsoft.com/office/drawing/2014/main" xmlns="" id="{5C827E19-8F99-9674-CE0B-6024995FC06D}"/>
                </a:ext>
              </a:extLst>
            </p:cNvPr>
            <p:cNvSpPr/>
            <p:nvPr/>
          </p:nvSpPr>
          <p:spPr>
            <a:xfrm>
              <a:off x="6657975"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Challenges faced by the municipality that impacts on service delivery</a:t>
              </a:r>
              <a:endParaRPr lang="en-ZA" sz="1400" b="1" dirty="0">
                <a:solidFill>
                  <a:schemeClr val="tx1"/>
                </a:solidFill>
                <a:latin typeface="Arial Narrow" panose="020B0606020202030204" pitchFamily="34" charset="0"/>
              </a:endParaRPr>
            </a:p>
          </p:txBody>
        </p:sp>
        <p:sp>
          <p:nvSpPr>
            <p:cNvPr id="88" name="Rectangle 87">
              <a:extLst>
                <a:ext uri="{FF2B5EF4-FFF2-40B4-BE49-F238E27FC236}">
                  <a16:creationId xmlns:a16="http://schemas.microsoft.com/office/drawing/2014/main" xmlns="" id="{3162AC5D-1377-5CF0-78DE-67A4EED591DF}"/>
                </a:ext>
              </a:extLst>
            </p:cNvPr>
            <p:cNvSpPr/>
            <p:nvPr/>
          </p:nvSpPr>
          <p:spPr>
            <a:xfrm>
              <a:off x="6096000"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11</a:t>
              </a:r>
              <a:endParaRPr lang="en-ZA" b="1" dirty="0">
                <a:latin typeface="Ink Free" panose="03080402000500000000" pitchFamily="66" charset="0"/>
              </a:endParaRPr>
            </a:p>
          </p:txBody>
        </p:sp>
      </p:grpSp>
    </p:spTree>
    <p:extLst>
      <p:ext uri="{BB962C8B-B14F-4D97-AF65-F5344CB8AC3E}">
        <p14:creationId xmlns:p14="http://schemas.microsoft.com/office/powerpoint/2010/main" xmlns="" val="2266461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205748667"/>
              </p:ext>
            </p:extLst>
          </p:nvPr>
        </p:nvGraphicFramePr>
        <p:xfrm>
          <a:off x="112928" y="585954"/>
          <a:ext cx="8712968" cy="1828800"/>
        </p:xfrm>
        <a:graphic>
          <a:graphicData uri="http://schemas.openxmlformats.org/drawingml/2006/table">
            <a:tbl>
              <a:tblPr firstRow="1" bandRow="1">
                <a:tableStyleId>{5C22544A-7EE6-4342-B048-85BDC9FD1C3A}</a:tableStyleId>
              </a:tblPr>
              <a:tblGrid>
                <a:gridCol w="8712968">
                  <a:extLst>
                    <a:ext uri="{9D8B030D-6E8A-4147-A177-3AD203B41FA5}">
                      <a16:colId xmlns:a16="http://schemas.microsoft.com/office/drawing/2014/main" xmlns="" val="20000"/>
                    </a:ext>
                  </a:extLst>
                </a:gridCol>
              </a:tblGrid>
              <a:tr h="144016">
                <a:tc>
                  <a:txBody>
                    <a:bodyPr/>
                    <a:lstStyle/>
                    <a:p>
                      <a:pPr marL="171450" indent="-171450" algn="l" fontAlgn="t">
                        <a:buFont typeface="Arial" panose="020B0604020202020204" pitchFamily="34" charset="0"/>
                        <a:buChar char="•"/>
                      </a:pPr>
                      <a:r>
                        <a:rPr lang="en-ZA" sz="1200" b="0" i="0" u="none" strike="noStrike" dirty="0">
                          <a:solidFill>
                            <a:srgbClr val="000000"/>
                          </a:solidFill>
                          <a:effectLst/>
                          <a:latin typeface="Arial Narrow" panose="020B0606020202030204" pitchFamily="34" charset="0"/>
                        </a:rPr>
                        <a:t>R14 731 176 Irregular Expenditure noted by Council and referred to MPAC on the 24 November 2020</a:t>
                      </a:r>
                    </a:p>
                    <a:p>
                      <a:pPr marL="171450" indent="-171450" algn="l" fontAlgn="t">
                        <a:buFont typeface="Arial" panose="020B0604020202020204" pitchFamily="34" charset="0"/>
                        <a:buChar char="•"/>
                      </a:pPr>
                      <a:r>
                        <a:rPr lang="en-ZA" sz="1200" b="0" i="0" u="none" strike="noStrike" dirty="0">
                          <a:solidFill>
                            <a:srgbClr val="000000"/>
                          </a:solidFill>
                          <a:effectLst/>
                          <a:latin typeface="Arial Narrow" panose="020B0606020202030204" pitchFamily="34" charset="0"/>
                        </a:rPr>
                        <a:t>R2 796 136 identified as Irregular investigated by MPAC and</a:t>
                      </a:r>
                      <a:r>
                        <a:rPr lang="en-ZA" sz="1200" b="0" i="0" u="none" strike="noStrike" baseline="0" dirty="0">
                          <a:solidFill>
                            <a:srgbClr val="000000"/>
                          </a:solidFill>
                          <a:effectLst/>
                          <a:latin typeface="Arial Narrow" panose="020B0606020202030204" pitchFamily="34" charset="0"/>
                        </a:rPr>
                        <a:t> referred to Financial Misconduct Board via Council</a:t>
                      </a:r>
                      <a:endParaRPr lang="en-ZA" sz="1200" b="0" i="0" u="none" strike="noStrike" dirty="0">
                        <a:solidFill>
                          <a:srgbClr val="000000"/>
                        </a:solidFill>
                        <a:effectLst/>
                        <a:latin typeface="Arial Narrow" panose="020B0606020202030204" pitchFamily="34" charset="0"/>
                      </a:endParaRPr>
                    </a:p>
                    <a:p>
                      <a:pPr marL="171450" indent="-171450" algn="l" fontAlgn="t">
                        <a:buFont typeface="Arial" panose="020B0604020202020204" pitchFamily="34" charset="0"/>
                        <a:buChar char="•"/>
                      </a:pPr>
                      <a:r>
                        <a:rPr lang="en-ZA" sz="1200" b="0" i="0" u="none" strike="noStrike" dirty="0">
                          <a:solidFill>
                            <a:srgbClr val="000000"/>
                          </a:solidFill>
                          <a:effectLst/>
                          <a:latin typeface="Arial Narrow" panose="020B0606020202030204" pitchFamily="34" charset="0"/>
                        </a:rPr>
                        <a:t>MPAC has on the 29 October 2020 submitted to Council a UIFW Report for 2014/15/2015/16; 2016/17; 2017/18 and 2018/19 Financial Years</a:t>
                      </a:r>
                    </a:p>
                    <a:p>
                      <a:pPr marL="0" lvl="0" indent="0">
                        <a:buFont typeface="Arial" panose="020B0604020202020204" pitchFamily="34" charset="0"/>
                        <a:buNone/>
                      </a:pPr>
                      <a:r>
                        <a:rPr lang="en-ZA" sz="1800" b="0" kern="1200" dirty="0">
                          <a:solidFill>
                            <a:schemeClr val="lt1"/>
                          </a:solidFill>
                          <a:effectLst/>
                          <a:latin typeface="+mn-lt"/>
                          <a:ea typeface="+mn-ea"/>
                          <a:cs typeface="+mn-cs"/>
                        </a:rPr>
                        <a:t> </a:t>
                      </a:r>
                      <a:r>
                        <a:rPr lang="en-ZA" sz="1800" b="1" kern="1200" dirty="0">
                          <a:solidFill>
                            <a:schemeClr val="lt1"/>
                          </a:solidFill>
                          <a:effectLst/>
                          <a:latin typeface="+mn-lt"/>
                          <a:ea typeface="+mn-ea"/>
                          <a:cs typeface="+mn-cs"/>
                        </a:rPr>
                        <a:t>Regulations</a:t>
                      </a:r>
                    </a:p>
                    <a:p>
                      <a:pPr marL="0" lvl="0" indent="0">
                        <a:buFont typeface="Arial" panose="020B0604020202020204" pitchFamily="34" charset="0"/>
                        <a:buNone/>
                      </a:pPr>
                      <a:endParaRPr lang="en-ZA" sz="1200" b="0" kern="1200" dirty="0">
                        <a:solidFill>
                          <a:schemeClr val="tx1"/>
                        </a:solidFill>
                        <a:effectLst/>
                        <a:latin typeface="Arial Narrow" panose="020B0606020202030204" pitchFamily="34" charset="0"/>
                        <a:ea typeface="+mn-ea"/>
                        <a:cs typeface="+mn-cs"/>
                      </a:endParaRPr>
                    </a:p>
                    <a:p>
                      <a:pPr marL="0" lvl="0" indent="0">
                        <a:buFont typeface="Arial" panose="020B0604020202020204" pitchFamily="34" charset="0"/>
                        <a:buNone/>
                      </a:pPr>
                      <a:endParaRPr lang="en-ZA" sz="1200" b="0" kern="1200" dirty="0">
                        <a:solidFill>
                          <a:schemeClr val="tx1"/>
                        </a:solidFill>
                        <a:effectLst/>
                        <a:latin typeface="Arial Narrow" panose="020B0606020202030204" pitchFamily="34" charset="0"/>
                        <a:ea typeface="+mn-ea"/>
                        <a:cs typeface="+mn-cs"/>
                      </a:endParaRPr>
                    </a:p>
                    <a:p>
                      <a:pPr marL="171450" lvl="0" indent="-171450" algn="just">
                        <a:lnSpc>
                          <a:spcPct val="100000"/>
                        </a:lnSpc>
                        <a:buFont typeface="Arial" panose="020B0604020202020204" pitchFamily="34" charset="0"/>
                        <a:buChar char="•"/>
                      </a:pP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171450" lvl="0" indent="-171450">
                        <a:lnSpc>
                          <a:spcPct val="100000"/>
                        </a:lnSpc>
                        <a:buFont typeface="Arial" panose="020B0604020202020204" pitchFamily="34" charset="0"/>
                        <a:buChar char="•"/>
                      </a:pP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1" kern="1200" dirty="0">
                        <a:solidFill>
                          <a:schemeClr val="tx1"/>
                        </a:solidFill>
                        <a:effectLst/>
                        <a:latin typeface="Arial Narrow" panose="020B0606020202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2134653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46903036"/>
              </p:ext>
            </p:extLst>
          </p:nvPr>
        </p:nvGraphicFramePr>
        <p:xfrm>
          <a:off x="114893" y="2947827"/>
          <a:ext cx="8712968" cy="1835257"/>
        </p:xfrm>
        <a:graphic>
          <a:graphicData uri="http://schemas.openxmlformats.org/drawingml/2006/table">
            <a:tbl>
              <a:tblPr firstRow="1" bandRow="1">
                <a:tableStyleId>{5C22544A-7EE6-4342-B048-85BDC9FD1C3A}</a:tableStyleId>
              </a:tblPr>
              <a:tblGrid>
                <a:gridCol w="8712968">
                  <a:extLst>
                    <a:ext uri="{9D8B030D-6E8A-4147-A177-3AD203B41FA5}">
                      <a16:colId xmlns:a16="http://schemas.microsoft.com/office/drawing/2014/main" xmlns="" val="20000"/>
                    </a:ext>
                  </a:extLst>
                </a:gridCol>
              </a:tblGrid>
              <a:tr h="1835257">
                <a:tc>
                  <a:txBody>
                    <a:bodyPr/>
                    <a:lstStyle/>
                    <a:p>
                      <a:pPr marL="0" lvl="0" indent="0" algn="l">
                        <a:lnSpc>
                          <a:spcPct val="100000"/>
                        </a:lnSpc>
                        <a:buFont typeface="Arial" panose="020B0604020202020204" pitchFamily="34" charset="0"/>
                        <a:buNone/>
                      </a:pPr>
                      <a:endParaRPr lang="en-ZA" sz="1200" b="0" kern="1200" dirty="0">
                        <a:solidFill>
                          <a:schemeClr val="tx1"/>
                        </a:solidFill>
                        <a:effectLst/>
                        <a:latin typeface="Arial Narrow" panose="020B0606020202030204" pitchFamily="34" charset="0"/>
                        <a:ea typeface="+mn-ea"/>
                        <a:cs typeface="+mn-cs"/>
                      </a:endParaRPr>
                    </a:p>
                    <a:p>
                      <a:pPr marL="0" lvl="0" indent="0" algn="l">
                        <a:lnSpc>
                          <a:spcPct val="100000"/>
                        </a:lnSpc>
                        <a:buFont typeface="Arial" panose="020B0604020202020204" pitchFamily="34" charset="0"/>
                        <a:buNone/>
                      </a:pP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0" lvl="0" indent="0" algn="l">
                        <a:buFont typeface="Arial" panose="020B0604020202020204" pitchFamily="34" charset="0"/>
                        <a:buNone/>
                      </a:pPr>
                      <a:endParaRPr lang="en-ZA" sz="1200" b="0" kern="1200" dirty="0">
                        <a:solidFill>
                          <a:schemeClr val="tx1"/>
                        </a:solidFill>
                        <a:effectLst/>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1" kern="1200" dirty="0">
                        <a:solidFill>
                          <a:schemeClr val="tx1"/>
                        </a:solidFill>
                        <a:effectLst/>
                        <a:latin typeface="Arial Narrow" panose="020B0606020202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8" name="Rectangle 7">
            <a:extLst>
              <a:ext uri="{FF2B5EF4-FFF2-40B4-BE49-F238E27FC236}">
                <a16:creationId xmlns:a16="http://schemas.microsoft.com/office/drawing/2014/main" xmlns="" id="{D9BDAEA3-FD8E-CD76-046B-46F27A7D60E4}"/>
              </a:ext>
            </a:extLst>
          </p:cNvPr>
          <p:cNvSpPr/>
          <p:nvPr/>
        </p:nvSpPr>
        <p:spPr>
          <a:xfrm>
            <a:off x="114893" y="2414586"/>
            <a:ext cx="5590581" cy="1520933"/>
          </a:xfrm>
          <a:prstGeom prst="rect">
            <a:avLst/>
          </a:prstGeom>
          <a:solidFill>
            <a:schemeClr val="bg1"/>
          </a:solidFill>
          <a:ln w="1905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1260000" rtlCol="0" anchor="t"/>
          <a:lstStyle/>
          <a:p>
            <a:r>
              <a:rPr lang="en-GB" sz="1200" b="1" dirty="0">
                <a:solidFill>
                  <a:schemeClr val="tx1"/>
                </a:solidFill>
                <a:latin typeface="Arial Narrow" panose="020B0606020202030204" pitchFamily="34" charset="0"/>
              </a:rPr>
              <a:t>Service Delivery Areas – Roads and Stormwater </a:t>
            </a:r>
          </a:p>
          <a:p>
            <a:endParaRPr lang="en-GB"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GB" sz="1200" dirty="0">
                <a:solidFill>
                  <a:schemeClr val="tx1"/>
                </a:solidFill>
                <a:latin typeface="Arial Narrow" panose="020B0606020202030204" pitchFamily="34" charset="0"/>
              </a:rPr>
              <a:t>Provide budget for the maintenance of the ageing infrastructure.</a:t>
            </a:r>
          </a:p>
          <a:p>
            <a:pPr marL="171450" indent="-171450">
              <a:buFont typeface="Arial" panose="020B0604020202020204" pitchFamily="34" charset="0"/>
              <a:buChar char="•"/>
            </a:pPr>
            <a:r>
              <a:rPr lang="en-GB" sz="1200" dirty="0">
                <a:solidFill>
                  <a:schemeClr val="tx1"/>
                </a:solidFill>
                <a:latin typeface="Arial Narrow" panose="020B0606020202030204" pitchFamily="34" charset="0"/>
              </a:rPr>
              <a:t>Roads and storm water needs to have a comprehensive plan to address potholes in Mogalakwena.</a:t>
            </a:r>
          </a:p>
        </p:txBody>
      </p:sp>
      <p:sp>
        <p:nvSpPr>
          <p:cNvPr id="9" name="Rectangle 8">
            <a:extLst>
              <a:ext uri="{FF2B5EF4-FFF2-40B4-BE49-F238E27FC236}">
                <a16:creationId xmlns:a16="http://schemas.microsoft.com/office/drawing/2014/main" xmlns="" id="{FCEC37F8-4ADB-6F21-EF3C-D0D6D3D99563}"/>
              </a:ext>
            </a:extLst>
          </p:cNvPr>
          <p:cNvSpPr/>
          <p:nvPr/>
        </p:nvSpPr>
        <p:spPr>
          <a:xfrm>
            <a:off x="6032571" y="3428999"/>
            <a:ext cx="5590581" cy="1520933"/>
          </a:xfrm>
          <a:prstGeom prst="rect">
            <a:avLst/>
          </a:prstGeom>
          <a:solidFill>
            <a:schemeClr val="bg1"/>
          </a:solidFill>
          <a:ln w="1905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1260000" rtlCol="0" anchor="t"/>
          <a:lstStyle/>
          <a:p>
            <a:pPr marL="0" lvl="0" indent="0">
              <a:buFont typeface="Arial" panose="020B0604020202020204" pitchFamily="34" charset="0"/>
              <a:buNone/>
            </a:pPr>
            <a:r>
              <a:rPr lang="en-ZA" sz="1200" b="1" kern="1200" dirty="0">
                <a:solidFill>
                  <a:schemeClr val="tx1"/>
                </a:solidFill>
                <a:effectLst/>
                <a:latin typeface="Arial Narrow" panose="020B0606020202030204" pitchFamily="34" charset="0"/>
              </a:rPr>
              <a:t>Security Companies</a:t>
            </a:r>
          </a:p>
          <a:p>
            <a:pPr marL="0" lvl="0" indent="0">
              <a:buFont typeface="Arial" panose="020B0604020202020204" pitchFamily="34" charset="0"/>
              <a:buNone/>
            </a:pPr>
            <a:endParaRPr lang="en-ZA" sz="1200" b="1" kern="1200" dirty="0">
              <a:solidFill>
                <a:schemeClr val="tx1"/>
              </a:solidFill>
              <a:effectLst/>
              <a:latin typeface="Arial Narrow" panose="020B0606020202030204" pitchFamily="34" charset="0"/>
            </a:endParaRPr>
          </a:p>
          <a:p>
            <a:pPr marL="171450" lvl="0" indent="-171450">
              <a:buFont typeface="Arial" panose="020B0604020202020204" pitchFamily="34" charset="0"/>
              <a:buChar char="•"/>
            </a:pPr>
            <a:r>
              <a:rPr lang="en-ZA" sz="1200" b="0" kern="1200" dirty="0">
                <a:solidFill>
                  <a:schemeClr val="tx1"/>
                </a:solidFill>
                <a:effectLst/>
                <a:latin typeface="Arial Narrow" panose="020B0606020202030204" pitchFamily="34" charset="0"/>
              </a:rPr>
              <a:t>Appointment of Security Companies be done in terms of Supply Chain Management Policies.</a:t>
            </a: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29DE9057-0509-D41C-60F1-33A49920096C}"/>
              </a:ext>
            </a:extLst>
          </p:cNvPr>
          <p:cNvSpPr/>
          <p:nvPr/>
        </p:nvSpPr>
        <p:spPr>
          <a:xfrm>
            <a:off x="114893" y="4251217"/>
            <a:ext cx="5590581" cy="1520933"/>
          </a:xfrm>
          <a:prstGeom prst="rect">
            <a:avLst/>
          </a:prstGeom>
          <a:solidFill>
            <a:schemeClr val="bg1"/>
          </a:solidFill>
          <a:ln w="1905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1260000" rtlCol="0" anchor="t"/>
          <a:lstStyle/>
          <a:p>
            <a:r>
              <a:rPr lang="en-GB" sz="1200" b="1" dirty="0">
                <a:solidFill>
                  <a:schemeClr val="tx1"/>
                </a:solidFill>
                <a:latin typeface="Arial Narrow" panose="020B0606020202030204" pitchFamily="34" charset="0"/>
              </a:rPr>
              <a:t>Electrical Services</a:t>
            </a:r>
          </a:p>
          <a:p>
            <a:endParaRPr lang="en-GB" sz="1200" b="1" dirty="0">
              <a:solidFill>
                <a:schemeClr val="tx1"/>
              </a:solidFill>
              <a:latin typeface="Arial Narrow" panose="020B0606020202030204" pitchFamily="34" charset="0"/>
            </a:endParaRPr>
          </a:p>
          <a:p>
            <a:pPr marL="171450" indent="-171450">
              <a:buFont typeface="Arial" panose="020B0604020202020204" pitchFamily="34" charset="0"/>
              <a:buChar char="•"/>
            </a:pPr>
            <a:r>
              <a:rPr lang="en-GB" sz="1200" dirty="0">
                <a:solidFill>
                  <a:schemeClr val="tx1"/>
                </a:solidFill>
                <a:latin typeface="Arial Narrow" panose="020B0606020202030204" pitchFamily="34" charset="0"/>
              </a:rPr>
              <a:t>Electrical Components need to be refurbished and budget be set aside. </a:t>
            </a:r>
          </a:p>
          <a:p>
            <a:pPr marL="171450" indent="-171450">
              <a:buFont typeface="Arial" panose="020B0604020202020204" pitchFamily="34" charset="0"/>
              <a:buChar char="•"/>
            </a:pPr>
            <a:r>
              <a:rPr lang="en-GB" sz="1200" dirty="0">
                <a:solidFill>
                  <a:schemeClr val="tx1"/>
                </a:solidFill>
                <a:latin typeface="Arial Narrow" panose="020B0606020202030204" pitchFamily="34" charset="0"/>
              </a:rPr>
              <a:t>The Electrical Services to have a comprehensive plan and feasibility study be made on the electrical transformers and meters.</a:t>
            </a:r>
          </a:p>
          <a:p>
            <a:pPr marL="171450" indent="-171450">
              <a:buFont typeface="Arial" panose="020B0604020202020204" pitchFamily="34" charset="0"/>
              <a:buChar char="•"/>
            </a:pPr>
            <a:r>
              <a:rPr lang="en-GB" sz="1200" dirty="0">
                <a:solidFill>
                  <a:schemeClr val="tx1"/>
                </a:solidFill>
                <a:latin typeface="Arial Narrow" panose="020B0606020202030204" pitchFamily="34" charset="0"/>
              </a:rPr>
              <a:t>Loss control be prioritised to avoid illegal connections .</a:t>
            </a:r>
          </a:p>
        </p:txBody>
      </p:sp>
      <p:sp>
        <p:nvSpPr>
          <p:cNvPr id="11" name="Rectangle 10">
            <a:extLst>
              <a:ext uri="{FF2B5EF4-FFF2-40B4-BE49-F238E27FC236}">
                <a16:creationId xmlns:a16="http://schemas.microsoft.com/office/drawing/2014/main" xmlns="" id="{7E40BCCB-09FE-C22D-D752-C633D82A8F7B}"/>
              </a:ext>
            </a:extLst>
          </p:cNvPr>
          <p:cNvSpPr/>
          <p:nvPr/>
        </p:nvSpPr>
        <p:spPr>
          <a:xfrm>
            <a:off x="6032571" y="1593742"/>
            <a:ext cx="5590581" cy="1520933"/>
          </a:xfrm>
          <a:prstGeom prst="rect">
            <a:avLst/>
          </a:prstGeom>
          <a:solidFill>
            <a:schemeClr val="bg1"/>
          </a:solidFill>
          <a:ln w="1905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1260000" rtlCol="0" anchor="t"/>
          <a:lstStyle/>
          <a:p>
            <a:r>
              <a:rPr lang="en-GB" sz="1200" b="1" dirty="0">
                <a:solidFill>
                  <a:schemeClr val="tx1"/>
                </a:solidFill>
                <a:latin typeface="Arial Narrow" panose="020B0606020202030204" pitchFamily="34" charset="0"/>
              </a:rPr>
              <a:t>Solid Waste Management</a:t>
            </a:r>
          </a:p>
          <a:p>
            <a:endParaRPr lang="en-GB" sz="1200" b="1" dirty="0">
              <a:solidFill>
                <a:schemeClr val="tx1"/>
              </a:solidFill>
              <a:latin typeface="Arial Narrow" panose="020B0606020202030204" pitchFamily="34" charset="0"/>
            </a:endParaRPr>
          </a:p>
          <a:p>
            <a:pPr marL="171450" indent="-171450">
              <a:buFont typeface="Arial" panose="020B0604020202020204" pitchFamily="34" charset="0"/>
              <a:buChar char="•"/>
            </a:pPr>
            <a:r>
              <a:rPr lang="en-GB" sz="1200" dirty="0">
                <a:solidFill>
                  <a:schemeClr val="tx1"/>
                </a:solidFill>
                <a:latin typeface="Arial Narrow" panose="020B0606020202030204" pitchFamily="34" charset="0"/>
              </a:rPr>
              <a:t>Trucks for waste collection be budgeted for.</a:t>
            </a:r>
          </a:p>
          <a:p>
            <a:pPr marL="171450" indent="-171450">
              <a:buFont typeface="Arial" panose="020B0604020202020204" pitchFamily="34" charset="0"/>
              <a:buChar char="•"/>
            </a:pPr>
            <a:r>
              <a:rPr lang="en-GB" sz="1200" dirty="0">
                <a:solidFill>
                  <a:schemeClr val="tx1"/>
                </a:solidFill>
                <a:latin typeface="Arial Narrow" panose="020B0606020202030204" pitchFamily="34" charset="0"/>
              </a:rPr>
              <a:t>The services of waste collection be extended to other parts of Mogalakwena.</a:t>
            </a:r>
          </a:p>
          <a:p>
            <a:pPr marL="171450" indent="-171450">
              <a:buFont typeface="Arial" panose="020B0604020202020204" pitchFamily="34" charset="0"/>
              <a:buChar char="•"/>
            </a:pPr>
            <a:r>
              <a:rPr lang="en-GB" sz="1200" dirty="0">
                <a:solidFill>
                  <a:schemeClr val="tx1"/>
                </a:solidFill>
                <a:latin typeface="Arial Narrow" panose="020B0606020202030204" pitchFamily="34" charset="0"/>
              </a:rPr>
              <a:t>Burial and Indigent Register be well managed in terms of proper documentation to avoid burial of the undocumented foreign nationalities  </a:t>
            </a:r>
          </a:p>
          <a:p>
            <a:pPr marL="171450" indent="-171450">
              <a:buFont typeface="Arial" panose="020B0604020202020204" pitchFamily="34" charset="0"/>
              <a:buChar char="•"/>
            </a:pPr>
            <a:r>
              <a:rPr lang="en-GB" sz="1200" dirty="0">
                <a:solidFill>
                  <a:schemeClr val="tx1"/>
                </a:solidFill>
                <a:latin typeface="Arial Narrow" panose="020B0606020202030204" pitchFamily="34" charset="0"/>
              </a:rPr>
              <a:t>Procedures be developed in verifying indigent burials cases</a:t>
            </a:r>
          </a:p>
        </p:txBody>
      </p:sp>
      <p:sp>
        <p:nvSpPr>
          <p:cNvPr id="12" name="Rectangle 11">
            <a:extLst>
              <a:ext uri="{FF2B5EF4-FFF2-40B4-BE49-F238E27FC236}">
                <a16:creationId xmlns:a16="http://schemas.microsoft.com/office/drawing/2014/main" xmlns="" id="{8DB9DEEF-88EA-2B7F-1D17-17833304772B}"/>
              </a:ext>
            </a:extLst>
          </p:cNvPr>
          <p:cNvSpPr/>
          <p:nvPr/>
        </p:nvSpPr>
        <p:spPr>
          <a:xfrm>
            <a:off x="114893" y="579329"/>
            <a:ext cx="5590581" cy="1520933"/>
          </a:xfrm>
          <a:prstGeom prst="rect">
            <a:avLst/>
          </a:prstGeom>
          <a:solidFill>
            <a:schemeClr val="bg1"/>
          </a:solidFill>
          <a:ln w="1905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1260000" rtlCol="0" anchor="t"/>
          <a:lstStyle/>
          <a:p>
            <a:r>
              <a:rPr lang="en-GB" sz="1200" b="1" dirty="0">
                <a:solidFill>
                  <a:schemeClr val="tx1"/>
                </a:solidFill>
                <a:latin typeface="Arial Narrow" panose="020B0606020202030204" pitchFamily="34" charset="0"/>
              </a:rPr>
              <a:t>Service Delivery Areas-Water and Sanitation</a:t>
            </a:r>
          </a:p>
          <a:p>
            <a:endParaRPr lang="en-GB" sz="1200" b="1" dirty="0">
              <a:solidFill>
                <a:schemeClr val="tx1"/>
              </a:solidFill>
              <a:latin typeface="Arial Narrow" panose="020B0606020202030204" pitchFamily="34" charset="0"/>
            </a:endParaRPr>
          </a:p>
          <a:p>
            <a:pPr marL="171450" indent="-171450">
              <a:buFont typeface="Arial" panose="020B0604020202020204" pitchFamily="34" charset="0"/>
              <a:buChar char="•"/>
            </a:pPr>
            <a:r>
              <a:rPr lang="en-GB" sz="1200" dirty="0">
                <a:solidFill>
                  <a:schemeClr val="tx1"/>
                </a:solidFill>
                <a:latin typeface="Arial Narrow" panose="020B0606020202030204" pitchFamily="34" charset="0"/>
              </a:rPr>
              <a:t>Provide budget for the maintenance of the ageing infrastructure.</a:t>
            </a:r>
          </a:p>
          <a:p>
            <a:pPr marL="171450" indent="-171450">
              <a:buFont typeface="Arial" panose="020B0604020202020204" pitchFamily="34" charset="0"/>
              <a:buChar char="•"/>
            </a:pPr>
            <a:r>
              <a:rPr lang="en-GB" sz="1200" dirty="0">
                <a:solidFill>
                  <a:schemeClr val="tx1"/>
                </a:solidFill>
                <a:latin typeface="Arial Narrow" panose="020B0606020202030204" pitchFamily="34" charset="0"/>
              </a:rPr>
              <a:t>Water supply should be given urgent priority to avoid the loss of water</a:t>
            </a:r>
          </a:p>
          <a:p>
            <a:pPr marL="171450" indent="-171450">
              <a:buFont typeface="Arial" panose="020B0604020202020204" pitchFamily="34" charset="0"/>
              <a:buChar char="•"/>
            </a:pPr>
            <a:r>
              <a:rPr lang="en-GB" sz="1200" dirty="0">
                <a:solidFill>
                  <a:schemeClr val="tx1"/>
                </a:solidFill>
                <a:latin typeface="Arial Narrow" panose="020B0606020202030204" pitchFamily="34" charset="0"/>
              </a:rPr>
              <a:t>Review of the water masterplan.</a:t>
            </a:r>
          </a:p>
        </p:txBody>
      </p:sp>
      <p:cxnSp>
        <p:nvCxnSpPr>
          <p:cNvPr id="14" name="Straight Connector 13">
            <a:extLst>
              <a:ext uri="{FF2B5EF4-FFF2-40B4-BE49-F238E27FC236}">
                <a16:creationId xmlns:a16="http://schemas.microsoft.com/office/drawing/2014/main" xmlns="" id="{B8D52FD6-5808-DEB4-B169-486BD5048646}"/>
              </a:ext>
            </a:extLst>
          </p:cNvPr>
          <p:cNvCxnSpPr>
            <a:cxnSpLocks/>
          </p:cNvCxnSpPr>
          <p:nvPr/>
        </p:nvCxnSpPr>
        <p:spPr>
          <a:xfrm>
            <a:off x="1238250" y="742950"/>
            <a:ext cx="0" cy="1038064"/>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1F57C889-2198-758D-4F54-99601C63B717}"/>
              </a:ext>
            </a:extLst>
          </p:cNvPr>
          <p:cNvCxnSpPr>
            <a:cxnSpLocks/>
          </p:cNvCxnSpPr>
          <p:nvPr/>
        </p:nvCxnSpPr>
        <p:spPr>
          <a:xfrm>
            <a:off x="1238250" y="4419600"/>
            <a:ext cx="0" cy="1038064"/>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xmlns="" id="{139E7EB1-079E-7AF7-3EC6-350F034B61DB}"/>
              </a:ext>
            </a:extLst>
          </p:cNvPr>
          <p:cNvCxnSpPr>
            <a:cxnSpLocks/>
          </p:cNvCxnSpPr>
          <p:nvPr/>
        </p:nvCxnSpPr>
        <p:spPr>
          <a:xfrm>
            <a:off x="7086600" y="3584468"/>
            <a:ext cx="0" cy="1038064"/>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xmlns="" id="{0295A07E-4AB3-2FEF-6E5D-5610F71DC231}"/>
              </a:ext>
            </a:extLst>
          </p:cNvPr>
          <p:cNvCxnSpPr>
            <a:cxnSpLocks/>
          </p:cNvCxnSpPr>
          <p:nvPr/>
        </p:nvCxnSpPr>
        <p:spPr>
          <a:xfrm>
            <a:off x="1238250" y="2562224"/>
            <a:ext cx="0" cy="1038064"/>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68332D17-596A-C1DC-6C8F-3A11EB419E8F}"/>
              </a:ext>
            </a:extLst>
          </p:cNvPr>
          <p:cNvCxnSpPr>
            <a:cxnSpLocks/>
          </p:cNvCxnSpPr>
          <p:nvPr/>
        </p:nvCxnSpPr>
        <p:spPr>
          <a:xfrm>
            <a:off x="7153275" y="1814512"/>
            <a:ext cx="0" cy="1038064"/>
          </a:xfrm>
          <a:prstGeom prst="line">
            <a:avLst/>
          </a:prstGeom>
          <a:ln w="19050"/>
        </p:spPr>
        <p:style>
          <a:lnRef idx="1">
            <a:schemeClr val="dk1"/>
          </a:lnRef>
          <a:fillRef idx="0">
            <a:schemeClr val="dk1"/>
          </a:fillRef>
          <a:effectRef idx="0">
            <a:schemeClr val="dk1"/>
          </a:effectRef>
          <a:fontRef idx="minor">
            <a:schemeClr val="tx1"/>
          </a:fontRef>
        </p:style>
      </p:cxnSp>
      <p:pic>
        <p:nvPicPr>
          <p:cNvPr id="21" name="Graphic 20">
            <a:extLst>
              <a:ext uri="{FF2B5EF4-FFF2-40B4-BE49-F238E27FC236}">
                <a16:creationId xmlns:a16="http://schemas.microsoft.com/office/drawing/2014/main" xmlns="" id="{C7504C14-EAA2-D0B7-AF8D-D2210D9A3531}"/>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20214" y="4443996"/>
            <a:ext cx="941836" cy="941836"/>
          </a:xfrm>
          <a:prstGeom prst="rect">
            <a:avLst/>
          </a:prstGeom>
        </p:spPr>
      </p:pic>
      <p:pic>
        <p:nvPicPr>
          <p:cNvPr id="23" name="Graphic 22">
            <a:extLst>
              <a:ext uri="{FF2B5EF4-FFF2-40B4-BE49-F238E27FC236}">
                <a16:creationId xmlns:a16="http://schemas.microsoft.com/office/drawing/2014/main" xmlns="" id="{3ED9C440-C15E-56FF-A367-F09183323138}"/>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220214" y="2612231"/>
            <a:ext cx="842116" cy="842116"/>
          </a:xfrm>
          <a:prstGeom prst="rect">
            <a:avLst/>
          </a:prstGeom>
        </p:spPr>
      </p:pic>
      <p:pic>
        <p:nvPicPr>
          <p:cNvPr id="25" name="Graphic 24">
            <a:extLst>
              <a:ext uri="{FF2B5EF4-FFF2-40B4-BE49-F238E27FC236}">
                <a16:creationId xmlns:a16="http://schemas.microsoft.com/office/drawing/2014/main" xmlns="" id="{18370939-4905-DE38-032F-CA1C10FF69EA}"/>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6092555" y="3749230"/>
            <a:ext cx="934062" cy="934062"/>
          </a:xfrm>
          <a:prstGeom prst="rect">
            <a:avLst/>
          </a:prstGeom>
        </p:spPr>
      </p:pic>
      <p:pic>
        <p:nvPicPr>
          <p:cNvPr id="27" name="Graphic 26">
            <a:extLst>
              <a:ext uri="{FF2B5EF4-FFF2-40B4-BE49-F238E27FC236}">
                <a16:creationId xmlns:a16="http://schemas.microsoft.com/office/drawing/2014/main" xmlns="" id="{4A68C69D-05DD-3666-1A36-9C904368FBF1}"/>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6123095" y="1865470"/>
            <a:ext cx="1011061" cy="1011061"/>
          </a:xfrm>
          <a:prstGeom prst="rect">
            <a:avLst/>
          </a:prstGeom>
        </p:spPr>
      </p:pic>
      <p:pic>
        <p:nvPicPr>
          <p:cNvPr id="29" name="Graphic 28">
            <a:extLst>
              <a:ext uri="{FF2B5EF4-FFF2-40B4-BE49-F238E27FC236}">
                <a16:creationId xmlns:a16="http://schemas.microsoft.com/office/drawing/2014/main" xmlns="" id="{EC6FA7A5-5107-F91E-9573-54C5279F5C8B}"/>
              </a:ext>
            </a:extLst>
          </p:cNvPr>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p:blipFill>
        <p:spPr>
          <a:xfrm>
            <a:off x="193178" y="856401"/>
            <a:ext cx="968872" cy="968872"/>
          </a:xfrm>
          <a:prstGeom prst="rect">
            <a:avLst/>
          </a:prstGeom>
        </p:spPr>
      </p:pic>
    </p:spTree>
    <p:extLst>
      <p:ext uri="{BB962C8B-B14F-4D97-AF65-F5344CB8AC3E}">
        <p14:creationId xmlns:p14="http://schemas.microsoft.com/office/powerpoint/2010/main" xmlns="" val="4000346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137279942"/>
              </p:ext>
            </p:extLst>
          </p:nvPr>
        </p:nvGraphicFramePr>
        <p:xfrm>
          <a:off x="94947" y="535925"/>
          <a:ext cx="8712968" cy="1737360"/>
        </p:xfrm>
        <a:graphic>
          <a:graphicData uri="http://schemas.openxmlformats.org/drawingml/2006/table">
            <a:tbl>
              <a:tblPr firstRow="1" bandRow="1">
                <a:tableStyleId>{5C22544A-7EE6-4342-B048-85BDC9FD1C3A}</a:tableStyleId>
              </a:tblPr>
              <a:tblGrid>
                <a:gridCol w="8712968">
                  <a:extLst>
                    <a:ext uri="{9D8B030D-6E8A-4147-A177-3AD203B41FA5}">
                      <a16:colId xmlns:a16="http://schemas.microsoft.com/office/drawing/2014/main" xmlns="" val="20000"/>
                    </a:ext>
                  </a:extLst>
                </a:gridCol>
              </a:tblGrid>
              <a:tr h="144016">
                <a:tc>
                  <a:txBody>
                    <a:bodyPr/>
                    <a:lstStyle/>
                    <a:p>
                      <a:pPr lvl="0" algn="l"/>
                      <a:r>
                        <a:rPr lang="en-ZA" sz="1200" b="1" kern="1200" dirty="0">
                          <a:solidFill>
                            <a:schemeClr val="tx1"/>
                          </a:solidFill>
                          <a:effectLst/>
                          <a:latin typeface="Arial Narrow" panose="020B0606020202030204" pitchFamily="34" charset="0"/>
                          <a:ea typeface="+mn-ea"/>
                          <a:cs typeface="+mn-cs"/>
                        </a:rPr>
                        <a:t>Sound Financial Management</a:t>
                      </a:r>
                    </a:p>
                    <a:p>
                      <a:pPr marL="171450" lvl="0" indent="-171450" algn="l">
                        <a:buFont typeface="Arial" panose="020B0604020202020204" pitchFamily="34" charset="0"/>
                        <a:buChar char="•"/>
                      </a:pPr>
                      <a:r>
                        <a:rPr lang="en-ZA" sz="1200" b="0" kern="1200" dirty="0">
                          <a:solidFill>
                            <a:schemeClr val="tx1"/>
                          </a:solidFill>
                          <a:effectLst/>
                          <a:latin typeface="Arial Narrow" panose="020B0606020202030204" pitchFamily="34" charset="0"/>
                          <a:ea typeface="+mn-ea"/>
                          <a:cs typeface="+mn-cs"/>
                        </a:rPr>
                        <a:t>Consequence management be implemented</a:t>
                      </a:r>
                    </a:p>
                    <a:p>
                      <a:pPr marL="171450" lvl="0" indent="-171450" algn="l">
                        <a:buFont typeface="Arial" panose="020B0604020202020204" pitchFamily="34" charset="0"/>
                        <a:buChar char="•"/>
                      </a:pPr>
                      <a:r>
                        <a:rPr lang="en-ZA" sz="1200" b="0" kern="1200" dirty="0">
                          <a:solidFill>
                            <a:schemeClr val="tx1"/>
                          </a:solidFill>
                          <a:effectLst/>
                          <a:latin typeface="Arial Narrow" panose="020B0606020202030204" pitchFamily="34" charset="0"/>
                          <a:ea typeface="+mn-ea"/>
                          <a:cs typeface="+mn-cs"/>
                        </a:rPr>
                        <a:t>Annual Financial Statement be submitted on time to the Audit Committee and Internal Audit for review</a:t>
                      </a:r>
                    </a:p>
                    <a:p>
                      <a:pPr marL="171450" lvl="0" indent="-171450" algn="l">
                        <a:buFont typeface="Arial" panose="020B0604020202020204" pitchFamily="34" charset="0"/>
                        <a:buChar char="•"/>
                      </a:pPr>
                      <a:r>
                        <a:rPr lang="en-ZA" sz="1200" b="0" kern="1200" dirty="0">
                          <a:solidFill>
                            <a:schemeClr val="tx1"/>
                          </a:solidFill>
                          <a:effectLst/>
                          <a:latin typeface="Arial Narrow" panose="020B0606020202030204" pitchFamily="34" charset="0"/>
                          <a:ea typeface="+mn-ea"/>
                          <a:cs typeface="+mn-cs"/>
                        </a:rPr>
                        <a:t>Billing System needs to be improved to enhance revenue collection</a:t>
                      </a:r>
                    </a:p>
                    <a:p>
                      <a:pPr marL="171450" lvl="0" indent="-171450" algn="l">
                        <a:buFont typeface="Arial" panose="020B0604020202020204" pitchFamily="34" charset="0"/>
                        <a:buChar char="•"/>
                      </a:pPr>
                      <a:r>
                        <a:rPr lang="en-ZA" sz="1200" b="0" kern="1200" dirty="0">
                          <a:solidFill>
                            <a:schemeClr val="tx1"/>
                          </a:solidFill>
                          <a:effectLst/>
                          <a:latin typeface="Arial Narrow" panose="020B0606020202030204" pitchFamily="34" charset="0"/>
                          <a:ea typeface="+mn-ea"/>
                          <a:cs typeface="+mn-cs"/>
                        </a:rPr>
                        <a:t>Financial Recovery Plan be fully implemented</a:t>
                      </a:r>
                    </a:p>
                    <a:p>
                      <a:pPr marL="171450" lvl="0" indent="-171450" algn="l">
                        <a:buFont typeface="Arial" panose="020B0604020202020204" pitchFamily="34" charset="0"/>
                        <a:buChar char="•"/>
                      </a:pPr>
                      <a:r>
                        <a:rPr lang="en-ZA" sz="1200" b="0" kern="1200" dirty="0">
                          <a:solidFill>
                            <a:schemeClr val="tx1"/>
                          </a:solidFill>
                          <a:effectLst/>
                          <a:latin typeface="Arial Narrow" panose="020B0606020202030204" pitchFamily="34" charset="0"/>
                          <a:ea typeface="+mn-ea"/>
                          <a:cs typeface="+mn-cs"/>
                        </a:rPr>
                        <a:t>Service providers be evaluated on a regular basis in order to detect any poor performance</a:t>
                      </a:r>
                    </a:p>
                    <a:p>
                      <a:pPr marL="171450" lvl="0" indent="-171450" algn="l">
                        <a:buFont typeface="Arial" panose="020B0604020202020204" pitchFamily="34" charset="0"/>
                        <a:buChar char="•"/>
                      </a:pPr>
                      <a:r>
                        <a:rPr lang="en-ZA" sz="1200" b="0" kern="1200" dirty="0">
                          <a:solidFill>
                            <a:schemeClr val="tx1"/>
                          </a:solidFill>
                          <a:effectLst/>
                          <a:latin typeface="Arial Narrow" panose="020B0606020202030204" pitchFamily="34" charset="0"/>
                          <a:ea typeface="+mn-ea"/>
                          <a:cs typeface="+mn-cs"/>
                        </a:rPr>
                        <a:t>Asset Register be updated regularly</a:t>
                      </a:r>
                    </a:p>
                    <a:p>
                      <a:pPr marL="171450" lvl="0" indent="-171450" algn="l">
                        <a:buFont typeface="Arial" panose="020B0604020202020204" pitchFamily="34" charset="0"/>
                        <a:buChar char="•"/>
                      </a:pPr>
                      <a:r>
                        <a:rPr lang="en-ZA" sz="1200" b="0" kern="1200" dirty="0">
                          <a:solidFill>
                            <a:schemeClr val="tx1"/>
                          </a:solidFill>
                          <a:effectLst/>
                          <a:latin typeface="Arial Narrow" panose="020B0606020202030204" pitchFamily="34" charset="0"/>
                          <a:ea typeface="+mn-ea"/>
                          <a:cs typeface="+mn-cs"/>
                        </a:rPr>
                        <a:t>Electronic Record Management System be put in place</a:t>
                      </a:r>
                    </a:p>
                    <a:p>
                      <a:pPr marL="0" lvl="0" indent="0" algn="l">
                        <a:lnSpc>
                          <a:spcPct val="100000"/>
                        </a:lnSpc>
                        <a:buFont typeface="Arial" panose="020B0604020202020204" pitchFamily="34" charset="0"/>
                        <a:buNone/>
                      </a:pPr>
                      <a:endParaRPr lang="en-ZA" sz="1200" b="0" kern="1200" dirty="0">
                        <a:solidFill>
                          <a:schemeClr val="tx1"/>
                        </a:solidFill>
                        <a:effectLst/>
                        <a:latin typeface="Arial Narrow" panose="020B0606020202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5" name="TextBox 4">
            <a:extLst>
              <a:ext uri="{FF2B5EF4-FFF2-40B4-BE49-F238E27FC236}">
                <a16:creationId xmlns:a16="http://schemas.microsoft.com/office/drawing/2014/main" xmlns="" id="{559C0FE7-D437-8BC5-6408-FA29E74D35AB}"/>
              </a:ext>
            </a:extLst>
          </p:cNvPr>
          <p:cNvSpPr txBox="1"/>
          <p:nvPr/>
        </p:nvSpPr>
        <p:spPr>
          <a:xfrm>
            <a:off x="94947" y="2187560"/>
            <a:ext cx="60960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Human Resource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All critical positions be filled and within a given timeline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Recruitment be done in accordance with the approved recruitment policy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8" name="TextBox 7">
            <a:extLst>
              <a:ext uri="{FF2B5EF4-FFF2-40B4-BE49-F238E27FC236}">
                <a16:creationId xmlns:a16="http://schemas.microsoft.com/office/drawing/2014/main" xmlns="" id="{CC077EAF-DB5D-1F9B-DD52-35940298C231}"/>
              </a:ext>
            </a:extLst>
          </p:cNvPr>
          <p:cNvSpPr txBox="1"/>
          <p:nvPr/>
        </p:nvSpPr>
        <p:spPr>
          <a:xfrm>
            <a:off x="94947" y="3018557"/>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Council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Reports submitted to council be of good quality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Reports submitted to council committees be detailed Reporting to council and portfolio</a:t>
            </a:r>
            <a:endParaRPr kumimoji="0" lang="en-ZA"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1584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a:extLst>
              <a:ext uri="{FF2B5EF4-FFF2-40B4-BE49-F238E27FC236}">
                <a16:creationId xmlns:a16="http://schemas.microsoft.com/office/drawing/2014/main" xmlns="" id="{54A66772-7334-AE65-1A28-A8F935197950}"/>
              </a:ext>
            </a:extLst>
          </p:cNvPr>
          <p:cNvCxnSpPr>
            <a:cxnSpLocks/>
          </p:cNvCxnSpPr>
          <p:nvPr/>
        </p:nvCxnSpPr>
        <p:spPr>
          <a:xfrm>
            <a:off x="5676899" y="900112"/>
            <a:ext cx="28576" cy="4995862"/>
          </a:xfrm>
          <a:prstGeom prst="line">
            <a:avLst/>
          </a:prstGeom>
          <a:ln w="38100">
            <a:solidFill>
              <a:srgbClr val="44546A"/>
            </a:solidFill>
            <a:prstDash val="dashDot"/>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xmlns="" id="{7417C2F3-5649-F95F-7B19-F3F414E8B0D5}"/>
              </a:ext>
            </a:extLst>
          </p:cNvPr>
          <p:cNvGrpSpPr/>
          <p:nvPr/>
        </p:nvGrpSpPr>
        <p:grpSpPr>
          <a:xfrm>
            <a:off x="514349" y="1250166"/>
            <a:ext cx="4772025" cy="3783781"/>
            <a:chOff x="514349" y="1250166"/>
            <a:chExt cx="4772025" cy="3783781"/>
          </a:xfrm>
        </p:grpSpPr>
        <p:sp>
          <p:nvSpPr>
            <p:cNvPr id="3" name="Rectangle 2">
              <a:extLst>
                <a:ext uri="{FF2B5EF4-FFF2-40B4-BE49-F238E27FC236}">
                  <a16:creationId xmlns:a16="http://schemas.microsoft.com/office/drawing/2014/main" xmlns="" id="{2653C9AE-7F4D-D835-6D09-842DB0316E31}"/>
                </a:ext>
              </a:extLst>
            </p:cNvPr>
            <p:cNvSpPr/>
            <p:nvPr/>
          </p:nvSpPr>
          <p:spPr>
            <a:xfrm>
              <a:off x="1076324"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Introduction</a:t>
              </a:r>
              <a:endParaRPr lang="en-ZA" sz="1400" b="1" dirty="0">
                <a:solidFill>
                  <a:schemeClr val="tx1"/>
                </a:solidFill>
                <a:latin typeface="Arial Narrow" panose="020B0606020202030204" pitchFamily="34" charset="0"/>
              </a:endParaRPr>
            </a:p>
          </p:txBody>
        </p:sp>
        <p:sp>
          <p:nvSpPr>
            <p:cNvPr id="2" name="Rectangle 1">
              <a:extLst>
                <a:ext uri="{FF2B5EF4-FFF2-40B4-BE49-F238E27FC236}">
                  <a16:creationId xmlns:a16="http://schemas.microsoft.com/office/drawing/2014/main" xmlns="" id="{D727E91F-09E5-B44D-6C52-649D6ECA1C70}"/>
                </a:ext>
              </a:extLst>
            </p:cNvPr>
            <p:cNvSpPr/>
            <p:nvPr/>
          </p:nvSpPr>
          <p:spPr>
            <a:xfrm>
              <a:off x="514349"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0</a:t>
              </a:r>
              <a:endParaRPr lang="en-ZA" b="1" dirty="0">
                <a:latin typeface="Ink Free" panose="03080402000500000000" pitchFamily="66" charset="0"/>
              </a:endParaRPr>
            </a:p>
          </p:txBody>
        </p:sp>
        <p:sp>
          <p:nvSpPr>
            <p:cNvPr id="57" name="Rectangle 56">
              <a:extLst>
                <a:ext uri="{FF2B5EF4-FFF2-40B4-BE49-F238E27FC236}">
                  <a16:creationId xmlns:a16="http://schemas.microsoft.com/office/drawing/2014/main" xmlns="" id="{E2C4EF2A-E230-2F8E-2273-95CA54009EC1}"/>
                </a:ext>
              </a:extLst>
            </p:cNvPr>
            <p:cNvSpPr/>
            <p:nvPr/>
          </p:nvSpPr>
          <p:spPr>
            <a:xfrm>
              <a:off x="1076324"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Financial health of the municipality</a:t>
              </a:r>
              <a:endParaRPr lang="en-ZA" sz="1400" b="1" dirty="0">
                <a:solidFill>
                  <a:schemeClr val="tx1"/>
                </a:solidFill>
                <a:latin typeface="Arial Narrow" panose="020B0606020202030204" pitchFamily="34" charset="0"/>
              </a:endParaRPr>
            </a:p>
          </p:txBody>
        </p:sp>
        <p:sp>
          <p:nvSpPr>
            <p:cNvPr id="58" name="Rectangle 57">
              <a:extLst>
                <a:ext uri="{FF2B5EF4-FFF2-40B4-BE49-F238E27FC236}">
                  <a16:creationId xmlns:a16="http://schemas.microsoft.com/office/drawing/2014/main" xmlns="" id="{63B842B0-8BC2-3B8E-2DCD-CDD57D512EB1}"/>
                </a:ext>
              </a:extLst>
            </p:cNvPr>
            <p:cNvSpPr/>
            <p:nvPr/>
          </p:nvSpPr>
          <p:spPr>
            <a:xfrm>
              <a:off x="514349"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a:t>
              </a:r>
              <a:endParaRPr lang="en-ZA" b="1" dirty="0">
                <a:latin typeface="Ink Free" panose="03080402000500000000" pitchFamily="66" charset="0"/>
              </a:endParaRPr>
            </a:p>
          </p:txBody>
        </p:sp>
        <p:sp>
          <p:nvSpPr>
            <p:cNvPr id="60" name="Rectangle 59">
              <a:extLst>
                <a:ext uri="{FF2B5EF4-FFF2-40B4-BE49-F238E27FC236}">
                  <a16:creationId xmlns:a16="http://schemas.microsoft.com/office/drawing/2014/main" xmlns="" id="{61F794CF-B8DA-07E5-657B-3CA7628B102C}"/>
                </a:ext>
              </a:extLst>
            </p:cNvPr>
            <p:cNvSpPr/>
            <p:nvPr/>
          </p:nvSpPr>
          <p:spPr>
            <a:xfrm>
              <a:off x="1076324"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Investigations by MPAC and implementation of its recommendations by council</a:t>
              </a:r>
              <a:endParaRPr lang="en-ZA" sz="1400" b="1" dirty="0">
                <a:solidFill>
                  <a:schemeClr val="tx1"/>
                </a:solidFill>
                <a:latin typeface="Arial Narrow" panose="020B0606020202030204" pitchFamily="34" charset="0"/>
              </a:endParaRPr>
            </a:p>
          </p:txBody>
        </p:sp>
        <p:sp>
          <p:nvSpPr>
            <p:cNvPr id="61" name="Rectangle 60">
              <a:extLst>
                <a:ext uri="{FF2B5EF4-FFF2-40B4-BE49-F238E27FC236}">
                  <a16:creationId xmlns:a16="http://schemas.microsoft.com/office/drawing/2014/main" xmlns="" id="{AD76B112-BCCA-68D8-DBE2-116B78903B7A}"/>
                </a:ext>
              </a:extLst>
            </p:cNvPr>
            <p:cNvSpPr/>
            <p:nvPr/>
          </p:nvSpPr>
          <p:spPr>
            <a:xfrm>
              <a:off x="514349"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2</a:t>
              </a:r>
              <a:endParaRPr lang="en-ZA" b="1" dirty="0">
                <a:latin typeface="Ink Free" panose="03080402000500000000" pitchFamily="66" charset="0"/>
              </a:endParaRPr>
            </a:p>
          </p:txBody>
        </p:sp>
        <p:sp>
          <p:nvSpPr>
            <p:cNvPr id="63" name="Rectangle 62">
              <a:extLst>
                <a:ext uri="{FF2B5EF4-FFF2-40B4-BE49-F238E27FC236}">
                  <a16:creationId xmlns:a16="http://schemas.microsoft.com/office/drawing/2014/main" xmlns="" id="{111EDBC6-B8D1-C9D5-A00F-19937E1C2E30}"/>
                </a:ext>
              </a:extLst>
            </p:cNvPr>
            <p:cNvSpPr/>
            <p:nvPr/>
          </p:nvSpPr>
          <p:spPr>
            <a:xfrm>
              <a:off x="1076324" y="3248031"/>
              <a:ext cx="4210050" cy="400049"/>
            </a:xfrm>
            <a:prstGeom prst="rect">
              <a:avLst/>
            </a:prstGeom>
            <a:solidFill>
              <a:srgbClr val="4454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Arial Narrow" panose="020B0606020202030204" pitchFamily="34" charset="0"/>
                </a:rPr>
                <a:t>Revenue collection</a:t>
              </a:r>
              <a:endParaRPr lang="en-ZA" sz="1400" b="1" dirty="0">
                <a:solidFill>
                  <a:schemeClr val="bg1"/>
                </a:solidFill>
                <a:latin typeface="Arial Narrow" panose="020B0606020202030204" pitchFamily="34" charset="0"/>
              </a:endParaRPr>
            </a:p>
          </p:txBody>
        </p:sp>
        <p:sp>
          <p:nvSpPr>
            <p:cNvPr id="64" name="Rectangle 63">
              <a:extLst>
                <a:ext uri="{FF2B5EF4-FFF2-40B4-BE49-F238E27FC236}">
                  <a16:creationId xmlns:a16="http://schemas.microsoft.com/office/drawing/2014/main" xmlns="" id="{5F978734-3361-3791-BC9C-CC859B4B8332}"/>
                </a:ext>
              </a:extLst>
            </p:cNvPr>
            <p:cNvSpPr/>
            <p:nvPr/>
          </p:nvSpPr>
          <p:spPr>
            <a:xfrm>
              <a:off x="514349"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3</a:t>
              </a:r>
              <a:endParaRPr lang="en-ZA" b="1" dirty="0">
                <a:latin typeface="Ink Free" panose="03080402000500000000" pitchFamily="66" charset="0"/>
              </a:endParaRPr>
            </a:p>
          </p:txBody>
        </p:sp>
        <p:sp>
          <p:nvSpPr>
            <p:cNvPr id="66" name="Rectangle 65">
              <a:extLst>
                <a:ext uri="{FF2B5EF4-FFF2-40B4-BE49-F238E27FC236}">
                  <a16:creationId xmlns:a16="http://schemas.microsoft.com/office/drawing/2014/main" xmlns="" id="{2105B437-827A-0A8E-7C51-69D8FDD15D87}"/>
                </a:ext>
              </a:extLst>
            </p:cNvPr>
            <p:cNvSpPr/>
            <p:nvPr/>
          </p:nvSpPr>
          <p:spPr>
            <a:xfrm>
              <a:off x="1076324"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to the municipality</a:t>
              </a:r>
              <a:endParaRPr lang="en-ZA" sz="1400" b="1" dirty="0">
                <a:solidFill>
                  <a:schemeClr val="tx1"/>
                </a:solidFill>
                <a:latin typeface="Arial Narrow" panose="020B0606020202030204" pitchFamily="34" charset="0"/>
              </a:endParaRPr>
            </a:p>
          </p:txBody>
        </p:sp>
        <p:sp>
          <p:nvSpPr>
            <p:cNvPr id="67" name="Rectangle 66">
              <a:extLst>
                <a:ext uri="{FF2B5EF4-FFF2-40B4-BE49-F238E27FC236}">
                  <a16:creationId xmlns:a16="http://schemas.microsoft.com/office/drawing/2014/main" xmlns="" id="{6272038A-7122-F90A-1E62-CD6506176455}"/>
                </a:ext>
              </a:extLst>
            </p:cNvPr>
            <p:cNvSpPr/>
            <p:nvPr/>
          </p:nvSpPr>
          <p:spPr>
            <a:xfrm>
              <a:off x="514349"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4</a:t>
              </a:r>
              <a:endParaRPr lang="en-ZA" b="1" dirty="0">
                <a:latin typeface="Ink Free" panose="03080402000500000000" pitchFamily="66" charset="0"/>
              </a:endParaRPr>
            </a:p>
          </p:txBody>
        </p:sp>
        <p:sp>
          <p:nvSpPr>
            <p:cNvPr id="69" name="Rectangle 68">
              <a:extLst>
                <a:ext uri="{FF2B5EF4-FFF2-40B4-BE49-F238E27FC236}">
                  <a16:creationId xmlns:a16="http://schemas.microsoft.com/office/drawing/2014/main" xmlns="" id="{E70F2B0F-1BEC-1E08-EFB0-A945F9965C85}"/>
                </a:ext>
              </a:extLst>
            </p:cNvPr>
            <p:cNvSpPr/>
            <p:nvPr/>
          </p:nvSpPr>
          <p:spPr>
            <a:xfrm>
              <a:off x="1076324"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By The Municipality (Bulk Purchases)</a:t>
              </a:r>
              <a:endParaRPr lang="en-ZA" sz="1400" b="1" dirty="0">
                <a:solidFill>
                  <a:schemeClr val="tx1"/>
                </a:solidFill>
                <a:latin typeface="Arial Narrow" panose="020B0606020202030204" pitchFamily="34" charset="0"/>
              </a:endParaRPr>
            </a:p>
          </p:txBody>
        </p:sp>
        <p:sp>
          <p:nvSpPr>
            <p:cNvPr id="70" name="Rectangle 69">
              <a:extLst>
                <a:ext uri="{FF2B5EF4-FFF2-40B4-BE49-F238E27FC236}">
                  <a16:creationId xmlns:a16="http://schemas.microsoft.com/office/drawing/2014/main" xmlns="" id="{055A2345-39BA-CDDD-602B-A48AED2CC33C}"/>
                </a:ext>
              </a:extLst>
            </p:cNvPr>
            <p:cNvSpPr/>
            <p:nvPr/>
          </p:nvSpPr>
          <p:spPr>
            <a:xfrm>
              <a:off x="514349"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5</a:t>
              </a:r>
              <a:endParaRPr lang="en-ZA" b="1" dirty="0">
                <a:latin typeface="Ink Free" panose="03080402000500000000" pitchFamily="66" charset="0"/>
              </a:endParaRPr>
            </a:p>
          </p:txBody>
        </p:sp>
      </p:grpSp>
      <p:grpSp>
        <p:nvGrpSpPr>
          <p:cNvPr id="90" name="Group 89">
            <a:extLst>
              <a:ext uri="{FF2B5EF4-FFF2-40B4-BE49-F238E27FC236}">
                <a16:creationId xmlns:a16="http://schemas.microsoft.com/office/drawing/2014/main" xmlns="" id="{9DB12AF0-3462-473F-8A3F-D2BCFA576844}"/>
              </a:ext>
            </a:extLst>
          </p:cNvPr>
          <p:cNvGrpSpPr/>
          <p:nvPr/>
        </p:nvGrpSpPr>
        <p:grpSpPr>
          <a:xfrm>
            <a:off x="6096000" y="1250166"/>
            <a:ext cx="4772025" cy="3783781"/>
            <a:chOff x="6096000" y="1250166"/>
            <a:chExt cx="4772025" cy="3783781"/>
          </a:xfrm>
        </p:grpSpPr>
        <p:sp>
          <p:nvSpPr>
            <p:cNvPr id="72" name="Rectangle 71">
              <a:extLst>
                <a:ext uri="{FF2B5EF4-FFF2-40B4-BE49-F238E27FC236}">
                  <a16:creationId xmlns:a16="http://schemas.microsoft.com/office/drawing/2014/main" xmlns="" id="{82765034-74ED-7163-59EE-9CD8D6C5058C}"/>
                </a:ext>
              </a:extLst>
            </p:cNvPr>
            <p:cNvSpPr/>
            <p:nvPr/>
          </p:nvSpPr>
          <p:spPr>
            <a:xfrm>
              <a:off x="6657975"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UIFW expenditure </a:t>
              </a:r>
            </a:p>
          </p:txBody>
        </p:sp>
        <p:sp>
          <p:nvSpPr>
            <p:cNvPr id="73" name="Rectangle 72">
              <a:extLst>
                <a:ext uri="{FF2B5EF4-FFF2-40B4-BE49-F238E27FC236}">
                  <a16:creationId xmlns:a16="http://schemas.microsoft.com/office/drawing/2014/main" xmlns="" id="{0E6503E1-F417-C8BF-BE5E-9481617CFA73}"/>
                </a:ext>
              </a:extLst>
            </p:cNvPr>
            <p:cNvSpPr/>
            <p:nvPr/>
          </p:nvSpPr>
          <p:spPr>
            <a:xfrm>
              <a:off x="6096000"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6</a:t>
              </a:r>
              <a:endParaRPr lang="en-ZA" b="1" dirty="0">
                <a:latin typeface="Ink Free" panose="03080402000500000000" pitchFamily="66" charset="0"/>
              </a:endParaRPr>
            </a:p>
          </p:txBody>
        </p:sp>
        <p:sp>
          <p:nvSpPr>
            <p:cNvPr id="75" name="Rectangle 74">
              <a:extLst>
                <a:ext uri="{FF2B5EF4-FFF2-40B4-BE49-F238E27FC236}">
                  <a16:creationId xmlns:a16="http://schemas.microsoft.com/office/drawing/2014/main" xmlns="" id="{A9633CCA-19AD-6969-24B9-BE82066AFB0C}"/>
                </a:ext>
              </a:extLst>
            </p:cNvPr>
            <p:cNvSpPr/>
            <p:nvPr/>
          </p:nvSpPr>
          <p:spPr>
            <a:xfrm>
              <a:off x="6657975"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Consequence management</a:t>
              </a:r>
            </a:p>
          </p:txBody>
        </p:sp>
        <p:sp>
          <p:nvSpPr>
            <p:cNvPr id="76" name="Rectangle 75">
              <a:extLst>
                <a:ext uri="{FF2B5EF4-FFF2-40B4-BE49-F238E27FC236}">
                  <a16:creationId xmlns:a16="http://schemas.microsoft.com/office/drawing/2014/main" xmlns="" id="{F02B2F6B-8851-AE28-0184-D2B7FC3B011B}"/>
                </a:ext>
              </a:extLst>
            </p:cNvPr>
            <p:cNvSpPr/>
            <p:nvPr/>
          </p:nvSpPr>
          <p:spPr>
            <a:xfrm>
              <a:off x="6096000"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7</a:t>
              </a:r>
              <a:endParaRPr lang="en-ZA" b="1" dirty="0">
                <a:latin typeface="Ink Free" panose="03080402000500000000" pitchFamily="66" charset="0"/>
              </a:endParaRPr>
            </a:p>
          </p:txBody>
        </p:sp>
        <p:sp>
          <p:nvSpPr>
            <p:cNvPr id="78" name="Rectangle 77">
              <a:extLst>
                <a:ext uri="{FF2B5EF4-FFF2-40B4-BE49-F238E27FC236}">
                  <a16:creationId xmlns:a16="http://schemas.microsoft.com/office/drawing/2014/main" xmlns="" id="{3D8EA0BF-2BE7-884B-8DA9-310EEBBF2B69}"/>
                </a:ext>
              </a:extLst>
            </p:cNvPr>
            <p:cNvSpPr/>
            <p:nvPr/>
          </p:nvSpPr>
          <p:spPr>
            <a:xfrm>
              <a:off x="6657975"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Human resources</a:t>
              </a:r>
              <a:endParaRPr lang="en-ZA" sz="1400" b="1" dirty="0">
                <a:solidFill>
                  <a:schemeClr val="tx1"/>
                </a:solidFill>
                <a:latin typeface="Arial Narrow" panose="020B0606020202030204" pitchFamily="34" charset="0"/>
              </a:endParaRPr>
            </a:p>
          </p:txBody>
        </p:sp>
        <p:sp>
          <p:nvSpPr>
            <p:cNvPr id="79" name="Rectangle 78">
              <a:extLst>
                <a:ext uri="{FF2B5EF4-FFF2-40B4-BE49-F238E27FC236}">
                  <a16:creationId xmlns:a16="http://schemas.microsoft.com/office/drawing/2014/main" xmlns="" id="{758B8134-1F3A-C9E0-1C6F-5BEC65A58B48}"/>
                </a:ext>
              </a:extLst>
            </p:cNvPr>
            <p:cNvSpPr/>
            <p:nvPr/>
          </p:nvSpPr>
          <p:spPr>
            <a:xfrm>
              <a:off x="6096000"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8</a:t>
              </a:r>
              <a:endParaRPr lang="en-ZA" b="1" dirty="0">
                <a:latin typeface="Ink Free" panose="03080402000500000000" pitchFamily="66" charset="0"/>
              </a:endParaRPr>
            </a:p>
          </p:txBody>
        </p:sp>
        <p:sp>
          <p:nvSpPr>
            <p:cNvPr id="81" name="Rectangle 80">
              <a:extLst>
                <a:ext uri="{FF2B5EF4-FFF2-40B4-BE49-F238E27FC236}">
                  <a16:creationId xmlns:a16="http://schemas.microsoft.com/office/drawing/2014/main" xmlns="" id="{F8721DFB-9E15-1229-6AB1-9B38384A5005}"/>
                </a:ext>
              </a:extLst>
            </p:cNvPr>
            <p:cNvSpPr/>
            <p:nvPr/>
          </p:nvSpPr>
          <p:spPr>
            <a:xfrm>
              <a:off x="6657975"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Basic service delivery</a:t>
              </a:r>
            </a:p>
          </p:txBody>
        </p:sp>
        <p:sp>
          <p:nvSpPr>
            <p:cNvPr id="82" name="Rectangle 81">
              <a:extLst>
                <a:ext uri="{FF2B5EF4-FFF2-40B4-BE49-F238E27FC236}">
                  <a16:creationId xmlns:a16="http://schemas.microsoft.com/office/drawing/2014/main" xmlns="" id="{FF74112B-565E-49DC-6649-94A515252E8B}"/>
                </a:ext>
              </a:extLst>
            </p:cNvPr>
            <p:cNvSpPr/>
            <p:nvPr/>
          </p:nvSpPr>
          <p:spPr>
            <a:xfrm>
              <a:off x="6096000"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9</a:t>
              </a:r>
              <a:endParaRPr lang="en-ZA" b="1" dirty="0">
                <a:latin typeface="Ink Free" panose="03080402000500000000" pitchFamily="66" charset="0"/>
              </a:endParaRPr>
            </a:p>
          </p:txBody>
        </p:sp>
        <p:sp>
          <p:nvSpPr>
            <p:cNvPr id="84" name="Rectangle 83">
              <a:extLst>
                <a:ext uri="{FF2B5EF4-FFF2-40B4-BE49-F238E27FC236}">
                  <a16:creationId xmlns:a16="http://schemas.microsoft.com/office/drawing/2014/main" xmlns="" id="{AA897A2A-DC9B-561C-71AE-5409CED543DB}"/>
                </a:ext>
              </a:extLst>
            </p:cNvPr>
            <p:cNvSpPr/>
            <p:nvPr/>
          </p:nvSpPr>
          <p:spPr>
            <a:xfrm>
              <a:off x="6657975"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Local economic development</a:t>
              </a:r>
            </a:p>
          </p:txBody>
        </p:sp>
        <p:sp>
          <p:nvSpPr>
            <p:cNvPr id="85" name="Rectangle 84">
              <a:extLst>
                <a:ext uri="{FF2B5EF4-FFF2-40B4-BE49-F238E27FC236}">
                  <a16:creationId xmlns:a16="http://schemas.microsoft.com/office/drawing/2014/main" xmlns="" id="{2F845640-C39C-B9AF-0FC6-18703164F67C}"/>
                </a:ext>
              </a:extLst>
            </p:cNvPr>
            <p:cNvSpPr/>
            <p:nvPr/>
          </p:nvSpPr>
          <p:spPr>
            <a:xfrm>
              <a:off x="6096000"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10</a:t>
              </a:r>
              <a:endParaRPr lang="en-ZA" b="1" dirty="0">
                <a:latin typeface="Ink Free" panose="03080402000500000000" pitchFamily="66" charset="0"/>
              </a:endParaRPr>
            </a:p>
          </p:txBody>
        </p:sp>
        <p:sp>
          <p:nvSpPr>
            <p:cNvPr id="87" name="Rectangle 86">
              <a:extLst>
                <a:ext uri="{FF2B5EF4-FFF2-40B4-BE49-F238E27FC236}">
                  <a16:creationId xmlns:a16="http://schemas.microsoft.com/office/drawing/2014/main" xmlns="" id="{5C827E19-8F99-9674-CE0B-6024995FC06D}"/>
                </a:ext>
              </a:extLst>
            </p:cNvPr>
            <p:cNvSpPr/>
            <p:nvPr/>
          </p:nvSpPr>
          <p:spPr>
            <a:xfrm>
              <a:off x="6657975"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Challenges faced by the municipality that impacts on service delivery</a:t>
              </a:r>
              <a:endParaRPr lang="en-ZA" sz="1400" b="1" dirty="0">
                <a:solidFill>
                  <a:schemeClr val="tx1"/>
                </a:solidFill>
                <a:latin typeface="Arial Narrow" panose="020B0606020202030204" pitchFamily="34" charset="0"/>
              </a:endParaRPr>
            </a:p>
          </p:txBody>
        </p:sp>
        <p:sp>
          <p:nvSpPr>
            <p:cNvPr id="88" name="Rectangle 87">
              <a:extLst>
                <a:ext uri="{FF2B5EF4-FFF2-40B4-BE49-F238E27FC236}">
                  <a16:creationId xmlns:a16="http://schemas.microsoft.com/office/drawing/2014/main" xmlns="" id="{3162AC5D-1377-5CF0-78DE-67A4EED591DF}"/>
                </a:ext>
              </a:extLst>
            </p:cNvPr>
            <p:cNvSpPr/>
            <p:nvPr/>
          </p:nvSpPr>
          <p:spPr>
            <a:xfrm>
              <a:off x="6096000"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11</a:t>
              </a:r>
              <a:endParaRPr lang="en-ZA" b="1" dirty="0">
                <a:latin typeface="Ink Free" panose="03080402000500000000" pitchFamily="66" charset="0"/>
              </a:endParaRPr>
            </a:p>
          </p:txBody>
        </p:sp>
      </p:grpSp>
    </p:spTree>
    <p:extLst>
      <p:ext uri="{BB962C8B-B14F-4D97-AF65-F5344CB8AC3E}">
        <p14:creationId xmlns:p14="http://schemas.microsoft.com/office/powerpoint/2010/main" xmlns="" val="3859762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35139" y="596731"/>
            <a:ext cx="9324528" cy="963613"/>
          </a:xfrm>
          <a:prstGeom prst="rect">
            <a:avLst/>
          </a:prstGeom>
        </p:spPr>
        <p:txBody>
          <a:bodyPr rtlCol="0">
            <a:normAutofit/>
          </a:bodyPr>
          <a:lstStyle/>
          <a:p>
            <a:pPr marL="742950" indent="-742950">
              <a:defRPr/>
            </a:pPr>
            <a:r>
              <a:rPr lang="en-US" sz="2400" b="1" dirty="0">
                <a:latin typeface="Arial Narrow" panose="020B0606020202030204" pitchFamily="34" charset="0"/>
                <a:cs typeface="Arial" panose="020B0604020202020204" pitchFamily="34" charset="0"/>
              </a:rPr>
              <a:t>3. REVENUE COLLECTION</a:t>
            </a:r>
            <a:endParaRPr lang="en-US" altLang="en-US" sz="2400" b="1" dirty="0">
              <a:solidFill>
                <a:schemeClr val="tx2"/>
              </a:solidFill>
              <a:latin typeface="+mn-lt"/>
            </a:endParaRPr>
          </a:p>
        </p:txBody>
      </p:sp>
      <p:sp>
        <p:nvSpPr>
          <p:cNvPr id="5" name="Rectangle 4"/>
          <p:cNvSpPr/>
          <p:nvPr/>
        </p:nvSpPr>
        <p:spPr>
          <a:xfrm>
            <a:off x="135139" y="2518032"/>
            <a:ext cx="7508383" cy="461665"/>
          </a:xfrm>
          <a:prstGeom prst="rect">
            <a:avLst/>
          </a:prstGeom>
        </p:spPr>
        <p:txBody>
          <a:bodyPr wrap="square">
            <a:spAutoFit/>
          </a:bodyPr>
          <a:lstStyle/>
          <a:p>
            <a:pPr marL="214313" indent="-214313">
              <a:buFont typeface="Arial" panose="020B0604020202020204" pitchFamily="34" charset="0"/>
              <a:buChar char="•"/>
              <a:defRPr/>
            </a:pPr>
            <a:r>
              <a:rPr lang="en-US" sz="1200" dirty="0">
                <a:solidFill>
                  <a:prstClr val="black"/>
                </a:solidFill>
                <a:latin typeface="Arial Narrow" panose="020B0606020202030204" pitchFamily="34" charset="0"/>
                <a:cs typeface="Arial" panose="020B0604020202020204" pitchFamily="34" charset="0"/>
              </a:rPr>
              <a:t>The municipality experienced a sharp decline on the collection rate</a:t>
            </a:r>
            <a:endParaRPr lang="en-GB" sz="1200" dirty="0">
              <a:solidFill>
                <a:prstClr val="black"/>
              </a:solidFill>
              <a:latin typeface="Arial Narrow" panose="020B0606020202030204" pitchFamily="34" charset="0"/>
              <a:cs typeface="Arial" panose="020B0604020202020204" pitchFamily="34" charset="0"/>
            </a:endParaRPr>
          </a:p>
          <a:p>
            <a:pPr marL="214313" indent="-214313">
              <a:buFont typeface="Arial" panose="020B0604020202020204" pitchFamily="34" charset="0"/>
              <a:buChar char="•"/>
              <a:defRPr/>
            </a:pPr>
            <a:r>
              <a:rPr lang="en-GB" sz="1200" dirty="0">
                <a:solidFill>
                  <a:prstClr val="black"/>
                </a:solidFill>
                <a:latin typeface="Arial Narrow" panose="020B0606020202030204" pitchFamily="34" charset="0"/>
                <a:cs typeface="Arial" panose="020B0604020202020204" pitchFamily="34" charset="0"/>
              </a:rPr>
              <a:t>Collection dropped from average of </a:t>
            </a:r>
            <a:r>
              <a:rPr lang="en-US" sz="1200" dirty="0">
                <a:solidFill>
                  <a:prstClr val="black"/>
                </a:solidFill>
                <a:latin typeface="Arial Narrow" panose="020B0606020202030204" pitchFamily="34" charset="0"/>
                <a:cs typeface="Arial" panose="020B0604020202020204" pitchFamily="34" charset="0"/>
              </a:rPr>
              <a:t>75</a:t>
            </a:r>
            <a:r>
              <a:rPr lang="en-GB" sz="1200" dirty="0">
                <a:solidFill>
                  <a:prstClr val="black"/>
                </a:solidFill>
                <a:latin typeface="Arial Narrow" panose="020B0606020202030204" pitchFamily="34" charset="0"/>
                <a:cs typeface="Arial" panose="020B0604020202020204" pitchFamily="34" charset="0"/>
              </a:rPr>
              <a:t>% to</a:t>
            </a:r>
            <a:r>
              <a:rPr lang="en-US" sz="1200" dirty="0">
                <a:solidFill>
                  <a:prstClr val="black"/>
                </a:solidFill>
                <a:latin typeface="Arial Narrow" panose="020B0606020202030204" pitchFamily="34" charset="0"/>
                <a:cs typeface="Arial" panose="020B0604020202020204" pitchFamily="34" charset="0"/>
              </a:rPr>
              <a:t> 50</a:t>
            </a:r>
            <a:r>
              <a:rPr lang="en-GB" sz="1200" dirty="0">
                <a:solidFill>
                  <a:prstClr val="black"/>
                </a:solidFill>
                <a:latin typeface="Arial Narrow" panose="020B0606020202030204" pitchFamily="34" charset="0"/>
                <a:cs typeface="Arial" panose="020B0604020202020204" pitchFamily="34" charset="0"/>
              </a:rPr>
              <a:t> % in as Municipality could not institute credit control process.</a:t>
            </a:r>
          </a:p>
        </p:txBody>
      </p:sp>
      <p:graphicFrame>
        <p:nvGraphicFramePr>
          <p:cNvPr id="3" name="Table 2">
            <a:extLst>
              <a:ext uri="{FF2B5EF4-FFF2-40B4-BE49-F238E27FC236}">
                <a16:creationId xmlns:a16="http://schemas.microsoft.com/office/drawing/2014/main" xmlns="" id="{2B46B69C-82CD-24A2-E7B4-C29906094FDA}"/>
              </a:ext>
            </a:extLst>
          </p:cNvPr>
          <p:cNvGraphicFramePr>
            <a:graphicFrameLocks noGrp="1"/>
          </p:cNvGraphicFramePr>
          <p:nvPr>
            <p:extLst>
              <p:ext uri="{D42A27DB-BD31-4B8C-83A1-F6EECF244321}">
                <p14:modId xmlns:p14="http://schemas.microsoft.com/office/powerpoint/2010/main" xmlns="" val="1420628827"/>
              </p:ext>
            </p:extLst>
          </p:nvPr>
        </p:nvGraphicFramePr>
        <p:xfrm>
          <a:off x="161266" y="1126950"/>
          <a:ext cx="8180744" cy="1322528"/>
        </p:xfrm>
        <a:graphic>
          <a:graphicData uri="http://schemas.openxmlformats.org/drawingml/2006/table">
            <a:tbl>
              <a:tblPr firstRow="1" bandRow="1">
                <a:tableStyleId>{5C22544A-7EE6-4342-B048-85BDC9FD1C3A}</a:tableStyleId>
              </a:tblPr>
              <a:tblGrid>
                <a:gridCol w="1636149">
                  <a:extLst>
                    <a:ext uri="{9D8B030D-6E8A-4147-A177-3AD203B41FA5}">
                      <a16:colId xmlns:a16="http://schemas.microsoft.com/office/drawing/2014/main" xmlns="" val="20000"/>
                    </a:ext>
                  </a:extLst>
                </a:gridCol>
                <a:gridCol w="1636149">
                  <a:extLst>
                    <a:ext uri="{9D8B030D-6E8A-4147-A177-3AD203B41FA5}">
                      <a16:colId xmlns:a16="http://schemas.microsoft.com/office/drawing/2014/main" xmlns="" val="20001"/>
                    </a:ext>
                  </a:extLst>
                </a:gridCol>
                <a:gridCol w="1636149">
                  <a:extLst>
                    <a:ext uri="{9D8B030D-6E8A-4147-A177-3AD203B41FA5}">
                      <a16:colId xmlns:a16="http://schemas.microsoft.com/office/drawing/2014/main" xmlns="" val="20002"/>
                    </a:ext>
                  </a:extLst>
                </a:gridCol>
                <a:gridCol w="1925643">
                  <a:extLst>
                    <a:ext uri="{9D8B030D-6E8A-4147-A177-3AD203B41FA5}">
                      <a16:colId xmlns:a16="http://schemas.microsoft.com/office/drawing/2014/main" xmlns="" val="20003"/>
                    </a:ext>
                  </a:extLst>
                </a:gridCol>
                <a:gridCol w="1346654">
                  <a:extLst>
                    <a:ext uri="{9D8B030D-6E8A-4147-A177-3AD203B41FA5}">
                      <a16:colId xmlns:a16="http://schemas.microsoft.com/office/drawing/2014/main" xmlns="" val="20004"/>
                    </a:ext>
                  </a:extLst>
                </a:gridCol>
              </a:tblGrid>
              <a:tr h="330632">
                <a:tc>
                  <a:txBody>
                    <a:bodyPr/>
                    <a:lstStyle/>
                    <a:p>
                      <a:r>
                        <a:rPr lang="en-ZA" sz="1400" b="1" dirty="0">
                          <a:solidFill>
                            <a:schemeClr val="bg1"/>
                          </a:solidFill>
                          <a:latin typeface="Arial Narrow" panose="020B0606020202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400" b="1">
                          <a:solidFill>
                            <a:schemeClr val="bg1"/>
                          </a:solidFill>
                          <a:latin typeface="Arial Narrow" panose="020B0606020202030204" pitchFamily="34" charset="0"/>
                        </a:rPr>
                        <a:t>July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400" b="1">
                          <a:solidFill>
                            <a:schemeClr val="bg1"/>
                          </a:solidFill>
                          <a:latin typeface="Arial Narrow" panose="020B0606020202030204" pitchFamily="34" charset="0"/>
                        </a:rPr>
                        <a:t>August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400" b="1">
                          <a:solidFill>
                            <a:schemeClr val="bg1"/>
                          </a:solidFill>
                          <a:latin typeface="Arial Narrow" panose="020B0606020202030204" pitchFamily="34" charset="0"/>
                        </a:rPr>
                        <a:t>September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400" b="1" dirty="0">
                          <a:solidFill>
                            <a:schemeClr val="bg1"/>
                          </a:solidFill>
                          <a:latin typeface="Arial Narrow" panose="020B0606020202030204" pitchFamily="34" charset="0"/>
                        </a:rPr>
                        <a:t>October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extLst>
                  <a:ext uri="{0D108BD9-81ED-4DB2-BD59-A6C34878D82A}">
                    <a16:rowId xmlns:a16="http://schemas.microsoft.com/office/drawing/2014/main" xmlns="" val="10000"/>
                  </a:ext>
                </a:extLst>
              </a:tr>
              <a:tr h="330632">
                <a:tc>
                  <a:txBody>
                    <a:bodyPr/>
                    <a:lstStyle/>
                    <a:p>
                      <a:r>
                        <a:rPr lang="en-ZA" sz="1200">
                          <a:solidFill>
                            <a:schemeClr val="tx1"/>
                          </a:solidFill>
                          <a:latin typeface="Arial Narrow" panose="020B0606020202030204" pitchFamily="34" charset="0"/>
                        </a:rPr>
                        <a:t>Billing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rPr>
                        <a:t>R46 031 624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rPr>
                        <a:t>R46 562 647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rPr>
                        <a:t>R46</a:t>
                      </a:r>
                      <a:r>
                        <a:rPr lang="en-ZA" sz="1200" baseline="0" dirty="0">
                          <a:solidFill>
                            <a:schemeClr val="tx1"/>
                          </a:solidFill>
                          <a:latin typeface="Arial Narrow" panose="020B0606020202030204" pitchFamily="34" charset="0"/>
                        </a:rPr>
                        <a:t> 562 647</a:t>
                      </a:r>
                      <a:endParaRPr lang="en-ZA" sz="1200"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rPr>
                        <a:t>R61 448 107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0632">
                <a:tc>
                  <a:txBody>
                    <a:bodyPr/>
                    <a:lstStyle/>
                    <a:p>
                      <a:r>
                        <a:rPr lang="en-ZA" sz="1200">
                          <a:solidFill>
                            <a:schemeClr val="tx1"/>
                          </a:solidFill>
                          <a:latin typeface="Arial Narrow" panose="020B0606020202030204" pitchFamily="34" charset="0"/>
                        </a:rPr>
                        <a:t>Cash received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rPr>
                        <a:t>R24 977 478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rPr>
                        <a:t>R30 494 489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rPr>
                        <a:t>R27 531 280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rPr>
                        <a:t>R31 297 526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0632">
                <a:tc>
                  <a:txBody>
                    <a:bodyPr/>
                    <a:lstStyle/>
                    <a:p>
                      <a:r>
                        <a:rPr lang="en-ZA" sz="1200" dirty="0">
                          <a:solidFill>
                            <a:schemeClr val="tx1"/>
                          </a:solidFill>
                          <a:latin typeface="Arial Narrow" panose="020B0606020202030204" pitchFamily="34" charset="0"/>
                        </a:rPr>
                        <a:t>Collection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a:solidFill>
                            <a:schemeClr val="tx1"/>
                          </a:solidFill>
                          <a:latin typeface="Arial Narrow" panose="020B060602020203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880299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a:extLst>
              <a:ext uri="{FF2B5EF4-FFF2-40B4-BE49-F238E27FC236}">
                <a16:creationId xmlns:a16="http://schemas.microsoft.com/office/drawing/2014/main" xmlns="" id="{54A66772-7334-AE65-1A28-A8F935197950}"/>
              </a:ext>
            </a:extLst>
          </p:cNvPr>
          <p:cNvCxnSpPr>
            <a:cxnSpLocks/>
          </p:cNvCxnSpPr>
          <p:nvPr/>
        </p:nvCxnSpPr>
        <p:spPr>
          <a:xfrm>
            <a:off x="5676899" y="900112"/>
            <a:ext cx="28576" cy="4995862"/>
          </a:xfrm>
          <a:prstGeom prst="line">
            <a:avLst/>
          </a:prstGeom>
          <a:ln w="38100">
            <a:solidFill>
              <a:srgbClr val="44546A"/>
            </a:solidFill>
            <a:prstDash val="dashDot"/>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xmlns="" id="{7417C2F3-5649-F95F-7B19-F3F414E8B0D5}"/>
              </a:ext>
            </a:extLst>
          </p:cNvPr>
          <p:cNvGrpSpPr/>
          <p:nvPr/>
        </p:nvGrpSpPr>
        <p:grpSpPr>
          <a:xfrm>
            <a:off x="514349" y="1250166"/>
            <a:ext cx="4772025" cy="3783781"/>
            <a:chOff x="514349" y="1250166"/>
            <a:chExt cx="4772025" cy="3783781"/>
          </a:xfrm>
        </p:grpSpPr>
        <p:sp>
          <p:nvSpPr>
            <p:cNvPr id="3" name="Rectangle 2">
              <a:extLst>
                <a:ext uri="{FF2B5EF4-FFF2-40B4-BE49-F238E27FC236}">
                  <a16:creationId xmlns:a16="http://schemas.microsoft.com/office/drawing/2014/main" xmlns="" id="{2653C9AE-7F4D-D835-6D09-842DB0316E31}"/>
                </a:ext>
              </a:extLst>
            </p:cNvPr>
            <p:cNvSpPr/>
            <p:nvPr/>
          </p:nvSpPr>
          <p:spPr>
            <a:xfrm>
              <a:off x="1076324"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Introduction</a:t>
              </a:r>
              <a:endParaRPr lang="en-ZA" sz="1400" b="1" dirty="0">
                <a:solidFill>
                  <a:schemeClr val="tx1"/>
                </a:solidFill>
                <a:latin typeface="Arial Narrow" panose="020B0606020202030204" pitchFamily="34" charset="0"/>
              </a:endParaRPr>
            </a:p>
          </p:txBody>
        </p:sp>
        <p:sp>
          <p:nvSpPr>
            <p:cNvPr id="2" name="Rectangle 1">
              <a:extLst>
                <a:ext uri="{FF2B5EF4-FFF2-40B4-BE49-F238E27FC236}">
                  <a16:creationId xmlns:a16="http://schemas.microsoft.com/office/drawing/2014/main" xmlns="" id="{D727E91F-09E5-B44D-6C52-649D6ECA1C70}"/>
                </a:ext>
              </a:extLst>
            </p:cNvPr>
            <p:cNvSpPr/>
            <p:nvPr/>
          </p:nvSpPr>
          <p:spPr>
            <a:xfrm>
              <a:off x="514349"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0</a:t>
              </a:r>
              <a:endParaRPr lang="en-ZA" b="1" dirty="0">
                <a:latin typeface="Ink Free" panose="03080402000500000000" pitchFamily="66" charset="0"/>
              </a:endParaRPr>
            </a:p>
          </p:txBody>
        </p:sp>
        <p:sp>
          <p:nvSpPr>
            <p:cNvPr id="57" name="Rectangle 56">
              <a:extLst>
                <a:ext uri="{FF2B5EF4-FFF2-40B4-BE49-F238E27FC236}">
                  <a16:creationId xmlns:a16="http://schemas.microsoft.com/office/drawing/2014/main" xmlns="" id="{E2C4EF2A-E230-2F8E-2273-95CA54009EC1}"/>
                </a:ext>
              </a:extLst>
            </p:cNvPr>
            <p:cNvSpPr/>
            <p:nvPr/>
          </p:nvSpPr>
          <p:spPr>
            <a:xfrm>
              <a:off x="1076324"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Financial health of the municipality</a:t>
              </a:r>
              <a:endParaRPr lang="en-ZA" sz="1400" b="1" dirty="0">
                <a:solidFill>
                  <a:schemeClr val="tx1"/>
                </a:solidFill>
                <a:latin typeface="Arial Narrow" panose="020B0606020202030204" pitchFamily="34" charset="0"/>
              </a:endParaRPr>
            </a:p>
          </p:txBody>
        </p:sp>
        <p:sp>
          <p:nvSpPr>
            <p:cNvPr id="58" name="Rectangle 57">
              <a:extLst>
                <a:ext uri="{FF2B5EF4-FFF2-40B4-BE49-F238E27FC236}">
                  <a16:creationId xmlns:a16="http://schemas.microsoft.com/office/drawing/2014/main" xmlns="" id="{63B842B0-8BC2-3B8E-2DCD-CDD57D512EB1}"/>
                </a:ext>
              </a:extLst>
            </p:cNvPr>
            <p:cNvSpPr/>
            <p:nvPr/>
          </p:nvSpPr>
          <p:spPr>
            <a:xfrm>
              <a:off x="514349"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a:t>
              </a:r>
              <a:endParaRPr lang="en-ZA" b="1" dirty="0">
                <a:latin typeface="Ink Free" panose="03080402000500000000" pitchFamily="66" charset="0"/>
              </a:endParaRPr>
            </a:p>
          </p:txBody>
        </p:sp>
        <p:sp>
          <p:nvSpPr>
            <p:cNvPr id="60" name="Rectangle 59">
              <a:extLst>
                <a:ext uri="{FF2B5EF4-FFF2-40B4-BE49-F238E27FC236}">
                  <a16:creationId xmlns:a16="http://schemas.microsoft.com/office/drawing/2014/main" xmlns="" id="{61F794CF-B8DA-07E5-657B-3CA7628B102C}"/>
                </a:ext>
              </a:extLst>
            </p:cNvPr>
            <p:cNvSpPr/>
            <p:nvPr/>
          </p:nvSpPr>
          <p:spPr>
            <a:xfrm>
              <a:off x="1076324"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Investigations by MPAC and implementation of its recommendations by council</a:t>
              </a:r>
              <a:endParaRPr lang="en-ZA" sz="1400" b="1" dirty="0">
                <a:solidFill>
                  <a:schemeClr val="tx1"/>
                </a:solidFill>
                <a:latin typeface="Arial Narrow" panose="020B0606020202030204" pitchFamily="34" charset="0"/>
              </a:endParaRPr>
            </a:p>
          </p:txBody>
        </p:sp>
        <p:sp>
          <p:nvSpPr>
            <p:cNvPr id="61" name="Rectangle 60">
              <a:extLst>
                <a:ext uri="{FF2B5EF4-FFF2-40B4-BE49-F238E27FC236}">
                  <a16:creationId xmlns:a16="http://schemas.microsoft.com/office/drawing/2014/main" xmlns="" id="{AD76B112-BCCA-68D8-DBE2-116B78903B7A}"/>
                </a:ext>
              </a:extLst>
            </p:cNvPr>
            <p:cNvSpPr/>
            <p:nvPr/>
          </p:nvSpPr>
          <p:spPr>
            <a:xfrm>
              <a:off x="514349"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2</a:t>
              </a:r>
              <a:endParaRPr lang="en-ZA" b="1" dirty="0">
                <a:latin typeface="Ink Free" panose="03080402000500000000" pitchFamily="66" charset="0"/>
              </a:endParaRPr>
            </a:p>
          </p:txBody>
        </p:sp>
        <p:sp>
          <p:nvSpPr>
            <p:cNvPr id="63" name="Rectangle 62">
              <a:extLst>
                <a:ext uri="{FF2B5EF4-FFF2-40B4-BE49-F238E27FC236}">
                  <a16:creationId xmlns:a16="http://schemas.microsoft.com/office/drawing/2014/main" xmlns="" id="{111EDBC6-B8D1-C9D5-A00F-19937E1C2E30}"/>
                </a:ext>
              </a:extLst>
            </p:cNvPr>
            <p:cNvSpPr/>
            <p:nvPr/>
          </p:nvSpPr>
          <p:spPr>
            <a:xfrm>
              <a:off x="1076324"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Revenue collection</a:t>
              </a:r>
              <a:endParaRPr lang="en-ZA" sz="1400" b="1" dirty="0">
                <a:solidFill>
                  <a:schemeClr val="tx1"/>
                </a:solidFill>
                <a:latin typeface="Arial Narrow" panose="020B0606020202030204" pitchFamily="34" charset="0"/>
              </a:endParaRPr>
            </a:p>
          </p:txBody>
        </p:sp>
        <p:sp>
          <p:nvSpPr>
            <p:cNvPr id="64" name="Rectangle 63">
              <a:extLst>
                <a:ext uri="{FF2B5EF4-FFF2-40B4-BE49-F238E27FC236}">
                  <a16:creationId xmlns:a16="http://schemas.microsoft.com/office/drawing/2014/main" xmlns="" id="{5F978734-3361-3791-BC9C-CC859B4B8332}"/>
                </a:ext>
              </a:extLst>
            </p:cNvPr>
            <p:cNvSpPr/>
            <p:nvPr/>
          </p:nvSpPr>
          <p:spPr>
            <a:xfrm>
              <a:off x="514349"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3</a:t>
              </a:r>
              <a:endParaRPr lang="en-ZA" b="1" dirty="0">
                <a:latin typeface="Ink Free" panose="03080402000500000000" pitchFamily="66" charset="0"/>
              </a:endParaRPr>
            </a:p>
          </p:txBody>
        </p:sp>
        <p:sp>
          <p:nvSpPr>
            <p:cNvPr id="66" name="Rectangle 65">
              <a:extLst>
                <a:ext uri="{FF2B5EF4-FFF2-40B4-BE49-F238E27FC236}">
                  <a16:creationId xmlns:a16="http://schemas.microsoft.com/office/drawing/2014/main" xmlns="" id="{2105B437-827A-0A8E-7C51-69D8FDD15D87}"/>
                </a:ext>
              </a:extLst>
            </p:cNvPr>
            <p:cNvSpPr/>
            <p:nvPr/>
          </p:nvSpPr>
          <p:spPr>
            <a:xfrm>
              <a:off x="1076324" y="3902864"/>
              <a:ext cx="4210050" cy="400049"/>
            </a:xfrm>
            <a:prstGeom prst="rect">
              <a:avLst/>
            </a:prstGeom>
            <a:solidFill>
              <a:srgbClr val="4454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Arial Narrow" panose="020B0606020202030204" pitchFamily="34" charset="0"/>
                </a:rPr>
                <a:t>Debt owed to the municipality</a:t>
              </a:r>
              <a:endParaRPr lang="en-ZA" sz="1400" b="1" dirty="0">
                <a:solidFill>
                  <a:schemeClr val="bg1"/>
                </a:solidFill>
                <a:latin typeface="Arial Narrow" panose="020B0606020202030204" pitchFamily="34" charset="0"/>
              </a:endParaRPr>
            </a:p>
          </p:txBody>
        </p:sp>
        <p:sp>
          <p:nvSpPr>
            <p:cNvPr id="67" name="Rectangle 66">
              <a:extLst>
                <a:ext uri="{FF2B5EF4-FFF2-40B4-BE49-F238E27FC236}">
                  <a16:creationId xmlns:a16="http://schemas.microsoft.com/office/drawing/2014/main" xmlns="" id="{6272038A-7122-F90A-1E62-CD6506176455}"/>
                </a:ext>
              </a:extLst>
            </p:cNvPr>
            <p:cNvSpPr/>
            <p:nvPr/>
          </p:nvSpPr>
          <p:spPr>
            <a:xfrm>
              <a:off x="514349"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4</a:t>
              </a:r>
              <a:endParaRPr lang="en-ZA" b="1" dirty="0">
                <a:latin typeface="Ink Free" panose="03080402000500000000" pitchFamily="66" charset="0"/>
              </a:endParaRPr>
            </a:p>
          </p:txBody>
        </p:sp>
        <p:sp>
          <p:nvSpPr>
            <p:cNvPr id="69" name="Rectangle 68">
              <a:extLst>
                <a:ext uri="{FF2B5EF4-FFF2-40B4-BE49-F238E27FC236}">
                  <a16:creationId xmlns:a16="http://schemas.microsoft.com/office/drawing/2014/main" xmlns="" id="{E70F2B0F-1BEC-1E08-EFB0-A945F9965C85}"/>
                </a:ext>
              </a:extLst>
            </p:cNvPr>
            <p:cNvSpPr/>
            <p:nvPr/>
          </p:nvSpPr>
          <p:spPr>
            <a:xfrm>
              <a:off x="1076324"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By The Municipality (Bulk Purchases)</a:t>
              </a:r>
              <a:endParaRPr lang="en-ZA" sz="1400" b="1" dirty="0">
                <a:solidFill>
                  <a:schemeClr val="tx1"/>
                </a:solidFill>
                <a:latin typeface="Arial Narrow" panose="020B0606020202030204" pitchFamily="34" charset="0"/>
              </a:endParaRPr>
            </a:p>
          </p:txBody>
        </p:sp>
        <p:sp>
          <p:nvSpPr>
            <p:cNvPr id="70" name="Rectangle 69">
              <a:extLst>
                <a:ext uri="{FF2B5EF4-FFF2-40B4-BE49-F238E27FC236}">
                  <a16:creationId xmlns:a16="http://schemas.microsoft.com/office/drawing/2014/main" xmlns="" id="{055A2345-39BA-CDDD-602B-A48AED2CC33C}"/>
                </a:ext>
              </a:extLst>
            </p:cNvPr>
            <p:cNvSpPr/>
            <p:nvPr/>
          </p:nvSpPr>
          <p:spPr>
            <a:xfrm>
              <a:off x="514349"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5</a:t>
              </a:r>
              <a:endParaRPr lang="en-ZA" b="1" dirty="0">
                <a:latin typeface="Ink Free" panose="03080402000500000000" pitchFamily="66" charset="0"/>
              </a:endParaRPr>
            </a:p>
          </p:txBody>
        </p:sp>
      </p:grpSp>
      <p:grpSp>
        <p:nvGrpSpPr>
          <p:cNvPr id="90" name="Group 89">
            <a:extLst>
              <a:ext uri="{FF2B5EF4-FFF2-40B4-BE49-F238E27FC236}">
                <a16:creationId xmlns:a16="http://schemas.microsoft.com/office/drawing/2014/main" xmlns="" id="{9DB12AF0-3462-473F-8A3F-D2BCFA576844}"/>
              </a:ext>
            </a:extLst>
          </p:cNvPr>
          <p:cNvGrpSpPr/>
          <p:nvPr/>
        </p:nvGrpSpPr>
        <p:grpSpPr>
          <a:xfrm>
            <a:off x="6096000" y="1250166"/>
            <a:ext cx="4772025" cy="3783781"/>
            <a:chOff x="6096000" y="1250166"/>
            <a:chExt cx="4772025" cy="3783781"/>
          </a:xfrm>
        </p:grpSpPr>
        <p:sp>
          <p:nvSpPr>
            <p:cNvPr id="72" name="Rectangle 71">
              <a:extLst>
                <a:ext uri="{FF2B5EF4-FFF2-40B4-BE49-F238E27FC236}">
                  <a16:creationId xmlns:a16="http://schemas.microsoft.com/office/drawing/2014/main" xmlns="" id="{82765034-74ED-7163-59EE-9CD8D6C5058C}"/>
                </a:ext>
              </a:extLst>
            </p:cNvPr>
            <p:cNvSpPr/>
            <p:nvPr/>
          </p:nvSpPr>
          <p:spPr>
            <a:xfrm>
              <a:off x="6657975"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UIFW expenditure </a:t>
              </a:r>
            </a:p>
          </p:txBody>
        </p:sp>
        <p:sp>
          <p:nvSpPr>
            <p:cNvPr id="73" name="Rectangle 72">
              <a:extLst>
                <a:ext uri="{FF2B5EF4-FFF2-40B4-BE49-F238E27FC236}">
                  <a16:creationId xmlns:a16="http://schemas.microsoft.com/office/drawing/2014/main" xmlns="" id="{0E6503E1-F417-C8BF-BE5E-9481617CFA73}"/>
                </a:ext>
              </a:extLst>
            </p:cNvPr>
            <p:cNvSpPr/>
            <p:nvPr/>
          </p:nvSpPr>
          <p:spPr>
            <a:xfrm>
              <a:off x="6096000"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6</a:t>
              </a:r>
              <a:endParaRPr lang="en-ZA" b="1" dirty="0">
                <a:latin typeface="Ink Free" panose="03080402000500000000" pitchFamily="66" charset="0"/>
              </a:endParaRPr>
            </a:p>
          </p:txBody>
        </p:sp>
        <p:sp>
          <p:nvSpPr>
            <p:cNvPr id="75" name="Rectangle 74">
              <a:extLst>
                <a:ext uri="{FF2B5EF4-FFF2-40B4-BE49-F238E27FC236}">
                  <a16:creationId xmlns:a16="http://schemas.microsoft.com/office/drawing/2014/main" xmlns="" id="{A9633CCA-19AD-6969-24B9-BE82066AFB0C}"/>
                </a:ext>
              </a:extLst>
            </p:cNvPr>
            <p:cNvSpPr/>
            <p:nvPr/>
          </p:nvSpPr>
          <p:spPr>
            <a:xfrm>
              <a:off x="6657975"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Consequence management</a:t>
              </a:r>
            </a:p>
          </p:txBody>
        </p:sp>
        <p:sp>
          <p:nvSpPr>
            <p:cNvPr id="76" name="Rectangle 75">
              <a:extLst>
                <a:ext uri="{FF2B5EF4-FFF2-40B4-BE49-F238E27FC236}">
                  <a16:creationId xmlns:a16="http://schemas.microsoft.com/office/drawing/2014/main" xmlns="" id="{F02B2F6B-8851-AE28-0184-D2B7FC3B011B}"/>
                </a:ext>
              </a:extLst>
            </p:cNvPr>
            <p:cNvSpPr/>
            <p:nvPr/>
          </p:nvSpPr>
          <p:spPr>
            <a:xfrm>
              <a:off x="6096000"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7</a:t>
              </a:r>
              <a:endParaRPr lang="en-ZA" b="1" dirty="0">
                <a:latin typeface="Ink Free" panose="03080402000500000000" pitchFamily="66" charset="0"/>
              </a:endParaRPr>
            </a:p>
          </p:txBody>
        </p:sp>
        <p:sp>
          <p:nvSpPr>
            <p:cNvPr id="78" name="Rectangle 77">
              <a:extLst>
                <a:ext uri="{FF2B5EF4-FFF2-40B4-BE49-F238E27FC236}">
                  <a16:creationId xmlns:a16="http://schemas.microsoft.com/office/drawing/2014/main" xmlns="" id="{3D8EA0BF-2BE7-884B-8DA9-310EEBBF2B69}"/>
                </a:ext>
              </a:extLst>
            </p:cNvPr>
            <p:cNvSpPr/>
            <p:nvPr/>
          </p:nvSpPr>
          <p:spPr>
            <a:xfrm>
              <a:off x="6657975"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Human resources</a:t>
              </a:r>
              <a:endParaRPr lang="en-ZA" sz="1400" b="1" dirty="0">
                <a:solidFill>
                  <a:schemeClr val="tx1"/>
                </a:solidFill>
                <a:latin typeface="Arial Narrow" panose="020B0606020202030204" pitchFamily="34" charset="0"/>
              </a:endParaRPr>
            </a:p>
          </p:txBody>
        </p:sp>
        <p:sp>
          <p:nvSpPr>
            <p:cNvPr id="79" name="Rectangle 78">
              <a:extLst>
                <a:ext uri="{FF2B5EF4-FFF2-40B4-BE49-F238E27FC236}">
                  <a16:creationId xmlns:a16="http://schemas.microsoft.com/office/drawing/2014/main" xmlns="" id="{758B8134-1F3A-C9E0-1C6F-5BEC65A58B48}"/>
                </a:ext>
              </a:extLst>
            </p:cNvPr>
            <p:cNvSpPr/>
            <p:nvPr/>
          </p:nvSpPr>
          <p:spPr>
            <a:xfrm>
              <a:off x="6096000"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8</a:t>
              </a:r>
              <a:endParaRPr lang="en-ZA" b="1" dirty="0">
                <a:latin typeface="Ink Free" panose="03080402000500000000" pitchFamily="66" charset="0"/>
              </a:endParaRPr>
            </a:p>
          </p:txBody>
        </p:sp>
        <p:sp>
          <p:nvSpPr>
            <p:cNvPr id="81" name="Rectangle 80">
              <a:extLst>
                <a:ext uri="{FF2B5EF4-FFF2-40B4-BE49-F238E27FC236}">
                  <a16:creationId xmlns:a16="http://schemas.microsoft.com/office/drawing/2014/main" xmlns="" id="{F8721DFB-9E15-1229-6AB1-9B38384A5005}"/>
                </a:ext>
              </a:extLst>
            </p:cNvPr>
            <p:cNvSpPr/>
            <p:nvPr/>
          </p:nvSpPr>
          <p:spPr>
            <a:xfrm>
              <a:off x="6657975"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Basic service delivery</a:t>
              </a:r>
            </a:p>
          </p:txBody>
        </p:sp>
        <p:sp>
          <p:nvSpPr>
            <p:cNvPr id="82" name="Rectangle 81">
              <a:extLst>
                <a:ext uri="{FF2B5EF4-FFF2-40B4-BE49-F238E27FC236}">
                  <a16:creationId xmlns:a16="http://schemas.microsoft.com/office/drawing/2014/main" xmlns="" id="{FF74112B-565E-49DC-6649-94A515252E8B}"/>
                </a:ext>
              </a:extLst>
            </p:cNvPr>
            <p:cNvSpPr/>
            <p:nvPr/>
          </p:nvSpPr>
          <p:spPr>
            <a:xfrm>
              <a:off x="6096000"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9</a:t>
              </a:r>
              <a:endParaRPr lang="en-ZA" b="1" dirty="0">
                <a:latin typeface="Ink Free" panose="03080402000500000000" pitchFamily="66" charset="0"/>
              </a:endParaRPr>
            </a:p>
          </p:txBody>
        </p:sp>
        <p:sp>
          <p:nvSpPr>
            <p:cNvPr id="84" name="Rectangle 83">
              <a:extLst>
                <a:ext uri="{FF2B5EF4-FFF2-40B4-BE49-F238E27FC236}">
                  <a16:creationId xmlns:a16="http://schemas.microsoft.com/office/drawing/2014/main" xmlns="" id="{AA897A2A-DC9B-561C-71AE-5409CED543DB}"/>
                </a:ext>
              </a:extLst>
            </p:cNvPr>
            <p:cNvSpPr/>
            <p:nvPr/>
          </p:nvSpPr>
          <p:spPr>
            <a:xfrm>
              <a:off x="6657975"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Local economic development</a:t>
              </a:r>
            </a:p>
          </p:txBody>
        </p:sp>
        <p:sp>
          <p:nvSpPr>
            <p:cNvPr id="85" name="Rectangle 84">
              <a:extLst>
                <a:ext uri="{FF2B5EF4-FFF2-40B4-BE49-F238E27FC236}">
                  <a16:creationId xmlns:a16="http://schemas.microsoft.com/office/drawing/2014/main" xmlns="" id="{2F845640-C39C-B9AF-0FC6-18703164F67C}"/>
                </a:ext>
              </a:extLst>
            </p:cNvPr>
            <p:cNvSpPr/>
            <p:nvPr/>
          </p:nvSpPr>
          <p:spPr>
            <a:xfrm>
              <a:off x="6096000"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10</a:t>
              </a:r>
              <a:endParaRPr lang="en-ZA" b="1" dirty="0">
                <a:latin typeface="Ink Free" panose="03080402000500000000" pitchFamily="66" charset="0"/>
              </a:endParaRPr>
            </a:p>
          </p:txBody>
        </p:sp>
        <p:sp>
          <p:nvSpPr>
            <p:cNvPr id="87" name="Rectangle 86">
              <a:extLst>
                <a:ext uri="{FF2B5EF4-FFF2-40B4-BE49-F238E27FC236}">
                  <a16:creationId xmlns:a16="http://schemas.microsoft.com/office/drawing/2014/main" xmlns="" id="{5C827E19-8F99-9674-CE0B-6024995FC06D}"/>
                </a:ext>
              </a:extLst>
            </p:cNvPr>
            <p:cNvSpPr/>
            <p:nvPr/>
          </p:nvSpPr>
          <p:spPr>
            <a:xfrm>
              <a:off x="6657975"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Challenges faced by the municipality that impacts on service delivery</a:t>
              </a:r>
              <a:endParaRPr lang="en-ZA" sz="1400" b="1" dirty="0">
                <a:solidFill>
                  <a:schemeClr val="tx1"/>
                </a:solidFill>
                <a:latin typeface="Arial Narrow" panose="020B0606020202030204" pitchFamily="34" charset="0"/>
              </a:endParaRPr>
            </a:p>
          </p:txBody>
        </p:sp>
        <p:sp>
          <p:nvSpPr>
            <p:cNvPr id="88" name="Rectangle 87">
              <a:extLst>
                <a:ext uri="{FF2B5EF4-FFF2-40B4-BE49-F238E27FC236}">
                  <a16:creationId xmlns:a16="http://schemas.microsoft.com/office/drawing/2014/main" xmlns="" id="{3162AC5D-1377-5CF0-78DE-67A4EED591DF}"/>
                </a:ext>
              </a:extLst>
            </p:cNvPr>
            <p:cNvSpPr/>
            <p:nvPr/>
          </p:nvSpPr>
          <p:spPr>
            <a:xfrm>
              <a:off x="6096000"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11</a:t>
              </a:r>
              <a:endParaRPr lang="en-ZA" b="1" dirty="0">
                <a:latin typeface="Ink Free" panose="03080402000500000000" pitchFamily="66" charset="0"/>
              </a:endParaRPr>
            </a:p>
          </p:txBody>
        </p:sp>
      </p:grpSp>
    </p:spTree>
    <p:extLst>
      <p:ext uri="{BB962C8B-B14F-4D97-AF65-F5344CB8AC3E}">
        <p14:creationId xmlns:p14="http://schemas.microsoft.com/office/powerpoint/2010/main" xmlns="" val="3183009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87089" y="597157"/>
            <a:ext cx="9324528" cy="963613"/>
          </a:xfrm>
          <a:prstGeom prst="rect">
            <a:avLst/>
          </a:prstGeom>
        </p:spPr>
        <p:txBody>
          <a:bodyPr rtlCol="0">
            <a:normAutofit/>
          </a:bodyPr>
          <a:lstStyle/>
          <a:p>
            <a:pPr marL="742950" indent="-742950">
              <a:defRPr/>
            </a:pPr>
            <a:r>
              <a:rPr lang="en-US" sz="2400" b="1" dirty="0">
                <a:latin typeface="Arial Narrow" panose="020B0606020202030204" pitchFamily="34" charset="0"/>
                <a:cs typeface="Arial" panose="020B0604020202020204" pitchFamily="34" charset="0"/>
              </a:rPr>
              <a:t>4. DEBT OWED TO THE MUNICIPALITY</a:t>
            </a:r>
            <a:endParaRPr lang="en-US" altLang="en-US" sz="2400" b="1" dirty="0">
              <a:solidFill>
                <a:schemeClr val="tx2"/>
              </a:solidFill>
              <a:latin typeface="+mn-lt"/>
            </a:endParaRPr>
          </a:p>
        </p:txBody>
      </p:sp>
      <p:sp>
        <p:nvSpPr>
          <p:cNvPr id="2" name="Rectangle 1"/>
          <p:cNvSpPr/>
          <p:nvPr/>
        </p:nvSpPr>
        <p:spPr>
          <a:xfrm>
            <a:off x="87089" y="1042410"/>
            <a:ext cx="4496744" cy="1446550"/>
          </a:xfrm>
          <a:prstGeom prst="rect">
            <a:avLst/>
          </a:prstGeom>
        </p:spPr>
        <p:txBody>
          <a:bodyPr wrap="none">
            <a:spAutoFit/>
          </a:bodyPr>
          <a:lstStyle/>
          <a:p>
            <a:pPr marL="171450" indent="-171450">
              <a:lnSpc>
                <a:spcPct val="150000"/>
              </a:lnSpc>
              <a:buFont typeface="Arial" panose="020B0604020202020204" pitchFamily="34" charset="0"/>
              <a:buChar char="•"/>
            </a:pPr>
            <a:r>
              <a:rPr lang="en-ZA" sz="1200" dirty="0">
                <a:solidFill>
                  <a:srgbClr val="000000"/>
                </a:solidFill>
                <a:latin typeface="Arial Narrow" panose="020B0606020202030204" pitchFamily="34" charset="0"/>
              </a:rPr>
              <a:t>Outstanding </a:t>
            </a:r>
            <a:r>
              <a:rPr lang="en-ZA" sz="1200" b="1" dirty="0">
                <a:solidFill>
                  <a:srgbClr val="000000"/>
                </a:solidFill>
                <a:latin typeface="Arial Narrow" panose="020B0606020202030204" pitchFamily="34" charset="0"/>
              </a:rPr>
              <a:t>Governments account </a:t>
            </a:r>
            <a:r>
              <a:rPr lang="en-ZA" sz="1200" dirty="0">
                <a:solidFill>
                  <a:srgbClr val="000000"/>
                </a:solidFill>
                <a:latin typeface="Arial Narrow" panose="020B0606020202030204" pitchFamily="34" charset="0"/>
              </a:rPr>
              <a:t>as end of July 2022 is </a:t>
            </a:r>
            <a:r>
              <a:rPr lang="en-US" sz="1200" b="1" dirty="0">
                <a:solidFill>
                  <a:srgbClr val="000000"/>
                </a:solidFill>
                <a:latin typeface="Arial Narrow" panose="020B0606020202030204" pitchFamily="34" charset="0"/>
              </a:rPr>
              <a:t>R131 455 821</a:t>
            </a:r>
            <a:endParaRPr lang="en-ZA" sz="1200" b="1" dirty="0">
              <a:solidFill>
                <a:srgbClr val="000000"/>
              </a:solidFill>
              <a:latin typeface="Arial Narrow" panose="020B0606020202030204" pitchFamily="34" charset="0"/>
            </a:endParaRPr>
          </a:p>
          <a:p>
            <a:pPr marL="171450" indent="-171450">
              <a:lnSpc>
                <a:spcPct val="150000"/>
              </a:lnSpc>
              <a:buFont typeface="Arial" panose="020B0604020202020204" pitchFamily="34" charset="0"/>
              <a:buChar char="•"/>
            </a:pPr>
            <a:r>
              <a:rPr lang="en-ZA" sz="1200" dirty="0">
                <a:solidFill>
                  <a:srgbClr val="000000"/>
                </a:solidFill>
                <a:latin typeface="Arial Narrow" panose="020B0606020202030204" pitchFamily="34" charset="0"/>
              </a:rPr>
              <a:t>Outstanding on </a:t>
            </a:r>
            <a:r>
              <a:rPr lang="en-ZA" sz="1200" b="1" dirty="0">
                <a:solidFill>
                  <a:srgbClr val="000000"/>
                </a:solidFill>
                <a:latin typeface="Arial Narrow" panose="020B0606020202030204" pitchFamily="34" charset="0"/>
              </a:rPr>
              <a:t>Households</a:t>
            </a:r>
            <a:r>
              <a:rPr lang="en-ZA" sz="1200" dirty="0">
                <a:solidFill>
                  <a:srgbClr val="000000"/>
                </a:solidFill>
                <a:latin typeface="Arial Narrow" panose="020B0606020202030204" pitchFamily="34" charset="0"/>
              </a:rPr>
              <a:t> as end July 2022 is </a:t>
            </a:r>
            <a:r>
              <a:rPr lang="en-ZA" sz="1200" b="1" dirty="0">
                <a:solidFill>
                  <a:srgbClr val="000000"/>
                </a:solidFill>
                <a:latin typeface="Arial Narrow" panose="020B0606020202030204" pitchFamily="34" charset="0"/>
              </a:rPr>
              <a:t>R 1 </a:t>
            </a:r>
            <a:r>
              <a:rPr lang="en-US" sz="1200" b="1" dirty="0">
                <a:solidFill>
                  <a:srgbClr val="000000"/>
                </a:solidFill>
                <a:latin typeface="Arial Narrow" panose="020B0606020202030204" pitchFamily="34" charset="0"/>
              </a:rPr>
              <a:t>161 565 178</a:t>
            </a:r>
            <a:endParaRPr lang="en-ZA" sz="1200" b="1" dirty="0">
              <a:solidFill>
                <a:srgbClr val="000000"/>
              </a:solidFill>
              <a:latin typeface="Arial Narrow" panose="020B0606020202030204" pitchFamily="34" charset="0"/>
            </a:endParaRPr>
          </a:p>
          <a:p>
            <a:pPr marL="171450" indent="-171450">
              <a:lnSpc>
                <a:spcPct val="150000"/>
              </a:lnSpc>
              <a:buFont typeface="Arial" panose="020B0604020202020204" pitchFamily="34" charset="0"/>
              <a:buChar char="•"/>
            </a:pPr>
            <a:r>
              <a:rPr lang="en-ZA" sz="1200" dirty="0">
                <a:solidFill>
                  <a:srgbClr val="000000"/>
                </a:solidFill>
                <a:latin typeface="Arial Narrow" panose="020B0606020202030204" pitchFamily="34" charset="0"/>
              </a:rPr>
              <a:t>Outstanding on </a:t>
            </a:r>
            <a:r>
              <a:rPr lang="en-ZA" sz="1200" b="1" dirty="0">
                <a:solidFill>
                  <a:srgbClr val="000000"/>
                </a:solidFill>
                <a:latin typeface="Arial Narrow" panose="020B0606020202030204" pitchFamily="34" charset="0"/>
              </a:rPr>
              <a:t>Businesses</a:t>
            </a:r>
            <a:r>
              <a:rPr lang="en-ZA" sz="1200" dirty="0">
                <a:solidFill>
                  <a:srgbClr val="000000"/>
                </a:solidFill>
                <a:latin typeface="Arial Narrow" panose="020B0606020202030204" pitchFamily="34" charset="0"/>
              </a:rPr>
              <a:t> as end July 2022 is </a:t>
            </a:r>
            <a:r>
              <a:rPr lang="en-ZA" sz="1200" b="1" dirty="0">
                <a:solidFill>
                  <a:srgbClr val="000000"/>
                </a:solidFill>
                <a:latin typeface="Arial Narrow" panose="020B0606020202030204" pitchFamily="34" charset="0"/>
              </a:rPr>
              <a:t>R </a:t>
            </a:r>
            <a:r>
              <a:rPr lang="en-US" sz="1200" b="1" dirty="0">
                <a:solidFill>
                  <a:srgbClr val="000000"/>
                </a:solidFill>
                <a:latin typeface="Arial Narrow" panose="020B0606020202030204" pitchFamily="34" charset="0"/>
              </a:rPr>
              <a:t>82 438 513</a:t>
            </a:r>
            <a:r>
              <a:rPr lang="en-ZA" sz="1200" b="1" dirty="0">
                <a:solidFill>
                  <a:srgbClr val="000000"/>
                </a:solidFill>
                <a:latin typeface="Arial Narrow" panose="020B0606020202030204" pitchFamily="34" charset="0"/>
              </a:rPr>
              <a:t/>
            </a:r>
            <a:br>
              <a:rPr lang="en-ZA" sz="1200" b="1" dirty="0">
                <a:solidFill>
                  <a:srgbClr val="000000"/>
                </a:solidFill>
                <a:latin typeface="Arial Narrow" panose="020B0606020202030204" pitchFamily="34" charset="0"/>
              </a:rPr>
            </a:br>
            <a:endParaRPr lang="en-ZA" sz="1200" b="1" dirty="0">
              <a:solidFill>
                <a:srgbClr val="000000"/>
              </a:solidFill>
              <a:latin typeface="Arial Narrow" panose="020B0606020202030204" pitchFamily="34" charset="0"/>
            </a:endParaRPr>
          </a:p>
          <a:p>
            <a:pPr marL="171450" indent="-171450">
              <a:buFont typeface="Arial" panose="020B0604020202020204" pitchFamily="34" charset="0"/>
              <a:buChar char="•"/>
            </a:pPr>
            <a:endParaRPr lang="en-ZA" sz="1400" dirty="0"/>
          </a:p>
        </p:txBody>
      </p:sp>
    </p:spTree>
    <p:extLst>
      <p:ext uri="{BB962C8B-B14F-4D97-AF65-F5344CB8AC3E}">
        <p14:creationId xmlns:p14="http://schemas.microsoft.com/office/powerpoint/2010/main" xmlns="" val="44451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a:extLst>
              <a:ext uri="{FF2B5EF4-FFF2-40B4-BE49-F238E27FC236}">
                <a16:creationId xmlns:a16="http://schemas.microsoft.com/office/drawing/2014/main" xmlns="" id="{54A66772-7334-AE65-1A28-A8F935197950}"/>
              </a:ext>
            </a:extLst>
          </p:cNvPr>
          <p:cNvCxnSpPr>
            <a:cxnSpLocks/>
          </p:cNvCxnSpPr>
          <p:nvPr/>
        </p:nvCxnSpPr>
        <p:spPr>
          <a:xfrm>
            <a:off x="5676899" y="900112"/>
            <a:ext cx="28576" cy="4995862"/>
          </a:xfrm>
          <a:prstGeom prst="line">
            <a:avLst/>
          </a:prstGeom>
          <a:ln w="38100">
            <a:solidFill>
              <a:srgbClr val="44546A"/>
            </a:solidFill>
            <a:prstDash val="dashDot"/>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xmlns="" id="{7417C2F3-5649-F95F-7B19-F3F414E8B0D5}"/>
              </a:ext>
            </a:extLst>
          </p:cNvPr>
          <p:cNvGrpSpPr/>
          <p:nvPr/>
        </p:nvGrpSpPr>
        <p:grpSpPr>
          <a:xfrm>
            <a:off x="514349" y="1250166"/>
            <a:ext cx="4772025" cy="3783781"/>
            <a:chOff x="514349" y="1250166"/>
            <a:chExt cx="4772025" cy="3783781"/>
          </a:xfrm>
        </p:grpSpPr>
        <p:sp>
          <p:nvSpPr>
            <p:cNvPr id="3" name="Rectangle 2">
              <a:extLst>
                <a:ext uri="{FF2B5EF4-FFF2-40B4-BE49-F238E27FC236}">
                  <a16:creationId xmlns:a16="http://schemas.microsoft.com/office/drawing/2014/main" xmlns="" id="{2653C9AE-7F4D-D835-6D09-842DB0316E31}"/>
                </a:ext>
              </a:extLst>
            </p:cNvPr>
            <p:cNvSpPr/>
            <p:nvPr/>
          </p:nvSpPr>
          <p:spPr>
            <a:xfrm>
              <a:off x="1076324"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Introduction</a:t>
              </a:r>
              <a:endParaRPr lang="en-ZA" sz="1400" b="1" dirty="0">
                <a:solidFill>
                  <a:schemeClr val="tx1"/>
                </a:solidFill>
                <a:latin typeface="Arial Narrow" panose="020B0606020202030204" pitchFamily="34" charset="0"/>
              </a:endParaRPr>
            </a:p>
          </p:txBody>
        </p:sp>
        <p:sp>
          <p:nvSpPr>
            <p:cNvPr id="2" name="Rectangle 1">
              <a:extLst>
                <a:ext uri="{FF2B5EF4-FFF2-40B4-BE49-F238E27FC236}">
                  <a16:creationId xmlns:a16="http://schemas.microsoft.com/office/drawing/2014/main" xmlns="" id="{D727E91F-09E5-B44D-6C52-649D6ECA1C70}"/>
                </a:ext>
              </a:extLst>
            </p:cNvPr>
            <p:cNvSpPr/>
            <p:nvPr/>
          </p:nvSpPr>
          <p:spPr>
            <a:xfrm>
              <a:off x="514349"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0</a:t>
              </a:r>
              <a:endParaRPr lang="en-ZA" b="1" dirty="0">
                <a:latin typeface="Ink Free" panose="03080402000500000000" pitchFamily="66" charset="0"/>
              </a:endParaRPr>
            </a:p>
          </p:txBody>
        </p:sp>
        <p:sp>
          <p:nvSpPr>
            <p:cNvPr id="57" name="Rectangle 56">
              <a:extLst>
                <a:ext uri="{FF2B5EF4-FFF2-40B4-BE49-F238E27FC236}">
                  <a16:creationId xmlns:a16="http://schemas.microsoft.com/office/drawing/2014/main" xmlns="" id="{E2C4EF2A-E230-2F8E-2273-95CA54009EC1}"/>
                </a:ext>
              </a:extLst>
            </p:cNvPr>
            <p:cNvSpPr/>
            <p:nvPr/>
          </p:nvSpPr>
          <p:spPr>
            <a:xfrm>
              <a:off x="1076324"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Financial health of the municipality</a:t>
              </a:r>
              <a:endParaRPr lang="en-ZA" sz="1400" b="1" dirty="0">
                <a:solidFill>
                  <a:schemeClr val="tx1"/>
                </a:solidFill>
                <a:latin typeface="Arial Narrow" panose="020B0606020202030204" pitchFamily="34" charset="0"/>
              </a:endParaRPr>
            </a:p>
          </p:txBody>
        </p:sp>
        <p:sp>
          <p:nvSpPr>
            <p:cNvPr id="58" name="Rectangle 57">
              <a:extLst>
                <a:ext uri="{FF2B5EF4-FFF2-40B4-BE49-F238E27FC236}">
                  <a16:creationId xmlns:a16="http://schemas.microsoft.com/office/drawing/2014/main" xmlns="" id="{63B842B0-8BC2-3B8E-2DCD-CDD57D512EB1}"/>
                </a:ext>
              </a:extLst>
            </p:cNvPr>
            <p:cNvSpPr/>
            <p:nvPr/>
          </p:nvSpPr>
          <p:spPr>
            <a:xfrm>
              <a:off x="514349"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a:t>
              </a:r>
              <a:endParaRPr lang="en-ZA" b="1" dirty="0">
                <a:latin typeface="Ink Free" panose="03080402000500000000" pitchFamily="66" charset="0"/>
              </a:endParaRPr>
            </a:p>
          </p:txBody>
        </p:sp>
        <p:sp>
          <p:nvSpPr>
            <p:cNvPr id="60" name="Rectangle 59">
              <a:extLst>
                <a:ext uri="{FF2B5EF4-FFF2-40B4-BE49-F238E27FC236}">
                  <a16:creationId xmlns:a16="http://schemas.microsoft.com/office/drawing/2014/main" xmlns="" id="{61F794CF-B8DA-07E5-657B-3CA7628B102C}"/>
                </a:ext>
              </a:extLst>
            </p:cNvPr>
            <p:cNvSpPr/>
            <p:nvPr/>
          </p:nvSpPr>
          <p:spPr>
            <a:xfrm>
              <a:off x="1076324"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Investigations by MPAC and implementation of its recommendations by council</a:t>
              </a:r>
              <a:endParaRPr lang="en-ZA" sz="1400" b="1" dirty="0">
                <a:solidFill>
                  <a:schemeClr val="tx1"/>
                </a:solidFill>
                <a:latin typeface="Arial Narrow" panose="020B0606020202030204" pitchFamily="34" charset="0"/>
              </a:endParaRPr>
            </a:p>
          </p:txBody>
        </p:sp>
        <p:sp>
          <p:nvSpPr>
            <p:cNvPr id="61" name="Rectangle 60">
              <a:extLst>
                <a:ext uri="{FF2B5EF4-FFF2-40B4-BE49-F238E27FC236}">
                  <a16:creationId xmlns:a16="http://schemas.microsoft.com/office/drawing/2014/main" xmlns="" id="{AD76B112-BCCA-68D8-DBE2-116B78903B7A}"/>
                </a:ext>
              </a:extLst>
            </p:cNvPr>
            <p:cNvSpPr/>
            <p:nvPr/>
          </p:nvSpPr>
          <p:spPr>
            <a:xfrm>
              <a:off x="514349"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2</a:t>
              </a:r>
              <a:endParaRPr lang="en-ZA" b="1" dirty="0">
                <a:latin typeface="Ink Free" panose="03080402000500000000" pitchFamily="66" charset="0"/>
              </a:endParaRPr>
            </a:p>
          </p:txBody>
        </p:sp>
        <p:sp>
          <p:nvSpPr>
            <p:cNvPr id="63" name="Rectangle 62">
              <a:extLst>
                <a:ext uri="{FF2B5EF4-FFF2-40B4-BE49-F238E27FC236}">
                  <a16:creationId xmlns:a16="http://schemas.microsoft.com/office/drawing/2014/main" xmlns="" id="{111EDBC6-B8D1-C9D5-A00F-19937E1C2E30}"/>
                </a:ext>
              </a:extLst>
            </p:cNvPr>
            <p:cNvSpPr/>
            <p:nvPr/>
          </p:nvSpPr>
          <p:spPr>
            <a:xfrm>
              <a:off x="1076324"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Revenue collection</a:t>
              </a:r>
              <a:endParaRPr lang="en-ZA" sz="1400" b="1" dirty="0">
                <a:solidFill>
                  <a:schemeClr val="tx1"/>
                </a:solidFill>
                <a:latin typeface="Arial Narrow" panose="020B0606020202030204" pitchFamily="34" charset="0"/>
              </a:endParaRPr>
            </a:p>
          </p:txBody>
        </p:sp>
        <p:sp>
          <p:nvSpPr>
            <p:cNvPr id="64" name="Rectangle 63">
              <a:extLst>
                <a:ext uri="{FF2B5EF4-FFF2-40B4-BE49-F238E27FC236}">
                  <a16:creationId xmlns:a16="http://schemas.microsoft.com/office/drawing/2014/main" xmlns="" id="{5F978734-3361-3791-BC9C-CC859B4B8332}"/>
                </a:ext>
              </a:extLst>
            </p:cNvPr>
            <p:cNvSpPr/>
            <p:nvPr/>
          </p:nvSpPr>
          <p:spPr>
            <a:xfrm>
              <a:off x="514349"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3</a:t>
              </a:r>
              <a:endParaRPr lang="en-ZA" b="1" dirty="0">
                <a:latin typeface="Ink Free" panose="03080402000500000000" pitchFamily="66" charset="0"/>
              </a:endParaRPr>
            </a:p>
          </p:txBody>
        </p:sp>
        <p:sp>
          <p:nvSpPr>
            <p:cNvPr id="66" name="Rectangle 65">
              <a:extLst>
                <a:ext uri="{FF2B5EF4-FFF2-40B4-BE49-F238E27FC236}">
                  <a16:creationId xmlns:a16="http://schemas.microsoft.com/office/drawing/2014/main" xmlns="" id="{2105B437-827A-0A8E-7C51-69D8FDD15D87}"/>
                </a:ext>
              </a:extLst>
            </p:cNvPr>
            <p:cNvSpPr/>
            <p:nvPr/>
          </p:nvSpPr>
          <p:spPr>
            <a:xfrm>
              <a:off x="1076324"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to the municipality</a:t>
              </a:r>
              <a:endParaRPr lang="en-ZA" sz="1400" b="1" dirty="0">
                <a:solidFill>
                  <a:schemeClr val="tx1"/>
                </a:solidFill>
                <a:latin typeface="Arial Narrow" panose="020B0606020202030204" pitchFamily="34" charset="0"/>
              </a:endParaRPr>
            </a:p>
          </p:txBody>
        </p:sp>
        <p:sp>
          <p:nvSpPr>
            <p:cNvPr id="67" name="Rectangle 66">
              <a:extLst>
                <a:ext uri="{FF2B5EF4-FFF2-40B4-BE49-F238E27FC236}">
                  <a16:creationId xmlns:a16="http://schemas.microsoft.com/office/drawing/2014/main" xmlns="" id="{6272038A-7122-F90A-1E62-CD6506176455}"/>
                </a:ext>
              </a:extLst>
            </p:cNvPr>
            <p:cNvSpPr/>
            <p:nvPr/>
          </p:nvSpPr>
          <p:spPr>
            <a:xfrm>
              <a:off x="514349"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4</a:t>
              </a:r>
              <a:endParaRPr lang="en-ZA" b="1" dirty="0">
                <a:latin typeface="Ink Free" panose="03080402000500000000" pitchFamily="66" charset="0"/>
              </a:endParaRPr>
            </a:p>
          </p:txBody>
        </p:sp>
        <p:sp>
          <p:nvSpPr>
            <p:cNvPr id="69" name="Rectangle 68">
              <a:extLst>
                <a:ext uri="{FF2B5EF4-FFF2-40B4-BE49-F238E27FC236}">
                  <a16:creationId xmlns:a16="http://schemas.microsoft.com/office/drawing/2014/main" xmlns="" id="{E70F2B0F-1BEC-1E08-EFB0-A945F9965C85}"/>
                </a:ext>
              </a:extLst>
            </p:cNvPr>
            <p:cNvSpPr/>
            <p:nvPr/>
          </p:nvSpPr>
          <p:spPr>
            <a:xfrm>
              <a:off x="1076324" y="4557697"/>
              <a:ext cx="4210050" cy="400049"/>
            </a:xfrm>
            <a:prstGeom prst="rect">
              <a:avLst/>
            </a:prstGeom>
            <a:solidFill>
              <a:srgbClr val="4454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Arial Narrow" panose="020B0606020202030204" pitchFamily="34" charset="0"/>
                </a:rPr>
                <a:t>Debt Owed By The Municipality (Bulk Purchases)</a:t>
              </a:r>
              <a:endParaRPr lang="en-ZA" sz="1400" b="1" dirty="0">
                <a:solidFill>
                  <a:schemeClr val="bg1"/>
                </a:solidFill>
                <a:latin typeface="Arial Narrow" panose="020B0606020202030204" pitchFamily="34" charset="0"/>
              </a:endParaRPr>
            </a:p>
          </p:txBody>
        </p:sp>
        <p:sp>
          <p:nvSpPr>
            <p:cNvPr id="70" name="Rectangle 69">
              <a:extLst>
                <a:ext uri="{FF2B5EF4-FFF2-40B4-BE49-F238E27FC236}">
                  <a16:creationId xmlns:a16="http://schemas.microsoft.com/office/drawing/2014/main" xmlns="" id="{055A2345-39BA-CDDD-602B-A48AED2CC33C}"/>
                </a:ext>
              </a:extLst>
            </p:cNvPr>
            <p:cNvSpPr/>
            <p:nvPr/>
          </p:nvSpPr>
          <p:spPr>
            <a:xfrm>
              <a:off x="514349"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5</a:t>
              </a:r>
              <a:endParaRPr lang="en-ZA" b="1" dirty="0">
                <a:latin typeface="Ink Free" panose="03080402000500000000" pitchFamily="66" charset="0"/>
              </a:endParaRPr>
            </a:p>
          </p:txBody>
        </p:sp>
      </p:grpSp>
      <p:grpSp>
        <p:nvGrpSpPr>
          <p:cNvPr id="90" name="Group 89">
            <a:extLst>
              <a:ext uri="{FF2B5EF4-FFF2-40B4-BE49-F238E27FC236}">
                <a16:creationId xmlns:a16="http://schemas.microsoft.com/office/drawing/2014/main" xmlns="" id="{9DB12AF0-3462-473F-8A3F-D2BCFA576844}"/>
              </a:ext>
            </a:extLst>
          </p:cNvPr>
          <p:cNvGrpSpPr/>
          <p:nvPr/>
        </p:nvGrpSpPr>
        <p:grpSpPr>
          <a:xfrm>
            <a:off x="6096000" y="1250166"/>
            <a:ext cx="4772025" cy="3783781"/>
            <a:chOff x="6096000" y="1250166"/>
            <a:chExt cx="4772025" cy="3783781"/>
          </a:xfrm>
        </p:grpSpPr>
        <p:sp>
          <p:nvSpPr>
            <p:cNvPr id="72" name="Rectangle 71">
              <a:extLst>
                <a:ext uri="{FF2B5EF4-FFF2-40B4-BE49-F238E27FC236}">
                  <a16:creationId xmlns:a16="http://schemas.microsoft.com/office/drawing/2014/main" xmlns="" id="{82765034-74ED-7163-59EE-9CD8D6C5058C}"/>
                </a:ext>
              </a:extLst>
            </p:cNvPr>
            <p:cNvSpPr/>
            <p:nvPr/>
          </p:nvSpPr>
          <p:spPr>
            <a:xfrm>
              <a:off x="6657975"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UIFW expenditure </a:t>
              </a:r>
            </a:p>
          </p:txBody>
        </p:sp>
        <p:sp>
          <p:nvSpPr>
            <p:cNvPr id="73" name="Rectangle 72">
              <a:extLst>
                <a:ext uri="{FF2B5EF4-FFF2-40B4-BE49-F238E27FC236}">
                  <a16:creationId xmlns:a16="http://schemas.microsoft.com/office/drawing/2014/main" xmlns="" id="{0E6503E1-F417-C8BF-BE5E-9481617CFA73}"/>
                </a:ext>
              </a:extLst>
            </p:cNvPr>
            <p:cNvSpPr/>
            <p:nvPr/>
          </p:nvSpPr>
          <p:spPr>
            <a:xfrm>
              <a:off x="6096000"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6</a:t>
              </a:r>
              <a:endParaRPr lang="en-ZA" b="1" dirty="0">
                <a:latin typeface="Ink Free" panose="03080402000500000000" pitchFamily="66" charset="0"/>
              </a:endParaRPr>
            </a:p>
          </p:txBody>
        </p:sp>
        <p:sp>
          <p:nvSpPr>
            <p:cNvPr id="75" name="Rectangle 74">
              <a:extLst>
                <a:ext uri="{FF2B5EF4-FFF2-40B4-BE49-F238E27FC236}">
                  <a16:creationId xmlns:a16="http://schemas.microsoft.com/office/drawing/2014/main" xmlns="" id="{A9633CCA-19AD-6969-24B9-BE82066AFB0C}"/>
                </a:ext>
              </a:extLst>
            </p:cNvPr>
            <p:cNvSpPr/>
            <p:nvPr/>
          </p:nvSpPr>
          <p:spPr>
            <a:xfrm>
              <a:off x="6657975"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Consequence management</a:t>
              </a:r>
            </a:p>
          </p:txBody>
        </p:sp>
        <p:sp>
          <p:nvSpPr>
            <p:cNvPr id="76" name="Rectangle 75">
              <a:extLst>
                <a:ext uri="{FF2B5EF4-FFF2-40B4-BE49-F238E27FC236}">
                  <a16:creationId xmlns:a16="http://schemas.microsoft.com/office/drawing/2014/main" xmlns="" id="{F02B2F6B-8851-AE28-0184-D2B7FC3B011B}"/>
                </a:ext>
              </a:extLst>
            </p:cNvPr>
            <p:cNvSpPr/>
            <p:nvPr/>
          </p:nvSpPr>
          <p:spPr>
            <a:xfrm>
              <a:off x="6096000"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7</a:t>
              </a:r>
              <a:endParaRPr lang="en-ZA" b="1" dirty="0">
                <a:latin typeface="Ink Free" panose="03080402000500000000" pitchFamily="66" charset="0"/>
              </a:endParaRPr>
            </a:p>
          </p:txBody>
        </p:sp>
        <p:sp>
          <p:nvSpPr>
            <p:cNvPr id="78" name="Rectangle 77">
              <a:extLst>
                <a:ext uri="{FF2B5EF4-FFF2-40B4-BE49-F238E27FC236}">
                  <a16:creationId xmlns:a16="http://schemas.microsoft.com/office/drawing/2014/main" xmlns="" id="{3D8EA0BF-2BE7-884B-8DA9-310EEBBF2B69}"/>
                </a:ext>
              </a:extLst>
            </p:cNvPr>
            <p:cNvSpPr/>
            <p:nvPr/>
          </p:nvSpPr>
          <p:spPr>
            <a:xfrm>
              <a:off x="6657975"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Human resources</a:t>
              </a:r>
              <a:endParaRPr lang="en-ZA" sz="1400" b="1" dirty="0">
                <a:solidFill>
                  <a:schemeClr val="tx1"/>
                </a:solidFill>
                <a:latin typeface="Arial Narrow" panose="020B0606020202030204" pitchFamily="34" charset="0"/>
              </a:endParaRPr>
            </a:p>
          </p:txBody>
        </p:sp>
        <p:sp>
          <p:nvSpPr>
            <p:cNvPr id="79" name="Rectangle 78">
              <a:extLst>
                <a:ext uri="{FF2B5EF4-FFF2-40B4-BE49-F238E27FC236}">
                  <a16:creationId xmlns:a16="http://schemas.microsoft.com/office/drawing/2014/main" xmlns="" id="{758B8134-1F3A-C9E0-1C6F-5BEC65A58B48}"/>
                </a:ext>
              </a:extLst>
            </p:cNvPr>
            <p:cNvSpPr/>
            <p:nvPr/>
          </p:nvSpPr>
          <p:spPr>
            <a:xfrm>
              <a:off x="6096000"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8</a:t>
              </a:r>
              <a:endParaRPr lang="en-ZA" b="1" dirty="0">
                <a:latin typeface="Ink Free" panose="03080402000500000000" pitchFamily="66" charset="0"/>
              </a:endParaRPr>
            </a:p>
          </p:txBody>
        </p:sp>
        <p:sp>
          <p:nvSpPr>
            <p:cNvPr id="81" name="Rectangle 80">
              <a:extLst>
                <a:ext uri="{FF2B5EF4-FFF2-40B4-BE49-F238E27FC236}">
                  <a16:creationId xmlns:a16="http://schemas.microsoft.com/office/drawing/2014/main" xmlns="" id="{F8721DFB-9E15-1229-6AB1-9B38384A5005}"/>
                </a:ext>
              </a:extLst>
            </p:cNvPr>
            <p:cNvSpPr/>
            <p:nvPr/>
          </p:nvSpPr>
          <p:spPr>
            <a:xfrm>
              <a:off x="6657975"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Basic service delivery</a:t>
              </a:r>
            </a:p>
          </p:txBody>
        </p:sp>
        <p:sp>
          <p:nvSpPr>
            <p:cNvPr id="82" name="Rectangle 81">
              <a:extLst>
                <a:ext uri="{FF2B5EF4-FFF2-40B4-BE49-F238E27FC236}">
                  <a16:creationId xmlns:a16="http://schemas.microsoft.com/office/drawing/2014/main" xmlns="" id="{FF74112B-565E-49DC-6649-94A515252E8B}"/>
                </a:ext>
              </a:extLst>
            </p:cNvPr>
            <p:cNvSpPr/>
            <p:nvPr/>
          </p:nvSpPr>
          <p:spPr>
            <a:xfrm>
              <a:off x="6096000"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9</a:t>
              </a:r>
              <a:endParaRPr lang="en-ZA" b="1" dirty="0">
                <a:latin typeface="Ink Free" panose="03080402000500000000" pitchFamily="66" charset="0"/>
              </a:endParaRPr>
            </a:p>
          </p:txBody>
        </p:sp>
        <p:sp>
          <p:nvSpPr>
            <p:cNvPr id="84" name="Rectangle 83">
              <a:extLst>
                <a:ext uri="{FF2B5EF4-FFF2-40B4-BE49-F238E27FC236}">
                  <a16:creationId xmlns:a16="http://schemas.microsoft.com/office/drawing/2014/main" xmlns="" id="{AA897A2A-DC9B-561C-71AE-5409CED543DB}"/>
                </a:ext>
              </a:extLst>
            </p:cNvPr>
            <p:cNvSpPr/>
            <p:nvPr/>
          </p:nvSpPr>
          <p:spPr>
            <a:xfrm>
              <a:off x="6657975"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Local economic development</a:t>
              </a:r>
            </a:p>
          </p:txBody>
        </p:sp>
        <p:sp>
          <p:nvSpPr>
            <p:cNvPr id="85" name="Rectangle 84">
              <a:extLst>
                <a:ext uri="{FF2B5EF4-FFF2-40B4-BE49-F238E27FC236}">
                  <a16:creationId xmlns:a16="http://schemas.microsoft.com/office/drawing/2014/main" xmlns="" id="{2F845640-C39C-B9AF-0FC6-18703164F67C}"/>
                </a:ext>
              </a:extLst>
            </p:cNvPr>
            <p:cNvSpPr/>
            <p:nvPr/>
          </p:nvSpPr>
          <p:spPr>
            <a:xfrm>
              <a:off x="6096000"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10</a:t>
              </a:r>
              <a:endParaRPr lang="en-ZA" b="1" dirty="0">
                <a:latin typeface="Ink Free" panose="03080402000500000000" pitchFamily="66" charset="0"/>
              </a:endParaRPr>
            </a:p>
          </p:txBody>
        </p:sp>
        <p:sp>
          <p:nvSpPr>
            <p:cNvPr id="87" name="Rectangle 86">
              <a:extLst>
                <a:ext uri="{FF2B5EF4-FFF2-40B4-BE49-F238E27FC236}">
                  <a16:creationId xmlns:a16="http://schemas.microsoft.com/office/drawing/2014/main" xmlns="" id="{5C827E19-8F99-9674-CE0B-6024995FC06D}"/>
                </a:ext>
              </a:extLst>
            </p:cNvPr>
            <p:cNvSpPr/>
            <p:nvPr/>
          </p:nvSpPr>
          <p:spPr>
            <a:xfrm>
              <a:off x="6657975"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Challenges faced by the municipality that impacts on service delivery</a:t>
              </a:r>
              <a:endParaRPr lang="en-ZA" sz="1400" b="1" dirty="0">
                <a:solidFill>
                  <a:schemeClr val="tx1"/>
                </a:solidFill>
                <a:latin typeface="Arial Narrow" panose="020B0606020202030204" pitchFamily="34" charset="0"/>
              </a:endParaRPr>
            </a:p>
          </p:txBody>
        </p:sp>
        <p:sp>
          <p:nvSpPr>
            <p:cNvPr id="88" name="Rectangle 87">
              <a:extLst>
                <a:ext uri="{FF2B5EF4-FFF2-40B4-BE49-F238E27FC236}">
                  <a16:creationId xmlns:a16="http://schemas.microsoft.com/office/drawing/2014/main" xmlns="" id="{3162AC5D-1377-5CF0-78DE-67A4EED591DF}"/>
                </a:ext>
              </a:extLst>
            </p:cNvPr>
            <p:cNvSpPr/>
            <p:nvPr/>
          </p:nvSpPr>
          <p:spPr>
            <a:xfrm>
              <a:off x="6096000"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11</a:t>
              </a:r>
              <a:endParaRPr lang="en-ZA" b="1" dirty="0">
                <a:latin typeface="Ink Free" panose="03080402000500000000" pitchFamily="66" charset="0"/>
              </a:endParaRPr>
            </a:p>
          </p:txBody>
        </p:sp>
      </p:grpSp>
    </p:spTree>
    <p:extLst>
      <p:ext uri="{BB962C8B-B14F-4D97-AF65-F5344CB8AC3E}">
        <p14:creationId xmlns:p14="http://schemas.microsoft.com/office/powerpoint/2010/main" xmlns="" val="2401182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84518" y="590082"/>
            <a:ext cx="10332564" cy="963613"/>
          </a:xfrm>
          <a:prstGeom prst="rect">
            <a:avLst/>
          </a:prstGeom>
        </p:spPr>
        <p:txBody>
          <a:bodyPr rtlCol="0">
            <a:normAutofit/>
          </a:bodyPr>
          <a:lstStyle/>
          <a:p>
            <a:pPr marL="742950" indent="-742950">
              <a:defRPr/>
            </a:pPr>
            <a:r>
              <a:rPr lang="en-US" sz="2400" b="1" dirty="0">
                <a:latin typeface="Arial Narrow" panose="020B0606020202030204" pitchFamily="34" charset="0"/>
                <a:cs typeface="Arial" panose="020B0604020202020204" pitchFamily="34" charset="0"/>
              </a:rPr>
              <a:t>5. DEBT OWED BY THE MUNICIPALITY (BULK PURCHASES)</a:t>
            </a:r>
            <a:endParaRPr lang="en-US" altLang="en-US" sz="2400" b="1" dirty="0">
              <a:solidFill>
                <a:schemeClr val="tx2"/>
              </a:solidFill>
              <a:latin typeface="+mn-lt"/>
            </a:endParaRPr>
          </a:p>
        </p:txBody>
      </p:sp>
      <p:sp>
        <p:nvSpPr>
          <p:cNvPr id="2" name="Rectangle 1"/>
          <p:cNvSpPr/>
          <p:nvPr/>
        </p:nvSpPr>
        <p:spPr>
          <a:xfrm>
            <a:off x="65468" y="1019201"/>
            <a:ext cx="8566743" cy="3416320"/>
          </a:xfrm>
          <a:prstGeom prst="rect">
            <a:avLst/>
          </a:prstGeom>
        </p:spPr>
        <p:txBody>
          <a:bodyPr wrap="square">
            <a:spAutoFit/>
          </a:bodyPr>
          <a:lstStyle/>
          <a:p>
            <a:pPr>
              <a:lnSpc>
                <a:spcPct val="150000"/>
              </a:lnSpc>
            </a:pPr>
            <a:r>
              <a:rPr lang="en-ZA" sz="1200" b="1" dirty="0">
                <a:solidFill>
                  <a:prstClr val="black"/>
                </a:solidFill>
                <a:latin typeface="Arial Narrow" panose="020B0606020202030204" pitchFamily="34" charset="0"/>
              </a:rPr>
              <a:t>ESKOM</a:t>
            </a:r>
          </a:p>
          <a:p>
            <a:pPr marL="171450" indent="-171450">
              <a:lnSpc>
                <a:spcPct val="150000"/>
              </a:lnSpc>
              <a:buFont typeface="Arial" panose="020B0604020202020204" pitchFamily="34" charset="0"/>
              <a:buChar char="•"/>
            </a:pPr>
            <a:r>
              <a:rPr lang="en-ZA" sz="1200" dirty="0">
                <a:solidFill>
                  <a:prstClr val="black"/>
                </a:solidFill>
                <a:latin typeface="Arial Narrow" panose="020B0606020202030204" pitchFamily="34" charset="0"/>
              </a:rPr>
              <a:t>Principal debt = R38 400 000 (as per agreement) and will be settled in December 2022)</a:t>
            </a:r>
          </a:p>
          <a:p>
            <a:pPr marL="171450" indent="-171450">
              <a:lnSpc>
                <a:spcPct val="150000"/>
              </a:lnSpc>
              <a:buFont typeface="Arial" panose="020B0604020202020204" pitchFamily="34" charset="0"/>
              <a:buChar char="•"/>
            </a:pPr>
            <a:r>
              <a:rPr lang="en-ZA" sz="1200" b="1" dirty="0">
                <a:solidFill>
                  <a:prstClr val="black"/>
                </a:solidFill>
                <a:latin typeface="Arial Narrow" panose="020B0606020202030204" pitchFamily="34" charset="0"/>
              </a:rPr>
              <a:t>R32 000 000 paid to date</a:t>
            </a:r>
          </a:p>
          <a:p>
            <a:pPr marL="171450" indent="-171450">
              <a:lnSpc>
                <a:spcPct val="150000"/>
              </a:lnSpc>
              <a:buFont typeface="Arial" panose="020B0604020202020204" pitchFamily="34" charset="0"/>
              <a:buChar char="•"/>
            </a:pPr>
            <a:r>
              <a:rPr lang="en-ZA" sz="1200" dirty="0">
                <a:solidFill>
                  <a:prstClr val="black"/>
                </a:solidFill>
                <a:latin typeface="Arial Narrow" panose="020B0606020202030204" pitchFamily="34" charset="0"/>
              </a:rPr>
              <a:t>R6 100 000 balance to ESKOM</a:t>
            </a:r>
          </a:p>
          <a:p>
            <a:pPr marL="171450" indent="-171450">
              <a:lnSpc>
                <a:spcPct val="150000"/>
              </a:lnSpc>
              <a:buFont typeface="Arial" panose="020B0604020202020204" pitchFamily="34" charset="0"/>
              <a:buChar char="•"/>
            </a:pPr>
            <a:r>
              <a:rPr lang="en-ZA" sz="1200" dirty="0">
                <a:solidFill>
                  <a:prstClr val="black"/>
                </a:solidFill>
                <a:latin typeface="Arial Narrow" panose="020B0606020202030204" pitchFamily="34" charset="0"/>
              </a:rPr>
              <a:t>R21 000 000 (Current Account) </a:t>
            </a:r>
            <a:r>
              <a:rPr lang="en-ZA" sz="1200" dirty="0" err="1">
                <a:solidFill>
                  <a:prstClr val="black"/>
                </a:solidFill>
                <a:latin typeface="Arial Narrow" panose="020B0606020202030204" pitchFamily="34" charset="0"/>
              </a:rPr>
              <a:t>deffered</a:t>
            </a:r>
            <a:r>
              <a:rPr lang="en-ZA" sz="1200" dirty="0">
                <a:solidFill>
                  <a:prstClr val="black"/>
                </a:solidFill>
                <a:latin typeface="Arial Narrow" panose="020B0606020202030204" pitchFamily="34" charset="0"/>
              </a:rPr>
              <a:t> to 09</a:t>
            </a:r>
            <a:r>
              <a:rPr lang="en-ZA" sz="1200" baseline="30000" dirty="0">
                <a:solidFill>
                  <a:prstClr val="black"/>
                </a:solidFill>
                <a:latin typeface="Arial Narrow" panose="020B0606020202030204" pitchFamily="34" charset="0"/>
              </a:rPr>
              <a:t>th</a:t>
            </a:r>
            <a:r>
              <a:rPr lang="en-ZA" sz="1200" dirty="0">
                <a:solidFill>
                  <a:prstClr val="black"/>
                </a:solidFill>
                <a:latin typeface="Arial Narrow" panose="020B0606020202030204" pitchFamily="34" charset="0"/>
              </a:rPr>
              <a:t> December 2022 – communique sent to ESKOM</a:t>
            </a:r>
          </a:p>
          <a:p>
            <a:pPr marL="171450" indent="-171450">
              <a:lnSpc>
                <a:spcPct val="150000"/>
              </a:lnSpc>
              <a:buFont typeface="Arial" panose="020B0604020202020204" pitchFamily="34" charset="0"/>
              <a:buChar char="•"/>
            </a:pPr>
            <a:r>
              <a:rPr lang="en-ZA" sz="1200" b="1" dirty="0">
                <a:solidFill>
                  <a:prstClr val="black"/>
                </a:solidFill>
                <a:latin typeface="Arial Narrow" panose="020B0606020202030204" pitchFamily="34" charset="0"/>
              </a:rPr>
              <a:t>TOTAL owed to ESKOM = R27 100 000</a:t>
            </a:r>
          </a:p>
          <a:p>
            <a:pPr>
              <a:lnSpc>
                <a:spcPct val="150000"/>
              </a:lnSpc>
            </a:pPr>
            <a:endParaRPr lang="en-ZA" sz="1200" b="1" dirty="0">
              <a:solidFill>
                <a:prstClr val="black"/>
              </a:solidFill>
              <a:latin typeface="Arial Narrow" panose="020B0606020202030204" pitchFamily="34" charset="0"/>
            </a:endParaRPr>
          </a:p>
          <a:p>
            <a:pPr>
              <a:lnSpc>
                <a:spcPct val="150000"/>
              </a:lnSpc>
            </a:pPr>
            <a:r>
              <a:rPr lang="en-ZA" sz="1200" b="1" dirty="0">
                <a:solidFill>
                  <a:prstClr val="black"/>
                </a:solidFill>
                <a:latin typeface="Arial Narrow" panose="020B0606020202030204" pitchFamily="34" charset="0"/>
              </a:rPr>
              <a:t>BULK WATER:</a:t>
            </a:r>
          </a:p>
          <a:p>
            <a:pPr>
              <a:lnSpc>
                <a:spcPct val="150000"/>
              </a:lnSpc>
            </a:pPr>
            <a:r>
              <a:rPr lang="en-ZA" sz="1200" b="1" dirty="0">
                <a:solidFill>
                  <a:prstClr val="black"/>
                </a:solidFill>
                <a:latin typeface="Arial Narrow" panose="020B0606020202030204" pitchFamily="34" charset="0"/>
              </a:rPr>
              <a:t>LEPELLE</a:t>
            </a:r>
          </a:p>
          <a:p>
            <a:pPr marL="171450" indent="-171450">
              <a:lnSpc>
                <a:spcPct val="150000"/>
              </a:lnSpc>
              <a:buFont typeface="Arial" panose="020B0604020202020204" pitchFamily="34" charset="0"/>
              <a:buChar char="•"/>
            </a:pPr>
            <a:r>
              <a:rPr lang="en-ZA" sz="1200" dirty="0">
                <a:solidFill>
                  <a:prstClr val="black"/>
                </a:solidFill>
                <a:latin typeface="Arial Narrow" panose="020B0606020202030204" pitchFamily="34" charset="0"/>
              </a:rPr>
              <a:t>R3 679 480 – account </a:t>
            </a:r>
            <a:r>
              <a:rPr lang="en-ZA" sz="1200" dirty="0" err="1">
                <a:solidFill>
                  <a:prstClr val="black"/>
                </a:solidFill>
                <a:latin typeface="Arial Narrow" panose="020B0606020202030204" pitchFamily="34" charset="0"/>
              </a:rPr>
              <a:t>upto</a:t>
            </a:r>
            <a:r>
              <a:rPr lang="en-ZA" sz="1200" dirty="0">
                <a:solidFill>
                  <a:prstClr val="black"/>
                </a:solidFill>
                <a:latin typeface="Arial Narrow" panose="020B0606020202030204" pitchFamily="34" charset="0"/>
              </a:rPr>
              <a:t> date</a:t>
            </a:r>
          </a:p>
          <a:p>
            <a:pPr>
              <a:lnSpc>
                <a:spcPct val="150000"/>
              </a:lnSpc>
            </a:pPr>
            <a:r>
              <a:rPr lang="en-ZA" sz="1200" b="1" dirty="0">
                <a:solidFill>
                  <a:prstClr val="black"/>
                </a:solidFill>
                <a:latin typeface="Arial Narrow" panose="020B0606020202030204" pitchFamily="34" charset="0"/>
              </a:rPr>
              <a:t>UITLOOP</a:t>
            </a:r>
          </a:p>
          <a:p>
            <a:pPr marL="171450" indent="-171450">
              <a:lnSpc>
                <a:spcPct val="150000"/>
              </a:lnSpc>
              <a:buFont typeface="Arial" panose="020B0604020202020204" pitchFamily="34" charset="0"/>
              <a:buChar char="•"/>
            </a:pPr>
            <a:r>
              <a:rPr lang="en-ZA" sz="1200" dirty="0">
                <a:solidFill>
                  <a:prstClr val="black"/>
                </a:solidFill>
                <a:latin typeface="Arial Narrow" panose="020B0606020202030204" pitchFamily="34" charset="0"/>
              </a:rPr>
              <a:t>R153 483 – account </a:t>
            </a:r>
            <a:r>
              <a:rPr lang="en-ZA" sz="1200" dirty="0" err="1">
                <a:solidFill>
                  <a:prstClr val="black"/>
                </a:solidFill>
                <a:latin typeface="Arial Narrow" panose="020B0606020202030204" pitchFamily="34" charset="0"/>
              </a:rPr>
              <a:t>upto</a:t>
            </a:r>
            <a:r>
              <a:rPr lang="en-ZA" sz="1200" dirty="0">
                <a:solidFill>
                  <a:prstClr val="black"/>
                </a:solidFill>
                <a:latin typeface="Arial Narrow" panose="020B0606020202030204" pitchFamily="34" charset="0"/>
              </a:rPr>
              <a:t> date</a:t>
            </a:r>
          </a:p>
        </p:txBody>
      </p:sp>
    </p:spTree>
    <p:extLst>
      <p:ext uri="{BB962C8B-B14F-4D97-AF65-F5344CB8AC3E}">
        <p14:creationId xmlns:p14="http://schemas.microsoft.com/office/powerpoint/2010/main" xmlns="" val="3963060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a:extLst>
              <a:ext uri="{FF2B5EF4-FFF2-40B4-BE49-F238E27FC236}">
                <a16:creationId xmlns:a16="http://schemas.microsoft.com/office/drawing/2014/main" xmlns="" id="{54A66772-7334-AE65-1A28-A8F935197950}"/>
              </a:ext>
            </a:extLst>
          </p:cNvPr>
          <p:cNvCxnSpPr>
            <a:cxnSpLocks/>
          </p:cNvCxnSpPr>
          <p:nvPr/>
        </p:nvCxnSpPr>
        <p:spPr>
          <a:xfrm>
            <a:off x="5676899" y="900112"/>
            <a:ext cx="28576" cy="4995862"/>
          </a:xfrm>
          <a:prstGeom prst="line">
            <a:avLst/>
          </a:prstGeom>
          <a:ln w="38100">
            <a:solidFill>
              <a:srgbClr val="44546A"/>
            </a:solidFill>
            <a:prstDash val="dashDot"/>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xmlns="" id="{7417C2F3-5649-F95F-7B19-F3F414E8B0D5}"/>
              </a:ext>
            </a:extLst>
          </p:cNvPr>
          <p:cNvGrpSpPr/>
          <p:nvPr/>
        </p:nvGrpSpPr>
        <p:grpSpPr>
          <a:xfrm>
            <a:off x="514349" y="1250166"/>
            <a:ext cx="4772025" cy="3783781"/>
            <a:chOff x="514349" y="1250166"/>
            <a:chExt cx="4772025" cy="3783781"/>
          </a:xfrm>
        </p:grpSpPr>
        <p:sp>
          <p:nvSpPr>
            <p:cNvPr id="3" name="Rectangle 2">
              <a:extLst>
                <a:ext uri="{FF2B5EF4-FFF2-40B4-BE49-F238E27FC236}">
                  <a16:creationId xmlns:a16="http://schemas.microsoft.com/office/drawing/2014/main" xmlns="" id="{2653C9AE-7F4D-D835-6D09-842DB0316E31}"/>
                </a:ext>
              </a:extLst>
            </p:cNvPr>
            <p:cNvSpPr/>
            <p:nvPr/>
          </p:nvSpPr>
          <p:spPr>
            <a:xfrm>
              <a:off x="1076324"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Introduction</a:t>
              </a:r>
              <a:endParaRPr lang="en-ZA" sz="1400" b="1" dirty="0">
                <a:solidFill>
                  <a:schemeClr val="tx1"/>
                </a:solidFill>
                <a:latin typeface="Arial Narrow" panose="020B0606020202030204" pitchFamily="34" charset="0"/>
              </a:endParaRPr>
            </a:p>
          </p:txBody>
        </p:sp>
        <p:sp>
          <p:nvSpPr>
            <p:cNvPr id="2" name="Rectangle 1">
              <a:extLst>
                <a:ext uri="{FF2B5EF4-FFF2-40B4-BE49-F238E27FC236}">
                  <a16:creationId xmlns:a16="http://schemas.microsoft.com/office/drawing/2014/main" xmlns="" id="{D727E91F-09E5-B44D-6C52-649D6ECA1C70}"/>
                </a:ext>
              </a:extLst>
            </p:cNvPr>
            <p:cNvSpPr/>
            <p:nvPr/>
          </p:nvSpPr>
          <p:spPr>
            <a:xfrm>
              <a:off x="514349"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0</a:t>
              </a:r>
              <a:endParaRPr lang="en-ZA" b="1" dirty="0">
                <a:latin typeface="Ink Free" panose="03080402000500000000" pitchFamily="66" charset="0"/>
              </a:endParaRPr>
            </a:p>
          </p:txBody>
        </p:sp>
        <p:sp>
          <p:nvSpPr>
            <p:cNvPr id="57" name="Rectangle 56">
              <a:extLst>
                <a:ext uri="{FF2B5EF4-FFF2-40B4-BE49-F238E27FC236}">
                  <a16:creationId xmlns:a16="http://schemas.microsoft.com/office/drawing/2014/main" xmlns="" id="{E2C4EF2A-E230-2F8E-2273-95CA54009EC1}"/>
                </a:ext>
              </a:extLst>
            </p:cNvPr>
            <p:cNvSpPr/>
            <p:nvPr/>
          </p:nvSpPr>
          <p:spPr>
            <a:xfrm>
              <a:off x="1076324"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Financial health of the municipality</a:t>
              </a:r>
              <a:endParaRPr lang="en-ZA" sz="1400" b="1" dirty="0">
                <a:solidFill>
                  <a:schemeClr val="tx1"/>
                </a:solidFill>
                <a:latin typeface="Arial Narrow" panose="020B0606020202030204" pitchFamily="34" charset="0"/>
              </a:endParaRPr>
            </a:p>
          </p:txBody>
        </p:sp>
        <p:sp>
          <p:nvSpPr>
            <p:cNvPr id="58" name="Rectangle 57">
              <a:extLst>
                <a:ext uri="{FF2B5EF4-FFF2-40B4-BE49-F238E27FC236}">
                  <a16:creationId xmlns:a16="http://schemas.microsoft.com/office/drawing/2014/main" xmlns="" id="{63B842B0-8BC2-3B8E-2DCD-CDD57D512EB1}"/>
                </a:ext>
              </a:extLst>
            </p:cNvPr>
            <p:cNvSpPr/>
            <p:nvPr/>
          </p:nvSpPr>
          <p:spPr>
            <a:xfrm>
              <a:off x="514349"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a:t>
              </a:r>
              <a:endParaRPr lang="en-ZA" b="1" dirty="0">
                <a:latin typeface="Ink Free" panose="03080402000500000000" pitchFamily="66" charset="0"/>
              </a:endParaRPr>
            </a:p>
          </p:txBody>
        </p:sp>
        <p:sp>
          <p:nvSpPr>
            <p:cNvPr id="60" name="Rectangle 59">
              <a:extLst>
                <a:ext uri="{FF2B5EF4-FFF2-40B4-BE49-F238E27FC236}">
                  <a16:creationId xmlns:a16="http://schemas.microsoft.com/office/drawing/2014/main" xmlns="" id="{61F794CF-B8DA-07E5-657B-3CA7628B102C}"/>
                </a:ext>
              </a:extLst>
            </p:cNvPr>
            <p:cNvSpPr/>
            <p:nvPr/>
          </p:nvSpPr>
          <p:spPr>
            <a:xfrm>
              <a:off x="1076324"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Investigations by MPAC and implementation of its recommendations by council</a:t>
              </a:r>
              <a:endParaRPr lang="en-ZA" sz="1400" b="1" dirty="0">
                <a:solidFill>
                  <a:schemeClr val="tx1"/>
                </a:solidFill>
                <a:latin typeface="Arial Narrow" panose="020B0606020202030204" pitchFamily="34" charset="0"/>
              </a:endParaRPr>
            </a:p>
          </p:txBody>
        </p:sp>
        <p:sp>
          <p:nvSpPr>
            <p:cNvPr id="61" name="Rectangle 60">
              <a:extLst>
                <a:ext uri="{FF2B5EF4-FFF2-40B4-BE49-F238E27FC236}">
                  <a16:creationId xmlns:a16="http://schemas.microsoft.com/office/drawing/2014/main" xmlns="" id="{AD76B112-BCCA-68D8-DBE2-116B78903B7A}"/>
                </a:ext>
              </a:extLst>
            </p:cNvPr>
            <p:cNvSpPr/>
            <p:nvPr/>
          </p:nvSpPr>
          <p:spPr>
            <a:xfrm>
              <a:off x="514349"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2</a:t>
              </a:r>
              <a:endParaRPr lang="en-ZA" b="1" dirty="0">
                <a:latin typeface="Ink Free" panose="03080402000500000000" pitchFamily="66" charset="0"/>
              </a:endParaRPr>
            </a:p>
          </p:txBody>
        </p:sp>
        <p:sp>
          <p:nvSpPr>
            <p:cNvPr id="63" name="Rectangle 62">
              <a:extLst>
                <a:ext uri="{FF2B5EF4-FFF2-40B4-BE49-F238E27FC236}">
                  <a16:creationId xmlns:a16="http://schemas.microsoft.com/office/drawing/2014/main" xmlns="" id="{111EDBC6-B8D1-C9D5-A00F-19937E1C2E30}"/>
                </a:ext>
              </a:extLst>
            </p:cNvPr>
            <p:cNvSpPr/>
            <p:nvPr/>
          </p:nvSpPr>
          <p:spPr>
            <a:xfrm>
              <a:off x="1076324"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Revenue collection</a:t>
              </a:r>
              <a:endParaRPr lang="en-ZA" sz="1400" b="1" dirty="0">
                <a:solidFill>
                  <a:schemeClr val="tx1"/>
                </a:solidFill>
                <a:latin typeface="Arial Narrow" panose="020B0606020202030204" pitchFamily="34" charset="0"/>
              </a:endParaRPr>
            </a:p>
          </p:txBody>
        </p:sp>
        <p:sp>
          <p:nvSpPr>
            <p:cNvPr id="64" name="Rectangle 63">
              <a:extLst>
                <a:ext uri="{FF2B5EF4-FFF2-40B4-BE49-F238E27FC236}">
                  <a16:creationId xmlns:a16="http://schemas.microsoft.com/office/drawing/2014/main" xmlns="" id="{5F978734-3361-3791-BC9C-CC859B4B8332}"/>
                </a:ext>
              </a:extLst>
            </p:cNvPr>
            <p:cNvSpPr/>
            <p:nvPr/>
          </p:nvSpPr>
          <p:spPr>
            <a:xfrm>
              <a:off x="514349"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3</a:t>
              </a:r>
              <a:endParaRPr lang="en-ZA" b="1" dirty="0">
                <a:latin typeface="Ink Free" panose="03080402000500000000" pitchFamily="66" charset="0"/>
              </a:endParaRPr>
            </a:p>
          </p:txBody>
        </p:sp>
        <p:sp>
          <p:nvSpPr>
            <p:cNvPr id="66" name="Rectangle 65">
              <a:extLst>
                <a:ext uri="{FF2B5EF4-FFF2-40B4-BE49-F238E27FC236}">
                  <a16:creationId xmlns:a16="http://schemas.microsoft.com/office/drawing/2014/main" xmlns="" id="{2105B437-827A-0A8E-7C51-69D8FDD15D87}"/>
                </a:ext>
              </a:extLst>
            </p:cNvPr>
            <p:cNvSpPr/>
            <p:nvPr/>
          </p:nvSpPr>
          <p:spPr>
            <a:xfrm>
              <a:off x="1076324"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to the municipality</a:t>
              </a:r>
              <a:endParaRPr lang="en-ZA" sz="1400" b="1" dirty="0">
                <a:solidFill>
                  <a:schemeClr val="tx1"/>
                </a:solidFill>
                <a:latin typeface="Arial Narrow" panose="020B0606020202030204" pitchFamily="34" charset="0"/>
              </a:endParaRPr>
            </a:p>
          </p:txBody>
        </p:sp>
        <p:sp>
          <p:nvSpPr>
            <p:cNvPr id="67" name="Rectangle 66">
              <a:extLst>
                <a:ext uri="{FF2B5EF4-FFF2-40B4-BE49-F238E27FC236}">
                  <a16:creationId xmlns:a16="http://schemas.microsoft.com/office/drawing/2014/main" xmlns="" id="{6272038A-7122-F90A-1E62-CD6506176455}"/>
                </a:ext>
              </a:extLst>
            </p:cNvPr>
            <p:cNvSpPr/>
            <p:nvPr/>
          </p:nvSpPr>
          <p:spPr>
            <a:xfrm>
              <a:off x="514349"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4</a:t>
              </a:r>
              <a:endParaRPr lang="en-ZA" b="1" dirty="0">
                <a:latin typeface="Ink Free" panose="03080402000500000000" pitchFamily="66" charset="0"/>
              </a:endParaRPr>
            </a:p>
          </p:txBody>
        </p:sp>
        <p:sp>
          <p:nvSpPr>
            <p:cNvPr id="69" name="Rectangle 68">
              <a:extLst>
                <a:ext uri="{FF2B5EF4-FFF2-40B4-BE49-F238E27FC236}">
                  <a16:creationId xmlns:a16="http://schemas.microsoft.com/office/drawing/2014/main" xmlns="" id="{E70F2B0F-1BEC-1E08-EFB0-A945F9965C85}"/>
                </a:ext>
              </a:extLst>
            </p:cNvPr>
            <p:cNvSpPr/>
            <p:nvPr/>
          </p:nvSpPr>
          <p:spPr>
            <a:xfrm>
              <a:off x="1076324"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By The Municipality (Bulk Purchases)</a:t>
              </a:r>
              <a:endParaRPr lang="en-ZA" sz="1400" b="1" dirty="0">
                <a:solidFill>
                  <a:schemeClr val="tx1"/>
                </a:solidFill>
                <a:latin typeface="Arial Narrow" panose="020B0606020202030204" pitchFamily="34" charset="0"/>
              </a:endParaRPr>
            </a:p>
          </p:txBody>
        </p:sp>
        <p:sp>
          <p:nvSpPr>
            <p:cNvPr id="70" name="Rectangle 69">
              <a:extLst>
                <a:ext uri="{FF2B5EF4-FFF2-40B4-BE49-F238E27FC236}">
                  <a16:creationId xmlns:a16="http://schemas.microsoft.com/office/drawing/2014/main" xmlns="" id="{055A2345-39BA-CDDD-602B-A48AED2CC33C}"/>
                </a:ext>
              </a:extLst>
            </p:cNvPr>
            <p:cNvSpPr/>
            <p:nvPr/>
          </p:nvSpPr>
          <p:spPr>
            <a:xfrm>
              <a:off x="514349"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5</a:t>
              </a:r>
              <a:endParaRPr lang="en-ZA" b="1" dirty="0">
                <a:latin typeface="Ink Free" panose="03080402000500000000" pitchFamily="66" charset="0"/>
              </a:endParaRPr>
            </a:p>
          </p:txBody>
        </p:sp>
      </p:grpSp>
      <p:grpSp>
        <p:nvGrpSpPr>
          <p:cNvPr id="90" name="Group 89">
            <a:extLst>
              <a:ext uri="{FF2B5EF4-FFF2-40B4-BE49-F238E27FC236}">
                <a16:creationId xmlns:a16="http://schemas.microsoft.com/office/drawing/2014/main" xmlns="" id="{9DB12AF0-3462-473F-8A3F-D2BCFA576844}"/>
              </a:ext>
            </a:extLst>
          </p:cNvPr>
          <p:cNvGrpSpPr/>
          <p:nvPr/>
        </p:nvGrpSpPr>
        <p:grpSpPr>
          <a:xfrm>
            <a:off x="6096000" y="1250166"/>
            <a:ext cx="4772025" cy="3783781"/>
            <a:chOff x="6096000" y="1250166"/>
            <a:chExt cx="4772025" cy="3783781"/>
          </a:xfrm>
        </p:grpSpPr>
        <p:sp>
          <p:nvSpPr>
            <p:cNvPr id="72" name="Rectangle 71">
              <a:extLst>
                <a:ext uri="{FF2B5EF4-FFF2-40B4-BE49-F238E27FC236}">
                  <a16:creationId xmlns:a16="http://schemas.microsoft.com/office/drawing/2014/main" xmlns="" id="{82765034-74ED-7163-59EE-9CD8D6C5058C}"/>
                </a:ext>
              </a:extLst>
            </p:cNvPr>
            <p:cNvSpPr/>
            <p:nvPr/>
          </p:nvSpPr>
          <p:spPr>
            <a:xfrm>
              <a:off x="6657975" y="1278741"/>
              <a:ext cx="4210050" cy="400049"/>
            </a:xfrm>
            <a:prstGeom prst="rect">
              <a:avLst/>
            </a:prstGeom>
            <a:solidFill>
              <a:srgbClr val="4454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bg1"/>
                  </a:solidFill>
                  <a:latin typeface="Arial Narrow" panose="020B0606020202030204" pitchFamily="34" charset="0"/>
                </a:rPr>
                <a:t>UIFW expenditure </a:t>
              </a:r>
            </a:p>
          </p:txBody>
        </p:sp>
        <p:sp>
          <p:nvSpPr>
            <p:cNvPr id="73" name="Rectangle 72">
              <a:extLst>
                <a:ext uri="{FF2B5EF4-FFF2-40B4-BE49-F238E27FC236}">
                  <a16:creationId xmlns:a16="http://schemas.microsoft.com/office/drawing/2014/main" xmlns="" id="{0E6503E1-F417-C8BF-BE5E-9481617CFA73}"/>
                </a:ext>
              </a:extLst>
            </p:cNvPr>
            <p:cNvSpPr/>
            <p:nvPr/>
          </p:nvSpPr>
          <p:spPr>
            <a:xfrm>
              <a:off x="6096000"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6</a:t>
              </a:r>
              <a:endParaRPr lang="en-ZA" b="1" dirty="0">
                <a:latin typeface="Ink Free" panose="03080402000500000000" pitchFamily="66" charset="0"/>
              </a:endParaRPr>
            </a:p>
          </p:txBody>
        </p:sp>
        <p:sp>
          <p:nvSpPr>
            <p:cNvPr id="75" name="Rectangle 74">
              <a:extLst>
                <a:ext uri="{FF2B5EF4-FFF2-40B4-BE49-F238E27FC236}">
                  <a16:creationId xmlns:a16="http://schemas.microsoft.com/office/drawing/2014/main" xmlns="" id="{A9633CCA-19AD-6969-24B9-BE82066AFB0C}"/>
                </a:ext>
              </a:extLst>
            </p:cNvPr>
            <p:cNvSpPr/>
            <p:nvPr/>
          </p:nvSpPr>
          <p:spPr>
            <a:xfrm>
              <a:off x="6657975"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Consequence management</a:t>
              </a:r>
            </a:p>
          </p:txBody>
        </p:sp>
        <p:sp>
          <p:nvSpPr>
            <p:cNvPr id="76" name="Rectangle 75">
              <a:extLst>
                <a:ext uri="{FF2B5EF4-FFF2-40B4-BE49-F238E27FC236}">
                  <a16:creationId xmlns:a16="http://schemas.microsoft.com/office/drawing/2014/main" xmlns="" id="{F02B2F6B-8851-AE28-0184-D2B7FC3B011B}"/>
                </a:ext>
              </a:extLst>
            </p:cNvPr>
            <p:cNvSpPr/>
            <p:nvPr/>
          </p:nvSpPr>
          <p:spPr>
            <a:xfrm>
              <a:off x="6096000"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7</a:t>
              </a:r>
              <a:endParaRPr lang="en-ZA" b="1" dirty="0">
                <a:latin typeface="Ink Free" panose="03080402000500000000" pitchFamily="66" charset="0"/>
              </a:endParaRPr>
            </a:p>
          </p:txBody>
        </p:sp>
        <p:sp>
          <p:nvSpPr>
            <p:cNvPr id="78" name="Rectangle 77">
              <a:extLst>
                <a:ext uri="{FF2B5EF4-FFF2-40B4-BE49-F238E27FC236}">
                  <a16:creationId xmlns:a16="http://schemas.microsoft.com/office/drawing/2014/main" xmlns="" id="{3D8EA0BF-2BE7-884B-8DA9-310EEBBF2B69}"/>
                </a:ext>
              </a:extLst>
            </p:cNvPr>
            <p:cNvSpPr/>
            <p:nvPr/>
          </p:nvSpPr>
          <p:spPr>
            <a:xfrm>
              <a:off x="6657975"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Human resources</a:t>
              </a:r>
              <a:endParaRPr lang="en-ZA" sz="1400" b="1" dirty="0">
                <a:solidFill>
                  <a:schemeClr val="tx1"/>
                </a:solidFill>
                <a:latin typeface="Arial Narrow" panose="020B0606020202030204" pitchFamily="34" charset="0"/>
              </a:endParaRPr>
            </a:p>
          </p:txBody>
        </p:sp>
        <p:sp>
          <p:nvSpPr>
            <p:cNvPr id="79" name="Rectangle 78">
              <a:extLst>
                <a:ext uri="{FF2B5EF4-FFF2-40B4-BE49-F238E27FC236}">
                  <a16:creationId xmlns:a16="http://schemas.microsoft.com/office/drawing/2014/main" xmlns="" id="{758B8134-1F3A-C9E0-1C6F-5BEC65A58B48}"/>
                </a:ext>
              </a:extLst>
            </p:cNvPr>
            <p:cNvSpPr/>
            <p:nvPr/>
          </p:nvSpPr>
          <p:spPr>
            <a:xfrm>
              <a:off x="6096000"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8</a:t>
              </a:r>
              <a:endParaRPr lang="en-ZA" b="1" dirty="0">
                <a:latin typeface="Ink Free" panose="03080402000500000000" pitchFamily="66" charset="0"/>
              </a:endParaRPr>
            </a:p>
          </p:txBody>
        </p:sp>
        <p:sp>
          <p:nvSpPr>
            <p:cNvPr id="81" name="Rectangle 80">
              <a:extLst>
                <a:ext uri="{FF2B5EF4-FFF2-40B4-BE49-F238E27FC236}">
                  <a16:creationId xmlns:a16="http://schemas.microsoft.com/office/drawing/2014/main" xmlns="" id="{F8721DFB-9E15-1229-6AB1-9B38384A5005}"/>
                </a:ext>
              </a:extLst>
            </p:cNvPr>
            <p:cNvSpPr/>
            <p:nvPr/>
          </p:nvSpPr>
          <p:spPr>
            <a:xfrm>
              <a:off x="6657975"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Basic service delivery</a:t>
              </a:r>
            </a:p>
          </p:txBody>
        </p:sp>
        <p:sp>
          <p:nvSpPr>
            <p:cNvPr id="82" name="Rectangle 81">
              <a:extLst>
                <a:ext uri="{FF2B5EF4-FFF2-40B4-BE49-F238E27FC236}">
                  <a16:creationId xmlns:a16="http://schemas.microsoft.com/office/drawing/2014/main" xmlns="" id="{FF74112B-565E-49DC-6649-94A515252E8B}"/>
                </a:ext>
              </a:extLst>
            </p:cNvPr>
            <p:cNvSpPr/>
            <p:nvPr/>
          </p:nvSpPr>
          <p:spPr>
            <a:xfrm>
              <a:off x="6096000"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9</a:t>
              </a:r>
              <a:endParaRPr lang="en-ZA" b="1" dirty="0">
                <a:latin typeface="Ink Free" panose="03080402000500000000" pitchFamily="66" charset="0"/>
              </a:endParaRPr>
            </a:p>
          </p:txBody>
        </p:sp>
        <p:sp>
          <p:nvSpPr>
            <p:cNvPr id="84" name="Rectangle 83">
              <a:extLst>
                <a:ext uri="{FF2B5EF4-FFF2-40B4-BE49-F238E27FC236}">
                  <a16:creationId xmlns:a16="http://schemas.microsoft.com/office/drawing/2014/main" xmlns="" id="{AA897A2A-DC9B-561C-71AE-5409CED543DB}"/>
                </a:ext>
              </a:extLst>
            </p:cNvPr>
            <p:cNvSpPr/>
            <p:nvPr/>
          </p:nvSpPr>
          <p:spPr>
            <a:xfrm>
              <a:off x="6657975"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Local economic development</a:t>
              </a:r>
            </a:p>
          </p:txBody>
        </p:sp>
        <p:sp>
          <p:nvSpPr>
            <p:cNvPr id="85" name="Rectangle 84">
              <a:extLst>
                <a:ext uri="{FF2B5EF4-FFF2-40B4-BE49-F238E27FC236}">
                  <a16:creationId xmlns:a16="http://schemas.microsoft.com/office/drawing/2014/main" xmlns="" id="{2F845640-C39C-B9AF-0FC6-18703164F67C}"/>
                </a:ext>
              </a:extLst>
            </p:cNvPr>
            <p:cNvSpPr/>
            <p:nvPr/>
          </p:nvSpPr>
          <p:spPr>
            <a:xfrm>
              <a:off x="6096000"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10</a:t>
              </a:r>
              <a:endParaRPr lang="en-ZA" b="1" dirty="0">
                <a:latin typeface="Ink Free" panose="03080402000500000000" pitchFamily="66" charset="0"/>
              </a:endParaRPr>
            </a:p>
          </p:txBody>
        </p:sp>
        <p:sp>
          <p:nvSpPr>
            <p:cNvPr id="87" name="Rectangle 86">
              <a:extLst>
                <a:ext uri="{FF2B5EF4-FFF2-40B4-BE49-F238E27FC236}">
                  <a16:creationId xmlns:a16="http://schemas.microsoft.com/office/drawing/2014/main" xmlns="" id="{5C827E19-8F99-9674-CE0B-6024995FC06D}"/>
                </a:ext>
              </a:extLst>
            </p:cNvPr>
            <p:cNvSpPr/>
            <p:nvPr/>
          </p:nvSpPr>
          <p:spPr>
            <a:xfrm>
              <a:off x="6657975"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Challenges faced by the municipality that impacts on service delivery</a:t>
              </a:r>
              <a:endParaRPr lang="en-ZA" sz="1400" b="1" dirty="0">
                <a:solidFill>
                  <a:schemeClr val="tx1"/>
                </a:solidFill>
                <a:latin typeface="Arial Narrow" panose="020B0606020202030204" pitchFamily="34" charset="0"/>
              </a:endParaRPr>
            </a:p>
          </p:txBody>
        </p:sp>
        <p:sp>
          <p:nvSpPr>
            <p:cNvPr id="88" name="Rectangle 87">
              <a:extLst>
                <a:ext uri="{FF2B5EF4-FFF2-40B4-BE49-F238E27FC236}">
                  <a16:creationId xmlns:a16="http://schemas.microsoft.com/office/drawing/2014/main" xmlns="" id="{3162AC5D-1377-5CF0-78DE-67A4EED591DF}"/>
                </a:ext>
              </a:extLst>
            </p:cNvPr>
            <p:cNvSpPr/>
            <p:nvPr/>
          </p:nvSpPr>
          <p:spPr>
            <a:xfrm>
              <a:off x="6096000"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11</a:t>
              </a:r>
              <a:endParaRPr lang="en-ZA" b="1" dirty="0">
                <a:latin typeface="Ink Free" panose="03080402000500000000" pitchFamily="66" charset="0"/>
              </a:endParaRPr>
            </a:p>
          </p:txBody>
        </p:sp>
      </p:grpSp>
    </p:spTree>
    <p:extLst>
      <p:ext uri="{BB962C8B-B14F-4D97-AF65-F5344CB8AC3E}">
        <p14:creationId xmlns:p14="http://schemas.microsoft.com/office/powerpoint/2010/main" xmlns="" val="192517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a:extLst>
              <a:ext uri="{FF2B5EF4-FFF2-40B4-BE49-F238E27FC236}">
                <a16:creationId xmlns:a16="http://schemas.microsoft.com/office/drawing/2014/main" xmlns="" id="{54A66772-7334-AE65-1A28-A8F935197950}"/>
              </a:ext>
            </a:extLst>
          </p:cNvPr>
          <p:cNvCxnSpPr>
            <a:cxnSpLocks/>
          </p:cNvCxnSpPr>
          <p:nvPr/>
        </p:nvCxnSpPr>
        <p:spPr>
          <a:xfrm>
            <a:off x="5676899" y="900112"/>
            <a:ext cx="28576" cy="4995862"/>
          </a:xfrm>
          <a:prstGeom prst="line">
            <a:avLst/>
          </a:prstGeom>
          <a:ln w="38100">
            <a:solidFill>
              <a:srgbClr val="44546A"/>
            </a:solidFill>
            <a:prstDash val="dashDot"/>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xmlns="" id="{7417C2F3-5649-F95F-7B19-F3F414E8B0D5}"/>
              </a:ext>
            </a:extLst>
          </p:cNvPr>
          <p:cNvGrpSpPr/>
          <p:nvPr/>
        </p:nvGrpSpPr>
        <p:grpSpPr>
          <a:xfrm>
            <a:off x="514349" y="1250166"/>
            <a:ext cx="4772025" cy="3783781"/>
            <a:chOff x="514349" y="1250166"/>
            <a:chExt cx="4772025" cy="3783781"/>
          </a:xfrm>
        </p:grpSpPr>
        <p:sp>
          <p:nvSpPr>
            <p:cNvPr id="3" name="Rectangle 2">
              <a:extLst>
                <a:ext uri="{FF2B5EF4-FFF2-40B4-BE49-F238E27FC236}">
                  <a16:creationId xmlns:a16="http://schemas.microsoft.com/office/drawing/2014/main" xmlns="" id="{2653C9AE-7F4D-D835-6D09-842DB0316E31}"/>
                </a:ext>
              </a:extLst>
            </p:cNvPr>
            <p:cNvSpPr/>
            <p:nvPr/>
          </p:nvSpPr>
          <p:spPr>
            <a:xfrm>
              <a:off x="1076324" y="1278741"/>
              <a:ext cx="4210050" cy="400049"/>
            </a:xfrm>
            <a:prstGeom prst="rect">
              <a:avLst/>
            </a:prstGeom>
            <a:solidFill>
              <a:srgbClr val="4454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Arial Narrow" panose="020B0606020202030204" pitchFamily="34" charset="0"/>
                </a:rPr>
                <a:t>Introduction</a:t>
              </a:r>
              <a:endParaRPr lang="en-ZA" sz="1400" b="1" dirty="0">
                <a:solidFill>
                  <a:schemeClr val="bg1"/>
                </a:solidFill>
                <a:latin typeface="Arial Narrow" panose="020B0606020202030204" pitchFamily="34" charset="0"/>
              </a:endParaRPr>
            </a:p>
          </p:txBody>
        </p:sp>
        <p:sp>
          <p:nvSpPr>
            <p:cNvPr id="2" name="Rectangle 1">
              <a:extLst>
                <a:ext uri="{FF2B5EF4-FFF2-40B4-BE49-F238E27FC236}">
                  <a16:creationId xmlns:a16="http://schemas.microsoft.com/office/drawing/2014/main" xmlns="" id="{D727E91F-09E5-B44D-6C52-649D6ECA1C70}"/>
                </a:ext>
              </a:extLst>
            </p:cNvPr>
            <p:cNvSpPr/>
            <p:nvPr/>
          </p:nvSpPr>
          <p:spPr>
            <a:xfrm>
              <a:off x="514349"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0</a:t>
              </a:r>
              <a:endParaRPr lang="en-ZA" b="1" dirty="0">
                <a:latin typeface="Ink Free" panose="03080402000500000000" pitchFamily="66" charset="0"/>
              </a:endParaRPr>
            </a:p>
          </p:txBody>
        </p:sp>
        <p:sp>
          <p:nvSpPr>
            <p:cNvPr id="57" name="Rectangle 56">
              <a:extLst>
                <a:ext uri="{FF2B5EF4-FFF2-40B4-BE49-F238E27FC236}">
                  <a16:creationId xmlns:a16="http://schemas.microsoft.com/office/drawing/2014/main" xmlns="" id="{E2C4EF2A-E230-2F8E-2273-95CA54009EC1}"/>
                </a:ext>
              </a:extLst>
            </p:cNvPr>
            <p:cNvSpPr/>
            <p:nvPr/>
          </p:nvSpPr>
          <p:spPr>
            <a:xfrm>
              <a:off x="1076324"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Financial health of the municipality</a:t>
              </a:r>
              <a:endParaRPr lang="en-ZA" sz="1400" b="1" dirty="0">
                <a:solidFill>
                  <a:schemeClr val="tx1"/>
                </a:solidFill>
                <a:latin typeface="Arial Narrow" panose="020B0606020202030204" pitchFamily="34" charset="0"/>
              </a:endParaRPr>
            </a:p>
          </p:txBody>
        </p:sp>
        <p:sp>
          <p:nvSpPr>
            <p:cNvPr id="58" name="Rectangle 57">
              <a:extLst>
                <a:ext uri="{FF2B5EF4-FFF2-40B4-BE49-F238E27FC236}">
                  <a16:creationId xmlns:a16="http://schemas.microsoft.com/office/drawing/2014/main" xmlns="" id="{63B842B0-8BC2-3B8E-2DCD-CDD57D512EB1}"/>
                </a:ext>
              </a:extLst>
            </p:cNvPr>
            <p:cNvSpPr/>
            <p:nvPr/>
          </p:nvSpPr>
          <p:spPr>
            <a:xfrm>
              <a:off x="514349"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a:t>
              </a:r>
              <a:endParaRPr lang="en-ZA" b="1" dirty="0">
                <a:latin typeface="Ink Free" panose="03080402000500000000" pitchFamily="66" charset="0"/>
              </a:endParaRPr>
            </a:p>
          </p:txBody>
        </p:sp>
        <p:sp>
          <p:nvSpPr>
            <p:cNvPr id="60" name="Rectangle 59">
              <a:extLst>
                <a:ext uri="{FF2B5EF4-FFF2-40B4-BE49-F238E27FC236}">
                  <a16:creationId xmlns:a16="http://schemas.microsoft.com/office/drawing/2014/main" xmlns="" id="{61F794CF-B8DA-07E5-657B-3CA7628B102C}"/>
                </a:ext>
              </a:extLst>
            </p:cNvPr>
            <p:cNvSpPr/>
            <p:nvPr/>
          </p:nvSpPr>
          <p:spPr>
            <a:xfrm>
              <a:off x="1076324"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Investigations by MPAC and implementation of its recommendations by council</a:t>
              </a:r>
              <a:endParaRPr lang="en-ZA" sz="1400" b="1" dirty="0">
                <a:solidFill>
                  <a:schemeClr val="tx1"/>
                </a:solidFill>
                <a:latin typeface="Arial Narrow" panose="020B0606020202030204" pitchFamily="34" charset="0"/>
              </a:endParaRPr>
            </a:p>
          </p:txBody>
        </p:sp>
        <p:sp>
          <p:nvSpPr>
            <p:cNvPr id="61" name="Rectangle 60">
              <a:extLst>
                <a:ext uri="{FF2B5EF4-FFF2-40B4-BE49-F238E27FC236}">
                  <a16:creationId xmlns:a16="http://schemas.microsoft.com/office/drawing/2014/main" xmlns="" id="{AD76B112-BCCA-68D8-DBE2-116B78903B7A}"/>
                </a:ext>
              </a:extLst>
            </p:cNvPr>
            <p:cNvSpPr/>
            <p:nvPr/>
          </p:nvSpPr>
          <p:spPr>
            <a:xfrm>
              <a:off x="514349"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2</a:t>
              </a:r>
              <a:endParaRPr lang="en-ZA" b="1" dirty="0">
                <a:latin typeface="Ink Free" panose="03080402000500000000" pitchFamily="66" charset="0"/>
              </a:endParaRPr>
            </a:p>
          </p:txBody>
        </p:sp>
        <p:sp>
          <p:nvSpPr>
            <p:cNvPr id="63" name="Rectangle 62">
              <a:extLst>
                <a:ext uri="{FF2B5EF4-FFF2-40B4-BE49-F238E27FC236}">
                  <a16:creationId xmlns:a16="http://schemas.microsoft.com/office/drawing/2014/main" xmlns="" id="{111EDBC6-B8D1-C9D5-A00F-19937E1C2E30}"/>
                </a:ext>
              </a:extLst>
            </p:cNvPr>
            <p:cNvSpPr/>
            <p:nvPr/>
          </p:nvSpPr>
          <p:spPr>
            <a:xfrm>
              <a:off x="1076324"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Revenue collection</a:t>
              </a:r>
              <a:endParaRPr lang="en-ZA" sz="1400" b="1" dirty="0">
                <a:solidFill>
                  <a:schemeClr val="tx1"/>
                </a:solidFill>
                <a:latin typeface="Arial Narrow" panose="020B0606020202030204" pitchFamily="34" charset="0"/>
              </a:endParaRPr>
            </a:p>
          </p:txBody>
        </p:sp>
        <p:sp>
          <p:nvSpPr>
            <p:cNvPr id="64" name="Rectangle 63">
              <a:extLst>
                <a:ext uri="{FF2B5EF4-FFF2-40B4-BE49-F238E27FC236}">
                  <a16:creationId xmlns:a16="http://schemas.microsoft.com/office/drawing/2014/main" xmlns="" id="{5F978734-3361-3791-BC9C-CC859B4B8332}"/>
                </a:ext>
              </a:extLst>
            </p:cNvPr>
            <p:cNvSpPr/>
            <p:nvPr/>
          </p:nvSpPr>
          <p:spPr>
            <a:xfrm>
              <a:off x="514349"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3</a:t>
              </a:r>
              <a:endParaRPr lang="en-ZA" b="1" dirty="0">
                <a:latin typeface="Ink Free" panose="03080402000500000000" pitchFamily="66" charset="0"/>
              </a:endParaRPr>
            </a:p>
          </p:txBody>
        </p:sp>
        <p:sp>
          <p:nvSpPr>
            <p:cNvPr id="66" name="Rectangle 65">
              <a:extLst>
                <a:ext uri="{FF2B5EF4-FFF2-40B4-BE49-F238E27FC236}">
                  <a16:creationId xmlns:a16="http://schemas.microsoft.com/office/drawing/2014/main" xmlns="" id="{2105B437-827A-0A8E-7C51-69D8FDD15D87}"/>
                </a:ext>
              </a:extLst>
            </p:cNvPr>
            <p:cNvSpPr/>
            <p:nvPr/>
          </p:nvSpPr>
          <p:spPr>
            <a:xfrm>
              <a:off x="1076324"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to the municipality</a:t>
              </a:r>
              <a:endParaRPr lang="en-ZA" sz="1400" b="1" dirty="0">
                <a:solidFill>
                  <a:schemeClr val="tx1"/>
                </a:solidFill>
                <a:latin typeface="Arial Narrow" panose="020B0606020202030204" pitchFamily="34" charset="0"/>
              </a:endParaRPr>
            </a:p>
          </p:txBody>
        </p:sp>
        <p:sp>
          <p:nvSpPr>
            <p:cNvPr id="67" name="Rectangle 66">
              <a:extLst>
                <a:ext uri="{FF2B5EF4-FFF2-40B4-BE49-F238E27FC236}">
                  <a16:creationId xmlns:a16="http://schemas.microsoft.com/office/drawing/2014/main" xmlns="" id="{6272038A-7122-F90A-1E62-CD6506176455}"/>
                </a:ext>
              </a:extLst>
            </p:cNvPr>
            <p:cNvSpPr/>
            <p:nvPr/>
          </p:nvSpPr>
          <p:spPr>
            <a:xfrm>
              <a:off x="514349"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4</a:t>
              </a:r>
              <a:endParaRPr lang="en-ZA" b="1" dirty="0">
                <a:latin typeface="Ink Free" panose="03080402000500000000" pitchFamily="66" charset="0"/>
              </a:endParaRPr>
            </a:p>
          </p:txBody>
        </p:sp>
        <p:sp>
          <p:nvSpPr>
            <p:cNvPr id="69" name="Rectangle 68">
              <a:extLst>
                <a:ext uri="{FF2B5EF4-FFF2-40B4-BE49-F238E27FC236}">
                  <a16:creationId xmlns:a16="http://schemas.microsoft.com/office/drawing/2014/main" xmlns="" id="{E70F2B0F-1BEC-1E08-EFB0-A945F9965C85}"/>
                </a:ext>
              </a:extLst>
            </p:cNvPr>
            <p:cNvSpPr/>
            <p:nvPr/>
          </p:nvSpPr>
          <p:spPr>
            <a:xfrm>
              <a:off x="1076324"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By The Municipality (Bulk Purchases)</a:t>
              </a:r>
              <a:endParaRPr lang="en-ZA" sz="1400" b="1" dirty="0">
                <a:solidFill>
                  <a:schemeClr val="tx1"/>
                </a:solidFill>
                <a:latin typeface="Arial Narrow" panose="020B0606020202030204" pitchFamily="34" charset="0"/>
              </a:endParaRPr>
            </a:p>
          </p:txBody>
        </p:sp>
        <p:sp>
          <p:nvSpPr>
            <p:cNvPr id="70" name="Rectangle 69">
              <a:extLst>
                <a:ext uri="{FF2B5EF4-FFF2-40B4-BE49-F238E27FC236}">
                  <a16:creationId xmlns:a16="http://schemas.microsoft.com/office/drawing/2014/main" xmlns="" id="{055A2345-39BA-CDDD-602B-A48AED2CC33C}"/>
                </a:ext>
              </a:extLst>
            </p:cNvPr>
            <p:cNvSpPr/>
            <p:nvPr/>
          </p:nvSpPr>
          <p:spPr>
            <a:xfrm>
              <a:off x="514349"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5</a:t>
              </a:r>
              <a:endParaRPr lang="en-ZA" b="1" dirty="0">
                <a:latin typeface="Ink Free" panose="03080402000500000000" pitchFamily="66" charset="0"/>
              </a:endParaRPr>
            </a:p>
          </p:txBody>
        </p:sp>
      </p:grpSp>
      <p:grpSp>
        <p:nvGrpSpPr>
          <p:cNvPr id="90" name="Group 89">
            <a:extLst>
              <a:ext uri="{FF2B5EF4-FFF2-40B4-BE49-F238E27FC236}">
                <a16:creationId xmlns:a16="http://schemas.microsoft.com/office/drawing/2014/main" xmlns="" id="{9DB12AF0-3462-473F-8A3F-D2BCFA576844}"/>
              </a:ext>
            </a:extLst>
          </p:cNvPr>
          <p:cNvGrpSpPr/>
          <p:nvPr/>
        </p:nvGrpSpPr>
        <p:grpSpPr>
          <a:xfrm>
            <a:off x="6096000" y="1250166"/>
            <a:ext cx="4772025" cy="3783781"/>
            <a:chOff x="6096000" y="1250166"/>
            <a:chExt cx="4772025" cy="3783781"/>
          </a:xfrm>
        </p:grpSpPr>
        <p:sp>
          <p:nvSpPr>
            <p:cNvPr id="72" name="Rectangle 71">
              <a:extLst>
                <a:ext uri="{FF2B5EF4-FFF2-40B4-BE49-F238E27FC236}">
                  <a16:creationId xmlns:a16="http://schemas.microsoft.com/office/drawing/2014/main" xmlns="" id="{82765034-74ED-7163-59EE-9CD8D6C5058C}"/>
                </a:ext>
              </a:extLst>
            </p:cNvPr>
            <p:cNvSpPr/>
            <p:nvPr/>
          </p:nvSpPr>
          <p:spPr>
            <a:xfrm>
              <a:off x="6657975"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UIFW expenditure </a:t>
              </a:r>
            </a:p>
          </p:txBody>
        </p:sp>
        <p:sp>
          <p:nvSpPr>
            <p:cNvPr id="73" name="Rectangle 72">
              <a:extLst>
                <a:ext uri="{FF2B5EF4-FFF2-40B4-BE49-F238E27FC236}">
                  <a16:creationId xmlns:a16="http://schemas.microsoft.com/office/drawing/2014/main" xmlns="" id="{0E6503E1-F417-C8BF-BE5E-9481617CFA73}"/>
                </a:ext>
              </a:extLst>
            </p:cNvPr>
            <p:cNvSpPr/>
            <p:nvPr/>
          </p:nvSpPr>
          <p:spPr>
            <a:xfrm>
              <a:off x="6096000"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6</a:t>
              </a:r>
              <a:endParaRPr lang="en-ZA" b="1" dirty="0">
                <a:latin typeface="Ink Free" panose="03080402000500000000" pitchFamily="66" charset="0"/>
              </a:endParaRPr>
            </a:p>
          </p:txBody>
        </p:sp>
        <p:sp>
          <p:nvSpPr>
            <p:cNvPr id="75" name="Rectangle 74">
              <a:extLst>
                <a:ext uri="{FF2B5EF4-FFF2-40B4-BE49-F238E27FC236}">
                  <a16:creationId xmlns:a16="http://schemas.microsoft.com/office/drawing/2014/main" xmlns="" id="{A9633CCA-19AD-6969-24B9-BE82066AFB0C}"/>
                </a:ext>
              </a:extLst>
            </p:cNvPr>
            <p:cNvSpPr/>
            <p:nvPr/>
          </p:nvSpPr>
          <p:spPr>
            <a:xfrm>
              <a:off x="6657975"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Consequence management</a:t>
              </a:r>
            </a:p>
          </p:txBody>
        </p:sp>
        <p:sp>
          <p:nvSpPr>
            <p:cNvPr id="76" name="Rectangle 75">
              <a:extLst>
                <a:ext uri="{FF2B5EF4-FFF2-40B4-BE49-F238E27FC236}">
                  <a16:creationId xmlns:a16="http://schemas.microsoft.com/office/drawing/2014/main" xmlns="" id="{F02B2F6B-8851-AE28-0184-D2B7FC3B011B}"/>
                </a:ext>
              </a:extLst>
            </p:cNvPr>
            <p:cNvSpPr/>
            <p:nvPr/>
          </p:nvSpPr>
          <p:spPr>
            <a:xfrm>
              <a:off x="6096000"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7</a:t>
              </a:r>
              <a:endParaRPr lang="en-ZA" b="1" dirty="0">
                <a:latin typeface="Ink Free" panose="03080402000500000000" pitchFamily="66" charset="0"/>
              </a:endParaRPr>
            </a:p>
          </p:txBody>
        </p:sp>
        <p:sp>
          <p:nvSpPr>
            <p:cNvPr id="78" name="Rectangle 77">
              <a:extLst>
                <a:ext uri="{FF2B5EF4-FFF2-40B4-BE49-F238E27FC236}">
                  <a16:creationId xmlns:a16="http://schemas.microsoft.com/office/drawing/2014/main" xmlns="" id="{3D8EA0BF-2BE7-884B-8DA9-310EEBBF2B69}"/>
                </a:ext>
              </a:extLst>
            </p:cNvPr>
            <p:cNvSpPr/>
            <p:nvPr/>
          </p:nvSpPr>
          <p:spPr>
            <a:xfrm>
              <a:off x="6657975"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Human resources</a:t>
              </a:r>
              <a:endParaRPr lang="en-ZA" sz="1400" b="1" dirty="0">
                <a:solidFill>
                  <a:schemeClr val="tx1"/>
                </a:solidFill>
                <a:latin typeface="Arial Narrow" panose="020B0606020202030204" pitchFamily="34" charset="0"/>
              </a:endParaRPr>
            </a:p>
          </p:txBody>
        </p:sp>
        <p:sp>
          <p:nvSpPr>
            <p:cNvPr id="79" name="Rectangle 78">
              <a:extLst>
                <a:ext uri="{FF2B5EF4-FFF2-40B4-BE49-F238E27FC236}">
                  <a16:creationId xmlns:a16="http://schemas.microsoft.com/office/drawing/2014/main" xmlns="" id="{758B8134-1F3A-C9E0-1C6F-5BEC65A58B48}"/>
                </a:ext>
              </a:extLst>
            </p:cNvPr>
            <p:cNvSpPr/>
            <p:nvPr/>
          </p:nvSpPr>
          <p:spPr>
            <a:xfrm>
              <a:off x="6096000"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8</a:t>
              </a:r>
              <a:endParaRPr lang="en-ZA" b="1" dirty="0">
                <a:latin typeface="Ink Free" panose="03080402000500000000" pitchFamily="66" charset="0"/>
              </a:endParaRPr>
            </a:p>
          </p:txBody>
        </p:sp>
        <p:sp>
          <p:nvSpPr>
            <p:cNvPr id="81" name="Rectangle 80">
              <a:extLst>
                <a:ext uri="{FF2B5EF4-FFF2-40B4-BE49-F238E27FC236}">
                  <a16:creationId xmlns:a16="http://schemas.microsoft.com/office/drawing/2014/main" xmlns="" id="{F8721DFB-9E15-1229-6AB1-9B38384A5005}"/>
                </a:ext>
              </a:extLst>
            </p:cNvPr>
            <p:cNvSpPr/>
            <p:nvPr/>
          </p:nvSpPr>
          <p:spPr>
            <a:xfrm>
              <a:off x="6657975"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Basic service delivery</a:t>
              </a:r>
            </a:p>
          </p:txBody>
        </p:sp>
        <p:sp>
          <p:nvSpPr>
            <p:cNvPr id="82" name="Rectangle 81">
              <a:extLst>
                <a:ext uri="{FF2B5EF4-FFF2-40B4-BE49-F238E27FC236}">
                  <a16:creationId xmlns:a16="http://schemas.microsoft.com/office/drawing/2014/main" xmlns="" id="{FF74112B-565E-49DC-6649-94A515252E8B}"/>
                </a:ext>
              </a:extLst>
            </p:cNvPr>
            <p:cNvSpPr/>
            <p:nvPr/>
          </p:nvSpPr>
          <p:spPr>
            <a:xfrm>
              <a:off x="6096000"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9</a:t>
              </a:r>
              <a:endParaRPr lang="en-ZA" b="1" dirty="0">
                <a:latin typeface="Ink Free" panose="03080402000500000000" pitchFamily="66" charset="0"/>
              </a:endParaRPr>
            </a:p>
          </p:txBody>
        </p:sp>
        <p:sp>
          <p:nvSpPr>
            <p:cNvPr id="84" name="Rectangle 83">
              <a:extLst>
                <a:ext uri="{FF2B5EF4-FFF2-40B4-BE49-F238E27FC236}">
                  <a16:creationId xmlns:a16="http://schemas.microsoft.com/office/drawing/2014/main" xmlns="" id="{AA897A2A-DC9B-561C-71AE-5409CED543DB}"/>
                </a:ext>
              </a:extLst>
            </p:cNvPr>
            <p:cNvSpPr/>
            <p:nvPr/>
          </p:nvSpPr>
          <p:spPr>
            <a:xfrm>
              <a:off x="6657975"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Local economic development</a:t>
              </a:r>
            </a:p>
          </p:txBody>
        </p:sp>
        <p:sp>
          <p:nvSpPr>
            <p:cNvPr id="85" name="Rectangle 84">
              <a:extLst>
                <a:ext uri="{FF2B5EF4-FFF2-40B4-BE49-F238E27FC236}">
                  <a16:creationId xmlns:a16="http://schemas.microsoft.com/office/drawing/2014/main" xmlns="" id="{2F845640-C39C-B9AF-0FC6-18703164F67C}"/>
                </a:ext>
              </a:extLst>
            </p:cNvPr>
            <p:cNvSpPr/>
            <p:nvPr/>
          </p:nvSpPr>
          <p:spPr>
            <a:xfrm>
              <a:off x="6096000"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10</a:t>
              </a:r>
              <a:endParaRPr lang="en-ZA" b="1" dirty="0">
                <a:latin typeface="Ink Free" panose="03080402000500000000" pitchFamily="66" charset="0"/>
              </a:endParaRPr>
            </a:p>
          </p:txBody>
        </p:sp>
        <p:sp>
          <p:nvSpPr>
            <p:cNvPr id="87" name="Rectangle 86">
              <a:extLst>
                <a:ext uri="{FF2B5EF4-FFF2-40B4-BE49-F238E27FC236}">
                  <a16:creationId xmlns:a16="http://schemas.microsoft.com/office/drawing/2014/main" xmlns="" id="{5C827E19-8F99-9674-CE0B-6024995FC06D}"/>
                </a:ext>
              </a:extLst>
            </p:cNvPr>
            <p:cNvSpPr/>
            <p:nvPr/>
          </p:nvSpPr>
          <p:spPr>
            <a:xfrm>
              <a:off x="6657975"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Challenges faced by the municipality that impacts on service delivery</a:t>
              </a:r>
              <a:endParaRPr lang="en-ZA" sz="1400" b="1" dirty="0">
                <a:solidFill>
                  <a:schemeClr val="tx1"/>
                </a:solidFill>
                <a:latin typeface="Arial Narrow" panose="020B0606020202030204" pitchFamily="34" charset="0"/>
              </a:endParaRPr>
            </a:p>
          </p:txBody>
        </p:sp>
        <p:sp>
          <p:nvSpPr>
            <p:cNvPr id="88" name="Rectangle 87">
              <a:extLst>
                <a:ext uri="{FF2B5EF4-FFF2-40B4-BE49-F238E27FC236}">
                  <a16:creationId xmlns:a16="http://schemas.microsoft.com/office/drawing/2014/main" xmlns="" id="{3162AC5D-1377-5CF0-78DE-67A4EED591DF}"/>
                </a:ext>
              </a:extLst>
            </p:cNvPr>
            <p:cNvSpPr/>
            <p:nvPr/>
          </p:nvSpPr>
          <p:spPr>
            <a:xfrm>
              <a:off x="6096000"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11</a:t>
              </a:r>
              <a:endParaRPr lang="en-ZA" b="1" dirty="0">
                <a:latin typeface="Ink Free" panose="03080402000500000000" pitchFamily="66" charset="0"/>
              </a:endParaRPr>
            </a:p>
          </p:txBody>
        </p:sp>
      </p:grpSp>
    </p:spTree>
    <p:extLst>
      <p:ext uri="{BB962C8B-B14F-4D97-AF65-F5344CB8AC3E}">
        <p14:creationId xmlns:p14="http://schemas.microsoft.com/office/powerpoint/2010/main" xmlns="" val="3157963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58" y="542120"/>
            <a:ext cx="9019604" cy="611386"/>
          </a:xfrm>
          <a:prstGeom prst="rect">
            <a:avLst/>
          </a:prstGeom>
        </p:spPr>
        <p:txBody>
          <a:bodyPr wrap="square">
            <a:spAutoFit/>
          </a:bodyPr>
          <a:lstStyle/>
          <a:p>
            <a:pPr marL="285750" indent="-285750" algn="just">
              <a:lnSpc>
                <a:spcPct val="150000"/>
              </a:lnSpc>
              <a:buFont typeface="Arial" panose="020B0604020202020204" pitchFamily="34" charset="0"/>
              <a:buChar char="•"/>
              <a:defRPr/>
            </a:pPr>
            <a:r>
              <a:rPr lang="en-ZA" sz="1200" dirty="0" err="1">
                <a:solidFill>
                  <a:prstClr val="black"/>
                </a:solidFill>
                <a:latin typeface="Arial Narrow" panose="020B0606020202030204" pitchFamily="34" charset="0"/>
                <a:cs typeface="Arial" panose="020B0604020202020204" pitchFamily="34" charset="0"/>
              </a:rPr>
              <a:t>Mogalakwena</a:t>
            </a:r>
            <a:r>
              <a:rPr lang="en-ZA" sz="1200" dirty="0">
                <a:solidFill>
                  <a:prstClr val="black"/>
                </a:solidFill>
                <a:latin typeface="Arial Narrow" panose="020B0606020202030204" pitchFamily="34" charset="0"/>
                <a:cs typeface="Arial" panose="020B0604020202020204" pitchFamily="34" charset="0"/>
              </a:rPr>
              <a:t> Local Municipality has reported an escalating trend in unauthorised, irregular, fruitless and wasteful expenditure over the past six (6) years, evident in audit opinions and in the annual reports;</a:t>
            </a:r>
          </a:p>
        </p:txBody>
      </p:sp>
      <p:sp>
        <p:nvSpPr>
          <p:cNvPr id="4" name="Rectangle 3"/>
          <p:cNvSpPr/>
          <p:nvPr/>
        </p:nvSpPr>
        <p:spPr>
          <a:xfrm>
            <a:off x="44158" y="1218318"/>
            <a:ext cx="8912100" cy="611065"/>
          </a:xfrm>
          <a:prstGeom prst="rect">
            <a:avLst/>
          </a:prstGeom>
        </p:spPr>
        <p:txBody>
          <a:bodyPr wrap="square">
            <a:spAutoFit/>
          </a:bodyPr>
          <a:lstStyle/>
          <a:p>
            <a:pPr marL="285750" indent="-285750" algn="just">
              <a:lnSpc>
                <a:spcPct val="150000"/>
              </a:lnSpc>
              <a:buFont typeface="Arial" panose="020B0604020202020204" pitchFamily="34" charset="0"/>
              <a:buChar char="•"/>
              <a:defRPr/>
            </a:pPr>
            <a:r>
              <a:rPr lang="en-ZA" sz="1200" dirty="0">
                <a:solidFill>
                  <a:schemeClr val="dk1"/>
                </a:solidFill>
                <a:latin typeface="Arial Narrow" panose="020B0606020202030204" pitchFamily="34" charset="0"/>
                <a:cs typeface="Arial" panose="020B0604020202020204" pitchFamily="34" charset="0"/>
              </a:rPr>
              <a:t>The municipality has, with the support initiative by National Treasury and Provincial Treasury, developed a </a:t>
            </a:r>
            <a:r>
              <a:rPr lang="en-ZA" sz="1200" b="1" dirty="0">
                <a:solidFill>
                  <a:schemeClr val="dk1"/>
                </a:solidFill>
                <a:latin typeface="Arial Narrow" panose="020B0606020202030204" pitchFamily="34" charset="0"/>
                <a:cs typeface="Arial" panose="020B0604020202020204" pitchFamily="34" charset="0"/>
              </a:rPr>
              <a:t>Reduction strategy on Unauthorised, Irregular and Fruitless &amp; Wasteful (UIFW) Expenditure.</a:t>
            </a:r>
          </a:p>
        </p:txBody>
      </p:sp>
      <p:graphicFrame>
        <p:nvGraphicFramePr>
          <p:cNvPr id="8" name="Table 4">
            <a:extLst>
              <a:ext uri="{FF2B5EF4-FFF2-40B4-BE49-F238E27FC236}">
                <a16:creationId xmlns:a16="http://schemas.microsoft.com/office/drawing/2014/main" xmlns="" id="{F620912F-FCB0-43F0-28AD-32A87A84EA67}"/>
              </a:ext>
            </a:extLst>
          </p:cNvPr>
          <p:cNvGraphicFramePr>
            <a:graphicFrameLocks/>
          </p:cNvGraphicFramePr>
          <p:nvPr>
            <p:extLst>
              <p:ext uri="{D42A27DB-BD31-4B8C-83A1-F6EECF244321}">
                <p14:modId xmlns:p14="http://schemas.microsoft.com/office/powerpoint/2010/main" xmlns="" val="2432254009"/>
              </p:ext>
            </p:extLst>
          </p:nvPr>
        </p:nvGraphicFramePr>
        <p:xfrm>
          <a:off x="211701" y="1975440"/>
          <a:ext cx="8744557" cy="1377360"/>
        </p:xfrm>
        <a:graphic>
          <a:graphicData uri="http://schemas.openxmlformats.org/drawingml/2006/table">
            <a:tbl>
              <a:tblPr firstRow="1" bandRow="1"/>
              <a:tblGrid>
                <a:gridCol w="3303825">
                  <a:extLst>
                    <a:ext uri="{9D8B030D-6E8A-4147-A177-3AD203B41FA5}">
                      <a16:colId xmlns:a16="http://schemas.microsoft.com/office/drawing/2014/main" xmlns="" val="1397371582"/>
                    </a:ext>
                  </a:extLst>
                </a:gridCol>
                <a:gridCol w="1836648">
                  <a:extLst>
                    <a:ext uri="{9D8B030D-6E8A-4147-A177-3AD203B41FA5}">
                      <a16:colId xmlns:a16="http://schemas.microsoft.com/office/drawing/2014/main" xmlns="" val="2249764967"/>
                    </a:ext>
                  </a:extLst>
                </a:gridCol>
                <a:gridCol w="1836650">
                  <a:extLst>
                    <a:ext uri="{9D8B030D-6E8A-4147-A177-3AD203B41FA5}">
                      <a16:colId xmlns:a16="http://schemas.microsoft.com/office/drawing/2014/main" xmlns="" val="1889985670"/>
                    </a:ext>
                  </a:extLst>
                </a:gridCol>
                <a:gridCol w="1767434">
                  <a:extLst>
                    <a:ext uri="{9D8B030D-6E8A-4147-A177-3AD203B41FA5}">
                      <a16:colId xmlns:a16="http://schemas.microsoft.com/office/drawing/2014/main" xmlns="" val="533826045"/>
                    </a:ext>
                  </a:extLst>
                </a:gridCol>
              </a:tblGrid>
              <a:tr h="3443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ZA" sz="1200" dirty="0">
                          <a:solidFill>
                            <a:schemeClr val="bg1"/>
                          </a:solidFill>
                          <a:latin typeface="Arial Narrow" panose="020B0606020202030204" pitchFamily="34" charset="0"/>
                        </a:rPr>
                        <a:t>UIFW DISCLOSURE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ZA" sz="1200" dirty="0">
                          <a:solidFill>
                            <a:schemeClr val="bg1"/>
                          </a:solidFill>
                          <a:latin typeface="Arial Narrow" panose="020B0606020202030204" pitchFamily="34" charset="0"/>
                        </a:rPr>
                        <a:t>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ZA" sz="1200" dirty="0">
                          <a:solidFill>
                            <a:schemeClr val="bg1"/>
                          </a:solidFill>
                          <a:latin typeface="Arial Narrow" panose="020B0606020202030204" pitchFamily="34" charset="0"/>
                        </a:rPr>
                        <a:t>MOVEMENT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ZA" sz="1200" dirty="0">
                          <a:solidFill>
                            <a:schemeClr val="bg1"/>
                          </a:solidFill>
                          <a:latin typeface="Arial Narrow" panose="020B0606020202030204" pitchFamily="34" charset="0"/>
                        </a:rPr>
                        <a:t>2021/22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xmlns="" val="1635407338"/>
                  </a:ext>
                </a:extLst>
              </a:tr>
              <a:tr h="3443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ZA" sz="1200" dirty="0">
                          <a:solidFill>
                            <a:schemeClr val="tx1"/>
                          </a:solidFill>
                          <a:latin typeface="Arial Narrow" panose="020B0606020202030204" pitchFamily="34" charset="0"/>
                        </a:rPr>
                        <a:t>Unauthorised Expenditure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ZA" sz="1200" dirty="0">
                          <a:solidFill>
                            <a:schemeClr val="tx1"/>
                          </a:solidFill>
                          <a:latin typeface="Arial Narrow" panose="020B0606020202030204" pitchFamily="34" charset="0"/>
                        </a:rPr>
                        <a:t>3 514 470 956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ZA" sz="1200" dirty="0">
                          <a:solidFill>
                            <a:schemeClr val="tx1"/>
                          </a:solidFill>
                          <a:latin typeface="Arial Narrow" panose="020B0606020202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ZA" sz="1200" dirty="0">
                          <a:solidFill>
                            <a:schemeClr val="tx1"/>
                          </a:solidFill>
                          <a:latin typeface="Arial Narrow" panose="020B0606020202030204" pitchFamily="34" charset="0"/>
                        </a:rPr>
                        <a:t>3 514 470 956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32065088"/>
                  </a:ext>
                </a:extLst>
              </a:tr>
              <a:tr h="3443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ZA" sz="1200" dirty="0">
                          <a:solidFill>
                            <a:schemeClr val="tx1"/>
                          </a:solidFill>
                          <a:latin typeface="Arial Narrow" panose="020B0606020202030204" pitchFamily="34" charset="0"/>
                        </a:rPr>
                        <a:t>Irregular Expenditure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ZA" sz="1200" dirty="0">
                          <a:solidFill>
                            <a:schemeClr val="tx1"/>
                          </a:solidFill>
                          <a:latin typeface="Arial Narrow" panose="020B0606020202030204" pitchFamily="34" charset="0"/>
                        </a:rPr>
                        <a:t>2 537 944 049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ZA" sz="1200" dirty="0">
                          <a:solidFill>
                            <a:schemeClr val="tx1"/>
                          </a:solidFill>
                          <a:latin typeface="Arial Narrow" panose="020B0606020202030204" pitchFamily="34" charset="0"/>
                        </a:rPr>
                        <a:t>65 488 538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ZA" sz="1200" dirty="0">
                          <a:solidFill>
                            <a:schemeClr val="tx1"/>
                          </a:solidFill>
                          <a:latin typeface="Arial Narrow" panose="020B0606020202030204" pitchFamily="34" charset="0"/>
                        </a:rPr>
                        <a:t>2 603 432 587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99978770"/>
                  </a:ext>
                </a:extLst>
              </a:tr>
              <a:tr h="3443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ZA" sz="1200" dirty="0">
                          <a:solidFill>
                            <a:schemeClr val="tx1"/>
                          </a:solidFill>
                          <a:latin typeface="Arial Narrow" panose="020B0606020202030204" pitchFamily="34" charset="0"/>
                        </a:rPr>
                        <a:t>Fruitless and Wasteful Expenditure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ZA" sz="1200" dirty="0">
                          <a:solidFill>
                            <a:schemeClr val="tx1"/>
                          </a:solidFill>
                          <a:latin typeface="Arial Narrow" panose="020B0606020202030204" pitchFamily="34" charset="0"/>
                        </a:rPr>
                        <a:t>47 176 511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ZA" sz="1200" dirty="0">
                          <a:solidFill>
                            <a:schemeClr val="tx1"/>
                          </a:solidFill>
                          <a:latin typeface="Arial Narrow" panose="020B0606020202030204" pitchFamily="34" charset="0"/>
                        </a:rPr>
                        <a:t>1 299 372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ZA" sz="1200" dirty="0">
                          <a:solidFill>
                            <a:schemeClr val="tx1"/>
                          </a:solidFill>
                          <a:latin typeface="Arial Narrow" panose="020B0606020202030204" pitchFamily="34" charset="0"/>
                        </a:rPr>
                        <a:t>48 475 883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615619236"/>
                  </a:ext>
                </a:extLst>
              </a:tr>
            </a:tbl>
          </a:graphicData>
        </a:graphic>
      </p:graphicFrame>
    </p:spTree>
    <p:extLst>
      <p:ext uri="{BB962C8B-B14F-4D97-AF65-F5344CB8AC3E}">
        <p14:creationId xmlns:p14="http://schemas.microsoft.com/office/powerpoint/2010/main" xmlns="" val="1558504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7">
            <a:extLst>
              <a:ext uri="{FF2B5EF4-FFF2-40B4-BE49-F238E27FC236}">
                <a16:creationId xmlns:a16="http://schemas.microsoft.com/office/drawing/2014/main" xmlns="" id="{A6B6819C-3FB8-4932-8832-FE2CC6275606}"/>
              </a:ext>
            </a:extLst>
          </p:cNvPr>
          <p:cNvGraphicFramePr>
            <a:graphicFrameLocks/>
          </p:cNvGraphicFramePr>
          <p:nvPr>
            <p:extLst>
              <p:ext uri="{D42A27DB-BD31-4B8C-83A1-F6EECF244321}">
                <p14:modId xmlns:p14="http://schemas.microsoft.com/office/powerpoint/2010/main" xmlns="" val="1206710844"/>
              </p:ext>
            </p:extLst>
          </p:nvPr>
        </p:nvGraphicFramePr>
        <p:xfrm>
          <a:off x="167940" y="1197998"/>
          <a:ext cx="8965306" cy="3451691"/>
        </p:xfrm>
        <a:graphic>
          <a:graphicData uri="http://schemas.openxmlformats.org/drawingml/2006/table">
            <a:tbl>
              <a:tblPr firstRow="1" bandRow="1"/>
              <a:tblGrid>
                <a:gridCol w="1757176">
                  <a:extLst>
                    <a:ext uri="{9D8B030D-6E8A-4147-A177-3AD203B41FA5}">
                      <a16:colId xmlns:a16="http://schemas.microsoft.com/office/drawing/2014/main" xmlns="" val="20000"/>
                    </a:ext>
                  </a:extLst>
                </a:gridCol>
                <a:gridCol w="2046809">
                  <a:extLst>
                    <a:ext uri="{9D8B030D-6E8A-4147-A177-3AD203B41FA5}">
                      <a16:colId xmlns:a16="http://schemas.microsoft.com/office/drawing/2014/main" xmlns="" val="20001"/>
                    </a:ext>
                  </a:extLst>
                </a:gridCol>
                <a:gridCol w="1575199">
                  <a:extLst>
                    <a:ext uri="{9D8B030D-6E8A-4147-A177-3AD203B41FA5}">
                      <a16:colId xmlns:a16="http://schemas.microsoft.com/office/drawing/2014/main" xmlns="" val="20002"/>
                    </a:ext>
                  </a:extLst>
                </a:gridCol>
                <a:gridCol w="1793061">
                  <a:extLst>
                    <a:ext uri="{9D8B030D-6E8A-4147-A177-3AD203B41FA5}">
                      <a16:colId xmlns:a16="http://schemas.microsoft.com/office/drawing/2014/main" xmlns="" val="20003"/>
                    </a:ext>
                  </a:extLst>
                </a:gridCol>
                <a:gridCol w="1793061">
                  <a:extLst>
                    <a:ext uri="{9D8B030D-6E8A-4147-A177-3AD203B41FA5}">
                      <a16:colId xmlns:a16="http://schemas.microsoft.com/office/drawing/2014/main" xmlns="" val="20004"/>
                    </a:ext>
                  </a:extLst>
                </a:gridCol>
              </a:tblGrid>
              <a:tr h="5165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457200" algn="l">
                        <a:lnSpc>
                          <a:spcPct val="150000"/>
                        </a:lnSpc>
                      </a:pPr>
                      <a:r>
                        <a:rPr lang="en-ZA" sz="12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Reduction plan</a:t>
                      </a:r>
                      <a:endPar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457200" algn="ctr">
                        <a:lnSpc>
                          <a:spcPct val="150000"/>
                        </a:lnSpc>
                      </a:pPr>
                      <a:r>
                        <a:rPr lang="en-ZA" sz="12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Baseline (2018/19 audited)</a:t>
                      </a:r>
                      <a:endPar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457200" algn="ctr">
                        <a:lnSpc>
                          <a:spcPct val="150000"/>
                        </a:lnSpc>
                      </a:pPr>
                      <a:r>
                        <a:rPr lang="en-ZA" sz="12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Year 1- 2019/20</a:t>
                      </a:r>
                      <a:endPar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457200" algn="ctr">
                        <a:lnSpc>
                          <a:spcPct val="150000"/>
                        </a:lnSpc>
                      </a:pPr>
                      <a:r>
                        <a:rPr lang="en-ZA" sz="12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Year 2- 2020/21</a:t>
                      </a:r>
                      <a:endPar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457200" algn="ctr">
                        <a:lnSpc>
                          <a:spcPct val="150000"/>
                        </a:lnSpc>
                      </a:pPr>
                      <a:r>
                        <a:rPr lang="en-ZA" sz="12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Year 3 - 2021/22</a:t>
                      </a:r>
                      <a:endPar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xmlns="" val="10000"/>
                  </a:ext>
                </a:extLst>
              </a:tr>
              <a:tr h="5564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a:lnSpc>
                          <a:spcPct val="150000"/>
                        </a:lnSpc>
                      </a:pPr>
                      <a:r>
                        <a:rPr lang="en-ZA" sz="1200" dirty="0">
                          <a:solidFill>
                            <a:schemeClr val="tx1"/>
                          </a:solidFill>
                          <a:effectLst/>
                          <a:latin typeface="Arial Narrow" panose="020B0606020202030204" pitchFamily="34" charset="0"/>
                          <a:ea typeface="+mn-ea"/>
                          <a:cs typeface="Times New Roman" panose="02020603050405020304" pitchFamily="18" charset="0"/>
                        </a:rPr>
                        <a:t>Percentage</a:t>
                      </a:r>
                      <a:r>
                        <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reduction as per the reduction plan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algn="ctr">
                        <a:lnSpc>
                          <a:spcPct val="150000"/>
                        </a:lnSpc>
                      </a:pP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algn="ctr">
                        <a:lnSpc>
                          <a:spcPct val="150000"/>
                        </a:lnSpc>
                      </a:pPr>
                      <a:r>
                        <a:rPr lang="en-ZA"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-10%</a:t>
                      </a:r>
                    </a:p>
                    <a:p>
                      <a:pPr marL="457200" algn="ctr">
                        <a:lnSpc>
                          <a:spcPct val="150000"/>
                        </a:lnSpc>
                      </a:pP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algn="ctr">
                        <a:lnSpc>
                          <a:spcPct val="150000"/>
                        </a:lnSpc>
                      </a:pPr>
                      <a:r>
                        <a:rPr lang="en-ZA"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-20%</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algn="ctr">
                        <a:lnSpc>
                          <a:spcPct val="150000"/>
                        </a:lnSpc>
                      </a:pPr>
                      <a:r>
                        <a:rPr lang="en-ZA"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-30%</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4637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1200" b="1" kern="1200" dirty="0">
                          <a:solidFill>
                            <a:schemeClr val="tx1"/>
                          </a:solidFill>
                          <a:effectLst/>
                          <a:latin typeface="Arial Narrow" panose="020B0606020202030204" pitchFamily="34" charset="0"/>
                          <a:ea typeface="+mn-ea"/>
                          <a:cs typeface="+mn-cs"/>
                        </a:rPr>
                        <a:t>Unauthorised expenditure</a:t>
                      </a:r>
                      <a:endParaRPr lang="en-ZA" sz="1200" b="1" dirty="0">
                        <a:solidFill>
                          <a:schemeClr val="tx1"/>
                        </a:solidFill>
                        <a:latin typeface="Arial Narrow" panose="020B0606020202030204" pitchFamily="34"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b="1" dirty="0">
                          <a:solidFill>
                            <a:schemeClr val="tx1"/>
                          </a:solidFill>
                          <a:latin typeface="Arial Narrow" panose="020B0606020202030204" pitchFamily="34" charset="0"/>
                        </a:rPr>
                        <a:t>2 845 387 113</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b="1" dirty="0">
                          <a:solidFill>
                            <a:schemeClr val="tx1"/>
                          </a:solidFill>
                          <a:latin typeface="Arial Narrow" panose="020B0606020202030204" pitchFamily="34" charset="0"/>
                        </a:rPr>
                        <a:t>2 924 721 073</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b="1" dirty="0">
                          <a:solidFill>
                            <a:schemeClr val="tx1"/>
                          </a:solidFill>
                          <a:latin typeface="Arial Narrow" panose="020B0606020202030204" pitchFamily="34" charset="0"/>
                        </a:rPr>
                        <a:t>3 542 244 484</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b="1" dirty="0">
                          <a:solidFill>
                            <a:schemeClr val="tx1"/>
                          </a:solidFill>
                          <a:latin typeface="Arial Narrow" panose="020B0606020202030204" pitchFamily="34" charset="0"/>
                        </a:rPr>
                        <a:t>3 866 112 592</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2"/>
                  </a:ext>
                </a:extLst>
              </a:tr>
              <a:tr h="2782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a:lnSpc>
                          <a:spcPct val="150000"/>
                        </a:lnSpc>
                      </a:pPr>
                      <a:r>
                        <a:rPr lang="en-ZA"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Percentage reduction</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200" dirty="0">
                        <a:solidFill>
                          <a:schemeClr val="tx1"/>
                        </a:solidFill>
                        <a:latin typeface="Arial Narrow" panose="020B0606020202030204" pitchFamily="34"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dirty="0">
                          <a:solidFill>
                            <a:schemeClr val="tx1"/>
                          </a:solidFill>
                          <a:latin typeface="Arial Narrow" panose="020B0606020202030204" pitchFamily="34" charset="0"/>
                        </a:rPr>
                        <a:t>2%</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dirty="0">
                          <a:solidFill>
                            <a:schemeClr val="tx1"/>
                          </a:solidFill>
                          <a:latin typeface="Arial Narrow" panose="020B0606020202030204" pitchFamily="34" charset="0"/>
                        </a:rPr>
                        <a:t>21%</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dirty="0">
                          <a:solidFill>
                            <a:schemeClr val="tx1"/>
                          </a:solidFill>
                          <a:latin typeface="Arial Narrow" panose="020B0606020202030204" pitchFamily="34" charset="0"/>
                        </a:rPr>
                        <a:t>9%</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868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1200" b="1" kern="1200" dirty="0">
                          <a:solidFill>
                            <a:schemeClr val="tx1"/>
                          </a:solidFill>
                          <a:effectLst/>
                          <a:latin typeface="Arial Narrow" panose="020B0606020202030204" pitchFamily="34" charset="0"/>
                          <a:ea typeface="+mn-ea"/>
                          <a:cs typeface="+mn-cs"/>
                        </a:rPr>
                        <a:t>Irregular expenditure</a:t>
                      </a:r>
                      <a:endParaRPr lang="en-ZA" sz="1200" b="1" dirty="0">
                        <a:solidFill>
                          <a:schemeClr val="tx1"/>
                        </a:solidFill>
                        <a:latin typeface="Arial Narrow" panose="020B0606020202030204" pitchFamily="34"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b="1" dirty="0">
                          <a:solidFill>
                            <a:schemeClr val="tx1"/>
                          </a:solidFill>
                          <a:latin typeface="Arial Narrow" panose="020B0606020202030204" pitchFamily="34" charset="0"/>
                        </a:rPr>
                        <a:t>2 269 050 234</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b="1" dirty="0">
                          <a:solidFill>
                            <a:schemeClr val="tx1"/>
                          </a:solidFill>
                          <a:latin typeface="Arial Narrow" panose="020B0606020202030204" pitchFamily="34" charset="0"/>
                        </a:rPr>
                        <a:t>2 295 544 946</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b="1" dirty="0">
                          <a:solidFill>
                            <a:schemeClr val="tx1"/>
                          </a:solidFill>
                          <a:latin typeface="Arial Narrow" panose="020B0606020202030204" pitchFamily="34" charset="0"/>
                        </a:rPr>
                        <a:t>2 537 944 049</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b="1" dirty="0">
                          <a:solidFill>
                            <a:schemeClr val="tx1"/>
                          </a:solidFill>
                          <a:latin typeface="Arial Narrow" panose="020B0606020202030204" pitchFamily="34" charset="0"/>
                        </a:rPr>
                        <a:t>2 772 701 711</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4"/>
                  </a:ext>
                </a:extLst>
              </a:tr>
              <a:tr h="2782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1200" kern="1200" dirty="0">
                          <a:solidFill>
                            <a:schemeClr val="tx1"/>
                          </a:solidFill>
                          <a:effectLst/>
                          <a:latin typeface="Arial Narrow" panose="020B0606020202030204" pitchFamily="34" charset="0"/>
                          <a:ea typeface="+mn-ea"/>
                          <a:cs typeface="+mn-cs"/>
                        </a:rPr>
                        <a:t>Percentage reduction</a:t>
                      </a:r>
                      <a:endParaRPr lang="en-ZA" sz="1200" dirty="0">
                        <a:solidFill>
                          <a:schemeClr val="tx1"/>
                        </a:solidFill>
                        <a:latin typeface="Arial Narrow" panose="020B0606020202030204" pitchFamily="34"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200" dirty="0">
                        <a:solidFill>
                          <a:schemeClr val="tx1"/>
                        </a:solidFill>
                        <a:latin typeface="Arial Narrow" panose="020B0606020202030204" pitchFamily="34"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dirty="0">
                          <a:solidFill>
                            <a:schemeClr val="tx1"/>
                          </a:solidFill>
                          <a:latin typeface="Arial Narrow" panose="020B0606020202030204" pitchFamily="34" charset="0"/>
                        </a:rPr>
                        <a:t>1%</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dirty="0">
                          <a:solidFill>
                            <a:schemeClr val="tx1"/>
                          </a:solidFill>
                          <a:latin typeface="Arial Narrow" panose="020B0606020202030204" pitchFamily="34" charset="0"/>
                        </a:rPr>
                        <a:t>11%</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dirty="0">
                          <a:solidFill>
                            <a:schemeClr val="tx1"/>
                          </a:solidFill>
                          <a:latin typeface="Arial Narrow" panose="020B0606020202030204" pitchFamily="34" charset="0"/>
                        </a:rPr>
                        <a:t>9%</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5029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1200" b="1" kern="1200" dirty="0">
                          <a:solidFill>
                            <a:schemeClr val="tx1"/>
                          </a:solidFill>
                          <a:effectLst/>
                          <a:latin typeface="Arial Narrow" panose="020B0606020202030204" pitchFamily="34" charset="0"/>
                          <a:ea typeface="+mn-ea"/>
                          <a:cs typeface="+mn-cs"/>
                        </a:rPr>
                        <a:t>Fruitless &amp; Wasteful expenditure</a:t>
                      </a:r>
                      <a:endParaRPr lang="en-ZA" sz="1200" b="1" dirty="0">
                        <a:solidFill>
                          <a:schemeClr val="tx1"/>
                        </a:solidFill>
                        <a:latin typeface="Arial Narrow" panose="020B0606020202030204" pitchFamily="34"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b="1" dirty="0">
                          <a:solidFill>
                            <a:schemeClr val="tx1"/>
                          </a:solidFill>
                          <a:latin typeface="Arial Narrow" panose="020B0606020202030204" pitchFamily="34" charset="0"/>
                        </a:rPr>
                        <a:t>11 305 709</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b="1" dirty="0">
                          <a:solidFill>
                            <a:schemeClr val="tx1"/>
                          </a:solidFill>
                          <a:latin typeface="Arial Narrow" panose="020B0606020202030204" pitchFamily="34" charset="0"/>
                        </a:rPr>
                        <a:t>42 536 181</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dirty="0">
                          <a:solidFill>
                            <a:schemeClr val="tx1"/>
                          </a:solidFill>
                          <a:latin typeface="Arial Narrow" panose="020B0606020202030204" pitchFamily="34" charset="0"/>
                        </a:rPr>
                        <a:t>47 694 917</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b="1" dirty="0">
                          <a:solidFill>
                            <a:schemeClr val="tx1"/>
                          </a:solidFill>
                          <a:latin typeface="Arial Narrow" panose="020B0606020202030204" pitchFamily="34" charset="0"/>
                        </a:rPr>
                        <a:t>54 528 357</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6"/>
                  </a:ext>
                </a:extLst>
              </a:tr>
              <a:tr h="4366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1200" dirty="0">
                          <a:solidFill>
                            <a:schemeClr val="tx1"/>
                          </a:solidFill>
                          <a:latin typeface="Arial Narrow" panose="020B0606020202030204" pitchFamily="34" charset="0"/>
                        </a:rPr>
                        <a:t>Percentage Reduction</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200" dirty="0">
                        <a:solidFill>
                          <a:schemeClr val="tx1"/>
                        </a:solidFill>
                        <a:latin typeface="Arial Narrow" panose="020B0606020202030204" pitchFamily="34"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dirty="0">
                          <a:solidFill>
                            <a:schemeClr val="tx1"/>
                          </a:solidFill>
                          <a:latin typeface="Arial Narrow" panose="020B0606020202030204" pitchFamily="34" charset="0"/>
                        </a:rPr>
                        <a:t>276%</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dirty="0">
                          <a:solidFill>
                            <a:schemeClr val="tx1"/>
                          </a:solidFill>
                          <a:latin typeface="Arial Narrow" panose="020B0606020202030204" pitchFamily="34" charset="0"/>
                        </a:rPr>
                        <a:t>12%</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200" dirty="0">
                          <a:solidFill>
                            <a:schemeClr val="tx1"/>
                          </a:solidFill>
                          <a:latin typeface="Arial Narrow" panose="020B0606020202030204" pitchFamily="34" charset="0"/>
                        </a:rPr>
                        <a:t>14%</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bl>
          </a:graphicData>
        </a:graphic>
      </p:graphicFrame>
      <p:sp>
        <p:nvSpPr>
          <p:cNvPr id="4" name="Title 1">
            <a:extLst>
              <a:ext uri="{FF2B5EF4-FFF2-40B4-BE49-F238E27FC236}">
                <a16:creationId xmlns:a16="http://schemas.microsoft.com/office/drawing/2014/main" xmlns="" id="{0857AF56-9088-7B79-0AAF-544020C72816}"/>
              </a:ext>
            </a:extLst>
          </p:cNvPr>
          <p:cNvSpPr txBox="1">
            <a:spLocks/>
          </p:cNvSpPr>
          <p:nvPr/>
        </p:nvSpPr>
        <p:spPr>
          <a:xfrm>
            <a:off x="103403" y="577907"/>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2400" b="1" dirty="0">
                <a:solidFill>
                  <a:prstClr val="black"/>
                </a:solidFill>
                <a:latin typeface="Arial Narrow" panose="020B0606020202030204" pitchFamily="34" charset="0"/>
                <a:cs typeface="Arial" panose="020B0604020202020204" pitchFamily="34" charset="0"/>
              </a:rPr>
              <a:t>6.1. REDUCTION IN LINE WITH ADOPTED REDUCTION PLAN</a:t>
            </a:r>
          </a:p>
        </p:txBody>
      </p:sp>
    </p:spTree>
    <p:extLst>
      <p:ext uri="{BB962C8B-B14F-4D97-AF65-F5344CB8AC3E}">
        <p14:creationId xmlns:p14="http://schemas.microsoft.com/office/powerpoint/2010/main" xmlns="" val="1641583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30411E4A-6FE3-C1C9-F4FC-5F8132B76B0F}"/>
              </a:ext>
            </a:extLst>
          </p:cNvPr>
          <p:cNvGraphicFramePr>
            <a:graphicFrameLocks noGrp="1"/>
          </p:cNvGraphicFramePr>
          <p:nvPr>
            <p:extLst>
              <p:ext uri="{D42A27DB-BD31-4B8C-83A1-F6EECF244321}">
                <p14:modId xmlns:p14="http://schemas.microsoft.com/office/powerpoint/2010/main" xmlns="" val="1294223126"/>
              </p:ext>
            </p:extLst>
          </p:nvPr>
        </p:nvGraphicFramePr>
        <p:xfrm>
          <a:off x="173144" y="1162048"/>
          <a:ext cx="8066087" cy="2419352"/>
        </p:xfrm>
        <a:graphic>
          <a:graphicData uri="http://schemas.openxmlformats.org/drawingml/2006/table">
            <a:tbl>
              <a:tblPr firstRow="1" bandRow="1"/>
              <a:tblGrid>
                <a:gridCol w="3528912">
                  <a:extLst>
                    <a:ext uri="{9D8B030D-6E8A-4147-A177-3AD203B41FA5}">
                      <a16:colId xmlns:a16="http://schemas.microsoft.com/office/drawing/2014/main" xmlns="" val="20000"/>
                    </a:ext>
                  </a:extLst>
                </a:gridCol>
                <a:gridCol w="4537175">
                  <a:extLst>
                    <a:ext uri="{9D8B030D-6E8A-4147-A177-3AD203B41FA5}">
                      <a16:colId xmlns:a16="http://schemas.microsoft.com/office/drawing/2014/main" xmlns="" val="20001"/>
                    </a:ext>
                  </a:extLst>
                </a:gridCol>
              </a:tblGrid>
              <a:tr h="39923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ZA" sz="1400" baseline="0" dirty="0">
                          <a:solidFill>
                            <a:schemeClr val="bg1"/>
                          </a:solidFill>
                          <a:latin typeface="Arial Narrow" panose="020B0606020202030204" pitchFamily="34" charset="0"/>
                        </a:rPr>
                        <a:t>Unauthorised  expenditure</a:t>
                      </a:r>
                      <a:endParaRPr lang="en-ZA" sz="1400" dirty="0">
                        <a:solidFill>
                          <a:schemeClr val="bg1"/>
                        </a:solidFill>
                        <a:latin typeface="Arial Narrow" panose="020B0606020202030204" pitchFamily="34" charset="0"/>
                      </a:endParaRP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ZA" sz="1400" dirty="0">
                          <a:solidFill>
                            <a:schemeClr val="bg1"/>
                          </a:solidFill>
                          <a:latin typeface="Arial Narrow" panose="020B0606020202030204" pitchFamily="34" charset="0"/>
                        </a:rPr>
                        <a:t>Amounts</a:t>
                      </a: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xmlns="" val="10000"/>
                  </a:ext>
                </a:extLst>
              </a:tr>
              <a:tr h="4040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b="1" i="0" u="none" strike="noStrike" baseline="0" dirty="0">
                          <a:solidFill>
                            <a:srgbClr val="000000"/>
                          </a:solidFill>
                          <a:effectLst/>
                          <a:latin typeface="Arial Narrow" panose="020B0606020202030204" pitchFamily="34" charset="0"/>
                        </a:rPr>
                        <a:t>Audited  </a:t>
                      </a:r>
                      <a:r>
                        <a:rPr lang="en-US" sz="1400" b="1" i="0" u="none" strike="noStrike" dirty="0">
                          <a:solidFill>
                            <a:srgbClr val="000000"/>
                          </a:solidFill>
                          <a:effectLst/>
                          <a:latin typeface="Arial Narrow" panose="020B0606020202030204" pitchFamily="34" charset="0"/>
                        </a:rPr>
                        <a:t> opening balance - 01 July 2021</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400" b="1" dirty="0">
                          <a:latin typeface="Arial Narrow" panose="020B0606020202030204" pitchFamily="34" charset="0"/>
                        </a:rPr>
                        <a:t>3 546 803 979</a:t>
                      </a: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4040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400" b="0" i="0" u="none" strike="noStrike" dirty="0">
                          <a:solidFill>
                            <a:srgbClr val="000000"/>
                          </a:solidFill>
                          <a:effectLst/>
                          <a:latin typeface="Arial Narrow" panose="020B0606020202030204" pitchFamily="34" charset="0"/>
                        </a:rPr>
                        <a:t>Add: Expenditure identified – July 20</a:t>
                      </a:r>
                      <a:r>
                        <a:rPr lang="en-ZA" sz="1400" b="0" i="0" u="none" strike="noStrike" baseline="0" dirty="0">
                          <a:solidFill>
                            <a:srgbClr val="000000"/>
                          </a:solidFill>
                          <a:effectLst/>
                          <a:latin typeface="Arial Narrow" panose="020B0606020202030204" pitchFamily="34" charset="0"/>
                        </a:rPr>
                        <a:t>21 to June 2022 </a:t>
                      </a:r>
                      <a:endParaRPr lang="en-ZA" sz="1400" b="0" i="0" u="none" strike="noStrike" dirty="0">
                        <a:solidFill>
                          <a:srgbClr val="000000"/>
                        </a:solidFill>
                        <a:effectLst/>
                        <a:latin typeface="Arial Narrow" panose="020B060602020203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400" dirty="0">
                          <a:latin typeface="Arial Narrow" panose="020B0606020202030204" pitchFamily="34" charset="0"/>
                        </a:rPr>
                        <a:t>319 308 613</a:t>
                      </a: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4040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400" b="0" i="0" u="none" strike="noStrike" dirty="0">
                          <a:solidFill>
                            <a:srgbClr val="000000"/>
                          </a:solidFill>
                          <a:effectLst/>
                          <a:latin typeface="Arial Narrow" panose="020B0606020202030204" pitchFamily="34" charset="0"/>
                        </a:rPr>
                        <a:t>Less: Amount recovered – 2021/22</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a:latin typeface="Arial Narrow" panose="020B0606020202030204" pitchFamily="34" charset="0"/>
                        </a:rPr>
                        <a:t>0</a:t>
                      </a: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040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400" b="0" i="0" u="none" strike="noStrike" dirty="0">
                          <a:solidFill>
                            <a:srgbClr val="000000"/>
                          </a:solidFill>
                          <a:effectLst/>
                          <a:latin typeface="Arial Narrow" panose="020B0606020202030204" pitchFamily="34" charset="0"/>
                        </a:rPr>
                        <a:t>Less: Amount written-off - 2020/22</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a:latin typeface="Arial Narrow" panose="020B0606020202030204" pitchFamily="34" charset="0"/>
                        </a:rPr>
                        <a:t>0</a:t>
                      </a:r>
                      <a:endParaRPr lang="en-ZA" sz="1400" dirty="0">
                        <a:latin typeface="Arial Narrow" panose="020B0606020202030204" pitchFamily="34" charset="0"/>
                      </a:endParaRP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4040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b="1" i="0" u="none" strike="noStrike" dirty="0">
                          <a:solidFill>
                            <a:srgbClr val="000000"/>
                          </a:solidFill>
                          <a:effectLst/>
                          <a:latin typeface="Arial Narrow" panose="020B0606020202030204" pitchFamily="34" charset="0"/>
                        </a:rPr>
                        <a:t>Closing balance – 30 June 2022</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400" b="1" dirty="0">
                          <a:latin typeface="Arial Narrow" panose="020B0606020202030204" pitchFamily="34" charset="0"/>
                        </a:rPr>
                        <a:t>3 866 112 592</a:t>
                      </a: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bl>
          </a:graphicData>
        </a:graphic>
      </p:graphicFrame>
      <p:sp>
        <p:nvSpPr>
          <p:cNvPr id="10" name="Title 1">
            <a:extLst>
              <a:ext uri="{FF2B5EF4-FFF2-40B4-BE49-F238E27FC236}">
                <a16:creationId xmlns:a16="http://schemas.microsoft.com/office/drawing/2014/main" xmlns="" id="{AF82C058-DCE3-B580-4307-CF12D569B6ED}"/>
              </a:ext>
            </a:extLst>
          </p:cNvPr>
          <p:cNvSpPr txBox="1">
            <a:spLocks/>
          </p:cNvSpPr>
          <p:nvPr/>
        </p:nvSpPr>
        <p:spPr>
          <a:xfrm>
            <a:off x="103403" y="577907"/>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ZA" altLang="en-US" sz="2400" b="1" kern="0" dirty="0">
                <a:solidFill>
                  <a:prstClr val="black"/>
                </a:solidFill>
                <a:latin typeface="Arial Narrow" panose="020B0606020202030204" pitchFamily="34" charset="0"/>
                <a:ea typeface="+mj-ea"/>
                <a:cs typeface="+mj-cs"/>
              </a:rPr>
              <a:t>6.2. </a:t>
            </a:r>
            <a:r>
              <a:rPr lang="en-ZA" altLang="en-US" sz="2400" b="1" dirty="0">
                <a:latin typeface="Arial Narrow" panose="020B0606020202030204" pitchFamily="34" charset="0"/>
              </a:rPr>
              <a:t>EXPENDITURE AS AT JUNE 2022 </a:t>
            </a:r>
            <a:r>
              <a:rPr lang="en-ZA" altLang="en-US" sz="2400" b="1" kern="0" dirty="0">
                <a:solidFill>
                  <a:prstClr val="black"/>
                </a:solidFill>
                <a:latin typeface="Arial Narrow" panose="020B0606020202030204" pitchFamily="34" charset="0"/>
                <a:ea typeface="+mj-ea"/>
                <a:cs typeface="+mj-cs"/>
              </a:rPr>
              <a:t>    </a:t>
            </a:r>
            <a:endParaRPr lang="en-ZA" sz="2400" b="1" kern="0" dirty="0">
              <a:solidFill>
                <a:sysClr val="windowText" lastClr="000000"/>
              </a:solidFill>
              <a:latin typeface="Arial Narrow" panose="020B0606020202030204" pitchFamily="34" charset="0"/>
            </a:endParaRPr>
          </a:p>
        </p:txBody>
      </p:sp>
    </p:spTree>
    <p:extLst>
      <p:ext uri="{BB962C8B-B14F-4D97-AF65-F5344CB8AC3E}">
        <p14:creationId xmlns:p14="http://schemas.microsoft.com/office/powerpoint/2010/main" xmlns="" val="2885621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xmlns="" id="{7CEF0F7C-9D00-D2B8-7727-14CF2F73DA60}"/>
              </a:ext>
            </a:extLst>
          </p:cNvPr>
          <p:cNvGraphicFramePr>
            <a:graphicFrameLocks noGrp="1"/>
          </p:cNvGraphicFramePr>
          <p:nvPr>
            <p:extLst>
              <p:ext uri="{D42A27DB-BD31-4B8C-83A1-F6EECF244321}">
                <p14:modId xmlns:p14="http://schemas.microsoft.com/office/powerpoint/2010/main" xmlns="" val="1447278658"/>
              </p:ext>
            </p:extLst>
          </p:nvPr>
        </p:nvGraphicFramePr>
        <p:xfrm>
          <a:off x="191554" y="1076323"/>
          <a:ext cx="8066087" cy="2419352"/>
        </p:xfrm>
        <a:graphic>
          <a:graphicData uri="http://schemas.openxmlformats.org/drawingml/2006/table">
            <a:tbl>
              <a:tblPr firstRow="1" bandRow="1"/>
              <a:tblGrid>
                <a:gridCol w="3528912">
                  <a:extLst>
                    <a:ext uri="{9D8B030D-6E8A-4147-A177-3AD203B41FA5}">
                      <a16:colId xmlns:a16="http://schemas.microsoft.com/office/drawing/2014/main" xmlns="" val="20000"/>
                    </a:ext>
                  </a:extLst>
                </a:gridCol>
                <a:gridCol w="4537175">
                  <a:extLst>
                    <a:ext uri="{9D8B030D-6E8A-4147-A177-3AD203B41FA5}">
                      <a16:colId xmlns:a16="http://schemas.microsoft.com/office/drawing/2014/main" xmlns="" val="20001"/>
                    </a:ext>
                  </a:extLst>
                </a:gridCol>
              </a:tblGrid>
              <a:tr h="39923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ZA" sz="1400" baseline="0" dirty="0">
                          <a:solidFill>
                            <a:schemeClr val="bg1"/>
                          </a:solidFill>
                          <a:latin typeface="Arial Narrow" panose="020B0606020202030204" pitchFamily="34" charset="0"/>
                        </a:rPr>
                        <a:t>Irregular  expenditure</a:t>
                      </a:r>
                      <a:endParaRPr lang="en-ZA" sz="1400" dirty="0">
                        <a:solidFill>
                          <a:schemeClr val="bg1"/>
                        </a:solidFill>
                        <a:latin typeface="Arial Narrow" panose="020B0606020202030204" pitchFamily="34" charset="0"/>
                      </a:endParaRP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ZA" sz="1400" dirty="0">
                          <a:solidFill>
                            <a:schemeClr val="bg1"/>
                          </a:solidFill>
                          <a:latin typeface="Arial Narrow" panose="020B0606020202030204" pitchFamily="34" charset="0"/>
                        </a:rPr>
                        <a:t>Amounts</a:t>
                      </a: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xmlns="" val="10000"/>
                  </a:ext>
                </a:extLst>
              </a:tr>
              <a:tr h="4040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b="1" i="0" u="none" strike="noStrike" baseline="0" dirty="0">
                          <a:solidFill>
                            <a:srgbClr val="000000"/>
                          </a:solidFill>
                          <a:effectLst/>
                          <a:latin typeface="Arial Narrow" panose="020B0606020202030204" pitchFamily="34" charset="0"/>
                        </a:rPr>
                        <a:t>Audited  </a:t>
                      </a:r>
                      <a:r>
                        <a:rPr lang="en-US" sz="1400" b="1" i="0" u="none" strike="noStrike" dirty="0">
                          <a:solidFill>
                            <a:srgbClr val="000000"/>
                          </a:solidFill>
                          <a:effectLst/>
                          <a:latin typeface="Arial Narrow" panose="020B0606020202030204" pitchFamily="34" charset="0"/>
                        </a:rPr>
                        <a:t> opening balance - 01 July 2021</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400" b="1" dirty="0">
                          <a:latin typeface="Arial Narrow" panose="020B0606020202030204" pitchFamily="34" charset="0"/>
                        </a:rPr>
                        <a:t>2 537 944 049</a:t>
                      </a: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4040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400" b="0" i="0" u="none" strike="noStrike" dirty="0">
                          <a:solidFill>
                            <a:srgbClr val="000000"/>
                          </a:solidFill>
                          <a:effectLst/>
                          <a:latin typeface="Arial Narrow" panose="020B0606020202030204" pitchFamily="34" charset="0"/>
                        </a:rPr>
                        <a:t>Add: Expenditure identified – July 20</a:t>
                      </a:r>
                      <a:r>
                        <a:rPr lang="en-ZA" sz="1400" b="0" i="0" u="none" strike="noStrike" baseline="0" dirty="0">
                          <a:solidFill>
                            <a:srgbClr val="000000"/>
                          </a:solidFill>
                          <a:effectLst/>
                          <a:latin typeface="Arial Narrow" panose="020B0606020202030204" pitchFamily="34" charset="0"/>
                        </a:rPr>
                        <a:t>21 to June 2022 </a:t>
                      </a:r>
                      <a:endParaRPr lang="en-ZA" sz="1400" b="0" i="0" u="none" strike="noStrike" dirty="0">
                        <a:solidFill>
                          <a:srgbClr val="000000"/>
                        </a:solidFill>
                        <a:effectLst/>
                        <a:latin typeface="Arial Narrow" panose="020B060602020203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400" dirty="0">
                          <a:latin typeface="Arial Narrow" panose="020B0606020202030204" pitchFamily="34" charset="0"/>
                        </a:rPr>
                        <a:t>234 757 662</a:t>
                      </a: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4040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400" b="0" i="0" u="none" strike="noStrike" dirty="0">
                          <a:solidFill>
                            <a:srgbClr val="000000"/>
                          </a:solidFill>
                          <a:effectLst/>
                          <a:latin typeface="Arial Narrow" panose="020B0606020202030204" pitchFamily="34" charset="0"/>
                        </a:rPr>
                        <a:t>Less: Amount recovered – 2021/22</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a:latin typeface="Arial Narrow" panose="020B0606020202030204" pitchFamily="34" charset="0"/>
                        </a:rPr>
                        <a:t>0</a:t>
                      </a:r>
                      <a:endParaRPr lang="en-ZA" sz="1400" dirty="0">
                        <a:latin typeface="Arial Narrow" panose="020B0606020202030204" pitchFamily="34" charset="0"/>
                      </a:endParaRP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040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400" b="0" i="0" u="none" strike="noStrike" dirty="0">
                          <a:solidFill>
                            <a:srgbClr val="000000"/>
                          </a:solidFill>
                          <a:effectLst/>
                          <a:latin typeface="Arial Narrow" panose="020B0606020202030204" pitchFamily="34" charset="0"/>
                        </a:rPr>
                        <a:t>Less: Amount written-off - 2020/22</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a:latin typeface="Arial Narrow" panose="020B0606020202030204" pitchFamily="34" charset="0"/>
                        </a:rPr>
                        <a:t>0</a:t>
                      </a:r>
                      <a:endParaRPr lang="en-ZA" sz="1400" dirty="0">
                        <a:latin typeface="Arial Narrow" panose="020B0606020202030204" pitchFamily="34" charset="0"/>
                      </a:endParaRP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4040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b="1" i="0" u="none" strike="noStrike" dirty="0">
                          <a:solidFill>
                            <a:srgbClr val="000000"/>
                          </a:solidFill>
                          <a:effectLst/>
                          <a:latin typeface="Arial Narrow" panose="020B0606020202030204" pitchFamily="34" charset="0"/>
                        </a:rPr>
                        <a:t>Closing balance – 30 June 2022</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400" b="1" dirty="0">
                          <a:latin typeface="Arial Narrow" panose="020B0606020202030204" pitchFamily="34" charset="0"/>
                        </a:rPr>
                        <a:t>2 772 701 711</a:t>
                      </a: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bl>
          </a:graphicData>
        </a:graphic>
      </p:graphicFrame>
      <p:sp>
        <p:nvSpPr>
          <p:cNvPr id="6" name="Title 1">
            <a:extLst>
              <a:ext uri="{FF2B5EF4-FFF2-40B4-BE49-F238E27FC236}">
                <a16:creationId xmlns:a16="http://schemas.microsoft.com/office/drawing/2014/main" xmlns="" id="{EE25408D-C6C7-EE75-6A64-57E732D34C76}"/>
              </a:ext>
            </a:extLst>
          </p:cNvPr>
          <p:cNvSpPr txBox="1">
            <a:spLocks/>
          </p:cNvSpPr>
          <p:nvPr/>
        </p:nvSpPr>
        <p:spPr>
          <a:xfrm>
            <a:off x="103403" y="577907"/>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ZA" altLang="en-US" sz="2400" b="1" kern="0" dirty="0">
                <a:solidFill>
                  <a:prstClr val="black"/>
                </a:solidFill>
                <a:latin typeface="Arial Narrow" panose="020B0606020202030204" pitchFamily="34" charset="0"/>
                <a:ea typeface="+mj-ea"/>
                <a:cs typeface="+mj-cs"/>
              </a:rPr>
              <a:t>6.3. </a:t>
            </a:r>
            <a:r>
              <a:rPr lang="en-ZA" altLang="en-US" sz="2400" b="1" dirty="0">
                <a:latin typeface="Arial Narrow" panose="020B0606020202030204" pitchFamily="34" charset="0"/>
              </a:rPr>
              <a:t>EXPENDITURE AS OF JUNE 2022 </a:t>
            </a:r>
            <a:r>
              <a:rPr lang="en-ZA" altLang="en-US" sz="2400" b="1" kern="0" dirty="0">
                <a:solidFill>
                  <a:prstClr val="black"/>
                </a:solidFill>
                <a:latin typeface="Arial Narrow" panose="020B0606020202030204" pitchFamily="34" charset="0"/>
                <a:ea typeface="+mj-ea"/>
                <a:cs typeface="+mj-cs"/>
              </a:rPr>
              <a:t>    </a:t>
            </a:r>
            <a:endParaRPr lang="en-ZA" sz="2400" b="1" kern="0" dirty="0">
              <a:solidFill>
                <a:sysClr val="windowText" lastClr="000000"/>
              </a:solidFill>
              <a:latin typeface="Arial Narrow" panose="020B0606020202030204" pitchFamily="34" charset="0"/>
            </a:endParaRPr>
          </a:p>
        </p:txBody>
      </p:sp>
    </p:spTree>
    <p:extLst>
      <p:ext uri="{BB962C8B-B14F-4D97-AF65-F5344CB8AC3E}">
        <p14:creationId xmlns:p14="http://schemas.microsoft.com/office/powerpoint/2010/main" xmlns="" val="1958754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0A67F91A-0479-5353-407B-5B41166F927A}"/>
              </a:ext>
            </a:extLst>
          </p:cNvPr>
          <p:cNvGraphicFramePr>
            <a:graphicFrameLocks noGrp="1"/>
          </p:cNvGraphicFramePr>
          <p:nvPr>
            <p:extLst>
              <p:ext uri="{D42A27DB-BD31-4B8C-83A1-F6EECF244321}">
                <p14:modId xmlns:p14="http://schemas.microsoft.com/office/powerpoint/2010/main" xmlns="" val="1273919504"/>
              </p:ext>
            </p:extLst>
          </p:nvPr>
        </p:nvGraphicFramePr>
        <p:xfrm>
          <a:off x="239643" y="1168886"/>
          <a:ext cx="8066087" cy="2419352"/>
        </p:xfrm>
        <a:graphic>
          <a:graphicData uri="http://schemas.openxmlformats.org/drawingml/2006/table">
            <a:tbl>
              <a:tblPr firstRow="1" bandRow="1"/>
              <a:tblGrid>
                <a:gridCol w="3528912">
                  <a:extLst>
                    <a:ext uri="{9D8B030D-6E8A-4147-A177-3AD203B41FA5}">
                      <a16:colId xmlns:a16="http://schemas.microsoft.com/office/drawing/2014/main" xmlns="" val="20000"/>
                    </a:ext>
                  </a:extLst>
                </a:gridCol>
                <a:gridCol w="4537175">
                  <a:extLst>
                    <a:ext uri="{9D8B030D-6E8A-4147-A177-3AD203B41FA5}">
                      <a16:colId xmlns:a16="http://schemas.microsoft.com/office/drawing/2014/main" xmlns="" val="20001"/>
                    </a:ext>
                  </a:extLst>
                </a:gridCol>
              </a:tblGrid>
              <a:tr h="39923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ZA" sz="1400" baseline="0" dirty="0">
                          <a:solidFill>
                            <a:schemeClr val="bg1"/>
                          </a:solidFill>
                          <a:latin typeface="Arial Narrow" panose="020B0606020202030204" pitchFamily="34" charset="0"/>
                        </a:rPr>
                        <a:t>Fruitless and wasteful  expenditure</a:t>
                      </a:r>
                      <a:endParaRPr lang="en-ZA" sz="1400" dirty="0">
                        <a:solidFill>
                          <a:schemeClr val="bg1"/>
                        </a:solidFill>
                        <a:latin typeface="Arial Narrow" panose="020B0606020202030204" pitchFamily="34" charset="0"/>
                      </a:endParaRP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ZA" sz="1400" dirty="0">
                          <a:solidFill>
                            <a:schemeClr val="bg1"/>
                          </a:solidFill>
                          <a:latin typeface="Arial Narrow" panose="020B0606020202030204" pitchFamily="34" charset="0"/>
                        </a:rPr>
                        <a:t>Amounts</a:t>
                      </a: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xmlns="" val="10000"/>
                  </a:ext>
                </a:extLst>
              </a:tr>
              <a:tr h="4040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b="1" i="0" u="none" strike="noStrike" baseline="0" dirty="0">
                          <a:solidFill>
                            <a:srgbClr val="000000"/>
                          </a:solidFill>
                          <a:effectLst/>
                          <a:latin typeface="Arial Narrow" panose="020B0606020202030204" pitchFamily="34" charset="0"/>
                        </a:rPr>
                        <a:t>Audited  </a:t>
                      </a:r>
                      <a:r>
                        <a:rPr lang="en-US" sz="1400" b="1" i="0" u="none" strike="noStrike" dirty="0">
                          <a:solidFill>
                            <a:srgbClr val="000000"/>
                          </a:solidFill>
                          <a:effectLst/>
                          <a:latin typeface="Arial Narrow" panose="020B0606020202030204" pitchFamily="34" charset="0"/>
                        </a:rPr>
                        <a:t> opening balance - 01 July 2021</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400" b="1" dirty="0">
                          <a:latin typeface="Arial Narrow" panose="020B0606020202030204" pitchFamily="34" charset="0"/>
                        </a:rPr>
                        <a:t>47 694 917</a:t>
                      </a: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4040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400" b="0" i="0" u="none" strike="noStrike" dirty="0">
                          <a:solidFill>
                            <a:srgbClr val="000000"/>
                          </a:solidFill>
                          <a:effectLst/>
                          <a:latin typeface="Arial Narrow" panose="020B0606020202030204" pitchFamily="34" charset="0"/>
                        </a:rPr>
                        <a:t>Add: Expenditure identified – July 20</a:t>
                      </a:r>
                      <a:r>
                        <a:rPr lang="en-ZA" sz="1400" b="0" i="0" u="none" strike="noStrike" baseline="0" dirty="0">
                          <a:solidFill>
                            <a:srgbClr val="000000"/>
                          </a:solidFill>
                          <a:effectLst/>
                          <a:latin typeface="Arial Narrow" panose="020B0606020202030204" pitchFamily="34" charset="0"/>
                        </a:rPr>
                        <a:t>21 to June 2022 </a:t>
                      </a:r>
                      <a:endParaRPr lang="en-ZA" sz="1400" b="0" i="0" u="none" strike="noStrike" dirty="0">
                        <a:solidFill>
                          <a:srgbClr val="000000"/>
                        </a:solidFill>
                        <a:effectLst/>
                        <a:latin typeface="Arial Narrow" panose="020B060602020203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400" dirty="0">
                          <a:latin typeface="Arial Narrow" panose="020B0606020202030204" pitchFamily="34" charset="0"/>
                        </a:rPr>
                        <a:t>6 833 440</a:t>
                      </a: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4040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400" b="0" i="0" u="none" strike="noStrike" dirty="0">
                          <a:solidFill>
                            <a:srgbClr val="000000"/>
                          </a:solidFill>
                          <a:effectLst/>
                          <a:latin typeface="Arial Narrow" panose="020B0606020202030204" pitchFamily="34" charset="0"/>
                        </a:rPr>
                        <a:t>Less: Amount recovered – 2021/22</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a:latin typeface="Arial Narrow" panose="020B0606020202030204" pitchFamily="34" charset="0"/>
                        </a:rPr>
                        <a:t>0</a:t>
                      </a:r>
                      <a:endParaRPr lang="en-ZA" sz="1400" dirty="0">
                        <a:latin typeface="Arial Narrow" panose="020B0606020202030204" pitchFamily="34" charset="0"/>
                      </a:endParaRP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040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400" b="0" i="0" u="none" strike="noStrike" dirty="0">
                          <a:solidFill>
                            <a:srgbClr val="000000"/>
                          </a:solidFill>
                          <a:effectLst/>
                          <a:latin typeface="Arial Narrow" panose="020B0606020202030204" pitchFamily="34" charset="0"/>
                        </a:rPr>
                        <a:t>Less: Amount written-off - 2020/22</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a:latin typeface="Arial Narrow" panose="020B0606020202030204" pitchFamily="34" charset="0"/>
                        </a:rPr>
                        <a:t>0</a:t>
                      </a:r>
                      <a:endParaRPr lang="en-ZA" sz="1400" dirty="0">
                        <a:latin typeface="Arial Narrow" panose="020B0606020202030204" pitchFamily="34" charset="0"/>
                      </a:endParaRP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4040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b="1" i="0" u="none" strike="noStrike" dirty="0">
                          <a:solidFill>
                            <a:srgbClr val="000000"/>
                          </a:solidFill>
                          <a:effectLst/>
                          <a:latin typeface="Arial Narrow" panose="020B0606020202030204" pitchFamily="34" charset="0"/>
                        </a:rPr>
                        <a:t>Closing balance – 30 June 2022</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400" b="1" dirty="0">
                          <a:latin typeface="Arial Narrow" panose="020B0606020202030204" pitchFamily="34" charset="0"/>
                        </a:rPr>
                        <a:t>54 528 357</a:t>
                      </a:r>
                    </a:p>
                  </a:txBody>
                  <a:tcPr marL="91449" marR="91449"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bl>
          </a:graphicData>
        </a:graphic>
      </p:graphicFrame>
      <p:sp>
        <p:nvSpPr>
          <p:cNvPr id="5" name="Title 1">
            <a:extLst>
              <a:ext uri="{FF2B5EF4-FFF2-40B4-BE49-F238E27FC236}">
                <a16:creationId xmlns:a16="http://schemas.microsoft.com/office/drawing/2014/main" xmlns="" id="{8AAB5A23-EF38-5B67-F586-7A8390120216}"/>
              </a:ext>
            </a:extLst>
          </p:cNvPr>
          <p:cNvSpPr txBox="1">
            <a:spLocks/>
          </p:cNvSpPr>
          <p:nvPr/>
        </p:nvSpPr>
        <p:spPr>
          <a:xfrm>
            <a:off x="103403" y="577907"/>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altLang="en-US" sz="2400" b="1" kern="0" dirty="0">
                <a:solidFill>
                  <a:prstClr val="black"/>
                </a:solidFill>
                <a:latin typeface="Arial Narrow" panose="020B0606020202030204" pitchFamily="34" charset="0"/>
                <a:ea typeface="+mj-ea"/>
                <a:cs typeface="+mj-cs"/>
              </a:rPr>
              <a:t>6.4. EXPENDITURE AS OF JUNE 2022 </a:t>
            </a:r>
            <a:endParaRPr lang="en-ZA" sz="2400" b="1" kern="0" dirty="0">
              <a:solidFill>
                <a:sysClr val="windowText" lastClr="000000"/>
              </a:solidFill>
              <a:latin typeface="Arial Narrow" panose="020B0606020202030204" pitchFamily="34" charset="0"/>
            </a:endParaRPr>
          </a:p>
        </p:txBody>
      </p:sp>
    </p:spTree>
    <p:extLst>
      <p:ext uri="{BB962C8B-B14F-4D97-AF65-F5344CB8AC3E}">
        <p14:creationId xmlns:p14="http://schemas.microsoft.com/office/powerpoint/2010/main" xmlns="" val="1099701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Content Placeholder 4">
            <a:extLst>
              <a:ext uri="{FF2B5EF4-FFF2-40B4-BE49-F238E27FC236}">
                <a16:creationId xmlns:a16="http://schemas.microsoft.com/office/drawing/2014/main" xmlns="" id="{9FE579A8-553A-8B75-404D-C59186271B43}"/>
              </a:ext>
            </a:extLst>
          </p:cNvPr>
          <p:cNvGraphicFramePr>
            <a:graphicFrameLocks/>
          </p:cNvGraphicFramePr>
          <p:nvPr>
            <p:extLst>
              <p:ext uri="{D42A27DB-BD31-4B8C-83A1-F6EECF244321}">
                <p14:modId xmlns:p14="http://schemas.microsoft.com/office/powerpoint/2010/main" xmlns="" val="159538408"/>
              </p:ext>
            </p:extLst>
          </p:nvPr>
        </p:nvGraphicFramePr>
        <p:xfrm>
          <a:off x="169974" y="1062742"/>
          <a:ext cx="8461249" cy="3025642"/>
        </p:xfrm>
        <a:graphic>
          <a:graphicData uri="http://schemas.openxmlformats.org/drawingml/2006/table">
            <a:tbl>
              <a:tblPr/>
              <a:tblGrid>
                <a:gridCol w="1156911">
                  <a:extLst>
                    <a:ext uri="{9D8B030D-6E8A-4147-A177-3AD203B41FA5}">
                      <a16:colId xmlns:a16="http://schemas.microsoft.com/office/drawing/2014/main" xmlns="" val="20000"/>
                    </a:ext>
                  </a:extLst>
                </a:gridCol>
                <a:gridCol w="1039643">
                  <a:extLst>
                    <a:ext uri="{9D8B030D-6E8A-4147-A177-3AD203B41FA5}">
                      <a16:colId xmlns:a16="http://schemas.microsoft.com/office/drawing/2014/main" xmlns="" val="20001"/>
                    </a:ext>
                  </a:extLst>
                </a:gridCol>
                <a:gridCol w="1179735">
                  <a:extLst>
                    <a:ext uri="{9D8B030D-6E8A-4147-A177-3AD203B41FA5}">
                      <a16:colId xmlns:a16="http://schemas.microsoft.com/office/drawing/2014/main" xmlns="" val="20002"/>
                    </a:ext>
                  </a:extLst>
                </a:gridCol>
                <a:gridCol w="1086079">
                  <a:extLst>
                    <a:ext uri="{9D8B030D-6E8A-4147-A177-3AD203B41FA5}">
                      <a16:colId xmlns:a16="http://schemas.microsoft.com/office/drawing/2014/main" xmlns="" val="20003"/>
                    </a:ext>
                  </a:extLst>
                </a:gridCol>
                <a:gridCol w="1379925">
                  <a:extLst>
                    <a:ext uri="{9D8B030D-6E8A-4147-A177-3AD203B41FA5}">
                      <a16:colId xmlns:a16="http://schemas.microsoft.com/office/drawing/2014/main" xmlns="" val="20004"/>
                    </a:ext>
                  </a:extLst>
                </a:gridCol>
                <a:gridCol w="1208749">
                  <a:extLst>
                    <a:ext uri="{9D8B030D-6E8A-4147-A177-3AD203B41FA5}">
                      <a16:colId xmlns:a16="http://schemas.microsoft.com/office/drawing/2014/main" xmlns="" val="20005"/>
                    </a:ext>
                  </a:extLst>
                </a:gridCol>
                <a:gridCol w="1410207">
                  <a:extLst>
                    <a:ext uri="{9D8B030D-6E8A-4147-A177-3AD203B41FA5}">
                      <a16:colId xmlns:a16="http://schemas.microsoft.com/office/drawing/2014/main" xmlns="" val="20006"/>
                    </a:ext>
                  </a:extLst>
                </a:gridCol>
              </a:tblGrid>
              <a:tr h="182662">
                <a:tc gridSpan="7">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1" i="0" u="none" strike="noStrike" dirty="0">
                          <a:solidFill>
                            <a:schemeClr val="bg1"/>
                          </a:solidFill>
                          <a:effectLst/>
                          <a:latin typeface="Arial Narrow" panose="020B0606020202030204" pitchFamily="34" charset="0"/>
                        </a:rPr>
                        <a:t>The Status Of the  UIFW Not Yet to be Processed as at 30/06/2022</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1" i="0" u="none" strike="noStrike" dirty="0">
                          <a:solidFill>
                            <a:schemeClr val="tx1"/>
                          </a:solidFill>
                          <a:effectLst/>
                          <a:latin typeface="Arial Narrow" panose="020B0606020202030204" pitchFamily="34" charset="0"/>
                        </a:rPr>
                        <a:t>The Status Of the  UIFW Not Yet to be Processed as at 30/06/2022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8266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chemeClr val="bg1"/>
                          </a:solidFill>
                          <a:effectLst/>
                          <a:latin typeface="Arial Narrow" panose="020B0606020202030204" pitchFamily="34" charset="0"/>
                        </a:rPr>
                        <a:t>Type of expenditure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chemeClr val="bg1"/>
                          </a:solidFill>
                          <a:effectLst/>
                          <a:latin typeface="Arial Narrow" panose="020B0606020202030204" pitchFamily="34" charset="0"/>
                        </a:rPr>
                        <a:t>Opening  Balance 01/07/2021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1" i="0" u="none" strike="noStrike" dirty="0">
                          <a:solidFill>
                            <a:schemeClr val="bg1"/>
                          </a:solidFill>
                          <a:effectLst/>
                          <a:latin typeface="Arial Narrow" panose="020B0606020202030204" pitchFamily="34" charset="0"/>
                        </a:rPr>
                        <a:t>Status Of  2021/2022 Opening Balance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730649">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chemeClr val="bg1"/>
                          </a:solidFill>
                          <a:effectLst/>
                          <a:latin typeface="Arial Narrow" panose="020B0606020202030204" pitchFamily="34" charset="0"/>
                        </a:rPr>
                        <a:t>1.Not Yet Investigated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chemeClr val="bg1"/>
                          </a:solidFill>
                          <a:effectLst/>
                          <a:latin typeface="Arial Narrow" panose="020B0606020202030204" pitchFamily="34" charset="0"/>
                        </a:rPr>
                        <a:t>2.Under Investigation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chemeClr val="bg1"/>
                          </a:solidFill>
                          <a:effectLst/>
                          <a:latin typeface="Arial Narrow" panose="020B0606020202030204" pitchFamily="34" charset="0"/>
                        </a:rPr>
                        <a:t>3.Proposed for Authorisation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chemeClr val="bg1"/>
                          </a:solidFill>
                          <a:effectLst/>
                          <a:latin typeface="Arial Narrow" panose="020B0606020202030204" pitchFamily="34" charset="0"/>
                        </a:rPr>
                        <a:t>4.Deemed Recoverable - Investigation Concluded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1" i="0" u="none" strike="noStrike" dirty="0">
                          <a:solidFill>
                            <a:schemeClr val="bg1"/>
                          </a:solidFill>
                          <a:effectLst/>
                          <a:latin typeface="Arial Narrow" panose="020B0606020202030204" pitchFamily="34" charset="0"/>
                        </a:rPr>
                        <a:t>Proposed for Write Off - Investigation Concluded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02"/>
                  </a:ext>
                </a:extLst>
              </a:tr>
              <a:tr h="7693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200" b="0" i="0" u="none" strike="noStrike" dirty="0">
                          <a:solidFill>
                            <a:schemeClr val="tx1"/>
                          </a:solidFill>
                          <a:effectLst/>
                          <a:latin typeface="Arial Narrow" panose="020B0606020202030204" pitchFamily="34" charset="0"/>
                        </a:rPr>
                        <a:t>Unauthorised</a:t>
                      </a:r>
                      <a:r>
                        <a:rPr lang="en-ZA" sz="1200" b="0" i="0" u="none" strike="noStrike" baseline="0" dirty="0">
                          <a:solidFill>
                            <a:schemeClr val="tx1"/>
                          </a:solidFill>
                          <a:effectLst/>
                          <a:latin typeface="Arial Narrow" panose="020B0606020202030204" pitchFamily="34" charset="0"/>
                        </a:rPr>
                        <a:t> </a:t>
                      </a:r>
                      <a:endParaRPr lang="en-ZA" sz="1200" b="0" i="0" u="none" strike="noStrike" dirty="0">
                        <a:solidFill>
                          <a:schemeClr val="tx1"/>
                        </a:solidFill>
                        <a:effectLst/>
                        <a:latin typeface="Arial Narrow" panose="020B060602020203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200" b="0" i="0" u="none" strike="noStrike" dirty="0">
                          <a:solidFill>
                            <a:schemeClr val="tx1"/>
                          </a:solidFill>
                          <a:effectLst/>
                          <a:latin typeface="Arial Narrow" panose="020B0606020202030204" pitchFamily="34" charset="0"/>
                        </a:rPr>
                        <a:t>                                                        -   3 546 803 979</a:t>
                      </a:r>
                    </a:p>
                    <a:p>
                      <a:pPr algn="ctr" fontAlgn="b"/>
                      <a:endParaRPr lang="en-ZA" sz="1200" b="0"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200" b="0" i="0" u="none" strike="noStrike" dirty="0">
                          <a:solidFill>
                            <a:schemeClr val="tx1"/>
                          </a:solidFill>
                          <a:effectLst/>
                          <a:latin typeface="Arial Narrow" panose="020B0606020202030204" pitchFamily="34" charset="0"/>
                        </a:rPr>
                        <a:t>2 046 803 979 (investigation</a:t>
                      </a:r>
                      <a:r>
                        <a:rPr lang="en-ZA" sz="1200" b="0" i="0" u="none" strike="noStrike" baseline="0" dirty="0">
                          <a:solidFill>
                            <a:schemeClr val="tx1"/>
                          </a:solidFill>
                          <a:effectLst/>
                          <a:latin typeface="Arial Narrow" panose="020B0606020202030204" pitchFamily="34" charset="0"/>
                        </a:rPr>
                        <a:t> in progress)</a:t>
                      </a:r>
                      <a:endParaRPr lang="en-ZA" sz="1200" b="0"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200" b="0" i="0" u="none" strike="noStrike" dirty="0">
                          <a:solidFill>
                            <a:schemeClr val="tx1"/>
                          </a:solidFill>
                          <a:effectLst/>
                          <a:latin typeface="Arial Narrow" panose="020B0606020202030204" pitchFamily="34" charset="0"/>
                        </a:rPr>
                        <a:t> 1 500 000 000 (report</a:t>
                      </a:r>
                      <a:r>
                        <a:rPr lang="en-ZA" sz="1200" b="0" i="0" u="none" strike="noStrike" baseline="0" dirty="0">
                          <a:solidFill>
                            <a:schemeClr val="tx1"/>
                          </a:solidFill>
                          <a:effectLst/>
                          <a:latin typeface="Arial Narrow" panose="020B0606020202030204" pitchFamily="34" charset="0"/>
                        </a:rPr>
                        <a:t> awaiting Council – noncash items)</a:t>
                      </a:r>
                      <a:endParaRPr lang="en-ZA" sz="1200" b="0"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200" b="0" i="0" u="none" strike="noStrike" dirty="0">
                          <a:solidFill>
                            <a:schemeClr val="tx1"/>
                          </a:solidFill>
                          <a:effectLst/>
                          <a:latin typeface="Arial Narrow" panose="020B0606020202030204" pitchFamily="34" charset="0"/>
                        </a:rPr>
                        <a:t> 1 500 000 000 (report</a:t>
                      </a:r>
                      <a:r>
                        <a:rPr lang="en-ZA" sz="1200" b="0" i="0" u="none" strike="noStrike" baseline="0" dirty="0">
                          <a:solidFill>
                            <a:schemeClr val="tx1"/>
                          </a:solidFill>
                          <a:effectLst/>
                          <a:latin typeface="Arial Narrow" panose="020B0606020202030204" pitchFamily="34" charset="0"/>
                        </a:rPr>
                        <a:t> awaiting Council – noncash items)</a:t>
                      </a:r>
                      <a:endParaRPr lang="en-ZA" sz="1200" b="0"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200" b="0" i="0" u="none" strike="noStrike" dirty="0">
                          <a:solidFill>
                            <a:schemeClr val="tx1"/>
                          </a:solidFill>
                          <a:effectLst/>
                          <a:latin typeface="Arial Narrow" panose="020B0606020202030204" pitchFamily="34" charset="0"/>
                        </a:rPr>
                        <a:t> 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200" b="0" i="0" u="none" strike="noStrike" dirty="0">
                          <a:solidFill>
                            <a:schemeClr val="tx1"/>
                          </a:solidFill>
                          <a:effectLst/>
                          <a:latin typeface="Arial Narrow" panose="020B0606020202030204" pitchFamily="34" charset="0"/>
                        </a:rPr>
                        <a:t> 1 500 000 000 (report</a:t>
                      </a:r>
                      <a:r>
                        <a:rPr lang="en-ZA" sz="1200" b="0" i="0" u="none" strike="noStrike" baseline="0" dirty="0">
                          <a:solidFill>
                            <a:schemeClr val="tx1"/>
                          </a:solidFill>
                          <a:effectLst/>
                          <a:latin typeface="Arial Narrow" panose="020B0606020202030204" pitchFamily="34" charset="0"/>
                        </a:rPr>
                        <a:t> awaiting Council – noncash items)</a:t>
                      </a:r>
                      <a:endParaRPr lang="en-ZA" sz="1200" b="0"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770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200" b="0" i="0" u="none" strike="noStrike" dirty="0">
                          <a:solidFill>
                            <a:schemeClr val="tx1"/>
                          </a:solidFill>
                          <a:effectLst/>
                          <a:latin typeface="Arial Narrow" panose="020B0606020202030204" pitchFamily="34" charset="0"/>
                        </a:rPr>
                        <a:t>Irregular </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200" b="0" i="0" u="none" strike="noStrike" dirty="0">
                          <a:solidFill>
                            <a:schemeClr val="tx1"/>
                          </a:solidFill>
                          <a:effectLst/>
                          <a:latin typeface="Arial Narrow" panose="020B0606020202030204" pitchFamily="34" charset="0"/>
                        </a:rPr>
                        <a:t>                                                        -  2 537 944 049</a:t>
                      </a:r>
                    </a:p>
                    <a:p>
                      <a:pPr algn="ctr" fontAlgn="b"/>
                      <a:r>
                        <a:rPr lang="en-ZA" sz="1200" b="0" i="0" u="none" strike="noStrike" dirty="0">
                          <a:solidFill>
                            <a:schemeClr val="tx1"/>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200" b="0" i="0" u="none" strike="noStrike" dirty="0">
                          <a:solidFill>
                            <a:schemeClr val="tx1"/>
                          </a:solidFill>
                          <a:effectLst/>
                          <a:latin typeface="Arial Narrow" panose="020B0606020202030204" pitchFamily="34" charset="0"/>
                        </a:rPr>
                        <a:t>2 537 944 049</a:t>
                      </a:r>
                    </a:p>
                    <a:p>
                      <a:pPr algn="ctr" fontAlgn="b"/>
                      <a:r>
                        <a:rPr lang="en-ZA" sz="1200" b="0" i="0" u="none" strike="noStrike" dirty="0">
                          <a:solidFill>
                            <a:schemeClr val="tx1"/>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200" b="0" i="0" u="none" strike="noStrike" dirty="0">
                          <a:solidFill>
                            <a:schemeClr val="tx1"/>
                          </a:solidFill>
                          <a:effectLst/>
                          <a:latin typeface="Arial Narrow" panose="020B0606020202030204" pitchFamily="34" charset="0"/>
                        </a:rPr>
                        <a:t>Investigated</a:t>
                      </a:r>
                      <a:r>
                        <a:rPr lang="en-ZA" sz="1200" b="0" i="0" u="none" strike="noStrike" baseline="0" dirty="0">
                          <a:solidFill>
                            <a:schemeClr val="tx1"/>
                          </a:solidFill>
                          <a:effectLst/>
                          <a:latin typeface="Arial Narrow" panose="020B0606020202030204" pitchFamily="34" charset="0"/>
                        </a:rPr>
                        <a:t> by the Hawks/SIU</a:t>
                      </a:r>
                      <a:endParaRPr lang="en-ZA" sz="1200" b="0"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0" i="0" u="none" strike="noStrike" dirty="0">
                          <a:solidFill>
                            <a:schemeClr val="tx1"/>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200" b="0" i="0" u="none" strike="noStrike" dirty="0">
                          <a:solidFill>
                            <a:schemeClr val="tx1"/>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200" b="0" i="0" u="none" strike="noStrike" dirty="0">
                          <a:solidFill>
                            <a:schemeClr val="tx1"/>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819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200" b="0" i="0" u="none" strike="noStrike" dirty="0">
                          <a:solidFill>
                            <a:schemeClr val="tx1"/>
                          </a:solidFill>
                          <a:effectLst/>
                          <a:latin typeface="Arial Narrow" panose="020B0606020202030204" pitchFamily="34" charset="0"/>
                        </a:rPr>
                        <a:t>Fruitless and expenditure</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200" b="0" i="0" u="none" strike="noStrike" dirty="0">
                          <a:solidFill>
                            <a:schemeClr val="tx1"/>
                          </a:solidFill>
                          <a:effectLst/>
                          <a:latin typeface="Arial Narrow" panose="020B0606020202030204" pitchFamily="34" charset="0"/>
                        </a:rPr>
                        <a:t>                                                        -   47 694 917</a:t>
                      </a:r>
                    </a:p>
                    <a:p>
                      <a:pPr algn="ctr" fontAlgn="b"/>
                      <a:endParaRPr lang="en-ZA" sz="1200" b="0"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200" b="0" i="0" u="none" strike="noStrike" dirty="0">
                          <a:solidFill>
                            <a:schemeClr val="tx1"/>
                          </a:solidFill>
                          <a:effectLst/>
                          <a:latin typeface="Arial Narrow" panose="020B0606020202030204" pitchFamily="34" charset="0"/>
                        </a:rPr>
                        <a:t>46 859 265</a:t>
                      </a:r>
                    </a:p>
                    <a:p>
                      <a:pPr algn="ctr" fontAlgn="b"/>
                      <a:r>
                        <a:rPr lang="en-ZA" sz="1200" b="0" i="0" u="none" strike="noStrike" dirty="0">
                          <a:solidFill>
                            <a:schemeClr val="tx1"/>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200" b="0" i="0" u="none" strike="noStrike" dirty="0">
                          <a:solidFill>
                            <a:schemeClr val="tx1"/>
                          </a:solidFill>
                          <a:effectLst/>
                          <a:latin typeface="Arial Narrow" panose="020B0606020202030204" pitchFamily="34" charset="0"/>
                        </a:rPr>
                        <a:t> R835</a:t>
                      </a:r>
                      <a:r>
                        <a:rPr lang="en-ZA" sz="1200" b="0" i="0" u="none" strike="noStrike" baseline="0" dirty="0">
                          <a:solidFill>
                            <a:schemeClr val="tx1"/>
                          </a:solidFill>
                          <a:effectLst/>
                          <a:latin typeface="Arial Narrow" panose="020B0606020202030204" pitchFamily="34" charset="0"/>
                        </a:rPr>
                        <a:t> 652 (Eskom, Telkom, AG, SARS)</a:t>
                      </a:r>
                      <a:endParaRPr lang="en-ZA" sz="1200" b="0"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0" i="0" u="none" strike="noStrike" dirty="0">
                          <a:solidFill>
                            <a:schemeClr val="tx1"/>
                          </a:solidFill>
                          <a:effectLst/>
                          <a:latin typeface="Arial Narrow" panose="020B0606020202030204" pitchFamily="34" charset="0"/>
                        </a:rPr>
                        <a:t>R835 917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200" b="0" i="0" u="none" strike="noStrike" dirty="0">
                          <a:solidFill>
                            <a:schemeClr val="tx1"/>
                          </a:solidFill>
                          <a:effectLst/>
                          <a:latin typeface="Arial Narrow" panose="020B0606020202030204" pitchFamily="34" charset="0"/>
                        </a:rPr>
                        <a:t> 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200" b="0" i="0" u="none" strike="noStrike" dirty="0">
                          <a:solidFill>
                            <a:schemeClr val="tx1"/>
                          </a:solidFill>
                          <a:effectLst/>
                          <a:latin typeface="Arial Narrow" panose="020B0606020202030204" pitchFamily="34" charset="0"/>
                        </a:rPr>
                        <a:t> R835 917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5" name="Title 1">
            <a:extLst>
              <a:ext uri="{FF2B5EF4-FFF2-40B4-BE49-F238E27FC236}">
                <a16:creationId xmlns:a16="http://schemas.microsoft.com/office/drawing/2014/main" xmlns="" id="{51649BA5-2B4F-F382-5A09-CCB1DB4FAC4B}"/>
              </a:ext>
            </a:extLst>
          </p:cNvPr>
          <p:cNvSpPr txBox="1">
            <a:spLocks/>
          </p:cNvSpPr>
          <p:nvPr/>
        </p:nvSpPr>
        <p:spPr>
          <a:xfrm>
            <a:off x="103403" y="577907"/>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altLang="en-US" sz="2400" b="1" kern="0" dirty="0">
                <a:solidFill>
                  <a:prstClr val="black"/>
                </a:solidFill>
                <a:latin typeface="Arial Narrow" panose="020B0606020202030204" pitchFamily="34" charset="0"/>
                <a:ea typeface="+mj-ea"/>
                <a:cs typeface="+mj-cs"/>
              </a:rPr>
              <a:t>6.4. STATUS OF  2021/2022 UIFW</a:t>
            </a:r>
          </a:p>
        </p:txBody>
      </p:sp>
    </p:spTree>
    <p:extLst>
      <p:ext uri="{BB962C8B-B14F-4D97-AF65-F5344CB8AC3E}">
        <p14:creationId xmlns:p14="http://schemas.microsoft.com/office/powerpoint/2010/main" xmlns="" val="700161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xmlns="" id="{0ED9B596-E805-0BBD-5E28-2F3145F4F20D}"/>
              </a:ext>
            </a:extLst>
          </p:cNvPr>
          <p:cNvGraphicFramePr>
            <a:graphicFrameLocks/>
          </p:cNvGraphicFramePr>
          <p:nvPr>
            <p:extLst>
              <p:ext uri="{D42A27DB-BD31-4B8C-83A1-F6EECF244321}">
                <p14:modId xmlns:p14="http://schemas.microsoft.com/office/powerpoint/2010/main" xmlns="" val="3119237181"/>
              </p:ext>
            </p:extLst>
          </p:nvPr>
        </p:nvGraphicFramePr>
        <p:xfrm>
          <a:off x="190184" y="1077437"/>
          <a:ext cx="8805770" cy="3535704"/>
        </p:xfrm>
        <a:graphic>
          <a:graphicData uri="http://schemas.openxmlformats.org/drawingml/2006/table">
            <a:tbl>
              <a:tblPr firstRow="1" bandRow="1"/>
              <a:tblGrid>
                <a:gridCol w="1761154">
                  <a:extLst>
                    <a:ext uri="{9D8B030D-6E8A-4147-A177-3AD203B41FA5}">
                      <a16:colId xmlns:a16="http://schemas.microsoft.com/office/drawing/2014/main" xmlns="" val="20000"/>
                    </a:ext>
                  </a:extLst>
                </a:gridCol>
                <a:gridCol w="2055269">
                  <a:extLst>
                    <a:ext uri="{9D8B030D-6E8A-4147-A177-3AD203B41FA5}">
                      <a16:colId xmlns:a16="http://schemas.microsoft.com/office/drawing/2014/main" xmlns="" val="20001"/>
                    </a:ext>
                  </a:extLst>
                </a:gridCol>
                <a:gridCol w="1708811">
                  <a:extLst>
                    <a:ext uri="{9D8B030D-6E8A-4147-A177-3AD203B41FA5}">
                      <a16:colId xmlns:a16="http://schemas.microsoft.com/office/drawing/2014/main" xmlns="" val="20002"/>
                    </a:ext>
                  </a:extLst>
                </a:gridCol>
                <a:gridCol w="1519382">
                  <a:extLst>
                    <a:ext uri="{9D8B030D-6E8A-4147-A177-3AD203B41FA5}">
                      <a16:colId xmlns:a16="http://schemas.microsoft.com/office/drawing/2014/main" xmlns="" val="20003"/>
                    </a:ext>
                  </a:extLst>
                </a:gridCol>
                <a:gridCol w="1761154">
                  <a:extLst>
                    <a:ext uri="{9D8B030D-6E8A-4147-A177-3AD203B41FA5}">
                      <a16:colId xmlns:a16="http://schemas.microsoft.com/office/drawing/2014/main" xmlns="" val="20004"/>
                    </a:ext>
                  </a:extLst>
                </a:gridCol>
              </a:tblGrid>
              <a:tr h="35340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ZA" sz="1400" dirty="0">
                          <a:solidFill>
                            <a:schemeClr val="bg1"/>
                          </a:solidFill>
                          <a:latin typeface="Arial Narrow" panose="020B0606020202030204" pitchFamily="34" charset="0"/>
                        </a:rPr>
                        <a:t>Type of expenditure</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ZA" sz="1400" dirty="0">
                          <a:solidFill>
                            <a:schemeClr val="bg1"/>
                          </a:solidFill>
                          <a:latin typeface="Arial Narrow" panose="020B0606020202030204" pitchFamily="34" charset="0"/>
                        </a:rPr>
                        <a:t>List at least  top five Root causes of UIFW</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ZA" sz="1400" dirty="0">
                          <a:solidFill>
                            <a:schemeClr val="bg1"/>
                          </a:solidFill>
                          <a:latin typeface="Arial Narrow" panose="020B0606020202030204" pitchFamily="34" charset="0"/>
                        </a:rPr>
                        <a:t>Remedial</a:t>
                      </a:r>
                      <a:r>
                        <a:rPr lang="en-ZA" sz="1400" baseline="0" dirty="0">
                          <a:solidFill>
                            <a:schemeClr val="bg1"/>
                          </a:solidFill>
                          <a:latin typeface="Arial Narrow" panose="020B0606020202030204" pitchFamily="34" charset="0"/>
                        </a:rPr>
                        <a:t> actions </a:t>
                      </a:r>
                      <a:endParaRPr lang="en-ZA" sz="1400" dirty="0">
                        <a:solidFill>
                          <a:schemeClr val="bg1"/>
                        </a:solidFill>
                        <a:latin typeface="Arial Narrow" panose="020B060602020203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ZA" sz="1400" dirty="0">
                          <a:solidFill>
                            <a:schemeClr val="bg1"/>
                          </a:solidFill>
                          <a:latin typeface="Arial Narrow" panose="020B0606020202030204" pitchFamily="34" charset="0"/>
                        </a:rPr>
                        <a:t>Time frame</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ZA" sz="1400" dirty="0">
                          <a:solidFill>
                            <a:schemeClr val="bg1"/>
                          </a:solidFill>
                          <a:latin typeface="Arial Narrow" panose="020B0606020202030204" pitchFamily="34" charset="0"/>
                        </a:rPr>
                        <a:t>Responsible</a:t>
                      </a:r>
                      <a:r>
                        <a:rPr lang="en-ZA" sz="1400" baseline="0" dirty="0">
                          <a:solidFill>
                            <a:schemeClr val="bg1"/>
                          </a:solidFill>
                          <a:latin typeface="Arial Narrow" panose="020B0606020202030204" pitchFamily="34" charset="0"/>
                        </a:rPr>
                        <a:t> Department </a:t>
                      </a:r>
                      <a:endParaRPr lang="en-ZA" sz="1400" dirty="0">
                        <a:solidFill>
                          <a:schemeClr val="bg1"/>
                        </a:solidFill>
                        <a:latin typeface="Arial Narrow" panose="020B060602020203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xmlns="" val="10000"/>
                  </a:ext>
                </a:extLst>
              </a:tr>
              <a:tr h="1232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1200" b="1" dirty="0">
                          <a:solidFill>
                            <a:schemeClr val="tx1"/>
                          </a:solidFill>
                          <a:latin typeface="Arial Narrow" panose="020B0606020202030204" pitchFamily="34" charset="0"/>
                        </a:rPr>
                        <a:t>Unauthorised</a:t>
                      </a:r>
                      <a:r>
                        <a:rPr lang="en-ZA" sz="1200" b="1" baseline="0" dirty="0">
                          <a:solidFill>
                            <a:schemeClr val="tx1"/>
                          </a:solidFill>
                          <a:latin typeface="Arial Narrow" panose="020B0606020202030204" pitchFamily="34" charset="0"/>
                        </a:rPr>
                        <a:t> </a:t>
                      </a:r>
                      <a:endParaRPr lang="en-ZA" sz="1200" b="1" dirty="0">
                        <a:solidFill>
                          <a:schemeClr val="tx1"/>
                        </a:solidFill>
                        <a:latin typeface="Arial Narrow" panose="020B060602020203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ZA" sz="1200" dirty="0">
                          <a:solidFill>
                            <a:schemeClr val="tx1"/>
                          </a:solidFill>
                          <a:latin typeface="Arial Narrow" panose="020B0606020202030204" pitchFamily="34" charset="0"/>
                        </a:rPr>
                        <a:t>Lack</a:t>
                      </a:r>
                      <a:r>
                        <a:rPr lang="en-ZA" sz="1200" baseline="0" dirty="0">
                          <a:solidFill>
                            <a:schemeClr val="tx1"/>
                          </a:solidFill>
                          <a:latin typeface="Arial Narrow" panose="020B0606020202030204" pitchFamily="34" charset="0"/>
                        </a:rPr>
                        <a:t> of budgeting for non-cash items </a:t>
                      </a:r>
                    </a:p>
                    <a:p>
                      <a:pPr marL="285750" indent="-285750" algn="l">
                        <a:buFont typeface="Arial" panose="020B0604020202020204" pitchFamily="34" charset="0"/>
                        <a:buChar char="•"/>
                      </a:pPr>
                      <a:r>
                        <a:rPr lang="en-ZA" sz="1200" baseline="0" dirty="0">
                          <a:solidFill>
                            <a:schemeClr val="tx1"/>
                          </a:solidFill>
                          <a:latin typeface="Arial Narrow" panose="020B0606020202030204" pitchFamily="34" charset="0"/>
                        </a:rPr>
                        <a:t>Lack of cash reserves to adequately budget for CAPEX </a:t>
                      </a:r>
                      <a:endParaRPr lang="en-ZA" sz="1200" dirty="0">
                        <a:solidFill>
                          <a:schemeClr val="tx1"/>
                        </a:solidFill>
                        <a:latin typeface="Arial Narrow" panose="020B060602020203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1200" dirty="0">
                          <a:solidFill>
                            <a:schemeClr val="tx1"/>
                          </a:solidFill>
                          <a:latin typeface="Arial Narrow" panose="020B0606020202030204" pitchFamily="34" charset="0"/>
                        </a:rPr>
                        <a:t>Ensure proper budgeting process (i.e. realistic budget) and monitoring thereof</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1200" baseline="0" dirty="0">
                          <a:solidFill>
                            <a:schemeClr val="tx1"/>
                          </a:solidFill>
                          <a:latin typeface="Arial Narrow" panose="020B0606020202030204" pitchFamily="34" charset="0"/>
                        </a:rPr>
                        <a:t>November</a:t>
                      </a:r>
                      <a:r>
                        <a:rPr lang="en-ZA" sz="1200" dirty="0">
                          <a:solidFill>
                            <a:schemeClr val="tx1"/>
                          </a:solidFill>
                          <a:latin typeface="Arial Narrow" panose="020B0606020202030204" pitchFamily="34" charset="0"/>
                        </a:rPr>
                        <a:t> 2022</a:t>
                      </a:r>
                      <a:r>
                        <a:rPr lang="en-ZA" sz="1200" baseline="0" dirty="0">
                          <a:solidFill>
                            <a:schemeClr val="tx1"/>
                          </a:solidFill>
                          <a:latin typeface="Arial Narrow" panose="020B0606020202030204" pitchFamily="34" charset="0"/>
                        </a:rPr>
                        <a:t> – May 2023</a:t>
                      </a:r>
                      <a:endParaRPr lang="en-ZA" sz="1200" dirty="0">
                        <a:solidFill>
                          <a:schemeClr val="tx1"/>
                        </a:solidFill>
                        <a:latin typeface="Arial Narrow" panose="020B060602020203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1200" dirty="0">
                          <a:solidFill>
                            <a:schemeClr val="tx1"/>
                          </a:solidFill>
                          <a:latin typeface="Arial Narrow" panose="020B0606020202030204" pitchFamily="34" charset="0"/>
                        </a:rPr>
                        <a:t>Finance &amp; all departments</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6858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1200" b="1" dirty="0">
                          <a:solidFill>
                            <a:schemeClr val="tx1"/>
                          </a:solidFill>
                          <a:latin typeface="Arial Narrow" panose="020B0606020202030204" pitchFamily="34" charset="0"/>
                        </a:rPr>
                        <a:t>Irregular</a:t>
                      </a:r>
                    </a:p>
                    <a:p>
                      <a:pPr algn="l"/>
                      <a:r>
                        <a:rPr lang="en-ZA" sz="1200" i="1" dirty="0">
                          <a:solidFill>
                            <a:schemeClr val="tx1"/>
                          </a:solidFill>
                          <a:latin typeface="Arial Narrow" panose="020B0606020202030204" pitchFamily="34" charset="0"/>
                        </a:rPr>
                        <a:t>Contracted Services: Security Services</a:t>
                      </a:r>
                      <a:br>
                        <a:rPr lang="en-ZA" sz="1200" i="1" dirty="0">
                          <a:solidFill>
                            <a:schemeClr val="tx1"/>
                          </a:solidFill>
                          <a:latin typeface="Arial Narrow" panose="020B0606020202030204" pitchFamily="34" charset="0"/>
                        </a:rPr>
                      </a:br>
                      <a:r>
                        <a:rPr lang="en-ZA" sz="1200" i="1" dirty="0">
                          <a:solidFill>
                            <a:schemeClr val="tx1"/>
                          </a:solidFill>
                          <a:latin typeface="Arial Narrow" panose="020B0606020202030204" pitchFamily="34" charset="0"/>
                        </a:rPr>
                        <a:t>Fleet Maintenance Expenditure</a:t>
                      </a:r>
                      <a:br>
                        <a:rPr lang="en-ZA" sz="1200" i="1" dirty="0">
                          <a:solidFill>
                            <a:schemeClr val="tx1"/>
                          </a:solidFill>
                          <a:latin typeface="Arial Narrow" panose="020B0606020202030204" pitchFamily="34" charset="0"/>
                        </a:rPr>
                      </a:br>
                      <a:r>
                        <a:rPr lang="en-ZA" sz="1200" i="1" dirty="0">
                          <a:solidFill>
                            <a:schemeClr val="tx1"/>
                          </a:solidFill>
                          <a:latin typeface="Arial Narrow" panose="020B0606020202030204" pitchFamily="34" charset="0"/>
                        </a:rPr>
                        <a:t>Water Carting</a:t>
                      </a:r>
                      <a:br>
                        <a:rPr lang="en-ZA" sz="1200" i="1" dirty="0">
                          <a:solidFill>
                            <a:schemeClr val="tx1"/>
                          </a:solidFill>
                          <a:latin typeface="Arial Narrow" panose="020B0606020202030204" pitchFamily="34" charset="0"/>
                        </a:rPr>
                      </a:br>
                      <a:r>
                        <a:rPr lang="en-ZA" sz="1200" i="1" dirty="0">
                          <a:solidFill>
                            <a:schemeClr val="tx1"/>
                          </a:solidFill>
                          <a:latin typeface="Arial Narrow" panose="020B0606020202030204" pitchFamily="34" charset="0"/>
                        </a:rPr>
                        <a:t>Legal Fees</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ZA" sz="1200" dirty="0">
                          <a:solidFill>
                            <a:schemeClr val="tx1"/>
                          </a:solidFill>
                          <a:latin typeface="Arial Narrow" panose="020B0606020202030204" pitchFamily="34" charset="0"/>
                        </a:rPr>
                        <a:t>Noncompliance with SCM Regulation 36</a:t>
                      </a:r>
                    </a:p>
                    <a:p>
                      <a:pPr marL="285750" indent="-285750" algn="l">
                        <a:buFont typeface="Arial" panose="020B0604020202020204" pitchFamily="34" charset="0"/>
                        <a:buChar char="•"/>
                      </a:pPr>
                      <a:r>
                        <a:rPr lang="en-ZA" sz="1200" dirty="0">
                          <a:solidFill>
                            <a:schemeClr val="tx1"/>
                          </a:solidFill>
                          <a:latin typeface="Arial Narrow" panose="020B0606020202030204" pitchFamily="34" charset="0"/>
                        </a:rPr>
                        <a:t>Lack of Capacity/leadership at SCM</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1200" dirty="0">
                          <a:solidFill>
                            <a:schemeClr val="tx1"/>
                          </a:solidFill>
                          <a:latin typeface="Arial Narrow" panose="020B0606020202030204" pitchFamily="34" charset="0"/>
                        </a:rPr>
                        <a:t>Compliance with SCM regulations</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1200" dirty="0">
                          <a:solidFill>
                            <a:schemeClr val="tx1"/>
                          </a:solidFill>
                          <a:latin typeface="Arial Narrow" panose="020B0606020202030204" pitchFamily="34" charset="0"/>
                        </a:rPr>
                        <a:t> </a:t>
                      </a:r>
                      <a:r>
                        <a:rPr lang="en-ZA" sz="1200" baseline="0" dirty="0">
                          <a:solidFill>
                            <a:schemeClr val="tx1"/>
                          </a:solidFill>
                          <a:latin typeface="Arial Narrow" panose="020B0606020202030204" pitchFamily="34" charset="0"/>
                        </a:rPr>
                        <a:t>October 2022 – June 2023</a:t>
                      </a:r>
                      <a:endParaRPr lang="en-ZA" sz="1200" dirty="0">
                        <a:solidFill>
                          <a:schemeClr val="tx1"/>
                        </a:solidFill>
                        <a:latin typeface="Arial Narrow" panose="020B0606020202030204" pitchFamily="34" charset="0"/>
                      </a:endParaRPr>
                    </a:p>
                    <a:p>
                      <a:pPr algn="l"/>
                      <a:endParaRPr lang="en-ZA" sz="1200" dirty="0">
                        <a:solidFill>
                          <a:schemeClr val="tx1"/>
                        </a:solidFill>
                        <a:latin typeface="Arial Narrow" panose="020B060602020203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1200" dirty="0">
                          <a:solidFill>
                            <a:schemeClr val="tx1"/>
                          </a:solidFill>
                          <a:latin typeface="Arial Narrow" panose="020B0606020202030204" pitchFamily="34" charset="0"/>
                        </a:rPr>
                        <a:t>Traffic &amp; Emergency</a:t>
                      </a:r>
                      <a:br>
                        <a:rPr lang="en-ZA" sz="1200" dirty="0">
                          <a:solidFill>
                            <a:schemeClr val="tx1"/>
                          </a:solidFill>
                          <a:latin typeface="Arial Narrow" panose="020B0606020202030204" pitchFamily="34" charset="0"/>
                        </a:rPr>
                      </a:br>
                      <a:r>
                        <a:rPr lang="en-ZA" sz="1200" dirty="0">
                          <a:solidFill>
                            <a:schemeClr val="tx1"/>
                          </a:solidFill>
                          <a:latin typeface="Arial Narrow" panose="020B0606020202030204" pitchFamily="34" charset="0"/>
                        </a:rPr>
                        <a:t>Finance</a:t>
                      </a:r>
                      <a:br>
                        <a:rPr lang="en-ZA" sz="1200" dirty="0">
                          <a:solidFill>
                            <a:schemeClr val="tx1"/>
                          </a:solidFill>
                          <a:latin typeface="Arial Narrow" panose="020B0606020202030204" pitchFamily="34" charset="0"/>
                        </a:rPr>
                      </a:br>
                      <a:r>
                        <a:rPr lang="en-ZA" sz="1200" dirty="0">
                          <a:solidFill>
                            <a:schemeClr val="tx1"/>
                          </a:solidFill>
                          <a:latin typeface="Arial Narrow" panose="020B0606020202030204" pitchFamily="34" charset="0"/>
                        </a:rPr>
                        <a:t>Corporate Services</a:t>
                      </a:r>
                    </a:p>
                    <a:p>
                      <a:pPr algn="l"/>
                      <a:r>
                        <a:rPr lang="en-ZA" sz="1200" dirty="0">
                          <a:solidFill>
                            <a:schemeClr val="tx1"/>
                          </a:solidFill>
                          <a:latin typeface="Arial Narrow" panose="020B0606020202030204" pitchFamily="34" charset="0"/>
                        </a:rPr>
                        <a:t>Technical Services</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5181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1200" b="1" dirty="0">
                          <a:solidFill>
                            <a:schemeClr val="tx1"/>
                          </a:solidFill>
                          <a:latin typeface="Arial Narrow" panose="020B0606020202030204" pitchFamily="34" charset="0"/>
                        </a:rPr>
                        <a:t>Fruitless &amp; Wasteful Expenditure </a:t>
                      </a:r>
                      <a:r>
                        <a:rPr lang="en-ZA" sz="1200" i="1" dirty="0">
                          <a:solidFill>
                            <a:schemeClr val="tx1"/>
                          </a:solidFill>
                          <a:latin typeface="Arial Narrow" panose="020B0606020202030204" pitchFamily="34" charset="0"/>
                        </a:rPr>
                        <a:t>Interest Payment</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ZA" sz="1200" dirty="0">
                          <a:solidFill>
                            <a:schemeClr val="tx1"/>
                          </a:solidFill>
                          <a:latin typeface="Arial Narrow" panose="020B0606020202030204" pitchFamily="34" charset="0"/>
                        </a:rPr>
                        <a:t>Late payment of invoices</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1200" dirty="0">
                          <a:solidFill>
                            <a:schemeClr val="tx1"/>
                          </a:solidFill>
                          <a:latin typeface="Arial Narrow" panose="020B0606020202030204" pitchFamily="34" charset="0"/>
                        </a:rPr>
                        <a:t>Payment of invoices within 30 days</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1200" baseline="0" dirty="0">
                          <a:solidFill>
                            <a:schemeClr val="tx1"/>
                          </a:solidFill>
                          <a:latin typeface="Arial Narrow" panose="020B0606020202030204" pitchFamily="34" charset="0"/>
                        </a:rPr>
                        <a:t>October 2022 – June 2023</a:t>
                      </a:r>
                      <a:endParaRPr lang="en-ZA" sz="1200" dirty="0">
                        <a:solidFill>
                          <a:schemeClr val="tx1"/>
                        </a:solidFill>
                        <a:latin typeface="Arial Narrow" panose="020B060602020203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1200" dirty="0">
                          <a:solidFill>
                            <a:schemeClr val="tx1"/>
                          </a:solidFill>
                          <a:latin typeface="Arial Narrow" panose="020B0606020202030204" pitchFamily="34" charset="0"/>
                        </a:rPr>
                        <a:t>Finance &amp; all departments</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sp>
        <p:nvSpPr>
          <p:cNvPr id="8" name="Title 1">
            <a:extLst>
              <a:ext uri="{FF2B5EF4-FFF2-40B4-BE49-F238E27FC236}">
                <a16:creationId xmlns:a16="http://schemas.microsoft.com/office/drawing/2014/main" xmlns="" id="{0DB3ACC5-F251-65A1-9F7B-59886DD77BEB}"/>
              </a:ext>
            </a:extLst>
          </p:cNvPr>
          <p:cNvSpPr txBox="1">
            <a:spLocks/>
          </p:cNvSpPr>
          <p:nvPr/>
        </p:nvSpPr>
        <p:spPr>
          <a:xfrm>
            <a:off x="103403" y="577907"/>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altLang="en-US" sz="2400" b="1" kern="0" dirty="0">
                <a:solidFill>
                  <a:prstClr val="black"/>
                </a:solidFill>
                <a:latin typeface="Arial Narrow" panose="020B0606020202030204" pitchFamily="34" charset="0"/>
                <a:ea typeface="+mj-ea"/>
                <a:cs typeface="+mj-cs"/>
              </a:rPr>
              <a:t>6.5. REMEDIAL ACTION TO PREVENT INCURRANCE OF  UIF&amp;W</a:t>
            </a:r>
          </a:p>
        </p:txBody>
      </p:sp>
    </p:spTree>
    <p:extLst>
      <p:ext uri="{BB962C8B-B14F-4D97-AF65-F5344CB8AC3E}">
        <p14:creationId xmlns:p14="http://schemas.microsoft.com/office/powerpoint/2010/main" xmlns="" val="709562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337" y="943015"/>
            <a:ext cx="8291264" cy="1996380"/>
          </a:xfrm>
          <a:prstGeom prst="rect">
            <a:avLst/>
          </a:prstGeom>
        </p:spPr>
        <p:txBody>
          <a:bodyPr wrap="square">
            <a:spAutoFit/>
          </a:bodyPr>
          <a:lstStyle/>
          <a:p>
            <a:pPr marL="285750" indent="-285750">
              <a:lnSpc>
                <a:spcPct val="150000"/>
              </a:lnSpc>
              <a:buFont typeface="Arial" panose="020B0604020202020204" pitchFamily="34" charset="0"/>
              <a:buChar char="•"/>
            </a:pPr>
            <a:r>
              <a:rPr lang="en-ZA" sz="1200" dirty="0">
                <a:solidFill>
                  <a:prstClr val="black"/>
                </a:solidFill>
                <a:latin typeface="Arial Narrow" panose="020B0606020202030204" pitchFamily="34" charset="0"/>
                <a:cs typeface="Arial" panose="020B0604020202020204" pitchFamily="34" charset="0"/>
              </a:rPr>
              <a:t>No preventative mechanisms to eliminate reoccurrence</a:t>
            </a:r>
          </a:p>
          <a:p>
            <a:pPr marL="285750" indent="-285750">
              <a:lnSpc>
                <a:spcPct val="150000"/>
              </a:lnSpc>
              <a:buFont typeface="Arial" panose="020B0604020202020204" pitchFamily="34" charset="0"/>
              <a:buChar char="•"/>
            </a:pPr>
            <a:r>
              <a:rPr lang="en-ZA" sz="1200" dirty="0">
                <a:solidFill>
                  <a:prstClr val="black"/>
                </a:solidFill>
                <a:latin typeface="Arial Narrow" panose="020B0606020202030204" pitchFamily="34" charset="0"/>
                <a:cs typeface="Arial" panose="020B0604020202020204" pitchFamily="34" charset="0"/>
              </a:rPr>
              <a:t>No effective internal controls measures</a:t>
            </a:r>
          </a:p>
          <a:p>
            <a:pPr marL="285750" indent="-285750">
              <a:lnSpc>
                <a:spcPct val="150000"/>
              </a:lnSpc>
              <a:buFont typeface="Arial" panose="020B0604020202020204" pitchFamily="34" charset="0"/>
              <a:buChar char="•"/>
            </a:pPr>
            <a:r>
              <a:rPr lang="en-ZA" sz="1200" dirty="0">
                <a:solidFill>
                  <a:prstClr val="black"/>
                </a:solidFill>
                <a:latin typeface="Arial Narrow" panose="020B0606020202030204" pitchFamily="34" charset="0"/>
                <a:cs typeface="Arial" panose="020B0604020202020204" pitchFamily="34" charset="0"/>
              </a:rPr>
              <a:t>Lack of investigation on identified </a:t>
            </a:r>
            <a:r>
              <a:rPr lang="en-ZA" sz="1200" dirty="0" err="1">
                <a:solidFill>
                  <a:prstClr val="black"/>
                </a:solidFill>
                <a:latin typeface="Arial Narrow" panose="020B0606020202030204" pitchFamily="34" charset="0"/>
                <a:cs typeface="Arial" panose="020B0604020202020204" pitchFamily="34" charset="0"/>
              </a:rPr>
              <a:t>UIFWe</a:t>
            </a:r>
            <a:r>
              <a:rPr lang="en-ZA" sz="1200" dirty="0">
                <a:solidFill>
                  <a:prstClr val="black"/>
                </a:solidFill>
                <a:latin typeface="Arial Narrow" panose="020B0606020202030204" pitchFamily="34" charset="0"/>
                <a:cs typeface="Arial" panose="020B0604020202020204" pitchFamily="34" charset="0"/>
              </a:rPr>
              <a:t> by the relevant council committees</a:t>
            </a:r>
          </a:p>
          <a:p>
            <a:pPr marL="285750" indent="-285750">
              <a:lnSpc>
                <a:spcPct val="150000"/>
              </a:lnSpc>
              <a:buFont typeface="Arial" panose="020B0604020202020204" pitchFamily="34" charset="0"/>
              <a:buChar char="•"/>
            </a:pPr>
            <a:r>
              <a:rPr lang="en-ZA" sz="1200" dirty="0">
                <a:solidFill>
                  <a:prstClr val="black"/>
                </a:solidFill>
                <a:latin typeface="Arial Narrow" panose="020B0606020202030204" pitchFamily="34" charset="0"/>
                <a:cs typeface="Arial" panose="020B0604020202020204" pitchFamily="34" charset="0"/>
              </a:rPr>
              <a:t>None implementation of processes to be followed when dealing with </a:t>
            </a:r>
            <a:r>
              <a:rPr lang="en-ZA" sz="1200" dirty="0" err="1">
                <a:solidFill>
                  <a:prstClr val="black"/>
                </a:solidFill>
                <a:latin typeface="Arial Narrow" panose="020B0606020202030204" pitchFamily="34" charset="0"/>
                <a:cs typeface="Arial" panose="020B0604020202020204" pitchFamily="34" charset="0"/>
              </a:rPr>
              <a:t>UIFWe</a:t>
            </a:r>
            <a:endParaRPr lang="en-ZA" sz="1200" dirty="0">
              <a:solidFill>
                <a:prstClr val="black"/>
              </a:solidFill>
              <a:latin typeface="Arial Narrow" panose="020B0606020202030204" pitchFamily="34" charset="0"/>
              <a:cs typeface="Arial" panose="020B0604020202020204" pitchFamily="34" charset="0"/>
            </a:endParaRPr>
          </a:p>
          <a:p>
            <a:pPr marL="285750" indent="-285750">
              <a:lnSpc>
                <a:spcPct val="150000"/>
              </a:lnSpc>
              <a:buFont typeface="Arial" panose="020B0604020202020204" pitchFamily="34" charset="0"/>
              <a:buChar char="•"/>
            </a:pPr>
            <a:r>
              <a:rPr lang="en-ZA" sz="1200" dirty="0">
                <a:solidFill>
                  <a:prstClr val="black"/>
                </a:solidFill>
                <a:latin typeface="Arial Narrow" panose="020B0606020202030204" pitchFamily="34" charset="0"/>
                <a:cs typeface="Arial" panose="020B0604020202020204" pitchFamily="34" charset="0"/>
              </a:rPr>
              <a:t>Lack of consequence management (Financial Misconduct)</a:t>
            </a:r>
          </a:p>
          <a:p>
            <a:pPr marL="285750" indent="-285750">
              <a:lnSpc>
                <a:spcPct val="150000"/>
              </a:lnSpc>
              <a:buFont typeface="Arial" panose="020B0604020202020204" pitchFamily="34" charset="0"/>
              <a:buChar char="•"/>
            </a:pPr>
            <a:r>
              <a:rPr lang="en-ZA" sz="1200" dirty="0">
                <a:solidFill>
                  <a:prstClr val="black"/>
                </a:solidFill>
                <a:latin typeface="Arial Narrow" panose="020B0606020202030204" pitchFamily="34" charset="0"/>
                <a:cs typeface="Arial" panose="020B0604020202020204" pitchFamily="34" charset="0"/>
              </a:rPr>
              <a:t>Inadequate budget controls</a:t>
            </a:r>
          </a:p>
          <a:p>
            <a:pPr marL="285750" indent="-285750">
              <a:lnSpc>
                <a:spcPct val="150000"/>
              </a:lnSpc>
              <a:buFont typeface="Arial" panose="020B0604020202020204" pitchFamily="34" charset="0"/>
              <a:buChar char="•"/>
            </a:pPr>
            <a:r>
              <a:rPr lang="en-ZA" sz="1200" dirty="0">
                <a:solidFill>
                  <a:prstClr val="black"/>
                </a:solidFill>
                <a:latin typeface="Arial Narrow" panose="020B0606020202030204" pitchFamily="34" charset="0"/>
                <a:cs typeface="Arial" panose="020B0604020202020204" pitchFamily="34" charset="0"/>
              </a:rPr>
              <a:t>Failure to pay suppliers on time due to cash constraints resulting in interest payments</a:t>
            </a:r>
          </a:p>
        </p:txBody>
      </p:sp>
      <p:sp>
        <p:nvSpPr>
          <p:cNvPr id="5" name="Title 1">
            <a:extLst>
              <a:ext uri="{FF2B5EF4-FFF2-40B4-BE49-F238E27FC236}">
                <a16:creationId xmlns:a16="http://schemas.microsoft.com/office/drawing/2014/main" xmlns="" id="{98B24CDD-64A6-6160-D8D5-CC4C0CE016E7}"/>
              </a:ext>
            </a:extLst>
          </p:cNvPr>
          <p:cNvSpPr txBox="1">
            <a:spLocks/>
          </p:cNvSpPr>
          <p:nvPr/>
        </p:nvSpPr>
        <p:spPr>
          <a:xfrm>
            <a:off x="103402" y="577907"/>
            <a:ext cx="11078947"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altLang="en-US" sz="2400" b="1" kern="0" dirty="0">
                <a:solidFill>
                  <a:prstClr val="black"/>
                </a:solidFill>
                <a:latin typeface="Arial Narrow" panose="020B0606020202030204" pitchFamily="34" charset="0"/>
                <a:ea typeface="+mj-ea"/>
                <a:cs typeface="+mj-cs"/>
              </a:rPr>
              <a:t>6.6. CHALLENGES FACED BY THE MUNICIPALITY IN REDUCING UIF&amp;W EXPENDITURES</a:t>
            </a:r>
          </a:p>
        </p:txBody>
      </p:sp>
    </p:spTree>
    <p:extLst>
      <p:ext uri="{BB962C8B-B14F-4D97-AF65-F5344CB8AC3E}">
        <p14:creationId xmlns:p14="http://schemas.microsoft.com/office/powerpoint/2010/main" xmlns="" val="3013938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627" y="931312"/>
            <a:ext cx="11645401" cy="2550378"/>
          </a:xfrm>
          <a:prstGeom prst="rect">
            <a:avLst/>
          </a:prstGeom>
        </p:spPr>
        <p:txBody>
          <a:bodyPr wrap="square">
            <a:spAutoFit/>
          </a:bodyPr>
          <a:lstStyle/>
          <a:p>
            <a:pPr marL="285750" indent="-285750" algn="just">
              <a:lnSpc>
                <a:spcPct val="150000"/>
              </a:lnSpc>
              <a:buFont typeface="Arial" panose="020B0604020202020204" pitchFamily="34" charset="0"/>
              <a:buChar char="•"/>
              <a:defRPr/>
            </a:pPr>
            <a:r>
              <a:rPr lang="en-ZA" sz="1200" dirty="0">
                <a:solidFill>
                  <a:prstClr val="black"/>
                </a:solidFill>
                <a:latin typeface="Arial Narrow" panose="020B0606020202030204" pitchFamily="34" charset="0"/>
                <a:cs typeface="Arial" panose="020B0604020202020204" pitchFamily="34" charset="0"/>
              </a:rPr>
              <a:t>Assistance with application of Consequence management applied to officials who causes the transgression and non-compliance with legislations, policies, procedures and guidelines</a:t>
            </a:r>
          </a:p>
          <a:p>
            <a:pPr marL="285750" indent="-285750" algn="just">
              <a:lnSpc>
                <a:spcPct val="150000"/>
              </a:lnSpc>
              <a:buFont typeface="Arial" panose="020B0604020202020204" pitchFamily="34" charset="0"/>
              <a:buChar char="•"/>
              <a:defRPr/>
            </a:pPr>
            <a:r>
              <a:rPr lang="en-ZA" sz="1200" dirty="0">
                <a:solidFill>
                  <a:prstClr val="black"/>
                </a:solidFill>
                <a:latin typeface="Arial Narrow" panose="020B0606020202030204" pitchFamily="34" charset="0"/>
                <a:cs typeface="Arial" panose="020B0604020202020204" pitchFamily="34" charset="0"/>
              </a:rPr>
              <a:t>Capacitating the SCM Division</a:t>
            </a:r>
          </a:p>
          <a:p>
            <a:pPr marL="285750" indent="-285750" algn="just">
              <a:lnSpc>
                <a:spcPct val="150000"/>
              </a:lnSpc>
              <a:buFont typeface="Arial" panose="020B0604020202020204" pitchFamily="34" charset="0"/>
              <a:buChar char="•"/>
              <a:defRPr/>
            </a:pPr>
            <a:r>
              <a:rPr lang="en-ZA" sz="1200" dirty="0">
                <a:solidFill>
                  <a:prstClr val="black"/>
                </a:solidFill>
                <a:latin typeface="Arial Narrow" panose="020B0606020202030204" pitchFamily="34" charset="0"/>
                <a:cs typeface="Arial" panose="020B0604020202020204" pitchFamily="34" charset="0"/>
              </a:rPr>
              <a:t>Assistance with the compilation of the budget to eliminate Unauthorised Expenditure</a:t>
            </a:r>
          </a:p>
          <a:p>
            <a:pPr marL="285750" indent="-285750" algn="just">
              <a:lnSpc>
                <a:spcPct val="150000"/>
              </a:lnSpc>
              <a:buFont typeface="Arial" panose="020B0604020202020204" pitchFamily="34" charset="0"/>
              <a:buChar char="•"/>
              <a:defRPr/>
            </a:pPr>
            <a:r>
              <a:rPr lang="en-ZA" sz="1200" dirty="0">
                <a:solidFill>
                  <a:prstClr val="black"/>
                </a:solidFill>
                <a:latin typeface="Arial Narrow" panose="020B0606020202030204" pitchFamily="34" charset="0"/>
                <a:cs typeface="Arial" panose="020B0604020202020204" pitchFamily="34" charset="0"/>
              </a:rPr>
              <a:t>Introduction of vigorous Contracts management</a:t>
            </a:r>
          </a:p>
          <a:p>
            <a:pPr marL="285750" indent="-285750" algn="just">
              <a:lnSpc>
                <a:spcPct val="150000"/>
              </a:lnSpc>
              <a:buFont typeface="Arial" panose="020B0604020202020204" pitchFamily="34" charset="0"/>
              <a:buChar char="•"/>
              <a:defRPr/>
            </a:pPr>
            <a:r>
              <a:rPr lang="en-ZA" sz="1200" dirty="0">
                <a:solidFill>
                  <a:prstClr val="black"/>
                </a:solidFill>
                <a:latin typeface="Arial Narrow" panose="020B0606020202030204" pitchFamily="34" charset="0"/>
                <a:cs typeface="Arial" panose="020B0604020202020204" pitchFamily="34" charset="0"/>
              </a:rPr>
              <a:t>Payments of completed projects be inspected (despite the payment certificate issued by the Consulting Engineers to avoid Consulting Engineers to collude with Contractors and Municipal employees)</a:t>
            </a:r>
          </a:p>
          <a:p>
            <a:pPr marL="285750" indent="-285750" algn="just">
              <a:lnSpc>
                <a:spcPct val="150000"/>
              </a:lnSpc>
              <a:buFont typeface="Arial" panose="020B0604020202020204" pitchFamily="34" charset="0"/>
              <a:buChar char="•"/>
              <a:defRPr/>
            </a:pPr>
            <a:r>
              <a:rPr lang="en-ZA" sz="1200" dirty="0">
                <a:solidFill>
                  <a:prstClr val="black"/>
                </a:solidFill>
                <a:latin typeface="Arial Narrow" panose="020B0606020202030204" pitchFamily="34" charset="0"/>
                <a:cs typeface="Arial" panose="020B0604020202020204" pitchFamily="34" charset="0"/>
              </a:rPr>
              <a:t>Assistance with initiation of legal proceedings on Contractors that did not complete the projects (with the view of recovering the lost money on these projects)</a:t>
            </a:r>
          </a:p>
          <a:p>
            <a:pPr marL="285750" indent="-285750" algn="just">
              <a:lnSpc>
                <a:spcPct val="150000"/>
              </a:lnSpc>
              <a:buFont typeface="Arial" panose="020B0604020202020204" pitchFamily="34" charset="0"/>
              <a:buChar char="•"/>
              <a:defRPr/>
            </a:pPr>
            <a:r>
              <a:rPr lang="en-ZA" sz="1200" dirty="0">
                <a:solidFill>
                  <a:prstClr val="black"/>
                </a:solidFill>
                <a:latin typeface="Arial Narrow" panose="020B0606020202030204" pitchFamily="34" charset="0"/>
                <a:cs typeface="Arial" panose="020B0604020202020204" pitchFamily="34" charset="0"/>
              </a:rPr>
              <a:t>Capacity building on Circular 68 issued by NT</a:t>
            </a:r>
          </a:p>
          <a:p>
            <a:pPr marL="285750" indent="-285750" algn="just">
              <a:lnSpc>
                <a:spcPct val="150000"/>
              </a:lnSpc>
              <a:buFont typeface="Arial" panose="020B0604020202020204" pitchFamily="34" charset="0"/>
              <a:buChar char="•"/>
              <a:defRPr/>
            </a:pPr>
            <a:r>
              <a:rPr lang="en-ZA" sz="1200" dirty="0">
                <a:solidFill>
                  <a:prstClr val="black"/>
                </a:solidFill>
                <a:latin typeface="Arial Narrow" panose="020B0606020202030204" pitchFamily="34" charset="0"/>
                <a:cs typeface="Arial" panose="020B0604020202020204" pitchFamily="34" charset="0"/>
              </a:rPr>
              <a:t>Training of bid committee members on SCM processes</a:t>
            </a:r>
          </a:p>
          <a:p>
            <a:pPr marL="285750" indent="-285750" algn="just">
              <a:lnSpc>
                <a:spcPct val="150000"/>
              </a:lnSpc>
              <a:buFont typeface="Arial" panose="020B0604020202020204" pitchFamily="34" charset="0"/>
              <a:buChar char="•"/>
              <a:defRPr/>
            </a:pPr>
            <a:r>
              <a:rPr lang="en-ZA" sz="1200" dirty="0">
                <a:solidFill>
                  <a:prstClr val="black"/>
                </a:solidFill>
                <a:latin typeface="Arial Narrow" panose="020B0606020202030204" pitchFamily="34" charset="0"/>
                <a:cs typeface="Arial" panose="020B0604020202020204" pitchFamily="34" charset="0"/>
              </a:rPr>
              <a:t>Training of Council Committees on roles &amp; responsibilities</a:t>
            </a:r>
          </a:p>
        </p:txBody>
      </p:sp>
      <p:sp>
        <p:nvSpPr>
          <p:cNvPr id="8" name="Title 1">
            <a:extLst>
              <a:ext uri="{FF2B5EF4-FFF2-40B4-BE49-F238E27FC236}">
                <a16:creationId xmlns:a16="http://schemas.microsoft.com/office/drawing/2014/main" xmlns="" id="{4B504AE0-4843-2D88-06B3-1146E4875E48}"/>
              </a:ext>
            </a:extLst>
          </p:cNvPr>
          <p:cNvSpPr txBox="1">
            <a:spLocks/>
          </p:cNvSpPr>
          <p:nvPr/>
        </p:nvSpPr>
        <p:spPr>
          <a:xfrm>
            <a:off x="103402" y="577907"/>
            <a:ext cx="11078947"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altLang="en-US" sz="2400" b="1" kern="0" dirty="0">
                <a:solidFill>
                  <a:prstClr val="black"/>
                </a:solidFill>
                <a:latin typeface="Arial Narrow" panose="020B0606020202030204" pitchFamily="34" charset="0"/>
                <a:ea typeface="+mj-ea"/>
                <a:cs typeface="+mj-cs"/>
              </a:rPr>
              <a:t>6.7. SUPPORT  NEEDED </a:t>
            </a:r>
          </a:p>
        </p:txBody>
      </p:sp>
    </p:spTree>
    <p:extLst>
      <p:ext uri="{BB962C8B-B14F-4D97-AF65-F5344CB8AC3E}">
        <p14:creationId xmlns:p14="http://schemas.microsoft.com/office/powerpoint/2010/main" xmlns="" val="3865349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a:extLst>
              <a:ext uri="{FF2B5EF4-FFF2-40B4-BE49-F238E27FC236}">
                <a16:creationId xmlns:a16="http://schemas.microsoft.com/office/drawing/2014/main" xmlns="" id="{54A66772-7334-AE65-1A28-A8F935197950}"/>
              </a:ext>
            </a:extLst>
          </p:cNvPr>
          <p:cNvCxnSpPr>
            <a:cxnSpLocks/>
          </p:cNvCxnSpPr>
          <p:nvPr/>
        </p:nvCxnSpPr>
        <p:spPr>
          <a:xfrm>
            <a:off x="5676899" y="900112"/>
            <a:ext cx="28576" cy="4995862"/>
          </a:xfrm>
          <a:prstGeom prst="line">
            <a:avLst/>
          </a:prstGeom>
          <a:ln w="38100">
            <a:solidFill>
              <a:srgbClr val="44546A"/>
            </a:solidFill>
            <a:prstDash val="dashDot"/>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xmlns="" id="{7417C2F3-5649-F95F-7B19-F3F414E8B0D5}"/>
              </a:ext>
            </a:extLst>
          </p:cNvPr>
          <p:cNvGrpSpPr/>
          <p:nvPr/>
        </p:nvGrpSpPr>
        <p:grpSpPr>
          <a:xfrm>
            <a:off x="514349" y="1250166"/>
            <a:ext cx="4772025" cy="3783781"/>
            <a:chOff x="514349" y="1250166"/>
            <a:chExt cx="4772025" cy="3783781"/>
          </a:xfrm>
        </p:grpSpPr>
        <p:sp>
          <p:nvSpPr>
            <p:cNvPr id="3" name="Rectangle 2">
              <a:extLst>
                <a:ext uri="{FF2B5EF4-FFF2-40B4-BE49-F238E27FC236}">
                  <a16:creationId xmlns:a16="http://schemas.microsoft.com/office/drawing/2014/main" xmlns="" id="{2653C9AE-7F4D-D835-6D09-842DB0316E31}"/>
                </a:ext>
              </a:extLst>
            </p:cNvPr>
            <p:cNvSpPr/>
            <p:nvPr/>
          </p:nvSpPr>
          <p:spPr>
            <a:xfrm>
              <a:off x="1076324"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Introduction</a:t>
              </a:r>
              <a:endParaRPr lang="en-ZA" sz="1400" b="1" dirty="0">
                <a:solidFill>
                  <a:schemeClr val="tx1"/>
                </a:solidFill>
                <a:latin typeface="Arial Narrow" panose="020B0606020202030204" pitchFamily="34" charset="0"/>
              </a:endParaRPr>
            </a:p>
          </p:txBody>
        </p:sp>
        <p:sp>
          <p:nvSpPr>
            <p:cNvPr id="2" name="Rectangle 1">
              <a:extLst>
                <a:ext uri="{FF2B5EF4-FFF2-40B4-BE49-F238E27FC236}">
                  <a16:creationId xmlns:a16="http://schemas.microsoft.com/office/drawing/2014/main" xmlns="" id="{D727E91F-09E5-B44D-6C52-649D6ECA1C70}"/>
                </a:ext>
              </a:extLst>
            </p:cNvPr>
            <p:cNvSpPr/>
            <p:nvPr/>
          </p:nvSpPr>
          <p:spPr>
            <a:xfrm>
              <a:off x="514349"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0</a:t>
              </a:r>
              <a:endParaRPr lang="en-ZA" b="1" dirty="0">
                <a:latin typeface="Ink Free" panose="03080402000500000000" pitchFamily="66" charset="0"/>
              </a:endParaRPr>
            </a:p>
          </p:txBody>
        </p:sp>
        <p:sp>
          <p:nvSpPr>
            <p:cNvPr id="57" name="Rectangle 56">
              <a:extLst>
                <a:ext uri="{FF2B5EF4-FFF2-40B4-BE49-F238E27FC236}">
                  <a16:creationId xmlns:a16="http://schemas.microsoft.com/office/drawing/2014/main" xmlns="" id="{E2C4EF2A-E230-2F8E-2273-95CA54009EC1}"/>
                </a:ext>
              </a:extLst>
            </p:cNvPr>
            <p:cNvSpPr/>
            <p:nvPr/>
          </p:nvSpPr>
          <p:spPr>
            <a:xfrm>
              <a:off x="1076324"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Financial health of the municipality</a:t>
              </a:r>
              <a:endParaRPr lang="en-ZA" sz="1400" b="1" dirty="0">
                <a:solidFill>
                  <a:schemeClr val="tx1"/>
                </a:solidFill>
                <a:latin typeface="Arial Narrow" panose="020B0606020202030204" pitchFamily="34" charset="0"/>
              </a:endParaRPr>
            </a:p>
          </p:txBody>
        </p:sp>
        <p:sp>
          <p:nvSpPr>
            <p:cNvPr id="58" name="Rectangle 57">
              <a:extLst>
                <a:ext uri="{FF2B5EF4-FFF2-40B4-BE49-F238E27FC236}">
                  <a16:creationId xmlns:a16="http://schemas.microsoft.com/office/drawing/2014/main" xmlns="" id="{63B842B0-8BC2-3B8E-2DCD-CDD57D512EB1}"/>
                </a:ext>
              </a:extLst>
            </p:cNvPr>
            <p:cNvSpPr/>
            <p:nvPr/>
          </p:nvSpPr>
          <p:spPr>
            <a:xfrm>
              <a:off x="514349"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a:t>
              </a:r>
              <a:endParaRPr lang="en-ZA" b="1" dirty="0">
                <a:latin typeface="Ink Free" panose="03080402000500000000" pitchFamily="66" charset="0"/>
              </a:endParaRPr>
            </a:p>
          </p:txBody>
        </p:sp>
        <p:sp>
          <p:nvSpPr>
            <p:cNvPr id="60" name="Rectangle 59">
              <a:extLst>
                <a:ext uri="{FF2B5EF4-FFF2-40B4-BE49-F238E27FC236}">
                  <a16:creationId xmlns:a16="http://schemas.microsoft.com/office/drawing/2014/main" xmlns="" id="{61F794CF-B8DA-07E5-657B-3CA7628B102C}"/>
                </a:ext>
              </a:extLst>
            </p:cNvPr>
            <p:cNvSpPr/>
            <p:nvPr/>
          </p:nvSpPr>
          <p:spPr>
            <a:xfrm>
              <a:off x="1076324"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Investigations by MPAC and implementation of its recommendations by council</a:t>
              </a:r>
              <a:endParaRPr lang="en-ZA" sz="1400" b="1" dirty="0">
                <a:solidFill>
                  <a:schemeClr val="tx1"/>
                </a:solidFill>
                <a:latin typeface="Arial Narrow" panose="020B0606020202030204" pitchFamily="34" charset="0"/>
              </a:endParaRPr>
            </a:p>
          </p:txBody>
        </p:sp>
        <p:sp>
          <p:nvSpPr>
            <p:cNvPr id="61" name="Rectangle 60">
              <a:extLst>
                <a:ext uri="{FF2B5EF4-FFF2-40B4-BE49-F238E27FC236}">
                  <a16:creationId xmlns:a16="http://schemas.microsoft.com/office/drawing/2014/main" xmlns="" id="{AD76B112-BCCA-68D8-DBE2-116B78903B7A}"/>
                </a:ext>
              </a:extLst>
            </p:cNvPr>
            <p:cNvSpPr/>
            <p:nvPr/>
          </p:nvSpPr>
          <p:spPr>
            <a:xfrm>
              <a:off x="514349"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2</a:t>
              </a:r>
              <a:endParaRPr lang="en-ZA" b="1" dirty="0">
                <a:latin typeface="Ink Free" panose="03080402000500000000" pitchFamily="66" charset="0"/>
              </a:endParaRPr>
            </a:p>
          </p:txBody>
        </p:sp>
        <p:sp>
          <p:nvSpPr>
            <p:cNvPr id="63" name="Rectangle 62">
              <a:extLst>
                <a:ext uri="{FF2B5EF4-FFF2-40B4-BE49-F238E27FC236}">
                  <a16:creationId xmlns:a16="http://schemas.microsoft.com/office/drawing/2014/main" xmlns="" id="{111EDBC6-B8D1-C9D5-A00F-19937E1C2E30}"/>
                </a:ext>
              </a:extLst>
            </p:cNvPr>
            <p:cNvSpPr/>
            <p:nvPr/>
          </p:nvSpPr>
          <p:spPr>
            <a:xfrm>
              <a:off x="1076324"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Revenue collection</a:t>
              </a:r>
              <a:endParaRPr lang="en-ZA" sz="1400" b="1" dirty="0">
                <a:solidFill>
                  <a:schemeClr val="tx1"/>
                </a:solidFill>
                <a:latin typeface="Arial Narrow" panose="020B0606020202030204" pitchFamily="34" charset="0"/>
              </a:endParaRPr>
            </a:p>
          </p:txBody>
        </p:sp>
        <p:sp>
          <p:nvSpPr>
            <p:cNvPr id="64" name="Rectangle 63">
              <a:extLst>
                <a:ext uri="{FF2B5EF4-FFF2-40B4-BE49-F238E27FC236}">
                  <a16:creationId xmlns:a16="http://schemas.microsoft.com/office/drawing/2014/main" xmlns="" id="{5F978734-3361-3791-BC9C-CC859B4B8332}"/>
                </a:ext>
              </a:extLst>
            </p:cNvPr>
            <p:cNvSpPr/>
            <p:nvPr/>
          </p:nvSpPr>
          <p:spPr>
            <a:xfrm>
              <a:off x="514349"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3</a:t>
              </a:r>
              <a:endParaRPr lang="en-ZA" b="1" dirty="0">
                <a:latin typeface="Ink Free" panose="03080402000500000000" pitchFamily="66" charset="0"/>
              </a:endParaRPr>
            </a:p>
          </p:txBody>
        </p:sp>
        <p:sp>
          <p:nvSpPr>
            <p:cNvPr id="66" name="Rectangle 65">
              <a:extLst>
                <a:ext uri="{FF2B5EF4-FFF2-40B4-BE49-F238E27FC236}">
                  <a16:creationId xmlns:a16="http://schemas.microsoft.com/office/drawing/2014/main" xmlns="" id="{2105B437-827A-0A8E-7C51-69D8FDD15D87}"/>
                </a:ext>
              </a:extLst>
            </p:cNvPr>
            <p:cNvSpPr/>
            <p:nvPr/>
          </p:nvSpPr>
          <p:spPr>
            <a:xfrm>
              <a:off x="1076324"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to the municipality</a:t>
              </a:r>
              <a:endParaRPr lang="en-ZA" sz="1400" b="1" dirty="0">
                <a:solidFill>
                  <a:schemeClr val="tx1"/>
                </a:solidFill>
                <a:latin typeface="Arial Narrow" panose="020B0606020202030204" pitchFamily="34" charset="0"/>
              </a:endParaRPr>
            </a:p>
          </p:txBody>
        </p:sp>
        <p:sp>
          <p:nvSpPr>
            <p:cNvPr id="67" name="Rectangle 66">
              <a:extLst>
                <a:ext uri="{FF2B5EF4-FFF2-40B4-BE49-F238E27FC236}">
                  <a16:creationId xmlns:a16="http://schemas.microsoft.com/office/drawing/2014/main" xmlns="" id="{6272038A-7122-F90A-1E62-CD6506176455}"/>
                </a:ext>
              </a:extLst>
            </p:cNvPr>
            <p:cNvSpPr/>
            <p:nvPr/>
          </p:nvSpPr>
          <p:spPr>
            <a:xfrm>
              <a:off x="514349"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4</a:t>
              </a:r>
              <a:endParaRPr lang="en-ZA" b="1" dirty="0">
                <a:latin typeface="Ink Free" panose="03080402000500000000" pitchFamily="66" charset="0"/>
              </a:endParaRPr>
            </a:p>
          </p:txBody>
        </p:sp>
        <p:sp>
          <p:nvSpPr>
            <p:cNvPr id="69" name="Rectangle 68">
              <a:extLst>
                <a:ext uri="{FF2B5EF4-FFF2-40B4-BE49-F238E27FC236}">
                  <a16:creationId xmlns:a16="http://schemas.microsoft.com/office/drawing/2014/main" xmlns="" id="{E70F2B0F-1BEC-1E08-EFB0-A945F9965C85}"/>
                </a:ext>
              </a:extLst>
            </p:cNvPr>
            <p:cNvSpPr/>
            <p:nvPr/>
          </p:nvSpPr>
          <p:spPr>
            <a:xfrm>
              <a:off x="1076324"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By The Municipality (Bulk Purchases)</a:t>
              </a:r>
              <a:endParaRPr lang="en-ZA" sz="1400" b="1" dirty="0">
                <a:solidFill>
                  <a:schemeClr val="tx1"/>
                </a:solidFill>
                <a:latin typeface="Arial Narrow" panose="020B0606020202030204" pitchFamily="34" charset="0"/>
              </a:endParaRPr>
            </a:p>
          </p:txBody>
        </p:sp>
        <p:sp>
          <p:nvSpPr>
            <p:cNvPr id="70" name="Rectangle 69">
              <a:extLst>
                <a:ext uri="{FF2B5EF4-FFF2-40B4-BE49-F238E27FC236}">
                  <a16:creationId xmlns:a16="http://schemas.microsoft.com/office/drawing/2014/main" xmlns="" id="{055A2345-39BA-CDDD-602B-A48AED2CC33C}"/>
                </a:ext>
              </a:extLst>
            </p:cNvPr>
            <p:cNvSpPr/>
            <p:nvPr/>
          </p:nvSpPr>
          <p:spPr>
            <a:xfrm>
              <a:off x="514349"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5</a:t>
              </a:r>
              <a:endParaRPr lang="en-ZA" b="1" dirty="0">
                <a:latin typeface="Ink Free" panose="03080402000500000000" pitchFamily="66" charset="0"/>
              </a:endParaRPr>
            </a:p>
          </p:txBody>
        </p:sp>
      </p:grpSp>
      <p:grpSp>
        <p:nvGrpSpPr>
          <p:cNvPr id="90" name="Group 89">
            <a:extLst>
              <a:ext uri="{FF2B5EF4-FFF2-40B4-BE49-F238E27FC236}">
                <a16:creationId xmlns:a16="http://schemas.microsoft.com/office/drawing/2014/main" xmlns="" id="{9DB12AF0-3462-473F-8A3F-D2BCFA576844}"/>
              </a:ext>
            </a:extLst>
          </p:cNvPr>
          <p:cNvGrpSpPr/>
          <p:nvPr/>
        </p:nvGrpSpPr>
        <p:grpSpPr>
          <a:xfrm>
            <a:off x="6096000" y="1250166"/>
            <a:ext cx="4772025" cy="3783781"/>
            <a:chOff x="6096000" y="1250166"/>
            <a:chExt cx="4772025" cy="3783781"/>
          </a:xfrm>
        </p:grpSpPr>
        <p:sp>
          <p:nvSpPr>
            <p:cNvPr id="72" name="Rectangle 71">
              <a:extLst>
                <a:ext uri="{FF2B5EF4-FFF2-40B4-BE49-F238E27FC236}">
                  <a16:creationId xmlns:a16="http://schemas.microsoft.com/office/drawing/2014/main" xmlns="" id="{82765034-74ED-7163-59EE-9CD8D6C5058C}"/>
                </a:ext>
              </a:extLst>
            </p:cNvPr>
            <p:cNvSpPr/>
            <p:nvPr/>
          </p:nvSpPr>
          <p:spPr>
            <a:xfrm>
              <a:off x="6657975"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UIFW expenditure </a:t>
              </a:r>
            </a:p>
          </p:txBody>
        </p:sp>
        <p:sp>
          <p:nvSpPr>
            <p:cNvPr id="73" name="Rectangle 72">
              <a:extLst>
                <a:ext uri="{FF2B5EF4-FFF2-40B4-BE49-F238E27FC236}">
                  <a16:creationId xmlns:a16="http://schemas.microsoft.com/office/drawing/2014/main" xmlns="" id="{0E6503E1-F417-C8BF-BE5E-9481617CFA73}"/>
                </a:ext>
              </a:extLst>
            </p:cNvPr>
            <p:cNvSpPr/>
            <p:nvPr/>
          </p:nvSpPr>
          <p:spPr>
            <a:xfrm>
              <a:off x="6096000"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6</a:t>
              </a:r>
              <a:endParaRPr lang="en-ZA" b="1" dirty="0">
                <a:latin typeface="Ink Free" panose="03080402000500000000" pitchFamily="66" charset="0"/>
              </a:endParaRPr>
            </a:p>
          </p:txBody>
        </p:sp>
        <p:sp>
          <p:nvSpPr>
            <p:cNvPr id="75" name="Rectangle 74">
              <a:extLst>
                <a:ext uri="{FF2B5EF4-FFF2-40B4-BE49-F238E27FC236}">
                  <a16:creationId xmlns:a16="http://schemas.microsoft.com/office/drawing/2014/main" xmlns="" id="{A9633CCA-19AD-6969-24B9-BE82066AFB0C}"/>
                </a:ext>
              </a:extLst>
            </p:cNvPr>
            <p:cNvSpPr/>
            <p:nvPr/>
          </p:nvSpPr>
          <p:spPr>
            <a:xfrm>
              <a:off x="6657975" y="1935966"/>
              <a:ext cx="4210050" cy="400049"/>
            </a:xfrm>
            <a:prstGeom prst="rect">
              <a:avLst/>
            </a:prstGeom>
            <a:solidFill>
              <a:srgbClr val="4454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bg1"/>
                  </a:solidFill>
                  <a:latin typeface="Arial Narrow" panose="020B0606020202030204" pitchFamily="34" charset="0"/>
                </a:rPr>
                <a:t>Consequence management</a:t>
              </a:r>
            </a:p>
          </p:txBody>
        </p:sp>
        <p:sp>
          <p:nvSpPr>
            <p:cNvPr id="76" name="Rectangle 75">
              <a:extLst>
                <a:ext uri="{FF2B5EF4-FFF2-40B4-BE49-F238E27FC236}">
                  <a16:creationId xmlns:a16="http://schemas.microsoft.com/office/drawing/2014/main" xmlns="" id="{F02B2F6B-8851-AE28-0184-D2B7FC3B011B}"/>
                </a:ext>
              </a:extLst>
            </p:cNvPr>
            <p:cNvSpPr/>
            <p:nvPr/>
          </p:nvSpPr>
          <p:spPr>
            <a:xfrm>
              <a:off x="6096000"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7</a:t>
              </a:r>
              <a:endParaRPr lang="en-ZA" b="1" dirty="0">
                <a:latin typeface="Ink Free" panose="03080402000500000000" pitchFamily="66" charset="0"/>
              </a:endParaRPr>
            </a:p>
          </p:txBody>
        </p:sp>
        <p:sp>
          <p:nvSpPr>
            <p:cNvPr id="78" name="Rectangle 77">
              <a:extLst>
                <a:ext uri="{FF2B5EF4-FFF2-40B4-BE49-F238E27FC236}">
                  <a16:creationId xmlns:a16="http://schemas.microsoft.com/office/drawing/2014/main" xmlns="" id="{3D8EA0BF-2BE7-884B-8DA9-310EEBBF2B69}"/>
                </a:ext>
              </a:extLst>
            </p:cNvPr>
            <p:cNvSpPr/>
            <p:nvPr/>
          </p:nvSpPr>
          <p:spPr>
            <a:xfrm>
              <a:off x="6657975"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Human resources</a:t>
              </a:r>
              <a:endParaRPr lang="en-ZA" sz="1400" b="1" dirty="0">
                <a:solidFill>
                  <a:schemeClr val="tx1"/>
                </a:solidFill>
                <a:latin typeface="Arial Narrow" panose="020B0606020202030204" pitchFamily="34" charset="0"/>
              </a:endParaRPr>
            </a:p>
          </p:txBody>
        </p:sp>
        <p:sp>
          <p:nvSpPr>
            <p:cNvPr id="79" name="Rectangle 78">
              <a:extLst>
                <a:ext uri="{FF2B5EF4-FFF2-40B4-BE49-F238E27FC236}">
                  <a16:creationId xmlns:a16="http://schemas.microsoft.com/office/drawing/2014/main" xmlns="" id="{758B8134-1F3A-C9E0-1C6F-5BEC65A58B48}"/>
                </a:ext>
              </a:extLst>
            </p:cNvPr>
            <p:cNvSpPr/>
            <p:nvPr/>
          </p:nvSpPr>
          <p:spPr>
            <a:xfrm>
              <a:off x="6096000"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8</a:t>
              </a:r>
              <a:endParaRPr lang="en-ZA" b="1" dirty="0">
                <a:latin typeface="Ink Free" panose="03080402000500000000" pitchFamily="66" charset="0"/>
              </a:endParaRPr>
            </a:p>
          </p:txBody>
        </p:sp>
        <p:sp>
          <p:nvSpPr>
            <p:cNvPr id="81" name="Rectangle 80">
              <a:extLst>
                <a:ext uri="{FF2B5EF4-FFF2-40B4-BE49-F238E27FC236}">
                  <a16:creationId xmlns:a16="http://schemas.microsoft.com/office/drawing/2014/main" xmlns="" id="{F8721DFB-9E15-1229-6AB1-9B38384A5005}"/>
                </a:ext>
              </a:extLst>
            </p:cNvPr>
            <p:cNvSpPr/>
            <p:nvPr/>
          </p:nvSpPr>
          <p:spPr>
            <a:xfrm>
              <a:off x="6657975"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Basic service delivery</a:t>
              </a:r>
            </a:p>
          </p:txBody>
        </p:sp>
        <p:sp>
          <p:nvSpPr>
            <p:cNvPr id="82" name="Rectangle 81">
              <a:extLst>
                <a:ext uri="{FF2B5EF4-FFF2-40B4-BE49-F238E27FC236}">
                  <a16:creationId xmlns:a16="http://schemas.microsoft.com/office/drawing/2014/main" xmlns="" id="{FF74112B-565E-49DC-6649-94A515252E8B}"/>
                </a:ext>
              </a:extLst>
            </p:cNvPr>
            <p:cNvSpPr/>
            <p:nvPr/>
          </p:nvSpPr>
          <p:spPr>
            <a:xfrm>
              <a:off x="6096000"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9</a:t>
              </a:r>
              <a:endParaRPr lang="en-ZA" b="1" dirty="0">
                <a:latin typeface="Ink Free" panose="03080402000500000000" pitchFamily="66" charset="0"/>
              </a:endParaRPr>
            </a:p>
          </p:txBody>
        </p:sp>
        <p:sp>
          <p:nvSpPr>
            <p:cNvPr id="84" name="Rectangle 83">
              <a:extLst>
                <a:ext uri="{FF2B5EF4-FFF2-40B4-BE49-F238E27FC236}">
                  <a16:creationId xmlns:a16="http://schemas.microsoft.com/office/drawing/2014/main" xmlns="" id="{AA897A2A-DC9B-561C-71AE-5409CED543DB}"/>
                </a:ext>
              </a:extLst>
            </p:cNvPr>
            <p:cNvSpPr/>
            <p:nvPr/>
          </p:nvSpPr>
          <p:spPr>
            <a:xfrm>
              <a:off x="6657975"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Local economic development</a:t>
              </a:r>
            </a:p>
          </p:txBody>
        </p:sp>
        <p:sp>
          <p:nvSpPr>
            <p:cNvPr id="85" name="Rectangle 84">
              <a:extLst>
                <a:ext uri="{FF2B5EF4-FFF2-40B4-BE49-F238E27FC236}">
                  <a16:creationId xmlns:a16="http://schemas.microsoft.com/office/drawing/2014/main" xmlns="" id="{2F845640-C39C-B9AF-0FC6-18703164F67C}"/>
                </a:ext>
              </a:extLst>
            </p:cNvPr>
            <p:cNvSpPr/>
            <p:nvPr/>
          </p:nvSpPr>
          <p:spPr>
            <a:xfrm>
              <a:off x="6096000"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10</a:t>
              </a:r>
              <a:endParaRPr lang="en-ZA" b="1" dirty="0">
                <a:latin typeface="Ink Free" panose="03080402000500000000" pitchFamily="66" charset="0"/>
              </a:endParaRPr>
            </a:p>
          </p:txBody>
        </p:sp>
        <p:sp>
          <p:nvSpPr>
            <p:cNvPr id="87" name="Rectangle 86">
              <a:extLst>
                <a:ext uri="{FF2B5EF4-FFF2-40B4-BE49-F238E27FC236}">
                  <a16:creationId xmlns:a16="http://schemas.microsoft.com/office/drawing/2014/main" xmlns="" id="{5C827E19-8F99-9674-CE0B-6024995FC06D}"/>
                </a:ext>
              </a:extLst>
            </p:cNvPr>
            <p:cNvSpPr/>
            <p:nvPr/>
          </p:nvSpPr>
          <p:spPr>
            <a:xfrm>
              <a:off x="6657975"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Challenges faced by the municipality that impacts on service delivery</a:t>
              </a:r>
              <a:endParaRPr lang="en-ZA" sz="1400" b="1" dirty="0">
                <a:solidFill>
                  <a:schemeClr val="tx1"/>
                </a:solidFill>
                <a:latin typeface="Arial Narrow" panose="020B0606020202030204" pitchFamily="34" charset="0"/>
              </a:endParaRPr>
            </a:p>
          </p:txBody>
        </p:sp>
        <p:sp>
          <p:nvSpPr>
            <p:cNvPr id="88" name="Rectangle 87">
              <a:extLst>
                <a:ext uri="{FF2B5EF4-FFF2-40B4-BE49-F238E27FC236}">
                  <a16:creationId xmlns:a16="http://schemas.microsoft.com/office/drawing/2014/main" xmlns="" id="{3162AC5D-1377-5CF0-78DE-67A4EED591DF}"/>
                </a:ext>
              </a:extLst>
            </p:cNvPr>
            <p:cNvSpPr/>
            <p:nvPr/>
          </p:nvSpPr>
          <p:spPr>
            <a:xfrm>
              <a:off x="6096000"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11</a:t>
              </a:r>
              <a:endParaRPr lang="en-ZA" b="1" dirty="0">
                <a:latin typeface="Ink Free" panose="03080402000500000000" pitchFamily="66" charset="0"/>
              </a:endParaRPr>
            </a:p>
          </p:txBody>
        </p:sp>
      </p:grpSp>
    </p:spTree>
    <p:extLst>
      <p:ext uri="{BB962C8B-B14F-4D97-AF65-F5344CB8AC3E}">
        <p14:creationId xmlns:p14="http://schemas.microsoft.com/office/powerpoint/2010/main" xmlns="" val="163823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9C9F36A-8B7A-DBCA-E788-DF7D71E43283}"/>
              </a:ext>
            </a:extLst>
          </p:cNvPr>
          <p:cNvSpPr/>
          <p:nvPr/>
        </p:nvSpPr>
        <p:spPr>
          <a:xfrm>
            <a:off x="5562600" y="851600"/>
            <a:ext cx="6305550" cy="4766369"/>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tabLst>
                <a:tab pos="-118745" algn="l"/>
              </a:tabLst>
            </a:pPr>
            <a:r>
              <a:rPr lang="en-US" sz="1200" dirty="0">
                <a:solidFill>
                  <a:srgbClr val="000000"/>
                </a:solidFill>
                <a:latin typeface="Arial Narrow" panose="020B0606020202030204" pitchFamily="34" charset="0"/>
                <a:ea typeface="Arial" panose="020B0604020202020204" pitchFamily="34" charset="0"/>
                <a:cs typeface="Times New Roman" panose="02020603050405020304" pitchFamily="18" charset="0"/>
              </a:rPr>
              <a:t>Mogalakwena Municipality is situated in the western quadrant of the Limpopo Province, within the Waterberg District Municipality, and is bordered by </a:t>
            </a:r>
            <a:r>
              <a:rPr lang="en-US" sz="1200" dirty="0" err="1">
                <a:solidFill>
                  <a:srgbClr val="000000"/>
                </a:solidFill>
                <a:latin typeface="Arial Narrow" panose="020B0606020202030204" pitchFamily="34" charset="0"/>
                <a:ea typeface="Arial" panose="020B0604020202020204" pitchFamily="34" charset="0"/>
                <a:cs typeface="Times New Roman" panose="02020603050405020304" pitchFamily="18" charset="0"/>
              </a:rPr>
              <a:t>Lepelle</a:t>
            </a:r>
            <a:r>
              <a:rPr lang="en-US" sz="1200" dirty="0">
                <a:solidFill>
                  <a:srgbClr val="000000"/>
                </a:solidFill>
                <a:latin typeface="Arial Narrow" panose="020B0606020202030204" pitchFamily="34" charset="0"/>
                <a:ea typeface="Arial" panose="020B0604020202020204" pitchFamily="34" charset="0"/>
                <a:cs typeface="Times New Roman" panose="02020603050405020304" pitchFamily="18" charset="0"/>
              </a:rPr>
              <a:t> </a:t>
            </a:r>
            <a:r>
              <a:rPr lang="en-US" sz="1200" dirty="0" err="1">
                <a:solidFill>
                  <a:srgbClr val="000000"/>
                </a:solidFill>
                <a:latin typeface="Arial Narrow" panose="020B0606020202030204" pitchFamily="34" charset="0"/>
                <a:ea typeface="Arial" panose="020B0604020202020204" pitchFamily="34" charset="0"/>
                <a:cs typeface="Times New Roman" panose="02020603050405020304" pitchFamily="18" charset="0"/>
              </a:rPr>
              <a:t>Nkumpi</a:t>
            </a:r>
            <a:r>
              <a:rPr lang="en-US" sz="1200" dirty="0">
                <a:solidFill>
                  <a:srgbClr val="000000"/>
                </a:solidFill>
                <a:latin typeface="Arial Narrow" panose="020B0606020202030204" pitchFamily="34" charset="0"/>
                <a:ea typeface="Arial" panose="020B0604020202020204" pitchFamily="34" charset="0"/>
                <a:cs typeface="Times New Roman" panose="02020603050405020304" pitchFamily="18" charset="0"/>
              </a:rPr>
              <a:t> Local Municipality to the east, </a:t>
            </a:r>
            <a:r>
              <a:rPr lang="en-US" sz="1200" dirty="0" err="1">
                <a:solidFill>
                  <a:srgbClr val="000000"/>
                </a:solidFill>
                <a:latin typeface="Arial Narrow" panose="020B0606020202030204" pitchFamily="34" charset="0"/>
                <a:ea typeface="Arial" panose="020B0604020202020204" pitchFamily="34" charset="0"/>
                <a:cs typeface="Times New Roman" panose="02020603050405020304" pitchFamily="18" charset="0"/>
              </a:rPr>
              <a:t>Mookgophong</a:t>
            </a:r>
            <a:r>
              <a:rPr lang="en-US" sz="1200" dirty="0">
                <a:solidFill>
                  <a:srgbClr val="000000"/>
                </a:solidFill>
                <a:latin typeface="Arial Narrow" panose="020B0606020202030204" pitchFamily="34" charset="0"/>
                <a:ea typeface="Arial" panose="020B0604020202020204" pitchFamily="34" charset="0"/>
                <a:cs typeface="Times New Roman" panose="02020603050405020304" pitchFamily="18" charset="0"/>
              </a:rPr>
              <a:t> Local Municipality to the south, Lephalale Local Municipality to the west and </a:t>
            </a:r>
            <a:r>
              <a:rPr lang="en-US" sz="1200" dirty="0" err="1">
                <a:solidFill>
                  <a:srgbClr val="000000"/>
                </a:solidFill>
                <a:latin typeface="Arial Narrow" panose="020B0606020202030204" pitchFamily="34" charset="0"/>
                <a:ea typeface="Arial" panose="020B0604020202020204" pitchFamily="34" charset="0"/>
                <a:cs typeface="Times New Roman" panose="02020603050405020304" pitchFamily="18" charset="0"/>
              </a:rPr>
              <a:t>Blouberg</a:t>
            </a:r>
            <a:r>
              <a:rPr lang="en-US" sz="1200" dirty="0">
                <a:solidFill>
                  <a:srgbClr val="000000"/>
                </a:solidFill>
                <a:latin typeface="Arial Narrow" panose="020B0606020202030204" pitchFamily="34" charset="0"/>
                <a:ea typeface="Arial" panose="020B0604020202020204" pitchFamily="34" charset="0"/>
                <a:cs typeface="Times New Roman" panose="02020603050405020304" pitchFamily="18" charset="0"/>
              </a:rPr>
              <a:t> Local Municipality to the north.</a:t>
            </a:r>
          </a:p>
          <a:p>
            <a:pPr lvl="0" algn="just">
              <a:lnSpc>
                <a:spcPct val="150000"/>
              </a:lnSpc>
              <a:spcAft>
                <a:spcPts val="0"/>
              </a:spcAft>
              <a:tabLst>
                <a:tab pos="-118745" algn="l"/>
              </a:tabLst>
            </a:pPr>
            <a:endParaRPr lang="en-ZA" sz="1200" dirty="0">
              <a:latin typeface="Arial Narrow" panose="020B0606020202030204" pitchFamily="34"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tabLst>
                <a:tab pos="-118745" algn="l"/>
              </a:tabLst>
            </a:pPr>
            <a:r>
              <a:rPr lang="en-US" sz="1200" dirty="0">
                <a:solidFill>
                  <a:srgbClr val="000000"/>
                </a:solidFill>
                <a:latin typeface="Arial Narrow" panose="020B0606020202030204" pitchFamily="34" charset="0"/>
                <a:ea typeface="Arial" panose="020B0604020202020204" pitchFamily="34" charset="0"/>
                <a:cs typeface="Times New Roman" panose="02020603050405020304" pitchFamily="18" charset="0"/>
              </a:rPr>
              <a:t>The total geographical area of the Mogalakwena is approximately 6166.0740 square kilometers.</a:t>
            </a:r>
          </a:p>
          <a:p>
            <a:pPr lvl="0" algn="just">
              <a:lnSpc>
                <a:spcPct val="150000"/>
              </a:lnSpc>
              <a:spcAft>
                <a:spcPts val="0"/>
              </a:spcAft>
              <a:tabLst>
                <a:tab pos="-118745" algn="l"/>
              </a:tabLst>
            </a:pPr>
            <a:endParaRPr lang="en-ZA" sz="1200" dirty="0">
              <a:latin typeface="Arial Narrow" panose="020B0606020202030204" pitchFamily="34"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tabLst>
                <a:tab pos="-118745" algn="l"/>
              </a:tabLst>
            </a:pPr>
            <a:r>
              <a:rPr lang="en-US" sz="1200" dirty="0">
                <a:solidFill>
                  <a:srgbClr val="000000"/>
                </a:solidFill>
                <a:latin typeface="Arial Narrow" panose="020B0606020202030204" pitchFamily="34" charset="0"/>
                <a:ea typeface="Arial" panose="020B0604020202020204" pitchFamily="34" charset="0"/>
                <a:cs typeface="Times New Roman" panose="02020603050405020304" pitchFamily="18" charset="0"/>
              </a:rPr>
              <a:t>Mogalakwena Local Municipality constitute over 45 % of the Waterberg District Municipality’s total population with 307 682 and 79 396 households.</a:t>
            </a:r>
          </a:p>
          <a:p>
            <a:pPr lvl="0" algn="just">
              <a:lnSpc>
                <a:spcPct val="150000"/>
              </a:lnSpc>
              <a:spcAft>
                <a:spcPts val="0"/>
              </a:spcAft>
              <a:tabLst>
                <a:tab pos="-118745" algn="l"/>
              </a:tabLst>
            </a:pPr>
            <a:endParaRPr lang="en-ZA" sz="1200" dirty="0">
              <a:latin typeface="Arial Narrow" panose="020B0606020202030204" pitchFamily="34"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tabLst>
                <a:tab pos="-118745" algn="l"/>
              </a:tabLst>
            </a:pPr>
            <a:r>
              <a:rPr lang="en-US" sz="1200" dirty="0">
                <a:solidFill>
                  <a:srgbClr val="000000"/>
                </a:solidFill>
                <a:latin typeface="Arial Narrow" panose="020B0606020202030204" pitchFamily="34" charset="0"/>
                <a:ea typeface="Arial" panose="020B0604020202020204" pitchFamily="34" charset="0"/>
                <a:cs typeface="Times New Roman" panose="02020603050405020304" pitchFamily="18" charset="0"/>
              </a:rPr>
              <a:t>The municipality consists of 3 proclaimed townships and 178 villages and also covers a range of other smaller settlements in the area between Mokopane and </a:t>
            </a:r>
            <a:r>
              <a:rPr lang="en-US" sz="1200" dirty="0" err="1">
                <a:solidFill>
                  <a:srgbClr val="000000"/>
                </a:solidFill>
                <a:latin typeface="Arial Narrow" panose="020B0606020202030204" pitchFamily="34" charset="0"/>
                <a:ea typeface="Arial" panose="020B0604020202020204" pitchFamily="34" charset="0"/>
                <a:cs typeface="Times New Roman" panose="02020603050405020304" pitchFamily="18" charset="0"/>
              </a:rPr>
              <a:t>Rebone</a:t>
            </a:r>
            <a:r>
              <a:rPr lang="en-US" sz="1200" dirty="0">
                <a:solidFill>
                  <a:srgbClr val="000000"/>
                </a:solidFill>
                <a:latin typeface="Arial Narrow" panose="020B0606020202030204" pitchFamily="34" charset="0"/>
                <a:ea typeface="Arial" panose="020B0604020202020204" pitchFamily="34" charset="0"/>
                <a:cs typeface="Times New Roman" panose="02020603050405020304" pitchFamily="18" charset="0"/>
              </a:rPr>
              <a:t>.  </a:t>
            </a:r>
          </a:p>
          <a:p>
            <a:pPr marL="342900" lvl="0" indent="-342900" algn="just">
              <a:lnSpc>
                <a:spcPct val="150000"/>
              </a:lnSpc>
              <a:spcAft>
                <a:spcPts val="0"/>
              </a:spcAft>
              <a:buFont typeface="Arial" panose="020B0604020202020204" pitchFamily="34" charset="0"/>
              <a:buChar char="•"/>
              <a:tabLst>
                <a:tab pos="-118745" algn="l"/>
              </a:tabLst>
            </a:pPr>
            <a:endParaRPr lang="en-ZA" sz="1200" dirty="0">
              <a:latin typeface="Arial Narrow" panose="020B0606020202030204" pitchFamily="34"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tabLst>
                <a:tab pos="-118745" algn="l"/>
              </a:tabLst>
            </a:pPr>
            <a:r>
              <a:rPr lang="en-US" sz="1200" dirty="0">
                <a:solidFill>
                  <a:srgbClr val="000000"/>
                </a:solidFill>
                <a:latin typeface="Arial Narrow" panose="020B0606020202030204" pitchFamily="34" charset="0"/>
                <a:ea typeface="Arial" panose="020B0604020202020204" pitchFamily="34" charset="0"/>
                <a:cs typeface="Times New Roman" panose="02020603050405020304" pitchFamily="18" charset="0"/>
              </a:rPr>
              <a:t>Development in </a:t>
            </a:r>
            <a:r>
              <a:rPr lang="en-US" sz="1200" dirty="0" err="1">
                <a:solidFill>
                  <a:srgbClr val="000000"/>
                </a:solidFill>
                <a:latin typeface="Arial Narrow" panose="020B0606020202030204" pitchFamily="34" charset="0"/>
                <a:ea typeface="Arial" panose="020B0604020202020204" pitchFamily="34" charset="0"/>
                <a:cs typeface="Times New Roman" panose="02020603050405020304" pitchFamily="18" charset="0"/>
              </a:rPr>
              <a:t>Mogalakwena</a:t>
            </a:r>
            <a:r>
              <a:rPr lang="en-US" sz="1200" dirty="0">
                <a:solidFill>
                  <a:srgbClr val="000000"/>
                </a:solidFill>
                <a:latin typeface="Arial Narrow" panose="020B0606020202030204" pitchFamily="34" charset="0"/>
                <a:ea typeface="Arial" panose="020B0604020202020204" pitchFamily="34" charset="0"/>
                <a:cs typeface="Times New Roman" panose="02020603050405020304" pitchFamily="18" charset="0"/>
              </a:rPr>
              <a:t> is based on three economic pillars:</a:t>
            </a:r>
            <a:endParaRPr lang="en-ZA" sz="1200" dirty="0">
              <a:latin typeface="Arial Narrow" panose="020B0606020202030204" pitchFamily="34" charset="0"/>
              <a:cs typeface="Times New Roman" panose="02020603050405020304" pitchFamily="18" charset="0"/>
            </a:endParaRPr>
          </a:p>
          <a:p>
            <a:pPr marL="742950" lvl="1" indent="-285750" algn="just">
              <a:lnSpc>
                <a:spcPct val="150000"/>
              </a:lnSpc>
              <a:spcAft>
                <a:spcPts val="0"/>
              </a:spcAft>
              <a:buFont typeface="Arial" panose="020B0604020202020204" pitchFamily="34" charset="0"/>
              <a:buChar char="•"/>
              <a:tabLst>
                <a:tab pos="338455" algn="l"/>
              </a:tabLst>
            </a:pPr>
            <a:r>
              <a:rPr lang="en-US" sz="1200" dirty="0">
                <a:solidFill>
                  <a:srgbClr val="000000"/>
                </a:solidFill>
                <a:latin typeface="Arial Narrow" panose="020B0606020202030204" pitchFamily="34" charset="0"/>
                <a:ea typeface="Arial" panose="020B0604020202020204" pitchFamily="34" charset="0"/>
                <a:cs typeface="Times New Roman" panose="02020603050405020304" pitchFamily="18" charset="0"/>
              </a:rPr>
              <a:t>Tourism </a:t>
            </a:r>
          </a:p>
          <a:p>
            <a:pPr marL="742950" lvl="1" indent="-285750" algn="just">
              <a:lnSpc>
                <a:spcPct val="150000"/>
              </a:lnSpc>
              <a:spcAft>
                <a:spcPts val="0"/>
              </a:spcAft>
              <a:buFont typeface="Arial" panose="020B0604020202020204" pitchFamily="34" charset="0"/>
              <a:buChar char="•"/>
              <a:tabLst>
                <a:tab pos="338455" algn="l"/>
              </a:tabLst>
            </a:pPr>
            <a:r>
              <a:rPr lang="en-US" sz="1200" dirty="0">
                <a:solidFill>
                  <a:srgbClr val="000000"/>
                </a:solidFill>
                <a:latin typeface="Arial Narrow" panose="020B0606020202030204" pitchFamily="34" charset="0"/>
                <a:ea typeface="Arial" panose="020B0604020202020204" pitchFamily="34" charset="0"/>
                <a:cs typeface="Times New Roman" panose="02020603050405020304" pitchFamily="18" charset="0"/>
              </a:rPr>
              <a:t>Agriculture</a:t>
            </a:r>
          </a:p>
          <a:p>
            <a:pPr marL="742950" lvl="1" indent="-285750" algn="just">
              <a:lnSpc>
                <a:spcPct val="150000"/>
              </a:lnSpc>
              <a:spcAft>
                <a:spcPts val="0"/>
              </a:spcAft>
              <a:buFont typeface="Arial" panose="020B0604020202020204" pitchFamily="34" charset="0"/>
              <a:buChar char="•"/>
              <a:tabLst>
                <a:tab pos="338455" algn="l"/>
              </a:tabLst>
            </a:pPr>
            <a:r>
              <a:rPr lang="en-US" sz="1200" dirty="0">
                <a:solidFill>
                  <a:srgbClr val="000000"/>
                </a:solidFill>
                <a:latin typeface="Arial Narrow" panose="020B0606020202030204" pitchFamily="34" charset="0"/>
                <a:ea typeface="Arial" panose="020B0604020202020204" pitchFamily="34" charset="0"/>
                <a:cs typeface="Times New Roman" panose="02020603050405020304" pitchFamily="18" charset="0"/>
              </a:rPr>
              <a:t>Mining</a:t>
            </a:r>
            <a:endParaRPr lang="en-ZA" sz="1200" dirty="0">
              <a:effectLst/>
              <a:latin typeface="Arial Narrow" panose="020B0606020202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B37E39BC-D045-6A74-FE00-B773198A679A}"/>
              </a:ext>
            </a:extLst>
          </p:cNvPr>
          <p:cNvPicPr>
            <a:picLocks noChangeAspect="1"/>
          </p:cNvPicPr>
          <p:nvPr/>
        </p:nvPicPr>
        <p:blipFill rotWithShape="1">
          <a:blip r:embed="rId2" cstate="print"/>
          <a:srcRect b="7141"/>
          <a:stretch/>
        </p:blipFill>
        <p:spPr>
          <a:xfrm>
            <a:off x="180266" y="975425"/>
            <a:ext cx="5106109" cy="5190760"/>
          </a:xfrm>
          <a:prstGeom prst="rect">
            <a:avLst/>
          </a:prstGeom>
          <a:ln w="9525">
            <a:solidFill>
              <a:schemeClr val="tx1"/>
            </a:solidFill>
          </a:ln>
        </p:spPr>
      </p:pic>
      <p:sp>
        <p:nvSpPr>
          <p:cNvPr id="15" name="Rectangle 2">
            <a:extLst>
              <a:ext uri="{FF2B5EF4-FFF2-40B4-BE49-F238E27FC236}">
                <a16:creationId xmlns:a16="http://schemas.microsoft.com/office/drawing/2014/main" xmlns="" id="{3F802201-5FFE-E190-2EE8-C091494E59DA}"/>
              </a:ext>
            </a:extLst>
          </p:cNvPr>
          <p:cNvSpPr txBox="1">
            <a:spLocks noChangeArrowheads="1"/>
          </p:cNvSpPr>
          <p:nvPr/>
        </p:nvSpPr>
        <p:spPr>
          <a:xfrm>
            <a:off x="113484" y="533762"/>
            <a:ext cx="9144000" cy="963613"/>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defRPr/>
            </a:pPr>
            <a:r>
              <a:rPr lang="en-US" sz="2400" b="1" dirty="0">
                <a:latin typeface="Arial Narrow" panose="020B0606020202030204" pitchFamily="34" charset="0"/>
                <a:cs typeface="Arial" panose="020B0604020202020204" pitchFamily="34" charset="0"/>
              </a:rPr>
              <a:t>CONTEXT</a:t>
            </a:r>
            <a:endParaRPr lang="en-US" altLang="en-US" sz="2400" b="1" dirty="0">
              <a:solidFill>
                <a:schemeClr val="tx2"/>
              </a:solidFill>
              <a:latin typeface="+mn-lt"/>
            </a:endParaRPr>
          </a:p>
        </p:txBody>
      </p:sp>
    </p:spTree>
    <p:extLst>
      <p:ext uri="{BB962C8B-B14F-4D97-AF65-F5344CB8AC3E}">
        <p14:creationId xmlns:p14="http://schemas.microsoft.com/office/powerpoint/2010/main" xmlns="" val="715103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329113326"/>
              </p:ext>
            </p:extLst>
          </p:nvPr>
        </p:nvGraphicFramePr>
        <p:xfrm>
          <a:off x="159087" y="639997"/>
          <a:ext cx="10337463" cy="3918186"/>
        </p:xfrm>
        <a:graphic>
          <a:graphicData uri="http://schemas.openxmlformats.org/drawingml/2006/table">
            <a:tbl>
              <a:tblPr firstRow="1" firstCol="1" lastRow="1" lastCol="1" bandRow="1" bandCol="1"/>
              <a:tblGrid>
                <a:gridCol w="1158840">
                  <a:extLst>
                    <a:ext uri="{9D8B030D-6E8A-4147-A177-3AD203B41FA5}">
                      <a16:colId xmlns:a16="http://schemas.microsoft.com/office/drawing/2014/main" xmlns="" val="20000"/>
                    </a:ext>
                  </a:extLst>
                </a:gridCol>
                <a:gridCol w="891873">
                  <a:extLst>
                    <a:ext uri="{9D8B030D-6E8A-4147-A177-3AD203B41FA5}">
                      <a16:colId xmlns:a16="http://schemas.microsoft.com/office/drawing/2014/main" xmlns="" val="20001"/>
                    </a:ext>
                  </a:extLst>
                </a:gridCol>
                <a:gridCol w="726401">
                  <a:extLst>
                    <a:ext uri="{9D8B030D-6E8A-4147-A177-3AD203B41FA5}">
                      <a16:colId xmlns:a16="http://schemas.microsoft.com/office/drawing/2014/main" xmlns="" val="20002"/>
                    </a:ext>
                  </a:extLst>
                </a:gridCol>
                <a:gridCol w="3607474">
                  <a:extLst>
                    <a:ext uri="{9D8B030D-6E8A-4147-A177-3AD203B41FA5}">
                      <a16:colId xmlns:a16="http://schemas.microsoft.com/office/drawing/2014/main" xmlns="" val="20003"/>
                    </a:ext>
                  </a:extLst>
                </a:gridCol>
                <a:gridCol w="1171575">
                  <a:extLst>
                    <a:ext uri="{9D8B030D-6E8A-4147-A177-3AD203B41FA5}">
                      <a16:colId xmlns:a16="http://schemas.microsoft.com/office/drawing/2014/main" xmlns="" val="20004"/>
                    </a:ext>
                  </a:extLst>
                </a:gridCol>
                <a:gridCol w="2781300">
                  <a:extLst>
                    <a:ext uri="{9D8B030D-6E8A-4147-A177-3AD203B41FA5}">
                      <a16:colId xmlns:a16="http://schemas.microsoft.com/office/drawing/2014/main" xmlns="" val="20005"/>
                    </a:ext>
                  </a:extLst>
                </a:gridCol>
              </a:tblGrid>
              <a:tr h="347469">
                <a:tc>
                  <a:txBody>
                    <a:bodyPr/>
                    <a:lstStyle/>
                    <a:p>
                      <a:pPr algn="l">
                        <a:spcAft>
                          <a:spcPts val="0"/>
                        </a:spcAft>
                      </a:pPr>
                      <a:r>
                        <a:rPr lang="en-US"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Name of  Employee</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algn="l">
                        <a:spcAft>
                          <a:spcPts val="0"/>
                        </a:spcAft>
                      </a:pPr>
                      <a:r>
                        <a:rPr lang="en-US"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Department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algn="l">
                        <a:spcAft>
                          <a:spcPts val="0"/>
                        </a:spcAft>
                      </a:pPr>
                      <a:r>
                        <a:rPr lang="en-US"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Amount claimed</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algn="l">
                        <a:spcAft>
                          <a:spcPts val="0"/>
                        </a:spcAft>
                      </a:pPr>
                      <a:r>
                        <a:rPr lang="en-US"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  Type of Misconduct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algn="l">
                        <a:spcAft>
                          <a:spcPts val="0"/>
                        </a:spcAft>
                      </a:pPr>
                      <a:r>
                        <a:rPr lang="en-US"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Date of suspension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algn="l">
                        <a:spcAft>
                          <a:spcPts val="0"/>
                        </a:spcAft>
                      </a:pPr>
                      <a:r>
                        <a:rPr lang="en-US"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Progress to date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xmlns="" val="10000"/>
                  </a:ext>
                </a:extLst>
              </a:tr>
              <a:tr h="1698987">
                <a:tc>
                  <a:txBody>
                    <a:bodyPr/>
                    <a:lstStyle/>
                    <a:p>
                      <a:pPr algn="l">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MD Molewa</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Finance </a:t>
                      </a:r>
                      <a:endParaRPr lang="en-ZA" sz="1200" dirty="0">
                        <a:effectLst/>
                        <a:latin typeface="Arial Narrow" panose="020B0606020202030204" pitchFamily="34" charset="0"/>
                        <a:ea typeface="Times New Roman" panose="02020603050405020304" pitchFamily="18" charset="0"/>
                      </a:endParaRPr>
                    </a:p>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Department</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R3 680.00 for 8 matters</a:t>
                      </a:r>
                      <a:endParaRPr lang="en-ZA" sz="1200" dirty="0">
                        <a:effectLst/>
                        <a:latin typeface="Arial Narrow" panose="020B0606020202030204" pitchFamily="34" charset="0"/>
                        <a:ea typeface="Times New Roman" panose="02020603050405020304" pitchFamily="18" charset="0"/>
                      </a:endParaRPr>
                    </a:p>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section 217(1)of Act 108 of 1996</a:t>
                      </a:r>
                      <a:endParaRPr lang="en-ZA" sz="1200" dirty="0">
                        <a:effectLst/>
                        <a:latin typeface="Arial Narrow" panose="020B0606020202030204" pitchFamily="34" charset="0"/>
                        <a:ea typeface="Times New Roman" panose="02020603050405020304" pitchFamily="18" charset="0"/>
                      </a:endParaRPr>
                    </a:p>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schedule 2 paragraph 2 of the Code Conduct of the Municipal Employees in terms of Act 32 of 2000</a:t>
                      </a:r>
                      <a:endParaRPr lang="en-ZA" sz="1200" dirty="0">
                        <a:effectLst/>
                        <a:latin typeface="Arial Narrow" panose="020B0606020202030204" pitchFamily="34" charset="0"/>
                        <a:ea typeface="Times New Roman" panose="02020603050405020304" pitchFamily="18" charset="0"/>
                      </a:endParaRPr>
                    </a:p>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paragraph 20(7) of the Supply Chain Management Policy 2017/18</a:t>
                      </a:r>
                      <a:endParaRPr lang="en-ZA" sz="1200" dirty="0">
                        <a:effectLst/>
                        <a:latin typeface="Arial Narrow" panose="020B0606020202030204" pitchFamily="34" charset="0"/>
                        <a:ea typeface="Times New Roman" panose="02020603050405020304" pitchFamily="18" charset="0"/>
                      </a:endParaRPr>
                    </a:p>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Regulation 29(1) (a) of the Supply Chain Management Regulations of 2017</a:t>
                      </a:r>
                      <a:endParaRPr lang="en-ZA" sz="1200" dirty="0">
                        <a:effectLst/>
                        <a:latin typeface="Arial Narrow" panose="020B0606020202030204" pitchFamily="34" charset="0"/>
                        <a:ea typeface="Times New Roman" panose="02020603050405020304" pitchFamily="18" charset="0"/>
                      </a:endParaRPr>
                    </a:p>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-Dereliction of duty</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13 April 2022</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The disciplinary hearing is scheduled as follows: First Appearance: 24 June 2022. The matter was postponed sine die by both parties we are still waiting for date of hearing  </a:t>
                      </a:r>
                      <a:endParaRPr lang="en-US" sz="1200" dirty="0" smtClean="0">
                        <a:effectLst/>
                        <a:latin typeface="Arial Narrow" panose="020B0606020202030204" pitchFamily="34" charset="0"/>
                        <a:ea typeface="Times New Roman" panose="02020603050405020304" pitchFamily="18" charset="0"/>
                        <a:cs typeface="Arial" panose="020B0604020202020204" pitchFamily="34" charset="0"/>
                      </a:endParaRPr>
                    </a:p>
                    <a:p>
                      <a:pPr algn="l">
                        <a:spcAft>
                          <a:spcPts val="0"/>
                        </a:spcAft>
                      </a:pPr>
                      <a:r>
                        <a:rPr lang="en-US" sz="1200" kern="1200" dirty="0" smtClean="0">
                          <a:solidFill>
                            <a:schemeClr val="tx1"/>
                          </a:solidFill>
                          <a:effectLst/>
                          <a:latin typeface="Arial Narrow" panose="020B0606020202030204" pitchFamily="34" charset="0"/>
                          <a:ea typeface="+mn-ea"/>
                          <a:cs typeface="+mn-cs"/>
                        </a:rPr>
                        <a:t>Matter postponed to 1 and 2 February 2023.</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53439">
                <a:tc>
                  <a:txBody>
                    <a:bodyPr/>
                    <a:lstStyle/>
                    <a:p>
                      <a:pPr algn="l">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TJ </a:t>
                      </a:r>
                      <a:r>
                        <a:rPr lang="en-US" sz="1200" b="1" dirty="0" err="1">
                          <a:effectLst/>
                          <a:latin typeface="Arial Narrow" panose="020B0606020202030204" pitchFamily="34" charset="0"/>
                          <a:ea typeface="Times New Roman" panose="02020603050405020304" pitchFamily="18" charset="0"/>
                          <a:cs typeface="Arial" panose="020B0604020202020204" pitchFamily="34" charset="0"/>
                        </a:rPr>
                        <a:t>Masibe</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Finance </a:t>
                      </a:r>
                      <a:endParaRPr lang="en-ZA" sz="1200" dirty="0">
                        <a:effectLst/>
                        <a:latin typeface="Arial Narrow" panose="020B0606020202030204" pitchFamily="34" charset="0"/>
                        <a:ea typeface="Times New Roman" panose="02020603050405020304" pitchFamily="18" charset="0"/>
                      </a:endParaRPr>
                    </a:p>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Department</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section 217(1)of Act 108 of 1996</a:t>
                      </a:r>
                      <a:endParaRPr lang="en-ZA" sz="1200" dirty="0">
                        <a:effectLst/>
                        <a:latin typeface="Arial Narrow" panose="020B0606020202030204" pitchFamily="34" charset="0"/>
                        <a:ea typeface="Times New Roman" panose="02020603050405020304" pitchFamily="18" charset="0"/>
                      </a:endParaRPr>
                    </a:p>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schedule 2 paragraph 2 of the Code Conduct of the Municipal Employees in terms of Act 32 of 2000</a:t>
                      </a:r>
                      <a:endParaRPr lang="en-ZA" sz="1200" dirty="0">
                        <a:effectLst/>
                        <a:latin typeface="Arial Narrow" panose="020B0606020202030204" pitchFamily="34" charset="0"/>
                        <a:ea typeface="Times New Roman" panose="02020603050405020304" pitchFamily="18" charset="0"/>
                      </a:endParaRPr>
                    </a:p>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paragraph 20(7) of the Supply Chain Management Policy 2017/18</a:t>
                      </a:r>
                      <a:endParaRPr lang="en-ZA" sz="1200" dirty="0">
                        <a:effectLst/>
                        <a:latin typeface="Arial Narrow" panose="020B0606020202030204" pitchFamily="34" charset="0"/>
                        <a:ea typeface="Times New Roman" panose="02020603050405020304" pitchFamily="18" charset="0"/>
                      </a:endParaRPr>
                    </a:p>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Regulation 29(1) (a) of the Supply Chain Management Regulations of 2017</a:t>
                      </a:r>
                      <a:endParaRPr lang="en-ZA" sz="1200" dirty="0">
                        <a:effectLst/>
                        <a:latin typeface="Arial Narrow" panose="020B0606020202030204" pitchFamily="34" charset="0"/>
                        <a:ea typeface="Times New Roman" panose="02020603050405020304" pitchFamily="18" charset="0"/>
                      </a:endParaRPr>
                    </a:p>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-Dereliction of duty</a:t>
                      </a:r>
                      <a:endParaRPr lang="en-ZA" sz="1200" dirty="0">
                        <a:effectLst/>
                        <a:latin typeface="Arial Narrow" panose="020B0606020202030204" pitchFamily="34" charset="0"/>
                        <a:ea typeface="Times New Roman" panose="02020603050405020304" pitchFamily="18" charset="0"/>
                      </a:endParaRPr>
                    </a:p>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13 April 2022</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The disciplinary hearing is scheduled as follows: First Appearance: 24 June 2022. The matter was postponed sine die by both parties we are still waiting for date of hearing    </a:t>
                      </a:r>
                      <a:endParaRPr lang="en-US" sz="1200" dirty="0" smtClean="0">
                        <a:effectLst/>
                        <a:latin typeface="Arial Narrow" panose="020B060602020203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Narrow" panose="020B0606020202030204" pitchFamily="34" charset="0"/>
                          <a:ea typeface="+mn-ea"/>
                          <a:cs typeface="+mn-cs"/>
                        </a:rPr>
                        <a:t>Matter postponed to 1 and 2 February 2023.</a:t>
                      </a:r>
                      <a:endParaRPr lang="en-ZA" sz="1200" dirty="0" smtClean="0">
                        <a:effectLst/>
                        <a:latin typeface="Arial Narrow" panose="020B0606020202030204" pitchFamily="34" charset="0"/>
                        <a:ea typeface="Times New Roman" panose="02020603050405020304" pitchFamily="18" charset="0"/>
                      </a:endParaRPr>
                    </a:p>
                    <a:p>
                      <a:pPr algn="l">
                        <a:spcAft>
                          <a:spcPts val="0"/>
                        </a:spcAft>
                      </a:pP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943131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607599782"/>
              </p:ext>
            </p:extLst>
          </p:nvPr>
        </p:nvGraphicFramePr>
        <p:xfrm>
          <a:off x="183015" y="639354"/>
          <a:ext cx="9932535" cy="4023360"/>
        </p:xfrm>
        <a:graphic>
          <a:graphicData uri="http://schemas.openxmlformats.org/drawingml/2006/table">
            <a:tbl>
              <a:tblPr firstRow="1" firstCol="1" lastRow="1" lastCol="1" bandRow="1" bandCol="1"/>
              <a:tblGrid>
                <a:gridCol w="1137581">
                  <a:extLst>
                    <a:ext uri="{9D8B030D-6E8A-4147-A177-3AD203B41FA5}">
                      <a16:colId xmlns:a16="http://schemas.microsoft.com/office/drawing/2014/main" xmlns="" val="20000"/>
                    </a:ext>
                  </a:extLst>
                </a:gridCol>
                <a:gridCol w="775834">
                  <a:extLst>
                    <a:ext uri="{9D8B030D-6E8A-4147-A177-3AD203B41FA5}">
                      <a16:colId xmlns:a16="http://schemas.microsoft.com/office/drawing/2014/main" xmlns="" val="20001"/>
                    </a:ext>
                  </a:extLst>
                </a:gridCol>
                <a:gridCol w="812752">
                  <a:extLst>
                    <a:ext uri="{9D8B030D-6E8A-4147-A177-3AD203B41FA5}">
                      <a16:colId xmlns:a16="http://schemas.microsoft.com/office/drawing/2014/main" xmlns="" val="20002"/>
                    </a:ext>
                  </a:extLst>
                </a:gridCol>
                <a:gridCol w="3015368">
                  <a:extLst>
                    <a:ext uri="{9D8B030D-6E8A-4147-A177-3AD203B41FA5}">
                      <a16:colId xmlns:a16="http://schemas.microsoft.com/office/drawing/2014/main" xmlns="" val="20003"/>
                    </a:ext>
                  </a:extLst>
                </a:gridCol>
                <a:gridCol w="1228725">
                  <a:extLst>
                    <a:ext uri="{9D8B030D-6E8A-4147-A177-3AD203B41FA5}">
                      <a16:colId xmlns:a16="http://schemas.microsoft.com/office/drawing/2014/main" xmlns="" val="20004"/>
                    </a:ext>
                  </a:extLst>
                </a:gridCol>
                <a:gridCol w="2962275">
                  <a:extLst>
                    <a:ext uri="{9D8B030D-6E8A-4147-A177-3AD203B41FA5}">
                      <a16:colId xmlns:a16="http://schemas.microsoft.com/office/drawing/2014/main" xmlns="" val="20005"/>
                    </a:ext>
                  </a:extLst>
                </a:gridCol>
              </a:tblGrid>
              <a:tr h="133741">
                <a:tc>
                  <a:txBody>
                    <a:bodyPr/>
                    <a:lstStyle/>
                    <a:p>
                      <a:pPr>
                        <a:spcAft>
                          <a:spcPts val="0"/>
                        </a:spcAft>
                      </a:pPr>
                      <a:r>
                        <a:rPr lang="en-US"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Name of  Employee</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ctr">
                        <a:spcAft>
                          <a:spcPts val="0"/>
                        </a:spcAft>
                      </a:pPr>
                      <a:r>
                        <a:rPr lang="en-US"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Department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ctr">
                        <a:spcAft>
                          <a:spcPts val="0"/>
                        </a:spcAft>
                      </a:pPr>
                      <a:r>
                        <a:rPr lang="en-US"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Amount claimed</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l">
                        <a:spcAft>
                          <a:spcPts val="0"/>
                        </a:spcAft>
                      </a:pPr>
                      <a:r>
                        <a:rPr lang="en-US"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  Type of Misconduct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spcAft>
                          <a:spcPts val="0"/>
                        </a:spcAft>
                      </a:pPr>
                      <a:r>
                        <a:rPr lang="en-US"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Date of suspension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spcAft>
                          <a:spcPts val="0"/>
                        </a:spcAft>
                      </a:pPr>
                      <a:r>
                        <a:rPr lang="en-US"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Progress to date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extLst>
                  <a:ext uri="{0D108BD9-81ED-4DB2-BD59-A6C34878D82A}">
                    <a16:rowId xmlns:a16="http://schemas.microsoft.com/office/drawing/2014/main" xmlns="" val="10000"/>
                  </a:ext>
                </a:extLst>
              </a:tr>
              <a:tr h="457285">
                <a:tc>
                  <a:txBody>
                    <a:bodyPr/>
                    <a:lstStyle/>
                    <a:p>
                      <a:pP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M Nkwana</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Technical Services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section 217(1)of Act 108 of 1996</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schedule 2 paragraph 2 of the Code Conduct of the Municipal Employees in terms of Act 32 of 2000</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paragraph 20(7) of the Supply Chain Management Policy 2017/18</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Regulation 29(1) (a) of the Supply Chain Management Regulations of 2017</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-Dereliction of duty</a:t>
                      </a:r>
                      <a:endParaRPr lang="en-ZA" sz="1200" dirty="0">
                        <a:effectLst/>
                        <a:latin typeface="Arial Narrow" panose="020B0606020202030204" pitchFamily="34" charset="0"/>
                        <a:ea typeface="Times New Roman" panose="02020603050405020304" pitchFamily="18" charset="0"/>
                      </a:endParaRPr>
                    </a:p>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14 April 2022</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The disciplinary hearing is scheduled as follows: First Appearance: 24 June 2022. The matter was postponed sine die by both parties we are still waiting for date of hearing  </a:t>
                      </a:r>
                      <a:endParaRPr lang="en-US" sz="1200" dirty="0" smtClean="0">
                        <a:effectLst/>
                        <a:latin typeface="Arial Narrow" panose="020B060602020203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Narrow" panose="020B0606020202030204" pitchFamily="34" charset="0"/>
                          <a:ea typeface="+mn-ea"/>
                          <a:cs typeface="+mn-cs"/>
                        </a:rPr>
                        <a:t>Matter postponed to 1 and 2 February 2023.</a:t>
                      </a:r>
                      <a:endParaRPr lang="en-ZA" sz="1200" dirty="0" smtClean="0">
                        <a:effectLst/>
                        <a:latin typeface="Arial Narrow" panose="020B0606020202030204" pitchFamily="34" charset="0"/>
                        <a:ea typeface="Times New Roman" panose="02020603050405020304" pitchFamily="18" charset="0"/>
                      </a:endParaRPr>
                    </a:p>
                    <a:p>
                      <a:pPr>
                        <a:spcAft>
                          <a:spcPts val="0"/>
                        </a:spcAft>
                      </a:pP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p>
                      <a:pPr>
                        <a:spcAft>
                          <a:spcPts val="0"/>
                        </a:spcAft>
                      </a:pPr>
                      <a:r>
                        <a:rPr lang="en-ZA" sz="200" dirty="0">
                          <a:effectLst/>
                          <a:latin typeface="Times New Roman" panose="02020603050405020304" pitchFamily="18" charset="0"/>
                        </a:rPr>
                        <a:t> </a:t>
                      </a: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57285">
                <a:tc>
                  <a:txBody>
                    <a:bodyPr/>
                    <a:lstStyle/>
                    <a:p>
                      <a:pP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A </a:t>
                      </a:r>
                      <a:r>
                        <a:rPr lang="en-US" sz="1200" b="1" dirty="0" err="1">
                          <a:effectLst/>
                          <a:latin typeface="Arial Narrow" panose="020B0606020202030204" pitchFamily="34" charset="0"/>
                          <a:ea typeface="Times New Roman" panose="02020603050405020304" pitchFamily="18" charset="0"/>
                          <a:cs typeface="Arial" panose="020B0604020202020204" pitchFamily="34" charset="0"/>
                        </a:rPr>
                        <a:t>Hurn</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Finance </a:t>
                      </a:r>
                      <a:endParaRPr lang="en-ZA" sz="1200" dirty="0">
                        <a:effectLst/>
                        <a:latin typeface="Arial Narrow" panose="020B0606020202030204" pitchFamily="34" charset="0"/>
                        <a:ea typeface="Times New Roman" panose="02020603050405020304" pitchFamily="18" charset="0"/>
                      </a:endParaRPr>
                    </a:p>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Department</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section 217(1)of Act 108 of 1996</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schedule 2 paragraph 2 of the Code Conduct of the Municipal Employees in terms of Act 32 of 2000</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paragraph 20(7) of the Supply Chain Management Policy 2017/18</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Regulation 29(1) (a) of the Supply Chain Management Regulations of 2017</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-Dereliction of duty</a:t>
                      </a:r>
                      <a:endParaRPr lang="en-ZA" sz="1200" dirty="0">
                        <a:effectLst/>
                        <a:latin typeface="Arial Narrow" panose="020B0606020202030204" pitchFamily="34" charset="0"/>
                        <a:ea typeface="Times New Roman" panose="02020603050405020304" pitchFamily="18" charset="0"/>
                      </a:endParaRPr>
                    </a:p>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12 April 2022</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The disciplinary hearing is scheduled as follows: First Appearance: 24 June 2022. The matter was postponed sine die by both parties we are still waiting for date of hearing </a:t>
                      </a:r>
                      <a:endParaRPr lang="en-US" sz="1200" dirty="0" smtClean="0">
                        <a:effectLst/>
                        <a:latin typeface="Arial Narrow" panose="020B0606020202030204" pitchFamily="34" charset="0"/>
                        <a:ea typeface="Times New Roman" panose="02020603050405020304" pitchFamily="18" charset="0"/>
                        <a:cs typeface="Arial" panose="020B0604020202020204" pitchFamily="34" charset="0"/>
                      </a:endParaRPr>
                    </a:p>
                    <a:p>
                      <a:pPr>
                        <a:spcAft>
                          <a:spcPts val="0"/>
                        </a:spcAft>
                      </a:pPr>
                      <a:r>
                        <a:rPr lang="en-US" sz="1200" kern="1200" dirty="0" smtClean="0">
                          <a:solidFill>
                            <a:schemeClr val="tx1"/>
                          </a:solidFill>
                          <a:effectLst/>
                          <a:latin typeface="Arial Narrow" panose="020B0606020202030204" pitchFamily="34" charset="0"/>
                          <a:ea typeface="+mn-ea"/>
                          <a:cs typeface="+mn-cs"/>
                        </a:rPr>
                        <a:t>Matter postponed to 1 and 2 February 2023.</a:t>
                      </a:r>
                      <a:endParaRPr lang="en-ZA" sz="1200" dirty="0" smtClean="0">
                        <a:effectLst/>
                        <a:latin typeface="Arial Narrow" panose="020B0606020202030204" pitchFamily="34" charset="0"/>
                        <a:ea typeface="Times New Roman" panose="02020603050405020304" pitchFamily="18" charset="0"/>
                      </a:endParaRPr>
                    </a:p>
                    <a:p>
                      <a:pPr>
                        <a:spcAft>
                          <a:spcPts val="0"/>
                        </a:spcAft>
                      </a:pP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p>
                      <a:pPr>
                        <a:spcAft>
                          <a:spcPts val="0"/>
                        </a:spcAft>
                      </a:pPr>
                      <a:r>
                        <a:rPr lang="en-ZA" sz="200" dirty="0">
                          <a:effectLst/>
                          <a:latin typeface="Times New Roman" panose="02020603050405020304" pitchFamily="18" charset="0"/>
                        </a:rPr>
                        <a:t> </a:t>
                      </a: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382988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493430187"/>
              </p:ext>
            </p:extLst>
          </p:nvPr>
        </p:nvGraphicFramePr>
        <p:xfrm>
          <a:off x="183015" y="648879"/>
          <a:ext cx="9561060" cy="4023360"/>
        </p:xfrm>
        <a:graphic>
          <a:graphicData uri="http://schemas.openxmlformats.org/drawingml/2006/table">
            <a:tbl>
              <a:tblPr firstRow="1" firstCol="1" lastRow="1" lastCol="1" bandRow="1" bandCol="1"/>
              <a:tblGrid>
                <a:gridCol w="1137581">
                  <a:extLst>
                    <a:ext uri="{9D8B030D-6E8A-4147-A177-3AD203B41FA5}">
                      <a16:colId xmlns:a16="http://schemas.microsoft.com/office/drawing/2014/main" xmlns="" val="20000"/>
                    </a:ext>
                  </a:extLst>
                </a:gridCol>
                <a:gridCol w="775834">
                  <a:extLst>
                    <a:ext uri="{9D8B030D-6E8A-4147-A177-3AD203B41FA5}">
                      <a16:colId xmlns:a16="http://schemas.microsoft.com/office/drawing/2014/main" xmlns="" val="20001"/>
                    </a:ext>
                  </a:extLst>
                </a:gridCol>
                <a:gridCol w="812752">
                  <a:extLst>
                    <a:ext uri="{9D8B030D-6E8A-4147-A177-3AD203B41FA5}">
                      <a16:colId xmlns:a16="http://schemas.microsoft.com/office/drawing/2014/main" xmlns="" val="20002"/>
                    </a:ext>
                  </a:extLst>
                </a:gridCol>
                <a:gridCol w="3053468">
                  <a:extLst>
                    <a:ext uri="{9D8B030D-6E8A-4147-A177-3AD203B41FA5}">
                      <a16:colId xmlns:a16="http://schemas.microsoft.com/office/drawing/2014/main" xmlns="" val="20003"/>
                    </a:ext>
                  </a:extLst>
                </a:gridCol>
                <a:gridCol w="962025">
                  <a:extLst>
                    <a:ext uri="{9D8B030D-6E8A-4147-A177-3AD203B41FA5}">
                      <a16:colId xmlns:a16="http://schemas.microsoft.com/office/drawing/2014/main" xmlns="" val="20004"/>
                    </a:ext>
                  </a:extLst>
                </a:gridCol>
                <a:gridCol w="2819400">
                  <a:extLst>
                    <a:ext uri="{9D8B030D-6E8A-4147-A177-3AD203B41FA5}">
                      <a16:colId xmlns:a16="http://schemas.microsoft.com/office/drawing/2014/main" xmlns="" val="20005"/>
                    </a:ext>
                  </a:extLst>
                </a:gridCol>
              </a:tblGrid>
              <a:tr h="133741">
                <a:tc>
                  <a:txBody>
                    <a:bodyPr/>
                    <a:lstStyle/>
                    <a:p>
                      <a:pPr algn="l">
                        <a:spcAft>
                          <a:spcPts val="0"/>
                        </a:spcAft>
                      </a:pPr>
                      <a:r>
                        <a:rPr lang="en-US"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Name of  Employee</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l">
                        <a:spcAft>
                          <a:spcPts val="0"/>
                        </a:spcAft>
                      </a:pPr>
                      <a:r>
                        <a:rPr lang="en-US"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Department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l">
                        <a:spcAft>
                          <a:spcPts val="0"/>
                        </a:spcAft>
                      </a:pPr>
                      <a:r>
                        <a:rPr lang="en-US"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Amount claimed</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l">
                        <a:spcAft>
                          <a:spcPts val="0"/>
                        </a:spcAft>
                      </a:pPr>
                      <a:r>
                        <a:rPr lang="en-US"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  Type of Misconduct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l">
                        <a:spcAft>
                          <a:spcPts val="0"/>
                        </a:spcAft>
                      </a:pPr>
                      <a:r>
                        <a:rPr lang="en-US"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Date of suspension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l">
                        <a:spcAft>
                          <a:spcPts val="0"/>
                        </a:spcAft>
                      </a:pPr>
                      <a:r>
                        <a:rPr lang="en-US"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Progress to date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extLst>
                  <a:ext uri="{0D108BD9-81ED-4DB2-BD59-A6C34878D82A}">
                    <a16:rowId xmlns:a16="http://schemas.microsoft.com/office/drawing/2014/main" xmlns="" val="10000"/>
                  </a:ext>
                </a:extLst>
              </a:tr>
              <a:tr h="457285">
                <a:tc>
                  <a:txBody>
                    <a:bodyPr/>
                    <a:lstStyle/>
                    <a:p>
                      <a:pP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MJ </a:t>
                      </a:r>
                      <a:r>
                        <a:rPr lang="en-US" sz="1200" b="1" dirty="0" err="1">
                          <a:effectLst/>
                          <a:latin typeface="Arial Narrow" panose="020B0606020202030204" pitchFamily="34" charset="0"/>
                          <a:ea typeface="Times New Roman" panose="02020603050405020304" pitchFamily="18" charset="0"/>
                          <a:cs typeface="Arial" panose="020B0604020202020204" pitchFamily="34" charset="0"/>
                        </a:rPr>
                        <a:t>Mashapo</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Corporate Support Services</a:t>
                      </a:r>
                      <a:endParaRPr lang="en-ZA" sz="1200" dirty="0">
                        <a:effectLst/>
                        <a:latin typeface="Arial Narrow" panose="020B0606020202030204" pitchFamily="34" charset="0"/>
                        <a:ea typeface="Times New Roman" panose="02020603050405020304" pitchFamily="18" charset="0"/>
                      </a:endParaRPr>
                    </a:p>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section 217(1)of Act 108 of 1996</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schedule 2 paragraph 2 of the Code Conduct of the Municipal Employees in terms of Act 32 of 2000</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paragraph 20(7) of the Supply Chain Management Policy 2017/18</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Regulation 29(1) (a) of the Supply Chain Management Regulations of 2017</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-Dereliction of duty</a:t>
                      </a:r>
                      <a:endParaRPr lang="en-ZA" sz="1200" dirty="0">
                        <a:effectLst/>
                        <a:latin typeface="Arial Narrow" panose="020B0606020202030204" pitchFamily="34" charset="0"/>
                        <a:ea typeface="Times New Roman" panose="02020603050405020304" pitchFamily="18" charset="0"/>
                      </a:endParaRPr>
                    </a:p>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13 April 2022</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The disciplinary hearing is scheduled as follows: First Appearance: 24 June 2022. The matter was postponed sine die by both parties we are still waiting for date of hearing  </a:t>
                      </a:r>
                      <a:endParaRPr lang="en-US" sz="1200" dirty="0" smtClean="0">
                        <a:effectLst/>
                        <a:latin typeface="Arial Narrow" panose="020B060602020203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Narrow" panose="020B0606020202030204" pitchFamily="34" charset="0"/>
                          <a:ea typeface="+mn-ea"/>
                          <a:cs typeface="+mn-cs"/>
                        </a:rPr>
                        <a:t>Matter postponed to 1 and 2 February 2023.</a:t>
                      </a:r>
                      <a:endParaRPr lang="en-ZA" sz="1200" dirty="0" smtClean="0">
                        <a:effectLst/>
                        <a:latin typeface="Arial Narrow" panose="020B0606020202030204" pitchFamily="34" charset="0"/>
                        <a:ea typeface="Times New Roman" panose="02020603050405020304" pitchFamily="18" charset="0"/>
                      </a:endParaRPr>
                    </a:p>
                    <a:p>
                      <a:pPr>
                        <a:spcAft>
                          <a:spcPts val="0"/>
                        </a:spcAft>
                      </a:pPr>
                      <a:endParaRPr lang="en-ZA" sz="1200" dirty="0">
                        <a:effectLst/>
                        <a:latin typeface="Arial Narrow" panose="020B0606020202030204" pitchFamily="34" charset="0"/>
                        <a:ea typeface="Times New Roman" panose="02020603050405020304" pitchFamily="18" charset="0"/>
                      </a:endParaRPr>
                    </a:p>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p>
                    <a:p>
                      <a:pPr>
                        <a:spcAft>
                          <a:spcPts val="0"/>
                        </a:spcAft>
                      </a:pPr>
                      <a:r>
                        <a:rPr lang="en-ZA" sz="200" dirty="0">
                          <a:effectLst/>
                          <a:latin typeface="Times New Roman" panose="02020603050405020304" pitchFamily="18" charset="0"/>
                        </a:rPr>
                        <a:t> </a:t>
                      </a: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57285">
                <a:tc>
                  <a:txBody>
                    <a:bodyPr/>
                    <a:lstStyle/>
                    <a:p>
                      <a:pP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KC </a:t>
                      </a:r>
                      <a:r>
                        <a:rPr lang="en-US" sz="1200" b="1" dirty="0" err="1">
                          <a:effectLst/>
                          <a:latin typeface="Arial Narrow" panose="020B0606020202030204" pitchFamily="34" charset="0"/>
                          <a:ea typeface="Times New Roman" panose="02020603050405020304" pitchFamily="18" charset="0"/>
                          <a:cs typeface="Arial" panose="020B0604020202020204" pitchFamily="34" charset="0"/>
                        </a:rPr>
                        <a:t>Tsebe</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Technical Services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section 217(1)of Act 108 of 1996</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schedule 2 paragraph 2 of the Code Conduct of the Municipal Employees in terms of Act 32 of 2000</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paragraph 20(7) of the Supply Chain Management Policy 2017/18</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Regulation 29(1) (a) of the Supply Chain Management Regulations of 2017</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-Dereliction of duty</a:t>
                      </a:r>
                      <a:endParaRPr lang="en-ZA" sz="1200" dirty="0">
                        <a:effectLst/>
                        <a:latin typeface="Arial Narrow" panose="020B0606020202030204" pitchFamily="34" charset="0"/>
                        <a:ea typeface="Times New Roman" panose="02020603050405020304" pitchFamily="18" charset="0"/>
                      </a:endParaRPr>
                    </a:p>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13 April 2022</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The disciplinary hearing is scheduled as follows: First Appearance: 24 June 2022. The matter was postponed sine die by both parties we are still waiting for date of hearing  </a:t>
                      </a:r>
                      <a:endParaRPr lang="en-US" sz="1200" dirty="0" smtClean="0">
                        <a:effectLst/>
                        <a:latin typeface="Arial Narrow" panose="020B060602020203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Narrow" panose="020B0606020202030204" pitchFamily="34" charset="0"/>
                          <a:ea typeface="+mn-ea"/>
                          <a:cs typeface="+mn-cs"/>
                        </a:rPr>
                        <a:t>Matter postponed to 1 and 2 February 2023.</a:t>
                      </a:r>
                      <a:endParaRPr lang="en-ZA" sz="1200" dirty="0" smtClean="0">
                        <a:effectLst/>
                        <a:latin typeface="Arial Narrow" panose="020B0606020202030204" pitchFamily="34" charset="0"/>
                        <a:ea typeface="Times New Roman" panose="02020603050405020304" pitchFamily="18" charset="0"/>
                      </a:endParaRPr>
                    </a:p>
                    <a:p>
                      <a:pPr>
                        <a:spcAft>
                          <a:spcPts val="0"/>
                        </a:spcAft>
                      </a:pPr>
                      <a:endParaRPr lang="en-ZA" sz="1200" dirty="0">
                        <a:effectLst/>
                        <a:latin typeface="Arial Narrow" panose="020B0606020202030204" pitchFamily="34" charset="0"/>
                        <a:ea typeface="Times New Roman" panose="02020603050405020304" pitchFamily="18" charset="0"/>
                      </a:endParaRPr>
                    </a:p>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p>
                    <a:p>
                      <a:pPr>
                        <a:spcAft>
                          <a:spcPts val="0"/>
                        </a:spcAft>
                      </a:pPr>
                      <a:r>
                        <a:rPr lang="en-ZA" sz="200" dirty="0">
                          <a:effectLst/>
                          <a:latin typeface="Times New Roman" panose="02020603050405020304" pitchFamily="18" charset="0"/>
                        </a:rPr>
                        <a:t> </a:t>
                      </a: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7151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274130608"/>
              </p:ext>
            </p:extLst>
          </p:nvPr>
        </p:nvGraphicFramePr>
        <p:xfrm>
          <a:off x="183015" y="613410"/>
          <a:ext cx="9294360" cy="3840480"/>
        </p:xfrm>
        <a:graphic>
          <a:graphicData uri="http://schemas.openxmlformats.org/drawingml/2006/table">
            <a:tbl>
              <a:tblPr firstRow="1" firstCol="1" lastRow="1" lastCol="1" bandRow="1" bandCol="1"/>
              <a:tblGrid>
                <a:gridCol w="1137581">
                  <a:extLst>
                    <a:ext uri="{9D8B030D-6E8A-4147-A177-3AD203B41FA5}">
                      <a16:colId xmlns:a16="http://schemas.microsoft.com/office/drawing/2014/main" xmlns="" val="20000"/>
                    </a:ext>
                  </a:extLst>
                </a:gridCol>
                <a:gridCol w="775834">
                  <a:extLst>
                    <a:ext uri="{9D8B030D-6E8A-4147-A177-3AD203B41FA5}">
                      <a16:colId xmlns:a16="http://schemas.microsoft.com/office/drawing/2014/main" xmlns="" val="20001"/>
                    </a:ext>
                  </a:extLst>
                </a:gridCol>
                <a:gridCol w="812752">
                  <a:extLst>
                    <a:ext uri="{9D8B030D-6E8A-4147-A177-3AD203B41FA5}">
                      <a16:colId xmlns:a16="http://schemas.microsoft.com/office/drawing/2014/main" xmlns="" val="20002"/>
                    </a:ext>
                  </a:extLst>
                </a:gridCol>
                <a:gridCol w="2977268">
                  <a:extLst>
                    <a:ext uri="{9D8B030D-6E8A-4147-A177-3AD203B41FA5}">
                      <a16:colId xmlns:a16="http://schemas.microsoft.com/office/drawing/2014/main" xmlns="" val="20003"/>
                    </a:ext>
                  </a:extLst>
                </a:gridCol>
                <a:gridCol w="1133475">
                  <a:extLst>
                    <a:ext uri="{9D8B030D-6E8A-4147-A177-3AD203B41FA5}">
                      <a16:colId xmlns:a16="http://schemas.microsoft.com/office/drawing/2014/main" xmlns="" val="20004"/>
                    </a:ext>
                  </a:extLst>
                </a:gridCol>
                <a:gridCol w="2457450">
                  <a:extLst>
                    <a:ext uri="{9D8B030D-6E8A-4147-A177-3AD203B41FA5}">
                      <a16:colId xmlns:a16="http://schemas.microsoft.com/office/drawing/2014/main" xmlns="" val="20005"/>
                    </a:ext>
                  </a:extLst>
                </a:gridCol>
              </a:tblGrid>
              <a:tr h="133741">
                <a:tc>
                  <a:txBody>
                    <a:bodyPr/>
                    <a:lstStyle/>
                    <a:p>
                      <a:pPr>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Name of  Employee</a:t>
                      </a:r>
                      <a:endParaRPr lang="en-ZA" sz="1200" dirty="0">
                        <a:solidFill>
                          <a:schemeClr val="bg1"/>
                        </a:solidFill>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ctr">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Department </a:t>
                      </a:r>
                      <a:endParaRPr lang="en-ZA" sz="1200" dirty="0">
                        <a:solidFill>
                          <a:schemeClr val="bg1"/>
                        </a:solidFill>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ctr">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Amount claimed</a:t>
                      </a:r>
                      <a:endParaRPr lang="en-ZA" sz="1200" dirty="0">
                        <a:solidFill>
                          <a:schemeClr val="bg1"/>
                        </a:solidFill>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l">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Type of Misconduct </a:t>
                      </a:r>
                      <a:endParaRPr lang="en-ZA" sz="1200" dirty="0">
                        <a:solidFill>
                          <a:schemeClr val="bg1"/>
                        </a:solidFill>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Date of suspension </a:t>
                      </a:r>
                      <a:endParaRPr lang="en-ZA" sz="1200" dirty="0">
                        <a:solidFill>
                          <a:schemeClr val="bg1"/>
                        </a:solidFill>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Progress to date  </a:t>
                      </a:r>
                      <a:endParaRPr lang="en-ZA" sz="1200" dirty="0">
                        <a:solidFill>
                          <a:schemeClr val="bg1"/>
                        </a:solidFill>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extLst>
                  <a:ext uri="{0D108BD9-81ED-4DB2-BD59-A6C34878D82A}">
                    <a16:rowId xmlns:a16="http://schemas.microsoft.com/office/drawing/2014/main" xmlns="" val="10000"/>
                  </a:ext>
                </a:extLst>
              </a:tr>
              <a:tr h="457285">
                <a:tc>
                  <a:txBody>
                    <a:bodyPr/>
                    <a:lstStyle/>
                    <a:p>
                      <a:pP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MC Ngobeni</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Technical Services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section 217(1)of Act 108 of 1996</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schedule 2 paragraph 2 of the Code Conduct of the Municipal Employees in terms of Act 32 of 2000</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paragraph 20(7) of the Supply Chain Management Policy 2017/18</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Regulation 29(1) (a) of the Supply Chain Management Regulations of 2017</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-Dereliction of duty</a:t>
                      </a:r>
                      <a:endParaRPr lang="en-ZA" sz="1200" dirty="0">
                        <a:effectLst/>
                        <a:latin typeface="Arial Narrow" panose="020B0606020202030204" pitchFamily="34" charset="0"/>
                        <a:ea typeface="Times New Roman" panose="02020603050405020304" pitchFamily="18" charset="0"/>
                      </a:endParaRPr>
                    </a:p>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13 April 2022</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The disciplinary hearing is scheduled as follows: First Appearance: 24 June 2022. The matter was postponed sine die by both parties we are still waiting for date of hearing  </a:t>
                      </a:r>
                      <a:endParaRPr lang="en-US" sz="1200" dirty="0" smtClean="0">
                        <a:effectLst/>
                        <a:latin typeface="Arial Narrow" panose="020B060602020203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Narrow" panose="020B0606020202030204" pitchFamily="34" charset="0"/>
                          <a:ea typeface="+mn-ea"/>
                          <a:cs typeface="+mn-cs"/>
                        </a:rPr>
                        <a:t>Matter postponed to 1 and 2 February 2023.</a:t>
                      </a:r>
                      <a:endParaRPr lang="en-ZA" sz="1200" dirty="0" smtClean="0">
                        <a:effectLst/>
                        <a:latin typeface="Arial Narrow" panose="020B0606020202030204" pitchFamily="34" charset="0"/>
                        <a:ea typeface="Times New Roman" panose="02020603050405020304" pitchFamily="18" charset="0"/>
                      </a:endParaRPr>
                    </a:p>
                    <a:p>
                      <a:pPr>
                        <a:spcAft>
                          <a:spcPts val="0"/>
                        </a:spcAft>
                      </a:pPr>
                      <a:endParaRPr lang="en-ZA" sz="1200" dirty="0">
                        <a:effectLst/>
                        <a:latin typeface="Arial Narrow" panose="020B0606020202030204" pitchFamily="34" charset="0"/>
                        <a:ea typeface="Times New Roman" panose="02020603050405020304" pitchFamily="18" charset="0"/>
                      </a:endParaRPr>
                    </a:p>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p>
                    <a:p>
                      <a:pPr>
                        <a:spcAft>
                          <a:spcPts val="0"/>
                        </a:spcAft>
                      </a:pPr>
                      <a:r>
                        <a:rPr lang="en-ZA" sz="200" dirty="0">
                          <a:effectLst/>
                          <a:latin typeface="Times New Roman" panose="02020603050405020304" pitchFamily="18" charset="0"/>
                        </a:rPr>
                        <a:t> </a:t>
                      </a: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22110">
                <a:tc>
                  <a:txBody>
                    <a:bodyPr/>
                    <a:lstStyle/>
                    <a:p>
                      <a:pP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G Meyer</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Com  Services</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section 217(1)of Act 108 of 1996</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schedule 2 paragraph 2 of the Code Conduct of the Municipal Employees in terms of Act 32 of 2000</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paragraph 20(7) of the Supply Chain Management Policy 2017/18</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Regulation 29(1) (a) of the Supply Chain Management Regulations of 2017</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-Dereliction of duty</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13 April 2022</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kern="1200" dirty="0" smtClean="0">
                          <a:solidFill>
                            <a:schemeClr val="tx1"/>
                          </a:solidFill>
                          <a:effectLst/>
                          <a:latin typeface="Arial Narrow" panose="020B0606020202030204" pitchFamily="34" charset="0"/>
                          <a:ea typeface="+mn-ea"/>
                          <a:cs typeface="+mn-cs"/>
                        </a:rPr>
                        <a:t>The employee retired on 24 August 2022</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p>
                      <a:pPr>
                        <a:spcAft>
                          <a:spcPts val="0"/>
                        </a:spcAft>
                      </a:pPr>
                      <a:r>
                        <a:rPr lang="en-ZA" sz="1200" dirty="0">
                          <a:effectLst/>
                          <a:latin typeface="Arial Narrow" panose="020B0606020202030204" pitchFamily="34" charset="0"/>
                        </a:rPr>
                        <a:t> </a:t>
                      </a: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408648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03824756"/>
              </p:ext>
            </p:extLst>
          </p:nvPr>
        </p:nvGraphicFramePr>
        <p:xfrm>
          <a:off x="192540" y="667929"/>
          <a:ext cx="9532485" cy="3108960"/>
        </p:xfrm>
        <a:graphic>
          <a:graphicData uri="http://schemas.openxmlformats.org/drawingml/2006/table">
            <a:tbl>
              <a:tblPr firstRow="1" firstCol="1" lastRow="1" lastCol="1" bandRow="1" bandCol="1"/>
              <a:tblGrid>
                <a:gridCol w="1137581">
                  <a:extLst>
                    <a:ext uri="{9D8B030D-6E8A-4147-A177-3AD203B41FA5}">
                      <a16:colId xmlns:a16="http://schemas.microsoft.com/office/drawing/2014/main" xmlns="" val="20000"/>
                    </a:ext>
                  </a:extLst>
                </a:gridCol>
                <a:gridCol w="775834">
                  <a:extLst>
                    <a:ext uri="{9D8B030D-6E8A-4147-A177-3AD203B41FA5}">
                      <a16:colId xmlns:a16="http://schemas.microsoft.com/office/drawing/2014/main" xmlns="" val="20001"/>
                    </a:ext>
                  </a:extLst>
                </a:gridCol>
                <a:gridCol w="812752">
                  <a:extLst>
                    <a:ext uri="{9D8B030D-6E8A-4147-A177-3AD203B41FA5}">
                      <a16:colId xmlns:a16="http://schemas.microsoft.com/office/drawing/2014/main" xmlns="" val="20002"/>
                    </a:ext>
                  </a:extLst>
                </a:gridCol>
                <a:gridCol w="3301118">
                  <a:extLst>
                    <a:ext uri="{9D8B030D-6E8A-4147-A177-3AD203B41FA5}">
                      <a16:colId xmlns:a16="http://schemas.microsoft.com/office/drawing/2014/main" xmlns="" val="20003"/>
                    </a:ext>
                  </a:extLst>
                </a:gridCol>
                <a:gridCol w="885825">
                  <a:extLst>
                    <a:ext uri="{9D8B030D-6E8A-4147-A177-3AD203B41FA5}">
                      <a16:colId xmlns:a16="http://schemas.microsoft.com/office/drawing/2014/main" xmlns="" val="20004"/>
                    </a:ext>
                  </a:extLst>
                </a:gridCol>
                <a:gridCol w="2619375">
                  <a:extLst>
                    <a:ext uri="{9D8B030D-6E8A-4147-A177-3AD203B41FA5}">
                      <a16:colId xmlns:a16="http://schemas.microsoft.com/office/drawing/2014/main" xmlns="" val="20005"/>
                    </a:ext>
                  </a:extLst>
                </a:gridCol>
              </a:tblGrid>
              <a:tr h="133741">
                <a:tc>
                  <a:txBody>
                    <a:bodyPr/>
                    <a:lstStyle/>
                    <a:p>
                      <a:pPr algn="l">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Name of  Employee</a:t>
                      </a:r>
                      <a:endParaRPr lang="en-ZA" sz="1200" dirty="0">
                        <a:solidFill>
                          <a:schemeClr val="bg1"/>
                        </a:solidFill>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l">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Department </a:t>
                      </a:r>
                      <a:endParaRPr lang="en-ZA" sz="1200" dirty="0">
                        <a:solidFill>
                          <a:schemeClr val="bg1"/>
                        </a:solidFill>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l">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Amount claimed</a:t>
                      </a:r>
                      <a:endParaRPr lang="en-ZA" sz="1200" dirty="0">
                        <a:solidFill>
                          <a:schemeClr val="bg1"/>
                        </a:solidFill>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l">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Type of Misconduct </a:t>
                      </a:r>
                      <a:endParaRPr lang="en-ZA" sz="1200" dirty="0">
                        <a:solidFill>
                          <a:schemeClr val="bg1"/>
                        </a:solidFill>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l">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Date of suspension </a:t>
                      </a:r>
                      <a:endParaRPr lang="en-ZA" sz="1200" dirty="0">
                        <a:solidFill>
                          <a:schemeClr val="bg1"/>
                        </a:solidFill>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l">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Progress to date  </a:t>
                      </a:r>
                      <a:endParaRPr lang="en-ZA" sz="1200" dirty="0">
                        <a:solidFill>
                          <a:schemeClr val="bg1"/>
                        </a:solidFill>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extLst>
                  <a:ext uri="{0D108BD9-81ED-4DB2-BD59-A6C34878D82A}">
                    <a16:rowId xmlns:a16="http://schemas.microsoft.com/office/drawing/2014/main" xmlns="" val="10000"/>
                  </a:ext>
                </a:extLst>
              </a:tr>
              <a:tr h="562813">
                <a:tc>
                  <a:txBody>
                    <a:bodyPr/>
                    <a:lstStyle/>
                    <a:p>
                      <a:pP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E Maseroke Molepo</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Technical Services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R4 336.00</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schedule 2 paragraph 2 of the Code Conduct for the Municipal Staff Members.</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Contravention of Municipal Supply Chain Management Policy 2021/22 section 13 (1) (a)(b),29 (9) (d) and 34(7)</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-Contravention of Supply Chain Management Regulation section 11(1)(a)(c),38 (1)(9)(b) and 16 (a)</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-Contravention of the Constitution of the Republic of South Africa, 1996 section 217(1)</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smtClean="0">
                          <a:effectLst/>
                          <a:latin typeface="Arial Narrow" panose="020B0606020202030204" pitchFamily="34" charset="0"/>
                          <a:ea typeface="Times New Roman" panose="02020603050405020304" pitchFamily="18" charset="0"/>
                          <a:cs typeface="Arial" panose="020B0604020202020204" pitchFamily="34" charset="0"/>
                        </a:rPr>
                        <a:t>- Dereliction </a:t>
                      </a:r>
                      <a:r>
                        <a:rPr lang="en-US" sz="1200" dirty="0">
                          <a:effectLst/>
                          <a:latin typeface="Arial Narrow" panose="020B0606020202030204" pitchFamily="34" charset="0"/>
                          <a:ea typeface="Times New Roman" panose="02020603050405020304" pitchFamily="18" charset="0"/>
                          <a:cs typeface="Arial" panose="020B0604020202020204" pitchFamily="34" charset="0"/>
                        </a:rPr>
                        <a:t>of duty</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200" dirty="0" smtClean="0">
                          <a:effectLst/>
                          <a:latin typeface="Arial Narrow" panose="020B0606020202030204" pitchFamily="34" charset="0"/>
                          <a:ea typeface="Times New Roman" panose="02020603050405020304" pitchFamily="18" charset="0"/>
                          <a:cs typeface="Arial" panose="020B0604020202020204" pitchFamily="34" charset="0"/>
                        </a:rPr>
                        <a:t>Insubordination</a:t>
                      </a:r>
                      <a:endParaRPr lang="en-ZA" sz="1200" dirty="0">
                        <a:effectLst/>
                        <a:latin typeface="Arial Narrow" panose="020B0606020202030204" pitchFamily="34" charset="0"/>
                        <a:ea typeface="Times New Roman" panose="02020603050405020304" pitchFamily="18" charset="0"/>
                      </a:endParaRPr>
                    </a:p>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13 June 2022</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The disciplinary hearing is scheduled as follows:  15 August </a:t>
                      </a:r>
                      <a:r>
                        <a:rPr lang="en-US" sz="1200" dirty="0" smtClean="0">
                          <a:effectLst/>
                          <a:latin typeface="Arial Narrow" panose="020B0606020202030204" pitchFamily="34" charset="0"/>
                          <a:ea typeface="Times New Roman" panose="02020603050405020304" pitchFamily="18" charset="0"/>
                          <a:cs typeface="Arial" panose="020B0604020202020204" pitchFamily="34" charset="0"/>
                        </a:rPr>
                        <a:t>2022</a:t>
                      </a:r>
                    </a:p>
                    <a:p>
                      <a:r>
                        <a:rPr lang="en-US" sz="1200" kern="1200" dirty="0" smtClean="0">
                          <a:solidFill>
                            <a:schemeClr val="tx1"/>
                          </a:solidFill>
                          <a:effectLst/>
                          <a:latin typeface="Arial Narrow" panose="020B0606020202030204" pitchFamily="34" charset="0"/>
                          <a:ea typeface="+mn-ea"/>
                          <a:cs typeface="+mn-cs"/>
                        </a:rPr>
                        <a:t>Matter postponed to 12 and 13 December 2022</a:t>
                      </a:r>
                      <a:endParaRPr lang="en-ZA" sz="1200" kern="1200" dirty="0" smtClean="0">
                        <a:solidFill>
                          <a:schemeClr val="tx1"/>
                        </a:solidFill>
                        <a:effectLst/>
                        <a:latin typeface="Arial Narrow" panose="020B0606020202030204" pitchFamily="34" charset="0"/>
                        <a:ea typeface="+mn-ea"/>
                        <a:cs typeface="+mn-cs"/>
                      </a:endParaRPr>
                    </a:p>
                    <a:p>
                      <a:r>
                        <a:rPr lang="en-US" sz="1800" kern="1200" dirty="0" smtClean="0">
                          <a:solidFill>
                            <a:schemeClr val="tx1"/>
                          </a:solidFill>
                          <a:effectLst/>
                          <a:latin typeface="+mn-lt"/>
                          <a:ea typeface="+mn-ea"/>
                          <a:cs typeface="+mn-cs"/>
                        </a:rPr>
                        <a:t> </a:t>
                      </a:r>
                      <a:endParaRPr lang="en-ZA" sz="1200" dirty="0">
                        <a:effectLst/>
                        <a:latin typeface="Arial Narrow" panose="020B0606020202030204" pitchFamily="34" charset="0"/>
                        <a:ea typeface="Times New Roman" panose="02020603050405020304" pitchFamily="18" charset="0"/>
                      </a:endParaRPr>
                    </a:p>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p>
                    <a:p>
                      <a:pPr>
                        <a:spcAft>
                          <a:spcPts val="0"/>
                        </a:spcAft>
                      </a:pPr>
                      <a:r>
                        <a:rPr lang="en-ZA" sz="1200" dirty="0">
                          <a:effectLst/>
                          <a:latin typeface="Arial Narrow" panose="020B0606020202030204" pitchFamily="34" charset="0"/>
                        </a:rPr>
                        <a:t> </a:t>
                      </a: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05528">
                <a:tc>
                  <a:txBody>
                    <a:bodyPr/>
                    <a:lstStyle/>
                    <a:p>
                      <a:pPr>
                        <a:lnSpc>
                          <a:spcPct val="150000"/>
                        </a:lnSpc>
                        <a:spcAft>
                          <a:spcPts val="0"/>
                        </a:spcAft>
                      </a:pPr>
                      <a:r>
                        <a:rPr lang="en-US" sz="1200" b="1" dirty="0" err="1">
                          <a:effectLst/>
                          <a:latin typeface="Arial Narrow" panose="020B0606020202030204" pitchFamily="34" charset="0"/>
                          <a:ea typeface="Times New Roman" panose="02020603050405020304" pitchFamily="18" charset="0"/>
                          <a:cs typeface="Arial" panose="020B0604020202020204" pitchFamily="34" charset="0"/>
                        </a:rPr>
                        <a:t>Mathibe</a:t>
                      </a:r>
                      <a:r>
                        <a:rPr lang="en-US" sz="1200" b="1" dirty="0">
                          <a:effectLst/>
                          <a:latin typeface="Arial Narrow" panose="020B0606020202030204" pitchFamily="34" charset="0"/>
                          <a:ea typeface="Times New Roman" panose="02020603050405020304" pitchFamily="18" charset="0"/>
                          <a:cs typeface="Arial" panose="020B0604020202020204" pitchFamily="34" charset="0"/>
                        </a:rPr>
                        <a:t> B</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Financial Misconduct</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Dereliction of duty</a:t>
                      </a:r>
                      <a:endParaRPr lang="en-ZA" sz="1200" dirty="0">
                        <a:effectLst/>
                        <a:latin typeface="Arial Narrow" panose="020B0606020202030204" pitchFamily="34" charset="0"/>
                        <a:ea typeface="Times New Roman" panose="02020603050405020304" pitchFamily="18" charset="0"/>
                      </a:endParaRPr>
                    </a:p>
                    <a:p>
                      <a:pPr algn="just">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insubordination</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200" dirty="0" smtClean="0">
                          <a:effectLst/>
                          <a:latin typeface="Arial Narrow" panose="020B0606020202030204" pitchFamily="34" charset="0"/>
                          <a:ea typeface="Times New Roman" panose="02020603050405020304" pitchFamily="18" charset="0"/>
                          <a:cs typeface="Arial" panose="020B0604020202020204" pitchFamily="34" charset="0"/>
                        </a:rPr>
                        <a:t>06</a:t>
                      </a:r>
                      <a:r>
                        <a:rPr lang="en-US" sz="1200" baseline="0" dirty="0" smtClean="0">
                          <a:effectLst/>
                          <a:latin typeface="Arial Narrow" panose="020B0606020202030204" pitchFamily="34" charset="0"/>
                          <a:ea typeface="Times New Roman" panose="02020603050405020304" pitchFamily="18" charset="0"/>
                          <a:cs typeface="Arial" panose="020B0604020202020204" pitchFamily="34" charset="0"/>
                        </a:rPr>
                        <a:t> September 2022</a:t>
                      </a:r>
                      <a:endParaRPr lang="en-ZA" sz="1200" dirty="0">
                        <a:effectLst/>
                        <a:latin typeface="Arial Narrow" panose="020B0606020202030204" pitchFamily="34" charset="0"/>
                        <a:ea typeface="Times New Roman" panose="02020603050405020304" pitchFamily="18"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200" kern="1200" dirty="0" smtClean="0">
                          <a:solidFill>
                            <a:schemeClr val="tx1"/>
                          </a:solidFill>
                          <a:effectLst/>
                          <a:latin typeface="Arial Narrow" panose="020B0606020202030204" pitchFamily="34" charset="0"/>
                          <a:ea typeface="+mn-ea"/>
                          <a:cs typeface="+mn-cs"/>
                        </a:rPr>
                        <a:t>Matter postponed to 20 December 2022</a:t>
                      </a:r>
                      <a:endParaRPr lang="en-ZA" sz="1200" dirty="0">
                        <a:effectLst/>
                        <a:latin typeface="Arial Narrow" panose="020B0606020202030204" pitchFamily="34" charset="0"/>
                      </a:endParaRPr>
                    </a:p>
                  </a:txBody>
                  <a:tcPr marL="11928" marR="119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2" name="Rectangle 1"/>
          <p:cNvSpPr/>
          <p:nvPr/>
        </p:nvSpPr>
        <p:spPr>
          <a:xfrm>
            <a:off x="163965" y="3954055"/>
            <a:ext cx="7940073" cy="859723"/>
          </a:xfrm>
          <a:prstGeom prst="rect">
            <a:avLst/>
          </a:prstGeom>
        </p:spPr>
        <p:txBody>
          <a:bodyPr wrap="square">
            <a:spAutoFit/>
          </a:bodyPr>
          <a:lstStyle/>
          <a:p>
            <a:pPr algn="just" defTabSz="685800">
              <a:lnSpc>
                <a:spcPct val="90000"/>
              </a:lnSpc>
              <a:spcBef>
                <a:spcPts val="750"/>
              </a:spcBef>
            </a:pPr>
            <a:r>
              <a:rPr lang="en-ZA" sz="1200" b="1" u="sng" dirty="0">
                <a:solidFill>
                  <a:prstClr val="black"/>
                </a:solidFill>
                <a:latin typeface="Arial Narrow" panose="020B0606020202030204" pitchFamily="34" charset="0"/>
              </a:rPr>
              <a:t>Material Irregularities</a:t>
            </a:r>
          </a:p>
          <a:p>
            <a:pPr marL="171450" indent="-171450" algn="just" defTabSz="685800">
              <a:lnSpc>
                <a:spcPct val="90000"/>
              </a:lnSpc>
              <a:spcBef>
                <a:spcPts val="750"/>
              </a:spcBef>
              <a:buFont typeface="Arial"/>
              <a:buChar char="•"/>
            </a:pPr>
            <a:r>
              <a:rPr lang="en-ZA" sz="1200" dirty="0">
                <a:solidFill>
                  <a:prstClr val="black"/>
                </a:solidFill>
                <a:latin typeface="Arial Narrow" panose="020B0606020202030204" pitchFamily="34" charset="0"/>
              </a:rPr>
              <a:t>Payment for work not done - A court summons were issued in the high court Polokwane were the municipality is lodging a claim of recovery and is informing the supplier and the employees who resigned to file an intention to defend within 10 days and a further 20 days to plea a notice of a strike out with or without a counter offer. The summons were delivered to the officials. </a:t>
            </a:r>
          </a:p>
        </p:txBody>
      </p:sp>
    </p:spTree>
    <p:extLst>
      <p:ext uri="{BB962C8B-B14F-4D97-AF65-F5344CB8AC3E}">
        <p14:creationId xmlns:p14="http://schemas.microsoft.com/office/powerpoint/2010/main" xmlns="" val="3956284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a:extLst>
              <a:ext uri="{FF2B5EF4-FFF2-40B4-BE49-F238E27FC236}">
                <a16:creationId xmlns:a16="http://schemas.microsoft.com/office/drawing/2014/main" xmlns="" id="{54A66772-7334-AE65-1A28-A8F935197950}"/>
              </a:ext>
            </a:extLst>
          </p:cNvPr>
          <p:cNvCxnSpPr>
            <a:cxnSpLocks/>
          </p:cNvCxnSpPr>
          <p:nvPr/>
        </p:nvCxnSpPr>
        <p:spPr>
          <a:xfrm>
            <a:off x="5676899" y="900112"/>
            <a:ext cx="28576" cy="4995862"/>
          </a:xfrm>
          <a:prstGeom prst="line">
            <a:avLst/>
          </a:prstGeom>
          <a:ln w="38100">
            <a:solidFill>
              <a:srgbClr val="44546A"/>
            </a:solidFill>
            <a:prstDash val="dashDot"/>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xmlns="" id="{7417C2F3-5649-F95F-7B19-F3F414E8B0D5}"/>
              </a:ext>
            </a:extLst>
          </p:cNvPr>
          <p:cNvGrpSpPr/>
          <p:nvPr/>
        </p:nvGrpSpPr>
        <p:grpSpPr>
          <a:xfrm>
            <a:off x="514349" y="1250166"/>
            <a:ext cx="4772025" cy="3783781"/>
            <a:chOff x="514349" y="1250166"/>
            <a:chExt cx="4772025" cy="3783781"/>
          </a:xfrm>
        </p:grpSpPr>
        <p:sp>
          <p:nvSpPr>
            <p:cNvPr id="3" name="Rectangle 2">
              <a:extLst>
                <a:ext uri="{FF2B5EF4-FFF2-40B4-BE49-F238E27FC236}">
                  <a16:creationId xmlns:a16="http://schemas.microsoft.com/office/drawing/2014/main" xmlns="" id="{2653C9AE-7F4D-D835-6D09-842DB0316E31}"/>
                </a:ext>
              </a:extLst>
            </p:cNvPr>
            <p:cNvSpPr/>
            <p:nvPr/>
          </p:nvSpPr>
          <p:spPr>
            <a:xfrm>
              <a:off x="1076324"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Introduction</a:t>
              </a:r>
              <a:endParaRPr lang="en-ZA" sz="1400" b="1" dirty="0">
                <a:solidFill>
                  <a:schemeClr val="tx1"/>
                </a:solidFill>
                <a:latin typeface="Arial Narrow" panose="020B0606020202030204" pitchFamily="34" charset="0"/>
              </a:endParaRPr>
            </a:p>
          </p:txBody>
        </p:sp>
        <p:sp>
          <p:nvSpPr>
            <p:cNvPr id="2" name="Rectangle 1">
              <a:extLst>
                <a:ext uri="{FF2B5EF4-FFF2-40B4-BE49-F238E27FC236}">
                  <a16:creationId xmlns:a16="http://schemas.microsoft.com/office/drawing/2014/main" xmlns="" id="{D727E91F-09E5-B44D-6C52-649D6ECA1C70}"/>
                </a:ext>
              </a:extLst>
            </p:cNvPr>
            <p:cNvSpPr/>
            <p:nvPr/>
          </p:nvSpPr>
          <p:spPr>
            <a:xfrm>
              <a:off x="514349"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0</a:t>
              </a:r>
              <a:endParaRPr lang="en-ZA" b="1" dirty="0">
                <a:latin typeface="Ink Free" panose="03080402000500000000" pitchFamily="66" charset="0"/>
              </a:endParaRPr>
            </a:p>
          </p:txBody>
        </p:sp>
        <p:sp>
          <p:nvSpPr>
            <p:cNvPr id="57" name="Rectangle 56">
              <a:extLst>
                <a:ext uri="{FF2B5EF4-FFF2-40B4-BE49-F238E27FC236}">
                  <a16:creationId xmlns:a16="http://schemas.microsoft.com/office/drawing/2014/main" xmlns="" id="{E2C4EF2A-E230-2F8E-2273-95CA54009EC1}"/>
                </a:ext>
              </a:extLst>
            </p:cNvPr>
            <p:cNvSpPr/>
            <p:nvPr/>
          </p:nvSpPr>
          <p:spPr>
            <a:xfrm>
              <a:off x="1076324"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Financial health of the municipality</a:t>
              </a:r>
              <a:endParaRPr lang="en-ZA" sz="1400" b="1" dirty="0">
                <a:solidFill>
                  <a:schemeClr val="tx1"/>
                </a:solidFill>
                <a:latin typeface="Arial Narrow" panose="020B0606020202030204" pitchFamily="34" charset="0"/>
              </a:endParaRPr>
            </a:p>
          </p:txBody>
        </p:sp>
        <p:sp>
          <p:nvSpPr>
            <p:cNvPr id="58" name="Rectangle 57">
              <a:extLst>
                <a:ext uri="{FF2B5EF4-FFF2-40B4-BE49-F238E27FC236}">
                  <a16:creationId xmlns:a16="http://schemas.microsoft.com/office/drawing/2014/main" xmlns="" id="{63B842B0-8BC2-3B8E-2DCD-CDD57D512EB1}"/>
                </a:ext>
              </a:extLst>
            </p:cNvPr>
            <p:cNvSpPr/>
            <p:nvPr/>
          </p:nvSpPr>
          <p:spPr>
            <a:xfrm>
              <a:off x="514349"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a:t>
              </a:r>
              <a:endParaRPr lang="en-ZA" b="1" dirty="0">
                <a:latin typeface="Ink Free" panose="03080402000500000000" pitchFamily="66" charset="0"/>
              </a:endParaRPr>
            </a:p>
          </p:txBody>
        </p:sp>
        <p:sp>
          <p:nvSpPr>
            <p:cNvPr id="60" name="Rectangle 59">
              <a:extLst>
                <a:ext uri="{FF2B5EF4-FFF2-40B4-BE49-F238E27FC236}">
                  <a16:creationId xmlns:a16="http://schemas.microsoft.com/office/drawing/2014/main" xmlns="" id="{61F794CF-B8DA-07E5-657B-3CA7628B102C}"/>
                </a:ext>
              </a:extLst>
            </p:cNvPr>
            <p:cNvSpPr/>
            <p:nvPr/>
          </p:nvSpPr>
          <p:spPr>
            <a:xfrm>
              <a:off x="1076324"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Investigations by MPAC and implementation of its recommendations by council</a:t>
              </a:r>
              <a:endParaRPr lang="en-ZA" sz="1400" b="1" dirty="0">
                <a:solidFill>
                  <a:schemeClr val="tx1"/>
                </a:solidFill>
                <a:latin typeface="Arial Narrow" panose="020B0606020202030204" pitchFamily="34" charset="0"/>
              </a:endParaRPr>
            </a:p>
          </p:txBody>
        </p:sp>
        <p:sp>
          <p:nvSpPr>
            <p:cNvPr id="61" name="Rectangle 60">
              <a:extLst>
                <a:ext uri="{FF2B5EF4-FFF2-40B4-BE49-F238E27FC236}">
                  <a16:creationId xmlns:a16="http://schemas.microsoft.com/office/drawing/2014/main" xmlns="" id="{AD76B112-BCCA-68D8-DBE2-116B78903B7A}"/>
                </a:ext>
              </a:extLst>
            </p:cNvPr>
            <p:cNvSpPr/>
            <p:nvPr/>
          </p:nvSpPr>
          <p:spPr>
            <a:xfrm>
              <a:off x="514349"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2</a:t>
              </a:r>
              <a:endParaRPr lang="en-ZA" b="1" dirty="0">
                <a:latin typeface="Ink Free" panose="03080402000500000000" pitchFamily="66" charset="0"/>
              </a:endParaRPr>
            </a:p>
          </p:txBody>
        </p:sp>
        <p:sp>
          <p:nvSpPr>
            <p:cNvPr id="63" name="Rectangle 62">
              <a:extLst>
                <a:ext uri="{FF2B5EF4-FFF2-40B4-BE49-F238E27FC236}">
                  <a16:creationId xmlns:a16="http://schemas.microsoft.com/office/drawing/2014/main" xmlns="" id="{111EDBC6-B8D1-C9D5-A00F-19937E1C2E30}"/>
                </a:ext>
              </a:extLst>
            </p:cNvPr>
            <p:cNvSpPr/>
            <p:nvPr/>
          </p:nvSpPr>
          <p:spPr>
            <a:xfrm>
              <a:off x="1076324"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Revenue collection</a:t>
              </a:r>
              <a:endParaRPr lang="en-ZA" sz="1400" b="1" dirty="0">
                <a:solidFill>
                  <a:schemeClr val="tx1"/>
                </a:solidFill>
                <a:latin typeface="Arial Narrow" panose="020B0606020202030204" pitchFamily="34" charset="0"/>
              </a:endParaRPr>
            </a:p>
          </p:txBody>
        </p:sp>
        <p:sp>
          <p:nvSpPr>
            <p:cNvPr id="64" name="Rectangle 63">
              <a:extLst>
                <a:ext uri="{FF2B5EF4-FFF2-40B4-BE49-F238E27FC236}">
                  <a16:creationId xmlns:a16="http://schemas.microsoft.com/office/drawing/2014/main" xmlns="" id="{5F978734-3361-3791-BC9C-CC859B4B8332}"/>
                </a:ext>
              </a:extLst>
            </p:cNvPr>
            <p:cNvSpPr/>
            <p:nvPr/>
          </p:nvSpPr>
          <p:spPr>
            <a:xfrm>
              <a:off x="514349"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3</a:t>
              </a:r>
              <a:endParaRPr lang="en-ZA" b="1" dirty="0">
                <a:latin typeface="Ink Free" panose="03080402000500000000" pitchFamily="66" charset="0"/>
              </a:endParaRPr>
            </a:p>
          </p:txBody>
        </p:sp>
        <p:sp>
          <p:nvSpPr>
            <p:cNvPr id="66" name="Rectangle 65">
              <a:extLst>
                <a:ext uri="{FF2B5EF4-FFF2-40B4-BE49-F238E27FC236}">
                  <a16:creationId xmlns:a16="http://schemas.microsoft.com/office/drawing/2014/main" xmlns="" id="{2105B437-827A-0A8E-7C51-69D8FDD15D87}"/>
                </a:ext>
              </a:extLst>
            </p:cNvPr>
            <p:cNvSpPr/>
            <p:nvPr/>
          </p:nvSpPr>
          <p:spPr>
            <a:xfrm>
              <a:off x="1076324"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to the municipality</a:t>
              </a:r>
              <a:endParaRPr lang="en-ZA" sz="1400" b="1" dirty="0">
                <a:solidFill>
                  <a:schemeClr val="tx1"/>
                </a:solidFill>
                <a:latin typeface="Arial Narrow" panose="020B0606020202030204" pitchFamily="34" charset="0"/>
              </a:endParaRPr>
            </a:p>
          </p:txBody>
        </p:sp>
        <p:sp>
          <p:nvSpPr>
            <p:cNvPr id="67" name="Rectangle 66">
              <a:extLst>
                <a:ext uri="{FF2B5EF4-FFF2-40B4-BE49-F238E27FC236}">
                  <a16:creationId xmlns:a16="http://schemas.microsoft.com/office/drawing/2014/main" xmlns="" id="{6272038A-7122-F90A-1E62-CD6506176455}"/>
                </a:ext>
              </a:extLst>
            </p:cNvPr>
            <p:cNvSpPr/>
            <p:nvPr/>
          </p:nvSpPr>
          <p:spPr>
            <a:xfrm>
              <a:off x="514349"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4</a:t>
              </a:r>
              <a:endParaRPr lang="en-ZA" b="1" dirty="0">
                <a:latin typeface="Ink Free" panose="03080402000500000000" pitchFamily="66" charset="0"/>
              </a:endParaRPr>
            </a:p>
          </p:txBody>
        </p:sp>
        <p:sp>
          <p:nvSpPr>
            <p:cNvPr id="69" name="Rectangle 68">
              <a:extLst>
                <a:ext uri="{FF2B5EF4-FFF2-40B4-BE49-F238E27FC236}">
                  <a16:creationId xmlns:a16="http://schemas.microsoft.com/office/drawing/2014/main" xmlns="" id="{E70F2B0F-1BEC-1E08-EFB0-A945F9965C85}"/>
                </a:ext>
              </a:extLst>
            </p:cNvPr>
            <p:cNvSpPr/>
            <p:nvPr/>
          </p:nvSpPr>
          <p:spPr>
            <a:xfrm>
              <a:off x="1076324"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By The Municipality (Bulk Purchases)</a:t>
              </a:r>
              <a:endParaRPr lang="en-ZA" sz="1400" b="1" dirty="0">
                <a:solidFill>
                  <a:schemeClr val="tx1"/>
                </a:solidFill>
                <a:latin typeface="Arial Narrow" panose="020B0606020202030204" pitchFamily="34" charset="0"/>
              </a:endParaRPr>
            </a:p>
          </p:txBody>
        </p:sp>
        <p:sp>
          <p:nvSpPr>
            <p:cNvPr id="70" name="Rectangle 69">
              <a:extLst>
                <a:ext uri="{FF2B5EF4-FFF2-40B4-BE49-F238E27FC236}">
                  <a16:creationId xmlns:a16="http://schemas.microsoft.com/office/drawing/2014/main" xmlns="" id="{055A2345-39BA-CDDD-602B-A48AED2CC33C}"/>
                </a:ext>
              </a:extLst>
            </p:cNvPr>
            <p:cNvSpPr/>
            <p:nvPr/>
          </p:nvSpPr>
          <p:spPr>
            <a:xfrm>
              <a:off x="514349"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5</a:t>
              </a:r>
              <a:endParaRPr lang="en-ZA" b="1" dirty="0">
                <a:latin typeface="Ink Free" panose="03080402000500000000" pitchFamily="66" charset="0"/>
              </a:endParaRPr>
            </a:p>
          </p:txBody>
        </p:sp>
      </p:grpSp>
      <p:grpSp>
        <p:nvGrpSpPr>
          <p:cNvPr id="90" name="Group 89">
            <a:extLst>
              <a:ext uri="{FF2B5EF4-FFF2-40B4-BE49-F238E27FC236}">
                <a16:creationId xmlns:a16="http://schemas.microsoft.com/office/drawing/2014/main" xmlns="" id="{9DB12AF0-3462-473F-8A3F-D2BCFA576844}"/>
              </a:ext>
            </a:extLst>
          </p:cNvPr>
          <p:cNvGrpSpPr/>
          <p:nvPr/>
        </p:nvGrpSpPr>
        <p:grpSpPr>
          <a:xfrm>
            <a:off x="6096000" y="1250166"/>
            <a:ext cx="4772025" cy="3783781"/>
            <a:chOff x="6096000" y="1250166"/>
            <a:chExt cx="4772025" cy="3783781"/>
          </a:xfrm>
        </p:grpSpPr>
        <p:sp>
          <p:nvSpPr>
            <p:cNvPr id="72" name="Rectangle 71">
              <a:extLst>
                <a:ext uri="{FF2B5EF4-FFF2-40B4-BE49-F238E27FC236}">
                  <a16:creationId xmlns:a16="http://schemas.microsoft.com/office/drawing/2014/main" xmlns="" id="{82765034-74ED-7163-59EE-9CD8D6C5058C}"/>
                </a:ext>
              </a:extLst>
            </p:cNvPr>
            <p:cNvSpPr/>
            <p:nvPr/>
          </p:nvSpPr>
          <p:spPr>
            <a:xfrm>
              <a:off x="6657975"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UIFW expenditure </a:t>
              </a:r>
            </a:p>
          </p:txBody>
        </p:sp>
        <p:sp>
          <p:nvSpPr>
            <p:cNvPr id="73" name="Rectangle 72">
              <a:extLst>
                <a:ext uri="{FF2B5EF4-FFF2-40B4-BE49-F238E27FC236}">
                  <a16:creationId xmlns:a16="http://schemas.microsoft.com/office/drawing/2014/main" xmlns="" id="{0E6503E1-F417-C8BF-BE5E-9481617CFA73}"/>
                </a:ext>
              </a:extLst>
            </p:cNvPr>
            <p:cNvSpPr/>
            <p:nvPr/>
          </p:nvSpPr>
          <p:spPr>
            <a:xfrm>
              <a:off x="6096000"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6</a:t>
              </a:r>
              <a:endParaRPr lang="en-ZA" b="1" dirty="0">
                <a:latin typeface="Ink Free" panose="03080402000500000000" pitchFamily="66" charset="0"/>
              </a:endParaRPr>
            </a:p>
          </p:txBody>
        </p:sp>
        <p:sp>
          <p:nvSpPr>
            <p:cNvPr id="75" name="Rectangle 74">
              <a:extLst>
                <a:ext uri="{FF2B5EF4-FFF2-40B4-BE49-F238E27FC236}">
                  <a16:creationId xmlns:a16="http://schemas.microsoft.com/office/drawing/2014/main" xmlns="" id="{A9633CCA-19AD-6969-24B9-BE82066AFB0C}"/>
                </a:ext>
              </a:extLst>
            </p:cNvPr>
            <p:cNvSpPr/>
            <p:nvPr/>
          </p:nvSpPr>
          <p:spPr>
            <a:xfrm>
              <a:off x="6657975"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Consequence management</a:t>
              </a:r>
            </a:p>
          </p:txBody>
        </p:sp>
        <p:sp>
          <p:nvSpPr>
            <p:cNvPr id="76" name="Rectangle 75">
              <a:extLst>
                <a:ext uri="{FF2B5EF4-FFF2-40B4-BE49-F238E27FC236}">
                  <a16:creationId xmlns:a16="http://schemas.microsoft.com/office/drawing/2014/main" xmlns="" id="{F02B2F6B-8851-AE28-0184-D2B7FC3B011B}"/>
                </a:ext>
              </a:extLst>
            </p:cNvPr>
            <p:cNvSpPr/>
            <p:nvPr/>
          </p:nvSpPr>
          <p:spPr>
            <a:xfrm>
              <a:off x="6096000"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7</a:t>
              </a:r>
              <a:endParaRPr lang="en-ZA" b="1" dirty="0">
                <a:latin typeface="Ink Free" panose="03080402000500000000" pitchFamily="66" charset="0"/>
              </a:endParaRPr>
            </a:p>
          </p:txBody>
        </p:sp>
        <p:sp>
          <p:nvSpPr>
            <p:cNvPr id="78" name="Rectangle 77">
              <a:extLst>
                <a:ext uri="{FF2B5EF4-FFF2-40B4-BE49-F238E27FC236}">
                  <a16:creationId xmlns:a16="http://schemas.microsoft.com/office/drawing/2014/main" xmlns="" id="{3D8EA0BF-2BE7-884B-8DA9-310EEBBF2B69}"/>
                </a:ext>
              </a:extLst>
            </p:cNvPr>
            <p:cNvSpPr/>
            <p:nvPr/>
          </p:nvSpPr>
          <p:spPr>
            <a:xfrm>
              <a:off x="6657975" y="2593190"/>
              <a:ext cx="4210050" cy="400049"/>
            </a:xfrm>
            <a:prstGeom prst="rect">
              <a:avLst/>
            </a:prstGeom>
            <a:solidFill>
              <a:srgbClr val="4454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Arial Narrow" panose="020B0606020202030204" pitchFamily="34" charset="0"/>
                </a:rPr>
                <a:t>Human resources</a:t>
              </a:r>
              <a:endParaRPr lang="en-ZA" sz="1400" b="1" dirty="0">
                <a:solidFill>
                  <a:schemeClr val="bg1"/>
                </a:solidFill>
                <a:latin typeface="Arial Narrow" panose="020B0606020202030204" pitchFamily="34" charset="0"/>
              </a:endParaRPr>
            </a:p>
          </p:txBody>
        </p:sp>
        <p:sp>
          <p:nvSpPr>
            <p:cNvPr id="79" name="Rectangle 78">
              <a:extLst>
                <a:ext uri="{FF2B5EF4-FFF2-40B4-BE49-F238E27FC236}">
                  <a16:creationId xmlns:a16="http://schemas.microsoft.com/office/drawing/2014/main" xmlns="" id="{758B8134-1F3A-C9E0-1C6F-5BEC65A58B48}"/>
                </a:ext>
              </a:extLst>
            </p:cNvPr>
            <p:cNvSpPr/>
            <p:nvPr/>
          </p:nvSpPr>
          <p:spPr>
            <a:xfrm>
              <a:off x="6096000"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8</a:t>
              </a:r>
              <a:endParaRPr lang="en-ZA" b="1" dirty="0">
                <a:latin typeface="Ink Free" panose="03080402000500000000" pitchFamily="66" charset="0"/>
              </a:endParaRPr>
            </a:p>
          </p:txBody>
        </p:sp>
        <p:sp>
          <p:nvSpPr>
            <p:cNvPr id="81" name="Rectangle 80">
              <a:extLst>
                <a:ext uri="{FF2B5EF4-FFF2-40B4-BE49-F238E27FC236}">
                  <a16:creationId xmlns:a16="http://schemas.microsoft.com/office/drawing/2014/main" xmlns="" id="{F8721DFB-9E15-1229-6AB1-9B38384A5005}"/>
                </a:ext>
              </a:extLst>
            </p:cNvPr>
            <p:cNvSpPr/>
            <p:nvPr/>
          </p:nvSpPr>
          <p:spPr>
            <a:xfrm>
              <a:off x="6657975"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Basic service delivery</a:t>
              </a:r>
            </a:p>
          </p:txBody>
        </p:sp>
        <p:sp>
          <p:nvSpPr>
            <p:cNvPr id="82" name="Rectangle 81">
              <a:extLst>
                <a:ext uri="{FF2B5EF4-FFF2-40B4-BE49-F238E27FC236}">
                  <a16:creationId xmlns:a16="http://schemas.microsoft.com/office/drawing/2014/main" xmlns="" id="{FF74112B-565E-49DC-6649-94A515252E8B}"/>
                </a:ext>
              </a:extLst>
            </p:cNvPr>
            <p:cNvSpPr/>
            <p:nvPr/>
          </p:nvSpPr>
          <p:spPr>
            <a:xfrm>
              <a:off x="6096000"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9</a:t>
              </a:r>
              <a:endParaRPr lang="en-ZA" b="1" dirty="0">
                <a:latin typeface="Ink Free" panose="03080402000500000000" pitchFamily="66" charset="0"/>
              </a:endParaRPr>
            </a:p>
          </p:txBody>
        </p:sp>
        <p:sp>
          <p:nvSpPr>
            <p:cNvPr id="84" name="Rectangle 83">
              <a:extLst>
                <a:ext uri="{FF2B5EF4-FFF2-40B4-BE49-F238E27FC236}">
                  <a16:creationId xmlns:a16="http://schemas.microsoft.com/office/drawing/2014/main" xmlns="" id="{AA897A2A-DC9B-561C-71AE-5409CED543DB}"/>
                </a:ext>
              </a:extLst>
            </p:cNvPr>
            <p:cNvSpPr/>
            <p:nvPr/>
          </p:nvSpPr>
          <p:spPr>
            <a:xfrm>
              <a:off x="6657975"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Local economic development</a:t>
              </a:r>
            </a:p>
          </p:txBody>
        </p:sp>
        <p:sp>
          <p:nvSpPr>
            <p:cNvPr id="85" name="Rectangle 84">
              <a:extLst>
                <a:ext uri="{FF2B5EF4-FFF2-40B4-BE49-F238E27FC236}">
                  <a16:creationId xmlns:a16="http://schemas.microsoft.com/office/drawing/2014/main" xmlns="" id="{2F845640-C39C-B9AF-0FC6-18703164F67C}"/>
                </a:ext>
              </a:extLst>
            </p:cNvPr>
            <p:cNvSpPr/>
            <p:nvPr/>
          </p:nvSpPr>
          <p:spPr>
            <a:xfrm>
              <a:off x="6096000"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10</a:t>
              </a:r>
              <a:endParaRPr lang="en-ZA" b="1" dirty="0">
                <a:latin typeface="Ink Free" panose="03080402000500000000" pitchFamily="66" charset="0"/>
              </a:endParaRPr>
            </a:p>
          </p:txBody>
        </p:sp>
        <p:sp>
          <p:nvSpPr>
            <p:cNvPr id="87" name="Rectangle 86">
              <a:extLst>
                <a:ext uri="{FF2B5EF4-FFF2-40B4-BE49-F238E27FC236}">
                  <a16:creationId xmlns:a16="http://schemas.microsoft.com/office/drawing/2014/main" xmlns="" id="{5C827E19-8F99-9674-CE0B-6024995FC06D}"/>
                </a:ext>
              </a:extLst>
            </p:cNvPr>
            <p:cNvSpPr/>
            <p:nvPr/>
          </p:nvSpPr>
          <p:spPr>
            <a:xfrm>
              <a:off x="6657975"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Challenges faced by the municipality that impacts on service delivery</a:t>
              </a:r>
              <a:endParaRPr lang="en-ZA" sz="1400" b="1" dirty="0">
                <a:solidFill>
                  <a:schemeClr val="tx1"/>
                </a:solidFill>
                <a:latin typeface="Arial Narrow" panose="020B0606020202030204" pitchFamily="34" charset="0"/>
              </a:endParaRPr>
            </a:p>
          </p:txBody>
        </p:sp>
        <p:sp>
          <p:nvSpPr>
            <p:cNvPr id="88" name="Rectangle 87">
              <a:extLst>
                <a:ext uri="{FF2B5EF4-FFF2-40B4-BE49-F238E27FC236}">
                  <a16:creationId xmlns:a16="http://schemas.microsoft.com/office/drawing/2014/main" xmlns="" id="{3162AC5D-1377-5CF0-78DE-67A4EED591DF}"/>
                </a:ext>
              </a:extLst>
            </p:cNvPr>
            <p:cNvSpPr/>
            <p:nvPr/>
          </p:nvSpPr>
          <p:spPr>
            <a:xfrm>
              <a:off x="6096000"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11</a:t>
              </a:r>
              <a:endParaRPr lang="en-ZA" b="1" dirty="0">
                <a:latin typeface="Ink Free" panose="03080402000500000000" pitchFamily="66" charset="0"/>
              </a:endParaRPr>
            </a:p>
          </p:txBody>
        </p:sp>
      </p:grpSp>
    </p:spTree>
    <p:extLst>
      <p:ext uri="{BB962C8B-B14F-4D97-AF65-F5344CB8AC3E}">
        <p14:creationId xmlns:p14="http://schemas.microsoft.com/office/powerpoint/2010/main" xmlns="" val="40743336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a:extLst>
              <a:ext uri="{FF2B5EF4-FFF2-40B4-BE49-F238E27FC236}">
                <a16:creationId xmlns:a16="http://schemas.microsoft.com/office/drawing/2014/main" xmlns="" id="{ADC605DE-6796-E576-79DB-F50B7566C7E7}"/>
              </a:ext>
            </a:extLst>
          </p:cNvPr>
          <p:cNvSpPr>
            <a:spLocks noGrp="1"/>
          </p:cNvSpPr>
          <p:nvPr>
            <p:ph type="sldNum" sz="quarter" idx="4294967295"/>
          </p:nvPr>
        </p:nvSpPr>
        <p:spPr bwMode="auto">
          <a:xfrm>
            <a:off x="8610600" y="6356350"/>
            <a:ext cx="27432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89CEA3F-8389-4336-BC14-579B8504B04B}" type="slidenum">
              <a:rPr lang="en-US" altLang="en-US" sz="1200">
                <a:solidFill>
                  <a:srgbClr val="898989"/>
                </a:solidFill>
              </a:rPr>
              <a:pPr>
                <a:spcBef>
                  <a:spcPct val="0"/>
                </a:spcBef>
                <a:buFontTx/>
                <a:buNone/>
              </a:pPr>
              <a:t>46</a:t>
            </a:fld>
            <a:endParaRPr lang="en-US" altLang="en-US" sz="1200" dirty="0">
              <a:solidFill>
                <a:srgbClr val="898989"/>
              </a:solidFill>
            </a:endParaRPr>
          </a:p>
        </p:txBody>
      </p:sp>
      <p:sp>
        <p:nvSpPr>
          <p:cNvPr id="2" name="Rectangle 1"/>
          <p:cNvSpPr/>
          <p:nvPr/>
        </p:nvSpPr>
        <p:spPr>
          <a:xfrm>
            <a:off x="0" y="503371"/>
            <a:ext cx="1361783" cy="523220"/>
          </a:xfrm>
          <a:prstGeom prst="rect">
            <a:avLst/>
          </a:prstGeom>
        </p:spPr>
        <p:txBody>
          <a:bodyPr wrap="none">
            <a:spAutoFit/>
          </a:bodyPr>
          <a:lstStyle/>
          <a:p>
            <a:r>
              <a:rPr lang="en-ZA" altLang="en-US" sz="1400" b="1" dirty="0">
                <a:solidFill>
                  <a:prstClr val="black"/>
                </a:solidFill>
                <a:latin typeface="Arial Narrow" panose="020B0606020202030204" pitchFamily="34" charset="0"/>
              </a:rPr>
              <a:t> VACANCY RATE</a:t>
            </a:r>
          </a:p>
          <a:p>
            <a:endParaRPr lang="en-ZA" sz="1400" b="1" dirty="0">
              <a:solidFill>
                <a:prstClr val="black"/>
              </a:solidFill>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116675498"/>
              </p:ext>
            </p:extLst>
          </p:nvPr>
        </p:nvGraphicFramePr>
        <p:xfrm>
          <a:off x="149970" y="897897"/>
          <a:ext cx="8191823" cy="1197425"/>
        </p:xfrm>
        <a:graphic>
          <a:graphicData uri="http://schemas.openxmlformats.org/drawingml/2006/table">
            <a:tbl>
              <a:tblPr firstRow="1" bandRow="1">
                <a:tableStyleId>{5C22544A-7EE6-4342-B048-85BDC9FD1C3A}</a:tableStyleId>
              </a:tblPr>
              <a:tblGrid>
                <a:gridCol w="2701739">
                  <a:extLst>
                    <a:ext uri="{9D8B030D-6E8A-4147-A177-3AD203B41FA5}">
                      <a16:colId xmlns:a16="http://schemas.microsoft.com/office/drawing/2014/main" xmlns="" val="20000"/>
                    </a:ext>
                  </a:extLst>
                </a:gridCol>
                <a:gridCol w="1830028">
                  <a:extLst>
                    <a:ext uri="{9D8B030D-6E8A-4147-A177-3AD203B41FA5}">
                      <a16:colId xmlns:a16="http://schemas.microsoft.com/office/drawing/2014/main" xmlns="" val="20001"/>
                    </a:ext>
                  </a:extLst>
                </a:gridCol>
                <a:gridCol w="1830028">
                  <a:extLst>
                    <a:ext uri="{9D8B030D-6E8A-4147-A177-3AD203B41FA5}">
                      <a16:colId xmlns:a16="http://schemas.microsoft.com/office/drawing/2014/main" xmlns="" val="20002"/>
                    </a:ext>
                  </a:extLst>
                </a:gridCol>
                <a:gridCol w="1830028">
                  <a:extLst>
                    <a:ext uri="{9D8B030D-6E8A-4147-A177-3AD203B41FA5}">
                      <a16:colId xmlns:a16="http://schemas.microsoft.com/office/drawing/2014/main" xmlns="" val="20003"/>
                    </a:ext>
                  </a:extLst>
                </a:gridCol>
              </a:tblGrid>
              <a:tr h="416553">
                <a:tc>
                  <a:txBody>
                    <a:bodyPr/>
                    <a:lstStyle/>
                    <a:p>
                      <a:r>
                        <a:rPr lang="en-ZA" sz="1400" b="1" dirty="0">
                          <a:solidFill>
                            <a:schemeClr val="bg1"/>
                          </a:solidFill>
                          <a:latin typeface="Arial Narrow" panose="020B0606020202030204" pitchFamily="34" charset="0"/>
                        </a:rPr>
                        <a:t>Total</a:t>
                      </a:r>
                      <a:r>
                        <a:rPr lang="en-ZA" sz="1400" b="1" baseline="0" dirty="0">
                          <a:solidFill>
                            <a:schemeClr val="bg1"/>
                          </a:solidFill>
                          <a:latin typeface="Arial Narrow" panose="020B0606020202030204" pitchFamily="34" charset="0"/>
                        </a:rPr>
                        <a:t> number of posts approved</a:t>
                      </a:r>
                      <a:endParaRPr lang="en-ZA" sz="14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200" b="0" dirty="0">
                          <a:solidFill>
                            <a:schemeClr val="tx1"/>
                          </a:solidFill>
                          <a:latin typeface="Arial Narrow" panose="020B0606020202030204" pitchFamily="34" charset="0"/>
                        </a:rPr>
                        <a:t>1 459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endParaRPr lang="en-ZA" sz="1200" b="1" i="1" dirty="0">
                        <a:solidFill>
                          <a:schemeClr val="tx1"/>
                        </a:solidFill>
                        <a:latin typeface="Arial Narrow" panose="020B0606020202030204" pitchFamily="34" charset="0"/>
                      </a:endParaRPr>
                    </a:p>
                    <a:p>
                      <a:endParaRPr lang="en-ZA" sz="1200" b="1" i="1" dirty="0">
                        <a:solidFill>
                          <a:schemeClr val="tx1"/>
                        </a:solidFill>
                        <a:latin typeface="Arial Narrow" panose="020B0606020202030204" pitchFamily="34" charset="0"/>
                      </a:endParaRPr>
                    </a:p>
                    <a:p>
                      <a:r>
                        <a:rPr lang="en-ZA" sz="1200" b="1" i="0" dirty="0">
                          <a:solidFill>
                            <a:schemeClr val="tx1"/>
                          </a:solidFill>
                          <a:latin typeface="Arial Narrow" panose="020B0606020202030204" pitchFamily="34" charset="0"/>
                        </a:rPr>
                        <a:t>11.8 % vacancy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en-ZA" sz="1200" b="1" kern="1200" dirty="0" smtClean="0">
                          <a:solidFill>
                            <a:schemeClr val="tx1"/>
                          </a:solidFill>
                          <a:effectLst/>
                          <a:latin typeface="Arial Narrow" panose="020B0606020202030204" pitchFamily="34" charset="0"/>
                          <a:ea typeface="+mn-ea"/>
                          <a:cs typeface="+mn-cs"/>
                        </a:rPr>
                        <a:t>Employee Related Cost:</a:t>
                      </a:r>
                    </a:p>
                    <a:p>
                      <a:r>
                        <a:rPr lang="en-ZA" sz="1200" b="1" kern="1200" dirty="0" smtClean="0">
                          <a:solidFill>
                            <a:schemeClr val="tx1"/>
                          </a:solidFill>
                          <a:effectLst/>
                          <a:latin typeface="Arial Narrow" panose="020B0606020202030204" pitchFamily="34" charset="0"/>
                          <a:ea typeface="+mn-ea"/>
                          <a:cs typeface="+mn-cs"/>
                        </a:rPr>
                        <a:t>R32 million/per month</a:t>
                      </a:r>
                    </a:p>
                    <a:p>
                      <a:endParaRPr lang="en-ZA" sz="1200" b="1" i="0" dirty="0">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90525">
                <a:tc>
                  <a:txBody>
                    <a:bodyPr/>
                    <a:lstStyle/>
                    <a:p>
                      <a:r>
                        <a:rPr lang="en-ZA" sz="1400" b="1" dirty="0">
                          <a:solidFill>
                            <a:schemeClr val="bg1"/>
                          </a:solidFill>
                          <a:latin typeface="Arial Narrow" panose="020B0606020202030204" pitchFamily="34" charset="0"/>
                        </a:rPr>
                        <a:t>Total number of posts filled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200" b="0" dirty="0">
                          <a:solidFill>
                            <a:schemeClr val="tx1"/>
                          </a:solidFill>
                          <a:latin typeface="Arial Narrow" panose="020B0606020202030204" pitchFamily="34" charset="0"/>
                        </a:rPr>
                        <a:t>1 106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ZA" b="0"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ZA"/>
                    </a:p>
                  </a:txBody>
                  <a:tcPr/>
                </a:tc>
                <a:extLst>
                  <a:ext uri="{0D108BD9-81ED-4DB2-BD59-A6C34878D82A}">
                    <a16:rowId xmlns:a16="http://schemas.microsoft.com/office/drawing/2014/main" xmlns="" val="10001"/>
                  </a:ext>
                </a:extLst>
              </a:tr>
              <a:tr h="390347">
                <a:tc>
                  <a:txBody>
                    <a:bodyPr/>
                    <a:lstStyle/>
                    <a:p>
                      <a:r>
                        <a:rPr lang="en-ZA" sz="1400" b="1" dirty="0">
                          <a:solidFill>
                            <a:schemeClr val="bg1"/>
                          </a:solidFill>
                          <a:latin typeface="Arial Narrow" panose="020B0606020202030204" pitchFamily="34" charset="0"/>
                        </a:rPr>
                        <a:t>Total posts vacant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r>
                        <a:rPr lang="en-ZA" sz="1200" b="0" dirty="0">
                          <a:solidFill>
                            <a:schemeClr val="tx1"/>
                          </a:solidFill>
                          <a:latin typeface="Arial Narrow" panose="020B0606020202030204" pitchFamily="34" charset="0"/>
                        </a:rPr>
                        <a:t>172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ZA" b="0"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ZA"/>
                    </a:p>
                  </a:txBody>
                  <a:tcPr/>
                </a:tc>
                <a:extLst>
                  <a:ext uri="{0D108BD9-81ED-4DB2-BD59-A6C34878D82A}">
                    <a16:rowId xmlns:a16="http://schemas.microsoft.com/office/drawing/2014/main" xmlns="" val="10002"/>
                  </a:ext>
                </a:extLst>
              </a:tr>
            </a:tbl>
          </a:graphicData>
        </a:graphic>
      </p:graphicFrame>
      <p:sp>
        <p:nvSpPr>
          <p:cNvPr id="8" name="Rectangle 7"/>
          <p:cNvSpPr/>
          <p:nvPr/>
        </p:nvSpPr>
        <p:spPr>
          <a:xfrm>
            <a:off x="1847529" y="3719900"/>
            <a:ext cx="184731" cy="646331"/>
          </a:xfrm>
          <a:prstGeom prst="rect">
            <a:avLst/>
          </a:prstGeom>
        </p:spPr>
        <p:txBody>
          <a:bodyPr wrap="none">
            <a:spAutoFit/>
          </a:bodyPr>
          <a:lstStyle/>
          <a:p>
            <a:endParaRPr lang="en-ZA" altLang="en-US" b="1" i="1" dirty="0">
              <a:solidFill>
                <a:prstClr val="black"/>
              </a:solidFill>
              <a:latin typeface="Arial Narrow" panose="020B0606020202030204" pitchFamily="34" charset="0"/>
            </a:endParaRPr>
          </a:p>
          <a:p>
            <a:endParaRPr lang="en-ZA" b="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xmlns="" val="923672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a:extLst>
              <a:ext uri="{FF2B5EF4-FFF2-40B4-BE49-F238E27FC236}">
                <a16:creationId xmlns:a16="http://schemas.microsoft.com/office/drawing/2014/main" xmlns="" id="{54A66772-7334-AE65-1A28-A8F935197950}"/>
              </a:ext>
            </a:extLst>
          </p:cNvPr>
          <p:cNvCxnSpPr>
            <a:cxnSpLocks/>
          </p:cNvCxnSpPr>
          <p:nvPr/>
        </p:nvCxnSpPr>
        <p:spPr>
          <a:xfrm>
            <a:off x="5676899" y="900112"/>
            <a:ext cx="28576" cy="4995862"/>
          </a:xfrm>
          <a:prstGeom prst="line">
            <a:avLst/>
          </a:prstGeom>
          <a:ln w="38100">
            <a:solidFill>
              <a:srgbClr val="44546A"/>
            </a:solidFill>
            <a:prstDash val="dashDot"/>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xmlns="" id="{7417C2F3-5649-F95F-7B19-F3F414E8B0D5}"/>
              </a:ext>
            </a:extLst>
          </p:cNvPr>
          <p:cNvGrpSpPr/>
          <p:nvPr/>
        </p:nvGrpSpPr>
        <p:grpSpPr>
          <a:xfrm>
            <a:off x="514349" y="1250166"/>
            <a:ext cx="4772025" cy="3783781"/>
            <a:chOff x="514349" y="1250166"/>
            <a:chExt cx="4772025" cy="3783781"/>
          </a:xfrm>
        </p:grpSpPr>
        <p:sp>
          <p:nvSpPr>
            <p:cNvPr id="3" name="Rectangle 2">
              <a:extLst>
                <a:ext uri="{FF2B5EF4-FFF2-40B4-BE49-F238E27FC236}">
                  <a16:creationId xmlns:a16="http://schemas.microsoft.com/office/drawing/2014/main" xmlns="" id="{2653C9AE-7F4D-D835-6D09-842DB0316E31}"/>
                </a:ext>
              </a:extLst>
            </p:cNvPr>
            <p:cNvSpPr/>
            <p:nvPr/>
          </p:nvSpPr>
          <p:spPr>
            <a:xfrm>
              <a:off x="1076324"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Introduction</a:t>
              </a:r>
              <a:endParaRPr lang="en-ZA" sz="1400" b="1" dirty="0">
                <a:solidFill>
                  <a:schemeClr val="tx1"/>
                </a:solidFill>
                <a:latin typeface="Arial Narrow" panose="020B0606020202030204" pitchFamily="34" charset="0"/>
              </a:endParaRPr>
            </a:p>
          </p:txBody>
        </p:sp>
        <p:sp>
          <p:nvSpPr>
            <p:cNvPr id="2" name="Rectangle 1">
              <a:extLst>
                <a:ext uri="{FF2B5EF4-FFF2-40B4-BE49-F238E27FC236}">
                  <a16:creationId xmlns:a16="http://schemas.microsoft.com/office/drawing/2014/main" xmlns="" id="{D727E91F-09E5-B44D-6C52-649D6ECA1C70}"/>
                </a:ext>
              </a:extLst>
            </p:cNvPr>
            <p:cNvSpPr/>
            <p:nvPr/>
          </p:nvSpPr>
          <p:spPr>
            <a:xfrm>
              <a:off x="514349"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0</a:t>
              </a:r>
              <a:endParaRPr lang="en-ZA" b="1" dirty="0">
                <a:latin typeface="Ink Free" panose="03080402000500000000" pitchFamily="66" charset="0"/>
              </a:endParaRPr>
            </a:p>
          </p:txBody>
        </p:sp>
        <p:sp>
          <p:nvSpPr>
            <p:cNvPr id="57" name="Rectangle 56">
              <a:extLst>
                <a:ext uri="{FF2B5EF4-FFF2-40B4-BE49-F238E27FC236}">
                  <a16:creationId xmlns:a16="http://schemas.microsoft.com/office/drawing/2014/main" xmlns="" id="{E2C4EF2A-E230-2F8E-2273-95CA54009EC1}"/>
                </a:ext>
              </a:extLst>
            </p:cNvPr>
            <p:cNvSpPr/>
            <p:nvPr/>
          </p:nvSpPr>
          <p:spPr>
            <a:xfrm>
              <a:off x="1076324"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Financial health of the municipality</a:t>
              </a:r>
              <a:endParaRPr lang="en-ZA" sz="1400" b="1" dirty="0">
                <a:solidFill>
                  <a:schemeClr val="tx1"/>
                </a:solidFill>
                <a:latin typeface="Arial Narrow" panose="020B0606020202030204" pitchFamily="34" charset="0"/>
              </a:endParaRPr>
            </a:p>
          </p:txBody>
        </p:sp>
        <p:sp>
          <p:nvSpPr>
            <p:cNvPr id="58" name="Rectangle 57">
              <a:extLst>
                <a:ext uri="{FF2B5EF4-FFF2-40B4-BE49-F238E27FC236}">
                  <a16:creationId xmlns:a16="http://schemas.microsoft.com/office/drawing/2014/main" xmlns="" id="{63B842B0-8BC2-3B8E-2DCD-CDD57D512EB1}"/>
                </a:ext>
              </a:extLst>
            </p:cNvPr>
            <p:cNvSpPr/>
            <p:nvPr/>
          </p:nvSpPr>
          <p:spPr>
            <a:xfrm>
              <a:off x="514349"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a:t>
              </a:r>
              <a:endParaRPr lang="en-ZA" b="1" dirty="0">
                <a:latin typeface="Ink Free" panose="03080402000500000000" pitchFamily="66" charset="0"/>
              </a:endParaRPr>
            </a:p>
          </p:txBody>
        </p:sp>
        <p:sp>
          <p:nvSpPr>
            <p:cNvPr id="60" name="Rectangle 59">
              <a:extLst>
                <a:ext uri="{FF2B5EF4-FFF2-40B4-BE49-F238E27FC236}">
                  <a16:creationId xmlns:a16="http://schemas.microsoft.com/office/drawing/2014/main" xmlns="" id="{61F794CF-B8DA-07E5-657B-3CA7628B102C}"/>
                </a:ext>
              </a:extLst>
            </p:cNvPr>
            <p:cNvSpPr/>
            <p:nvPr/>
          </p:nvSpPr>
          <p:spPr>
            <a:xfrm>
              <a:off x="1076324"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Investigations by MPAC and implementation of its recommendations by council</a:t>
              </a:r>
              <a:endParaRPr lang="en-ZA" sz="1400" b="1" dirty="0">
                <a:solidFill>
                  <a:schemeClr val="tx1"/>
                </a:solidFill>
                <a:latin typeface="Arial Narrow" panose="020B0606020202030204" pitchFamily="34" charset="0"/>
              </a:endParaRPr>
            </a:p>
          </p:txBody>
        </p:sp>
        <p:sp>
          <p:nvSpPr>
            <p:cNvPr id="61" name="Rectangle 60">
              <a:extLst>
                <a:ext uri="{FF2B5EF4-FFF2-40B4-BE49-F238E27FC236}">
                  <a16:creationId xmlns:a16="http://schemas.microsoft.com/office/drawing/2014/main" xmlns="" id="{AD76B112-BCCA-68D8-DBE2-116B78903B7A}"/>
                </a:ext>
              </a:extLst>
            </p:cNvPr>
            <p:cNvSpPr/>
            <p:nvPr/>
          </p:nvSpPr>
          <p:spPr>
            <a:xfrm>
              <a:off x="514349"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2</a:t>
              </a:r>
              <a:endParaRPr lang="en-ZA" b="1" dirty="0">
                <a:latin typeface="Ink Free" panose="03080402000500000000" pitchFamily="66" charset="0"/>
              </a:endParaRPr>
            </a:p>
          </p:txBody>
        </p:sp>
        <p:sp>
          <p:nvSpPr>
            <p:cNvPr id="63" name="Rectangle 62">
              <a:extLst>
                <a:ext uri="{FF2B5EF4-FFF2-40B4-BE49-F238E27FC236}">
                  <a16:creationId xmlns:a16="http://schemas.microsoft.com/office/drawing/2014/main" xmlns="" id="{111EDBC6-B8D1-C9D5-A00F-19937E1C2E30}"/>
                </a:ext>
              </a:extLst>
            </p:cNvPr>
            <p:cNvSpPr/>
            <p:nvPr/>
          </p:nvSpPr>
          <p:spPr>
            <a:xfrm>
              <a:off x="1076324"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Revenue collection</a:t>
              </a:r>
              <a:endParaRPr lang="en-ZA" sz="1400" b="1" dirty="0">
                <a:solidFill>
                  <a:schemeClr val="tx1"/>
                </a:solidFill>
                <a:latin typeface="Arial Narrow" panose="020B0606020202030204" pitchFamily="34" charset="0"/>
              </a:endParaRPr>
            </a:p>
          </p:txBody>
        </p:sp>
        <p:sp>
          <p:nvSpPr>
            <p:cNvPr id="64" name="Rectangle 63">
              <a:extLst>
                <a:ext uri="{FF2B5EF4-FFF2-40B4-BE49-F238E27FC236}">
                  <a16:creationId xmlns:a16="http://schemas.microsoft.com/office/drawing/2014/main" xmlns="" id="{5F978734-3361-3791-BC9C-CC859B4B8332}"/>
                </a:ext>
              </a:extLst>
            </p:cNvPr>
            <p:cNvSpPr/>
            <p:nvPr/>
          </p:nvSpPr>
          <p:spPr>
            <a:xfrm>
              <a:off x="514349"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3</a:t>
              </a:r>
              <a:endParaRPr lang="en-ZA" b="1" dirty="0">
                <a:latin typeface="Ink Free" panose="03080402000500000000" pitchFamily="66" charset="0"/>
              </a:endParaRPr>
            </a:p>
          </p:txBody>
        </p:sp>
        <p:sp>
          <p:nvSpPr>
            <p:cNvPr id="66" name="Rectangle 65">
              <a:extLst>
                <a:ext uri="{FF2B5EF4-FFF2-40B4-BE49-F238E27FC236}">
                  <a16:creationId xmlns:a16="http://schemas.microsoft.com/office/drawing/2014/main" xmlns="" id="{2105B437-827A-0A8E-7C51-69D8FDD15D87}"/>
                </a:ext>
              </a:extLst>
            </p:cNvPr>
            <p:cNvSpPr/>
            <p:nvPr/>
          </p:nvSpPr>
          <p:spPr>
            <a:xfrm>
              <a:off x="1076324"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to the municipality</a:t>
              </a:r>
              <a:endParaRPr lang="en-ZA" sz="1400" b="1" dirty="0">
                <a:solidFill>
                  <a:schemeClr val="tx1"/>
                </a:solidFill>
                <a:latin typeface="Arial Narrow" panose="020B0606020202030204" pitchFamily="34" charset="0"/>
              </a:endParaRPr>
            </a:p>
          </p:txBody>
        </p:sp>
        <p:sp>
          <p:nvSpPr>
            <p:cNvPr id="67" name="Rectangle 66">
              <a:extLst>
                <a:ext uri="{FF2B5EF4-FFF2-40B4-BE49-F238E27FC236}">
                  <a16:creationId xmlns:a16="http://schemas.microsoft.com/office/drawing/2014/main" xmlns="" id="{6272038A-7122-F90A-1E62-CD6506176455}"/>
                </a:ext>
              </a:extLst>
            </p:cNvPr>
            <p:cNvSpPr/>
            <p:nvPr/>
          </p:nvSpPr>
          <p:spPr>
            <a:xfrm>
              <a:off x="514349"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4</a:t>
              </a:r>
              <a:endParaRPr lang="en-ZA" b="1" dirty="0">
                <a:latin typeface="Ink Free" panose="03080402000500000000" pitchFamily="66" charset="0"/>
              </a:endParaRPr>
            </a:p>
          </p:txBody>
        </p:sp>
        <p:sp>
          <p:nvSpPr>
            <p:cNvPr id="69" name="Rectangle 68">
              <a:extLst>
                <a:ext uri="{FF2B5EF4-FFF2-40B4-BE49-F238E27FC236}">
                  <a16:creationId xmlns:a16="http://schemas.microsoft.com/office/drawing/2014/main" xmlns="" id="{E70F2B0F-1BEC-1E08-EFB0-A945F9965C85}"/>
                </a:ext>
              </a:extLst>
            </p:cNvPr>
            <p:cNvSpPr/>
            <p:nvPr/>
          </p:nvSpPr>
          <p:spPr>
            <a:xfrm>
              <a:off x="1076324"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By The Municipality (Bulk Purchases)</a:t>
              </a:r>
              <a:endParaRPr lang="en-ZA" sz="1400" b="1" dirty="0">
                <a:solidFill>
                  <a:schemeClr val="tx1"/>
                </a:solidFill>
                <a:latin typeface="Arial Narrow" panose="020B0606020202030204" pitchFamily="34" charset="0"/>
              </a:endParaRPr>
            </a:p>
          </p:txBody>
        </p:sp>
        <p:sp>
          <p:nvSpPr>
            <p:cNvPr id="70" name="Rectangle 69">
              <a:extLst>
                <a:ext uri="{FF2B5EF4-FFF2-40B4-BE49-F238E27FC236}">
                  <a16:creationId xmlns:a16="http://schemas.microsoft.com/office/drawing/2014/main" xmlns="" id="{055A2345-39BA-CDDD-602B-A48AED2CC33C}"/>
                </a:ext>
              </a:extLst>
            </p:cNvPr>
            <p:cNvSpPr/>
            <p:nvPr/>
          </p:nvSpPr>
          <p:spPr>
            <a:xfrm>
              <a:off x="514349"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5</a:t>
              </a:r>
              <a:endParaRPr lang="en-ZA" b="1" dirty="0">
                <a:latin typeface="Ink Free" panose="03080402000500000000" pitchFamily="66" charset="0"/>
              </a:endParaRPr>
            </a:p>
          </p:txBody>
        </p:sp>
      </p:grpSp>
      <p:grpSp>
        <p:nvGrpSpPr>
          <p:cNvPr id="90" name="Group 89">
            <a:extLst>
              <a:ext uri="{FF2B5EF4-FFF2-40B4-BE49-F238E27FC236}">
                <a16:creationId xmlns:a16="http://schemas.microsoft.com/office/drawing/2014/main" xmlns="" id="{9DB12AF0-3462-473F-8A3F-D2BCFA576844}"/>
              </a:ext>
            </a:extLst>
          </p:cNvPr>
          <p:cNvGrpSpPr/>
          <p:nvPr/>
        </p:nvGrpSpPr>
        <p:grpSpPr>
          <a:xfrm>
            <a:off x="6096000" y="1250166"/>
            <a:ext cx="4772025" cy="3783781"/>
            <a:chOff x="6096000" y="1250166"/>
            <a:chExt cx="4772025" cy="3783781"/>
          </a:xfrm>
        </p:grpSpPr>
        <p:sp>
          <p:nvSpPr>
            <p:cNvPr id="72" name="Rectangle 71">
              <a:extLst>
                <a:ext uri="{FF2B5EF4-FFF2-40B4-BE49-F238E27FC236}">
                  <a16:creationId xmlns:a16="http://schemas.microsoft.com/office/drawing/2014/main" xmlns="" id="{82765034-74ED-7163-59EE-9CD8D6C5058C}"/>
                </a:ext>
              </a:extLst>
            </p:cNvPr>
            <p:cNvSpPr/>
            <p:nvPr/>
          </p:nvSpPr>
          <p:spPr>
            <a:xfrm>
              <a:off x="6657975"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UIFW expenditure </a:t>
              </a:r>
            </a:p>
          </p:txBody>
        </p:sp>
        <p:sp>
          <p:nvSpPr>
            <p:cNvPr id="73" name="Rectangle 72">
              <a:extLst>
                <a:ext uri="{FF2B5EF4-FFF2-40B4-BE49-F238E27FC236}">
                  <a16:creationId xmlns:a16="http://schemas.microsoft.com/office/drawing/2014/main" xmlns="" id="{0E6503E1-F417-C8BF-BE5E-9481617CFA73}"/>
                </a:ext>
              </a:extLst>
            </p:cNvPr>
            <p:cNvSpPr/>
            <p:nvPr/>
          </p:nvSpPr>
          <p:spPr>
            <a:xfrm>
              <a:off x="6096000"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6</a:t>
              </a:r>
              <a:endParaRPr lang="en-ZA" b="1" dirty="0">
                <a:latin typeface="Ink Free" panose="03080402000500000000" pitchFamily="66" charset="0"/>
              </a:endParaRPr>
            </a:p>
          </p:txBody>
        </p:sp>
        <p:sp>
          <p:nvSpPr>
            <p:cNvPr id="75" name="Rectangle 74">
              <a:extLst>
                <a:ext uri="{FF2B5EF4-FFF2-40B4-BE49-F238E27FC236}">
                  <a16:creationId xmlns:a16="http://schemas.microsoft.com/office/drawing/2014/main" xmlns="" id="{A9633CCA-19AD-6969-24B9-BE82066AFB0C}"/>
                </a:ext>
              </a:extLst>
            </p:cNvPr>
            <p:cNvSpPr/>
            <p:nvPr/>
          </p:nvSpPr>
          <p:spPr>
            <a:xfrm>
              <a:off x="6657975"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Consequence management</a:t>
              </a:r>
            </a:p>
          </p:txBody>
        </p:sp>
        <p:sp>
          <p:nvSpPr>
            <p:cNvPr id="76" name="Rectangle 75">
              <a:extLst>
                <a:ext uri="{FF2B5EF4-FFF2-40B4-BE49-F238E27FC236}">
                  <a16:creationId xmlns:a16="http://schemas.microsoft.com/office/drawing/2014/main" xmlns="" id="{F02B2F6B-8851-AE28-0184-D2B7FC3B011B}"/>
                </a:ext>
              </a:extLst>
            </p:cNvPr>
            <p:cNvSpPr/>
            <p:nvPr/>
          </p:nvSpPr>
          <p:spPr>
            <a:xfrm>
              <a:off x="6096000"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7</a:t>
              </a:r>
              <a:endParaRPr lang="en-ZA" b="1" dirty="0">
                <a:latin typeface="Ink Free" panose="03080402000500000000" pitchFamily="66" charset="0"/>
              </a:endParaRPr>
            </a:p>
          </p:txBody>
        </p:sp>
        <p:sp>
          <p:nvSpPr>
            <p:cNvPr id="78" name="Rectangle 77">
              <a:extLst>
                <a:ext uri="{FF2B5EF4-FFF2-40B4-BE49-F238E27FC236}">
                  <a16:creationId xmlns:a16="http://schemas.microsoft.com/office/drawing/2014/main" xmlns="" id="{3D8EA0BF-2BE7-884B-8DA9-310EEBBF2B69}"/>
                </a:ext>
              </a:extLst>
            </p:cNvPr>
            <p:cNvSpPr/>
            <p:nvPr/>
          </p:nvSpPr>
          <p:spPr>
            <a:xfrm>
              <a:off x="6657975"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Human resources</a:t>
              </a:r>
              <a:endParaRPr lang="en-ZA" sz="1400" b="1" dirty="0">
                <a:solidFill>
                  <a:schemeClr val="tx1"/>
                </a:solidFill>
                <a:latin typeface="Arial Narrow" panose="020B0606020202030204" pitchFamily="34" charset="0"/>
              </a:endParaRPr>
            </a:p>
          </p:txBody>
        </p:sp>
        <p:sp>
          <p:nvSpPr>
            <p:cNvPr id="79" name="Rectangle 78">
              <a:extLst>
                <a:ext uri="{FF2B5EF4-FFF2-40B4-BE49-F238E27FC236}">
                  <a16:creationId xmlns:a16="http://schemas.microsoft.com/office/drawing/2014/main" xmlns="" id="{758B8134-1F3A-C9E0-1C6F-5BEC65A58B48}"/>
                </a:ext>
              </a:extLst>
            </p:cNvPr>
            <p:cNvSpPr/>
            <p:nvPr/>
          </p:nvSpPr>
          <p:spPr>
            <a:xfrm>
              <a:off x="6096000"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8</a:t>
              </a:r>
              <a:endParaRPr lang="en-ZA" b="1" dirty="0">
                <a:latin typeface="Ink Free" panose="03080402000500000000" pitchFamily="66" charset="0"/>
              </a:endParaRPr>
            </a:p>
          </p:txBody>
        </p:sp>
        <p:sp>
          <p:nvSpPr>
            <p:cNvPr id="81" name="Rectangle 80">
              <a:extLst>
                <a:ext uri="{FF2B5EF4-FFF2-40B4-BE49-F238E27FC236}">
                  <a16:creationId xmlns:a16="http://schemas.microsoft.com/office/drawing/2014/main" xmlns="" id="{F8721DFB-9E15-1229-6AB1-9B38384A5005}"/>
                </a:ext>
              </a:extLst>
            </p:cNvPr>
            <p:cNvSpPr/>
            <p:nvPr/>
          </p:nvSpPr>
          <p:spPr>
            <a:xfrm>
              <a:off x="6657975" y="3248031"/>
              <a:ext cx="4210050" cy="400049"/>
            </a:xfrm>
            <a:prstGeom prst="rect">
              <a:avLst/>
            </a:prstGeom>
            <a:solidFill>
              <a:srgbClr val="4454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bg1"/>
                  </a:solidFill>
                  <a:latin typeface="Arial Narrow" panose="020B0606020202030204" pitchFamily="34" charset="0"/>
                </a:rPr>
                <a:t>Basic service delivery</a:t>
              </a:r>
            </a:p>
          </p:txBody>
        </p:sp>
        <p:sp>
          <p:nvSpPr>
            <p:cNvPr id="82" name="Rectangle 81">
              <a:extLst>
                <a:ext uri="{FF2B5EF4-FFF2-40B4-BE49-F238E27FC236}">
                  <a16:creationId xmlns:a16="http://schemas.microsoft.com/office/drawing/2014/main" xmlns="" id="{FF74112B-565E-49DC-6649-94A515252E8B}"/>
                </a:ext>
              </a:extLst>
            </p:cNvPr>
            <p:cNvSpPr/>
            <p:nvPr/>
          </p:nvSpPr>
          <p:spPr>
            <a:xfrm>
              <a:off x="6096000"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9</a:t>
              </a:r>
              <a:endParaRPr lang="en-ZA" b="1" dirty="0">
                <a:latin typeface="Ink Free" panose="03080402000500000000" pitchFamily="66" charset="0"/>
              </a:endParaRPr>
            </a:p>
          </p:txBody>
        </p:sp>
        <p:sp>
          <p:nvSpPr>
            <p:cNvPr id="84" name="Rectangle 83">
              <a:extLst>
                <a:ext uri="{FF2B5EF4-FFF2-40B4-BE49-F238E27FC236}">
                  <a16:creationId xmlns:a16="http://schemas.microsoft.com/office/drawing/2014/main" xmlns="" id="{AA897A2A-DC9B-561C-71AE-5409CED543DB}"/>
                </a:ext>
              </a:extLst>
            </p:cNvPr>
            <p:cNvSpPr/>
            <p:nvPr/>
          </p:nvSpPr>
          <p:spPr>
            <a:xfrm>
              <a:off x="6657975"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Local economic development</a:t>
              </a:r>
            </a:p>
          </p:txBody>
        </p:sp>
        <p:sp>
          <p:nvSpPr>
            <p:cNvPr id="85" name="Rectangle 84">
              <a:extLst>
                <a:ext uri="{FF2B5EF4-FFF2-40B4-BE49-F238E27FC236}">
                  <a16:creationId xmlns:a16="http://schemas.microsoft.com/office/drawing/2014/main" xmlns="" id="{2F845640-C39C-B9AF-0FC6-18703164F67C}"/>
                </a:ext>
              </a:extLst>
            </p:cNvPr>
            <p:cNvSpPr/>
            <p:nvPr/>
          </p:nvSpPr>
          <p:spPr>
            <a:xfrm>
              <a:off x="6096000"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10</a:t>
              </a:r>
              <a:endParaRPr lang="en-ZA" b="1" dirty="0">
                <a:latin typeface="Ink Free" panose="03080402000500000000" pitchFamily="66" charset="0"/>
              </a:endParaRPr>
            </a:p>
          </p:txBody>
        </p:sp>
        <p:sp>
          <p:nvSpPr>
            <p:cNvPr id="87" name="Rectangle 86">
              <a:extLst>
                <a:ext uri="{FF2B5EF4-FFF2-40B4-BE49-F238E27FC236}">
                  <a16:creationId xmlns:a16="http://schemas.microsoft.com/office/drawing/2014/main" xmlns="" id="{5C827E19-8F99-9674-CE0B-6024995FC06D}"/>
                </a:ext>
              </a:extLst>
            </p:cNvPr>
            <p:cNvSpPr/>
            <p:nvPr/>
          </p:nvSpPr>
          <p:spPr>
            <a:xfrm>
              <a:off x="6657975"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Challenges faced by the municipality that impacts on service delivery</a:t>
              </a:r>
              <a:endParaRPr lang="en-ZA" sz="1400" b="1" dirty="0">
                <a:solidFill>
                  <a:schemeClr val="tx1"/>
                </a:solidFill>
                <a:latin typeface="Arial Narrow" panose="020B0606020202030204" pitchFamily="34" charset="0"/>
              </a:endParaRPr>
            </a:p>
          </p:txBody>
        </p:sp>
        <p:sp>
          <p:nvSpPr>
            <p:cNvPr id="88" name="Rectangle 87">
              <a:extLst>
                <a:ext uri="{FF2B5EF4-FFF2-40B4-BE49-F238E27FC236}">
                  <a16:creationId xmlns:a16="http://schemas.microsoft.com/office/drawing/2014/main" xmlns="" id="{3162AC5D-1377-5CF0-78DE-67A4EED591DF}"/>
                </a:ext>
              </a:extLst>
            </p:cNvPr>
            <p:cNvSpPr/>
            <p:nvPr/>
          </p:nvSpPr>
          <p:spPr>
            <a:xfrm>
              <a:off x="6096000"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11</a:t>
              </a:r>
              <a:endParaRPr lang="en-ZA" b="1" dirty="0">
                <a:latin typeface="Ink Free" panose="03080402000500000000" pitchFamily="66" charset="0"/>
              </a:endParaRPr>
            </a:p>
          </p:txBody>
        </p:sp>
      </p:grpSp>
    </p:spTree>
    <p:extLst>
      <p:ext uri="{BB962C8B-B14F-4D97-AF65-F5344CB8AC3E}">
        <p14:creationId xmlns:p14="http://schemas.microsoft.com/office/powerpoint/2010/main" xmlns="" val="2594004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03;p26"/>
          <p:cNvSpPr txBox="1">
            <a:spLocks/>
          </p:cNvSpPr>
          <p:nvPr/>
        </p:nvSpPr>
        <p:spPr>
          <a:xfrm>
            <a:off x="103402" y="552475"/>
            <a:ext cx="11764748" cy="5562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buClr>
                <a:srgbClr val="000000"/>
              </a:buClr>
              <a:buSzPts val="1600"/>
              <a:buNone/>
              <a:defRPr/>
            </a:pPr>
            <a:r>
              <a:rPr lang="en-ZA" sz="1400" b="1" kern="0" dirty="0">
                <a:solidFill>
                  <a:srgbClr val="000000"/>
                </a:solidFill>
                <a:latin typeface="Arial Narrow" panose="020B0606020202030204" pitchFamily="34" charset="0"/>
              </a:rPr>
              <a:t>Electrical services</a:t>
            </a:r>
            <a:endParaRPr lang="en-ZA" sz="1400" b="1" i="1"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err="1">
                <a:solidFill>
                  <a:srgbClr val="000000"/>
                </a:solidFill>
                <a:latin typeface="Arial Narrow" panose="020B0606020202030204" pitchFamily="34" charset="0"/>
              </a:rPr>
              <a:t>Mogalakwena</a:t>
            </a:r>
            <a:r>
              <a:rPr lang="en-ZA" sz="1200" kern="0" dirty="0">
                <a:solidFill>
                  <a:srgbClr val="000000"/>
                </a:solidFill>
                <a:latin typeface="Arial Narrow" panose="020B0606020202030204" pitchFamily="34" charset="0"/>
              </a:rPr>
              <a:t> Municipality has a licence to supply electricity to an area of </a:t>
            </a:r>
            <a:r>
              <a:rPr lang="en-ZA" sz="1200" b="1" kern="0" dirty="0">
                <a:solidFill>
                  <a:srgbClr val="000000"/>
                </a:solidFill>
                <a:latin typeface="Arial Narrow" panose="020B0606020202030204" pitchFamily="34" charset="0"/>
              </a:rPr>
              <a:t>2 800m²</a:t>
            </a:r>
            <a:r>
              <a:rPr lang="en-ZA" sz="1200" kern="0" dirty="0">
                <a:solidFill>
                  <a:srgbClr val="000000"/>
                </a:solidFill>
                <a:latin typeface="Arial Narrow" panose="020B0606020202030204" pitchFamily="34" charset="0"/>
              </a:rPr>
              <a:t>, with ESKOM accounting for the bigger slice. </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Out of </a:t>
            </a:r>
            <a:r>
              <a:rPr lang="en-ZA" sz="1200" b="1" kern="0" dirty="0">
                <a:solidFill>
                  <a:srgbClr val="000000"/>
                </a:solidFill>
                <a:latin typeface="Arial Narrow" panose="020B0606020202030204" pitchFamily="34" charset="0"/>
              </a:rPr>
              <a:t>79 396</a:t>
            </a:r>
            <a:r>
              <a:rPr lang="en-ZA" sz="1200" kern="0" dirty="0">
                <a:solidFill>
                  <a:srgbClr val="000000"/>
                </a:solidFill>
                <a:latin typeface="Arial Narrow" panose="020B0606020202030204" pitchFamily="34" charset="0"/>
              </a:rPr>
              <a:t> households within the municipality, </a:t>
            </a:r>
            <a:r>
              <a:rPr lang="en-ZA" sz="1200" b="1" kern="0" dirty="0">
                <a:solidFill>
                  <a:srgbClr val="000000"/>
                </a:solidFill>
                <a:latin typeface="Arial Narrow" panose="020B0606020202030204" pitchFamily="34" charset="0"/>
              </a:rPr>
              <a:t>71 163</a:t>
            </a:r>
            <a:r>
              <a:rPr lang="en-ZA" sz="1200" kern="0" dirty="0">
                <a:solidFill>
                  <a:srgbClr val="000000"/>
                </a:solidFill>
                <a:latin typeface="Arial Narrow" panose="020B0606020202030204" pitchFamily="34" charset="0"/>
              </a:rPr>
              <a:t> are electrified which constitutes </a:t>
            </a:r>
            <a:r>
              <a:rPr lang="en-ZA" sz="1200" b="1" kern="0" dirty="0">
                <a:solidFill>
                  <a:srgbClr val="000000"/>
                </a:solidFill>
                <a:latin typeface="Arial Narrow" panose="020B0606020202030204" pitchFamily="34" charset="0"/>
              </a:rPr>
              <a:t>91%</a:t>
            </a:r>
            <a:r>
              <a:rPr lang="en-ZA" sz="1200" kern="0" dirty="0">
                <a:solidFill>
                  <a:srgbClr val="000000"/>
                </a:solidFill>
                <a:latin typeface="Arial Narrow" panose="020B0606020202030204" pitchFamily="34" charset="0"/>
              </a:rPr>
              <a:t> with a current backlog of </a:t>
            </a:r>
            <a:r>
              <a:rPr lang="en-ZA" sz="1200" b="1" kern="0" dirty="0">
                <a:solidFill>
                  <a:srgbClr val="000000"/>
                </a:solidFill>
                <a:latin typeface="Arial Narrow" panose="020B0606020202030204" pitchFamily="34" charset="0"/>
              </a:rPr>
              <a:t>9%.</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The Municipality is, in collaboration with ESKOM, embarking on a programme to reduce this moving target significantly by 2025.  </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To achieve the set target, Eskom has confirmed the  construction of </a:t>
            </a:r>
            <a:r>
              <a:rPr lang="en-ZA" sz="1200" b="1" kern="0" dirty="0" err="1">
                <a:solidFill>
                  <a:srgbClr val="000000"/>
                </a:solidFill>
                <a:latin typeface="Arial Narrow" panose="020B0606020202030204" pitchFamily="34" charset="0"/>
              </a:rPr>
              <a:t>Borutho</a:t>
            </a:r>
            <a:r>
              <a:rPr lang="en-ZA" sz="1200" b="1" kern="0" dirty="0">
                <a:solidFill>
                  <a:srgbClr val="000000"/>
                </a:solidFill>
                <a:latin typeface="Arial Narrow" panose="020B0606020202030204" pitchFamily="34" charset="0"/>
              </a:rPr>
              <a:t> </a:t>
            </a:r>
            <a:r>
              <a:rPr lang="en-ZA" sz="1200" kern="0" dirty="0">
                <a:solidFill>
                  <a:srgbClr val="000000"/>
                </a:solidFill>
                <a:latin typeface="Arial Narrow" panose="020B0606020202030204" pitchFamily="34" charset="0"/>
              </a:rPr>
              <a:t>substation which will increase the distribution capacity of the infrastructure in town, the adjacent </a:t>
            </a:r>
            <a:r>
              <a:rPr lang="en-ZA" sz="1200" kern="0" dirty="0" err="1">
                <a:solidFill>
                  <a:srgbClr val="000000"/>
                </a:solidFill>
                <a:latin typeface="Arial Narrow" panose="020B0606020202030204" pitchFamily="34" charset="0"/>
              </a:rPr>
              <a:t>peri</a:t>
            </a:r>
            <a:r>
              <a:rPr lang="en-ZA" sz="1200" kern="0" dirty="0">
                <a:solidFill>
                  <a:srgbClr val="000000"/>
                </a:solidFill>
                <a:latin typeface="Arial Narrow" panose="020B0606020202030204" pitchFamily="34" charset="0"/>
              </a:rPr>
              <a:t>-urban settlements, industrial areas and mining operations. </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With all going according to schedule the substation is programmed to be completed in 2025.</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The municipality will electrify residential extensions in all our </a:t>
            </a:r>
            <a:r>
              <a:rPr lang="en-ZA" sz="1200" b="1" kern="0" dirty="0">
                <a:solidFill>
                  <a:srgbClr val="000000"/>
                </a:solidFill>
                <a:latin typeface="Arial Narrow" panose="020B0606020202030204" pitchFamily="34" charset="0"/>
              </a:rPr>
              <a:t>178</a:t>
            </a:r>
            <a:r>
              <a:rPr lang="en-ZA" sz="1200" kern="0" dirty="0">
                <a:solidFill>
                  <a:srgbClr val="000000"/>
                </a:solidFill>
                <a:latin typeface="Arial Narrow" panose="020B0606020202030204" pitchFamily="34" charset="0"/>
              </a:rPr>
              <a:t> villages, as tenders have been awarded to electrify new houses in villages.</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Significant progress is also been made to upgrade the municipality's Eskom distribution to </a:t>
            </a:r>
            <a:r>
              <a:rPr lang="en-ZA" sz="1200" b="1" kern="0" dirty="0">
                <a:solidFill>
                  <a:srgbClr val="000000"/>
                </a:solidFill>
                <a:latin typeface="Arial Narrow" panose="020B0606020202030204" pitchFamily="34" charset="0"/>
              </a:rPr>
              <a:t>50MVA</a:t>
            </a:r>
            <a:r>
              <a:rPr lang="en-ZA" sz="1200" kern="0" dirty="0">
                <a:solidFill>
                  <a:srgbClr val="000000"/>
                </a:solidFill>
                <a:latin typeface="Arial Narrow" panose="020B0606020202030204" pitchFamily="34" charset="0"/>
              </a:rPr>
              <a:t> which will allow growth in areas around </a:t>
            </a:r>
            <a:r>
              <a:rPr lang="en-ZA" sz="1200" kern="0" dirty="0" err="1">
                <a:solidFill>
                  <a:srgbClr val="000000"/>
                </a:solidFill>
                <a:latin typeface="Arial Narrow" panose="020B0606020202030204" pitchFamily="34" charset="0"/>
              </a:rPr>
              <a:t>Mokopane</a:t>
            </a:r>
            <a:r>
              <a:rPr lang="en-ZA" sz="1200" kern="0" dirty="0">
                <a:solidFill>
                  <a:srgbClr val="000000"/>
                </a:solidFill>
                <a:latin typeface="Arial Narrow" panose="020B0606020202030204" pitchFamily="34" charset="0"/>
              </a:rPr>
              <a:t> for in the next </a:t>
            </a:r>
            <a:r>
              <a:rPr lang="en-ZA" sz="1200" b="1" kern="0" dirty="0">
                <a:solidFill>
                  <a:srgbClr val="000000"/>
                </a:solidFill>
                <a:latin typeface="Arial Narrow" panose="020B0606020202030204" pitchFamily="34" charset="0"/>
              </a:rPr>
              <a:t>10 years</a:t>
            </a:r>
            <a:r>
              <a:rPr lang="en-ZA" sz="1200" kern="0" dirty="0">
                <a:solidFill>
                  <a:srgbClr val="000000"/>
                </a:solidFill>
                <a:latin typeface="Arial Narrow" panose="020B0606020202030204" pitchFamily="34" charset="0"/>
              </a:rPr>
              <a:t> giving a breather to plan ahead.</a:t>
            </a:r>
            <a:endParaRPr lang="en-ZA" sz="2800" kern="0" dirty="0">
              <a:solidFill>
                <a:srgbClr val="000000"/>
              </a:solidFill>
              <a:latin typeface="Arial Narrow" panose="020B0606020202030204" pitchFamily="34" charset="0"/>
            </a:endParaRPr>
          </a:p>
          <a:p>
            <a:pPr marL="342900" indent="-254000">
              <a:spcBef>
                <a:spcPts val="280"/>
              </a:spcBef>
              <a:buClr>
                <a:srgbClr val="000000"/>
              </a:buClr>
              <a:buSzPts val="1400"/>
              <a:buNone/>
              <a:defRPr/>
            </a:pPr>
            <a:endParaRPr lang="en-ZA" sz="1200" kern="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xmlns="" val="1436647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2;p27"/>
          <p:cNvSpPr txBox="1">
            <a:spLocks/>
          </p:cNvSpPr>
          <p:nvPr/>
        </p:nvSpPr>
        <p:spPr>
          <a:xfrm>
            <a:off x="107380" y="558623"/>
            <a:ext cx="8768084" cy="5181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lgn="just">
              <a:spcBef>
                <a:spcPts val="0"/>
              </a:spcBef>
              <a:buClr>
                <a:srgbClr val="000000"/>
              </a:buClr>
              <a:buSzPts val="1600"/>
              <a:buNone/>
              <a:defRPr/>
            </a:pPr>
            <a:r>
              <a:rPr lang="en-ZA" sz="1400" b="1" kern="0" dirty="0">
                <a:solidFill>
                  <a:srgbClr val="000000"/>
                </a:solidFill>
                <a:latin typeface="Arial Narrow" panose="020B0606020202030204" pitchFamily="34" charset="0"/>
              </a:rPr>
              <a:t>Electrical services</a:t>
            </a:r>
            <a:endParaRPr lang="en-ZA" sz="1400" b="1" i="1"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The development of  medium to long term Energy Master Plan is in progress to ensure readiness for future electricity programmes and projects.</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The municipality increased human resource capacity with appointment of four electricians and one handyman to meet the current services demands.</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However the challenge is with regard to spending of 6% of income generated from sale of electricity service which in terms of NERSA licencing condition must be spent on refurbishment and maintenance of ageing infrastructure. </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The Municipality will review the status quo and consider same during our mid-term budget adjustment to ensure that indeed NERSA regulatory directives are met.</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In the efforts to reinforce commitment to contribute to reducing incidents of crime especially in the night, the municipality  have successfully installed </a:t>
            </a:r>
            <a:r>
              <a:rPr lang="en-ZA" sz="1200" b="1" kern="0" dirty="0">
                <a:solidFill>
                  <a:srgbClr val="000000"/>
                </a:solidFill>
                <a:latin typeface="Arial Narrow" panose="020B0606020202030204" pitchFamily="34" charset="0"/>
              </a:rPr>
              <a:t>103 high mast lights</a:t>
            </a:r>
            <a:r>
              <a:rPr lang="en-ZA" sz="1200" kern="0" dirty="0">
                <a:solidFill>
                  <a:srgbClr val="000000"/>
                </a:solidFill>
                <a:latin typeface="Arial Narrow" panose="020B0606020202030204" pitchFamily="34" charset="0"/>
              </a:rPr>
              <a:t> in the </a:t>
            </a:r>
            <a:r>
              <a:rPr lang="en-ZA" sz="1200" kern="0" dirty="0" err="1">
                <a:solidFill>
                  <a:srgbClr val="000000"/>
                </a:solidFill>
                <a:latin typeface="Arial Narrow" panose="020B0606020202030204" pitchFamily="34" charset="0"/>
              </a:rPr>
              <a:t>peri</a:t>
            </a:r>
            <a:r>
              <a:rPr lang="en-ZA" sz="1200" kern="0" dirty="0">
                <a:solidFill>
                  <a:srgbClr val="000000"/>
                </a:solidFill>
                <a:latin typeface="Arial Narrow" panose="020B0606020202030204" pitchFamily="34" charset="0"/>
              </a:rPr>
              <a:t>-urban and rural communities.</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The municipality will install additional </a:t>
            </a:r>
            <a:r>
              <a:rPr lang="en-ZA" sz="1200" b="1" kern="0" dirty="0">
                <a:solidFill>
                  <a:srgbClr val="000000"/>
                </a:solidFill>
                <a:latin typeface="Arial Narrow" panose="020B0606020202030204" pitchFamily="34" charset="0"/>
              </a:rPr>
              <a:t>26</a:t>
            </a:r>
            <a:r>
              <a:rPr lang="en-ZA" sz="1200" kern="0" dirty="0">
                <a:solidFill>
                  <a:srgbClr val="000000"/>
                </a:solidFill>
                <a:latin typeface="Arial Narrow" panose="020B0606020202030204" pitchFamily="34" charset="0"/>
              </a:rPr>
              <a:t> high mast lights to value of R6.5m.</a:t>
            </a:r>
            <a:endParaRPr lang="en-ZA" sz="2800" kern="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xmlns="" val="3716967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7EEEF83-F334-3DAE-AED5-D739002DA8DE}"/>
              </a:ext>
            </a:extLst>
          </p:cNvPr>
          <p:cNvPicPr>
            <a:picLocks noChangeAspect="1"/>
          </p:cNvPicPr>
          <p:nvPr/>
        </p:nvPicPr>
        <p:blipFill rotWithShape="1">
          <a:blip r:embed="rId2" cstate="print"/>
          <a:srcRect l="5915" b="5751"/>
          <a:stretch/>
        </p:blipFill>
        <p:spPr>
          <a:xfrm>
            <a:off x="174170" y="997351"/>
            <a:ext cx="5038155" cy="5222494"/>
          </a:xfrm>
          <a:prstGeom prst="rect">
            <a:avLst/>
          </a:prstGeom>
          <a:ln w="9525">
            <a:solidFill>
              <a:schemeClr val="tx1"/>
            </a:solidFill>
          </a:ln>
        </p:spPr>
      </p:pic>
      <p:sp>
        <p:nvSpPr>
          <p:cNvPr id="5" name="Rectangle 4">
            <a:extLst>
              <a:ext uri="{FF2B5EF4-FFF2-40B4-BE49-F238E27FC236}">
                <a16:creationId xmlns:a16="http://schemas.microsoft.com/office/drawing/2014/main" xmlns="" id="{88202931-849A-BE40-71FB-956C23778F8E}"/>
              </a:ext>
            </a:extLst>
          </p:cNvPr>
          <p:cNvSpPr/>
          <p:nvPr/>
        </p:nvSpPr>
        <p:spPr>
          <a:xfrm>
            <a:off x="5655972" y="869172"/>
            <a:ext cx="5038154" cy="2981265"/>
          </a:xfrm>
          <a:prstGeom prst="rect">
            <a:avLst/>
          </a:prstGeom>
        </p:spPr>
        <p:txBody>
          <a:bodyPr wrap="square">
            <a:spAutoFit/>
          </a:bodyPr>
          <a:lstStyle/>
          <a:p>
            <a:pPr algn="just">
              <a:lnSpc>
                <a:spcPct val="150000"/>
              </a:lnSpc>
              <a:spcAft>
                <a:spcPts val="800"/>
              </a:spcAft>
            </a:pPr>
            <a:r>
              <a:rPr lang="en-ZA" sz="1200" b="1" dirty="0">
                <a:latin typeface="Arial Narrow" panose="020B0606020202030204" pitchFamily="34" charset="0"/>
                <a:ea typeface="Calibri" panose="020F0502020204030204" pitchFamily="34" charset="0"/>
                <a:cs typeface="Times New Roman" panose="02020603050405020304" pitchFamily="18" charset="0"/>
              </a:rPr>
              <a:t>The municipality is constituted by 32 wards with 64 councillors:</a:t>
            </a:r>
            <a:endParaRPr lang="en-ZA" sz="120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ZA" sz="1200" dirty="0">
                <a:latin typeface="Arial Narrow" panose="020B0606020202030204" pitchFamily="34" charset="0"/>
                <a:ea typeface="Calibri" panose="020F0502020204030204" pitchFamily="34" charset="0"/>
                <a:cs typeface="Times New Roman" panose="02020603050405020304" pitchFamily="18" charset="0"/>
              </a:rPr>
              <a:t>32 ward councillors and, 32 PR councillors</a:t>
            </a:r>
          </a:p>
          <a:p>
            <a:pPr marL="285750" indent="-285750" algn="just">
              <a:lnSpc>
                <a:spcPct val="150000"/>
              </a:lnSpc>
              <a:buFont typeface="Arial" panose="020B0604020202020204" pitchFamily="34" charset="0"/>
              <a:buChar char="•"/>
            </a:pPr>
            <a:r>
              <a:rPr lang="en-ZA" sz="1200" dirty="0">
                <a:latin typeface="Arial Narrow" panose="020B0606020202030204" pitchFamily="34" charset="0"/>
                <a:ea typeface="Calibri" panose="020F0502020204030204" pitchFamily="34" charset="0"/>
                <a:cs typeface="Times New Roman" panose="02020603050405020304" pitchFamily="18" charset="0"/>
              </a:rPr>
              <a:t>42 ANC councillors</a:t>
            </a:r>
          </a:p>
          <a:p>
            <a:pPr marL="285750" indent="-285750" algn="just">
              <a:lnSpc>
                <a:spcPct val="150000"/>
              </a:lnSpc>
              <a:buFont typeface="Arial" panose="020B0604020202020204" pitchFamily="34" charset="0"/>
              <a:buChar char="•"/>
            </a:pPr>
            <a:r>
              <a:rPr lang="en-ZA" sz="1200" dirty="0">
                <a:latin typeface="Arial Narrow" panose="020B0606020202030204" pitchFamily="34" charset="0"/>
                <a:ea typeface="Calibri" panose="020F0502020204030204" pitchFamily="34" charset="0"/>
                <a:cs typeface="Times New Roman" panose="02020603050405020304" pitchFamily="18" charset="0"/>
              </a:rPr>
              <a:t>13 EFF</a:t>
            </a:r>
          </a:p>
          <a:p>
            <a:pPr marL="285750" indent="-285750" algn="just">
              <a:lnSpc>
                <a:spcPct val="150000"/>
              </a:lnSpc>
              <a:buFont typeface="Arial" panose="020B0604020202020204" pitchFamily="34" charset="0"/>
              <a:buChar char="•"/>
            </a:pPr>
            <a:r>
              <a:rPr lang="en-ZA" sz="1200" dirty="0">
                <a:latin typeface="Arial Narrow" panose="020B0606020202030204" pitchFamily="34" charset="0"/>
                <a:ea typeface="Calibri" panose="020F0502020204030204" pitchFamily="34" charset="0"/>
                <a:cs typeface="Times New Roman" panose="02020603050405020304" pitchFamily="18" charset="0"/>
              </a:rPr>
              <a:t>5 DA</a:t>
            </a:r>
          </a:p>
          <a:p>
            <a:pPr marL="285750" indent="-285750" algn="just">
              <a:lnSpc>
                <a:spcPct val="150000"/>
              </a:lnSpc>
              <a:buFont typeface="Arial" panose="020B0604020202020204" pitchFamily="34" charset="0"/>
              <a:buChar char="•"/>
            </a:pPr>
            <a:r>
              <a:rPr lang="en-ZA" sz="1200" dirty="0">
                <a:latin typeface="Arial Narrow" panose="020B0606020202030204" pitchFamily="34" charset="0"/>
                <a:ea typeface="Calibri" panose="020F0502020204030204" pitchFamily="34" charset="0"/>
                <a:cs typeface="Times New Roman" panose="02020603050405020304" pitchFamily="18" charset="0"/>
              </a:rPr>
              <a:t>2 VF Plus</a:t>
            </a:r>
          </a:p>
          <a:p>
            <a:pPr marL="285750" indent="-285750" algn="just">
              <a:lnSpc>
                <a:spcPct val="150000"/>
              </a:lnSpc>
              <a:buFont typeface="Arial" panose="020B0604020202020204" pitchFamily="34" charset="0"/>
              <a:buChar char="•"/>
            </a:pPr>
            <a:r>
              <a:rPr lang="en-ZA" sz="1200" dirty="0">
                <a:latin typeface="Arial Narrow" panose="020B0606020202030204" pitchFamily="34" charset="0"/>
                <a:ea typeface="Calibri" panose="020F0502020204030204" pitchFamily="34" charset="0"/>
                <a:cs typeface="Times New Roman" panose="02020603050405020304" pitchFamily="18" charset="0"/>
              </a:rPr>
              <a:t>1 PAC</a:t>
            </a:r>
          </a:p>
          <a:p>
            <a:pPr marL="285750" indent="-285750" algn="just">
              <a:lnSpc>
                <a:spcPct val="150000"/>
              </a:lnSpc>
              <a:buFont typeface="Arial" panose="020B0604020202020204" pitchFamily="34" charset="0"/>
              <a:buChar char="•"/>
            </a:pPr>
            <a:r>
              <a:rPr lang="en-ZA" sz="1200" dirty="0">
                <a:latin typeface="Arial Narrow" panose="020B0606020202030204" pitchFamily="34" charset="0"/>
                <a:ea typeface="Calibri" panose="020F0502020204030204" pitchFamily="34" charset="0"/>
                <a:cs typeface="Times New Roman" panose="02020603050405020304" pitchFamily="18" charset="0"/>
              </a:rPr>
              <a:t>1 APC</a:t>
            </a:r>
          </a:p>
          <a:p>
            <a:pPr algn="just">
              <a:lnSpc>
                <a:spcPct val="150000"/>
              </a:lnSpc>
              <a:spcBef>
                <a:spcPts val="385"/>
              </a:spcBef>
              <a:spcAft>
                <a:spcPts val="0"/>
              </a:spcAft>
            </a:pPr>
            <a:r>
              <a:rPr lang="en-ZA" sz="1200" b="1" u="sng" dirty="0">
                <a:solidFill>
                  <a:srgbClr val="000000"/>
                </a:solidFill>
                <a:latin typeface="Arial Narrow" panose="020B0606020202030204" pitchFamily="34" charset="0"/>
                <a:ea typeface="Arial" panose="020B0604020202020204" pitchFamily="34" charset="0"/>
                <a:cs typeface="Times New Roman" panose="02020603050405020304" pitchFamily="18" charset="0"/>
              </a:rPr>
              <a:t>Party Caucus </a:t>
            </a:r>
            <a:endParaRPr lang="en-ZA" sz="12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tabLst>
                <a:tab pos="-118745" algn="l"/>
              </a:tabLst>
            </a:pPr>
            <a:r>
              <a:rPr lang="en-ZA" sz="1200" dirty="0">
                <a:solidFill>
                  <a:srgbClr val="000000"/>
                </a:solidFill>
                <a:latin typeface="Arial Narrow" panose="020B0606020202030204" pitchFamily="34" charset="0"/>
                <a:ea typeface="Arial" panose="020B0604020202020204" pitchFamily="34" charset="0"/>
                <a:cs typeface="Times New Roman" panose="02020603050405020304" pitchFamily="18" charset="0"/>
              </a:rPr>
              <a:t>Efficiently &amp; effectively functional. </a:t>
            </a:r>
            <a:endParaRPr lang="en-ZA" sz="1200" dirty="0">
              <a:effectLst/>
              <a:latin typeface="Arial Narrow" panose="020B060602020203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xmlns="" id="{F534DB01-1216-4E77-8C4B-E0CD5ED437C4}"/>
              </a:ext>
            </a:extLst>
          </p:cNvPr>
          <p:cNvSpPr txBox="1">
            <a:spLocks noChangeArrowheads="1"/>
          </p:cNvSpPr>
          <p:nvPr/>
        </p:nvSpPr>
        <p:spPr>
          <a:xfrm>
            <a:off x="113484" y="533762"/>
            <a:ext cx="9144000" cy="963613"/>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defRPr/>
            </a:pPr>
            <a:r>
              <a:rPr lang="en-US" sz="2400" b="1" dirty="0">
                <a:latin typeface="Arial Narrow" panose="020B0606020202030204" pitchFamily="34" charset="0"/>
                <a:cs typeface="Arial" panose="020B0604020202020204" pitchFamily="34" charset="0"/>
              </a:rPr>
              <a:t>WARD COUNCILLORS</a:t>
            </a:r>
            <a:endParaRPr lang="en-US" altLang="en-US" sz="2400" b="1" dirty="0">
              <a:solidFill>
                <a:schemeClr val="tx2"/>
              </a:solidFill>
              <a:latin typeface="+mn-lt"/>
            </a:endParaRPr>
          </a:p>
        </p:txBody>
      </p:sp>
    </p:spTree>
    <p:extLst>
      <p:ext uri="{BB962C8B-B14F-4D97-AF65-F5344CB8AC3E}">
        <p14:creationId xmlns:p14="http://schemas.microsoft.com/office/powerpoint/2010/main" xmlns="" val="38085084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21;p28"/>
          <p:cNvSpPr txBox="1">
            <a:spLocks/>
          </p:cNvSpPr>
          <p:nvPr/>
        </p:nvSpPr>
        <p:spPr>
          <a:xfrm>
            <a:off x="105346" y="495300"/>
            <a:ext cx="8912100" cy="5867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lgn="just">
              <a:lnSpc>
                <a:spcPct val="150000"/>
              </a:lnSpc>
              <a:spcBef>
                <a:spcPts val="0"/>
              </a:spcBef>
              <a:buClr>
                <a:srgbClr val="000000"/>
              </a:buClr>
              <a:buSzPts val="1400"/>
              <a:buNone/>
              <a:defRPr/>
            </a:pPr>
            <a:r>
              <a:rPr lang="en-ZA" sz="1200" b="1" kern="0" dirty="0">
                <a:solidFill>
                  <a:srgbClr val="000000"/>
                </a:solidFill>
                <a:latin typeface="Arial Narrow" panose="020B0606020202030204" pitchFamily="34" charset="0"/>
              </a:rPr>
              <a:t>WATER:</a:t>
            </a:r>
            <a:endParaRPr lang="en-ZA" sz="12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err="1">
                <a:solidFill>
                  <a:srgbClr val="000000"/>
                </a:solidFill>
                <a:latin typeface="Arial Narrow" panose="020B0606020202030204" pitchFamily="34" charset="0"/>
              </a:rPr>
              <a:t>Mogalakwena</a:t>
            </a:r>
            <a:r>
              <a:rPr lang="en-ZA" sz="1200" kern="0" dirty="0">
                <a:solidFill>
                  <a:srgbClr val="000000"/>
                </a:solidFill>
                <a:latin typeface="Arial Narrow" panose="020B0606020202030204" pitchFamily="34" charset="0"/>
              </a:rPr>
              <a:t> Local Municipality is both the Water Services Authority(WSA) and Water Services Provider (WSP)</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The municipality is 84 % dependent on</a:t>
            </a:r>
            <a:r>
              <a:rPr lang="en-ZA" sz="1200" b="1" kern="0" dirty="0">
                <a:solidFill>
                  <a:srgbClr val="000000"/>
                </a:solidFill>
                <a:latin typeface="Arial Narrow" panose="020B0606020202030204" pitchFamily="34" charset="0"/>
              </a:rPr>
              <a:t> </a:t>
            </a:r>
            <a:r>
              <a:rPr lang="en-ZA" sz="1200" kern="0" dirty="0">
                <a:solidFill>
                  <a:srgbClr val="000000"/>
                </a:solidFill>
                <a:latin typeface="Arial Narrow" panose="020B0606020202030204" pitchFamily="34" charset="0"/>
              </a:rPr>
              <a:t>bore holes as the water source </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178 Villages are supplied with water from boreholes </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Rural villages are supplied as per the RDP standard however,</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Most of the bore holes run dry during winter season and poses  challenge with regard to meeting the demands</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The  total households is 79 396 and 72 293 with access to water which is 92%</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The backlog  is currently at 8%</a:t>
            </a:r>
            <a:endParaRPr lang="en-ZA" sz="2800" kern="0" dirty="0">
              <a:solidFill>
                <a:srgbClr val="000000"/>
              </a:solidFill>
              <a:latin typeface="Arial Narrow" panose="020B0606020202030204" pitchFamily="34" charset="0"/>
            </a:endParaRPr>
          </a:p>
          <a:p>
            <a:pPr marL="0" indent="0" algn="just">
              <a:lnSpc>
                <a:spcPct val="150000"/>
              </a:lnSpc>
              <a:spcBef>
                <a:spcPts val="280"/>
              </a:spcBef>
              <a:buClr>
                <a:srgbClr val="000000"/>
              </a:buClr>
              <a:buSzPts val="1400"/>
              <a:buNone/>
              <a:defRPr/>
            </a:pPr>
            <a:endParaRPr lang="en-ZA" sz="300" b="1" kern="0" dirty="0">
              <a:solidFill>
                <a:srgbClr val="000000"/>
              </a:solidFill>
              <a:latin typeface="Arial Narrow" panose="020B0606020202030204" pitchFamily="34" charset="0"/>
            </a:endParaRPr>
          </a:p>
          <a:p>
            <a:pPr marL="0" indent="0" algn="just">
              <a:lnSpc>
                <a:spcPct val="150000"/>
              </a:lnSpc>
              <a:spcBef>
                <a:spcPts val="280"/>
              </a:spcBef>
              <a:buClr>
                <a:srgbClr val="000000"/>
              </a:buClr>
              <a:buSzPts val="1400"/>
              <a:buNone/>
              <a:defRPr/>
            </a:pPr>
            <a:r>
              <a:rPr lang="en-ZA" sz="1200" b="1" kern="0" dirty="0">
                <a:solidFill>
                  <a:srgbClr val="000000"/>
                </a:solidFill>
                <a:latin typeface="Arial Narrow" panose="020B0606020202030204" pitchFamily="34" charset="0"/>
              </a:rPr>
              <a:t>Mokopane Water challenges:</a:t>
            </a:r>
            <a:endParaRPr lang="en-ZA" sz="12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Current demand 32ml/d</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Peak period: 42ml/d</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Current supply 24ml/d</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Deficit 8ml/d</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Constraint to supply low-cost housing in Ext. 14, 17, 19 and 20 as a result of lack of infrastructure</a:t>
            </a:r>
            <a:endParaRPr lang="en-ZA" sz="2800" kern="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xmlns="" val="3777458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30;p29"/>
          <p:cNvSpPr txBox="1">
            <a:spLocks/>
          </p:cNvSpPr>
          <p:nvPr/>
        </p:nvSpPr>
        <p:spPr>
          <a:xfrm>
            <a:off x="126430" y="523217"/>
            <a:ext cx="8317234" cy="5638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buClr>
                <a:srgbClr val="000000"/>
              </a:buClr>
              <a:buSzPts val="1600"/>
              <a:buNone/>
              <a:defRPr/>
            </a:pPr>
            <a:r>
              <a:rPr lang="en-ZA" sz="1400" b="1" kern="0" dirty="0">
                <a:solidFill>
                  <a:srgbClr val="000000"/>
                </a:solidFill>
                <a:latin typeface="Arial Narrow" panose="020B0606020202030204" pitchFamily="34" charset="0"/>
              </a:rPr>
              <a:t>Planned water supply  interventions:</a:t>
            </a:r>
            <a:endParaRPr lang="en-ZA" sz="14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Installed infrastructure in extensions 14,17, 19 and 20</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Water </a:t>
            </a:r>
            <a:r>
              <a:rPr lang="en-ZA" sz="1200" kern="0" dirty="0" err="1">
                <a:solidFill>
                  <a:srgbClr val="000000"/>
                </a:solidFill>
                <a:latin typeface="Arial Narrow" panose="020B0606020202030204" pitchFamily="34" charset="0"/>
              </a:rPr>
              <a:t>tankering</a:t>
            </a:r>
            <a:r>
              <a:rPr lang="en-ZA" sz="1200" kern="0" dirty="0">
                <a:solidFill>
                  <a:srgbClr val="000000"/>
                </a:solidFill>
                <a:latin typeface="Arial Narrow" panose="020B0606020202030204" pitchFamily="34" charset="0"/>
              </a:rPr>
              <a:t> – using own trucks and outsourcing </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Securing of additional 5ml/d from </a:t>
            </a:r>
            <a:r>
              <a:rPr lang="en-ZA" sz="1200" kern="0" dirty="0" err="1">
                <a:solidFill>
                  <a:srgbClr val="000000"/>
                </a:solidFill>
                <a:latin typeface="Arial Narrow" panose="020B0606020202030204" pitchFamily="34" charset="0"/>
              </a:rPr>
              <a:t>Doorndraai</a:t>
            </a:r>
            <a:r>
              <a:rPr lang="en-ZA" sz="1200" kern="0" dirty="0">
                <a:solidFill>
                  <a:srgbClr val="000000"/>
                </a:solidFill>
                <a:latin typeface="Arial Narrow" panose="020B0606020202030204" pitchFamily="34" charset="0"/>
              </a:rPr>
              <a:t> Dam negotiated with Mining Fraternity</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Equipping boreholes for supply of additional 1,5ml/d  and 0,7ml/d respectively</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Permanent solution – the completion of </a:t>
            </a:r>
            <a:r>
              <a:rPr lang="en-ZA" sz="1200" kern="0" dirty="0" err="1">
                <a:solidFill>
                  <a:srgbClr val="000000"/>
                </a:solidFill>
                <a:latin typeface="Arial Narrow" panose="020B0606020202030204" pitchFamily="34" charset="0"/>
              </a:rPr>
              <a:t>Olifants</a:t>
            </a:r>
            <a:r>
              <a:rPr lang="en-ZA" sz="1200" kern="0" dirty="0">
                <a:solidFill>
                  <a:srgbClr val="000000"/>
                </a:solidFill>
                <a:latin typeface="Arial Narrow" panose="020B0606020202030204" pitchFamily="34" charset="0"/>
              </a:rPr>
              <a:t> River Water Resource Development Project</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The </a:t>
            </a:r>
            <a:r>
              <a:rPr lang="en-ZA" sz="1200" kern="0" dirty="0" err="1">
                <a:solidFill>
                  <a:srgbClr val="000000"/>
                </a:solidFill>
                <a:latin typeface="Arial Narrow" panose="020B0606020202030204" pitchFamily="34" charset="0"/>
              </a:rPr>
              <a:t>Olifants</a:t>
            </a:r>
            <a:r>
              <a:rPr lang="en-ZA" sz="1200" kern="0" dirty="0">
                <a:solidFill>
                  <a:srgbClr val="000000"/>
                </a:solidFill>
                <a:latin typeface="Arial Narrow" panose="020B0606020202030204" pitchFamily="34" charset="0"/>
              </a:rPr>
              <a:t> River Water Resource Development Project (water supply pipeline from Boshielo Dam to </a:t>
            </a:r>
            <a:r>
              <a:rPr lang="en-ZA" sz="1200" kern="0" dirty="0" err="1">
                <a:solidFill>
                  <a:srgbClr val="000000"/>
                </a:solidFill>
                <a:latin typeface="Arial Narrow" panose="020B0606020202030204" pitchFamily="34" charset="0"/>
              </a:rPr>
              <a:t>Mokopane</a:t>
            </a:r>
            <a:r>
              <a:rPr lang="en-ZA" sz="1200" kern="0" dirty="0">
                <a:solidFill>
                  <a:srgbClr val="000000"/>
                </a:solidFill>
                <a:latin typeface="Arial Narrow" panose="020B0606020202030204" pitchFamily="34" charset="0"/>
              </a:rPr>
              <a:t> and all the villages within the municipality)</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The Project will provide 79 396 households with water in which 65% falls under indigent category</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The supply system will provide water to </a:t>
            </a:r>
            <a:r>
              <a:rPr lang="en-ZA" sz="1200" kern="0" dirty="0" err="1">
                <a:solidFill>
                  <a:srgbClr val="000000"/>
                </a:solidFill>
                <a:latin typeface="Arial Narrow" panose="020B0606020202030204" pitchFamily="34" charset="0"/>
              </a:rPr>
              <a:t>Mokopane</a:t>
            </a:r>
            <a:r>
              <a:rPr lang="en-ZA" sz="1200" kern="0" dirty="0">
                <a:solidFill>
                  <a:srgbClr val="000000"/>
                </a:solidFill>
                <a:latin typeface="Arial Narrow" panose="020B0606020202030204" pitchFamily="34" charset="0"/>
              </a:rPr>
              <a:t> Town and village reservoirs and networks mostly for standpipes in streets and limited low use yard connections</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The project cost to completion: R 1. 5964 Billion and funded through the Regional Bulk Infrastructure Grant (RBIG)</a:t>
            </a:r>
            <a:endParaRPr lang="en-ZA" sz="2800" kern="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xmlns="" val="15404306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48;p31"/>
          <p:cNvSpPr txBox="1">
            <a:spLocks/>
          </p:cNvSpPr>
          <p:nvPr/>
        </p:nvSpPr>
        <p:spPr>
          <a:xfrm>
            <a:off x="143446" y="571500"/>
            <a:ext cx="8912100" cy="5715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buClr>
                <a:srgbClr val="000000"/>
              </a:buClr>
              <a:buSzPts val="1400"/>
              <a:buNone/>
              <a:defRPr/>
            </a:pPr>
            <a:r>
              <a:rPr lang="en-ZA" sz="1200" b="1" u="sng" kern="0" dirty="0">
                <a:solidFill>
                  <a:srgbClr val="000000"/>
                </a:solidFill>
                <a:latin typeface="Arial Narrow" panose="020B0606020202030204" pitchFamily="34" charset="0"/>
              </a:rPr>
              <a:t>Sanitation: </a:t>
            </a:r>
            <a:endParaRPr lang="en-ZA" sz="12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Sanitation is dignity, the availability of sanitation facilities does not only improve the dignity of people but also enhances their healthy living. </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The current backlog is at </a:t>
            </a:r>
            <a:r>
              <a:rPr lang="en-ZA" sz="1200" b="1" kern="0" dirty="0">
                <a:solidFill>
                  <a:srgbClr val="000000"/>
                </a:solidFill>
                <a:latin typeface="Arial Narrow" panose="020B0606020202030204" pitchFamily="34" charset="0"/>
              </a:rPr>
              <a:t>42%</a:t>
            </a:r>
            <a:r>
              <a:rPr lang="en-ZA" sz="1200" kern="0" dirty="0">
                <a:solidFill>
                  <a:srgbClr val="000000"/>
                </a:solidFill>
                <a:latin typeface="Arial Narrow" panose="020B0606020202030204" pitchFamily="34" charset="0"/>
              </a:rPr>
              <a:t> equivalent to </a:t>
            </a:r>
            <a:r>
              <a:rPr lang="en-ZA" sz="1200" b="1" kern="0" dirty="0">
                <a:solidFill>
                  <a:srgbClr val="000000"/>
                </a:solidFill>
                <a:latin typeface="Arial Narrow" panose="020B0606020202030204" pitchFamily="34" charset="0"/>
              </a:rPr>
              <a:t>32 436</a:t>
            </a:r>
            <a:r>
              <a:rPr lang="en-ZA" sz="1200" kern="0" dirty="0">
                <a:solidFill>
                  <a:srgbClr val="000000"/>
                </a:solidFill>
                <a:latin typeface="Arial Narrow" panose="020B0606020202030204" pitchFamily="34" charset="0"/>
              </a:rPr>
              <a:t> households that still need the VIP toilet system. </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This trend requires that more of our future funding be directed to sanitation services.</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err="1">
                <a:solidFill>
                  <a:srgbClr val="000000"/>
                </a:solidFill>
                <a:latin typeface="Arial Narrow" panose="020B0606020202030204" pitchFamily="34" charset="0"/>
              </a:rPr>
              <a:t>Mokopane</a:t>
            </a:r>
            <a:r>
              <a:rPr lang="en-ZA" sz="1200" kern="0" dirty="0">
                <a:solidFill>
                  <a:srgbClr val="000000"/>
                </a:solidFill>
                <a:latin typeface="Arial Narrow" panose="020B0606020202030204" pitchFamily="34" charset="0"/>
              </a:rPr>
              <a:t> Town Sewer Plant is running at full capacity</a:t>
            </a:r>
            <a:r>
              <a:rPr lang="en-ZA" sz="1200" b="1" kern="0" dirty="0">
                <a:solidFill>
                  <a:srgbClr val="000000"/>
                </a:solidFill>
                <a:latin typeface="Arial Narrow" panose="020B0606020202030204" pitchFamily="34" charset="0"/>
              </a:rPr>
              <a:t>. </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The municipality refurbished the facility through installation of mechanical aerators to replace the old system, a standby generator already installed and old pumps are replaced.</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An additional 10ml sewer plant to be built at </a:t>
            </a:r>
            <a:r>
              <a:rPr lang="en-ZA" sz="1200" kern="0" dirty="0" err="1">
                <a:solidFill>
                  <a:srgbClr val="000000"/>
                </a:solidFill>
                <a:latin typeface="Arial Narrow" panose="020B0606020202030204" pitchFamily="34" charset="0"/>
              </a:rPr>
              <a:t>Masodi</a:t>
            </a:r>
            <a:r>
              <a:rPr lang="en-ZA" sz="1200" kern="0" dirty="0">
                <a:solidFill>
                  <a:srgbClr val="000000"/>
                </a:solidFill>
                <a:latin typeface="Arial Narrow" panose="020B0606020202030204" pitchFamily="34" charset="0"/>
              </a:rPr>
              <a:t> in conjunction with one of the mining company. </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The new plant will off-load pressure from the existing plant in town and cater for the entire </a:t>
            </a:r>
            <a:r>
              <a:rPr lang="en-ZA" sz="1200" kern="0" dirty="0" err="1">
                <a:solidFill>
                  <a:srgbClr val="000000"/>
                </a:solidFill>
                <a:latin typeface="Arial Narrow" panose="020B0606020202030204" pitchFamily="34" charset="0"/>
              </a:rPr>
              <a:t>peri</a:t>
            </a:r>
            <a:r>
              <a:rPr lang="en-ZA" sz="1200" kern="0" dirty="0">
                <a:solidFill>
                  <a:srgbClr val="000000"/>
                </a:solidFill>
                <a:latin typeface="Arial Narrow" panose="020B0606020202030204" pitchFamily="34" charset="0"/>
              </a:rPr>
              <a:t>-urban settlements and the envisaged mining operations. </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The new sewer plant will not only restore dignity to the  people in </a:t>
            </a:r>
            <a:r>
              <a:rPr lang="en-ZA" sz="1200" kern="0" dirty="0" err="1">
                <a:solidFill>
                  <a:srgbClr val="000000"/>
                </a:solidFill>
                <a:latin typeface="Arial Narrow" panose="020B0606020202030204" pitchFamily="34" charset="0"/>
              </a:rPr>
              <a:t>Sekgakgapeng</a:t>
            </a:r>
            <a:r>
              <a:rPr lang="en-ZA" sz="1200" kern="0" dirty="0">
                <a:solidFill>
                  <a:srgbClr val="000000"/>
                </a:solidFill>
                <a:latin typeface="Arial Narrow" panose="020B0606020202030204" pitchFamily="34" charset="0"/>
              </a:rPr>
              <a:t>, </a:t>
            </a:r>
            <a:r>
              <a:rPr lang="en-ZA" sz="1200" kern="0" dirty="0" err="1">
                <a:solidFill>
                  <a:srgbClr val="000000"/>
                </a:solidFill>
                <a:latin typeface="Arial Narrow" panose="020B0606020202030204" pitchFamily="34" charset="0"/>
              </a:rPr>
              <a:t>Moshate</a:t>
            </a:r>
            <a:r>
              <a:rPr lang="en-ZA" sz="1200" kern="0" dirty="0">
                <a:solidFill>
                  <a:srgbClr val="000000"/>
                </a:solidFill>
                <a:latin typeface="Arial Narrow" panose="020B0606020202030204" pitchFamily="34" charset="0"/>
              </a:rPr>
              <a:t>, </a:t>
            </a:r>
            <a:r>
              <a:rPr lang="en-ZA" sz="1200" kern="0" dirty="0" err="1">
                <a:solidFill>
                  <a:srgbClr val="000000"/>
                </a:solidFill>
                <a:latin typeface="Arial Narrow" panose="020B0606020202030204" pitchFamily="34" charset="0"/>
              </a:rPr>
              <a:t>Mahwelereng</a:t>
            </a:r>
            <a:r>
              <a:rPr lang="en-ZA" sz="1200" kern="0" dirty="0">
                <a:solidFill>
                  <a:srgbClr val="000000"/>
                </a:solidFill>
                <a:latin typeface="Arial Narrow" panose="020B0606020202030204" pitchFamily="34" charset="0"/>
              </a:rPr>
              <a:t> and </a:t>
            </a:r>
            <a:r>
              <a:rPr lang="en-ZA" sz="1200" kern="0" dirty="0" err="1">
                <a:solidFill>
                  <a:srgbClr val="000000"/>
                </a:solidFill>
                <a:latin typeface="Arial Narrow" panose="020B0606020202030204" pitchFamily="34" charset="0"/>
              </a:rPr>
              <a:t>Masodi</a:t>
            </a:r>
            <a:r>
              <a:rPr lang="en-ZA" sz="1200" kern="0" dirty="0">
                <a:solidFill>
                  <a:srgbClr val="000000"/>
                </a:solidFill>
                <a:latin typeface="Arial Narrow" panose="020B0606020202030204" pitchFamily="34" charset="0"/>
              </a:rPr>
              <a:t>, they will also be relieved from the inhuman conditions subjected to them by the erstwhile Potgietersrus Council as they had to endure perpetual stench from the nearby oxidation ponds. Which will be decommissioned on completion of new plant.</a:t>
            </a:r>
            <a:endParaRPr lang="en-ZA" sz="2800" kern="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xmlns="" val="39198108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7;p32"/>
          <p:cNvSpPr txBox="1">
            <a:spLocks/>
          </p:cNvSpPr>
          <p:nvPr/>
        </p:nvSpPr>
        <p:spPr>
          <a:xfrm>
            <a:off x="135954" y="577956"/>
            <a:ext cx="10112945" cy="5486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buClr>
                <a:srgbClr val="000000"/>
              </a:buClr>
              <a:buSzPts val="1400"/>
              <a:buNone/>
              <a:defRPr/>
            </a:pPr>
            <a:r>
              <a:rPr lang="en-ZA" sz="1200" b="1" u="sng" kern="0" dirty="0">
                <a:solidFill>
                  <a:srgbClr val="000000"/>
                </a:solidFill>
                <a:latin typeface="Arial Narrow" panose="020B0606020202030204" pitchFamily="34" charset="0"/>
              </a:rPr>
              <a:t>Rural sanitation:</a:t>
            </a:r>
            <a:endParaRPr lang="en-ZA" sz="12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b="1" kern="0" dirty="0">
                <a:solidFill>
                  <a:srgbClr val="000000"/>
                </a:solidFill>
                <a:latin typeface="Arial Narrow" panose="020B0606020202030204" pitchFamily="34" charset="0"/>
              </a:rPr>
              <a:t>500 VIP toilets</a:t>
            </a:r>
            <a:r>
              <a:rPr lang="en-ZA" sz="1200" kern="0" dirty="0">
                <a:solidFill>
                  <a:srgbClr val="000000"/>
                </a:solidFill>
                <a:latin typeface="Arial Narrow" panose="020B0606020202030204" pitchFamily="34" charset="0"/>
              </a:rPr>
              <a:t> provided to beneficiaries in various villages within the municipality</a:t>
            </a:r>
            <a:r>
              <a:rPr lang="en-US" sz="1200" kern="0" dirty="0">
                <a:solidFill>
                  <a:srgbClr val="000000"/>
                </a:solidFill>
                <a:latin typeface="Arial Narrow" panose="020B0606020202030204" pitchFamily="34" charset="0"/>
              </a:rPr>
              <a:t>.</a:t>
            </a:r>
            <a:endParaRPr lang="en-ZA" sz="2800" kern="0" dirty="0">
              <a:solidFill>
                <a:srgbClr val="000000"/>
              </a:solidFill>
              <a:latin typeface="Arial Narrow" panose="020B0606020202030204" pitchFamily="34" charset="0"/>
            </a:endParaRPr>
          </a:p>
          <a:p>
            <a:pPr marL="0" indent="0" algn="just">
              <a:spcBef>
                <a:spcPts val="280"/>
              </a:spcBef>
              <a:buClr>
                <a:srgbClr val="000000"/>
              </a:buClr>
              <a:buSzPts val="1400"/>
              <a:buNone/>
              <a:defRPr/>
            </a:pPr>
            <a:endParaRPr lang="en-ZA" sz="1200" kern="0" dirty="0">
              <a:solidFill>
                <a:srgbClr val="000000"/>
              </a:solidFill>
              <a:latin typeface="Arial Narrow" panose="020B0606020202030204" pitchFamily="34" charset="0"/>
            </a:endParaRPr>
          </a:p>
          <a:p>
            <a:pPr marL="0" indent="0" algn="just">
              <a:spcBef>
                <a:spcPts val="280"/>
              </a:spcBef>
              <a:buClr>
                <a:srgbClr val="000000"/>
              </a:buClr>
              <a:buSzPts val="1400"/>
              <a:buNone/>
              <a:defRPr/>
            </a:pPr>
            <a:r>
              <a:rPr lang="en-ZA" sz="1200" b="1" u="sng" kern="0" dirty="0">
                <a:solidFill>
                  <a:srgbClr val="000000"/>
                </a:solidFill>
                <a:latin typeface="Arial Narrow" panose="020B0606020202030204" pitchFamily="34" charset="0"/>
              </a:rPr>
              <a:t>Roads and </a:t>
            </a:r>
            <a:r>
              <a:rPr lang="en-ZA" sz="1200" b="1" u="sng" kern="0" dirty="0" err="1">
                <a:solidFill>
                  <a:srgbClr val="000000"/>
                </a:solidFill>
                <a:latin typeface="Arial Narrow" panose="020B0606020202030204" pitchFamily="34" charset="0"/>
              </a:rPr>
              <a:t>stormwater</a:t>
            </a:r>
            <a:r>
              <a:rPr lang="en-ZA" sz="1200" b="1" u="sng" kern="0" dirty="0">
                <a:solidFill>
                  <a:srgbClr val="000000"/>
                </a:solidFill>
                <a:latin typeface="Arial Narrow" panose="020B0606020202030204" pitchFamily="34" charset="0"/>
              </a:rPr>
              <a:t>:</a:t>
            </a:r>
            <a:endParaRPr lang="en-ZA" sz="12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The municipality has a road network of approximately </a:t>
            </a:r>
            <a:r>
              <a:rPr lang="en-ZA" sz="1200" b="1" kern="0" dirty="0">
                <a:solidFill>
                  <a:srgbClr val="000000"/>
                </a:solidFill>
                <a:latin typeface="Arial Narrow" panose="020B0606020202030204" pitchFamily="34" charset="0"/>
              </a:rPr>
              <a:t>1 205km</a:t>
            </a:r>
            <a:r>
              <a:rPr lang="en-ZA" sz="1200" kern="0" dirty="0">
                <a:solidFill>
                  <a:srgbClr val="000000"/>
                </a:solidFill>
                <a:latin typeface="Arial Narrow" panose="020B0606020202030204" pitchFamily="34" charset="0"/>
              </a:rPr>
              <a:t> covering its area of jurisdiction, </a:t>
            </a:r>
            <a:r>
              <a:rPr lang="en-ZA" sz="1200" b="1" kern="0" dirty="0">
                <a:solidFill>
                  <a:srgbClr val="000000"/>
                </a:solidFill>
                <a:latin typeface="Arial Narrow" panose="020B0606020202030204" pitchFamily="34" charset="0"/>
              </a:rPr>
              <a:t>350 km</a:t>
            </a:r>
            <a:r>
              <a:rPr lang="en-ZA" sz="1200" kern="0" dirty="0">
                <a:solidFill>
                  <a:srgbClr val="000000"/>
                </a:solidFill>
                <a:latin typeface="Arial Narrow" panose="020B0606020202030204" pitchFamily="34" charset="0"/>
              </a:rPr>
              <a:t> are surfaced through funding of priorities in the IDP. </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b="1" kern="0" dirty="0">
                <a:solidFill>
                  <a:srgbClr val="000000"/>
                </a:solidFill>
                <a:latin typeface="Arial Narrow" panose="020B0606020202030204" pitchFamily="34" charset="0"/>
              </a:rPr>
              <a:t>Ten (10) km</a:t>
            </a:r>
            <a:r>
              <a:rPr lang="en-ZA" sz="1200" kern="0" dirty="0">
                <a:solidFill>
                  <a:srgbClr val="000000"/>
                </a:solidFill>
                <a:latin typeface="Arial Narrow" panose="020B0606020202030204" pitchFamily="34" charset="0"/>
              </a:rPr>
              <a:t> will be surfaced in 2022/2023 through MIG allocation.</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A portion of the </a:t>
            </a:r>
            <a:r>
              <a:rPr lang="en-ZA" sz="1200" b="1" kern="0" dirty="0">
                <a:solidFill>
                  <a:srgbClr val="000000"/>
                </a:solidFill>
                <a:latin typeface="Arial Narrow" panose="020B0606020202030204" pitchFamily="34" charset="0"/>
              </a:rPr>
              <a:t>855 km</a:t>
            </a:r>
            <a:r>
              <a:rPr lang="en-ZA" sz="1200" kern="0" dirty="0">
                <a:solidFill>
                  <a:srgbClr val="000000"/>
                </a:solidFill>
                <a:latin typeface="Arial Narrow" panose="020B0606020202030204" pitchFamily="34" charset="0"/>
              </a:rPr>
              <a:t> balance will be re-gravelled utilizing internal plant. </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Phase one of the N11 widening of 25 km, from </a:t>
            </a:r>
            <a:r>
              <a:rPr lang="en-ZA" sz="1200" kern="0" dirty="0" err="1">
                <a:solidFill>
                  <a:srgbClr val="000000"/>
                </a:solidFill>
                <a:latin typeface="Arial Narrow" panose="020B0606020202030204" pitchFamily="34" charset="0"/>
              </a:rPr>
              <a:t>Mokopane</a:t>
            </a:r>
            <a:r>
              <a:rPr lang="en-ZA" sz="1200" kern="0" dirty="0">
                <a:solidFill>
                  <a:srgbClr val="000000"/>
                </a:solidFill>
                <a:latin typeface="Arial Narrow" panose="020B0606020202030204" pitchFamily="34" charset="0"/>
              </a:rPr>
              <a:t> town to north, by SANRAL. </a:t>
            </a:r>
            <a:endParaRPr lang="en-ZA" sz="2800" kern="0" dirty="0">
              <a:solidFill>
                <a:srgbClr val="000000"/>
              </a:solidFill>
              <a:latin typeface="Arial Narrow" panose="020B060602020203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rPr>
              <a:t>Consultations with stakeholders and private property owners who may be affected have started.</a:t>
            </a:r>
            <a:endParaRPr lang="en-ZA" sz="2800" kern="0" dirty="0">
              <a:solidFill>
                <a:srgbClr val="000000"/>
              </a:solidFill>
              <a:latin typeface="Arial Narrow" panose="020B0606020202030204" pitchFamily="34" charset="0"/>
            </a:endParaRPr>
          </a:p>
          <a:p>
            <a:pPr marL="342900" indent="-254000">
              <a:spcBef>
                <a:spcPts val="280"/>
              </a:spcBef>
              <a:buClr>
                <a:srgbClr val="000000"/>
              </a:buClr>
              <a:buSzPts val="1400"/>
              <a:buNone/>
              <a:defRPr/>
            </a:pPr>
            <a:endParaRPr lang="en-ZA" sz="1200" kern="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xmlns="" val="11503255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66;p33"/>
          <p:cNvSpPr txBox="1">
            <a:spLocks/>
          </p:cNvSpPr>
          <p:nvPr/>
        </p:nvSpPr>
        <p:spPr>
          <a:xfrm>
            <a:off x="94928" y="487396"/>
            <a:ext cx="8352928" cy="5638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lnSpc>
                <a:spcPct val="150000"/>
              </a:lnSpc>
              <a:spcBef>
                <a:spcPts val="0"/>
              </a:spcBef>
              <a:buClr>
                <a:srgbClr val="000000"/>
              </a:buClr>
              <a:buSzPts val="1400"/>
              <a:buNone/>
              <a:defRPr/>
            </a:pPr>
            <a:r>
              <a:rPr lang="en-ZA" sz="1200" b="1" u="sng" kern="0" dirty="0">
                <a:solidFill>
                  <a:srgbClr val="000000"/>
                </a:solidFill>
                <a:latin typeface="Arial Narrow" panose="020B0606020202030204" pitchFamily="34" charset="0"/>
                <a:cs typeface="Arial" panose="020B0604020202020204" pitchFamily="34" charset="0"/>
              </a:rPr>
              <a:t>Solid waste management services</a:t>
            </a:r>
            <a:endParaRPr lang="en-ZA" sz="1200" kern="0" dirty="0">
              <a:solidFill>
                <a:srgbClr val="000000"/>
              </a:solidFill>
              <a:latin typeface="Arial Narrow" panose="020B0606020202030204" pitchFamily="34" charset="0"/>
              <a:cs typeface="Arial" panose="020B0604020202020204" pitchFamily="34" charset="0"/>
            </a:endParaRPr>
          </a:p>
          <a:p>
            <a:pPr marL="0" indent="-88900" algn="just">
              <a:lnSpc>
                <a:spcPct val="150000"/>
              </a:lnSpc>
              <a:spcBef>
                <a:spcPts val="280"/>
              </a:spcBef>
              <a:buClr>
                <a:srgbClr val="000000"/>
              </a:buClr>
              <a:buSzPts val="1400"/>
              <a:defRPr/>
            </a:pPr>
            <a:r>
              <a:rPr lang="en-ZA" sz="1200" kern="0" dirty="0" err="1">
                <a:solidFill>
                  <a:srgbClr val="000000"/>
                </a:solidFill>
                <a:latin typeface="Arial Narrow" panose="020B0606020202030204" pitchFamily="34" charset="0"/>
                <a:cs typeface="Arial" panose="020B0604020202020204" pitchFamily="34" charset="0"/>
              </a:rPr>
              <a:t>Mogalakwena</a:t>
            </a:r>
            <a:r>
              <a:rPr lang="en-ZA" sz="1200" kern="0" dirty="0">
                <a:solidFill>
                  <a:srgbClr val="000000"/>
                </a:solidFill>
                <a:latin typeface="Arial Narrow" panose="020B0606020202030204" pitchFamily="34" charset="0"/>
                <a:cs typeface="Arial" panose="020B0604020202020204" pitchFamily="34" charset="0"/>
              </a:rPr>
              <a:t> municipality has only two approved landfill sites, located in </a:t>
            </a:r>
            <a:r>
              <a:rPr lang="en-ZA" sz="1200" kern="0" dirty="0" err="1">
                <a:solidFill>
                  <a:srgbClr val="000000"/>
                </a:solidFill>
                <a:latin typeface="Arial Narrow" panose="020B0606020202030204" pitchFamily="34" charset="0"/>
                <a:cs typeface="Arial" panose="020B0604020202020204" pitchFamily="34" charset="0"/>
              </a:rPr>
              <a:t>Mokopane</a:t>
            </a:r>
            <a:r>
              <a:rPr lang="en-ZA" sz="1200" kern="0" dirty="0">
                <a:solidFill>
                  <a:srgbClr val="000000"/>
                </a:solidFill>
                <a:latin typeface="Arial Narrow" panose="020B0606020202030204" pitchFamily="34" charset="0"/>
                <a:cs typeface="Arial" panose="020B0604020202020204" pitchFamily="34" charset="0"/>
              </a:rPr>
              <a:t> and </a:t>
            </a:r>
            <a:r>
              <a:rPr lang="en-ZA" sz="1200" kern="0" dirty="0" err="1">
                <a:solidFill>
                  <a:srgbClr val="000000"/>
                </a:solidFill>
                <a:latin typeface="Arial Narrow" panose="020B0606020202030204" pitchFamily="34" charset="0"/>
                <a:cs typeface="Arial" panose="020B0604020202020204" pitchFamily="34" charset="0"/>
              </a:rPr>
              <a:t>Rebone</a:t>
            </a:r>
            <a:r>
              <a:rPr lang="en-ZA" sz="1200" kern="0" dirty="0">
                <a:solidFill>
                  <a:srgbClr val="000000"/>
                </a:solidFill>
                <a:latin typeface="Arial Narrow" panose="020B0606020202030204" pitchFamily="34" charset="0"/>
                <a:cs typeface="Arial" panose="020B0604020202020204" pitchFamily="34" charset="0"/>
              </a:rPr>
              <a:t> Townships. </a:t>
            </a:r>
            <a:endParaRPr lang="en-ZA" sz="2800" kern="0" dirty="0">
              <a:solidFill>
                <a:srgbClr val="000000"/>
              </a:solidFill>
              <a:latin typeface="Arial Narrow" panose="020B0606020202030204" pitchFamily="34" charset="0"/>
              <a:cs typeface="Arial" panose="020B060402020202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cs typeface="Arial" panose="020B0604020202020204" pitchFamily="34" charset="0"/>
              </a:rPr>
              <a:t>There are challenges at the existing landfill sites which necessitates the development of a sustainability plan. </a:t>
            </a:r>
            <a:endParaRPr lang="en-ZA" sz="2800" kern="0" dirty="0">
              <a:solidFill>
                <a:srgbClr val="000000"/>
              </a:solidFill>
              <a:latin typeface="Arial Narrow" panose="020B0606020202030204" pitchFamily="34" charset="0"/>
              <a:cs typeface="Arial" panose="020B060402020202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cs typeface="Arial" panose="020B0604020202020204" pitchFamily="34" charset="0"/>
              </a:rPr>
              <a:t>The </a:t>
            </a:r>
            <a:r>
              <a:rPr lang="en-ZA" sz="1200" kern="0" dirty="0" err="1">
                <a:solidFill>
                  <a:srgbClr val="000000"/>
                </a:solidFill>
                <a:latin typeface="Arial Narrow" panose="020B0606020202030204" pitchFamily="34" charset="0"/>
                <a:cs typeface="Arial" panose="020B0604020202020204" pitchFamily="34" charset="0"/>
              </a:rPr>
              <a:t>Letjema</a:t>
            </a:r>
            <a:r>
              <a:rPr lang="en-ZA" sz="1200" kern="0" dirty="0">
                <a:solidFill>
                  <a:srgbClr val="000000"/>
                </a:solidFill>
                <a:latin typeface="Arial Narrow" panose="020B0606020202030204" pitchFamily="34" charset="0"/>
                <a:cs typeface="Arial" panose="020B0604020202020204" pitchFamily="34" charset="0"/>
              </a:rPr>
              <a:t> Waste Management Programme has been absorbed to assist in waste collection and clearing of strategic identified areas resulting with creation of temporary jobs for the youth, however ongoing review and monitoring is necessary. </a:t>
            </a:r>
            <a:endParaRPr lang="en-ZA" sz="2800" kern="0" dirty="0">
              <a:solidFill>
                <a:srgbClr val="000000"/>
              </a:solidFill>
              <a:latin typeface="Arial Narrow" panose="020B0606020202030204" pitchFamily="34" charset="0"/>
              <a:cs typeface="Arial" panose="020B0604020202020204" pitchFamily="34" charset="0"/>
            </a:endParaRPr>
          </a:p>
          <a:p>
            <a:pPr marL="0" indent="0" algn="just">
              <a:lnSpc>
                <a:spcPct val="150000"/>
              </a:lnSpc>
              <a:spcBef>
                <a:spcPts val="280"/>
              </a:spcBef>
              <a:buClr>
                <a:srgbClr val="000000"/>
              </a:buClr>
              <a:buSzPts val="1400"/>
              <a:buNone/>
              <a:defRPr/>
            </a:pPr>
            <a:r>
              <a:rPr lang="en-ZA" sz="1200" b="1" kern="0" dirty="0">
                <a:solidFill>
                  <a:srgbClr val="000000"/>
                </a:solidFill>
                <a:latin typeface="Arial Narrow" panose="020B0606020202030204" pitchFamily="34" charset="0"/>
                <a:cs typeface="Arial" panose="020B0604020202020204" pitchFamily="34" charset="0"/>
              </a:rPr>
              <a:t> </a:t>
            </a:r>
            <a:endParaRPr lang="en-ZA" sz="1200" kern="0" dirty="0">
              <a:solidFill>
                <a:srgbClr val="000000"/>
              </a:solidFill>
              <a:latin typeface="Arial Narrow" panose="020B0606020202030204" pitchFamily="34" charset="0"/>
              <a:cs typeface="Arial" panose="020B0604020202020204" pitchFamily="34" charset="0"/>
            </a:endParaRPr>
          </a:p>
          <a:p>
            <a:pPr marL="0" indent="0" algn="just">
              <a:lnSpc>
                <a:spcPct val="150000"/>
              </a:lnSpc>
              <a:spcBef>
                <a:spcPts val="280"/>
              </a:spcBef>
              <a:buClr>
                <a:srgbClr val="000000"/>
              </a:buClr>
              <a:buSzPts val="1400"/>
              <a:buNone/>
              <a:defRPr/>
            </a:pPr>
            <a:r>
              <a:rPr lang="en-ZA" sz="1200" b="1" u="sng" kern="0" dirty="0">
                <a:solidFill>
                  <a:srgbClr val="000000"/>
                </a:solidFill>
                <a:latin typeface="Arial Narrow" panose="020B0606020202030204" pitchFamily="34" charset="0"/>
                <a:cs typeface="Arial" panose="020B0604020202020204" pitchFamily="34" charset="0"/>
              </a:rPr>
              <a:t>Housing</a:t>
            </a:r>
            <a:endParaRPr lang="en-ZA" sz="1200" kern="0" dirty="0">
              <a:solidFill>
                <a:srgbClr val="000000"/>
              </a:solidFill>
              <a:latin typeface="Arial Narrow" panose="020B0606020202030204" pitchFamily="34" charset="0"/>
              <a:cs typeface="Arial" panose="020B060402020202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cs typeface="Arial" panose="020B0604020202020204" pitchFamily="34" charset="0"/>
              </a:rPr>
              <a:t>The Department of COGHSTA allocated </a:t>
            </a:r>
            <a:r>
              <a:rPr lang="en-ZA" sz="1200" b="1" kern="0" dirty="0">
                <a:solidFill>
                  <a:srgbClr val="000000"/>
                </a:solidFill>
                <a:latin typeface="Arial Narrow" panose="020B0606020202030204" pitchFamily="34" charset="0"/>
                <a:cs typeface="Arial" panose="020B0604020202020204" pitchFamily="34" charset="0"/>
              </a:rPr>
              <a:t>201 housing units (urban - 89 &amp; rural - 112)</a:t>
            </a:r>
            <a:r>
              <a:rPr lang="en-ZA" sz="1200" kern="0" dirty="0">
                <a:solidFill>
                  <a:srgbClr val="000000"/>
                </a:solidFill>
                <a:latin typeface="Arial Narrow" panose="020B0606020202030204" pitchFamily="34" charset="0"/>
                <a:cs typeface="Arial" panose="020B0604020202020204" pitchFamily="34" charset="0"/>
              </a:rPr>
              <a:t> for the 2022/23. </a:t>
            </a:r>
            <a:endParaRPr lang="en-ZA" sz="2800" kern="0" dirty="0">
              <a:solidFill>
                <a:srgbClr val="000000"/>
              </a:solidFill>
              <a:latin typeface="Arial Narrow" panose="020B0606020202030204" pitchFamily="34" charset="0"/>
              <a:cs typeface="Arial" panose="020B060402020202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cs typeface="Arial" panose="020B0604020202020204" pitchFamily="34" charset="0"/>
              </a:rPr>
              <a:t>It is expected that the houses will be completed by end of the current calendar year.</a:t>
            </a:r>
            <a:endParaRPr lang="en-ZA" sz="2800" kern="0" dirty="0">
              <a:solidFill>
                <a:srgbClr val="000000"/>
              </a:solidFill>
              <a:latin typeface="Arial Narrow" panose="020B0606020202030204" pitchFamily="34" charset="0"/>
              <a:cs typeface="Arial" panose="020B0604020202020204" pitchFamily="34" charset="0"/>
            </a:endParaRPr>
          </a:p>
          <a:p>
            <a:pPr marL="0" indent="-88900" algn="just">
              <a:lnSpc>
                <a:spcPct val="150000"/>
              </a:lnSpc>
              <a:spcBef>
                <a:spcPts val="280"/>
              </a:spcBef>
              <a:buClr>
                <a:srgbClr val="000000"/>
              </a:buClr>
              <a:buSzPts val="1400"/>
              <a:defRPr/>
            </a:pPr>
            <a:r>
              <a:rPr lang="en-ZA" sz="1200" kern="0" dirty="0">
                <a:solidFill>
                  <a:srgbClr val="000000"/>
                </a:solidFill>
                <a:latin typeface="Arial Narrow" panose="020B0606020202030204" pitchFamily="34" charset="0"/>
                <a:cs typeface="Arial" panose="020B0604020202020204" pitchFamily="34" charset="0"/>
              </a:rPr>
              <a:t>The municipality submitted priorities and sites for development and are awaiting confirmation of units by COGHSTA. </a:t>
            </a:r>
            <a:endParaRPr lang="en-ZA" sz="2800" kern="0" dirty="0">
              <a:solidFill>
                <a:srgbClr val="000000"/>
              </a:solidFill>
              <a:latin typeface="Arial Narrow" panose="020B0606020202030204" pitchFamily="34" charset="0"/>
              <a:cs typeface="Arial" panose="020B0604020202020204" pitchFamily="34" charset="0"/>
            </a:endParaRPr>
          </a:p>
          <a:p>
            <a:pPr marL="342900" indent="-254000">
              <a:spcBef>
                <a:spcPts val="280"/>
              </a:spcBef>
              <a:buClr>
                <a:srgbClr val="000000"/>
              </a:buClr>
              <a:buSzPts val="1400"/>
              <a:buNone/>
              <a:defRPr/>
            </a:pPr>
            <a:endParaRPr lang="en-ZA" sz="1200" kern="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xmlns="" val="11121111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a:extLst>
              <a:ext uri="{FF2B5EF4-FFF2-40B4-BE49-F238E27FC236}">
                <a16:creationId xmlns:a16="http://schemas.microsoft.com/office/drawing/2014/main" xmlns="" id="{54A66772-7334-AE65-1A28-A8F935197950}"/>
              </a:ext>
            </a:extLst>
          </p:cNvPr>
          <p:cNvCxnSpPr>
            <a:cxnSpLocks/>
          </p:cNvCxnSpPr>
          <p:nvPr/>
        </p:nvCxnSpPr>
        <p:spPr>
          <a:xfrm>
            <a:off x="5676899" y="900112"/>
            <a:ext cx="28576" cy="4995862"/>
          </a:xfrm>
          <a:prstGeom prst="line">
            <a:avLst/>
          </a:prstGeom>
          <a:ln w="38100">
            <a:solidFill>
              <a:srgbClr val="44546A"/>
            </a:solidFill>
            <a:prstDash val="dashDot"/>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xmlns="" id="{7417C2F3-5649-F95F-7B19-F3F414E8B0D5}"/>
              </a:ext>
            </a:extLst>
          </p:cNvPr>
          <p:cNvGrpSpPr/>
          <p:nvPr/>
        </p:nvGrpSpPr>
        <p:grpSpPr>
          <a:xfrm>
            <a:off x="514349" y="1250166"/>
            <a:ext cx="4772025" cy="3783781"/>
            <a:chOff x="514349" y="1250166"/>
            <a:chExt cx="4772025" cy="3783781"/>
          </a:xfrm>
        </p:grpSpPr>
        <p:sp>
          <p:nvSpPr>
            <p:cNvPr id="3" name="Rectangle 2">
              <a:extLst>
                <a:ext uri="{FF2B5EF4-FFF2-40B4-BE49-F238E27FC236}">
                  <a16:creationId xmlns:a16="http://schemas.microsoft.com/office/drawing/2014/main" xmlns="" id="{2653C9AE-7F4D-D835-6D09-842DB0316E31}"/>
                </a:ext>
              </a:extLst>
            </p:cNvPr>
            <p:cNvSpPr/>
            <p:nvPr/>
          </p:nvSpPr>
          <p:spPr>
            <a:xfrm>
              <a:off x="1076324"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Introduction</a:t>
              </a:r>
              <a:endParaRPr lang="en-ZA" sz="1400" b="1" dirty="0">
                <a:solidFill>
                  <a:schemeClr val="tx1"/>
                </a:solidFill>
                <a:latin typeface="Arial Narrow" panose="020B0606020202030204" pitchFamily="34" charset="0"/>
              </a:endParaRPr>
            </a:p>
          </p:txBody>
        </p:sp>
        <p:sp>
          <p:nvSpPr>
            <p:cNvPr id="2" name="Rectangle 1">
              <a:extLst>
                <a:ext uri="{FF2B5EF4-FFF2-40B4-BE49-F238E27FC236}">
                  <a16:creationId xmlns:a16="http://schemas.microsoft.com/office/drawing/2014/main" xmlns="" id="{D727E91F-09E5-B44D-6C52-649D6ECA1C70}"/>
                </a:ext>
              </a:extLst>
            </p:cNvPr>
            <p:cNvSpPr/>
            <p:nvPr/>
          </p:nvSpPr>
          <p:spPr>
            <a:xfrm>
              <a:off x="514349"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0</a:t>
              </a:r>
              <a:endParaRPr lang="en-ZA" b="1" dirty="0">
                <a:latin typeface="Ink Free" panose="03080402000500000000" pitchFamily="66" charset="0"/>
              </a:endParaRPr>
            </a:p>
          </p:txBody>
        </p:sp>
        <p:sp>
          <p:nvSpPr>
            <p:cNvPr id="57" name="Rectangle 56">
              <a:extLst>
                <a:ext uri="{FF2B5EF4-FFF2-40B4-BE49-F238E27FC236}">
                  <a16:creationId xmlns:a16="http://schemas.microsoft.com/office/drawing/2014/main" xmlns="" id="{E2C4EF2A-E230-2F8E-2273-95CA54009EC1}"/>
                </a:ext>
              </a:extLst>
            </p:cNvPr>
            <p:cNvSpPr/>
            <p:nvPr/>
          </p:nvSpPr>
          <p:spPr>
            <a:xfrm>
              <a:off x="1076324"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Financial health of the municipality</a:t>
              </a:r>
              <a:endParaRPr lang="en-ZA" sz="1400" b="1" dirty="0">
                <a:solidFill>
                  <a:schemeClr val="tx1"/>
                </a:solidFill>
                <a:latin typeface="Arial Narrow" panose="020B0606020202030204" pitchFamily="34" charset="0"/>
              </a:endParaRPr>
            </a:p>
          </p:txBody>
        </p:sp>
        <p:sp>
          <p:nvSpPr>
            <p:cNvPr id="58" name="Rectangle 57">
              <a:extLst>
                <a:ext uri="{FF2B5EF4-FFF2-40B4-BE49-F238E27FC236}">
                  <a16:creationId xmlns:a16="http://schemas.microsoft.com/office/drawing/2014/main" xmlns="" id="{63B842B0-8BC2-3B8E-2DCD-CDD57D512EB1}"/>
                </a:ext>
              </a:extLst>
            </p:cNvPr>
            <p:cNvSpPr/>
            <p:nvPr/>
          </p:nvSpPr>
          <p:spPr>
            <a:xfrm>
              <a:off x="514349"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a:t>
              </a:r>
              <a:endParaRPr lang="en-ZA" b="1" dirty="0">
                <a:latin typeface="Ink Free" panose="03080402000500000000" pitchFamily="66" charset="0"/>
              </a:endParaRPr>
            </a:p>
          </p:txBody>
        </p:sp>
        <p:sp>
          <p:nvSpPr>
            <p:cNvPr id="60" name="Rectangle 59">
              <a:extLst>
                <a:ext uri="{FF2B5EF4-FFF2-40B4-BE49-F238E27FC236}">
                  <a16:creationId xmlns:a16="http://schemas.microsoft.com/office/drawing/2014/main" xmlns="" id="{61F794CF-B8DA-07E5-657B-3CA7628B102C}"/>
                </a:ext>
              </a:extLst>
            </p:cNvPr>
            <p:cNvSpPr/>
            <p:nvPr/>
          </p:nvSpPr>
          <p:spPr>
            <a:xfrm>
              <a:off x="1076324"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Investigations by MPAC and implementation of its recommendations by council</a:t>
              </a:r>
              <a:endParaRPr lang="en-ZA" sz="1400" b="1" dirty="0">
                <a:solidFill>
                  <a:schemeClr val="tx1"/>
                </a:solidFill>
                <a:latin typeface="Arial Narrow" panose="020B0606020202030204" pitchFamily="34" charset="0"/>
              </a:endParaRPr>
            </a:p>
          </p:txBody>
        </p:sp>
        <p:sp>
          <p:nvSpPr>
            <p:cNvPr id="61" name="Rectangle 60">
              <a:extLst>
                <a:ext uri="{FF2B5EF4-FFF2-40B4-BE49-F238E27FC236}">
                  <a16:creationId xmlns:a16="http://schemas.microsoft.com/office/drawing/2014/main" xmlns="" id="{AD76B112-BCCA-68D8-DBE2-116B78903B7A}"/>
                </a:ext>
              </a:extLst>
            </p:cNvPr>
            <p:cNvSpPr/>
            <p:nvPr/>
          </p:nvSpPr>
          <p:spPr>
            <a:xfrm>
              <a:off x="514349"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2</a:t>
              </a:r>
              <a:endParaRPr lang="en-ZA" b="1" dirty="0">
                <a:latin typeface="Ink Free" panose="03080402000500000000" pitchFamily="66" charset="0"/>
              </a:endParaRPr>
            </a:p>
          </p:txBody>
        </p:sp>
        <p:sp>
          <p:nvSpPr>
            <p:cNvPr id="63" name="Rectangle 62">
              <a:extLst>
                <a:ext uri="{FF2B5EF4-FFF2-40B4-BE49-F238E27FC236}">
                  <a16:creationId xmlns:a16="http://schemas.microsoft.com/office/drawing/2014/main" xmlns="" id="{111EDBC6-B8D1-C9D5-A00F-19937E1C2E30}"/>
                </a:ext>
              </a:extLst>
            </p:cNvPr>
            <p:cNvSpPr/>
            <p:nvPr/>
          </p:nvSpPr>
          <p:spPr>
            <a:xfrm>
              <a:off x="1076324"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Revenue collection</a:t>
              </a:r>
              <a:endParaRPr lang="en-ZA" sz="1400" b="1" dirty="0">
                <a:solidFill>
                  <a:schemeClr val="tx1"/>
                </a:solidFill>
                <a:latin typeface="Arial Narrow" panose="020B0606020202030204" pitchFamily="34" charset="0"/>
              </a:endParaRPr>
            </a:p>
          </p:txBody>
        </p:sp>
        <p:sp>
          <p:nvSpPr>
            <p:cNvPr id="64" name="Rectangle 63">
              <a:extLst>
                <a:ext uri="{FF2B5EF4-FFF2-40B4-BE49-F238E27FC236}">
                  <a16:creationId xmlns:a16="http://schemas.microsoft.com/office/drawing/2014/main" xmlns="" id="{5F978734-3361-3791-BC9C-CC859B4B8332}"/>
                </a:ext>
              </a:extLst>
            </p:cNvPr>
            <p:cNvSpPr/>
            <p:nvPr/>
          </p:nvSpPr>
          <p:spPr>
            <a:xfrm>
              <a:off x="514349"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3</a:t>
              </a:r>
              <a:endParaRPr lang="en-ZA" b="1" dirty="0">
                <a:latin typeface="Ink Free" panose="03080402000500000000" pitchFamily="66" charset="0"/>
              </a:endParaRPr>
            </a:p>
          </p:txBody>
        </p:sp>
        <p:sp>
          <p:nvSpPr>
            <p:cNvPr id="66" name="Rectangle 65">
              <a:extLst>
                <a:ext uri="{FF2B5EF4-FFF2-40B4-BE49-F238E27FC236}">
                  <a16:creationId xmlns:a16="http://schemas.microsoft.com/office/drawing/2014/main" xmlns="" id="{2105B437-827A-0A8E-7C51-69D8FDD15D87}"/>
                </a:ext>
              </a:extLst>
            </p:cNvPr>
            <p:cNvSpPr/>
            <p:nvPr/>
          </p:nvSpPr>
          <p:spPr>
            <a:xfrm>
              <a:off x="1076324"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to the municipality</a:t>
              </a:r>
              <a:endParaRPr lang="en-ZA" sz="1400" b="1" dirty="0">
                <a:solidFill>
                  <a:schemeClr val="tx1"/>
                </a:solidFill>
                <a:latin typeface="Arial Narrow" panose="020B0606020202030204" pitchFamily="34" charset="0"/>
              </a:endParaRPr>
            </a:p>
          </p:txBody>
        </p:sp>
        <p:sp>
          <p:nvSpPr>
            <p:cNvPr id="67" name="Rectangle 66">
              <a:extLst>
                <a:ext uri="{FF2B5EF4-FFF2-40B4-BE49-F238E27FC236}">
                  <a16:creationId xmlns:a16="http://schemas.microsoft.com/office/drawing/2014/main" xmlns="" id="{6272038A-7122-F90A-1E62-CD6506176455}"/>
                </a:ext>
              </a:extLst>
            </p:cNvPr>
            <p:cNvSpPr/>
            <p:nvPr/>
          </p:nvSpPr>
          <p:spPr>
            <a:xfrm>
              <a:off x="514349"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4</a:t>
              </a:r>
              <a:endParaRPr lang="en-ZA" b="1" dirty="0">
                <a:latin typeface="Ink Free" panose="03080402000500000000" pitchFamily="66" charset="0"/>
              </a:endParaRPr>
            </a:p>
          </p:txBody>
        </p:sp>
        <p:sp>
          <p:nvSpPr>
            <p:cNvPr id="69" name="Rectangle 68">
              <a:extLst>
                <a:ext uri="{FF2B5EF4-FFF2-40B4-BE49-F238E27FC236}">
                  <a16:creationId xmlns:a16="http://schemas.microsoft.com/office/drawing/2014/main" xmlns="" id="{E70F2B0F-1BEC-1E08-EFB0-A945F9965C85}"/>
                </a:ext>
              </a:extLst>
            </p:cNvPr>
            <p:cNvSpPr/>
            <p:nvPr/>
          </p:nvSpPr>
          <p:spPr>
            <a:xfrm>
              <a:off x="1076324"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By The Municipality (Bulk Purchases)</a:t>
              </a:r>
              <a:endParaRPr lang="en-ZA" sz="1400" b="1" dirty="0">
                <a:solidFill>
                  <a:schemeClr val="tx1"/>
                </a:solidFill>
                <a:latin typeface="Arial Narrow" panose="020B0606020202030204" pitchFamily="34" charset="0"/>
              </a:endParaRPr>
            </a:p>
          </p:txBody>
        </p:sp>
        <p:sp>
          <p:nvSpPr>
            <p:cNvPr id="70" name="Rectangle 69">
              <a:extLst>
                <a:ext uri="{FF2B5EF4-FFF2-40B4-BE49-F238E27FC236}">
                  <a16:creationId xmlns:a16="http://schemas.microsoft.com/office/drawing/2014/main" xmlns="" id="{055A2345-39BA-CDDD-602B-A48AED2CC33C}"/>
                </a:ext>
              </a:extLst>
            </p:cNvPr>
            <p:cNvSpPr/>
            <p:nvPr/>
          </p:nvSpPr>
          <p:spPr>
            <a:xfrm>
              <a:off x="514349"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5</a:t>
              </a:r>
              <a:endParaRPr lang="en-ZA" b="1" dirty="0">
                <a:latin typeface="Ink Free" panose="03080402000500000000" pitchFamily="66" charset="0"/>
              </a:endParaRPr>
            </a:p>
          </p:txBody>
        </p:sp>
      </p:grpSp>
      <p:grpSp>
        <p:nvGrpSpPr>
          <p:cNvPr id="90" name="Group 89">
            <a:extLst>
              <a:ext uri="{FF2B5EF4-FFF2-40B4-BE49-F238E27FC236}">
                <a16:creationId xmlns:a16="http://schemas.microsoft.com/office/drawing/2014/main" xmlns="" id="{9DB12AF0-3462-473F-8A3F-D2BCFA576844}"/>
              </a:ext>
            </a:extLst>
          </p:cNvPr>
          <p:cNvGrpSpPr/>
          <p:nvPr/>
        </p:nvGrpSpPr>
        <p:grpSpPr>
          <a:xfrm>
            <a:off x="6096000" y="1250166"/>
            <a:ext cx="4772025" cy="3783781"/>
            <a:chOff x="6096000" y="1250166"/>
            <a:chExt cx="4772025" cy="3783781"/>
          </a:xfrm>
        </p:grpSpPr>
        <p:sp>
          <p:nvSpPr>
            <p:cNvPr id="72" name="Rectangle 71">
              <a:extLst>
                <a:ext uri="{FF2B5EF4-FFF2-40B4-BE49-F238E27FC236}">
                  <a16:creationId xmlns:a16="http://schemas.microsoft.com/office/drawing/2014/main" xmlns="" id="{82765034-74ED-7163-59EE-9CD8D6C5058C}"/>
                </a:ext>
              </a:extLst>
            </p:cNvPr>
            <p:cNvSpPr/>
            <p:nvPr/>
          </p:nvSpPr>
          <p:spPr>
            <a:xfrm>
              <a:off x="6657975"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UIFW expenditure </a:t>
              </a:r>
            </a:p>
          </p:txBody>
        </p:sp>
        <p:sp>
          <p:nvSpPr>
            <p:cNvPr id="73" name="Rectangle 72">
              <a:extLst>
                <a:ext uri="{FF2B5EF4-FFF2-40B4-BE49-F238E27FC236}">
                  <a16:creationId xmlns:a16="http://schemas.microsoft.com/office/drawing/2014/main" xmlns="" id="{0E6503E1-F417-C8BF-BE5E-9481617CFA73}"/>
                </a:ext>
              </a:extLst>
            </p:cNvPr>
            <p:cNvSpPr/>
            <p:nvPr/>
          </p:nvSpPr>
          <p:spPr>
            <a:xfrm>
              <a:off x="6096000"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6</a:t>
              </a:r>
              <a:endParaRPr lang="en-ZA" b="1" dirty="0">
                <a:latin typeface="Ink Free" panose="03080402000500000000" pitchFamily="66" charset="0"/>
              </a:endParaRPr>
            </a:p>
          </p:txBody>
        </p:sp>
        <p:sp>
          <p:nvSpPr>
            <p:cNvPr id="75" name="Rectangle 74">
              <a:extLst>
                <a:ext uri="{FF2B5EF4-FFF2-40B4-BE49-F238E27FC236}">
                  <a16:creationId xmlns:a16="http://schemas.microsoft.com/office/drawing/2014/main" xmlns="" id="{A9633CCA-19AD-6969-24B9-BE82066AFB0C}"/>
                </a:ext>
              </a:extLst>
            </p:cNvPr>
            <p:cNvSpPr/>
            <p:nvPr/>
          </p:nvSpPr>
          <p:spPr>
            <a:xfrm>
              <a:off x="6657975"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Consequence management</a:t>
              </a:r>
            </a:p>
          </p:txBody>
        </p:sp>
        <p:sp>
          <p:nvSpPr>
            <p:cNvPr id="76" name="Rectangle 75">
              <a:extLst>
                <a:ext uri="{FF2B5EF4-FFF2-40B4-BE49-F238E27FC236}">
                  <a16:creationId xmlns:a16="http://schemas.microsoft.com/office/drawing/2014/main" xmlns="" id="{F02B2F6B-8851-AE28-0184-D2B7FC3B011B}"/>
                </a:ext>
              </a:extLst>
            </p:cNvPr>
            <p:cNvSpPr/>
            <p:nvPr/>
          </p:nvSpPr>
          <p:spPr>
            <a:xfrm>
              <a:off x="6096000"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7</a:t>
              </a:r>
              <a:endParaRPr lang="en-ZA" b="1" dirty="0">
                <a:latin typeface="Ink Free" panose="03080402000500000000" pitchFamily="66" charset="0"/>
              </a:endParaRPr>
            </a:p>
          </p:txBody>
        </p:sp>
        <p:sp>
          <p:nvSpPr>
            <p:cNvPr id="78" name="Rectangle 77">
              <a:extLst>
                <a:ext uri="{FF2B5EF4-FFF2-40B4-BE49-F238E27FC236}">
                  <a16:creationId xmlns:a16="http://schemas.microsoft.com/office/drawing/2014/main" xmlns="" id="{3D8EA0BF-2BE7-884B-8DA9-310EEBBF2B69}"/>
                </a:ext>
              </a:extLst>
            </p:cNvPr>
            <p:cNvSpPr/>
            <p:nvPr/>
          </p:nvSpPr>
          <p:spPr>
            <a:xfrm>
              <a:off x="6657975"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Human resources</a:t>
              </a:r>
              <a:endParaRPr lang="en-ZA" sz="1400" b="1" dirty="0">
                <a:solidFill>
                  <a:schemeClr val="tx1"/>
                </a:solidFill>
                <a:latin typeface="Arial Narrow" panose="020B0606020202030204" pitchFamily="34" charset="0"/>
              </a:endParaRPr>
            </a:p>
          </p:txBody>
        </p:sp>
        <p:sp>
          <p:nvSpPr>
            <p:cNvPr id="79" name="Rectangle 78">
              <a:extLst>
                <a:ext uri="{FF2B5EF4-FFF2-40B4-BE49-F238E27FC236}">
                  <a16:creationId xmlns:a16="http://schemas.microsoft.com/office/drawing/2014/main" xmlns="" id="{758B8134-1F3A-C9E0-1C6F-5BEC65A58B48}"/>
                </a:ext>
              </a:extLst>
            </p:cNvPr>
            <p:cNvSpPr/>
            <p:nvPr/>
          </p:nvSpPr>
          <p:spPr>
            <a:xfrm>
              <a:off x="6096000"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8</a:t>
              </a:r>
              <a:endParaRPr lang="en-ZA" b="1" dirty="0">
                <a:latin typeface="Ink Free" panose="03080402000500000000" pitchFamily="66" charset="0"/>
              </a:endParaRPr>
            </a:p>
          </p:txBody>
        </p:sp>
        <p:sp>
          <p:nvSpPr>
            <p:cNvPr id="81" name="Rectangle 80">
              <a:extLst>
                <a:ext uri="{FF2B5EF4-FFF2-40B4-BE49-F238E27FC236}">
                  <a16:creationId xmlns:a16="http://schemas.microsoft.com/office/drawing/2014/main" xmlns="" id="{F8721DFB-9E15-1229-6AB1-9B38384A5005}"/>
                </a:ext>
              </a:extLst>
            </p:cNvPr>
            <p:cNvSpPr/>
            <p:nvPr/>
          </p:nvSpPr>
          <p:spPr>
            <a:xfrm>
              <a:off x="6657975"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Basic service delivery</a:t>
              </a:r>
            </a:p>
          </p:txBody>
        </p:sp>
        <p:sp>
          <p:nvSpPr>
            <p:cNvPr id="82" name="Rectangle 81">
              <a:extLst>
                <a:ext uri="{FF2B5EF4-FFF2-40B4-BE49-F238E27FC236}">
                  <a16:creationId xmlns:a16="http://schemas.microsoft.com/office/drawing/2014/main" xmlns="" id="{FF74112B-565E-49DC-6649-94A515252E8B}"/>
                </a:ext>
              </a:extLst>
            </p:cNvPr>
            <p:cNvSpPr/>
            <p:nvPr/>
          </p:nvSpPr>
          <p:spPr>
            <a:xfrm>
              <a:off x="6096000"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9</a:t>
              </a:r>
              <a:endParaRPr lang="en-ZA" b="1" dirty="0">
                <a:latin typeface="Ink Free" panose="03080402000500000000" pitchFamily="66" charset="0"/>
              </a:endParaRPr>
            </a:p>
          </p:txBody>
        </p:sp>
        <p:sp>
          <p:nvSpPr>
            <p:cNvPr id="84" name="Rectangle 83">
              <a:extLst>
                <a:ext uri="{FF2B5EF4-FFF2-40B4-BE49-F238E27FC236}">
                  <a16:creationId xmlns:a16="http://schemas.microsoft.com/office/drawing/2014/main" xmlns="" id="{AA897A2A-DC9B-561C-71AE-5409CED543DB}"/>
                </a:ext>
              </a:extLst>
            </p:cNvPr>
            <p:cNvSpPr/>
            <p:nvPr/>
          </p:nvSpPr>
          <p:spPr>
            <a:xfrm>
              <a:off x="6657975" y="3902864"/>
              <a:ext cx="4210050" cy="400049"/>
            </a:xfrm>
            <a:prstGeom prst="rect">
              <a:avLst/>
            </a:prstGeom>
            <a:solidFill>
              <a:srgbClr val="4454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bg1"/>
                  </a:solidFill>
                  <a:latin typeface="Arial Narrow" panose="020B0606020202030204" pitchFamily="34" charset="0"/>
                </a:rPr>
                <a:t>Local economic development</a:t>
              </a:r>
            </a:p>
          </p:txBody>
        </p:sp>
        <p:sp>
          <p:nvSpPr>
            <p:cNvPr id="85" name="Rectangle 84">
              <a:extLst>
                <a:ext uri="{FF2B5EF4-FFF2-40B4-BE49-F238E27FC236}">
                  <a16:creationId xmlns:a16="http://schemas.microsoft.com/office/drawing/2014/main" xmlns="" id="{2F845640-C39C-B9AF-0FC6-18703164F67C}"/>
                </a:ext>
              </a:extLst>
            </p:cNvPr>
            <p:cNvSpPr/>
            <p:nvPr/>
          </p:nvSpPr>
          <p:spPr>
            <a:xfrm>
              <a:off x="6096000"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10</a:t>
              </a:r>
              <a:endParaRPr lang="en-ZA" b="1" dirty="0">
                <a:latin typeface="Ink Free" panose="03080402000500000000" pitchFamily="66" charset="0"/>
              </a:endParaRPr>
            </a:p>
          </p:txBody>
        </p:sp>
        <p:sp>
          <p:nvSpPr>
            <p:cNvPr id="87" name="Rectangle 86">
              <a:extLst>
                <a:ext uri="{FF2B5EF4-FFF2-40B4-BE49-F238E27FC236}">
                  <a16:creationId xmlns:a16="http://schemas.microsoft.com/office/drawing/2014/main" xmlns="" id="{5C827E19-8F99-9674-CE0B-6024995FC06D}"/>
                </a:ext>
              </a:extLst>
            </p:cNvPr>
            <p:cNvSpPr/>
            <p:nvPr/>
          </p:nvSpPr>
          <p:spPr>
            <a:xfrm>
              <a:off x="6657975"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Challenges faced by the municipality that impacts on service delivery</a:t>
              </a:r>
              <a:endParaRPr lang="en-ZA" sz="1400" b="1" dirty="0">
                <a:solidFill>
                  <a:schemeClr val="tx1"/>
                </a:solidFill>
                <a:latin typeface="Arial Narrow" panose="020B0606020202030204" pitchFamily="34" charset="0"/>
              </a:endParaRPr>
            </a:p>
          </p:txBody>
        </p:sp>
        <p:sp>
          <p:nvSpPr>
            <p:cNvPr id="88" name="Rectangle 87">
              <a:extLst>
                <a:ext uri="{FF2B5EF4-FFF2-40B4-BE49-F238E27FC236}">
                  <a16:creationId xmlns:a16="http://schemas.microsoft.com/office/drawing/2014/main" xmlns="" id="{3162AC5D-1377-5CF0-78DE-67A4EED591DF}"/>
                </a:ext>
              </a:extLst>
            </p:cNvPr>
            <p:cNvSpPr/>
            <p:nvPr/>
          </p:nvSpPr>
          <p:spPr>
            <a:xfrm>
              <a:off x="6096000"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11</a:t>
              </a:r>
              <a:endParaRPr lang="en-ZA" b="1" dirty="0">
                <a:latin typeface="Ink Free" panose="03080402000500000000" pitchFamily="66" charset="0"/>
              </a:endParaRPr>
            </a:p>
          </p:txBody>
        </p:sp>
      </p:grpSp>
    </p:spTree>
    <p:extLst>
      <p:ext uri="{BB962C8B-B14F-4D97-AF65-F5344CB8AC3E}">
        <p14:creationId xmlns:p14="http://schemas.microsoft.com/office/powerpoint/2010/main" xmlns="" val="13652544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75980" y="2860566"/>
            <a:ext cx="158355" cy="461665"/>
          </a:xfrm>
          <a:prstGeom prst="rect">
            <a:avLst/>
          </a:prstGeom>
        </p:spPr>
        <p:txBody>
          <a:bodyPr wrap="square">
            <a:spAutoFit/>
          </a:bodyPr>
          <a:lstStyle/>
          <a:p>
            <a:endParaRPr lang="en-ZA" altLang="en-US" sz="1200" b="1" i="1" dirty="0">
              <a:solidFill>
                <a:prstClr val="black"/>
              </a:solidFill>
              <a:latin typeface="Arial Narrow" panose="020B0606020202030204" pitchFamily="34" charset="0"/>
            </a:endParaRPr>
          </a:p>
          <a:p>
            <a:endParaRPr lang="en-ZA" sz="1200" b="1" dirty="0">
              <a:solidFill>
                <a:prstClr val="black"/>
              </a:solidFill>
              <a:latin typeface="Arial Narrow" panose="020B0606020202030204" pitchFamily="34" charset="0"/>
            </a:endParaRPr>
          </a:p>
        </p:txBody>
      </p:sp>
      <p:graphicFrame>
        <p:nvGraphicFramePr>
          <p:cNvPr id="7" name="Diagram 6"/>
          <p:cNvGraphicFramePr/>
          <p:nvPr>
            <p:extLst>
              <p:ext uri="{D42A27DB-BD31-4B8C-83A1-F6EECF244321}">
                <p14:modId xmlns:p14="http://schemas.microsoft.com/office/powerpoint/2010/main" xmlns="" val="2954452495"/>
              </p:ext>
            </p:extLst>
          </p:nvPr>
        </p:nvGraphicFramePr>
        <p:xfrm>
          <a:off x="609678" y="1592374"/>
          <a:ext cx="7221982" cy="3232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329565" y="1030837"/>
            <a:ext cx="3301700" cy="707886"/>
          </a:xfrm>
          <a:prstGeom prst="rect">
            <a:avLst/>
          </a:prstGeom>
          <a:solidFill>
            <a:srgbClr val="44546A"/>
          </a:solidFill>
          <a:ln>
            <a:solidFill>
              <a:srgbClr val="000000"/>
            </a:solidFill>
          </a:ln>
        </p:spPr>
        <p:txBody>
          <a:bodyPr wrap="square">
            <a:spAutoFit/>
          </a:bodyPr>
          <a:lstStyle/>
          <a:p>
            <a:pPr>
              <a:defRPr/>
            </a:pPr>
            <a:r>
              <a:rPr lang="en-ZA" sz="800" b="1" kern="0" dirty="0">
                <a:solidFill>
                  <a:schemeClr val="bg1"/>
                </a:solidFill>
                <a:latin typeface="Arial Narrow" panose="020B0606020202030204" pitchFamily="34" charset="0"/>
                <a:cs typeface="Arial" panose="020B0604020202020204" pitchFamily="34" charset="0"/>
              </a:rPr>
              <a:t>IMPLICATIONS:</a:t>
            </a:r>
          </a:p>
          <a:p>
            <a:pPr marL="171450" indent="-171450" algn="just">
              <a:buFont typeface="Arial" panose="020B0604020202020204" pitchFamily="34" charset="0"/>
              <a:buChar char="•"/>
              <a:defRPr/>
            </a:pPr>
            <a:r>
              <a:rPr lang="en-ZA" sz="800" kern="0" dirty="0">
                <a:solidFill>
                  <a:schemeClr val="bg1"/>
                </a:solidFill>
                <a:latin typeface="Arial Narrow" panose="020B0606020202030204" pitchFamily="34" charset="0"/>
                <a:cs typeface="Arial" panose="020B0604020202020204" pitchFamily="34" charset="0"/>
              </a:rPr>
              <a:t>No capable specialist  </a:t>
            </a:r>
            <a:r>
              <a:rPr lang="en-ZA" sz="800" kern="0" dirty="0" err="1">
                <a:solidFill>
                  <a:schemeClr val="bg1"/>
                </a:solidFill>
                <a:latin typeface="Arial Narrow" panose="020B0606020202030204" pitchFamily="34" charset="0"/>
                <a:cs typeface="Arial" panose="020B0604020202020204" pitchFamily="34" charset="0"/>
              </a:rPr>
              <a:t>e.g</a:t>
            </a:r>
            <a:r>
              <a:rPr lang="en-ZA" sz="800" kern="0" dirty="0">
                <a:solidFill>
                  <a:schemeClr val="bg1"/>
                </a:solidFill>
                <a:latin typeface="Arial Narrow" panose="020B0606020202030204" pitchFamily="34" charset="0"/>
                <a:cs typeface="Arial" panose="020B0604020202020204" pitchFamily="34" charset="0"/>
              </a:rPr>
              <a:t> Researchers</a:t>
            </a:r>
            <a:endParaRPr lang="en-ZA" altLang="en-US" sz="800" kern="0" dirty="0">
              <a:solidFill>
                <a:schemeClr val="bg1"/>
              </a:solidFill>
              <a:latin typeface="Arial Narrow" panose="020B0606020202030204" pitchFamily="34" charset="0"/>
              <a:cs typeface="Arial" panose="020B0604020202020204" pitchFamily="34" charset="0"/>
            </a:endParaRPr>
          </a:p>
          <a:p>
            <a:pPr marL="171450" indent="-171450" algn="just">
              <a:buFont typeface="Arial" panose="020B0604020202020204" pitchFamily="34" charset="0"/>
              <a:buChar char="•"/>
              <a:defRPr/>
            </a:pPr>
            <a:r>
              <a:rPr lang="en-ZA" altLang="en-US" sz="800" kern="0" dirty="0">
                <a:solidFill>
                  <a:schemeClr val="bg1"/>
                </a:solidFill>
                <a:latin typeface="Arial Narrow" panose="020B0606020202030204" pitchFamily="34" charset="0"/>
                <a:cs typeface="Arial" panose="020B0604020202020204" pitchFamily="34" charset="0"/>
              </a:rPr>
              <a:t>Inability to integrate the diverse cultural history of all races in the Museum</a:t>
            </a:r>
          </a:p>
          <a:p>
            <a:pPr marL="171450" indent="-171450" algn="just">
              <a:buFont typeface="Arial" panose="020B0604020202020204" pitchFamily="34" charset="0"/>
              <a:buChar char="•"/>
              <a:defRPr/>
            </a:pPr>
            <a:r>
              <a:rPr lang="en-ZA" altLang="en-US" sz="800" kern="0" dirty="0">
                <a:solidFill>
                  <a:schemeClr val="bg1"/>
                </a:solidFill>
                <a:latin typeface="Arial Narrow" panose="020B0606020202030204" pitchFamily="34" charset="0"/>
                <a:cs typeface="Arial" panose="020B0604020202020204" pitchFamily="34" charset="0"/>
              </a:rPr>
              <a:t>Internal misalignment of functions within the municipality</a:t>
            </a:r>
            <a:endParaRPr lang="en-ZA" sz="800" b="1" kern="0" dirty="0">
              <a:solidFill>
                <a:schemeClr val="bg1"/>
              </a:solidFill>
              <a:latin typeface="Arial Narrow" panose="020B0606020202030204" pitchFamily="34" charset="0"/>
              <a:cs typeface="Arial" panose="020B0604020202020204" pitchFamily="34" charset="0"/>
            </a:endParaRPr>
          </a:p>
          <a:p>
            <a:pPr marL="171450" indent="-171450" algn="just">
              <a:buFont typeface="Arial" panose="020B0604020202020204" pitchFamily="34" charset="0"/>
              <a:buChar char="•"/>
              <a:defRPr/>
            </a:pPr>
            <a:r>
              <a:rPr lang="en-ZA" sz="800" kern="0" dirty="0">
                <a:solidFill>
                  <a:schemeClr val="bg1"/>
                </a:solidFill>
                <a:latin typeface="Arial Narrow" panose="020B0606020202030204" pitchFamily="34" charset="0"/>
                <a:cs typeface="Arial" panose="020B0604020202020204" pitchFamily="34" charset="0"/>
              </a:rPr>
              <a:t>Unable to respond to priority needs as identified via IDP Process</a:t>
            </a:r>
          </a:p>
        </p:txBody>
      </p:sp>
      <p:sp>
        <p:nvSpPr>
          <p:cNvPr id="10" name="TextBox 9"/>
          <p:cNvSpPr txBox="1"/>
          <p:nvPr/>
        </p:nvSpPr>
        <p:spPr>
          <a:xfrm>
            <a:off x="446348" y="4651344"/>
            <a:ext cx="3373177" cy="991041"/>
          </a:xfrm>
          <a:prstGeom prst="rect">
            <a:avLst/>
          </a:prstGeom>
          <a:solidFill>
            <a:srgbClr val="44546A"/>
          </a:solidFill>
          <a:ln>
            <a:solidFill>
              <a:srgbClr val="000000"/>
            </a:solidFill>
          </a:ln>
        </p:spPr>
        <p:txBody>
          <a:bodyPr wrap="square">
            <a:spAutoFit/>
          </a:bodyPr>
          <a:lstStyle/>
          <a:p>
            <a:pPr>
              <a:defRPr/>
            </a:pPr>
            <a:r>
              <a:rPr lang="en-ZA" sz="800" b="1" kern="0" dirty="0">
                <a:solidFill>
                  <a:schemeClr val="bg1"/>
                </a:solidFill>
                <a:latin typeface="Arial Narrow" panose="020B0606020202030204" pitchFamily="34" charset="0"/>
                <a:cs typeface="Arial" panose="020B0604020202020204" pitchFamily="34" charset="0"/>
              </a:rPr>
              <a:t>KEY CHALLENGES:</a:t>
            </a:r>
          </a:p>
          <a:p>
            <a:pPr marL="285750" indent="-285750">
              <a:lnSpc>
                <a:spcPct val="90000"/>
              </a:lnSpc>
              <a:buFont typeface="Arial" panose="020B0604020202020204" pitchFamily="34" charset="0"/>
              <a:buChar char="•"/>
              <a:defRPr/>
            </a:pPr>
            <a:r>
              <a:rPr lang="en-ZA" sz="800" kern="0" dirty="0">
                <a:solidFill>
                  <a:schemeClr val="bg1"/>
                </a:solidFill>
                <a:latin typeface="Arial Narrow" panose="020B0606020202030204" pitchFamily="34" charset="0"/>
                <a:cs typeface="Arial" panose="020B0604020202020204" pitchFamily="34" charset="0"/>
              </a:rPr>
              <a:t>Non existence of LED Forum to communicate with private and public entities</a:t>
            </a:r>
          </a:p>
          <a:p>
            <a:pPr marL="285750" indent="-285750">
              <a:lnSpc>
                <a:spcPct val="90000"/>
              </a:lnSpc>
              <a:buFont typeface="Arial" panose="020B0604020202020204" pitchFamily="34" charset="0"/>
              <a:buChar char="•"/>
              <a:defRPr/>
            </a:pPr>
            <a:r>
              <a:rPr lang="en-ZA" sz="800" kern="0" dirty="0">
                <a:solidFill>
                  <a:schemeClr val="bg1"/>
                </a:solidFill>
                <a:latin typeface="Arial Narrow" panose="020B0606020202030204" pitchFamily="34" charset="0"/>
                <a:cs typeface="Arial" panose="020B0604020202020204" pitchFamily="34" charset="0"/>
              </a:rPr>
              <a:t>Lack of Tourism marketing tools </a:t>
            </a:r>
          </a:p>
          <a:p>
            <a:pPr marL="285750" indent="-285750">
              <a:lnSpc>
                <a:spcPct val="90000"/>
              </a:lnSpc>
              <a:buFont typeface="Arial" panose="020B0604020202020204" pitchFamily="34" charset="0"/>
              <a:buChar char="•"/>
              <a:defRPr/>
            </a:pPr>
            <a:r>
              <a:rPr lang="en-ZA" sz="800" kern="0" dirty="0">
                <a:solidFill>
                  <a:schemeClr val="bg1"/>
                </a:solidFill>
                <a:latin typeface="Arial Narrow" panose="020B0606020202030204" pitchFamily="34" charset="0"/>
                <a:cs typeface="Arial" panose="020B0604020202020204" pitchFamily="34" charset="0"/>
              </a:rPr>
              <a:t>Dysfunctional </a:t>
            </a:r>
            <a:r>
              <a:rPr lang="en-ZA" sz="800" kern="0" dirty="0" err="1">
                <a:solidFill>
                  <a:schemeClr val="bg1"/>
                </a:solidFill>
                <a:latin typeface="Arial Narrow" panose="020B0606020202030204" pitchFamily="34" charset="0"/>
                <a:cs typeface="Arial" panose="020B0604020202020204" pitchFamily="34" charset="0"/>
              </a:rPr>
              <a:t>Mogalakwena</a:t>
            </a:r>
            <a:r>
              <a:rPr lang="en-ZA" sz="800" kern="0" dirty="0">
                <a:solidFill>
                  <a:schemeClr val="bg1"/>
                </a:solidFill>
                <a:latin typeface="Arial Narrow" panose="020B0606020202030204" pitchFamily="34" charset="0"/>
                <a:cs typeface="Arial" panose="020B0604020202020204" pitchFamily="34" charset="0"/>
              </a:rPr>
              <a:t> Development Forum</a:t>
            </a:r>
          </a:p>
          <a:p>
            <a:pPr marL="285750" indent="-285750">
              <a:lnSpc>
                <a:spcPct val="90000"/>
              </a:lnSpc>
              <a:buFont typeface="Arial" panose="020B0604020202020204" pitchFamily="34" charset="0"/>
              <a:buChar char="•"/>
              <a:defRPr/>
            </a:pPr>
            <a:r>
              <a:rPr lang="en-ZA" sz="800" kern="0" dirty="0">
                <a:solidFill>
                  <a:schemeClr val="bg1"/>
                </a:solidFill>
                <a:latin typeface="Arial Narrow" panose="020B0606020202030204" pitchFamily="34" charset="0"/>
                <a:cs typeface="Arial" panose="020B0604020202020204" pitchFamily="34" charset="0"/>
              </a:rPr>
              <a:t>Outdated strategies such as LED &amp; Tourism Strategies.</a:t>
            </a:r>
          </a:p>
          <a:p>
            <a:pPr marL="285750" indent="-285750">
              <a:lnSpc>
                <a:spcPct val="90000"/>
              </a:lnSpc>
              <a:buFont typeface="Arial" panose="020B0604020202020204" pitchFamily="34" charset="0"/>
              <a:buChar char="•"/>
              <a:defRPr/>
            </a:pPr>
            <a:r>
              <a:rPr lang="en-ZA" sz="800" kern="0" dirty="0">
                <a:solidFill>
                  <a:schemeClr val="bg1"/>
                </a:solidFill>
                <a:latin typeface="Arial Narrow" panose="020B0606020202030204" pitchFamily="34" charset="0"/>
                <a:cs typeface="Arial" panose="020B0604020202020204" pitchFamily="34" charset="0"/>
              </a:rPr>
              <a:t>Absence of mining strategy</a:t>
            </a:r>
          </a:p>
          <a:p>
            <a:pPr marL="285750" indent="-285750">
              <a:lnSpc>
                <a:spcPct val="90000"/>
              </a:lnSpc>
              <a:buFont typeface="Arial" panose="020B0604020202020204" pitchFamily="34" charset="0"/>
              <a:buChar char="•"/>
              <a:defRPr/>
            </a:pPr>
            <a:r>
              <a:rPr lang="en-US" altLang="en-US" sz="800" kern="0" dirty="0">
                <a:solidFill>
                  <a:schemeClr val="bg1"/>
                </a:solidFill>
                <a:latin typeface="Arial Narrow" panose="020B0606020202030204" pitchFamily="34" charset="0"/>
                <a:cs typeface="Arial" panose="020B0604020202020204" pitchFamily="34" charset="0"/>
              </a:rPr>
              <a:t>Operating Museum at a loss</a:t>
            </a:r>
          </a:p>
          <a:p>
            <a:pPr marL="285750" indent="-285750">
              <a:lnSpc>
                <a:spcPct val="90000"/>
              </a:lnSpc>
              <a:buFont typeface="Arial" panose="020B0604020202020204" pitchFamily="34" charset="0"/>
              <a:buChar char="•"/>
              <a:defRPr/>
            </a:pPr>
            <a:r>
              <a:rPr lang="en-ZA" sz="800" kern="0" dirty="0">
                <a:solidFill>
                  <a:schemeClr val="bg1"/>
                </a:solidFill>
                <a:latin typeface="Arial Narrow" panose="020B0606020202030204" pitchFamily="34" charset="0"/>
                <a:cs typeface="Arial" panose="020B0604020202020204" pitchFamily="34" charset="0"/>
              </a:rPr>
              <a:t>Lack of funding to support CPA’s and Cooperatives</a:t>
            </a:r>
          </a:p>
        </p:txBody>
      </p:sp>
      <p:sp>
        <p:nvSpPr>
          <p:cNvPr id="11" name="TextBox 10"/>
          <p:cNvSpPr txBox="1"/>
          <p:nvPr/>
        </p:nvSpPr>
        <p:spPr>
          <a:xfrm>
            <a:off x="351067" y="1030837"/>
            <a:ext cx="3301700" cy="954107"/>
          </a:xfrm>
          <a:prstGeom prst="rect">
            <a:avLst/>
          </a:prstGeom>
          <a:solidFill>
            <a:srgbClr val="44546A"/>
          </a:solidFill>
          <a:ln>
            <a:solidFill>
              <a:srgbClr val="000000"/>
            </a:solidFill>
          </a:ln>
        </p:spPr>
        <p:txBody>
          <a:bodyPr wrap="square">
            <a:spAutoFit/>
          </a:bodyPr>
          <a:lstStyle/>
          <a:p>
            <a:pPr>
              <a:defRPr/>
            </a:pPr>
            <a:r>
              <a:rPr lang="en-ZA" sz="800" b="1" kern="0" dirty="0">
                <a:solidFill>
                  <a:schemeClr val="bg1"/>
                </a:solidFill>
                <a:latin typeface="Arial Narrow" panose="020B0606020202030204" pitchFamily="34" charset="0"/>
                <a:cs typeface="Arial" panose="020B0604020202020204" pitchFamily="34" charset="0"/>
              </a:rPr>
              <a:t>KEY ACHIEVEMENTS:</a:t>
            </a:r>
          </a:p>
          <a:p>
            <a:pPr marL="285750" indent="-285750" algn="just">
              <a:buFont typeface="Arial" panose="020B0604020202020204" pitchFamily="34" charset="0"/>
              <a:buChar char="•"/>
              <a:defRPr/>
            </a:pPr>
            <a:r>
              <a:rPr lang="en-US" altLang="en-US" sz="800" kern="0" dirty="0">
                <a:solidFill>
                  <a:schemeClr val="bg1"/>
                </a:solidFill>
                <a:latin typeface="Arial Narrow" panose="020B0606020202030204" pitchFamily="34" charset="0"/>
                <a:cs typeface="Arial" panose="020B0604020202020204" pitchFamily="34" charset="0"/>
              </a:rPr>
              <a:t>Established SMME database</a:t>
            </a:r>
          </a:p>
          <a:p>
            <a:pPr marL="285750" indent="-285750" algn="just">
              <a:buFont typeface="Arial" panose="020B0604020202020204" pitchFamily="34" charset="0"/>
              <a:buChar char="•"/>
              <a:defRPr/>
            </a:pPr>
            <a:r>
              <a:rPr lang="en-US" altLang="en-US" sz="800" kern="0" dirty="0">
                <a:solidFill>
                  <a:schemeClr val="bg1"/>
                </a:solidFill>
                <a:latin typeface="Arial Narrow" panose="020B0606020202030204" pitchFamily="34" charset="0"/>
                <a:cs typeface="Arial" panose="020B0604020202020204" pitchFamily="34" charset="0"/>
              </a:rPr>
              <a:t>No AG queries</a:t>
            </a:r>
          </a:p>
          <a:p>
            <a:pPr marL="285750" indent="-285750" algn="just">
              <a:buFont typeface="Arial" panose="020B0604020202020204" pitchFamily="34" charset="0"/>
              <a:buChar char="•"/>
              <a:defRPr/>
            </a:pPr>
            <a:r>
              <a:rPr lang="en-US" altLang="en-US" sz="800" kern="0" dirty="0">
                <a:solidFill>
                  <a:schemeClr val="bg1"/>
                </a:solidFill>
                <a:latin typeface="Arial Narrow" panose="020B0606020202030204" pitchFamily="34" charset="0"/>
                <a:cs typeface="Arial" panose="020B0604020202020204" pitchFamily="34" charset="0"/>
              </a:rPr>
              <a:t>Established sec 79 Mining Development Committee</a:t>
            </a:r>
          </a:p>
          <a:p>
            <a:pPr marL="285750" indent="-285750" algn="just">
              <a:buFont typeface="Arial" panose="020B0604020202020204" pitchFamily="34" charset="0"/>
              <a:buChar char="•"/>
              <a:defRPr/>
            </a:pPr>
            <a:r>
              <a:rPr lang="en-US" altLang="en-US" sz="800" kern="0" dirty="0">
                <a:solidFill>
                  <a:schemeClr val="bg1"/>
                </a:solidFill>
                <a:latin typeface="Arial Narrow" panose="020B0606020202030204" pitchFamily="34" charset="0"/>
                <a:cs typeface="Arial" panose="020B0604020202020204" pitchFamily="34" charset="0"/>
              </a:rPr>
              <a:t>Coordinated inclusion of SLPs in the 2022/23 IDP Process</a:t>
            </a:r>
          </a:p>
          <a:p>
            <a:pPr marL="285750" indent="-285750" algn="just">
              <a:buFont typeface="Arial" panose="020B0604020202020204" pitchFamily="34" charset="0"/>
              <a:buChar char="•"/>
              <a:defRPr/>
            </a:pPr>
            <a:r>
              <a:rPr lang="en-ZA" altLang="en-US" sz="800" kern="0" dirty="0">
                <a:solidFill>
                  <a:schemeClr val="bg1"/>
                </a:solidFill>
                <a:latin typeface="Arial Narrow" panose="020B0606020202030204" pitchFamily="34" charset="0"/>
                <a:cs typeface="Arial" panose="020B0604020202020204" pitchFamily="34" charset="0"/>
              </a:rPr>
              <a:t>Successful MIG registration of </a:t>
            </a:r>
            <a:r>
              <a:rPr lang="en-ZA" altLang="en-US" sz="800" kern="0" dirty="0" err="1">
                <a:solidFill>
                  <a:schemeClr val="bg1"/>
                </a:solidFill>
                <a:latin typeface="Arial Narrow" panose="020B0606020202030204" pitchFamily="34" charset="0"/>
                <a:cs typeface="Arial" panose="020B0604020202020204" pitchFamily="34" charset="0"/>
              </a:rPr>
              <a:t>Motse</a:t>
            </a:r>
            <a:r>
              <a:rPr lang="en-ZA" altLang="en-US" sz="800" kern="0" dirty="0">
                <a:solidFill>
                  <a:schemeClr val="bg1"/>
                </a:solidFill>
                <a:latin typeface="Arial Narrow" panose="020B0606020202030204" pitchFamily="34" charset="0"/>
                <a:cs typeface="Arial" panose="020B0604020202020204" pitchFamily="34" charset="0"/>
              </a:rPr>
              <a:t> Pebbles Small Mining and Marula Processing Plant</a:t>
            </a:r>
            <a:endParaRPr lang="en-US" altLang="en-US" sz="800" kern="0" dirty="0">
              <a:solidFill>
                <a:schemeClr val="bg1"/>
              </a:solidFill>
              <a:latin typeface="Arial Narrow" panose="020B0606020202030204" pitchFamily="34" charset="0"/>
              <a:cs typeface="Arial" panose="020B0604020202020204" pitchFamily="34" charset="0"/>
            </a:endParaRPr>
          </a:p>
        </p:txBody>
      </p:sp>
      <p:sp>
        <p:nvSpPr>
          <p:cNvPr id="14" name="Title 1">
            <a:extLst>
              <a:ext uri="{FF2B5EF4-FFF2-40B4-BE49-F238E27FC236}">
                <a16:creationId xmlns:a16="http://schemas.microsoft.com/office/drawing/2014/main" xmlns="" id="{EAF6B52F-CBDC-1937-0438-7703D99771B9}"/>
              </a:ext>
            </a:extLst>
          </p:cNvPr>
          <p:cNvSpPr txBox="1">
            <a:spLocks/>
          </p:cNvSpPr>
          <p:nvPr/>
        </p:nvSpPr>
        <p:spPr>
          <a:xfrm>
            <a:off x="103402" y="577907"/>
            <a:ext cx="11078947"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altLang="en-US" sz="2400" b="1" kern="0" dirty="0">
                <a:solidFill>
                  <a:prstClr val="black"/>
                </a:solidFill>
                <a:latin typeface="Arial Narrow" panose="020B0606020202030204" pitchFamily="34" charset="0"/>
                <a:ea typeface="+mj-ea"/>
                <a:cs typeface="+mj-cs"/>
              </a:rPr>
              <a:t>10.1. LED UNIT ORGANOGRAM</a:t>
            </a:r>
          </a:p>
        </p:txBody>
      </p:sp>
    </p:spTree>
    <p:extLst>
      <p:ext uri="{BB962C8B-B14F-4D97-AF65-F5344CB8AC3E}">
        <p14:creationId xmlns:p14="http://schemas.microsoft.com/office/powerpoint/2010/main" xmlns="" val="1626344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47529" y="3719900"/>
            <a:ext cx="184731" cy="646331"/>
          </a:xfrm>
          <a:prstGeom prst="rect">
            <a:avLst/>
          </a:prstGeom>
        </p:spPr>
        <p:txBody>
          <a:bodyPr wrap="none">
            <a:spAutoFit/>
          </a:bodyPr>
          <a:lstStyle/>
          <a:p>
            <a:endParaRPr lang="en-ZA" altLang="en-US" b="1" i="1" dirty="0">
              <a:solidFill>
                <a:prstClr val="black"/>
              </a:solidFill>
              <a:latin typeface="Arial Narrow" panose="020B0606020202030204" pitchFamily="34" charset="0"/>
            </a:endParaRPr>
          </a:p>
          <a:p>
            <a:endParaRPr lang="en-ZA" b="1" dirty="0">
              <a:solidFill>
                <a:prstClr val="black"/>
              </a:solidFill>
              <a:latin typeface="Arial Narrow" panose="020B0606020202030204" pitchFamily="34" charset="0"/>
            </a:endParaRPr>
          </a:p>
        </p:txBody>
      </p:sp>
      <p:sp>
        <p:nvSpPr>
          <p:cNvPr id="12" name="Rectangle 11"/>
          <p:cNvSpPr/>
          <p:nvPr/>
        </p:nvSpPr>
        <p:spPr>
          <a:xfrm>
            <a:off x="-310890" y="1009565"/>
            <a:ext cx="4572000" cy="2308324"/>
          </a:xfrm>
          <a:prstGeom prst="rect">
            <a:avLst/>
          </a:prstGeom>
        </p:spPr>
        <p:txBody>
          <a:bodyPr>
            <a:spAutoFit/>
          </a:bodyPr>
          <a:lstStyle/>
          <a:p>
            <a:pPr lvl="1">
              <a:lnSpc>
                <a:spcPct val="150000"/>
              </a:lnSpc>
              <a:tabLst>
                <a:tab pos="228600" algn="l"/>
              </a:tabLst>
            </a:pPr>
            <a:r>
              <a:rPr lang="en-ZA" sz="1200" b="1"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LED UNIT BUDGET = R 7 548 803</a:t>
            </a:r>
          </a:p>
          <a:p>
            <a:pPr marL="628650" lvl="1" indent="-171450">
              <a:lnSpc>
                <a:spcPct val="150000"/>
              </a:lnSpc>
              <a:buFont typeface="Arial" panose="020B0604020202020204" pitchFamily="34" charset="0"/>
              <a:buChar char="•"/>
              <a:tabLst>
                <a:tab pos="228600" algn="l"/>
              </a:tabLst>
            </a:pPr>
            <a:r>
              <a:rPr lang="en-ZA" sz="1200"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Inclusive of:</a:t>
            </a:r>
          </a:p>
          <a:p>
            <a:pPr marL="1085850" lvl="2" indent="-171450">
              <a:lnSpc>
                <a:spcPct val="150000"/>
              </a:lnSpc>
              <a:buFont typeface="Arial" panose="020B0604020202020204" pitchFamily="34" charset="0"/>
              <a:buChar char="•"/>
              <a:tabLst>
                <a:tab pos="228600" algn="l"/>
              </a:tabLst>
            </a:pPr>
            <a:r>
              <a:rPr lang="en-ZA" sz="1200"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Employee related costs</a:t>
            </a:r>
          </a:p>
          <a:p>
            <a:pPr marL="1085850" lvl="2" indent="-171450">
              <a:lnSpc>
                <a:spcPct val="150000"/>
              </a:lnSpc>
              <a:buFont typeface="Arial" panose="020B0604020202020204" pitchFamily="34" charset="0"/>
              <a:buChar char="•"/>
              <a:tabLst>
                <a:tab pos="228600" algn="l"/>
              </a:tabLst>
            </a:pPr>
            <a:r>
              <a:rPr lang="en-ZA" sz="1200"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Contracted Services</a:t>
            </a:r>
          </a:p>
          <a:p>
            <a:pPr marL="1085850" lvl="2" indent="-171450">
              <a:lnSpc>
                <a:spcPct val="150000"/>
              </a:lnSpc>
              <a:buFont typeface="Arial" panose="020B0604020202020204" pitchFamily="34" charset="0"/>
              <a:buChar char="•"/>
              <a:tabLst>
                <a:tab pos="228600" algn="l"/>
              </a:tabLst>
            </a:pPr>
            <a:r>
              <a:rPr lang="en-ZA" sz="1200"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Inventory</a:t>
            </a:r>
          </a:p>
          <a:p>
            <a:pPr marL="1085850" lvl="2" indent="-171450">
              <a:lnSpc>
                <a:spcPct val="150000"/>
              </a:lnSpc>
              <a:buFont typeface="Arial" panose="020B0604020202020204" pitchFamily="34" charset="0"/>
              <a:buChar char="•"/>
              <a:tabLst>
                <a:tab pos="228600" algn="l"/>
              </a:tabLst>
            </a:pPr>
            <a:r>
              <a:rPr lang="en-ZA" sz="1200"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Depreciation </a:t>
            </a:r>
          </a:p>
          <a:p>
            <a:pPr marL="1085850" lvl="2" indent="-171450">
              <a:lnSpc>
                <a:spcPct val="150000"/>
              </a:lnSpc>
              <a:buFont typeface="Arial" panose="020B0604020202020204" pitchFamily="34" charset="0"/>
              <a:buChar char="•"/>
              <a:tabLst>
                <a:tab pos="228600" algn="l"/>
              </a:tabLst>
            </a:pPr>
            <a:r>
              <a:rPr lang="en-ZA" sz="1200"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Bulk Purchases</a:t>
            </a:r>
          </a:p>
          <a:p>
            <a:pPr marL="628650" lvl="1" indent="-171450">
              <a:lnSpc>
                <a:spcPct val="150000"/>
              </a:lnSpc>
              <a:buFont typeface="Arial" panose="020B0604020202020204" pitchFamily="34" charset="0"/>
              <a:buChar char="•"/>
              <a:tabLst>
                <a:tab pos="228600" algn="l"/>
              </a:tabLst>
            </a:pPr>
            <a:endParaRPr lang="en-ZA" sz="1200"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xmlns="" id="{4992E908-7988-23A0-A618-9A4D6A4DEE26}"/>
              </a:ext>
            </a:extLst>
          </p:cNvPr>
          <p:cNvSpPr txBox="1">
            <a:spLocks/>
          </p:cNvSpPr>
          <p:nvPr/>
        </p:nvSpPr>
        <p:spPr>
          <a:xfrm>
            <a:off x="103402" y="577907"/>
            <a:ext cx="11078947"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altLang="en-US" sz="2400" b="1" kern="0" dirty="0">
                <a:solidFill>
                  <a:prstClr val="black"/>
                </a:solidFill>
                <a:latin typeface="Arial Narrow" panose="020B0606020202030204" pitchFamily="34" charset="0"/>
                <a:ea typeface="+mj-ea"/>
                <a:cs typeface="+mj-cs"/>
              </a:rPr>
              <a:t>10.2. LED UNIT BUDGET</a:t>
            </a:r>
          </a:p>
        </p:txBody>
      </p:sp>
    </p:spTree>
    <p:extLst>
      <p:ext uri="{BB962C8B-B14F-4D97-AF65-F5344CB8AC3E}">
        <p14:creationId xmlns:p14="http://schemas.microsoft.com/office/powerpoint/2010/main" xmlns="" val="1337063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847529" y="3719900"/>
            <a:ext cx="184731" cy="646331"/>
          </a:xfrm>
          <a:prstGeom prst="rect">
            <a:avLst/>
          </a:prstGeom>
        </p:spPr>
        <p:txBody>
          <a:bodyPr wrap="none">
            <a:spAutoFit/>
          </a:bodyPr>
          <a:lstStyle/>
          <a:p>
            <a:endParaRPr lang="en-ZA" altLang="en-US" b="1" i="1" dirty="0">
              <a:solidFill>
                <a:prstClr val="black"/>
              </a:solidFill>
              <a:latin typeface="Arial Narrow" panose="020B0606020202030204" pitchFamily="34" charset="0"/>
            </a:endParaRPr>
          </a:p>
          <a:p>
            <a:endParaRPr lang="en-ZA" b="1" dirty="0">
              <a:solidFill>
                <a:prstClr val="black"/>
              </a:solidFill>
              <a:latin typeface="Arial Narrow" panose="020B0606020202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85930436"/>
              </p:ext>
            </p:extLst>
          </p:nvPr>
        </p:nvGraphicFramePr>
        <p:xfrm>
          <a:off x="160050" y="1004528"/>
          <a:ext cx="5092211" cy="4992870"/>
        </p:xfrm>
        <a:graphic>
          <a:graphicData uri="http://schemas.openxmlformats.org/drawingml/2006/table">
            <a:tbl>
              <a:tblPr firstRow="1" firstCol="1" bandRow="1"/>
              <a:tblGrid>
                <a:gridCol w="2250337">
                  <a:extLst>
                    <a:ext uri="{9D8B030D-6E8A-4147-A177-3AD203B41FA5}">
                      <a16:colId xmlns:a16="http://schemas.microsoft.com/office/drawing/2014/main" xmlns="" val="20000"/>
                    </a:ext>
                  </a:extLst>
                </a:gridCol>
                <a:gridCol w="2841874">
                  <a:extLst>
                    <a:ext uri="{9D8B030D-6E8A-4147-A177-3AD203B41FA5}">
                      <a16:colId xmlns:a16="http://schemas.microsoft.com/office/drawing/2014/main" xmlns="" val="20001"/>
                    </a:ext>
                  </a:extLst>
                </a:gridCol>
              </a:tblGrid>
              <a:tr h="144091">
                <a:tc gridSpan="2">
                  <a:txBody>
                    <a:bodyPr/>
                    <a:lstStyle/>
                    <a:p>
                      <a:pPr algn="ctr">
                        <a:lnSpc>
                          <a:spcPct val="100000"/>
                        </a:lnSpc>
                        <a:spcAft>
                          <a:spcPts val="0"/>
                        </a:spcAft>
                      </a:pPr>
                      <a:r>
                        <a:rPr lang="en-ZA" sz="1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LED PRIORITISATION</a:t>
                      </a: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hMerge="1">
                  <a:txBody>
                    <a:bodyPr/>
                    <a:lstStyle/>
                    <a:p>
                      <a:pPr algn="just">
                        <a:lnSpc>
                          <a:spcPct val="100000"/>
                        </a:lnSpc>
                        <a:spcAft>
                          <a:spcPts val="0"/>
                        </a:spcAft>
                      </a:pP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55809">
                <a:tc>
                  <a:txBody>
                    <a:bodyPr/>
                    <a:lstStyle/>
                    <a:p>
                      <a:pPr algn="just">
                        <a:lnSpc>
                          <a:spcPct val="100000"/>
                        </a:lnSpc>
                        <a:spcAft>
                          <a:spcPts val="0"/>
                        </a:spcAft>
                      </a:pPr>
                      <a:r>
                        <a:rPr lang="en-ZA" sz="12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CLUSTER 1: Agriculture Development Strategy</a:t>
                      </a:r>
                      <a:endPar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just">
                        <a:lnSpc>
                          <a:spcPct val="100000"/>
                        </a:lnSpc>
                        <a:spcAft>
                          <a:spcPts val="0"/>
                        </a:spcAft>
                      </a:pPr>
                      <a:r>
                        <a:rPr lang="en-ZA" sz="12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CLUSTER 2: SMME Development Strategy</a:t>
                      </a:r>
                      <a:endPar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1"/>
                  </a:ext>
                </a:extLst>
              </a:tr>
              <a:tr h="2312760">
                <a:tc>
                  <a:txBody>
                    <a:bodyPr/>
                    <a:lstStyle/>
                    <a:p>
                      <a:pPr marL="342900" lvl="0" indent="-342900" algn="l">
                        <a:lnSpc>
                          <a:spcPct val="100000"/>
                        </a:lnSpc>
                        <a:spcAft>
                          <a:spcPts val="0"/>
                        </a:spcAft>
                        <a:buFont typeface="Arial" panose="020B0604020202020204" pitchFamily="34" charset="0"/>
                        <a:buChar char="•"/>
                        <a:tabLst>
                          <a:tab pos="228600" algn="l"/>
                        </a:tabLst>
                      </a:pPr>
                      <a:r>
                        <a:rPr lang="en-ZA" sz="1200" dirty="0" err="1">
                          <a:effectLst/>
                          <a:latin typeface="Arial Narrow" panose="020B0606020202030204" pitchFamily="34" charset="0"/>
                          <a:ea typeface="Calibri" panose="020F0502020204030204" pitchFamily="34" charset="0"/>
                          <a:cs typeface="Arial" panose="020B0604020202020204" pitchFamily="34" charset="0"/>
                        </a:rPr>
                        <a:t>Agro</a:t>
                      </a:r>
                      <a:r>
                        <a:rPr lang="en-ZA" sz="1200" dirty="0">
                          <a:effectLst/>
                          <a:latin typeface="Arial Narrow" panose="020B0606020202030204" pitchFamily="34" charset="0"/>
                          <a:ea typeface="Calibri" panose="020F0502020204030204" pitchFamily="34" charset="0"/>
                          <a:cs typeface="Arial" panose="020B0604020202020204" pitchFamily="34" charset="0"/>
                        </a:rPr>
                        <a:t>-processing projects</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Application of Bio-Technology and GMOs (e.g. Biodiesel)</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Renaissance Farms</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Fresh Produce Market</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Aqua-culture (fish farming)</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Hydroponics</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Agricultural Marketing</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Strategic provision of infrastructure</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Hydroponics and shade netting production units</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Local Business Support Centre </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Business Communication &amp; Networking Strategy</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Business &amp; LED Information Portal</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Business Marketing Strategy</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SMME assistance </a:t>
                      </a:r>
                      <a:r>
                        <a:rPr lang="en-ZA" sz="1200" dirty="0" err="1">
                          <a:effectLst/>
                          <a:latin typeface="Arial Narrow" panose="020B0606020202030204" pitchFamily="34" charset="0"/>
                          <a:ea typeface="Calibri" panose="020F0502020204030204" pitchFamily="34" charset="0"/>
                          <a:cs typeface="Arial" panose="020B0604020202020204" pitchFamily="34" charset="0"/>
                        </a:rPr>
                        <a:t>i.t.o</a:t>
                      </a:r>
                      <a:r>
                        <a:rPr lang="en-ZA" sz="1200" dirty="0">
                          <a:effectLst/>
                          <a:latin typeface="Arial Narrow" panose="020B0606020202030204" pitchFamily="34" charset="0"/>
                          <a:ea typeface="Calibri" panose="020F0502020204030204" pitchFamily="34" charset="0"/>
                          <a:cs typeface="Arial" panose="020B0604020202020204" pitchFamily="34" charset="0"/>
                        </a:rPr>
                        <a:t>. marketing and market penetration</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Demarcation of an SMME manufacturing cluster</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Informal trade market</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Linking SMMEs with government incentives</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55809">
                <a:tc>
                  <a:txBody>
                    <a:bodyPr/>
                    <a:lstStyle/>
                    <a:p>
                      <a:pPr algn="just">
                        <a:lnSpc>
                          <a:spcPct val="100000"/>
                        </a:lnSpc>
                        <a:spcAft>
                          <a:spcPts val="0"/>
                        </a:spcAft>
                      </a:pPr>
                      <a:r>
                        <a:rPr lang="en-ZA" sz="12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CLUSTER 3: Tourism Development Strategy</a:t>
                      </a:r>
                      <a:endPar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just">
                        <a:lnSpc>
                          <a:spcPct val="100000"/>
                        </a:lnSpc>
                        <a:spcAft>
                          <a:spcPts val="0"/>
                        </a:spcAft>
                      </a:pPr>
                      <a:r>
                        <a:rPr lang="en-ZA" sz="12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CLUSTER 4: Industrial Development Strategy</a:t>
                      </a:r>
                      <a:endPar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3"/>
                  </a:ext>
                </a:extLst>
              </a:tr>
              <a:tr h="1701030">
                <a:tc>
                  <a:txBody>
                    <a:bodyPr/>
                    <a:lstStyle/>
                    <a:p>
                      <a:pPr marL="342900" lvl="0" indent="-342900" algn="l">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Tourism SMME incubation &amp; training centre</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Formation of working partnerships</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Transport infrastructure provision</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Tourism events programme</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Game hunting</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Tourism Marketing Strategy</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Identify and demarcate industrial cluster</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Agro-processing plant</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Manufacturing Advice and Incubation Centre (MAC)</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Introduce and facilitate industrial incentives</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Develop a unique investors package</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Industrial Marketing Strategy</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tabLst>
                          <a:tab pos="228600" algn="l"/>
                        </a:tabLst>
                      </a:pPr>
                      <a:r>
                        <a:rPr lang="en-ZA" sz="1200" dirty="0">
                          <a:effectLst/>
                          <a:latin typeface="Arial Narrow" panose="020B0606020202030204" pitchFamily="34" charset="0"/>
                          <a:ea typeface="Calibri" panose="020F0502020204030204" pitchFamily="34" charset="0"/>
                          <a:cs typeface="Arial" panose="020B0604020202020204" pitchFamily="34" charset="0"/>
                        </a:rPr>
                        <a:t>Establish Industrial and Business Networking Forum</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3419021"/>
              </p:ext>
            </p:extLst>
          </p:nvPr>
        </p:nvGraphicFramePr>
        <p:xfrm>
          <a:off x="5518521" y="1004528"/>
          <a:ext cx="3728261" cy="1917939"/>
        </p:xfrm>
        <a:graphic>
          <a:graphicData uri="http://schemas.openxmlformats.org/drawingml/2006/table">
            <a:tbl>
              <a:tblPr firstRow="1" firstCol="1" bandRow="1"/>
              <a:tblGrid>
                <a:gridCol w="1647584">
                  <a:extLst>
                    <a:ext uri="{9D8B030D-6E8A-4147-A177-3AD203B41FA5}">
                      <a16:colId xmlns:a16="http://schemas.microsoft.com/office/drawing/2014/main" xmlns="" val="20000"/>
                    </a:ext>
                  </a:extLst>
                </a:gridCol>
                <a:gridCol w="2080677">
                  <a:extLst>
                    <a:ext uri="{9D8B030D-6E8A-4147-A177-3AD203B41FA5}">
                      <a16:colId xmlns:a16="http://schemas.microsoft.com/office/drawing/2014/main" xmlns="" val="20001"/>
                    </a:ext>
                  </a:extLst>
                </a:gridCol>
              </a:tblGrid>
              <a:tr h="204458">
                <a:tc gridSpan="2">
                  <a:txBody>
                    <a:bodyPr/>
                    <a:lstStyle/>
                    <a:p>
                      <a:pPr algn="ctr">
                        <a:lnSpc>
                          <a:spcPct val="100000"/>
                        </a:lnSpc>
                        <a:spcAft>
                          <a:spcPts val="0"/>
                        </a:spcAft>
                      </a:pPr>
                      <a:r>
                        <a:rPr lang="en-ZA" sz="1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LED CAPITAL</a:t>
                      </a:r>
                      <a:r>
                        <a:rPr lang="en-ZA" sz="1200" b="1" baseline="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PROJECTS (MIG Registered) </a:t>
                      </a:r>
                      <a:endParaRPr lang="en-ZA" sz="1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1840" marR="4184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tc hMerge="1">
                  <a:txBody>
                    <a:bodyPr/>
                    <a:lstStyle/>
                    <a:p>
                      <a:pPr algn="just">
                        <a:lnSpc>
                          <a:spcPct val="100000"/>
                        </a:lnSpc>
                        <a:spcAft>
                          <a:spcPts val="0"/>
                        </a:spcAft>
                      </a:pP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0392">
                <a:tc>
                  <a:txBody>
                    <a:bodyPr/>
                    <a:lstStyle/>
                    <a:p>
                      <a:pPr algn="just">
                        <a:lnSpc>
                          <a:spcPct val="100000"/>
                        </a:lnSpc>
                        <a:spcAft>
                          <a:spcPts val="0"/>
                        </a:spcAft>
                      </a:pPr>
                      <a:r>
                        <a:rPr lang="en-ZA" sz="1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Project</a:t>
                      </a:r>
                    </a:p>
                  </a:txBody>
                  <a:tcPr marL="41840" marR="4184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tc>
                  <a:txBody>
                    <a:bodyPr/>
                    <a:lstStyle/>
                    <a:p>
                      <a:pPr algn="just">
                        <a:lnSpc>
                          <a:spcPct val="100000"/>
                        </a:lnSpc>
                        <a:spcAft>
                          <a:spcPts val="0"/>
                        </a:spcAft>
                      </a:pPr>
                      <a:r>
                        <a:rPr lang="en-ZA" sz="12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Budget </a:t>
                      </a:r>
                      <a:endPar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1840" marR="4184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extLst>
                  <a:ext uri="{0D108BD9-81ED-4DB2-BD59-A6C34878D82A}">
                    <a16:rowId xmlns:a16="http://schemas.microsoft.com/office/drawing/2014/main" xmlns="" val="10001"/>
                  </a:ext>
                </a:extLst>
              </a:tr>
              <a:tr h="10758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2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Motse Pebbles small mining.</a:t>
                      </a:r>
                      <a:endParaRPr lang="en-ZA" sz="12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1840" marR="4184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tc>
                  <a:txBody>
                    <a:bodyPr/>
                    <a:lstStyle/>
                    <a:p>
                      <a:pPr marL="0" lvl="0" indent="0" algn="ctr">
                        <a:lnSpc>
                          <a:spcPct val="100000"/>
                        </a:lnSpc>
                        <a:spcAft>
                          <a:spcPts val="0"/>
                        </a:spcAft>
                        <a:buFont typeface="Arial" panose="020B0604020202020204" pitchFamily="34" charset="0"/>
                        <a:buNone/>
                        <a:tabLst>
                          <a:tab pos="228600" algn="l"/>
                        </a:tabLst>
                      </a:pPr>
                      <a:r>
                        <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R7 000 000</a:t>
                      </a:r>
                    </a:p>
                  </a:txBody>
                  <a:tcPr marL="41840" marR="4184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extLst>
                  <a:ext uri="{0D108BD9-81ED-4DB2-BD59-A6C34878D82A}">
                    <a16:rowId xmlns:a16="http://schemas.microsoft.com/office/drawing/2014/main" xmlns="" val="10002"/>
                  </a:ext>
                </a:extLst>
              </a:tr>
              <a:tr h="355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1200" b="0" i="0" u="none" strike="noStrike" kern="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rPr>
                        <a:t>Marula Processing Plant</a:t>
                      </a:r>
                      <a:endParaRPr kumimoji="0" lang="en-US" altLang="en-US" sz="1200" b="0" i="0" u="none" strike="noStrike" kern="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endParaRPr>
                    </a:p>
                  </a:txBody>
                  <a:tcPr marL="41840" marR="4184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tc>
                  <a:txBody>
                    <a:bodyPr/>
                    <a:lstStyle/>
                    <a:p>
                      <a:pPr algn="ctr">
                        <a:lnSpc>
                          <a:spcPct val="100000"/>
                        </a:lnSpc>
                        <a:spcAft>
                          <a:spcPts val="0"/>
                        </a:spcAft>
                      </a:pPr>
                      <a:r>
                        <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R5 000 000</a:t>
                      </a:r>
                    </a:p>
                  </a:txBody>
                  <a:tcPr marL="41840" marR="4184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extLst>
                  <a:ext uri="{0D108BD9-81ED-4DB2-BD59-A6C34878D82A}">
                    <a16:rowId xmlns:a16="http://schemas.microsoft.com/office/drawing/2014/main" xmlns="" val="10003"/>
                  </a:ext>
                </a:extLst>
              </a:tr>
              <a:tr h="35580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rPr>
                        <a:t>Review of LED Strategy</a:t>
                      </a:r>
                    </a:p>
                  </a:txBody>
                  <a:tcPr marL="41840" marR="4184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tc>
                  <a:txBody>
                    <a:bodyPr/>
                    <a:lstStyle/>
                    <a:p>
                      <a:pPr algn="just">
                        <a:lnSpc>
                          <a:spcPct val="100000"/>
                        </a:lnSpc>
                        <a:spcAft>
                          <a:spcPts val="0"/>
                        </a:spcAft>
                      </a:pPr>
                      <a:r>
                        <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Collaboration</a:t>
                      </a:r>
                      <a:r>
                        <a:rPr lang="en-ZA" sz="1200" baseline="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with Anglo American and CSIR through Municipal Capability &amp; Partnership Programme (MCPP)</a:t>
                      </a:r>
                      <a:endPar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1840" marR="4184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extLst>
                  <a:ext uri="{0D108BD9-81ED-4DB2-BD59-A6C34878D82A}">
                    <a16:rowId xmlns:a16="http://schemas.microsoft.com/office/drawing/2014/main" xmlns="" val="10004"/>
                  </a:ext>
                </a:extLst>
              </a:tr>
            </a:tbl>
          </a:graphicData>
        </a:graphic>
      </p:graphicFrame>
      <p:sp>
        <p:nvSpPr>
          <p:cNvPr id="3" name="Title 1">
            <a:extLst>
              <a:ext uri="{FF2B5EF4-FFF2-40B4-BE49-F238E27FC236}">
                <a16:creationId xmlns:a16="http://schemas.microsoft.com/office/drawing/2014/main" xmlns="" id="{CA7CA817-811C-26D8-CCC1-BA8B4515853A}"/>
              </a:ext>
            </a:extLst>
          </p:cNvPr>
          <p:cNvSpPr txBox="1">
            <a:spLocks/>
          </p:cNvSpPr>
          <p:nvPr/>
        </p:nvSpPr>
        <p:spPr>
          <a:xfrm>
            <a:off x="103402" y="577907"/>
            <a:ext cx="11078947" cy="39124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altLang="en-US" sz="2400" b="1" kern="0" dirty="0">
                <a:solidFill>
                  <a:prstClr val="black"/>
                </a:solidFill>
                <a:latin typeface="Arial Narrow" panose="020B0606020202030204" pitchFamily="34" charset="0"/>
                <a:ea typeface="+mj-ea"/>
                <a:cs typeface="+mj-cs"/>
              </a:rPr>
              <a:t>10.1. LED UNIT PROJECTS</a:t>
            </a:r>
          </a:p>
        </p:txBody>
      </p:sp>
    </p:spTree>
    <p:extLst>
      <p:ext uri="{BB962C8B-B14F-4D97-AF65-F5344CB8AC3E}">
        <p14:creationId xmlns:p14="http://schemas.microsoft.com/office/powerpoint/2010/main" xmlns="" val="21267369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a:extLst>
              <a:ext uri="{FF2B5EF4-FFF2-40B4-BE49-F238E27FC236}">
                <a16:creationId xmlns:a16="http://schemas.microsoft.com/office/drawing/2014/main" xmlns="" id="{54A66772-7334-AE65-1A28-A8F935197950}"/>
              </a:ext>
            </a:extLst>
          </p:cNvPr>
          <p:cNvCxnSpPr>
            <a:cxnSpLocks/>
          </p:cNvCxnSpPr>
          <p:nvPr/>
        </p:nvCxnSpPr>
        <p:spPr>
          <a:xfrm>
            <a:off x="5676899" y="900112"/>
            <a:ext cx="28576" cy="4995862"/>
          </a:xfrm>
          <a:prstGeom prst="line">
            <a:avLst/>
          </a:prstGeom>
          <a:ln w="38100">
            <a:solidFill>
              <a:srgbClr val="44546A"/>
            </a:solidFill>
            <a:prstDash val="dashDot"/>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xmlns="" id="{7417C2F3-5649-F95F-7B19-F3F414E8B0D5}"/>
              </a:ext>
            </a:extLst>
          </p:cNvPr>
          <p:cNvGrpSpPr/>
          <p:nvPr/>
        </p:nvGrpSpPr>
        <p:grpSpPr>
          <a:xfrm>
            <a:off x="514349" y="1250166"/>
            <a:ext cx="4772025" cy="3783781"/>
            <a:chOff x="514349" y="1250166"/>
            <a:chExt cx="4772025" cy="3783781"/>
          </a:xfrm>
        </p:grpSpPr>
        <p:sp>
          <p:nvSpPr>
            <p:cNvPr id="3" name="Rectangle 2">
              <a:extLst>
                <a:ext uri="{FF2B5EF4-FFF2-40B4-BE49-F238E27FC236}">
                  <a16:creationId xmlns:a16="http://schemas.microsoft.com/office/drawing/2014/main" xmlns="" id="{2653C9AE-7F4D-D835-6D09-842DB0316E31}"/>
                </a:ext>
              </a:extLst>
            </p:cNvPr>
            <p:cNvSpPr/>
            <p:nvPr/>
          </p:nvSpPr>
          <p:spPr>
            <a:xfrm>
              <a:off x="1076324"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Introduction</a:t>
              </a:r>
              <a:endParaRPr lang="en-ZA" sz="1400" b="1" dirty="0">
                <a:solidFill>
                  <a:schemeClr val="tx1"/>
                </a:solidFill>
                <a:latin typeface="Arial Narrow" panose="020B0606020202030204" pitchFamily="34" charset="0"/>
              </a:endParaRPr>
            </a:p>
          </p:txBody>
        </p:sp>
        <p:sp>
          <p:nvSpPr>
            <p:cNvPr id="2" name="Rectangle 1">
              <a:extLst>
                <a:ext uri="{FF2B5EF4-FFF2-40B4-BE49-F238E27FC236}">
                  <a16:creationId xmlns:a16="http://schemas.microsoft.com/office/drawing/2014/main" xmlns="" id="{D727E91F-09E5-B44D-6C52-649D6ECA1C70}"/>
                </a:ext>
              </a:extLst>
            </p:cNvPr>
            <p:cNvSpPr/>
            <p:nvPr/>
          </p:nvSpPr>
          <p:spPr>
            <a:xfrm>
              <a:off x="514349"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0</a:t>
              </a:r>
              <a:endParaRPr lang="en-ZA" b="1" dirty="0">
                <a:latin typeface="Ink Free" panose="03080402000500000000" pitchFamily="66" charset="0"/>
              </a:endParaRPr>
            </a:p>
          </p:txBody>
        </p:sp>
        <p:sp>
          <p:nvSpPr>
            <p:cNvPr id="57" name="Rectangle 56">
              <a:extLst>
                <a:ext uri="{FF2B5EF4-FFF2-40B4-BE49-F238E27FC236}">
                  <a16:creationId xmlns:a16="http://schemas.microsoft.com/office/drawing/2014/main" xmlns="" id="{E2C4EF2A-E230-2F8E-2273-95CA54009EC1}"/>
                </a:ext>
              </a:extLst>
            </p:cNvPr>
            <p:cNvSpPr/>
            <p:nvPr/>
          </p:nvSpPr>
          <p:spPr>
            <a:xfrm>
              <a:off x="1076324"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Financial health of the municipality</a:t>
              </a:r>
              <a:endParaRPr lang="en-ZA" sz="1400" b="1" dirty="0">
                <a:solidFill>
                  <a:schemeClr val="tx1"/>
                </a:solidFill>
                <a:latin typeface="Arial Narrow" panose="020B0606020202030204" pitchFamily="34" charset="0"/>
              </a:endParaRPr>
            </a:p>
          </p:txBody>
        </p:sp>
        <p:sp>
          <p:nvSpPr>
            <p:cNvPr id="58" name="Rectangle 57">
              <a:extLst>
                <a:ext uri="{FF2B5EF4-FFF2-40B4-BE49-F238E27FC236}">
                  <a16:creationId xmlns:a16="http://schemas.microsoft.com/office/drawing/2014/main" xmlns="" id="{63B842B0-8BC2-3B8E-2DCD-CDD57D512EB1}"/>
                </a:ext>
              </a:extLst>
            </p:cNvPr>
            <p:cNvSpPr/>
            <p:nvPr/>
          </p:nvSpPr>
          <p:spPr>
            <a:xfrm>
              <a:off x="514349"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a:t>
              </a:r>
              <a:endParaRPr lang="en-ZA" b="1" dirty="0">
                <a:latin typeface="Ink Free" panose="03080402000500000000" pitchFamily="66" charset="0"/>
              </a:endParaRPr>
            </a:p>
          </p:txBody>
        </p:sp>
        <p:sp>
          <p:nvSpPr>
            <p:cNvPr id="60" name="Rectangle 59">
              <a:extLst>
                <a:ext uri="{FF2B5EF4-FFF2-40B4-BE49-F238E27FC236}">
                  <a16:creationId xmlns:a16="http://schemas.microsoft.com/office/drawing/2014/main" xmlns="" id="{61F794CF-B8DA-07E5-657B-3CA7628B102C}"/>
                </a:ext>
              </a:extLst>
            </p:cNvPr>
            <p:cNvSpPr/>
            <p:nvPr/>
          </p:nvSpPr>
          <p:spPr>
            <a:xfrm>
              <a:off x="1076324"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Investigations by MPAC and implementation of its recommendations by council</a:t>
              </a:r>
              <a:endParaRPr lang="en-ZA" sz="1400" b="1" dirty="0">
                <a:solidFill>
                  <a:schemeClr val="tx1"/>
                </a:solidFill>
                <a:latin typeface="Arial Narrow" panose="020B0606020202030204" pitchFamily="34" charset="0"/>
              </a:endParaRPr>
            </a:p>
          </p:txBody>
        </p:sp>
        <p:sp>
          <p:nvSpPr>
            <p:cNvPr id="61" name="Rectangle 60">
              <a:extLst>
                <a:ext uri="{FF2B5EF4-FFF2-40B4-BE49-F238E27FC236}">
                  <a16:creationId xmlns:a16="http://schemas.microsoft.com/office/drawing/2014/main" xmlns="" id="{AD76B112-BCCA-68D8-DBE2-116B78903B7A}"/>
                </a:ext>
              </a:extLst>
            </p:cNvPr>
            <p:cNvSpPr/>
            <p:nvPr/>
          </p:nvSpPr>
          <p:spPr>
            <a:xfrm>
              <a:off x="514349"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2</a:t>
              </a:r>
              <a:endParaRPr lang="en-ZA" b="1" dirty="0">
                <a:latin typeface="Ink Free" panose="03080402000500000000" pitchFamily="66" charset="0"/>
              </a:endParaRPr>
            </a:p>
          </p:txBody>
        </p:sp>
        <p:sp>
          <p:nvSpPr>
            <p:cNvPr id="63" name="Rectangle 62">
              <a:extLst>
                <a:ext uri="{FF2B5EF4-FFF2-40B4-BE49-F238E27FC236}">
                  <a16:creationId xmlns:a16="http://schemas.microsoft.com/office/drawing/2014/main" xmlns="" id="{111EDBC6-B8D1-C9D5-A00F-19937E1C2E30}"/>
                </a:ext>
              </a:extLst>
            </p:cNvPr>
            <p:cNvSpPr/>
            <p:nvPr/>
          </p:nvSpPr>
          <p:spPr>
            <a:xfrm>
              <a:off x="1076324"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Revenue collection</a:t>
              </a:r>
              <a:endParaRPr lang="en-ZA" sz="1400" b="1" dirty="0">
                <a:solidFill>
                  <a:schemeClr val="tx1"/>
                </a:solidFill>
                <a:latin typeface="Arial Narrow" panose="020B0606020202030204" pitchFamily="34" charset="0"/>
              </a:endParaRPr>
            </a:p>
          </p:txBody>
        </p:sp>
        <p:sp>
          <p:nvSpPr>
            <p:cNvPr id="64" name="Rectangle 63">
              <a:extLst>
                <a:ext uri="{FF2B5EF4-FFF2-40B4-BE49-F238E27FC236}">
                  <a16:creationId xmlns:a16="http://schemas.microsoft.com/office/drawing/2014/main" xmlns="" id="{5F978734-3361-3791-BC9C-CC859B4B8332}"/>
                </a:ext>
              </a:extLst>
            </p:cNvPr>
            <p:cNvSpPr/>
            <p:nvPr/>
          </p:nvSpPr>
          <p:spPr>
            <a:xfrm>
              <a:off x="514349"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3</a:t>
              </a:r>
              <a:endParaRPr lang="en-ZA" b="1" dirty="0">
                <a:latin typeface="Ink Free" panose="03080402000500000000" pitchFamily="66" charset="0"/>
              </a:endParaRPr>
            </a:p>
          </p:txBody>
        </p:sp>
        <p:sp>
          <p:nvSpPr>
            <p:cNvPr id="66" name="Rectangle 65">
              <a:extLst>
                <a:ext uri="{FF2B5EF4-FFF2-40B4-BE49-F238E27FC236}">
                  <a16:creationId xmlns:a16="http://schemas.microsoft.com/office/drawing/2014/main" xmlns="" id="{2105B437-827A-0A8E-7C51-69D8FDD15D87}"/>
                </a:ext>
              </a:extLst>
            </p:cNvPr>
            <p:cNvSpPr/>
            <p:nvPr/>
          </p:nvSpPr>
          <p:spPr>
            <a:xfrm>
              <a:off x="1076324"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to the municipality</a:t>
              </a:r>
              <a:endParaRPr lang="en-ZA" sz="1400" b="1" dirty="0">
                <a:solidFill>
                  <a:schemeClr val="tx1"/>
                </a:solidFill>
                <a:latin typeface="Arial Narrow" panose="020B0606020202030204" pitchFamily="34" charset="0"/>
              </a:endParaRPr>
            </a:p>
          </p:txBody>
        </p:sp>
        <p:sp>
          <p:nvSpPr>
            <p:cNvPr id="67" name="Rectangle 66">
              <a:extLst>
                <a:ext uri="{FF2B5EF4-FFF2-40B4-BE49-F238E27FC236}">
                  <a16:creationId xmlns:a16="http://schemas.microsoft.com/office/drawing/2014/main" xmlns="" id="{6272038A-7122-F90A-1E62-CD6506176455}"/>
                </a:ext>
              </a:extLst>
            </p:cNvPr>
            <p:cNvSpPr/>
            <p:nvPr/>
          </p:nvSpPr>
          <p:spPr>
            <a:xfrm>
              <a:off x="514349"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4</a:t>
              </a:r>
              <a:endParaRPr lang="en-ZA" b="1" dirty="0">
                <a:latin typeface="Ink Free" panose="03080402000500000000" pitchFamily="66" charset="0"/>
              </a:endParaRPr>
            </a:p>
          </p:txBody>
        </p:sp>
        <p:sp>
          <p:nvSpPr>
            <p:cNvPr id="69" name="Rectangle 68">
              <a:extLst>
                <a:ext uri="{FF2B5EF4-FFF2-40B4-BE49-F238E27FC236}">
                  <a16:creationId xmlns:a16="http://schemas.microsoft.com/office/drawing/2014/main" xmlns="" id="{E70F2B0F-1BEC-1E08-EFB0-A945F9965C85}"/>
                </a:ext>
              </a:extLst>
            </p:cNvPr>
            <p:cNvSpPr/>
            <p:nvPr/>
          </p:nvSpPr>
          <p:spPr>
            <a:xfrm>
              <a:off x="1076324" y="4557697"/>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Debt Owed By The Municipality (Bulk Purchases)</a:t>
              </a:r>
              <a:endParaRPr lang="en-ZA" sz="1400" b="1" dirty="0">
                <a:solidFill>
                  <a:schemeClr val="tx1"/>
                </a:solidFill>
                <a:latin typeface="Arial Narrow" panose="020B0606020202030204" pitchFamily="34" charset="0"/>
              </a:endParaRPr>
            </a:p>
          </p:txBody>
        </p:sp>
        <p:sp>
          <p:nvSpPr>
            <p:cNvPr id="70" name="Rectangle 69">
              <a:extLst>
                <a:ext uri="{FF2B5EF4-FFF2-40B4-BE49-F238E27FC236}">
                  <a16:creationId xmlns:a16="http://schemas.microsoft.com/office/drawing/2014/main" xmlns="" id="{055A2345-39BA-CDDD-602B-A48AED2CC33C}"/>
                </a:ext>
              </a:extLst>
            </p:cNvPr>
            <p:cNvSpPr/>
            <p:nvPr/>
          </p:nvSpPr>
          <p:spPr>
            <a:xfrm>
              <a:off x="514349"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5</a:t>
              </a:r>
              <a:endParaRPr lang="en-ZA" b="1" dirty="0">
                <a:latin typeface="Ink Free" panose="03080402000500000000" pitchFamily="66" charset="0"/>
              </a:endParaRPr>
            </a:p>
          </p:txBody>
        </p:sp>
      </p:grpSp>
      <p:grpSp>
        <p:nvGrpSpPr>
          <p:cNvPr id="90" name="Group 89">
            <a:extLst>
              <a:ext uri="{FF2B5EF4-FFF2-40B4-BE49-F238E27FC236}">
                <a16:creationId xmlns:a16="http://schemas.microsoft.com/office/drawing/2014/main" xmlns="" id="{9DB12AF0-3462-473F-8A3F-D2BCFA576844}"/>
              </a:ext>
            </a:extLst>
          </p:cNvPr>
          <p:cNvGrpSpPr/>
          <p:nvPr/>
        </p:nvGrpSpPr>
        <p:grpSpPr>
          <a:xfrm>
            <a:off x="6096000" y="1250166"/>
            <a:ext cx="4772025" cy="3783781"/>
            <a:chOff x="6096000" y="1250166"/>
            <a:chExt cx="4772025" cy="3783781"/>
          </a:xfrm>
        </p:grpSpPr>
        <p:sp>
          <p:nvSpPr>
            <p:cNvPr id="72" name="Rectangle 71">
              <a:extLst>
                <a:ext uri="{FF2B5EF4-FFF2-40B4-BE49-F238E27FC236}">
                  <a16:creationId xmlns:a16="http://schemas.microsoft.com/office/drawing/2014/main" xmlns="" id="{82765034-74ED-7163-59EE-9CD8D6C5058C}"/>
                </a:ext>
              </a:extLst>
            </p:cNvPr>
            <p:cNvSpPr/>
            <p:nvPr/>
          </p:nvSpPr>
          <p:spPr>
            <a:xfrm>
              <a:off x="6657975" y="127874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UIFW expenditure </a:t>
              </a:r>
            </a:p>
          </p:txBody>
        </p:sp>
        <p:sp>
          <p:nvSpPr>
            <p:cNvPr id="73" name="Rectangle 72">
              <a:extLst>
                <a:ext uri="{FF2B5EF4-FFF2-40B4-BE49-F238E27FC236}">
                  <a16:creationId xmlns:a16="http://schemas.microsoft.com/office/drawing/2014/main" xmlns="" id="{0E6503E1-F417-C8BF-BE5E-9481617CFA73}"/>
                </a:ext>
              </a:extLst>
            </p:cNvPr>
            <p:cNvSpPr/>
            <p:nvPr/>
          </p:nvSpPr>
          <p:spPr>
            <a:xfrm>
              <a:off x="6096000" y="125016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6</a:t>
              </a:r>
              <a:endParaRPr lang="en-ZA" b="1" dirty="0">
                <a:latin typeface="Ink Free" panose="03080402000500000000" pitchFamily="66" charset="0"/>
              </a:endParaRPr>
            </a:p>
          </p:txBody>
        </p:sp>
        <p:sp>
          <p:nvSpPr>
            <p:cNvPr id="75" name="Rectangle 74">
              <a:extLst>
                <a:ext uri="{FF2B5EF4-FFF2-40B4-BE49-F238E27FC236}">
                  <a16:creationId xmlns:a16="http://schemas.microsoft.com/office/drawing/2014/main" xmlns="" id="{A9633CCA-19AD-6969-24B9-BE82066AFB0C}"/>
                </a:ext>
              </a:extLst>
            </p:cNvPr>
            <p:cNvSpPr/>
            <p:nvPr/>
          </p:nvSpPr>
          <p:spPr>
            <a:xfrm>
              <a:off x="6657975" y="1935966"/>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Consequence management</a:t>
              </a:r>
            </a:p>
          </p:txBody>
        </p:sp>
        <p:sp>
          <p:nvSpPr>
            <p:cNvPr id="76" name="Rectangle 75">
              <a:extLst>
                <a:ext uri="{FF2B5EF4-FFF2-40B4-BE49-F238E27FC236}">
                  <a16:creationId xmlns:a16="http://schemas.microsoft.com/office/drawing/2014/main" xmlns="" id="{F02B2F6B-8851-AE28-0184-D2B7FC3B011B}"/>
                </a:ext>
              </a:extLst>
            </p:cNvPr>
            <p:cNvSpPr/>
            <p:nvPr/>
          </p:nvSpPr>
          <p:spPr>
            <a:xfrm>
              <a:off x="6096000" y="1907391"/>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7</a:t>
              </a:r>
              <a:endParaRPr lang="en-ZA" b="1" dirty="0">
                <a:latin typeface="Ink Free" panose="03080402000500000000" pitchFamily="66" charset="0"/>
              </a:endParaRPr>
            </a:p>
          </p:txBody>
        </p:sp>
        <p:sp>
          <p:nvSpPr>
            <p:cNvPr id="78" name="Rectangle 77">
              <a:extLst>
                <a:ext uri="{FF2B5EF4-FFF2-40B4-BE49-F238E27FC236}">
                  <a16:creationId xmlns:a16="http://schemas.microsoft.com/office/drawing/2014/main" xmlns="" id="{3D8EA0BF-2BE7-884B-8DA9-310EEBBF2B69}"/>
                </a:ext>
              </a:extLst>
            </p:cNvPr>
            <p:cNvSpPr/>
            <p:nvPr/>
          </p:nvSpPr>
          <p:spPr>
            <a:xfrm>
              <a:off x="6657975" y="2593190"/>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Narrow" panose="020B0606020202030204" pitchFamily="34" charset="0"/>
                </a:rPr>
                <a:t>Human resources</a:t>
              </a:r>
              <a:endParaRPr lang="en-ZA" sz="1400" b="1" dirty="0">
                <a:solidFill>
                  <a:schemeClr val="tx1"/>
                </a:solidFill>
                <a:latin typeface="Arial Narrow" panose="020B0606020202030204" pitchFamily="34" charset="0"/>
              </a:endParaRPr>
            </a:p>
          </p:txBody>
        </p:sp>
        <p:sp>
          <p:nvSpPr>
            <p:cNvPr id="79" name="Rectangle 78">
              <a:extLst>
                <a:ext uri="{FF2B5EF4-FFF2-40B4-BE49-F238E27FC236}">
                  <a16:creationId xmlns:a16="http://schemas.microsoft.com/office/drawing/2014/main" xmlns="" id="{758B8134-1F3A-C9E0-1C6F-5BEC65A58B48}"/>
                </a:ext>
              </a:extLst>
            </p:cNvPr>
            <p:cNvSpPr/>
            <p:nvPr/>
          </p:nvSpPr>
          <p:spPr>
            <a:xfrm>
              <a:off x="6096000" y="2564615"/>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8</a:t>
              </a:r>
              <a:endParaRPr lang="en-ZA" b="1" dirty="0">
                <a:latin typeface="Ink Free" panose="03080402000500000000" pitchFamily="66" charset="0"/>
              </a:endParaRPr>
            </a:p>
          </p:txBody>
        </p:sp>
        <p:sp>
          <p:nvSpPr>
            <p:cNvPr id="81" name="Rectangle 80">
              <a:extLst>
                <a:ext uri="{FF2B5EF4-FFF2-40B4-BE49-F238E27FC236}">
                  <a16:creationId xmlns:a16="http://schemas.microsoft.com/office/drawing/2014/main" xmlns="" id="{F8721DFB-9E15-1229-6AB1-9B38384A5005}"/>
                </a:ext>
              </a:extLst>
            </p:cNvPr>
            <p:cNvSpPr/>
            <p:nvPr/>
          </p:nvSpPr>
          <p:spPr>
            <a:xfrm>
              <a:off x="6657975" y="3248031"/>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Basic service delivery</a:t>
              </a:r>
            </a:p>
          </p:txBody>
        </p:sp>
        <p:sp>
          <p:nvSpPr>
            <p:cNvPr id="82" name="Rectangle 81">
              <a:extLst>
                <a:ext uri="{FF2B5EF4-FFF2-40B4-BE49-F238E27FC236}">
                  <a16:creationId xmlns:a16="http://schemas.microsoft.com/office/drawing/2014/main" xmlns="" id="{FF74112B-565E-49DC-6649-94A515252E8B}"/>
                </a:ext>
              </a:extLst>
            </p:cNvPr>
            <p:cNvSpPr/>
            <p:nvPr/>
          </p:nvSpPr>
          <p:spPr>
            <a:xfrm>
              <a:off x="6096000" y="3219456"/>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9</a:t>
              </a:r>
              <a:endParaRPr lang="en-ZA" b="1" dirty="0">
                <a:latin typeface="Ink Free" panose="03080402000500000000" pitchFamily="66" charset="0"/>
              </a:endParaRPr>
            </a:p>
          </p:txBody>
        </p:sp>
        <p:sp>
          <p:nvSpPr>
            <p:cNvPr id="84" name="Rectangle 83">
              <a:extLst>
                <a:ext uri="{FF2B5EF4-FFF2-40B4-BE49-F238E27FC236}">
                  <a16:creationId xmlns:a16="http://schemas.microsoft.com/office/drawing/2014/main" xmlns="" id="{AA897A2A-DC9B-561C-71AE-5409CED543DB}"/>
                </a:ext>
              </a:extLst>
            </p:cNvPr>
            <p:cNvSpPr/>
            <p:nvPr/>
          </p:nvSpPr>
          <p:spPr>
            <a:xfrm>
              <a:off x="6657975" y="3902864"/>
              <a:ext cx="4210050" cy="400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chemeClr val="tx1"/>
                  </a:solidFill>
                  <a:latin typeface="Arial Narrow" panose="020B0606020202030204" pitchFamily="34" charset="0"/>
                </a:rPr>
                <a:t>Local economic development</a:t>
              </a:r>
            </a:p>
          </p:txBody>
        </p:sp>
        <p:sp>
          <p:nvSpPr>
            <p:cNvPr id="85" name="Rectangle 84">
              <a:extLst>
                <a:ext uri="{FF2B5EF4-FFF2-40B4-BE49-F238E27FC236}">
                  <a16:creationId xmlns:a16="http://schemas.microsoft.com/office/drawing/2014/main" xmlns="" id="{2F845640-C39C-B9AF-0FC6-18703164F67C}"/>
                </a:ext>
              </a:extLst>
            </p:cNvPr>
            <p:cNvSpPr/>
            <p:nvPr/>
          </p:nvSpPr>
          <p:spPr>
            <a:xfrm>
              <a:off x="6096000" y="3874289"/>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10</a:t>
              </a:r>
              <a:endParaRPr lang="en-ZA" b="1" dirty="0">
                <a:latin typeface="Ink Free" panose="03080402000500000000" pitchFamily="66" charset="0"/>
              </a:endParaRPr>
            </a:p>
          </p:txBody>
        </p:sp>
        <p:sp>
          <p:nvSpPr>
            <p:cNvPr id="87" name="Rectangle 86">
              <a:extLst>
                <a:ext uri="{FF2B5EF4-FFF2-40B4-BE49-F238E27FC236}">
                  <a16:creationId xmlns:a16="http://schemas.microsoft.com/office/drawing/2014/main" xmlns="" id="{5C827E19-8F99-9674-CE0B-6024995FC06D}"/>
                </a:ext>
              </a:extLst>
            </p:cNvPr>
            <p:cNvSpPr/>
            <p:nvPr/>
          </p:nvSpPr>
          <p:spPr>
            <a:xfrm>
              <a:off x="6657975" y="4557697"/>
              <a:ext cx="4210050" cy="400049"/>
            </a:xfrm>
            <a:prstGeom prst="rect">
              <a:avLst/>
            </a:prstGeom>
            <a:solidFill>
              <a:srgbClr val="4454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Arial Narrow" panose="020B0606020202030204" pitchFamily="34" charset="0"/>
                </a:rPr>
                <a:t>Challenges faced by the municipality that impacts on service delivery</a:t>
              </a:r>
              <a:endParaRPr lang="en-ZA" sz="1400" b="1" dirty="0">
                <a:solidFill>
                  <a:schemeClr val="bg1"/>
                </a:solidFill>
                <a:latin typeface="Arial Narrow" panose="020B0606020202030204" pitchFamily="34" charset="0"/>
              </a:endParaRPr>
            </a:p>
          </p:txBody>
        </p:sp>
        <p:sp>
          <p:nvSpPr>
            <p:cNvPr id="88" name="Rectangle 87">
              <a:extLst>
                <a:ext uri="{FF2B5EF4-FFF2-40B4-BE49-F238E27FC236}">
                  <a16:creationId xmlns:a16="http://schemas.microsoft.com/office/drawing/2014/main" xmlns="" id="{3162AC5D-1377-5CF0-78DE-67A4EED591DF}"/>
                </a:ext>
              </a:extLst>
            </p:cNvPr>
            <p:cNvSpPr/>
            <p:nvPr/>
          </p:nvSpPr>
          <p:spPr>
            <a:xfrm>
              <a:off x="6096000" y="4529122"/>
              <a:ext cx="523875" cy="504825"/>
            </a:xfrm>
            <a:prstGeom prst="rect">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k Free" panose="03080402000500000000" pitchFamily="66" charset="0"/>
                </a:rPr>
                <a:t>11</a:t>
              </a:r>
              <a:endParaRPr lang="en-ZA" b="1" dirty="0">
                <a:latin typeface="Ink Free" panose="03080402000500000000" pitchFamily="66" charset="0"/>
              </a:endParaRPr>
            </a:p>
          </p:txBody>
        </p:sp>
      </p:grpSp>
    </p:spTree>
    <p:extLst>
      <p:ext uri="{BB962C8B-B14F-4D97-AF65-F5344CB8AC3E}">
        <p14:creationId xmlns:p14="http://schemas.microsoft.com/office/powerpoint/2010/main" xmlns="" val="232429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9F3E8A91-452A-3AFE-C578-A7B176FB6168}"/>
              </a:ext>
            </a:extLst>
          </p:cNvPr>
          <p:cNvSpPr>
            <a:spLocks noChangeArrowheads="1"/>
          </p:cNvSpPr>
          <p:nvPr/>
        </p:nvSpPr>
        <p:spPr bwMode="auto">
          <a:xfrm>
            <a:off x="113484" y="962189"/>
            <a:ext cx="11811816" cy="4212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Tx/>
              <a:buNone/>
            </a:pPr>
            <a:r>
              <a:rPr lang="en-ZA" altLang="en-US" sz="1200" b="1" dirty="0">
                <a:solidFill>
                  <a:srgbClr val="000000"/>
                </a:solidFill>
                <a:latin typeface="Arial Narrow" panose="020B0606020202030204" pitchFamily="34" charset="0"/>
                <a:cs typeface="Calibri" panose="020F0502020204030204" pitchFamily="34" charset="0"/>
              </a:rPr>
              <a:t>GOVERNANCE</a:t>
            </a:r>
          </a:p>
          <a:p>
            <a:pPr marL="171450" indent="-171450" algn="just" eaLnBrk="1" hangingPunct="1">
              <a:lnSpc>
                <a:spcPct val="150000"/>
              </a:lnSpc>
              <a:spcBef>
                <a:spcPct val="0"/>
              </a:spcBef>
            </a:pPr>
            <a:r>
              <a:rPr lang="en-GB" altLang="en-US" sz="1200" b="1" dirty="0">
                <a:solidFill>
                  <a:srgbClr val="000000"/>
                </a:solidFill>
                <a:latin typeface="Arial Narrow" panose="020B0606020202030204" pitchFamily="34" charset="0"/>
                <a:cs typeface="Calibri" panose="020F0502020204030204" pitchFamily="34" charset="0"/>
              </a:rPr>
              <a:t>Termination of  </a:t>
            </a:r>
            <a:r>
              <a:rPr lang="en-GB" altLang="en-US" sz="1200" dirty="0">
                <a:solidFill>
                  <a:srgbClr val="000000"/>
                </a:solidFill>
                <a:latin typeface="Arial Narrow" panose="020B0606020202030204" pitchFamily="34" charset="0"/>
                <a:cs typeface="Calibri" panose="020F0502020204030204" pitchFamily="34" charset="0"/>
              </a:rPr>
              <a:t>Section 139(1)(b) of the Constitution as of 30 June 2022;</a:t>
            </a:r>
          </a:p>
          <a:p>
            <a:pPr marL="171450" indent="-171450" algn="just" eaLnBrk="1" hangingPunct="1">
              <a:lnSpc>
                <a:spcPct val="150000"/>
              </a:lnSpc>
              <a:spcBef>
                <a:spcPct val="0"/>
              </a:spcBef>
            </a:pPr>
            <a:r>
              <a:rPr lang="en-GB" altLang="en-US" sz="1200" dirty="0">
                <a:solidFill>
                  <a:srgbClr val="000000"/>
                </a:solidFill>
                <a:latin typeface="Arial Narrow" panose="020B0606020202030204" pitchFamily="34" charset="0"/>
                <a:cs typeface="Calibri" panose="020F0502020204030204" pitchFamily="34" charset="0"/>
              </a:rPr>
              <a:t>The delay in investigation and </a:t>
            </a:r>
            <a:r>
              <a:rPr lang="en-GB" altLang="en-US" sz="1200" b="1" dirty="0">
                <a:solidFill>
                  <a:srgbClr val="000000"/>
                </a:solidFill>
                <a:latin typeface="Arial Narrow" panose="020B0606020202030204" pitchFamily="34" charset="0"/>
                <a:cs typeface="Calibri" panose="020F0502020204030204" pitchFamily="34" charset="0"/>
              </a:rPr>
              <a:t>implementation of consequence management</a:t>
            </a:r>
            <a:r>
              <a:rPr lang="en-GB" altLang="en-US" sz="1200" dirty="0">
                <a:solidFill>
                  <a:srgbClr val="000000"/>
                </a:solidFill>
                <a:latin typeface="Arial Narrow" panose="020B0606020202030204" pitchFamily="34" charset="0"/>
                <a:cs typeface="Calibri" panose="020F0502020204030204" pitchFamily="34" charset="0"/>
              </a:rPr>
              <a:t> contributes towards governance failures, inefficiencies, lack of accountability, high costs of service delivery and non-compliance with Supply Chain management policy, legislation and regulations;</a:t>
            </a:r>
          </a:p>
          <a:p>
            <a:pPr marL="171450" indent="-171450" algn="just" eaLnBrk="1" hangingPunct="1">
              <a:lnSpc>
                <a:spcPct val="150000"/>
              </a:lnSpc>
              <a:spcBef>
                <a:spcPct val="0"/>
              </a:spcBef>
            </a:pPr>
            <a:r>
              <a:rPr lang="en-GB" altLang="en-US" sz="1200" b="1" dirty="0">
                <a:solidFill>
                  <a:srgbClr val="000000"/>
                </a:solidFill>
                <a:latin typeface="Arial Narrow" panose="020B0606020202030204" pitchFamily="34" charset="0"/>
                <a:cs typeface="Calibri" panose="020F0502020204030204" pitchFamily="34" charset="0"/>
              </a:rPr>
              <a:t>Training of councillors </a:t>
            </a:r>
            <a:r>
              <a:rPr lang="en-GB" altLang="en-US" sz="1200" dirty="0">
                <a:solidFill>
                  <a:srgbClr val="000000"/>
                </a:solidFill>
                <a:latin typeface="Arial Narrow" panose="020B0606020202030204" pitchFamily="34" charset="0"/>
                <a:cs typeface="Calibri" panose="020F0502020204030204" pitchFamily="34" charset="0"/>
              </a:rPr>
              <a:t>has a major impact on the effective and efficient execution of their roles and responsibilities which is expected to contribute towards maximum functionality of the municipality </a:t>
            </a:r>
            <a:r>
              <a:rPr lang="en-GB" altLang="en-US" sz="1200" b="1" dirty="0">
                <a:solidFill>
                  <a:srgbClr val="000000"/>
                </a:solidFill>
                <a:latin typeface="Arial Narrow" panose="020B0606020202030204" pitchFamily="34" charset="0"/>
                <a:cs typeface="Calibri" panose="020F0502020204030204" pitchFamily="34" charset="0"/>
              </a:rPr>
              <a:t>(Municipal Capability and Partnership Programme funded by Anglo American – CSIR as implementing Agent – held a 3-day workshop with all councillors on the following modules: Module 1 Partnerships for spatial development.</a:t>
            </a:r>
            <a:r>
              <a:rPr lang="en-GB" altLang="en-US" sz="1200" dirty="0">
                <a:solidFill>
                  <a:srgbClr val="000000"/>
                </a:solidFill>
                <a:latin typeface="Arial Narrow" panose="020B0606020202030204" pitchFamily="34" charset="0"/>
                <a:cs typeface="Calibri" panose="020F0502020204030204" pitchFamily="34" charset="0"/>
              </a:rPr>
              <a:t> However, the following modules are scheduled for 2023: </a:t>
            </a:r>
            <a:r>
              <a:rPr lang="en-GB" altLang="en-US" sz="1200" b="1" dirty="0">
                <a:solidFill>
                  <a:srgbClr val="000000"/>
                </a:solidFill>
                <a:latin typeface="Arial Narrow" panose="020B0606020202030204" pitchFamily="34" charset="0"/>
                <a:cs typeface="Calibri" panose="020F0502020204030204" pitchFamily="34" charset="0"/>
              </a:rPr>
              <a:t>Module 2: Endless needs, limited resources, Module 3: Local Economic Development is everyone’s responsibility, Module 4: Infrastructure decision-making, and Module 5: Collaborating for success)</a:t>
            </a:r>
          </a:p>
          <a:p>
            <a:pPr marL="171450" indent="-171450" algn="just" eaLnBrk="1" hangingPunct="1">
              <a:lnSpc>
                <a:spcPct val="150000"/>
              </a:lnSpc>
              <a:spcBef>
                <a:spcPct val="0"/>
              </a:spcBef>
            </a:pPr>
            <a:r>
              <a:rPr lang="en-GB" altLang="en-US" sz="1200" dirty="0">
                <a:solidFill>
                  <a:srgbClr val="000000"/>
                </a:solidFill>
                <a:latin typeface="Arial Narrow" panose="020B0606020202030204" pitchFamily="34" charset="0"/>
                <a:cs typeface="Calibri" panose="020F0502020204030204" pitchFamily="34" charset="0"/>
              </a:rPr>
              <a:t>The </a:t>
            </a:r>
            <a:r>
              <a:rPr lang="en-GB" altLang="en-US" sz="1200" b="1" dirty="0">
                <a:solidFill>
                  <a:srgbClr val="000000"/>
                </a:solidFill>
                <a:latin typeface="Arial Narrow" panose="020B0606020202030204" pitchFamily="34" charset="0"/>
                <a:cs typeface="Calibri" panose="020F0502020204030204" pitchFamily="34" charset="0"/>
              </a:rPr>
              <a:t>absence of a litigation strategy</a:t>
            </a:r>
            <a:r>
              <a:rPr lang="en-GB" altLang="en-US" sz="1200" dirty="0">
                <a:solidFill>
                  <a:srgbClr val="000000"/>
                </a:solidFill>
                <a:latin typeface="Arial Narrow" panose="020B0606020202030204" pitchFamily="34" charset="0"/>
                <a:cs typeface="Calibri" panose="020F0502020204030204" pitchFamily="34" charset="0"/>
              </a:rPr>
              <a:t> and an </a:t>
            </a:r>
            <a:r>
              <a:rPr lang="en-GB" altLang="en-US" sz="1200" b="1" dirty="0">
                <a:solidFill>
                  <a:srgbClr val="000000"/>
                </a:solidFill>
                <a:latin typeface="Arial Narrow" panose="020B0606020202030204" pitchFamily="34" charset="0"/>
                <a:cs typeface="Calibri" panose="020F0502020204030204" pitchFamily="34" charset="0"/>
              </a:rPr>
              <a:t>ineffective litigation management </a:t>
            </a:r>
            <a:r>
              <a:rPr lang="en-GB" altLang="en-US" sz="1200" dirty="0">
                <a:solidFill>
                  <a:srgbClr val="000000"/>
                </a:solidFill>
                <a:latin typeface="Arial Narrow" panose="020B0606020202030204" pitchFamily="34" charset="0"/>
                <a:cs typeface="Calibri" panose="020F0502020204030204" pitchFamily="34" charset="0"/>
              </a:rPr>
              <a:t>has a negative impact on prudent financial management and chances are they continue to spend legal costs on dragged litigation where there are no prospects of success instead of settling the matters in issue;</a:t>
            </a:r>
          </a:p>
          <a:p>
            <a:pPr marL="171450" indent="-171450" algn="just" eaLnBrk="1" hangingPunct="1">
              <a:lnSpc>
                <a:spcPct val="150000"/>
              </a:lnSpc>
              <a:spcBef>
                <a:spcPct val="0"/>
              </a:spcBef>
            </a:pPr>
            <a:r>
              <a:rPr lang="en-GB" altLang="en-US" sz="1200" b="1" dirty="0">
                <a:solidFill>
                  <a:srgbClr val="000000"/>
                </a:solidFill>
                <a:latin typeface="Arial Narrow" panose="020B0606020202030204" pitchFamily="34" charset="0"/>
                <a:cs typeface="Calibri" panose="020F0502020204030204" pitchFamily="34" charset="0"/>
              </a:rPr>
              <a:t>Poor oversight by Council and its committees </a:t>
            </a:r>
            <a:r>
              <a:rPr lang="en-GB" altLang="en-US" sz="1200" dirty="0">
                <a:solidFill>
                  <a:srgbClr val="000000"/>
                </a:solidFill>
                <a:latin typeface="Arial Narrow" panose="020B0606020202030204" pitchFamily="34" charset="0"/>
                <a:cs typeface="Calibri" panose="020F0502020204030204" pitchFamily="34" charset="0"/>
              </a:rPr>
              <a:t>over the implementation of the financial recovery plan;</a:t>
            </a:r>
          </a:p>
          <a:p>
            <a:pPr marL="171450" indent="-171450" algn="just" eaLnBrk="1" hangingPunct="1">
              <a:lnSpc>
                <a:spcPct val="150000"/>
              </a:lnSpc>
              <a:spcBef>
                <a:spcPct val="0"/>
              </a:spcBef>
            </a:pPr>
            <a:r>
              <a:rPr lang="en-GB" altLang="en-US" sz="1200" b="1" dirty="0">
                <a:solidFill>
                  <a:srgbClr val="000000"/>
                </a:solidFill>
                <a:latin typeface="Arial Narrow" panose="020B0606020202030204" pitchFamily="34" charset="0"/>
                <a:cs typeface="Calibri" panose="020F0502020204030204" pitchFamily="34" charset="0"/>
              </a:rPr>
              <a:t>Non-compliant contracts </a:t>
            </a:r>
            <a:r>
              <a:rPr lang="en-GB" altLang="en-US" sz="1200" dirty="0">
                <a:solidFill>
                  <a:srgbClr val="000000"/>
                </a:solidFill>
                <a:latin typeface="Arial Narrow" panose="020B0606020202030204" pitchFamily="34" charset="0"/>
                <a:cs typeface="Calibri" panose="020F0502020204030204" pitchFamily="34" charset="0"/>
              </a:rPr>
              <a:t>to ensure legal compliance and this delay is inimical to good governance and prudent financial management. It will also lead to irregular, unauthorised, fruitless, and wasteful expenditure. The municipality is also susceptible to loss of money because of outdated, illegal month to month contracts and illegal contracts. Also, it needs to review and audit existing contracts to ensure that payment of such contracts is above board.</a:t>
            </a:r>
          </a:p>
          <a:p>
            <a:pPr algn="just" eaLnBrk="1" hangingPunct="1">
              <a:lnSpc>
                <a:spcPct val="150000"/>
              </a:lnSpc>
              <a:spcBef>
                <a:spcPct val="0"/>
              </a:spcBef>
              <a:buFontTx/>
              <a:buNone/>
            </a:pPr>
            <a:endParaRPr lang="en-ZA" altLang="en-US" sz="1200" dirty="0">
              <a:solidFill>
                <a:srgbClr val="000000"/>
              </a:solidFill>
              <a:latin typeface="Arial Narrow" panose="020B0606020202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xmlns="" id="{C5B3DCEE-B36C-4901-9DB8-F24CFA95A29E}"/>
              </a:ext>
            </a:extLst>
          </p:cNvPr>
          <p:cNvSpPr txBox="1">
            <a:spLocks noChangeArrowheads="1"/>
          </p:cNvSpPr>
          <p:nvPr/>
        </p:nvSpPr>
        <p:spPr>
          <a:xfrm>
            <a:off x="113484" y="590913"/>
            <a:ext cx="9144000" cy="418902"/>
          </a:xfrm>
          <a:prstGeom prst="rect">
            <a:avLst/>
          </a:prstGeom>
        </p:spPr>
        <p:txBody>
          <a:bodyPr rtlCol="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defRPr/>
            </a:pPr>
            <a:r>
              <a:rPr lang="en-US" sz="2400" b="1" dirty="0">
                <a:latin typeface="Arial Narrow" panose="020B0606020202030204" pitchFamily="34" charset="0"/>
                <a:cs typeface="Arial" panose="020B0604020202020204" pitchFamily="34" charset="0"/>
              </a:rPr>
              <a:t>INTRODUCTORY REMARKS BY THE MAYOR</a:t>
            </a:r>
            <a:endParaRPr lang="en-US" altLang="en-US" sz="2400" b="1" dirty="0">
              <a:solidFill>
                <a:schemeClr val="tx2"/>
              </a:solidFill>
              <a:latin typeface="+mn-lt"/>
            </a:endParaRPr>
          </a:p>
        </p:txBody>
      </p:sp>
    </p:spTree>
    <p:extLst>
      <p:ext uri="{BB962C8B-B14F-4D97-AF65-F5344CB8AC3E}">
        <p14:creationId xmlns:p14="http://schemas.microsoft.com/office/powerpoint/2010/main" xmlns="" val="20626937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7" name="Slide Number Placeholder 3">
            <a:extLst>
              <a:ext uri="{FF2B5EF4-FFF2-40B4-BE49-F238E27FC236}">
                <a16:creationId xmlns:a16="http://schemas.microsoft.com/office/drawing/2014/main" xmlns="" id="{34E8EA5C-6C31-953E-2FED-6E053D115155}"/>
              </a:ext>
            </a:extLst>
          </p:cNvPr>
          <p:cNvSpPr>
            <a:spLocks noGrp="1" noChangeArrowheads="1"/>
          </p:cNvSpPr>
          <p:nvPr>
            <p:ph type="sldNum" sz="quarter" idx="4294967295"/>
          </p:nvPr>
        </p:nvSpPr>
        <p:spPr bwMode="auto">
          <a:xfrm>
            <a:off x="7535863" y="6492876"/>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85B5BB3-98ED-47BF-B98E-3C32639BB27E}" type="slidenum">
              <a:rPr lang="en-US" altLang="en-US" sz="1200">
                <a:solidFill>
                  <a:srgbClr val="898989"/>
                </a:solidFill>
              </a:rPr>
              <a:pPr>
                <a:spcBef>
                  <a:spcPct val="0"/>
                </a:spcBef>
                <a:buFontTx/>
                <a:buNone/>
              </a:pPr>
              <a:t>60</a:t>
            </a:fld>
            <a:endParaRPr lang="en-US" altLang="en-US" sz="1200" dirty="0">
              <a:solidFill>
                <a:srgbClr val="898989"/>
              </a:solidFill>
            </a:endParaRPr>
          </a:p>
        </p:txBody>
      </p:sp>
      <p:sp>
        <p:nvSpPr>
          <p:cNvPr id="8" name="Content Placeholder 2"/>
          <p:cNvSpPr txBox="1">
            <a:spLocks/>
          </p:cNvSpPr>
          <p:nvPr/>
        </p:nvSpPr>
        <p:spPr bwMode="auto">
          <a:xfrm>
            <a:off x="71438" y="907302"/>
            <a:ext cx="8637989" cy="2988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lnSpc>
                <a:spcPct val="150000"/>
              </a:lnSpc>
              <a:spcAft>
                <a:spcPts val="0"/>
              </a:spcAft>
              <a:buFont typeface="+mj-lt"/>
              <a:buAutoNum type="arabicPeriod"/>
              <a:defRPr/>
            </a:pPr>
            <a:r>
              <a:rPr lang="en-US" sz="1200" dirty="0">
                <a:solidFill>
                  <a:sysClr val="windowText" lastClr="000000"/>
                </a:solidFill>
                <a:latin typeface="Arial Narrow" panose="020B0606020202030204" pitchFamily="34" charset="0"/>
              </a:rPr>
              <a:t>Low collection rate</a:t>
            </a:r>
          </a:p>
          <a:p>
            <a:pPr eaLnBrk="1" fontAlgn="auto" hangingPunct="1">
              <a:lnSpc>
                <a:spcPct val="150000"/>
              </a:lnSpc>
              <a:spcAft>
                <a:spcPts val="0"/>
              </a:spcAft>
              <a:buFont typeface="+mj-lt"/>
              <a:buAutoNum type="arabicPeriod"/>
              <a:defRPr/>
            </a:pPr>
            <a:r>
              <a:rPr lang="en-US" sz="1200" dirty="0">
                <a:solidFill>
                  <a:sysClr val="windowText" lastClr="000000"/>
                </a:solidFill>
                <a:latin typeface="Arial Narrow" panose="020B0606020202030204" pitchFamily="34" charset="0"/>
              </a:rPr>
              <a:t>Recovery of debt owed to the municipality</a:t>
            </a:r>
          </a:p>
          <a:p>
            <a:pPr eaLnBrk="1" fontAlgn="auto" hangingPunct="1">
              <a:lnSpc>
                <a:spcPct val="150000"/>
              </a:lnSpc>
              <a:spcAft>
                <a:spcPts val="0"/>
              </a:spcAft>
              <a:buFont typeface="+mj-lt"/>
              <a:buAutoNum type="arabicPeriod"/>
              <a:defRPr/>
            </a:pPr>
            <a:r>
              <a:rPr lang="en-ZA" sz="1200" dirty="0">
                <a:solidFill>
                  <a:sysClr val="windowText" lastClr="000000"/>
                </a:solidFill>
                <a:latin typeface="Arial Narrow" panose="020B0606020202030204" pitchFamily="34" charset="0"/>
              </a:rPr>
              <a:t>Ageing of infrastructure in town and townships</a:t>
            </a:r>
            <a:endParaRPr lang="en-US" sz="1200" dirty="0">
              <a:solidFill>
                <a:sysClr val="windowText" lastClr="000000"/>
              </a:solidFill>
              <a:latin typeface="Arial Narrow" panose="020B0606020202030204" pitchFamily="34" charset="0"/>
            </a:endParaRPr>
          </a:p>
          <a:p>
            <a:pPr eaLnBrk="1" fontAlgn="auto" hangingPunct="1">
              <a:lnSpc>
                <a:spcPct val="150000"/>
              </a:lnSpc>
              <a:spcAft>
                <a:spcPts val="0"/>
              </a:spcAft>
              <a:buFont typeface="+mj-lt"/>
              <a:buAutoNum type="arabicPeriod"/>
              <a:defRPr/>
            </a:pPr>
            <a:r>
              <a:rPr lang="en-ZA" sz="1200" dirty="0">
                <a:solidFill>
                  <a:sysClr val="windowText" lastClr="000000"/>
                </a:solidFill>
                <a:latin typeface="Arial Narrow" panose="020B0606020202030204" pitchFamily="34" charset="0"/>
              </a:rPr>
              <a:t>Reliance on borehole sources for supply </a:t>
            </a:r>
            <a:endParaRPr lang="en-US" sz="1200" dirty="0">
              <a:solidFill>
                <a:sysClr val="windowText" lastClr="000000"/>
              </a:solidFill>
              <a:latin typeface="Arial Narrow" panose="020B0606020202030204" pitchFamily="34" charset="0"/>
            </a:endParaRPr>
          </a:p>
          <a:p>
            <a:pPr eaLnBrk="1" fontAlgn="auto" hangingPunct="1">
              <a:lnSpc>
                <a:spcPct val="150000"/>
              </a:lnSpc>
              <a:spcAft>
                <a:spcPts val="0"/>
              </a:spcAft>
              <a:buFont typeface="+mj-lt"/>
              <a:buAutoNum type="arabicPeriod"/>
              <a:defRPr/>
            </a:pPr>
            <a:r>
              <a:rPr lang="en-ZA" sz="1200" dirty="0">
                <a:solidFill>
                  <a:prstClr val="black"/>
                </a:solidFill>
                <a:latin typeface="Arial Narrow" panose="020B0606020202030204" pitchFamily="34" charset="0"/>
                <a:ea typeface="Calibri" panose="020F0502020204030204" pitchFamily="34" charset="0"/>
              </a:rPr>
              <a:t>Stalled/Incomplete Capital Projects</a:t>
            </a:r>
          </a:p>
          <a:p>
            <a:pPr eaLnBrk="1" fontAlgn="auto" hangingPunct="1">
              <a:lnSpc>
                <a:spcPct val="150000"/>
              </a:lnSpc>
              <a:spcAft>
                <a:spcPts val="0"/>
              </a:spcAft>
              <a:buFont typeface="+mj-lt"/>
              <a:buAutoNum type="arabicPeriod"/>
              <a:defRPr/>
            </a:pPr>
            <a:r>
              <a:rPr lang="en-ZA" sz="1200" dirty="0">
                <a:solidFill>
                  <a:prstClr val="black"/>
                </a:solidFill>
                <a:latin typeface="Arial Narrow" panose="020B0606020202030204" pitchFamily="34" charset="0"/>
                <a:ea typeface="Calibri" panose="020F0502020204030204" pitchFamily="34" charset="0"/>
              </a:rPr>
              <a:t>Non-performance on conditional grants</a:t>
            </a:r>
          </a:p>
          <a:p>
            <a:pPr eaLnBrk="1" fontAlgn="auto" hangingPunct="1">
              <a:lnSpc>
                <a:spcPct val="150000"/>
              </a:lnSpc>
              <a:spcAft>
                <a:spcPts val="0"/>
              </a:spcAft>
              <a:buFont typeface="+mj-lt"/>
              <a:buAutoNum type="arabicPeriod"/>
              <a:defRPr/>
            </a:pPr>
            <a:r>
              <a:rPr lang="en-ZA" sz="1200" dirty="0">
                <a:solidFill>
                  <a:sysClr val="windowText" lastClr="000000"/>
                </a:solidFill>
                <a:latin typeface="Arial Narrow" panose="020B0606020202030204" pitchFamily="34" charset="0"/>
              </a:rPr>
              <a:t>Stealing of transformers which take a minimum of six (6) months to replace due to differences of their specifications.</a:t>
            </a:r>
            <a:endParaRPr lang="en-US" sz="1200" dirty="0">
              <a:solidFill>
                <a:sysClr val="windowText" lastClr="000000"/>
              </a:solidFill>
              <a:latin typeface="Arial Narrow" panose="020B0606020202030204" pitchFamily="34" charset="0"/>
            </a:endParaRPr>
          </a:p>
          <a:p>
            <a:pPr eaLnBrk="1" fontAlgn="auto" hangingPunct="1">
              <a:lnSpc>
                <a:spcPct val="150000"/>
              </a:lnSpc>
              <a:spcAft>
                <a:spcPts val="0"/>
              </a:spcAft>
              <a:buFont typeface="+mj-lt"/>
              <a:buAutoNum type="arabicPeriod"/>
              <a:defRPr/>
            </a:pPr>
            <a:r>
              <a:rPr lang="en-ZA" sz="1200" dirty="0">
                <a:solidFill>
                  <a:sysClr val="windowText" lastClr="000000"/>
                </a:solidFill>
                <a:latin typeface="Arial Narrow" panose="020B0606020202030204" pitchFamily="34" charset="0"/>
              </a:rPr>
              <a:t>Breakages of pump machines and related maintenance equipment </a:t>
            </a:r>
          </a:p>
          <a:p>
            <a:pPr eaLnBrk="1" fontAlgn="auto" hangingPunct="1">
              <a:lnSpc>
                <a:spcPct val="150000"/>
              </a:lnSpc>
              <a:spcAft>
                <a:spcPts val="0"/>
              </a:spcAft>
              <a:buFont typeface="+mj-lt"/>
              <a:buAutoNum type="arabicPeriod"/>
              <a:defRPr/>
            </a:pPr>
            <a:r>
              <a:rPr lang="en-ZA" sz="1200" dirty="0">
                <a:solidFill>
                  <a:sysClr val="windowText" lastClr="000000"/>
                </a:solidFill>
                <a:latin typeface="Arial Narrow" panose="020B0606020202030204" pitchFamily="34" charset="0"/>
              </a:rPr>
              <a:t>Illegal connections on the system in rural and urban </a:t>
            </a:r>
            <a:endParaRPr lang="en-US" sz="1200" dirty="0">
              <a:solidFill>
                <a:sysClr val="windowText" lastClr="000000"/>
              </a:solidFill>
              <a:latin typeface="Arial Narrow" panose="020B0606020202030204" pitchFamily="34" charset="0"/>
            </a:endParaRPr>
          </a:p>
          <a:p>
            <a:pPr marL="0" indent="0" eaLnBrk="1" fontAlgn="auto" hangingPunct="1">
              <a:spcAft>
                <a:spcPts val="0"/>
              </a:spcAft>
              <a:buNone/>
              <a:defRPr/>
            </a:pPr>
            <a:endParaRPr lang="en-US" sz="1200" dirty="0">
              <a:solidFill>
                <a:sysClr val="windowText" lastClr="000000"/>
              </a:solidFill>
              <a:latin typeface="Arial Narrow" panose="020B0606020202030204" pitchFamily="34" charset="0"/>
            </a:endParaRPr>
          </a:p>
        </p:txBody>
      </p:sp>
      <p:sp>
        <p:nvSpPr>
          <p:cNvPr id="2" name="Title 1">
            <a:extLst>
              <a:ext uri="{FF2B5EF4-FFF2-40B4-BE49-F238E27FC236}">
                <a16:creationId xmlns:a16="http://schemas.microsoft.com/office/drawing/2014/main" xmlns="" id="{AF3E09AE-EBAB-4B25-10EF-FA9E533420EA}"/>
              </a:ext>
            </a:extLst>
          </p:cNvPr>
          <p:cNvSpPr txBox="1">
            <a:spLocks/>
          </p:cNvSpPr>
          <p:nvPr/>
        </p:nvSpPr>
        <p:spPr>
          <a:xfrm>
            <a:off x="103402" y="577907"/>
            <a:ext cx="11078947" cy="39124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ZA" altLang="en-US" sz="2400" b="1" dirty="0">
                <a:latin typeface="Arial Narrow" panose="020B0606020202030204" pitchFamily="34" charset="0"/>
              </a:rPr>
              <a:t>11. CHALLENGES FACED BY THE MUNICIPALITY THAT IMPACTS ON SERVICE DELIVERY</a:t>
            </a:r>
            <a:endParaRPr lang="en-GB" altLang="en-US" sz="2400" b="1" kern="0" dirty="0">
              <a:solidFill>
                <a:prstClr val="black"/>
              </a:solidFill>
              <a:latin typeface="Arial Narrow" panose="020B0606020202030204" pitchFamily="34" charset="0"/>
              <a:ea typeface="+mj-ea"/>
              <a:cs typeface="+mj-cs"/>
            </a:endParaRPr>
          </a:p>
        </p:txBody>
      </p:sp>
      <p:sp>
        <p:nvSpPr>
          <p:cNvPr id="4" name="TextBox 3">
            <a:extLst>
              <a:ext uri="{FF2B5EF4-FFF2-40B4-BE49-F238E27FC236}">
                <a16:creationId xmlns:a16="http://schemas.microsoft.com/office/drawing/2014/main" xmlns="" id="{8E784F10-DB8F-F72D-AA6D-A621C93CB4DD}"/>
              </a:ext>
            </a:extLst>
          </p:cNvPr>
          <p:cNvSpPr txBox="1"/>
          <p:nvPr/>
        </p:nvSpPr>
        <p:spPr>
          <a:xfrm>
            <a:off x="71438" y="3751917"/>
            <a:ext cx="8637988" cy="144238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200" b="1"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Mitigation of challenges </a:t>
            </a:r>
            <a:endParaRPr kumimoji="0" lang="en-US" sz="12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Roll out of bulk water infrastructure in all settlements in the municipality </a:t>
            </a:r>
            <a:endParaRPr kumimoji="0" lang="en-US" sz="12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Sourcing of bulk water from flag </a:t>
            </a:r>
            <a:r>
              <a:rPr kumimoji="0" lang="en-ZA" sz="1200" b="0" i="0" u="none" strike="noStrike" kern="1200" cap="none" spc="0" normalizeH="0" baseline="0" noProof="0" dirty="0" err="1">
                <a:ln>
                  <a:noFill/>
                </a:ln>
                <a:solidFill>
                  <a:sysClr val="windowText" lastClr="000000"/>
                </a:solidFill>
                <a:effectLst/>
                <a:uLnTx/>
                <a:uFillTx/>
                <a:latin typeface="Arial Narrow" panose="020B0606020202030204" pitchFamily="34" charset="0"/>
                <a:ea typeface="+mn-ea"/>
                <a:cs typeface="+mn-cs"/>
              </a:rPr>
              <a:t>boshielo</a:t>
            </a:r>
            <a:r>
              <a:rPr kumimoji="0" lang="en-ZA" sz="12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 and </a:t>
            </a:r>
            <a:r>
              <a:rPr kumimoji="0" lang="en-ZA" sz="1200" b="0" i="0" u="none" strike="noStrike" kern="1200" cap="none" spc="0" normalizeH="0" baseline="0" noProof="0" dirty="0" err="1">
                <a:ln>
                  <a:noFill/>
                </a:ln>
                <a:solidFill>
                  <a:sysClr val="windowText" lastClr="000000"/>
                </a:solidFill>
                <a:effectLst/>
                <a:uLnTx/>
                <a:uFillTx/>
                <a:latin typeface="Arial Narrow" panose="020B0606020202030204" pitchFamily="34" charset="0"/>
                <a:ea typeface="+mn-ea"/>
                <a:cs typeface="+mn-cs"/>
              </a:rPr>
              <a:t>dooringdraai</a:t>
            </a:r>
            <a:r>
              <a:rPr kumimoji="0" lang="en-ZA" sz="12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 dams</a:t>
            </a:r>
            <a:endParaRPr kumimoji="0" lang="en-US" sz="12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Procurement of long-term contract for supply of maintenance machinery and equipment</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Expand revenue base</a:t>
            </a:r>
            <a:endParaRPr kumimoji="0" lang="en-US" sz="12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a:xfrm>
            <a:off x="838200" y="365125"/>
            <a:ext cx="10515600" cy="1325563"/>
          </a:xfrm>
          <a:prstGeom prst="rect">
            <a:avLst/>
          </a:prstGeom>
        </p:spPr>
        <p:txBody>
          <a:bodyPr rtlCol="0">
            <a:normAutofit/>
          </a:bodyPr>
          <a:lstStyle/>
          <a:p>
            <a:pPr>
              <a:defRPr/>
            </a:pPr>
            <a:r>
              <a:rPr lang="en-US" altLang="en-US" sz="3500" dirty="0">
                <a:latin typeface="+mn-lt"/>
              </a:rPr>
              <a:t/>
            </a:r>
            <a:br>
              <a:rPr lang="en-US" altLang="en-US" sz="3500" dirty="0">
                <a:latin typeface="+mn-lt"/>
              </a:rPr>
            </a:br>
            <a:endParaRPr lang="en-US" altLang="en-US" sz="3500" dirty="0">
              <a:latin typeface="+mn-lt"/>
            </a:endParaRPr>
          </a:p>
        </p:txBody>
      </p:sp>
      <p:sp>
        <p:nvSpPr>
          <p:cNvPr id="108547" name="Rectangle 3"/>
          <p:cNvSpPr>
            <a:spLocks noGrp="1" noChangeArrowheads="1"/>
          </p:cNvSpPr>
          <p:nvPr>
            <p:ph idx="4294967295"/>
          </p:nvPr>
        </p:nvSpPr>
        <p:spPr>
          <a:xfrm>
            <a:off x="838200" y="1825625"/>
            <a:ext cx="10515600" cy="4351338"/>
          </a:xfrm>
          <a:prstGeom prst="rect">
            <a:avLst/>
          </a:prstGeom>
        </p:spPr>
        <p:txBody>
          <a:bodyPr/>
          <a:lstStyle/>
          <a:p>
            <a:pPr eaLnBrk="1" hangingPunct="1">
              <a:buFontTx/>
              <a:buNone/>
            </a:pPr>
            <a:r>
              <a:rPr lang="en-US" altLang="en-US" dirty="0"/>
              <a:t> </a:t>
            </a:r>
          </a:p>
        </p:txBody>
      </p:sp>
      <p:sp>
        <p:nvSpPr>
          <p:cNvPr id="108548" name="Rectangle 4"/>
          <p:cNvSpPr>
            <a:spLocks noChangeArrowheads="1"/>
          </p:cNvSpPr>
          <p:nvPr/>
        </p:nvSpPr>
        <p:spPr bwMode="auto">
          <a:xfrm>
            <a:off x="2612229" y="3140174"/>
            <a:ext cx="69675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dirty="0">
                <a:solidFill>
                  <a:srgbClr val="44546A"/>
                </a:solidFill>
                <a:latin typeface="Arial Narrow" panose="020B0606020202030204" pitchFamily="34" charset="0"/>
                <a:cs typeface="Arial" panose="020B0604020202020204" pitchFamily="34" charset="0"/>
              </a:rPr>
              <a:t> </a:t>
            </a:r>
            <a:r>
              <a:rPr lang="en-US" altLang="en-US" sz="1400" b="1" dirty="0" err="1">
                <a:solidFill>
                  <a:srgbClr val="44546A"/>
                </a:solidFill>
                <a:latin typeface="Arial Narrow" panose="020B0606020202030204" pitchFamily="34" charset="0"/>
                <a:cs typeface="Arial" panose="020B0604020202020204" pitchFamily="34" charset="0"/>
              </a:rPr>
              <a:t>Inkosi</a:t>
            </a:r>
            <a:r>
              <a:rPr lang="en-US" altLang="en-US" sz="1400" b="1" dirty="0">
                <a:solidFill>
                  <a:srgbClr val="44546A"/>
                </a:solidFill>
                <a:latin typeface="Arial Narrow" panose="020B0606020202030204" pitchFamily="34" charset="0"/>
                <a:cs typeface="Arial" panose="020B0604020202020204" pitchFamily="34" charset="0"/>
              </a:rPr>
              <a:t>!  Kea </a:t>
            </a:r>
            <a:r>
              <a:rPr lang="en-US" altLang="en-US" sz="1400" b="1" dirty="0" err="1">
                <a:solidFill>
                  <a:srgbClr val="44546A"/>
                </a:solidFill>
                <a:latin typeface="Arial Narrow" panose="020B0606020202030204" pitchFamily="34" charset="0"/>
                <a:cs typeface="Arial" panose="020B0604020202020204" pitchFamily="34" charset="0"/>
              </a:rPr>
              <a:t>leboga</a:t>
            </a:r>
            <a:r>
              <a:rPr lang="en-US" altLang="en-US" sz="1400" b="1" dirty="0">
                <a:solidFill>
                  <a:srgbClr val="44546A"/>
                </a:solidFill>
                <a:latin typeface="Arial Narrow" panose="020B0606020202030204" pitchFamily="34" charset="0"/>
                <a:cs typeface="Arial" panose="020B0604020202020204" pitchFamily="34" charset="0"/>
              </a:rPr>
              <a:t>! </a:t>
            </a:r>
            <a:r>
              <a:rPr lang="en-US" altLang="en-US" sz="1400" b="1" dirty="0" err="1">
                <a:solidFill>
                  <a:srgbClr val="44546A"/>
                </a:solidFill>
                <a:latin typeface="Arial Narrow" panose="020B0606020202030204" pitchFamily="34" charset="0"/>
                <a:cs typeface="Arial" panose="020B0604020202020204" pitchFamily="34" charset="0"/>
              </a:rPr>
              <a:t>Ndaa</a:t>
            </a:r>
            <a:r>
              <a:rPr lang="en-US" altLang="en-US" sz="1400" b="1" dirty="0">
                <a:solidFill>
                  <a:srgbClr val="44546A"/>
                </a:solidFill>
                <a:latin typeface="Arial Narrow" panose="020B0606020202030204" pitchFamily="34" charset="0"/>
                <a:cs typeface="Arial" panose="020B0604020202020204" pitchFamily="34" charset="0"/>
              </a:rPr>
              <a:t>! Thank you! </a:t>
            </a:r>
            <a:r>
              <a:rPr lang="en-US" altLang="en-US" sz="1400" b="1" dirty="0" err="1">
                <a:solidFill>
                  <a:srgbClr val="44546A"/>
                </a:solidFill>
                <a:latin typeface="Arial Narrow" panose="020B0606020202030204" pitchFamily="34" charset="0"/>
                <a:cs typeface="Arial" panose="020B0604020202020204" pitchFamily="34" charset="0"/>
              </a:rPr>
              <a:t>Dankie</a:t>
            </a:r>
            <a:r>
              <a:rPr lang="en-US" altLang="en-US" sz="1400" b="1" dirty="0">
                <a:solidFill>
                  <a:srgbClr val="44546A"/>
                </a:solidFill>
                <a:latin typeface="Arial Narrow" panose="020B0606020202030204" pitchFamily="34" charset="0"/>
                <a:cs typeface="Arial" panose="020B0604020202020204" pitchFamily="34" charset="0"/>
              </a:rPr>
              <a:t>!</a:t>
            </a:r>
          </a:p>
        </p:txBody>
      </p:sp>
      <p:sp>
        <p:nvSpPr>
          <p:cNvPr id="108549" name="Text Box 5"/>
          <p:cNvSpPr txBox="1">
            <a:spLocks noChangeArrowheads="1"/>
          </p:cNvSpPr>
          <p:nvPr/>
        </p:nvSpPr>
        <p:spPr bwMode="auto">
          <a:xfrm>
            <a:off x="3536155" y="2743299"/>
            <a:ext cx="51196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prstClr val="black"/>
                </a:solidFill>
                <a:latin typeface="Arial Narrow" panose="020B0606020202030204" pitchFamily="34" charset="0"/>
                <a:cs typeface="Arial" panose="020B0604020202020204" pitchFamily="34" charset="0"/>
              </a:rPr>
              <a:t>THE END</a:t>
            </a:r>
          </a:p>
        </p:txBody>
      </p:sp>
    </p:spTree>
    <p:extLst>
      <p:ext uri="{BB962C8B-B14F-4D97-AF65-F5344CB8AC3E}">
        <p14:creationId xmlns:p14="http://schemas.microsoft.com/office/powerpoint/2010/main" xmlns="" val="310225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AC35DDBC-6022-D1BB-1A54-73412F671CB9}"/>
              </a:ext>
            </a:extLst>
          </p:cNvPr>
          <p:cNvSpPr txBox="1">
            <a:spLocks noChangeArrowheads="1"/>
          </p:cNvSpPr>
          <p:nvPr/>
        </p:nvSpPr>
        <p:spPr>
          <a:xfrm>
            <a:off x="94396" y="514101"/>
            <a:ext cx="7747078" cy="963613"/>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defRPr/>
            </a:pPr>
            <a:r>
              <a:rPr lang="en-US" sz="2400" b="1" dirty="0">
                <a:latin typeface="Arial Narrow" panose="020B0606020202030204" pitchFamily="34" charset="0"/>
                <a:cs typeface="Arial" panose="020B0604020202020204" pitchFamily="34" charset="0"/>
              </a:rPr>
              <a:t>INTRODUCTORY REMARKS BY THE MAYOR…cont.</a:t>
            </a:r>
            <a:endParaRPr lang="en-US" altLang="en-US" sz="2400" b="1" dirty="0">
              <a:solidFill>
                <a:schemeClr val="tx2"/>
              </a:solidFill>
              <a:latin typeface="+mn-lt"/>
            </a:endParaRPr>
          </a:p>
        </p:txBody>
      </p:sp>
      <p:sp>
        <p:nvSpPr>
          <p:cNvPr id="3" name="Rectangle 3">
            <a:extLst>
              <a:ext uri="{FF2B5EF4-FFF2-40B4-BE49-F238E27FC236}">
                <a16:creationId xmlns:a16="http://schemas.microsoft.com/office/drawing/2014/main" xmlns="" id="{A50C4166-C7FB-82EB-7A1A-9408CE4A31D0}"/>
              </a:ext>
            </a:extLst>
          </p:cNvPr>
          <p:cNvSpPr>
            <a:spLocks noChangeArrowheads="1"/>
          </p:cNvSpPr>
          <p:nvPr/>
        </p:nvSpPr>
        <p:spPr bwMode="auto">
          <a:xfrm>
            <a:off x="94396" y="1062583"/>
            <a:ext cx="8878154" cy="126797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spcAft>
                <a:spcPts val="800"/>
              </a:spcAft>
              <a:buFontTx/>
              <a:buNone/>
            </a:pPr>
            <a:r>
              <a:rPr lang="en-ZA" altLang="en-US" sz="1200" b="1" dirty="0">
                <a:solidFill>
                  <a:srgbClr val="000000"/>
                </a:solidFill>
                <a:latin typeface="Arial Narrow" panose="020B0606020202030204" pitchFamily="34" charset="0"/>
                <a:cs typeface="Calibri" panose="020F0502020204030204" pitchFamily="34" charset="0"/>
              </a:rPr>
              <a:t> HUMAN </a:t>
            </a:r>
            <a:r>
              <a:rPr lang="en-ZA" altLang="en-US" sz="1200" b="1" kern="800" dirty="0">
                <a:solidFill>
                  <a:srgbClr val="000000"/>
                </a:solidFill>
                <a:latin typeface="Arial Narrow" panose="020B0606020202030204" pitchFamily="34" charset="0"/>
                <a:cs typeface="Calibri" panose="020F0502020204030204" pitchFamily="34" charset="0"/>
              </a:rPr>
              <a:t>RESOURCE</a:t>
            </a:r>
            <a:r>
              <a:rPr lang="en-ZA" altLang="en-US" sz="1200" b="1" dirty="0">
                <a:solidFill>
                  <a:srgbClr val="000000"/>
                </a:solidFill>
                <a:latin typeface="Arial Narrow" panose="020B0606020202030204" pitchFamily="34" charset="0"/>
                <a:cs typeface="Calibri" panose="020F0502020204030204" pitchFamily="34" charset="0"/>
              </a:rPr>
              <a:t> MANAGEMENT</a:t>
            </a:r>
          </a:p>
          <a:p>
            <a:pPr marL="171450" indent="-171450" eaLnBrk="1" hangingPunct="1">
              <a:lnSpc>
                <a:spcPct val="150000"/>
              </a:lnSpc>
              <a:spcBef>
                <a:spcPct val="0"/>
              </a:spcBef>
            </a:pPr>
            <a:r>
              <a:rPr lang="en-GB" altLang="en-US" sz="1200" dirty="0">
                <a:solidFill>
                  <a:srgbClr val="000000"/>
                </a:solidFill>
                <a:latin typeface="Arial Narrow" panose="020B0606020202030204" pitchFamily="34" charset="0"/>
                <a:cs typeface="Calibri" panose="020F0502020204030204" pitchFamily="34" charset="0"/>
              </a:rPr>
              <a:t>Development of a change management strategy;</a:t>
            </a:r>
          </a:p>
          <a:p>
            <a:pPr marL="171450" indent="-171450" eaLnBrk="1" hangingPunct="1">
              <a:lnSpc>
                <a:spcPct val="150000"/>
              </a:lnSpc>
              <a:spcBef>
                <a:spcPct val="0"/>
              </a:spcBef>
            </a:pPr>
            <a:r>
              <a:rPr lang="en-GB" altLang="en-US" sz="1200" dirty="0">
                <a:solidFill>
                  <a:srgbClr val="000000"/>
                </a:solidFill>
                <a:latin typeface="Arial Narrow" panose="020B0606020202030204" pitchFamily="34" charset="0"/>
                <a:cs typeface="Calibri" panose="020F0502020204030204" pitchFamily="34" charset="0"/>
              </a:rPr>
              <a:t>Undertake a diagnostic process to determine the level of staff morale and satisfaction;</a:t>
            </a:r>
          </a:p>
          <a:p>
            <a:pPr marL="171450" indent="-171450" eaLnBrk="1" hangingPunct="1">
              <a:lnSpc>
                <a:spcPct val="150000"/>
              </a:lnSpc>
              <a:spcBef>
                <a:spcPct val="0"/>
              </a:spcBef>
            </a:pPr>
            <a:r>
              <a:rPr lang="en-GB" altLang="en-US" sz="1200" dirty="0">
                <a:solidFill>
                  <a:srgbClr val="000000"/>
                </a:solidFill>
                <a:latin typeface="Arial Narrow" panose="020B0606020202030204" pitchFamily="34" charset="0"/>
                <a:cs typeface="Calibri" panose="020F0502020204030204" pitchFamily="34" charset="0"/>
              </a:rPr>
              <a:t>Filled 3/6 sec 56 managers positions; Filled sec 57 manager position; re-</a:t>
            </a:r>
            <a:r>
              <a:rPr lang="en-GB" altLang="en-US" sz="1200" dirty="0" err="1">
                <a:solidFill>
                  <a:srgbClr val="000000"/>
                </a:solidFill>
                <a:latin typeface="Arial Narrow" panose="020B0606020202030204" pitchFamily="34" charset="0"/>
                <a:cs typeface="Calibri" panose="020F0502020204030204" pitchFamily="34" charset="0"/>
              </a:rPr>
              <a:t>advertsised</a:t>
            </a:r>
            <a:r>
              <a:rPr lang="en-GB" altLang="en-US" sz="1200" dirty="0">
                <a:solidFill>
                  <a:srgbClr val="000000"/>
                </a:solidFill>
                <a:latin typeface="Arial Narrow" panose="020B0606020202030204" pitchFamily="34" charset="0"/>
                <a:cs typeface="Calibri" panose="020F0502020204030204" pitchFamily="34" charset="0"/>
              </a:rPr>
              <a:t> the position of the CFO and Manager Community Services.</a:t>
            </a:r>
            <a:endParaRPr lang="en-ZA" altLang="en-US" sz="1200" dirty="0">
              <a:solidFill>
                <a:srgbClr val="000000"/>
              </a:solidFill>
              <a:latin typeface="Arial Narrow" panose="020B0606020202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xmlns="" id="{0121E253-A03D-DEBE-866F-FBA79200A919}"/>
              </a:ext>
            </a:extLst>
          </p:cNvPr>
          <p:cNvSpPr>
            <a:spLocks noChangeArrowheads="1"/>
          </p:cNvSpPr>
          <p:nvPr/>
        </p:nvSpPr>
        <p:spPr bwMode="auto">
          <a:xfrm>
            <a:off x="94395" y="2490196"/>
            <a:ext cx="8878153" cy="1719317"/>
          </a:xfrm>
          <a:prstGeom prst="rect">
            <a:avLst/>
          </a:prstGeom>
          <a:noFill/>
          <a:ln>
            <a:noFill/>
          </a:ln>
          <a:effectLst/>
        </p:spPr>
        <p:txBody>
          <a:bodyPr wrap="square" anchor="ctr">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defRPr/>
            </a:pPr>
            <a:r>
              <a:rPr lang="en-ZA" altLang="en-US" sz="1200" b="1" kern="0" dirty="0">
                <a:solidFill>
                  <a:prstClr val="black"/>
                </a:solidFill>
                <a:latin typeface="Arial Narrow" panose="020B0606020202030204" pitchFamily="34" charset="0"/>
                <a:ea typeface="Calibri" panose="020F0502020204030204" pitchFamily="34" charset="0"/>
                <a:cs typeface="Arial" panose="020B0604020202020204" pitchFamily="34" charset="0"/>
              </a:rPr>
              <a:t>FINANCIAL MANAGEMENT</a:t>
            </a:r>
            <a:endParaRPr lang="en-ZA" altLang="en-US" sz="1200" kern="0" dirty="0">
              <a:solidFill>
                <a:prstClr val="black"/>
              </a:solidFill>
              <a:latin typeface="Arial Narrow" panose="020B0606020202030204" pitchFamily="34" charset="0"/>
              <a:cs typeface="Arial" panose="020B0604020202020204" pitchFamily="34" charset="0"/>
            </a:endParaRPr>
          </a:p>
          <a:p>
            <a:pPr marL="171450" lvl="1" indent="-171450" algn="just">
              <a:lnSpc>
                <a:spcPct val="150000"/>
              </a:lnSpc>
              <a:buFont typeface="Arial" panose="020B0604020202020204" pitchFamily="34" charset="0"/>
              <a:buChar char="•"/>
              <a:defRPr/>
            </a:pPr>
            <a:r>
              <a:rPr lang="en-ZA" altLang="en-US" sz="1200" kern="0" dirty="0">
                <a:solidFill>
                  <a:prstClr val="black"/>
                </a:solidFill>
                <a:latin typeface="Arial Narrow" panose="020B0606020202030204" pitchFamily="34" charset="0"/>
                <a:ea typeface="Calibri" panose="020F0502020204030204" pitchFamily="34" charset="0"/>
                <a:cs typeface="Arial" panose="020B0604020202020204" pitchFamily="34" charset="0"/>
              </a:rPr>
              <a:t>Development of a </a:t>
            </a:r>
            <a:r>
              <a:rPr lang="en-ZA" altLang="en-US" sz="1200" b="1" kern="0" dirty="0">
                <a:solidFill>
                  <a:prstClr val="black"/>
                </a:solidFill>
                <a:latin typeface="Arial Narrow" panose="020B0606020202030204" pitchFamily="34" charset="0"/>
                <a:ea typeface="Calibri" panose="020F0502020204030204" pitchFamily="34" charset="0"/>
                <a:cs typeface="Arial" panose="020B0604020202020204" pitchFamily="34" charset="0"/>
              </a:rPr>
              <a:t>Funded</a:t>
            </a:r>
            <a:r>
              <a:rPr lang="en-ZA" altLang="en-US" sz="1200" kern="0" dirty="0">
                <a:solidFill>
                  <a:prstClr val="black"/>
                </a:solidFill>
                <a:latin typeface="Arial Narrow" panose="020B0606020202030204" pitchFamily="34" charset="0"/>
                <a:ea typeface="Calibri" panose="020F0502020204030204" pitchFamily="34" charset="0"/>
                <a:cs typeface="Arial" panose="020B0604020202020204" pitchFamily="34" charset="0"/>
              </a:rPr>
              <a:t> </a:t>
            </a:r>
            <a:r>
              <a:rPr lang="en-ZA" altLang="en-US" sz="1200" b="1" kern="0" dirty="0">
                <a:solidFill>
                  <a:prstClr val="black"/>
                </a:solidFill>
                <a:latin typeface="Arial Narrow" panose="020B0606020202030204" pitchFamily="34" charset="0"/>
                <a:ea typeface="Calibri" panose="020F0502020204030204" pitchFamily="34" charset="0"/>
                <a:cs typeface="Arial" panose="020B0604020202020204" pitchFamily="34" charset="0"/>
              </a:rPr>
              <a:t>Budget</a:t>
            </a:r>
            <a:r>
              <a:rPr lang="en-ZA" altLang="en-US" sz="1200" kern="0" dirty="0">
                <a:solidFill>
                  <a:prstClr val="black"/>
                </a:solidFill>
                <a:latin typeface="Arial Narrow" panose="020B0606020202030204" pitchFamily="34" charset="0"/>
                <a:ea typeface="Calibri" panose="020F0502020204030204" pitchFamily="34" charset="0"/>
                <a:cs typeface="Arial" panose="020B0604020202020204" pitchFamily="34" charset="0"/>
              </a:rPr>
              <a:t> inclusive of </a:t>
            </a:r>
            <a:r>
              <a:rPr lang="en-ZA" altLang="en-US" sz="1200" b="1" kern="0" dirty="0">
                <a:solidFill>
                  <a:prstClr val="black"/>
                </a:solidFill>
                <a:latin typeface="Arial Narrow" panose="020B0606020202030204" pitchFamily="34" charset="0"/>
                <a:ea typeface="Calibri" panose="020F0502020204030204" pitchFamily="34" charset="0"/>
                <a:cs typeface="Arial" panose="020B0604020202020204" pitchFamily="34" charset="0"/>
              </a:rPr>
              <a:t>Cost-reflective Tariffs</a:t>
            </a:r>
            <a:r>
              <a:rPr lang="en-ZA" altLang="en-US" sz="1200" kern="0" dirty="0">
                <a:solidFill>
                  <a:prstClr val="black"/>
                </a:solidFill>
                <a:latin typeface="Arial Narrow" panose="020B0606020202030204" pitchFamily="34" charset="0"/>
                <a:ea typeface="Calibri" panose="020F0502020204030204" pitchFamily="34" charset="0"/>
                <a:cs typeface="Arial" panose="020B0604020202020204" pitchFamily="34" charset="0"/>
              </a:rPr>
              <a:t>, </a:t>
            </a:r>
            <a:r>
              <a:rPr lang="en-ZA" altLang="en-US" sz="1200" b="1" kern="0" dirty="0">
                <a:solidFill>
                  <a:prstClr val="black"/>
                </a:solidFill>
                <a:latin typeface="Arial Narrow" panose="020B0606020202030204" pitchFamily="34" charset="0"/>
                <a:ea typeface="Calibri" panose="020F0502020204030204" pitchFamily="34" charset="0"/>
                <a:cs typeface="Arial" panose="020B0604020202020204" pitchFamily="34" charset="0"/>
              </a:rPr>
              <a:t>Employee Cost Reduction Strategy</a:t>
            </a:r>
            <a:r>
              <a:rPr lang="en-ZA" altLang="en-US" sz="1200" kern="0" dirty="0">
                <a:solidFill>
                  <a:prstClr val="black"/>
                </a:solidFill>
                <a:latin typeface="Arial Narrow" panose="020B0606020202030204" pitchFamily="34" charset="0"/>
                <a:ea typeface="Calibri" panose="020F0502020204030204" pitchFamily="34" charset="0"/>
                <a:cs typeface="Arial" panose="020B0604020202020204" pitchFamily="34" charset="0"/>
              </a:rPr>
              <a:t>;</a:t>
            </a:r>
            <a:endParaRPr lang="en-ZA" altLang="en-US" sz="1200" kern="0" dirty="0">
              <a:solidFill>
                <a:prstClr val="black"/>
              </a:solidFill>
              <a:latin typeface="Arial Narrow" panose="020B0606020202030204" pitchFamily="34" charset="0"/>
              <a:cs typeface="Arial" panose="020B0604020202020204" pitchFamily="34" charset="0"/>
            </a:endParaRPr>
          </a:p>
          <a:p>
            <a:pPr marL="171450" lvl="1" indent="-171450" algn="just">
              <a:lnSpc>
                <a:spcPct val="150000"/>
              </a:lnSpc>
              <a:buFont typeface="Arial" panose="020B0604020202020204" pitchFamily="34" charset="0"/>
              <a:buChar char="•"/>
              <a:defRPr/>
            </a:pPr>
            <a:r>
              <a:rPr lang="en-ZA" altLang="en-US" sz="1200" kern="0" dirty="0">
                <a:solidFill>
                  <a:prstClr val="black"/>
                </a:solidFill>
                <a:latin typeface="Arial Narrow" panose="020B0606020202030204" pitchFamily="34" charset="0"/>
                <a:ea typeface="Calibri" panose="020F0502020204030204" pitchFamily="34" charset="0"/>
                <a:cs typeface="Arial" panose="020B0604020202020204" pitchFamily="34" charset="0"/>
              </a:rPr>
              <a:t>Development of </a:t>
            </a:r>
            <a:r>
              <a:rPr lang="en-ZA" altLang="en-US" sz="1200" b="1" kern="0" dirty="0">
                <a:solidFill>
                  <a:prstClr val="black"/>
                </a:solidFill>
                <a:latin typeface="Arial Narrow" panose="020B0606020202030204" pitchFamily="34" charset="0"/>
                <a:ea typeface="Calibri" panose="020F0502020204030204" pitchFamily="34" charset="0"/>
                <a:cs typeface="Arial" panose="020B0604020202020204" pitchFamily="34" charset="0"/>
              </a:rPr>
              <a:t>Cash Flow Management Tools and System</a:t>
            </a:r>
            <a:r>
              <a:rPr lang="en-ZA" altLang="en-US" sz="1200" kern="0" dirty="0">
                <a:solidFill>
                  <a:prstClr val="black"/>
                </a:solidFill>
                <a:latin typeface="Arial Narrow" panose="020B0606020202030204" pitchFamily="34" charset="0"/>
                <a:ea typeface="Calibri" panose="020F0502020204030204" pitchFamily="34" charset="0"/>
                <a:cs typeface="Arial" panose="020B0604020202020204" pitchFamily="34" charset="0"/>
              </a:rPr>
              <a:t>;</a:t>
            </a:r>
            <a:endParaRPr lang="en-ZA" altLang="en-US" sz="1200" kern="0" dirty="0">
              <a:solidFill>
                <a:prstClr val="black"/>
              </a:solidFill>
              <a:latin typeface="Arial Narrow" panose="020B0606020202030204" pitchFamily="34" charset="0"/>
              <a:cs typeface="Arial" panose="020B0604020202020204" pitchFamily="34" charset="0"/>
            </a:endParaRPr>
          </a:p>
          <a:p>
            <a:pPr marL="171450" lvl="1" indent="-171450" algn="just">
              <a:lnSpc>
                <a:spcPct val="150000"/>
              </a:lnSpc>
              <a:buFont typeface="Arial" panose="020B0604020202020204" pitchFamily="34" charset="0"/>
              <a:buChar char="•"/>
              <a:defRPr/>
            </a:pPr>
            <a:r>
              <a:rPr lang="en-ZA" altLang="en-US" sz="1200" b="1" kern="0" dirty="0">
                <a:solidFill>
                  <a:prstClr val="black"/>
                </a:solidFill>
                <a:latin typeface="Arial Narrow" panose="020B0606020202030204" pitchFamily="34" charset="0"/>
                <a:ea typeface="Calibri" panose="020F0502020204030204" pitchFamily="34" charset="0"/>
                <a:cs typeface="Arial" panose="020B0604020202020204" pitchFamily="34" charset="0"/>
              </a:rPr>
              <a:t>Trading Debtors and Collection Rate</a:t>
            </a:r>
            <a:r>
              <a:rPr lang="en-ZA" altLang="en-US" sz="1200" kern="0" dirty="0">
                <a:solidFill>
                  <a:prstClr val="black"/>
                </a:solidFill>
                <a:latin typeface="Arial Narrow" panose="020B0606020202030204" pitchFamily="34" charset="0"/>
                <a:ea typeface="Calibri" panose="020F0502020204030204" pitchFamily="34" charset="0"/>
                <a:cs typeface="Arial" panose="020B0604020202020204" pitchFamily="34" charset="0"/>
              </a:rPr>
              <a:t> inclusive of </a:t>
            </a:r>
            <a:r>
              <a:rPr lang="en-ZA" altLang="en-US" sz="1200" b="1" kern="0" dirty="0">
                <a:solidFill>
                  <a:prstClr val="black"/>
                </a:solidFill>
                <a:latin typeface="Arial Narrow" panose="020B0606020202030204" pitchFamily="34" charset="0"/>
                <a:ea typeface="Calibri" panose="020F0502020204030204" pitchFamily="34" charset="0"/>
                <a:cs typeface="Arial" panose="020B0604020202020204" pitchFamily="34" charset="0"/>
              </a:rPr>
              <a:t>Government Debt</a:t>
            </a:r>
            <a:r>
              <a:rPr lang="en-ZA" altLang="en-US" sz="1200" kern="0" dirty="0">
                <a:solidFill>
                  <a:prstClr val="black"/>
                </a:solidFill>
                <a:latin typeface="Arial Narrow" panose="020B0606020202030204" pitchFamily="34" charset="0"/>
                <a:ea typeface="Calibri" panose="020F0502020204030204" pitchFamily="34" charset="0"/>
                <a:cs typeface="Arial" panose="020B0604020202020204" pitchFamily="34" charset="0"/>
              </a:rPr>
              <a:t>;</a:t>
            </a:r>
            <a:endParaRPr lang="en-ZA" altLang="en-US" sz="1200" kern="0" dirty="0">
              <a:solidFill>
                <a:prstClr val="black"/>
              </a:solidFill>
              <a:latin typeface="Arial Narrow" panose="020B0606020202030204" pitchFamily="34" charset="0"/>
              <a:cs typeface="Arial" panose="020B0604020202020204" pitchFamily="34" charset="0"/>
            </a:endParaRPr>
          </a:p>
          <a:p>
            <a:pPr marL="171450" lvl="1" indent="-171450" algn="just">
              <a:lnSpc>
                <a:spcPct val="150000"/>
              </a:lnSpc>
              <a:buFont typeface="Arial" panose="020B0604020202020204" pitchFamily="34" charset="0"/>
              <a:buChar char="•"/>
              <a:defRPr/>
            </a:pPr>
            <a:r>
              <a:rPr lang="en-ZA" altLang="en-US" sz="1200" b="1" kern="0" dirty="0">
                <a:solidFill>
                  <a:prstClr val="black"/>
                </a:solidFill>
                <a:latin typeface="Arial Narrow" panose="020B0606020202030204" pitchFamily="34" charset="0"/>
                <a:ea typeface="Calibri" panose="020F0502020204030204" pitchFamily="34" charset="0"/>
                <a:cs typeface="Arial" panose="020B0604020202020204" pitchFamily="34" charset="0"/>
              </a:rPr>
              <a:t>Non-compliance with Supply Chain Management</a:t>
            </a:r>
            <a:r>
              <a:rPr lang="en-ZA" altLang="en-US" sz="1200" kern="0" dirty="0">
                <a:solidFill>
                  <a:prstClr val="black"/>
                </a:solidFill>
                <a:latin typeface="Arial Narrow" panose="020B0606020202030204" pitchFamily="34" charset="0"/>
                <a:ea typeface="Calibri" panose="020F0502020204030204" pitchFamily="34" charset="0"/>
                <a:cs typeface="Arial" panose="020B0604020202020204" pitchFamily="34" charset="0"/>
              </a:rPr>
              <a:t> policies resulting in the municipality being the second in the country and first in the province with </a:t>
            </a:r>
            <a:r>
              <a:rPr lang="en-ZA" altLang="en-US" sz="1200" b="1" kern="0" dirty="0">
                <a:solidFill>
                  <a:prstClr val="black"/>
                </a:solidFill>
                <a:latin typeface="Arial Narrow" panose="020B0606020202030204" pitchFamily="34" charset="0"/>
                <a:ea typeface="Calibri" panose="020F0502020204030204" pitchFamily="34" charset="0"/>
                <a:cs typeface="Arial" panose="020B0604020202020204" pitchFamily="34" charset="0"/>
              </a:rPr>
              <a:t>high Unauthorized, Irregular, Fruitless and Wasteful Expenditure(UIF).</a:t>
            </a:r>
            <a:r>
              <a:rPr lang="en-ZA" altLang="en-US" sz="1200" kern="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endParaRPr lang="en-ZA" altLang="en-US" sz="1200" kern="0" dirty="0">
              <a:solidFill>
                <a:prstClr val="black"/>
              </a:solidFill>
              <a:latin typeface="Arial Narrow" panose="020B0606020202030204" pitchFamily="34" charset="0"/>
              <a:cs typeface="Arial" panose="020B0604020202020204" pitchFamily="34" charset="0"/>
            </a:endParaRPr>
          </a:p>
        </p:txBody>
      </p:sp>
      <p:sp>
        <p:nvSpPr>
          <p:cNvPr id="5" name="Rectangle 6">
            <a:extLst>
              <a:ext uri="{FF2B5EF4-FFF2-40B4-BE49-F238E27FC236}">
                <a16:creationId xmlns:a16="http://schemas.microsoft.com/office/drawing/2014/main" xmlns="" id="{4BD42C78-A3E8-D2E1-FB4E-7E9B2FF628AE}"/>
              </a:ext>
            </a:extLst>
          </p:cNvPr>
          <p:cNvSpPr>
            <a:spLocks noChangeArrowheads="1"/>
          </p:cNvSpPr>
          <p:nvPr/>
        </p:nvSpPr>
        <p:spPr bwMode="auto">
          <a:xfrm>
            <a:off x="94396" y="4336942"/>
            <a:ext cx="8878152" cy="182197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800"/>
              </a:spcAft>
              <a:buFontTx/>
              <a:buNone/>
            </a:pPr>
            <a:r>
              <a:rPr lang="en-ZA" altLang="en-US" sz="1200" b="1" dirty="0">
                <a:solidFill>
                  <a:srgbClr val="000000"/>
                </a:solidFill>
                <a:latin typeface="Arial Narrow" panose="020B0606020202030204" pitchFamily="34" charset="0"/>
                <a:cs typeface="Calibri" panose="020F0502020204030204" pitchFamily="34" charset="0"/>
              </a:rPr>
              <a:t>SERVICE DELIVERY</a:t>
            </a:r>
          </a:p>
          <a:p>
            <a:pPr marL="171450" indent="-171450" algn="just" eaLnBrk="1" hangingPunct="1">
              <a:lnSpc>
                <a:spcPct val="150000"/>
              </a:lnSpc>
              <a:spcBef>
                <a:spcPct val="0"/>
              </a:spcBef>
            </a:pPr>
            <a:r>
              <a:rPr lang="en-GB" altLang="en-US" sz="1200" dirty="0">
                <a:solidFill>
                  <a:srgbClr val="000000"/>
                </a:solidFill>
                <a:latin typeface="Arial Narrow" panose="020B0606020202030204" pitchFamily="34" charset="0"/>
                <a:cs typeface="Calibri" panose="020F0502020204030204" pitchFamily="34" charset="0"/>
              </a:rPr>
              <a:t>Unlocking stalled infrastructure and strategic projects such as </a:t>
            </a:r>
            <a:r>
              <a:rPr lang="en-GB" altLang="en-US" sz="1200" dirty="0" err="1">
                <a:solidFill>
                  <a:srgbClr val="000000"/>
                </a:solidFill>
                <a:latin typeface="Arial Narrow" panose="020B0606020202030204" pitchFamily="34" charset="0"/>
                <a:cs typeface="Calibri" panose="020F0502020204030204" pitchFamily="34" charset="0"/>
              </a:rPr>
              <a:t>Masodi</a:t>
            </a:r>
            <a:r>
              <a:rPr lang="en-GB" altLang="en-US" sz="1200" dirty="0">
                <a:solidFill>
                  <a:srgbClr val="000000"/>
                </a:solidFill>
                <a:latin typeface="Arial Narrow" panose="020B0606020202030204" pitchFamily="34" charset="0"/>
                <a:cs typeface="Calibri" panose="020F0502020204030204" pitchFamily="34" charset="0"/>
              </a:rPr>
              <a:t> WWTW, Development of Regional Mall, </a:t>
            </a:r>
            <a:r>
              <a:rPr lang="en-GB" altLang="en-US" sz="1200" dirty="0" err="1">
                <a:solidFill>
                  <a:srgbClr val="000000"/>
                </a:solidFill>
                <a:latin typeface="Arial Narrow" panose="020B0606020202030204" pitchFamily="34" charset="0"/>
                <a:cs typeface="Calibri" panose="020F0502020204030204" pitchFamily="34" charset="0"/>
              </a:rPr>
              <a:t>Moshate</a:t>
            </a:r>
            <a:r>
              <a:rPr lang="en-GB" altLang="en-US" sz="1200" dirty="0">
                <a:solidFill>
                  <a:srgbClr val="000000"/>
                </a:solidFill>
                <a:latin typeface="Arial Narrow" panose="020B0606020202030204" pitchFamily="34" charset="0"/>
                <a:cs typeface="Calibri" panose="020F0502020204030204" pitchFamily="34" charset="0"/>
              </a:rPr>
              <a:t> Stadium etc.</a:t>
            </a:r>
          </a:p>
          <a:p>
            <a:pPr marL="171450" indent="-171450" algn="just" eaLnBrk="1" hangingPunct="1">
              <a:lnSpc>
                <a:spcPct val="150000"/>
              </a:lnSpc>
              <a:spcBef>
                <a:spcPct val="0"/>
              </a:spcBef>
            </a:pPr>
            <a:r>
              <a:rPr lang="en-GB" altLang="en-US" sz="1200" dirty="0">
                <a:solidFill>
                  <a:srgbClr val="000000"/>
                </a:solidFill>
                <a:latin typeface="Arial Narrow" panose="020B0606020202030204" pitchFamily="34" charset="0"/>
                <a:cs typeface="Calibri" panose="020F0502020204030204" pitchFamily="34" charset="0"/>
              </a:rPr>
              <a:t>Insufficient housing allocation particularly in rural areas;</a:t>
            </a:r>
          </a:p>
          <a:p>
            <a:pPr marL="171450" indent="-171450" algn="just" eaLnBrk="1" hangingPunct="1">
              <a:lnSpc>
                <a:spcPct val="150000"/>
              </a:lnSpc>
              <a:spcBef>
                <a:spcPct val="0"/>
              </a:spcBef>
            </a:pPr>
            <a:r>
              <a:rPr lang="en-GB" altLang="en-US" sz="1200" dirty="0">
                <a:solidFill>
                  <a:srgbClr val="000000"/>
                </a:solidFill>
                <a:latin typeface="Arial Narrow" panose="020B0606020202030204" pitchFamily="34" charset="0"/>
                <a:cs typeface="Calibri" panose="020F0502020204030204" pitchFamily="34" charset="0"/>
              </a:rPr>
              <a:t>Funding for Township Establishments, provision of both network and bulk services designs in order to expand municipal revenue base.</a:t>
            </a:r>
          </a:p>
          <a:p>
            <a:pPr marL="171450" indent="-171450" algn="just" eaLnBrk="1" hangingPunct="1">
              <a:lnSpc>
                <a:spcPct val="150000"/>
              </a:lnSpc>
              <a:spcBef>
                <a:spcPct val="0"/>
              </a:spcBef>
            </a:pPr>
            <a:r>
              <a:rPr lang="en-GB" altLang="en-US" sz="1200" dirty="0">
                <a:solidFill>
                  <a:srgbClr val="000000"/>
                </a:solidFill>
                <a:latin typeface="Arial Narrow" panose="020B0606020202030204" pitchFamily="34" charset="0"/>
                <a:cs typeface="Calibri" panose="020F0502020204030204" pitchFamily="34" charset="0"/>
              </a:rPr>
              <a:t>Insufficient Funding for Repairs and Maintenance Plans of infrastructure </a:t>
            </a:r>
          </a:p>
          <a:p>
            <a:pPr marL="171450" indent="-171450" algn="just" eaLnBrk="1" hangingPunct="1">
              <a:lnSpc>
                <a:spcPct val="150000"/>
              </a:lnSpc>
              <a:spcBef>
                <a:spcPct val="0"/>
              </a:spcBef>
            </a:pPr>
            <a:r>
              <a:rPr lang="en-GB" altLang="en-US" sz="1200" dirty="0">
                <a:solidFill>
                  <a:srgbClr val="000000"/>
                </a:solidFill>
                <a:latin typeface="Arial Narrow" panose="020B0606020202030204" pitchFamily="34" charset="0"/>
                <a:cs typeface="Calibri" panose="020F0502020204030204" pitchFamily="34" charset="0"/>
              </a:rPr>
              <a:t>Minimal impact of Mining Social &amp; Labour Plans and Corporate Social Responsibility – not synchronised to municipal infrastructure master plans</a:t>
            </a:r>
            <a:endParaRPr lang="en-ZA" altLang="en-US" sz="1200" dirty="0">
              <a:solidFill>
                <a:srgbClr val="000000"/>
              </a:solidFill>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xmlns="" val="425097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EFCD6D8B-42E1-3273-6AF9-037DD3DE806B}"/>
              </a:ext>
            </a:extLst>
          </p:cNvPr>
          <p:cNvSpPr txBox="1">
            <a:spLocks noChangeArrowheads="1"/>
          </p:cNvSpPr>
          <p:nvPr/>
        </p:nvSpPr>
        <p:spPr>
          <a:xfrm>
            <a:off x="103403" y="593720"/>
            <a:ext cx="12467378" cy="963613"/>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defRPr/>
            </a:pPr>
            <a:r>
              <a:rPr lang="en-GB" sz="2400" b="1" dirty="0">
                <a:latin typeface="Arial Narrow" panose="020B0606020202030204" pitchFamily="34" charset="0"/>
                <a:cs typeface="Arial" panose="020B0604020202020204" pitchFamily="34" charset="0"/>
              </a:rPr>
              <a:t>ESTABLISHMENT AND FUNCTIONALITY OF ALL COMMITTEES OF COUNCIL</a:t>
            </a:r>
            <a:endParaRPr lang="en-US" altLang="en-US" sz="2400" b="1" dirty="0">
              <a:solidFill>
                <a:schemeClr val="tx2"/>
              </a:solidFill>
              <a:latin typeface="+mn-lt"/>
            </a:endParaRPr>
          </a:p>
        </p:txBody>
      </p:sp>
      <p:sp>
        <p:nvSpPr>
          <p:cNvPr id="6" name="Rectangle 5">
            <a:extLst>
              <a:ext uri="{FF2B5EF4-FFF2-40B4-BE49-F238E27FC236}">
                <a16:creationId xmlns:a16="http://schemas.microsoft.com/office/drawing/2014/main" xmlns="" id="{4FEA01EA-68EA-E8CA-1227-76ACEF2742AD}"/>
              </a:ext>
            </a:extLst>
          </p:cNvPr>
          <p:cNvSpPr/>
          <p:nvPr/>
        </p:nvSpPr>
        <p:spPr>
          <a:xfrm>
            <a:off x="103403" y="998250"/>
            <a:ext cx="8601187" cy="4064639"/>
          </a:xfrm>
          <a:prstGeom prst="rect">
            <a:avLst/>
          </a:prstGeom>
        </p:spPr>
        <p:txBody>
          <a:bodyPr wrap="square">
            <a:spAutoFit/>
          </a:bodyPr>
          <a:lstStyle/>
          <a:p>
            <a:pPr lvl="0" eaLnBrk="1" fontAlgn="auto" hangingPunct="1">
              <a:lnSpc>
                <a:spcPct val="150000"/>
              </a:lnSpc>
              <a:spcBef>
                <a:spcPct val="20000"/>
              </a:spcBef>
              <a:spcAft>
                <a:spcPts val="0"/>
              </a:spcAft>
              <a:defRPr/>
            </a:pPr>
            <a:r>
              <a:rPr lang="en-ZA" sz="1200" b="1" u="sng" dirty="0">
                <a:solidFill>
                  <a:prstClr val="black"/>
                </a:solidFill>
                <a:latin typeface="Arial Narrow" panose="020B0606020202030204" pitchFamily="34" charset="0"/>
                <a:cs typeface="Arial" pitchFamily="34" charset="0"/>
              </a:rPr>
              <a:t>Council Committees</a:t>
            </a:r>
            <a:endParaRPr lang="en-US" sz="1600" b="1" u="sng" dirty="0">
              <a:solidFill>
                <a:prstClr val="black"/>
              </a:solidFill>
              <a:latin typeface="Arial Narrow" panose="020B0606020202030204" pitchFamily="34" charset="0"/>
              <a:cs typeface="Arial" pitchFamily="34" charset="0"/>
            </a:endParaRPr>
          </a:p>
          <a:p>
            <a:pPr marL="171450" lvl="0" indent="-171450" eaLnBrk="1" fontAlgn="auto" hangingPunct="1">
              <a:lnSpc>
                <a:spcPct val="150000"/>
              </a:lnSpc>
              <a:spcBef>
                <a:spcPct val="20000"/>
              </a:spcBef>
              <a:spcAft>
                <a:spcPts val="0"/>
              </a:spcAft>
              <a:buFont typeface="Arial" panose="020B0604020202020204" pitchFamily="34" charset="0"/>
              <a:buChar char="•"/>
              <a:defRPr/>
            </a:pPr>
            <a:r>
              <a:rPr lang="en-GB" sz="1200" dirty="0">
                <a:solidFill>
                  <a:prstClr val="black"/>
                </a:solidFill>
                <a:latin typeface="Arial Narrow" panose="020B0606020202030204" pitchFamily="34" charset="0"/>
                <a:cs typeface="Arial" pitchFamily="34" charset="0"/>
              </a:rPr>
              <a:t>The Annual Schedule of meetings for all council committees was adopted by council during its meeting on the 28th May 2022.</a:t>
            </a:r>
          </a:p>
          <a:p>
            <a:pPr marL="171450" lvl="0" indent="-171450" eaLnBrk="1" fontAlgn="auto" hangingPunct="1">
              <a:lnSpc>
                <a:spcPct val="150000"/>
              </a:lnSpc>
              <a:spcBef>
                <a:spcPct val="20000"/>
              </a:spcBef>
              <a:spcAft>
                <a:spcPts val="0"/>
              </a:spcAft>
              <a:buFont typeface="Arial" panose="020B0604020202020204" pitchFamily="34" charset="0"/>
              <a:buChar char="•"/>
              <a:defRPr/>
            </a:pPr>
            <a:r>
              <a:rPr lang="en-GB" sz="1200" dirty="0">
                <a:solidFill>
                  <a:prstClr val="black"/>
                </a:solidFill>
                <a:latin typeface="Arial Narrow" panose="020B0606020202030204" pitchFamily="34" charset="0"/>
                <a:cs typeface="Arial" pitchFamily="34" charset="0"/>
              </a:rPr>
              <a:t>EXCO and Council meetings are held as per the approved schedule.</a:t>
            </a:r>
          </a:p>
          <a:p>
            <a:pPr marL="171450" lvl="0" indent="-171450" eaLnBrk="1" fontAlgn="auto" hangingPunct="1">
              <a:lnSpc>
                <a:spcPct val="150000"/>
              </a:lnSpc>
              <a:spcBef>
                <a:spcPct val="20000"/>
              </a:spcBef>
              <a:spcAft>
                <a:spcPts val="0"/>
              </a:spcAft>
              <a:buFont typeface="Arial" panose="020B0604020202020204" pitchFamily="34" charset="0"/>
              <a:buChar char="•"/>
              <a:defRPr/>
            </a:pPr>
            <a:r>
              <a:rPr lang="en-GB" sz="1200" dirty="0">
                <a:solidFill>
                  <a:prstClr val="black"/>
                </a:solidFill>
                <a:latin typeface="Arial Narrow" panose="020B0606020202030204" pitchFamily="34" charset="0"/>
                <a:cs typeface="Arial" pitchFamily="34" charset="0"/>
              </a:rPr>
              <a:t>Council is also performing its functions as per Section 160 (2) of the Constitution.</a:t>
            </a:r>
          </a:p>
          <a:p>
            <a:pPr marL="171450" lvl="0" indent="-171450" eaLnBrk="1" fontAlgn="auto" hangingPunct="1">
              <a:lnSpc>
                <a:spcPct val="150000"/>
              </a:lnSpc>
              <a:spcBef>
                <a:spcPct val="20000"/>
              </a:spcBef>
              <a:spcAft>
                <a:spcPts val="0"/>
              </a:spcAft>
              <a:buFont typeface="Arial" panose="020B0604020202020204" pitchFamily="34" charset="0"/>
              <a:buChar char="•"/>
              <a:defRPr/>
            </a:pPr>
            <a:r>
              <a:rPr lang="en-GB" sz="1200" dirty="0">
                <a:solidFill>
                  <a:prstClr val="black"/>
                </a:solidFill>
                <a:latin typeface="Arial Narrow" panose="020B0606020202030204" pitchFamily="34" charset="0"/>
                <a:cs typeface="Arial" pitchFamily="34" charset="0"/>
              </a:rPr>
              <a:t>Portfolio Committees are meeting on a monthly basis as per schedule </a:t>
            </a:r>
          </a:p>
          <a:p>
            <a:pPr marL="171450" lvl="0" indent="-171450" eaLnBrk="1" fontAlgn="auto" hangingPunct="1">
              <a:lnSpc>
                <a:spcPct val="150000"/>
              </a:lnSpc>
              <a:spcBef>
                <a:spcPct val="20000"/>
              </a:spcBef>
              <a:spcAft>
                <a:spcPts val="0"/>
              </a:spcAft>
              <a:buFont typeface="Arial" panose="020B0604020202020204" pitchFamily="34" charset="0"/>
              <a:buChar char="•"/>
              <a:defRPr/>
            </a:pPr>
            <a:r>
              <a:rPr lang="en-GB" sz="1200" dirty="0">
                <a:solidFill>
                  <a:prstClr val="black"/>
                </a:solidFill>
                <a:latin typeface="Arial Narrow" panose="020B0606020202030204" pitchFamily="34" charset="0"/>
                <a:cs typeface="Arial" pitchFamily="34" charset="0"/>
              </a:rPr>
              <a:t>MPAC established. Requested intervention of SALGA for capacity building in a form of training. The committee has already submitted report to council on 2017/18 UIFW.</a:t>
            </a:r>
          </a:p>
          <a:p>
            <a:pPr marL="171450" lvl="0" indent="-171450" eaLnBrk="1" fontAlgn="auto" hangingPunct="1">
              <a:lnSpc>
                <a:spcPct val="150000"/>
              </a:lnSpc>
              <a:spcBef>
                <a:spcPct val="20000"/>
              </a:spcBef>
              <a:spcAft>
                <a:spcPts val="0"/>
              </a:spcAft>
              <a:buFont typeface="Arial" panose="020B0604020202020204" pitchFamily="34" charset="0"/>
              <a:buChar char="•"/>
              <a:defRPr/>
            </a:pPr>
            <a:r>
              <a:rPr lang="en-GB" sz="1200" dirty="0">
                <a:solidFill>
                  <a:prstClr val="black"/>
                </a:solidFill>
                <a:latin typeface="Arial Narrow" panose="020B0606020202030204" pitchFamily="34" charset="0"/>
                <a:cs typeface="Arial" pitchFamily="34" charset="0"/>
              </a:rPr>
              <a:t>Internal Audit Unit &amp; Risk Management Unit established and staffed</a:t>
            </a:r>
          </a:p>
          <a:p>
            <a:pPr marL="171450" lvl="0" indent="-171450" eaLnBrk="1" fontAlgn="auto" hangingPunct="1">
              <a:lnSpc>
                <a:spcPct val="150000"/>
              </a:lnSpc>
              <a:spcBef>
                <a:spcPct val="20000"/>
              </a:spcBef>
              <a:spcAft>
                <a:spcPts val="0"/>
              </a:spcAft>
              <a:buFont typeface="Arial" panose="020B0604020202020204" pitchFamily="34" charset="0"/>
              <a:buChar char="•"/>
              <a:defRPr/>
            </a:pPr>
            <a:r>
              <a:rPr lang="en-GB" sz="1200" dirty="0">
                <a:solidFill>
                  <a:prstClr val="black"/>
                </a:solidFill>
                <a:latin typeface="Arial Narrow" panose="020B0606020202030204" pitchFamily="34" charset="0"/>
                <a:cs typeface="Arial" pitchFamily="34" charset="0"/>
              </a:rPr>
              <a:t>Internal Audit Committee in place and functional</a:t>
            </a:r>
          </a:p>
          <a:p>
            <a:pPr marL="171450" lvl="0" indent="-171450" eaLnBrk="1" fontAlgn="auto" hangingPunct="1">
              <a:lnSpc>
                <a:spcPct val="150000"/>
              </a:lnSpc>
              <a:spcBef>
                <a:spcPct val="20000"/>
              </a:spcBef>
              <a:spcAft>
                <a:spcPts val="0"/>
              </a:spcAft>
              <a:buFont typeface="Arial" panose="020B0604020202020204" pitchFamily="34" charset="0"/>
              <a:buChar char="•"/>
              <a:defRPr/>
            </a:pPr>
            <a:r>
              <a:rPr lang="en-GB" sz="1200" dirty="0">
                <a:solidFill>
                  <a:prstClr val="black"/>
                </a:solidFill>
                <a:latin typeface="Arial Narrow" panose="020B0606020202030204" pitchFamily="34" charset="0"/>
                <a:cs typeface="Arial" pitchFamily="34" charset="0"/>
              </a:rPr>
              <a:t>Internal Performance Audit Committee in place and Functional</a:t>
            </a:r>
          </a:p>
          <a:p>
            <a:pPr marL="171450" lvl="0" indent="-171450" eaLnBrk="1" fontAlgn="auto" hangingPunct="1">
              <a:lnSpc>
                <a:spcPct val="150000"/>
              </a:lnSpc>
              <a:spcBef>
                <a:spcPct val="20000"/>
              </a:spcBef>
              <a:spcAft>
                <a:spcPts val="0"/>
              </a:spcAft>
              <a:buFont typeface="Arial" panose="020B0604020202020204" pitchFamily="34" charset="0"/>
              <a:buChar char="•"/>
              <a:defRPr/>
            </a:pPr>
            <a:r>
              <a:rPr lang="en-GB" sz="1200" dirty="0">
                <a:solidFill>
                  <a:prstClr val="black"/>
                </a:solidFill>
                <a:latin typeface="Arial Narrow" panose="020B0606020202030204" pitchFamily="34" charset="0"/>
                <a:cs typeface="Arial" pitchFamily="34" charset="0"/>
              </a:rPr>
              <a:t>Established a Financial Misconduct Board and functional</a:t>
            </a:r>
          </a:p>
          <a:p>
            <a:pPr marL="171450" lvl="0" indent="-171450" eaLnBrk="1" fontAlgn="auto" hangingPunct="1">
              <a:lnSpc>
                <a:spcPct val="150000"/>
              </a:lnSpc>
              <a:spcBef>
                <a:spcPct val="20000"/>
              </a:spcBef>
              <a:spcAft>
                <a:spcPts val="0"/>
              </a:spcAft>
              <a:buFont typeface="Arial" panose="020B0604020202020204" pitchFamily="34" charset="0"/>
              <a:buChar char="•"/>
              <a:defRPr/>
            </a:pPr>
            <a:r>
              <a:rPr lang="en-GB" sz="1200" dirty="0">
                <a:solidFill>
                  <a:prstClr val="black"/>
                </a:solidFill>
                <a:latin typeface="Arial Narrow" panose="020B0606020202030204" pitchFamily="34" charset="0"/>
                <a:cs typeface="Arial" pitchFamily="34" charset="0"/>
              </a:rPr>
              <a:t>Established monthly Audit Steering Committee Meetings</a:t>
            </a:r>
          </a:p>
          <a:p>
            <a:pPr lvl="0" eaLnBrk="1" fontAlgn="auto" hangingPunct="1">
              <a:lnSpc>
                <a:spcPct val="150000"/>
              </a:lnSpc>
              <a:spcBef>
                <a:spcPct val="20000"/>
              </a:spcBef>
              <a:spcAft>
                <a:spcPts val="0"/>
              </a:spcAft>
              <a:defRPr/>
            </a:pPr>
            <a:endParaRPr lang="en-US" sz="1200" dirty="0">
              <a:solidFill>
                <a:prstClr val="black"/>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xmlns="" val="331910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2339C89-6B92-107A-5F13-5F8D81C1EA73}"/>
              </a:ext>
            </a:extLst>
          </p:cNvPr>
          <p:cNvSpPr/>
          <p:nvPr/>
        </p:nvSpPr>
        <p:spPr>
          <a:xfrm>
            <a:off x="165639" y="1044353"/>
            <a:ext cx="8601187" cy="1729704"/>
          </a:xfrm>
          <a:prstGeom prst="rect">
            <a:avLst/>
          </a:prstGeom>
        </p:spPr>
        <p:txBody>
          <a:bodyPr wrap="square">
            <a:spAutoFit/>
          </a:bodyPr>
          <a:lstStyle/>
          <a:p>
            <a:pPr lvl="0" eaLnBrk="1" fontAlgn="auto" hangingPunct="1">
              <a:lnSpc>
                <a:spcPct val="150000"/>
              </a:lnSpc>
              <a:spcBef>
                <a:spcPct val="20000"/>
              </a:spcBef>
              <a:spcAft>
                <a:spcPts val="0"/>
              </a:spcAft>
              <a:defRPr/>
            </a:pPr>
            <a:r>
              <a:rPr lang="en-ZA" sz="1200" b="1" u="sng" dirty="0">
                <a:solidFill>
                  <a:prstClr val="black"/>
                </a:solidFill>
                <a:latin typeface="Arial Narrow" panose="020B0606020202030204" pitchFamily="34" charset="0"/>
                <a:cs typeface="Arial" pitchFamily="34" charset="0"/>
              </a:rPr>
              <a:t>Council Committees</a:t>
            </a:r>
            <a:endParaRPr lang="en-US" sz="1200" dirty="0">
              <a:solidFill>
                <a:prstClr val="black"/>
              </a:solidFill>
              <a:latin typeface="Arial Narrow" panose="020B0606020202030204" pitchFamily="34" charset="0"/>
              <a:cs typeface="Arial" pitchFamily="34" charset="0"/>
            </a:endParaRPr>
          </a:p>
          <a:p>
            <a:pPr marL="342900" indent="-342900" algn="just" eaLnBrk="1" fontAlgn="auto" hangingPunct="1">
              <a:lnSpc>
                <a:spcPct val="150000"/>
              </a:lnSpc>
              <a:spcBef>
                <a:spcPct val="20000"/>
              </a:spcBef>
              <a:spcAft>
                <a:spcPts val="0"/>
              </a:spcAft>
              <a:buFont typeface="Arial" panose="020B0604020202020204" pitchFamily="34" charset="0"/>
              <a:buChar char="•"/>
              <a:defRPr/>
            </a:pPr>
            <a:r>
              <a:rPr lang="en-US" altLang="en-US" sz="1200" dirty="0">
                <a:solidFill>
                  <a:prstClr val="black"/>
                </a:solidFill>
                <a:latin typeface="Arial Narrow" panose="020B0606020202030204" pitchFamily="34" charset="0"/>
                <a:cs typeface="Arial" panose="020B0604020202020204" pitchFamily="34" charset="0"/>
              </a:rPr>
              <a:t>Established Risk Management Committee and functional</a:t>
            </a:r>
          </a:p>
          <a:p>
            <a:pPr marL="342900" indent="-342900" algn="just" eaLnBrk="1" fontAlgn="auto" hangingPunct="1">
              <a:lnSpc>
                <a:spcPct val="150000"/>
              </a:lnSpc>
              <a:spcBef>
                <a:spcPct val="20000"/>
              </a:spcBef>
              <a:spcAft>
                <a:spcPts val="0"/>
              </a:spcAft>
              <a:buFont typeface="Arial" panose="020B0604020202020204" pitchFamily="34" charset="0"/>
              <a:buChar char="•"/>
              <a:defRPr/>
            </a:pPr>
            <a:r>
              <a:rPr lang="en-US" altLang="en-US" sz="1200" dirty="0">
                <a:solidFill>
                  <a:prstClr val="black"/>
                </a:solidFill>
                <a:latin typeface="Arial Narrow" panose="020B0606020202030204" pitchFamily="34" charset="0"/>
                <a:cs typeface="Arial" panose="020B0604020202020204" pitchFamily="34" charset="0"/>
              </a:rPr>
              <a:t>Functional Sec 70/80 Committees </a:t>
            </a:r>
          </a:p>
          <a:p>
            <a:pPr marL="342900" indent="-342900" algn="just" eaLnBrk="1" fontAlgn="auto" hangingPunct="1">
              <a:lnSpc>
                <a:spcPct val="150000"/>
              </a:lnSpc>
              <a:spcBef>
                <a:spcPct val="20000"/>
              </a:spcBef>
              <a:spcAft>
                <a:spcPts val="0"/>
              </a:spcAft>
              <a:buFont typeface="Arial" panose="020B0604020202020204" pitchFamily="34" charset="0"/>
              <a:buChar char="•"/>
              <a:defRPr/>
            </a:pPr>
            <a:r>
              <a:rPr lang="en-US" altLang="en-US" sz="1200" dirty="0">
                <a:solidFill>
                  <a:prstClr val="black"/>
                </a:solidFill>
                <a:latin typeface="Arial Narrow" panose="020B0606020202030204" pitchFamily="34" charset="0"/>
                <a:cs typeface="Arial" panose="020B0604020202020204" pitchFamily="34" charset="0"/>
              </a:rPr>
              <a:t>Monthly Management Meetings</a:t>
            </a:r>
          </a:p>
          <a:p>
            <a:pPr marL="342900" lvl="0" indent="-342900" algn="just" eaLnBrk="1" fontAlgn="auto" hangingPunct="1">
              <a:lnSpc>
                <a:spcPct val="150000"/>
              </a:lnSpc>
              <a:spcBef>
                <a:spcPct val="20000"/>
              </a:spcBef>
              <a:spcAft>
                <a:spcPts val="0"/>
              </a:spcAft>
              <a:buFont typeface="Arial" panose="020B0604020202020204" pitchFamily="34" charset="0"/>
              <a:buChar char="•"/>
              <a:defRPr/>
            </a:pPr>
            <a:endParaRPr lang="en-US" sz="1600" dirty="0">
              <a:solidFill>
                <a:prstClr val="black"/>
              </a:solidFill>
              <a:cs typeface="Arial" pitchFamily="34" charset="0"/>
            </a:endParaRPr>
          </a:p>
        </p:txBody>
      </p:sp>
      <p:sp>
        <p:nvSpPr>
          <p:cNvPr id="3" name="Rectangle 2">
            <a:extLst>
              <a:ext uri="{FF2B5EF4-FFF2-40B4-BE49-F238E27FC236}">
                <a16:creationId xmlns:a16="http://schemas.microsoft.com/office/drawing/2014/main" xmlns="" id="{F508F277-4656-32D5-4237-A8AC12CBF12C}"/>
              </a:ext>
            </a:extLst>
          </p:cNvPr>
          <p:cNvSpPr/>
          <p:nvPr/>
        </p:nvSpPr>
        <p:spPr>
          <a:xfrm>
            <a:off x="103403" y="2443578"/>
            <a:ext cx="8451893" cy="1276183"/>
          </a:xfrm>
          <a:prstGeom prst="rect">
            <a:avLst/>
          </a:prstGeom>
        </p:spPr>
        <p:txBody>
          <a:bodyPr wrap="square">
            <a:spAutoFit/>
          </a:bodyPr>
          <a:lstStyle/>
          <a:p>
            <a:pPr lvl="0" eaLnBrk="1" fontAlgn="auto" hangingPunct="1">
              <a:lnSpc>
                <a:spcPct val="150000"/>
              </a:lnSpc>
              <a:spcBef>
                <a:spcPct val="20000"/>
              </a:spcBef>
              <a:spcAft>
                <a:spcPts val="0"/>
              </a:spcAft>
              <a:defRPr/>
            </a:pPr>
            <a:r>
              <a:rPr lang="en-ZA" sz="1200" b="1" u="sng" dirty="0">
                <a:solidFill>
                  <a:prstClr val="black"/>
                </a:solidFill>
                <a:latin typeface="Arial Narrow" panose="020B0606020202030204" pitchFamily="34" charset="0"/>
                <a:cs typeface="Arial" panose="020B0604020202020204" pitchFamily="34" charset="0"/>
              </a:rPr>
              <a:t>Public Participation:</a:t>
            </a:r>
            <a:endParaRPr lang="en-US" sz="1200" dirty="0">
              <a:solidFill>
                <a:prstClr val="black"/>
              </a:solidFill>
              <a:latin typeface="Arial Narrow" panose="020B0606020202030204" pitchFamily="34" charset="0"/>
              <a:cs typeface="Arial" panose="020B0604020202020204" pitchFamily="34" charset="0"/>
            </a:endParaRPr>
          </a:p>
          <a:p>
            <a:pPr marL="342900" lvl="0" indent="-342900" eaLnBrk="1" fontAlgn="auto" hangingPunct="1">
              <a:lnSpc>
                <a:spcPct val="150000"/>
              </a:lnSpc>
              <a:spcBef>
                <a:spcPct val="20000"/>
              </a:spcBef>
              <a:spcAft>
                <a:spcPts val="0"/>
              </a:spcAft>
              <a:buFont typeface="Arial" panose="020B0604020202020204" pitchFamily="34" charset="0"/>
              <a:buChar char="•"/>
              <a:defRPr/>
            </a:pPr>
            <a:r>
              <a:rPr lang="en-ZA" sz="1200" dirty="0">
                <a:solidFill>
                  <a:prstClr val="black"/>
                </a:solidFill>
                <a:latin typeface="Arial Narrow" panose="020B0606020202030204" pitchFamily="34" charset="0"/>
                <a:cs typeface="Arial" panose="020B0604020202020204" pitchFamily="34" charset="0"/>
              </a:rPr>
              <a:t>Quarterly Schedule for the Mayoral </a:t>
            </a:r>
            <a:r>
              <a:rPr lang="en-ZA" sz="1200" dirty="0" err="1">
                <a:solidFill>
                  <a:prstClr val="black"/>
                </a:solidFill>
                <a:latin typeface="Arial Narrow" panose="020B0606020202030204" pitchFamily="34" charset="0"/>
                <a:cs typeface="Arial" panose="020B0604020202020204" pitchFamily="34" charset="0"/>
              </a:rPr>
              <a:t>Imbizo`s</a:t>
            </a:r>
            <a:r>
              <a:rPr lang="en-ZA" sz="1200" dirty="0">
                <a:solidFill>
                  <a:prstClr val="black"/>
                </a:solidFill>
                <a:latin typeface="Arial Narrow" panose="020B0606020202030204" pitchFamily="34" charset="0"/>
                <a:cs typeface="Arial" panose="020B0604020202020204" pitchFamily="34" charset="0"/>
              </a:rPr>
              <a:t> approved for implementation</a:t>
            </a:r>
            <a:endParaRPr lang="en-US" sz="1200" dirty="0">
              <a:solidFill>
                <a:prstClr val="black"/>
              </a:solidFill>
              <a:latin typeface="Arial Narrow" panose="020B0606020202030204" pitchFamily="34" charset="0"/>
              <a:cs typeface="Arial" panose="020B0604020202020204" pitchFamily="34" charset="0"/>
            </a:endParaRPr>
          </a:p>
          <a:p>
            <a:pPr marL="342900" lvl="0" indent="-342900" eaLnBrk="1" fontAlgn="auto" hangingPunct="1">
              <a:lnSpc>
                <a:spcPct val="150000"/>
              </a:lnSpc>
              <a:spcBef>
                <a:spcPct val="20000"/>
              </a:spcBef>
              <a:spcAft>
                <a:spcPts val="0"/>
              </a:spcAft>
              <a:buFont typeface="Arial" panose="020B0604020202020204" pitchFamily="34" charset="0"/>
              <a:buChar char="•"/>
              <a:defRPr/>
            </a:pPr>
            <a:r>
              <a:rPr lang="en-ZA" sz="1200" dirty="0">
                <a:solidFill>
                  <a:prstClr val="black"/>
                </a:solidFill>
                <a:latin typeface="Arial Narrow" panose="020B0606020202030204" pitchFamily="34" charset="0"/>
                <a:cs typeface="Arial" panose="020B0604020202020204" pitchFamily="34" charset="0"/>
              </a:rPr>
              <a:t>32 Ward Committees established</a:t>
            </a:r>
            <a:endParaRPr lang="en-US" sz="1200" dirty="0">
              <a:solidFill>
                <a:prstClr val="black"/>
              </a:solidFill>
              <a:latin typeface="Arial Narrow" panose="020B0606020202030204" pitchFamily="34" charset="0"/>
              <a:cs typeface="Arial" panose="020B0604020202020204" pitchFamily="34" charset="0"/>
            </a:endParaRPr>
          </a:p>
          <a:p>
            <a:pPr marL="342900" lvl="0" indent="-342900" eaLnBrk="1" fontAlgn="auto" hangingPunct="1">
              <a:lnSpc>
                <a:spcPct val="150000"/>
              </a:lnSpc>
              <a:spcBef>
                <a:spcPct val="20000"/>
              </a:spcBef>
              <a:spcAft>
                <a:spcPts val="0"/>
              </a:spcAft>
              <a:buFont typeface="Arial" panose="020B0604020202020204" pitchFamily="34" charset="0"/>
              <a:buChar char="•"/>
              <a:defRPr/>
            </a:pPr>
            <a:r>
              <a:rPr lang="en-ZA" sz="1200" dirty="0">
                <a:solidFill>
                  <a:prstClr val="black"/>
                </a:solidFill>
                <a:latin typeface="Arial Narrow" panose="020B0606020202030204" pitchFamily="34" charset="0"/>
                <a:cs typeface="Arial" panose="020B0604020202020204" pitchFamily="34" charset="0"/>
              </a:rPr>
              <a:t>All Ward Committees functional</a:t>
            </a:r>
            <a:endParaRPr lang="en-US" sz="1200" dirty="0">
              <a:solidFill>
                <a:prstClr val="black"/>
              </a:solidFill>
              <a:latin typeface="Arial Narrow" panose="020B0606020202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EE2AAC4F-02CA-9B0B-E291-9BCA06308D2B}"/>
              </a:ext>
            </a:extLst>
          </p:cNvPr>
          <p:cNvSpPr/>
          <p:nvPr/>
        </p:nvSpPr>
        <p:spPr>
          <a:xfrm>
            <a:off x="165639" y="3868675"/>
            <a:ext cx="8452803" cy="997196"/>
          </a:xfrm>
          <a:prstGeom prst="rect">
            <a:avLst/>
          </a:prstGeom>
        </p:spPr>
        <p:txBody>
          <a:bodyPr wrap="square">
            <a:spAutoFit/>
          </a:bodyPr>
          <a:lstStyle/>
          <a:p>
            <a:pPr lvl="0" eaLnBrk="1" fontAlgn="auto" hangingPunct="1">
              <a:lnSpc>
                <a:spcPct val="150000"/>
              </a:lnSpc>
              <a:spcBef>
                <a:spcPct val="20000"/>
              </a:spcBef>
              <a:spcAft>
                <a:spcPts val="0"/>
              </a:spcAft>
              <a:defRPr/>
            </a:pPr>
            <a:r>
              <a:rPr lang="en-ZA" sz="1200" b="1" u="sng" dirty="0">
                <a:solidFill>
                  <a:prstClr val="black"/>
                </a:solidFill>
                <a:latin typeface="Arial Narrow" panose="020B0606020202030204" pitchFamily="34" charset="0"/>
                <a:cs typeface="Arial" panose="020B0604020202020204" pitchFamily="34" charset="0"/>
              </a:rPr>
              <a:t>Traditional Leadership:</a:t>
            </a:r>
            <a:endParaRPr lang="en-US" sz="1200" dirty="0">
              <a:solidFill>
                <a:prstClr val="black"/>
              </a:solidFill>
              <a:latin typeface="Arial Narrow" panose="020B0606020202030204" pitchFamily="34" charset="0"/>
              <a:cs typeface="Arial" panose="020B0604020202020204" pitchFamily="34" charset="0"/>
            </a:endParaRPr>
          </a:p>
          <a:p>
            <a:pPr marL="342900" lvl="0" indent="-342900" algn="just" eaLnBrk="1" fontAlgn="auto" hangingPunct="1">
              <a:lnSpc>
                <a:spcPct val="150000"/>
              </a:lnSpc>
              <a:spcBef>
                <a:spcPct val="20000"/>
              </a:spcBef>
              <a:spcAft>
                <a:spcPts val="0"/>
              </a:spcAft>
              <a:buFont typeface="Arial" panose="020B0604020202020204" pitchFamily="34" charset="0"/>
              <a:buChar char="•"/>
              <a:defRPr/>
            </a:pPr>
            <a:r>
              <a:rPr lang="en-ZA" sz="1200" dirty="0">
                <a:solidFill>
                  <a:prstClr val="black"/>
                </a:solidFill>
                <a:latin typeface="Arial Narrow" panose="020B0606020202030204" pitchFamily="34" charset="0"/>
                <a:cs typeface="Arial" panose="020B0604020202020204" pitchFamily="34" charset="0"/>
              </a:rPr>
              <a:t>There are 9 Traditional Leaders within the jurisdiction of </a:t>
            </a:r>
            <a:r>
              <a:rPr lang="en-ZA" sz="1200" dirty="0" err="1">
                <a:solidFill>
                  <a:prstClr val="black"/>
                </a:solidFill>
                <a:latin typeface="Arial Narrow" panose="020B0606020202030204" pitchFamily="34" charset="0"/>
                <a:cs typeface="Arial" panose="020B0604020202020204" pitchFamily="34" charset="0"/>
              </a:rPr>
              <a:t>Mogalakwena</a:t>
            </a:r>
            <a:r>
              <a:rPr lang="en-ZA" sz="1200" dirty="0">
                <a:solidFill>
                  <a:prstClr val="black"/>
                </a:solidFill>
                <a:latin typeface="Arial Narrow" panose="020B0606020202030204" pitchFamily="34" charset="0"/>
                <a:cs typeface="Arial" panose="020B0604020202020204" pitchFamily="34" charset="0"/>
              </a:rPr>
              <a:t> Local Municipality</a:t>
            </a:r>
            <a:endParaRPr lang="en-US" sz="1200" dirty="0">
              <a:solidFill>
                <a:prstClr val="black"/>
              </a:solidFill>
              <a:latin typeface="Arial Narrow" panose="020B0606020202030204" pitchFamily="34" charset="0"/>
              <a:cs typeface="Arial" panose="020B0604020202020204" pitchFamily="34" charset="0"/>
            </a:endParaRPr>
          </a:p>
          <a:p>
            <a:pPr marL="342900" lvl="0" indent="-342900" algn="just" eaLnBrk="1" fontAlgn="auto" hangingPunct="1">
              <a:lnSpc>
                <a:spcPct val="150000"/>
              </a:lnSpc>
              <a:spcBef>
                <a:spcPct val="20000"/>
              </a:spcBef>
              <a:spcAft>
                <a:spcPts val="0"/>
              </a:spcAft>
              <a:buFont typeface="Arial" panose="020B0604020202020204" pitchFamily="34" charset="0"/>
              <a:buChar char="•"/>
              <a:defRPr/>
            </a:pPr>
            <a:r>
              <a:rPr lang="en-ZA" sz="1200" dirty="0">
                <a:solidFill>
                  <a:prstClr val="black"/>
                </a:solidFill>
                <a:latin typeface="Arial Narrow" panose="020B0606020202030204" pitchFamily="34" charset="0"/>
                <a:cs typeface="Arial" panose="020B0604020202020204" pitchFamily="34" charset="0"/>
              </a:rPr>
              <a:t>Traditional Leaders are part of the activities of Council.</a:t>
            </a:r>
            <a:endParaRPr lang="en-US" sz="1200" dirty="0">
              <a:solidFill>
                <a:prstClr val="black"/>
              </a:solidFill>
              <a:latin typeface="Arial Narrow" panose="020B0606020202030204" pitchFamily="34" charset="0"/>
              <a:cs typeface="Arial" panose="020B0604020202020204" pitchFamily="34" charset="0"/>
            </a:endParaRPr>
          </a:p>
        </p:txBody>
      </p:sp>
      <p:sp>
        <p:nvSpPr>
          <p:cNvPr id="5" name="Rectangle 2">
            <a:extLst>
              <a:ext uri="{FF2B5EF4-FFF2-40B4-BE49-F238E27FC236}">
                <a16:creationId xmlns:a16="http://schemas.microsoft.com/office/drawing/2014/main" xmlns="" id="{78934CF3-2C71-7A1D-7A16-E1C5B1E982F2}"/>
              </a:ext>
            </a:extLst>
          </p:cNvPr>
          <p:cNvSpPr txBox="1">
            <a:spLocks noChangeArrowheads="1"/>
          </p:cNvSpPr>
          <p:nvPr/>
        </p:nvSpPr>
        <p:spPr>
          <a:xfrm>
            <a:off x="103403" y="577907"/>
            <a:ext cx="12467378" cy="963613"/>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defRPr/>
            </a:pPr>
            <a:r>
              <a:rPr lang="en-GB" sz="2400" b="1" dirty="0">
                <a:latin typeface="Arial Narrow" panose="020B0606020202030204" pitchFamily="34" charset="0"/>
                <a:cs typeface="Arial" panose="020B0604020202020204" pitchFamily="34" charset="0"/>
              </a:rPr>
              <a:t>ESTABLISHMENT AND FUNCTIONALITY OF ALL COMMITTEES OF COUNCIL</a:t>
            </a:r>
            <a:endParaRPr lang="en-US" altLang="en-US" sz="2400" b="1" dirty="0">
              <a:solidFill>
                <a:schemeClr val="tx2"/>
              </a:solidFill>
              <a:latin typeface="+mn-lt"/>
            </a:endParaRPr>
          </a:p>
        </p:txBody>
      </p:sp>
    </p:spTree>
    <p:extLst>
      <p:ext uri="{BB962C8B-B14F-4D97-AF65-F5344CB8AC3E}">
        <p14:creationId xmlns:p14="http://schemas.microsoft.com/office/powerpoint/2010/main" xmlns="" val="119790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7315</Words>
  <Application>Microsoft Office PowerPoint</Application>
  <PresentationFormat>Custom</PresentationFormat>
  <Paragraphs>1451</Paragraphs>
  <Slides>61</Slides>
  <Notes>33</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1.2.1. ROOT CAUSES OF THE AUDIT OUTCOME …cont..</vt:lpstr>
      <vt:lpstr>1.2.1. ROOT CAUSES OF THE AUDIT OUTCOME …cont..</vt:lpstr>
      <vt:lpstr>1.2.2. PROGRESS MADE IN ADDRESSING ISSUES RAISED BY THE AG IN THE PAST FINANCIAL YEAR (2020/21) </vt:lpstr>
      <vt:lpstr>1.2.3 RECONCILIATION OF ALL GRANTS ALLOCATED, RECEIVED AND THE % SPENT TO DATE  </vt:lpstr>
      <vt:lpstr>1.3. USAGE OF CONSULTANTS</vt:lpstr>
      <vt:lpstr>1.3. USAGE OF CONSULTANTS…cont..</vt:lpstr>
      <vt:lpstr>1.4. BUDGET IMPLEMENTATION </vt:lpstr>
      <vt:lpstr>Slide 19</vt:lpstr>
      <vt:lpstr>Slide 20</vt:lpstr>
      <vt:lpstr>Slide 21</vt:lpstr>
      <vt:lpstr>Slide 22</vt:lpstr>
      <vt:lpstr>Slide 23</vt:lpstr>
      <vt:lpstr>3. REVENUE COLLECTION</vt:lpstr>
      <vt:lpstr>Slide 25</vt:lpstr>
      <vt:lpstr>4. DEBT OWED TO THE MUNICIPALITY</vt:lpstr>
      <vt:lpstr>Slide 27</vt:lpstr>
      <vt:lpstr>5. DEBT OWED BY THE MUNICIPALITY (BULK PURCHASES)</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Taleni</dc:creator>
  <cp:lastModifiedBy>USER</cp:lastModifiedBy>
  <cp:revision>7</cp:revision>
  <dcterms:created xsi:type="dcterms:W3CDTF">2022-11-22T06:18:52Z</dcterms:created>
  <dcterms:modified xsi:type="dcterms:W3CDTF">2022-12-14T04:06:17Z</dcterms:modified>
</cp:coreProperties>
</file>