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92226" r:id="rId1"/>
  </p:sldMasterIdLst>
  <p:notesMasterIdLst>
    <p:notesMasterId r:id="rId33"/>
  </p:notesMasterIdLst>
  <p:handoutMasterIdLst>
    <p:handoutMasterId r:id="rId34"/>
  </p:handoutMasterIdLst>
  <p:sldIdLst>
    <p:sldId id="256" r:id="rId2"/>
    <p:sldId id="380" r:id="rId3"/>
    <p:sldId id="857" r:id="rId4"/>
    <p:sldId id="867" r:id="rId5"/>
    <p:sldId id="868" r:id="rId6"/>
    <p:sldId id="869" r:id="rId7"/>
    <p:sldId id="859" r:id="rId8"/>
    <p:sldId id="871" r:id="rId9"/>
    <p:sldId id="872" r:id="rId10"/>
    <p:sldId id="874" r:id="rId11"/>
    <p:sldId id="875" r:id="rId12"/>
    <p:sldId id="876" r:id="rId13"/>
    <p:sldId id="877" r:id="rId14"/>
    <p:sldId id="878" r:id="rId15"/>
    <p:sldId id="879" r:id="rId16"/>
    <p:sldId id="881" r:id="rId17"/>
    <p:sldId id="882" r:id="rId18"/>
    <p:sldId id="896" r:id="rId19"/>
    <p:sldId id="866" r:id="rId20"/>
    <p:sldId id="886" r:id="rId21"/>
    <p:sldId id="426" r:id="rId22"/>
    <p:sldId id="887" r:id="rId23"/>
    <p:sldId id="888" r:id="rId24"/>
    <p:sldId id="890" r:id="rId25"/>
    <p:sldId id="892" r:id="rId26"/>
    <p:sldId id="889" r:id="rId27"/>
    <p:sldId id="894" r:id="rId28"/>
    <p:sldId id="897" r:id="rId29"/>
    <p:sldId id="895" r:id="rId30"/>
    <p:sldId id="898" r:id="rId31"/>
    <p:sldId id="413" r:id="rId3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FF0000"/>
    <a:srgbClr val="FFFF99"/>
    <a:srgbClr val="FFFFFF"/>
    <a:srgbClr val="808080"/>
    <a:srgbClr val="00FF00"/>
    <a:srgbClr val="FF00FF"/>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912" autoAdjust="0"/>
  </p:normalViewPr>
  <p:slideViewPr>
    <p:cSldViewPr>
      <p:cViewPr varScale="1">
        <p:scale>
          <a:sx n="73" d="100"/>
          <a:sy n="73" d="100"/>
        </p:scale>
        <p:origin x="-12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ZA" dirty="0"/>
          </a:p>
        </p:txBody>
      </p:sp>
      <p:sp>
        <p:nvSpPr>
          <p:cNvPr id="2201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ZA" dirty="0"/>
          </a:p>
        </p:txBody>
      </p:sp>
      <p:sp>
        <p:nvSpPr>
          <p:cNvPr id="2201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ZA" dirty="0"/>
          </a:p>
        </p:txBody>
      </p:sp>
      <p:sp>
        <p:nvSpPr>
          <p:cNvPr id="2201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0466685F-3D7F-475B-9ABD-25D9F660B674}" type="slidenum">
              <a:rPr lang="en-ZA" altLang="en-US"/>
              <a:pPr>
                <a:defRPr/>
              </a:pPr>
              <a:t>‹#›</a:t>
            </a:fld>
            <a:endParaRPr lang="en-ZA" altLang="en-US" dirty="0"/>
          </a:p>
        </p:txBody>
      </p:sp>
    </p:spTree>
    <p:extLst>
      <p:ext uri="{BB962C8B-B14F-4D97-AF65-F5344CB8AC3E}">
        <p14:creationId xmlns:p14="http://schemas.microsoft.com/office/powerpoint/2010/main" xmlns="" val="2371982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ZA" dirty="0"/>
          </a:p>
        </p:txBody>
      </p:sp>
      <p:sp>
        <p:nvSpPr>
          <p:cNvPr id="614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ZA" dirty="0"/>
          </a:p>
        </p:txBody>
      </p:sp>
      <p:sp>
        <p:nvSpPr>
          <p:cNvPr id="2048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4213" y="4414838"/>
            <a:ext cx="5489575"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noProof="0"/>
              <a:t>Click to edit Master text styles</a:t>
            </a:r>
          </a:p>
          <a:p>
            <a:pPr lvl="1"/>
            <a:r>
              <a:rPr lang="en-ZA" noProof="0"/>
              <a:t>Second level</a:t>
            </a:r>
          </a:p>
          <a:p>
            <a:pPr lvl="2"/>
            <a:r>
              <a:rPr lang="en-ZA" noProof="0"/>
              <a:t>Third level</a:t>
            </a:r>
          </a:p>
          <a:p>
            <a:pPr lvl="3"/>
            <a:r>
              <a:rPr lang="en-ZA" noProof="0"/>
              <a:t>Fourth level</a:t>
            </a:r>
          </a:p>
          <a:p>
            <a:pPr lvl="4"/>
            <a:r>
              <a:rPr lang="en-ZA" noProof="0"/>
              <a:t>Fifth level</a:t>
            </a:r>
          </a:p>
        </p:txBody>
      </p:sp>
      <p:sp>
        <p:nvSpPr>
          <p:cNvPr id="615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ZA" dirty="0"/>
          </a:p>
        </p:txBody>
      </p:sp>
      <p:sp>
        <p:nvSpPr>
          <p:cNvPr id="615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CD31AB13-B4C8-4CBB-8920-A1FF6D232896}" type="slidenum">
              <a:rPr lang="en-ZA" altLang="en-US"/>
              <a:pPr>
                <a:defRPr/>
              </a:pPr>
              <a:t>‹#›</a:t>
            </a:fld>
            <a:endParaRPr lang="en-ZA" altLang="en-US" dirty="0"/>
          </a:p>
        </p:txBody>
      </p:sp>
    </p:spTree>
    <p:extLst>
      <p:ext uri="{BB962C8B-B14F-4D97-AF65-F5344CB8AC3E}">
        <p14:creationId xmlns:p14="http://schemas.microsoft.com/office/powerpoint/2010/main" xmlns="" val="248173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EF3A9F-1286-497E-8FD0-4853DD5B69C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216893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10</a:t>
            </a:fld>
            <a:endParaRPr lang="en-US"/>
          </a:p>
        </p:txBody>
      </p:sp>
    </p:spTree>
    <p:extLst>
      <p:ext uri="{BB962C8B-B14F-4D97-AF65-F5344CB8AC3E}">
        <p14:creationId xmlns:p14="http://schemas.microsoft.com/office/powerpoint/2010/main" xmlns="" val="2322479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11</a:t>
            </a:fld>
            <a:endParaRPr lang="en-US"/>
          </a:p>
        </p:txBody>
      </p:sp>
    </p:spTree>
    <p:extLst>
      <p:ext uri="{BB962C8B-B14F-4D97-AF65-F5344CB8AC3E}">
        <p14:creationId xmlns:p14="http://schemas.microsoft.com/office/powerpoint/2010/main" xmlns="" val="336008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12</a:t>
            </a:fld>
            <a:endParaRPr lang="en-US"/>
          </a:p>
        </p:txBody>
      </p:sp>
    </p:spTree>
    <p:extLst>
      <p:ext uri="{BB962C8B-B14F-4D97-AF65-F5344CB8AC3E}">
        <p14:creationId xmlns:p14="http://schemas.microsoft.com/office/powerpoint/2010/main" xmlns="" val="2844971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13</a:t>
            </a:fld>
            <a:endParaRPr lang="en-US"/>
          </a:p>
        </p:txBody>
      </p:sp>
    </p:spTree>
    <p:extLst>
      <p:ext uri="{BB962C8B-B14F-4D97-AF65-F5344CB8AC3E}">
        <p14:creationId xmlns:p14="http://schemas.microsoft.com/office/powerpoint/2010/main" xmlns="" val="3257605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14</a:t>
            </a:fld>
            <a:endParaRPr lang="en-US"/>
          </a:p>
        </p:txBody>
      </p:sp>
    </p:spTree>
    <p:extLst>
      <p:ext uri="{BB962C8B-B14F-4D97-AF65-F5344CB8AC3E}">
        <p14:creationId xmlns:p14="http://schemas.microsoft.com/office/powerpoint/2010/main" xmlns="" val="2765651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15</a:t>
            </a:fld>
            <a:endParaRPr lang="en-US"/>
          </a:p>
        </p:txBody>
      </p:sp>
    </p:spTree>
    <p:extLst>
      <p:ext uri="{BB962C8B-B14F-4D97-AF65-F5344CB8AC3E}">
        <p14:creationId xmlns:p14="http://schemas.microsoft.com/office/powerpoint/2010/main" xmlns="" val="3877291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16</a:t>
            </a:fld>
            <a:endParaRPr lang="en-US"/>
          </a:p>
        </p:txBody>
      </p:sp>
    </p:spTree>
    <p:extLst>
      <p:ext uri="{BB962C8B-B14F-4D97-AF65-F5344CB8AC3E}">
        <p14:creationId xmlns:p14="http://schemas.microsoft.com/office/powerpoint/2010/main" xmlns="" val="2572596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5460DC-DA04-46BA-86C0-967199B792FD}" type="slidenum">
              <a:rPr lang="en-US" smtClean="0"/>
              <a:pPr/>
              <a:t>17</a:t>
            </a:fld>
            <a:endParaRPr lang="en-US"/>
          </a:p>
        </p:txBody>
      </p:sp>
    </p:spTree>
    <p:extLst>
      <p:ext uri="{BB962C8B-B14F-4D97-AF65-F5344CB8AC3E}">
        <p14:creationId xmlns:p14="http://schemas.microsoft.com/office/powerpoint/2010/main" xmlns="" val="2371037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HEAT"/>
          <p:cNvPicPr>
            <a:picLocks noChangeAspect="1" noChangeArrowheads="1"/>
          </p:cNvPicPr>
          <p:nvPr userDrawn="1"/>
        </p:nvPicPr>
        <p:blipFill>
          <a:blip r:embed="rId2" cstate="print"/>
          <a:srcRect/>
          <a:stretch>
            <a:fillRect/>
          </a:stretch>
        </p:blipFill>
        <p:spPr bwMode="auto">
          <a:xfrm>
            <a:off x="0" y="6408738"/>
            <a:ext cx="9164638" cy="449262"/>
          </a:xfrm>
          <a:prstGeom prst="rect">
            <a:avLst/>
          </a:prstGeom>
          <a:noFill/>
          <a:ln w="9525">
            <a:noFill/>
            <a:miter lim="800000"/>
            <a:headEnd/>
            <a:tailEnd/>
          </a:ln>
        </p:spPr>
      </p:pic>
      <p:pic>
        <p:nvPicPr>
          <p:cNvPr id="5" name="Picture 6" descr="Picture1"/>
          <p:cNvPicPr>
            <a:picLocks noChangeAspect="1" noChangeArrowheads="1"/>
          </p:cNvPicPr>
          <p:nvPr userDrawn="1"/>
        </p:nvPicPr>
        <p:blipFill>
          <a:blip r:embed="rId3" cstate="print"/>
          <a:srcRect/>
          <a:stretch>
            <a:fillRect/>
          </a:stretch>
        </p:blipFill>
        <p:spPr bwMode="auto">
          <a:xfrm>
            <a:off x="0" y="106363"/>
            <a:ext cx="1295400" cy="1036637"/>
          </a:xfrm>
          <a:prstGeom prst="rect">
            <a:avLst/>
          </a:prstGeom>
          <a:noFill/>
          <a:ln w="9525">
            <a:noFill/>
            <a:miter lim="800000"/>
            <a:headEnd/>
            <a:tailEnd/>
          </a:ln>
        </p:spPr>
      </p:pic>
      <p:sp>
        <p:nvSpPr>
          <p:cNvPr id="6" name="Text Box 8"/>
          <p:cNvSpPr txBox="1">
            <a:spLocks noChangeArrowheads="1"/>
          </p:cNvSpPr>
          <p:nvPr userDrawn="1"/>
        </p:nvSpPr>
        <p:spPr bwMode="auto">
          <a:xfrm>
            <a:off x="1524000" y="304800"/>
            <a:ext cx="7239000" cy="36671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ZA" dirty="0">
              <a:solidFill>
                <a:srgbClr val="000000"/>
              </a:solidFill>
            </a:endParaRPr>
          </a:p>
        </p:txBody>
      </p:sp>
      <p:pic>
        <p:nvPicPr>
          <p:cNvPr id="7" name="Picture 10" descr="Picture5"/>
          <p:cNvPicPr>
            <a:picLocks noChangeAspect="1" noChangeArrowheads="1"/>
          </p:cNvPicPr>
          <p:nvPr userDrawn="1"/>
        </p:nvPicPr>
        <p:blipFill>
          <a:blip r:embed="rId4" cstate="print"/>
          <a:srcRect/>
          <a:stretch>
            <a:fillRect/>
          </a:stretch>
        </p:blipFill>
        <p:spPr bwMode="auto">
          <a:xfrm>
            <a:off x="76200" y="1219200"/>
            <a:ext cx="720725" cy="5181600"/>
          </a:xfrm>
          <a:prstGeom prst="rect">
            <a:avLst/>
          </a:prstGeom>
          <a:noFill/>
          <a:ln w="9525">
            <a:noFill/>
            <a:miter lim="800000"/>
            <a:headEnd/>
            <a:tailEnd/>
          </a:ln>
        </p:spPr>
      </p:pic>
      <p:sp>
        <p:nvSpPr>
          <p:cNvPr id="205826" name="Rectangle 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ZA"/>
              <a:t>Click to edit Master subtitle style</a:t>
            </a:r>
          </a:p>
        </p:txBody>
      </p:sp>
      <p:sp>
        <p:nvSpPr>
          <p:cNvPr id="205833" name="Rectangle 9"/>
          <p:cNvSpPr>
            <a:spLocks noGrp="1" noChangeArrowheads="1"/>
          </p:cNvSpPr>
          <p:nvPr>
            <p:ph type="ctrTitle"/>
          </p:nvPr>
        </p:nvSpPr>
        <p:spPr>
          <a:xfrm>
            <a:off x="685800" y="2130425"/>
            <a:ext cx="7772400" cy="1470025"/>
          </a:xfrm>
        </p:spPr>
        <p:txBody>
          <a:bodyPr/>
          <a:lstStyle>
            <a:lvl1pPr>
              <a:defRPr/>
            </a:lvl1pPr>
          </a:lstStyle>
          <a:p>
            <a:r>
              <a:rPr lang="en-ZA"/>
              <a:t>Click to edit Master title style</a:t>
            </a:r>
          </a:p>
        </p:txBody>
      </p:sp>
      <p:sp>
        <p:nvSpPr>
          <p:cNvPr id="8" name="Rectangle 3"/>
          <p:cNvSpPr>
            <a:spLocks noGrp="1" noChangeArrowheads="1"/>
          </p:cNvSpPr>
          <p:nvPr>
            <p:ph type="dt" sz="half" idx="10"/>
          </p:nvPr>
        </p:nvSpPr>
        <p:spPr/>
        <p:txBody>
          <a:bodyPr/>
          <a:lstStyle>
            <a:lvl1pPr>
              <a:defRPr>
                <a:cs typeface="+mn-cs"/>
              </a:defRPr>
            </a:lvl1pPr>
          </a:lstStyle>
          <a:p>
            <a:pPr>
              <a:defRPr/>
            </a:pPr>
            <a:endParaRPr lang="en-US" dirty="0"/>
          </a:p>
        </p:txBody>
      </p:sp>
      <p:sp>
        <p:nvSpPr>
          <p:cNvPr id="9" name="Rectangle 4"/>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10" name="Rectangle 7"/>
          <p:cNvSpPr>
            <a:spLocks noGrp="1" noChangeArrowheads="1"/>
          </p:cNvSpPr>
          <p:nvPr>
            <p:ph type="sldNum" sz="quarter" idx="12"/>
          </p:nvPr>
        </p:nvSpPr>
        <p:spPr>
          <a:xfrm>
            <a:off x="6553200" y="6245225"/>
            <a:ext cx="2133600" cy="476250"/>
          </a:xfrm>
        </p:spPr>
        <p:txBody>
          <a:bodyPr/>
          <a:lstStyle>
            <a:lvl1pPr>
              <a:defRPr/>
            </a:lvl1pPr>
          </a:lstStyle>
          <a:p>
            <a:pPr>
              <a:defRPr/>
            </a:pPr>
            <a:fld id="{B0929B89-D83C-4B74-B036-B146B2225ECD}"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F2568BC4-EA97-4483-8E8E-88FB3B27B4D3}"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274638"/>
            <a:ext cx="192405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129540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4862F5F2-8519-4EFE-9FE3-A2E6EEFB041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0C476B85-193A-4658-86FB-3CCBC95866E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86EED903-9F37-4D48-9770-AE26428707ED}"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12954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21970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2175A3AF-DF90-4C4B-967B-4BE238C98F2F}"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97E76712-8538-4810-86BD-40CB529A4F2D}"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770B0E69-A52E-4899-9933-D8D4584E3D8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21F184D7-BB65-4821-BD65-F8B04FB6E4E8}"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BB8DE7B3-F16A-43E1-BEB9-1A9D24A0E529}"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cs typeface="+mn-cs"/>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A49EDC4B-D458-4A75-AD7D-8EFEA3F989DC}"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295400" y="1600200"/>
            <a:ext cx="7696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en-US" dirty="0"/>
          </a:p>
        </p:txBody>
      </p:sp>
      <p:pic>
        <p:nvPicPr>
          <p:cNvPr id="2" name="Picture 7" descr="HEAT"/>
          <p:cNvPicPr>
            <a:picLocks noChangeAspect="1" noChangeArrowheads="1"/>
          </p:cNvPicPr>
          <p:nvPr/>
        </p:nvPicPr>
        <p:blipFill>
          <a:blip r:embed="rId13" cstate="print"/>
          <a:srcRect/>
          <a:stretch>
            <a:fillRect/>
          </a:stretch>
        </p:blipFill>
        <p:spPr bwMode="auto">
          <a:xfrm>
            <a:off x="0" y="6408738"/>
            <a:ext cx="9164638" cy="449262"/>
          </a:xfrm>
          <a:prstGeom prst="rect">
            <a:avLst/>
          </a:prstGeom>
          <a:noFill/>
          <a:ln w="9525">
            <a:noFill/>
            <a:miter lim="800000"/>
            <a:headEnd/>
            <a:tailEnd/>
          </a:ln>
        </p:spPr>
      </p:pic>
      <p:pic>
        <p:nvPicPr>
          <p:cNvPr id="1030" name="Picture 10" descr="Picture1"/>
          <p:cNvPicPr>
            <a:picLocks noChangeAspect="1" noChangeArrowheads="1"/>
          </p:cNvPicPr>
          <p:nvPr/>
        </p:nvPicPr>
        <p:blipFill>
          <a:blip r:embed="rId14" cstate="print"/>
          <a:srcRect/>
          <a:stretch>
            <a:fillRect/>
          </a:stretch>
        </p:blipFill>
        <p:spPr bwMode="auto">
          <a:xfrm>
            <a:off x="0" y="106363"/>
            <a:ext cx="1295400" cy="1036637"/>
          </a:xfrm>
          <a:prstGeom prst="rect">
            <a:avLst/>
          </a:prstGeom>
          <a:noFill/>
          <a:ln w="9525">
            <a:noFill/>
            <a:miter lim="800000"/>
            <a:headEnd/>
            <a:tailEnd/>
          </a:ln>
        </p:spPr>
      </p:pic>
      <p:sp>
        <p:nvSpPr>
          <p:cNvPr id="3" name="Rectangle 6"/>
          <p:cNvSpPr>
            <a:spLocks noGrp="1" noChangeArrowheads="1"/>
          </p:cNvSpPr>
          <p:nvPr>
            <p:ph type="sldNum" sz="quarter" idx="4"/>
          </p:nvPr>
        </p:nvSpPr>
        <p:spPr bwMode="auto">
          <a:xfrm>
            <a:off x="8458200" y="6457950"/>
            <a:ext cx="609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cs typeface="Arial" charset="0"/>
              </a:defRPr>
            </a:lvl1pPr>
          </a:lstStyle>
          <a:p>
            <a:pPr>
              <a:defRPr/>
            </a:pPr>
            <a:fld id="{CDAFBD5B-6A72-4F0F-8ABE-75F303499006}" type="slidenum">
              <a:rPr lang="en-US" altLang="en-US"/>
              <a:pPr>
                <a:defRPr/>
              </a:pPr>
              <a:t>‹#›</a:t>
            </a:fld>
            <a:endParaRPr lang="en-US" altLang="en-US" dirty="0"/>
          </a:p>
        </p:txBody>
      </p:sp>
      <p:sp>
        <p:nvSpPr>
          <p:cNvPr id="1032" name="Text Box 11"/>
          <p:cNvSpPr txBox="1">
            <a:spLocks noChangeArrowheads="1"/>
          </p:cNvSpPr>
          <p:nvPr/>
        </p:nvSpPr>
        <p:spPr bwMode="auto">
          <a:xfrm>
            <a:off x="1524000" y="304800"/>
            <a:ext cx="7239000" cy="366713"/>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ZA" dirty="0">
              <a:solidFill>
                <a:srgbClr val="000000"/>
              </a:solidFill>
            </a:endParaRPr>
          </a:p>
        </p:txBody>
      </p:sp>
      <p:sp>
        <p:nvSpPr>
          <p:cNvPr id="1033" name="Rectangle 12"/>
          <p:cNvSpPr>
            <a:spLocks noGrp="1" noChangeArrowheads="1"/>
          </p:cNvSpPr>
          <p:nvPr>
            <p:ph type="title"/>
          </p:nvPr>
        </p:nvSpPr>
        <p:spPr bwMode="auto">
          <a:xfrm>
            <a:off x="1295400" y="274638"/>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ZA" altLang="en-US"/>
              <a:t>Click to edit Master title style</a:t>
            </a:r>
          </a:p>
        </p:txBody>
      </p:sp>
      <p:pic>
        <p:nvPicPr>
          <p:cNvPr id="1034" name="Picture 13" descr="Picture5"/>
          <p:cNvPicPr>
            <a:picLocks noChangeAspect="1" noChangeArrowheads="1"/>
          </p:cNvPicPr>
          <p:nvPr/>
        </p:nvPicPr>
        <p:blipFill>
          <a:blip r:embed="rId15" cstate="print"/>
          <a:srcRect/>
          <a:stretch>
            <a:fillRect/>
          </a:stretch>
        </p:blipFill>
        <p:spPr bwMode="auto">
          <a:xfrm>
            <a:off x="76200" y="1219200"/>
            <a:ext cx="720725" cy="5181600"/>
          </a:xfrm>
          <a:prstGeom prst="rect">
            <a:avLst/>
          </a:prstGeom>
          <a:noFill/>
          <a:ln w="9525">
            <a:noFill/>
            <a:miter lim="800000"/>
            <a:headEnd/>
            <a:tailEnd/>
          </a:ln>
        </p:spPr>
      </p:pic>
      <p:sp>
        <p:nvSpPr>
          <p:cNvPr id="1035" name="Line 14"/>
          <p:cNvSpPr>
            <a:spLocks noChangeShapeType="1"/>
          </p:cNvSpPr>
          <p:nvPr/>
        </p:nvSpPr>
        <p:spPr bwMode="auto">
          <a:xfrm>
            <a:off x="2362200" y="1447800"/>
            <a:ext cx="5486400" cy="0"/>
          </a:xfrm>
          <a:prstGeom prst="line">
            <a:avLst/>
          </a:prstGeom>
          <a:noFill/>
          <a:ln w="57150">
            <a:solidFill>
              <a:srgbClr val="FFCC00"/>
            </a:solidFill>
            <a:round/>
            <a:headEnd/>
            <a:tailEnd/>
          </a:ln>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96956" r:id="rId1"/>
    <p:sldLayoutId id="2147496957" r:id="rId2"/>
    <p:sldLayoutId id="2147496958" r:id="rId3"/>
    <p:sldLayoutId id="2147496959" r:id="rId4"/>
    <p:sldLayoutId id="2147496960" r:id="rId5"/>
    <p:sldLayoutId id="2147496961" r:id="rId6"/>
    <p:sldLayoutId id="2147496962" r:id="rId7"/>
    <p:sldLayoutId id="2147496963" r:id="rId8"/>
    <p:sldLayoutId id="2147496964" r:id="rId9"/>
    <p:sldLayoutId id="2147496965" r:id="rId10"/>
    <p:sldLayoutId id="214749696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009900"/>
        </a:buClr>
        <a:buSzPct val="12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457200"/>
          </a:xfrm>
          <a:solidFill>
            <a:schemeClr val="bg1">
              <a:lumMod val="75000"/>
            </a:schemeClr>
          </a:solidFill>
        </p:spPr>
        <p:txBody>
          <a:bodyPr>
            <a:normAutofit/>
          </a:bodyPr>
          <a:lstStyle/>
          <a:p>
            <a:r>
              <a:rPr lang="en-US" sz="2000" b="1" dirty="0">
                <a:latin typeface="Arial" panose="020B0604020202020204" pitchFamily="34" charset="0"/>
                <a:cs typeface="Arial" panose="020B0604020202020204" pitchFamily="34" charset="0"/>
              </a:rPr>
              <a:t>29 NOVEMBER 2022</a:t>
            </a:r>
          </a:p>
        </p:txBody>
      </p:sp>
      <p:sp>
        <p:nvSpPr>
          <p:cNvPr id="2" name="Title 1"/>
          <p:cNvSpPr>
            <a:spLocks noGrp="1"/>
          </p:cNvSpPr>
          <p:nvPr>
            <p:ph type="ctrTitle"/>
          </p:nvPr>
        </p:nvSpPr>
        <p:spPr/>
        <p:txBody>
          <a:bodyPr>
            <a:noAutofit/>
          </a:bodyPr>
          <a:lstStyle/>
          <a:p>
            <a:pPr marL="397669" algn="just" defTabSz="685800" eaLnBrk="1" fontAlgn="auto" hangingPunct="1">
              <a:lnSpc>
                <a:spcPct val="115000"/>
              </a:lnSpc>
              <a:spcBef>
                <a:spcPts val="0"/>
              </a:spcBef>
              <a:spcAft>
                <a:spcPts val="0"/>
              </a:spcAft>
              <a:defRPr/>
            </a:pPr>
            <a:r>
              <a:rPr lang="en-US" sz="2400" b="1" kern="1200" spc="-19" dirty="0">
                <a:solidFill>
                  <a:prstClr val="black"/>
                </a:solidFill>
                <a:latin typeface="Arial" panose="020B0604020202020204" pitchFamily="34" charset="0"/>
                <a:ea typeface="Calibri" panose="020F0502020204030204" pitchFamily="34" charset="0"/>
                <a:cs typeface="+mn-cs"/>
              </a:rPr>
              <a:t>STABILISATION OF MOGALAKWENA LOCAL MUNICIPALITY</a:t>
            </a:r>
            <a:r>
              <a:rPr lang="en-US" sz="2400" kern="1200" dirty="0">
                <a:solidFill>
                  <a:prstClr val="black"/>
                </a:solidFill>
                <a:latin typeface="Times New Roman" panose="02020603050405020304" pitchFamily="18" charset="0"/>
                <a:ea typeface="Times New Roman" panose="02020603050405020304" pitchFamily="18" charset="0"/>
                <a:cs typeface="+mn-cs"/>
              </a:rPr>
              <a:t/>
            </a:r>
            <a:br>
              <a:rPr lang="en-US" sz="2400" kern="1200" dirty="0">
                <a:solidFill>
                  <a:prstClr val="black"/>
                </a:solidFill>
                <a:latin typeface="Times New Roman" panose="02020603050405020304" pitchFamily="18" charset="0"/>
                <a:ea typeface="Times New Roman" panose="02020603050405020304" pitchFamily="18" charset="0"/>
                <a:cs typeface="+mn-cs"/>
              </a:rPr>
            </a:b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7680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9818" y="663268"/>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10</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458297455"/>
              </p:ext>
            </p:extLst>
          </p:nvPr>
        </p:nvGraphicFramePr>
        <p:xfrm>
          <a:off x="152400" y="1603360"/>
          <a:ext cx="8823210" cy="3680460"/>
        </p:xfrm>
        <a:graphic>
          <a:graphicData uri="http://schemas.openxmlformats.org/drawingml/2006/table">
            <a:tbl>
              <a:tblPr firstRow="1" bandRow="1">
                <a:tableStyleId>{5C22544A-7EE6-4342-B048-85BDC9FD1C3A}</a:tableStyleId>
              </a:tblPr>
              <a:tblGrid>
                <a:gridCol w="1701328">
                  <a:extLst>
                    <a:ext uri="{9D8B030D-6E8A-4147-A177-3AD203B41FA5}">
                      <a16:colId xmlns:a16="http://schemas.microsoft.com/office/drawing/2014/main" xmlns="" val="2165622559"/>
                    </a:ext>
                  </a:extLst>
                </a:gridCol>
                <a:gridCol w="2030357">
                  <a:extLst>
                    <a:ext uri="{9D8B030D-6E8A-4147-A177-3AD203B41FA5}">
                      <a16:colId xmlns:a16="http://schemas.microsoft.com/office/drawing/2014/main" xmlns="" val="979725728"/>
                    </a:ext>
                  </a:extLst>
                </a:gridCol>
                <a:gridCol w="3123046">
                  <a:extLst>
                    <a:ext uri="{9D8B030D-6E8A-4147-A177-3AD203B41FA5}">
                      <a16:colId xmlns:a16="http://schemas.microsoft.com/office/drawing/2014/main" xmlns="" val="3037046295"/>
                    </a:ext>
                  </a:extLst>
                </a:gridCol>
                <a:gridCol w="1968479">
                  <a:extLst>
                    <a:ext uri="{9D8B030D-6E8A-4147-A177-3AD203B41FA5}">
                      <a16:colId xmlns:a16="http://schemas.microsoft.com/office/drawing/2014/main" xmlns="" val="3396627644"/>
                    </a:ext>
                  </a:extLst>
                </a:gridCol>
              </a:tblGrid>
              <a:tr h="403574">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KEY FUNCTIONAL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FOCAL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PROGRESS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COMMENTS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2916070">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Improvement of labour relations</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endParaRPr lang="en-US" sz="1400" dirty="0">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r>
                        <a:rPr lang="en-GB" sz="1400" dirty="0">
                          <a:effectLst/>
                          <a:latin typeface="Arial" panose="020B0604020202020204" pitchFamily="34" charset="0"/>
                          <a:ea typeface="Times New Roman" panose="02020603050405020304" pitchFamily="18" charset="0"/>
                        </a:rPr>
                        <a:t> </a:t>
                      </a: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g) Litigations</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72085" marR="0" indent="-17145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The court ruled in favour of the municipality on the first case regarding validity of the council meeting held on the 08 August 2022 to appoint a municipal manager.</a:t>
                      </a:r>
                    </a:p>
                    <a:p>
                      <a:pPr marL="0" marR="0" algn="just">
                        <a:lnSpc>
                          <a:spcPct val="115000"/>
                        </a:lnSpc>
                        <a:spcBef>
                          <a:spcPts val="0"/>
                        </a:spcBef>
                        <a:spcAft>
                          <a:spcPts val="0"/>
                        </a:spcAft>
                      </a:pPr>
                      <a:endParaRPr lang="en-GB" sz="1400" dirty="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The court further ruled against the municipality on the establishment of the panel and ordered the appointment should be set aside and the municipality should advertise the post within 14 days.</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kern="1200" dirty="0">
                          <a:solidFill>
                            <a:schemeClr val="dk1"/>
                          </a:solidFill>
                          <a:effectLst/>
                          <a:latin typeface="Arial" panose="020B0604020202020204" pitchFamily="34" charset="0"/>
                          <a:ea typeface="+mn-ea"/>
                          <a:cs typeface="Arial" panose="020B0604020202020204" pitchFamily="34" charset="0"/>
                        </a:rPr>
                        <a:t>The municipality has appealed the ruling/court order and municipal manager remains appointed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bl>
          </a:graphicData>
        </a:graphic>
      </p:graphicFrame>
    </p:spTree>
    <p:extLst>
      <p:ext uri="{BB962C8B-B14F-4D97-AF65-F5344CB8AC3E}">
        <p14:creationId xmlns:p14="http://schemas.microsoft.com/office/powerpoint/2010/main" xmlns="" val="3131715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7468" y="585477"/>
            <a:ext cx="8585792" cy="553998"/>
          </a:xfrm>
        </p:spPr>
        <p:txBody>
          <a:bodyPr>
            <a:noAutofit/>
          </a:bodyPr>
          <a:lstStyle/>
          <a:p>
            <a:pPr algn="just">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11</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683850701"/>
              </p:ext>
            </p:extLst>
          </p:nvPr>
        </p:nvGraphicFramePr>
        <p:xfrm>
          <a:off x="195518" y="1646185"/>
          <a:ext cx="8606317" cy="4998580"/>
        </p:xfrm>
        <a:graphic>
          <a:graphicData uri="http://schemas.openxmlformats.org/drawingml/2006/table">
            <a:tbl>
              <a:tblPr firstRow="1" bandRow="1">
                <a:tableStyleId>{5C22544A-7EE6-4342-B048-85BDC9FD1C3A}</a:tableStyleId>
              </a:tblPr>
              <a:tblGrid>
                <a:gridCol w="1612268">
                  <a:extLst>
                    <a:ext uri="{9D8B030D-6E8A-4147-A177-3AD203B41FA5}">
                      <a16:colId xmlns:a16="http://schemas.microsoft.com/office/drawing/2014/main" xmlns="" val="2165622559"/>
                    </a:ext>
                  </a:extLst>
                </a:gridCol>
                <a:gridCol w="2391077">
                  <a:extLst>
                    <a:ext uri="{9D8B030D-6E8A-4147-A177-3AD203B41FA5}">
                      <a16:colId xmlns:a16="http://schemas.microsoft.com/office/drawing/2014/main" xmlns="" val="979725728"/>
                    </a:ext>
                  </a:extLst>
                </a:gridCol>
                <a:gridCol w="2896618">
                  <a:extLst>
                    <a:ext uri="{9D8B030D-6E8A-4147-A177-3AD203B41FA5}">
                      <a16:colId xmlns:a16="http://schemas.microsoft.com/office/drawing/2014/main" xmlns="" val="3037046295"/>
                    </a:ext>
                  </a:extLst>
                </a:gridCol>
                <a:gridCol w="1706354">
                  <a:extLst>
                    <a:ext uri="{9D8B030D-6E8A-4147-A177-3AD203B41FA5}">
                      <a16:colId xmlns:a16="http://schemas.microsoft.com/office/drawing/2014/main" xmlns="" val="3396627644"/>
                    </a:ext>
                  </a:extLst>
                </a:gridCol>
              </a:tblGrid>
              <a:tr h="827392">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KEY FUNCTIONAL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FOCAL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PROGRESS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COMMENTS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1665446">
                <a:tc rowSpan="2">
                  <a:txBody>
                    <a:bodyPr/>
                    <a:lstStyle/>
                    <a:p>
                      <a:pPr marL="0" marR="0" algn="just">
                        <a:lnSpc>
                          <a:spcPct val="115000"/>
                        </a:lnSpc>
                        <a:spcBef>
                          <a:spcPts val="0"/>
                        </a:spcBef>
                        <a:spcAft>
                          <a:spcPts val="0"/>
                        </a:spcAft>
                      </a:pPr>
                      <a:r>
                        <a:rPr lang="en-GB" sz="1400" b="1" dirty="0">
                          <a:effectLst/>
                          <a:latin typeface="Arial" panose="020B0604020202020204" pitchFamily="34" charset="0"/>
                          <a:ea typeface="Times New Roman" panose="02020603050405020304" pitchFamily="18" charset="0"/>
                        </a:rPr>
                        <a:t>Strengthening recruitment processes</a:t>
                      </a: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a) Filling of all senior management posts and other critical posts.</a:t>
                      </a:r>
                      <a:endParaRPr lang="en-US" sz="1400" dirty="0">
                        <a:effectLst/>
                        <a:latin typeface="Times New Roman" panose="02020603050405020304" pitchFamily="18" charset="0"/>
                        <a:ea typeface="Times New Roman" panose="02020603050405020304" pitchFamily="18" charset="0"/>
                      </a:endParaRPr>
                    </a:p>
                    <a:p>
                      <a:pPr marL="172085" marR="0" indent="-172085"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Council appointed  the following managers: Corporate Services; Planning and Development; and Technical Services with effect from the 01 October 2022.</a:t>
                      </a:r>
                    </a:p>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CFO and Community Services have been re-advertised.</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All the appointed incumbents assumed duties on the 01 October 2022.</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864920">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l">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b) Appointment of qualified personnel in acting capacity particularly at senior managerial level.</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Appointment of Acting CFO who does not meet minimum requirements. COO appointed as acting director; Emergency and Traffic Services.</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solidFill>
                            <a:schemeClr val="tx1"/>
                          </a:solidFill>
                          <a:effectLst/>
                          <a:latin typeface="Arial" panose="020B0604020202020204" pitchFamily="34" charset="0"/>
                          <a:ea typeface="Times New Roman" panose="02020603050405020304" pitchFamily="18" charset="0"/>
                        </a:rPr>
                        <a:t>The post has been advertised, however the municipality should appoint an acting chief financial officer who meets the minimum requirements.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53313351"/>
                  </a:ext>
                </a:extLst>
              </a:tr>
            </a:tbl>
          </a:graphicData>
        </a:graphic>
      </p:graphicFrame>
    </p:spTree>
    <p:extLst>
      <p:ext uri="{BB962C8B-B14F-4D97-AF65-F5344CB8AC3E}">
        <p14:creationId xmlns:p14="http://schemas.microsoft.com/office/powerpoint/2010/main" xmlns="" val="4100550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4458" y="619352"/>
            <a:ext cx="8585792" cy="553998"/>
          </a:xfrm>
        </p:spPr>
        <p:txBody>
          <a:bodyPr>
            <a:noAutofit/>
          </a:bodyPr>
          <a:lstStyle/>
          <a:p>
            <a:pPr algn="just">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12</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3284938745"/>
              </p:ext>
            </p:extLst>
          </p:nvPr>
        </p:nvGraphicFramePr>
        <p:xfrm>
          <a:off x="149813" y="1369186"/>
          <a:ext cx="8715083" cy="4907280"/>
        </p:xfrm>
        <a:graphic>
          <a:graphicData uri="http://schemas.openxmlformats.org/drawingml/2006/table">
            <a:tbl>
              <a:tblPr firstRow="1" bandRow="1">
                <a:tableStyleId>{5C22544A-7EE6-4342-B048-85BDC9FD1C3A}</a:tableStyleId>
              </a:tblPr>
              <a:tblGrid>
                <a:gridCol w="1632644">
                  <a:extLst>
                    <a:ext uri="{9D8B030D-6E8A-4147-A177-3AD203B41FA5}">
                      <a16:colId xmlns:a16="http://schemas.microsoft.com/office/drawing/2014/main" xmlns="" val="2165622559"/>
                    </a:ext>
                  </a:extLst>
                </a:gridCol>
                <a:gridCol w="1678074">
                  <a:extLst>
                    <a:ext uri="{9D8B030D-6E8A-4147-A177-3AD203B41FA5}">
                      <a16:colId xmlns:a16="http://schemas.microsoft.com/office/drawing/2014/main" xmlns="" val="979725728"/>
                    </a:ext>
                  </a:extLst>
                </a:gridCol>
                <a:gridCol w="2956035">
                  <a:extLst>
                    <a:ext uri="{9D8B030D-6E8A-4147-A177-3AD203B41FA5}">
                      <a16:colId xmlns:a16="http://schemas.microsoft.com/office/drawing/2014/main" xmlns="" val="3037046295"/>
                    </a:ext>
                  </a:extLst>
                </a:gridCol>
                <a:gridCol w="2448330">
                  <a:extLst>
                    <a:ext uri="{9D8B030D-6E8A-4147-A177-3AD203B41FA5}">
                      <a16:colId xmlns:a16="http://schemas.microsoft.com/office/drawing/2014/main" xmlns="" val="3396627644"/>
                    </a:ext>
                  </a:extLst>
                </a:gridCol>
              </a:tblGrid>
              <a:tr h="433995">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KEY FUNCTIONAL AREA</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FOCAL AREA</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PROGRESS </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COMMENTS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1993223">
                <a:tc rowSpan="2">
                  <a:txBody>
                    <a:bodyPr/>
                    <a:lstStyle/>
                    <a:p>
                      <a:pPr marL="0" marR="0" algn="just">
                        <a:lnSpc>
                          <a:spcPct val="115000"/>
                        </a:lnSpc>
                        <a:spcBef>
                          <a:spcPts val="0"/>
                        </a:spcBef>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Improving governance and functionality of council and its committees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cs typeface="Arial" panose="020B0604020202020204" pitchFamily="34" charset="0"/>
                        </a:rPr>
                        <a:t>a) Functionality of Council and its committees are functional</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72085" marR="0" indent="-172085"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72085" marR="0" indent="-172085"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spc="-25"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All council committees are functional and MPAC tabled oversight report to a special council meeting held on the 30 June 2022 and adopted together with the annual report without reservations.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MPAC calendar also adopted by council. There were 6 special and one ordinary council meetings from the 1 July to 30 October 2022.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The conduct of the Speaker on council creates challenges, and postponing council meetings without following due process.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1337339">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cs typeface="Arial" panose="020B0604020202020204" pitchFamily="34" charset="0"/>
                        </a:rPr>
                        <a:t>b) Establishment of Financial Misconduct Disciplinary Board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72085" marR="0" indent="-172085"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a:lnSpc>
                          <a:spcPct val="115000"/>
                        </a:lnSpc>
                        <a:spcBef>
                          <a:spcPts val="0"/>
                        </a:spcBef>
                        <a:spcAft>
                          <a:spcPts val="0"/>
                        </a:spcAft>
                        <a:buFont typeface="Wingdings" panose="05000000000000000000" pitchFamily="2" charset="2"/>
                        <a:buNone/>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72085" marR="0" indent="-172085" algn="l">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a:solidFill>
                            <a:schemeClr val="dk1"/>
                          </a:solidFill>
                          <a:effectLst/>
                          <a:latin typeface="Arial" panose="020B0604020202020204" pitchFamily="34" charset="0"/>
                          <a:ea typeface="+mn-ea"/>
                          <a:cs typeface="Arial" panose="020B0604020202020204" pitchFamily="34" charset="0"/>
                        </a:rPr>
                        <a:t> </a:t>
                      </a:r>
                      <a:r>
                        <a:rPr lang="en-GB" sz="1400" kern="1200" dirty="0">
                          <a:solidFill>
                            <a:schemeClr val="dk1"/>
                          </a:solidFill>
                          <a:effectLst/>
                          <a:latin typeface="Arial" panose="020B0604020202020204" pitchFamily="34" charset="0"/>
                          <a:ea typeface="+mn-ea"/>
                          <a:cs typeface="Arial" panose="020B0604020202020204" pitchFamily="34" charset="0"/>
                        </a:rPr>
                        <a:t>Financial Misconduct Board established and currently investigating transgressions for 2020/21 as per the AG’S report.</a:t>
                      </a:r>
                      <a:endParaRPr lang="en-US" sz="1400" kern="1200" dirty="0">
                        <a:solidFill>
                          <a:schemeClr val="dk1"/>
                        </a:solidFill>
                        <a:effectLst/>
                        <a:latin typeface="Arial" panose="020B0604020202020204" pitchFamily="34" charset="0"/>
                        <a:ea typeface="+mn-ea"/>
                        <a:cs typeface="Arial" panose="020B0604020202020204" pitchFamily="34" charset="0"/>
                      </a:endParaRPr>
                    </a:p>
                    <a:p>
                      <a:r>
                        <a:rPr lang="en-GB" sz="1400" kern="1200" dirty="0">
                          <a:solidFill>
                            <a:schemeClr val="dk1"/>
                          </a:solidFill>
                          <a:effectLst/>
                          <a:latin typeface="Arial" panose="020B0604020202020204" pitchFamily="34" charset="0"/>
                          <a:ea typeface="+mn-ea"/>
                          <a:cs typeface="Arial" panose="020B0604020202020204" pitchFamily="34" charset="0"/>
                        </a:rPr>
                        <a:t> </a:t>
                      </a:r>
                      <a:endParaRPr lang="en-US" sz="1400" kern="1200" dirty="0">
                        <a:solidFill>
                          <a:schemeClr val="dk1"/>
                        </a:solidFill>
                        <a:effectLst/>
                        <a:latin typeface="Arial" panose="020B0604020202020204" pitchFamily="34" charset="0"/>
                        <a:ea typeface="+mn-ea"/>
                        <a:cs typeface="Arial" panose="020B0604020202020204" pitchFamily="34" charset="0"/>
                      </a:endParaRPr>
                    </a:p>
                    <a:p>
                      <a:pPr marL="0" marR="0" algn="l">
                        <a:lnSpc>
                          <a:spcPct val="115000"/>
                        </a:lnSpc>
                        <a:spcBef>
                          <a:spcPts val="0"/>
                        </a:spcBef>
                        <a:spcAft>
                          <a:spcPts val="0"/>
                        </a:spcAft>
                      </a:pP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GB" sz="1400" kern="1200" dirty="0">
                          <a:solidFill>
                            <a:schemeClr val="dk1"/>
                          </a:solidFill>
                          <a:effectLst/>
                          <a:latin typeface="Arial" panose="020B0604020202020204" pitchFamily="34" charset="0"/>
                          <a:ea typeface="+mn-ea"/>
                          <a:cs typeface="Arial" panose="020B0604020202020204" pitchFamily="34" charset="0"/>
                        </a:rPr>
                        <a:t>There is a need to review the composition of the FMB as the acting chief financial officer serves in the board and this poses conflict of interest. There is no progress on the review.</a:t>
                      </a:r>
                      <a:endParaRPr lang="en-US" sz="1400"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53313351"/>
                  </a:ext>
                </a:extLst>
              </a:tr>
            </a:tbl>
          </a:graphicData>
        </a:graphic>
      </p:graphicFrame>
    </p:spTree>
    <p:extLst>
      <p:ext uri="{BB962C8B-B14F-4D97-AF65-F5344CB8AC3E}">
        <p14:creationId xmlns:p14="http://schemas.microsoft.com/office/powerpoint/2010/main" xmlns="" val="223846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103" y="685521"/>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13</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2941417795"/>
              </p:ext>
            </p:extLst>
          </p:nvPr>
        </p:nvGraphicFramePr>
        <p:xfrm>
          <a:off x="104813" y="1239518"/>
          <a:ext cx="8934373" cy="4399280"/>
        </p:xfrm>
        <a:graphic>
          <a:graphicData uri="http://schemas.openxmlformats.org/drawingml/2006/table">
            <a:tbl>
              <a:tblPr firstRow="1" bandRow="1">
                <a:tableStyleId>{5C22544A-7EE6-4342-B048-85BDC9FD1C3A}</a:tableStyleId>
              </a:tblPr>
              <a:tblGrid>
                <a:gridCol w="1673725">
                  <a:extLst>
                    <a:ext uri="{9D8B030D-6E8A-4147-A177-3AD203B41FA5}">
                      <a16:colId xmlns:a16="http://schemas.microsoft.com/office/drawing/2014/main" xmlns="" val="2165622559"/>
                    </a:ext>
                  </a:extLst>
                </a:gridCol>
                <a:gridCol w="2093081">
                  <a:extLst>
                    <a:ext uri="{9D8B030D-6E8A-4147-A177-3AD203B41FA5}">
                      <a16:colId xmlns:a16="http://schemas.microsoft.com/office/drawing/2014/main" xmlns="" val="979725728"/>
                    </a:ext>
                  </a:extLst>
                </a:gridCol>
                <a:gridCol w="2533148">
                  <a:extLst>
                    <a:ext uri="{9D8B030D-6E8A-4147-A177-3AD203B41FA5}">
                      <a16:colId xmlns:a16="http://schemas.microsoft.com/office/drawing/2014/main" xmlns="" val="3037046295"/>
                    </a:ext>
                  </a:extLst>
                </a:gridCol>
                <a:gridCol w="2634419">
                  <a:extLst>
                    <a:ext uri="{9D8B030D-6E8A-4147-A177-3AD203B41FA5}">
                      <a16:colId xmlns:a16="http://schemas.microsoft.com/office/drawing/2014/main" xmlns="" val="3396627644"/>
                    </a:ext>
                  </a:extLst>
                </a:gridCol>
              </a:tblGrid>
              <a:tr h="463034">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KEY FUNCTIONAL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FOCAL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PROGRESS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COMMENTS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2661020">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Improving governance and functionality of council and its committees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r>
                        <a:rPr kumimoji="0" lang="en-GB" sz="1200"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 Tabling of all items that have financial implications including unauthorised, irregular, fruitless and wasteful expenditure report, water carting services and status of security services in the municipality</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None. UIFW register updated although the report has not been tabled to council and this constitutes non-compliance with MFMA section 32. </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The UIFW report was submitted to the MEC was informed as per MFMA section 32.</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The UIFW report that occurred during 2021/22 financial year was not tabled to council before end of the financial year. Fruitless and Wasteful Expenditure= R3, 589, 207, 99.</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Irregular Expenditure = R 154,516,159</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1275226">
                <a:tc>
                  <a:txBody>
                    <a:bodyPr/>
                    <a:lstStyle/>
                    <a:p>
                      <a:pPr marL="0" marR="0" algn="just">
                        <a:lnSpc>
                          <a:spcPct val="115000"/>
                        </a:lnSpc>
                        <a:spcBef>
                          <a:spcPts val="0"/>
                        </a:spcBef>
                        <a:spcAft>
                          <a:spcPts val="0"/>
                        </a:spcAft>
                      </a:pPr>
                      <a:r>
                        <a:rPr lang="en-GB" sz="1200" b="1" dirty="0">
                          <a:effectLst/>
                          <a:latin typeface="Arial" panose="020B0604020202020204" pitchFamily="34" charset="0"/>
                          <a:ea typeface="Times New Roman" panose="02020603050405020304" pitchFamily="18" charset="0"/>
                        </a:rPr>
                        <a:t>Ensuring sound financial management and strengthening supply chain management</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a) Development of financial and non-financial delegations.</a:t>
                      </a:r>
                      <a:endParaRPr lang="en-US" sz="1200" dirty="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Draft delegations developed.</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Reviewed delegations not finalised yet.</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53313351"/>
                  </a:ext>
                </a:extLst>
              </a:tr>
            </a:tbl>
          </a:graphicData>
        </a:graphic>
      </p:graphicFrame>
    </p:spTree>
    <p:extLst>
      <p:ext uri="{BB962C8B-B14F-4D97-AF65-F5344CB8AC3E}">
        <p14:creationId xmlns:p14="http://schemas.microsoft.com/office/powerpoint/2010/main" xmlns="" val="659042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1220" y="592408"/>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14</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4157810002"/>
              </p:ext>
            </p:extLst>
          </p:nvPr>
        </p:nvGraphicFramePr>
        <p:xfrm>
          <a:off x="165537" y="1202989"/>
          <a:ext cx="8812925" cy="5917467"/>
        </p:xfrm>
        <a:graphic>
          <a:graphicData uri="http://schemas.openxmlformats.org/drawingml/2006/table">
            <a:tbl>
              <a:tblPr firstRow="1" bandRow="1">
                <a:tableStyleId>{5C22544A-7EE6-4342-B048-85BDC9FD1C3A}</a:tableStyleId>
              </a:tblPr>
              <a:tblGrid>
                <a:gridCol w="1592318">
                  <a:extLst>
                    <a:ext uri="{9D8B030D-6E8A-4147-A177-3AD203B41FA5}">
                      <a16:colId xmlns:a16="http://schemas.microsoft.com/office/drawing/2014/main" xmlns="" val="2165622559"/>
                    </a:ext>
                  </a:extLst>
                </a:gridCol>
                <a:gridCol w="1931276">
                  <a:extLst>
                    <a:ext uri="{9D8B030D-6E8A-4147-A177-3AD203B41FA5}">
                      <a16:colId xmlns:a16="http://schemas.microsoft.com/office/drawing/2014/main" xmlns="" val="979725728"/>
                    </a:ext>
                  </a:extLst>
                </a:gridCol>
                <a:gridCol w="3184634">
                  <a:extLst>
                    <a:ext uri="{9D8B030D-6E8A-4147-A177-3AD203B41FA5}">
                      <a16:colId xmlns:a16="http://schemas.microsoft.com/office/drawing/2014/main" xmlns="" val="3037046295"/>
                    </a:ext>
                  </a:extLst>
                </a:gridCol>
                <a:gridCol w="2104697">
                  <a:extLst>
                    <a:ext uri="{9D8B030D-6E8A-4147-A177-3AD203B41FA5}">
                      <a16:colId xmlns:a16="http://schemas.microsoft.com/office/drawing/2014/main" xmlns="" val="3396627644"/>
                    </a:ext>
                  </a:extLst>
                </a:gridCol>
              </a:tblGrid>
              <a:tr h="353140">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KEY FUNCTIONAL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FOCAL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PROGRESS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COMMENTS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659667">
                <a:tc rowSpan="4">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Ensuring sound financial management and strengthening supply chain management</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algn="just">
                        <a:lnSpc>
                          <a:spcPct val="115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a) Strengthening supply chain</a:t>
                      </a:r>
                      <a:endParaRPr lang="en-US" sz="1200" dirty="0">
                        <a:effectLst/>
                        <a:latin typeface="Times New Roman" panose="02020603050405020304" pitchFamily="18" charset="0"/>
                        <a:ea typeface="Times New Roman" panose="02020603050405020304" pitchFamily="18" charset="0"/>
                      </a:endParaRPr>
                    </a:p>
                    <a:p>
                      <a:pPr marL="343535" marR="0" indent="-343535"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management.</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Capacity needs identified for supply</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chain management. A draft procurement plan</a:t>
                      </a:r>
                      <a:r>
                        <a:rPr lang="en-GB" sz="1200" dirty="0">
                          <a:effectLst/>
                          <a:latin typeface="Times New Roman" panose="02020603050405020304" pitchFamily="18" charset="0"/>
                          <a:ea typeface="Times New Roman" panose="02020603050405020304" pitchFamily="18" charset="0"/>
                        </a:rPr>
                        <a:t> </a:t>
                      </a:r>
                      <a:r>
                        <a:rPr lang="en-GB" sz="1200" dirty="0">
                          <a:effectLst/>
                          <a:latin typeface="Arial" panose="020B0604020202020204" pitchFamily="34" charset="0"/>
                          <a:ea typeface="Times New Roman" panose="02020603050405020304" pitchFamily="18" charset="0"/>
                        </a:rPr>
                        <a:t>compiled pending budget review.</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Supply chain manager post was advertised on the 13 November 2022</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537163">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b) Monitor implementation of the financial recovery plan.</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FRP report for July 2022 was submitted.</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Feedback from Treasury was received and discussed on the 17 August 2022.</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53313351"/>
                  </a:ext>
                </a:extLst>
              </a:tr>
              <a:tr h="807392">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c) Monitor implementation of unauthorised, irregular, fruitless and wasteful expenditure strategy.</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UIFW strategy and register available but not updated.</a:t>
                      </a:r>
                    </a:p>
                    <a:p>
                      <a:pPr marL="0" marR="0" algn="just">
                        <a:lnSpc>
                          <a:spcPct val="115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 municipality has appointed security services through normal bid process with effect from 01 November 2022 in attempt to reduce Irregular and Unauthorised expenditure.</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Quantified UIFW has not been presented to council since the beginning of the financial year.</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57728103"/>
                  </a:ext>
                </a:extLst>
              </a:tr>
              <a:tr h="1825324">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 Ensure improvement of revenue collection</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a:lnSpc>
                          <a:spcPct val="115000"/>
                        </a:lnSpc>
                        <a:spcBef>
                          <a:spcPts val="0"/>
                        </a:spcBef>
                        <a:spcAft>
                          <a:spcPts val="0"/>
                        </a:spcAft>
                        <a:buFont typeface="Wingdings" panose="05000000000000000000" pitchFamily="2" charset="2"/>
                        <a:buNone/>
                      </a:pP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There is a programme to terminate services for defaulting ratepayers. Municipal councillors and officials owing the municipality had their debt deducted from their salaries for April 2022.</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Debt collector appointed with effect from June 2022 and has commenced with the service.</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There is an urgent need to disconnect services at </a:t>
                      </a:r>
                      <a:r>
                        <a:rPr lang="en-GB" sz="1200" dirty="0" err="1">
                          <a:effectLst/>
                          <a:latin typeface="Arial" panose="020B0604020202020204" pitchFamily="34" charset="0"/>
                          <a:ea typeface="Times New Roman" panose="02020603050405020304" pitchFamily="18" charset="0"/>
                        </a:rPr>
                        <a:t>Mahwelereng</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Steilloop</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Rebone</a:t>
                      </a:r>
                      <a:r>
                        <a:rPr lang="en-GB" sz="1200" dirty="0">
                          <a:effectLst/>
                          <a:latin typeface="Arial" panose="020B0604020202020204" pitchFamily="34" charset="0"/>
                          <a:ea typeface="Times New Roman" panose="02020603050405020304" pitchFamily="18" charset="0"/>
                        </a:rPr>
                        <a:t>), farming areas and government institutions.</a:t>
                      </a: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 municipality has not done any supplementary valuation roll since 2018 and as a result much needed revenue is lost.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10750053"/>
                  </a:ext>
                </a:extLst>
              </a:tr>
            </a:tbl>
          </a:graphicData>
        </a:graphic>
      </p:graphicFrame>
    </p:spTree>
    <p:extLst>
      <p:ext uri="{BB962C8B-B14F-4D97-AF65-F5344CB8AC3E}">
        <p14:creationId xmlns:p14="http://schemas.microsoft.com/office/powerpoint/2010/main" xmlns="" val="677714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9818" y="609600"/>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15</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2360488539"/>
              </p:ext>
            </p:extLst>
          </p:nvPr>
        </p:nvGraphicFramePr>
        <p:xfrm>
          <a:off x="109367" y="1646185"/>
          <a:ext cx="8755530" cy="3925824"/>
        </p:xfrm>
        <a:graphic>
          <a:graphicData uri="http://schemas.openxmlformats.org/drawingml/2006/table">
            <a:tbl>
              <a:tblPr firstRow="1" bandRow="1">
                <a:tableStyleId>{5C22544A-7EE6-4342-B048-85BDC9FD1C3A}</a:tableStyleId>
              </a:tblPr>
              <a:tblGrid>
                <a:gridCol w="1640221">
                  <a:extLst>
                    <a:ext uri="{9D8B030D-6E8A-4147-A177-3AD203B41FA5}">
                      <a16:colId xmlns:a16="http://schemas.microsoft.com/office/drawing/2014/main" xmlns="" val="2165622559"/>
                    </a:ext>
                  </a:extLst>
                </a:gridCol>
                <a:gridCol w="1955564">
                  <a:extLst>
                    <a:ext uri="{9D8B030D-6E8A-4147-A177-3AD203B41FA5}">
                      <a16:colId xmlns:a16="http://schemas.microsoft.com/office/drawing/2014/main" xmlns="" val="979725728"/>
                    </a:ext>
                  </a:extLst>
                </a:gridCol>
                <a:gridCol w="2853304">
                  <a:extLst>
                    <a:ext uri="{9D8B030D-6E8A-4147-A177-3AD203B41FA5}">
                      <a16:colId xmlns:a16="http://schemas.microsoft.com/office/drawing/2014/main" xmlns="" val="3037046295"/>
                    </a:ext>
                  </a:extLst>
                </a:gridCol>
                <a:gridCol w="2306441">
                  <a:extLst>
                    <a:ext uri="{9D8B030D-6E8A-4147-A177-3AD203B41FA5}">
                      <a16:colId xmlns:a16="http://schemas.microsoft.com/office/drawing/2014/main" xmlns="" val="3396627644"/>
                    </a:ext>
                  </a:extLst>
                </a:gridCol>
              </a:tblGrid>
              <a:tr h="403574">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KEY FUNCTIONAL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FOCAL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PROGRESS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COMMENTS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403574">
                <a:tc rowSpan="2">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Ensuring sound financial management and strengthening supply chain management</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e) Ensure approval of funded budget</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Municipal budget approved on the 30 May 2022.</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solidFill>
                            <a:schemeClr val="tx1"/>
                          </a:solidFill>
                          <a:effectLst/>
                          <a:latin typeface="Arial" panose="020B0604020202020204" pitchFamily="34" charset="0"/>
                          <a:ea typeface="Times New Roman" panose="02020603050405020304" pitchFamily="18" charset="0"/>
                        </a:rPr>
                        <a:t>The municipality has developed a funding plan as the budget is unfunded.</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53313351"/>
                  </a:ext>
                </a:extLst>
              </a:tr>
              <a:tr h="1875758">
                <a:tc vMerge="1">
                  <a:txBody>
                    <a:bodyPr/>
                    <a:lstStyle/>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f) Monitor implementation of audit remedial action plan</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Audit action plan was developed and presented to council on the 31 March 2022, as part of the draft annual report. Subsequently, the intervention team assessed and made inputs on the audit action plan.</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108 findings were raised in 2020/21 audit outcome and only 2 findings addressed to date.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Meetings of the Audit Steering committee held weekly and presided by the accounting officer.</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57728103"/>
                  </a:ext>
                </a:extLst>
              </a:tr>
            </a:tbl>
          </a:graphicData>
        </a:graphic>
      </p:graphicFrame>
    </p:spTree>
    <p:extLst>
      <p:ext uri="{BB962C8B-B14F-4D97-AF65-F5344CB8AC3E}">
        <p14:creationId xmlns:p14="http://schemas.microsoft.com/office/powerpoint/2010/main" xmlns="" val="4276664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104" y="588154"/>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16</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4127326513"/>
              </p:ext>
            </p:extLst>
          </p:nvPr>
        </p:nvGraphicFramePr>
        <p:xfrm>
          <a:off x="222705" y="1115042"/>
          <a:ext cx="8737655" cy="5152644"/>
        </p:xfrm>
        <a:graphic>
          <a:graphicData uri="http://schemas.openxmlformats.org/drawingml/2006/table">
            <a:tbl>
              <a:tblPr firstRow="1" bandRow="1">
                <a:tableStyleId>{5C22544A-7EE6-4342-B048-85BDC9FD1C3A}</a:tableStyleId>
              </a:tblPr>
              <a:tblGrid>
                <a:gridCol w="1772504">
                  <a:extLst>
                    <a:ext uri="{9D8B030D-6E8A-4147-A177-3AD203B41FA5}">
                      <a16:colId xmlns:a16="http://schemas.microsoft.com/office/drawing/2014/main" xmlns="" val="2165622559"/>
                    </a:ext>
                  </a:extLst>
                </a:gridCol>
                <a:gridCol w="2222938">
                  <a:extLst>
                    <a:ext uri="{9D8B030D-6E8A-4147-A177-3AD203B41FA5}">
                      <a16:colId xmlns:a16="http://schemas.microsoft.com/office/drawing/2014/main" xmlns="" val="979725728"/>
                    </a:ext>
                  </a:extLst>
                </a:gridCol>
                <a:gridCol w="3097925">
                  <a:extLst>
                    <a:ext uri="{9D8B030D-6E8A-4147-A177-3AD203B41FA5}">
                      <a16:colId xmlns:a16="http://schemas.microsoft.com/office/drawing/2014/main" xmlns="" val="3037046295"/>
                    </a:ext>
                  </a:extLst>
                </a:gridCol>
                <a:gridCol w="1644288">
                  <a:extLst>
                    <a:ext uri="{9D8B030D-6E8A-4147-A177-3AD203B41FA5}">
                      <a16:colId xmlns:a16="http://schemas.microsoft.com/office/drawing/2014/main" xmlns="" val="3396627644"/>
                    </a:ext>
                  </a:extLst>
                </a:gridCol>
              </a:tblGrid>
              <a:tr h="426989">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KEY FUNCTIONAL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FOCAL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PROGRESS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COMMENTS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2296382">
                <a:tc rowSpan="2">
                  <a:txBody>
                    <a:bodyPr/>
                    <a:lstStyle/>
                    <a:p>
                      <a:pPr marL="0" marR="0" algn="just">
                        <a:lnSpc>
                          <a:spcPct val="115000"/>
                        </a:lnSpc>
                        <a:spcBef>
                          <a:spcPts val="0"/>
                        </a:spcBef>
                        <a:spcAft>
                          <a:spcPts val="0"/>
                        </a:spcAft>
                      </a:pPr>
                      <a:r>
                        <a:rPr lang="en-GB" sz="1400" b="1" dirty="0">
                          <a:effectLst/>
                          <a:latin typeface="Arial" panose="020B0604020202020204" pitchFamily="34" charset="0"/>
                          <a:ea typeface="Times New Roman" panose="02020603050405020304" pitchFamily="18" charset="0"/>
                        </a:rPr>
                        <a:t>Improvement of basic service delivery</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a) Monitoring the implementation of infrastructure capital projects</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1400" b="1" dirty="0">
                          <a:effectLst/>
                          <a:latin typeface="Arial" panose="020B0604020202020204" pitchFamily="34" charset="0"/>
                          <a:ea typeface="Times New Roman" panose="02020603050405020304" pitchFamily="18" charset="0"/>
                        </a:rPr>
                        <a:t>MIG</a:t>
                      </a:r>
                      <a:r>
                        <a:rPr lang="en-GB" sz="1400" dirty="0">
                          <a:effectLst/>
                          <a:latin typeface="Arial" panose="020B0604020202020204" pitchFamily="34" charset="0"/>
                          <a:ea typeface="Times New Roman" panose="02020603050405020304" pitchFamily="18" charset="0"/>
                        </a:rPr>
                        <a:t> allocation=R179,727M</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Expenditure; R 32M (17%)</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b="1" dirty="0">
                          <a:effectLst/>
                          <a:latin typeface="Arial" panose="020B0604020202020204" pitchFamily="34" charset="0"/>
                          <a:ea typeface="Times New Roman" panose="02020603050405020304" pitchFamily="18" charset="0"/>
                        </a:rPr>
                        <a:t>WSIG</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Allocation= R47,640M</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Expenditure=R0.0M  (0%)</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INEP= R7.5M</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Expenditure = 0</a:t>
                      </a:r>
                      <a:r>
                        <a:rPr lang="en-US" sz="1400" dirty="0">
                          <a:effectLst/>
                          <a:latin typeface="Times New Roman" panose="02020603050405020304" pitchFamily="18" charset="0"/>
                          <a:ea typeface="Times New Roman" panose="02020603050405020304" pitchFamily="18" charset="0"/>
                        </a:rPr>
                        <a:t> (</a:t>
                      </a:r>
                      <a:r>
                        <a:rPr lang="en-GB" sz="1400" dirty="0">
                          <a:effectLst/>
                          <a:latin typeface="Arial" panose="020B0604020202020204" pitchFamily="34" charset="0"/>
                          <a:ea typeface="Times New Roman" panose="02020603050405020304" pitchFamily="18" charset="0"/>
                        </a:rPr>
                        <a:t>0%)</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RBIG=R40M</a:t>
                      </a:r>
                      <a:endParaRPr lang="en-US" sz="1400"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Expenditure=R28.4M</a:t>
                      </a:r>
                      <a:r>
                        <a:rPr lang="en-US" sz="1400" dirty="0">
                          <a:effectLst/>
                          <a:latin typeface="Times New Roman" panose="02020603050405020304" pitchFamily="18" charset="0"/>
                          <a:ea typeface="Times New Roman" panose="02020603050405020304" pitchFamily="18" charset="0"/>
                        </a:rPr>
                        <a:t> (</a:t>
                      </a:r>
                      <a:r>
                        <a:rPr lang="en-GB" sz="1400" dirty="0">
                          <a:effectLst/>
                          <a:latin typeface="Arial" panose="020B0604020202020204" pitchFamily="34" charset="0"/>
                          <a:ea typeface="Times New Roman" panose="02020603050405020304" pitchFamily="18" charset="0"/>
                        </a:rPr>
                        <a:t>71 % Expenditure)</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solidFill>
                            <a:schemeClr val="tx1"/>
                          </a:solidFill>
                          <a:effectLst/>
                          <a:latin typeface="Arial" panose="020B0604020202020204" pitchFamily="34" charset="0"/>
                          <a:ea typeface="Times New Roman" panose="02020603050405020304" pitchFamily="18" charset="0"/>
                        </a:rPr>
                        <a:t>There is a likelihood that the municipality will not spend at least 40% by end December 2022.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1512011">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b) Resuscitate all stalled projects</a:t>
                      </a:r>
                      <a:endParaRPr lang="en-US" sz="1400" dirty="0">
                        <a:effectLst/>
                        <a:latin typeface="Times New Roman" panose="02020603050405020304" pitchFamily="18" charset="0"/>
                        <a:ea typeface="Times New Roman" panose="02020603050405020304" pitchFamily="18" charset="0"/>
                      </a:endParaRPr>
                    </a:p>
                    <a:p>
                      <a:pPr marL="183515" marR="0" indent="-18288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None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There is no budget to fund stalled projects. The municipality should explore savings from other projects for this exercise.</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36827340"/>
                  </a:ext>
                </a:extLst>
              </a:tr>
            </a:tbl>
          </a:graphicData>
        </a:graphic>
      </p:graphicFrame>
    </p:spTree>
    <p:extLst>
      <p:ext uri="{BB962C8B-B14F-4D97-AF65-F5344CB8AC3E}">
        <p14:creationId xmlns:p14="http://schemas.microsoft.com/office/powerpoint/2010/main" xmlns="" val="1216298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8637" y="542350"/>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17</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1862479659"/>
              </p:ext>
            </p:extLst>
          </p:nvPr>
        </p:nvGraphicFramePr>
        <p:xfrm>
          <a:off x="127242" y="1415607"/>
          <a:ext cx="8737654" cy="5398008"/>
        </p:xfrm>
        <a:graphic>
          <a:graphicData uri="http://schemas.openxmlformats.org/drawingml/2006/table">
            <a:tbl>
              <a:tblPr firstRow="1" bandRow="1">
                <a:tableStyleId>{5C22544A-7EE6-4342-B048-85BDC9FD1C3A}</a:tableStyleId>
              </a:tblPr>
              <a:tblGrid>
                <a:gridCol w="1685793">
                  <a:extLst>
                    <a:ext uri="{9D8B030D-6E8A-4147-A177-3AD203B41FA5}">
                      <a16:colId xmlns:a16="http://schemas.microsoft.com/office/drawing/2014/main" xmlns="" val="2165622559"/>
                    </a:ext>
                  </a:extLst>
                </a:gridCol>
                <a:gridCol w="1902650">
                  <a:extLst>
                    <a:ext uri="{9D8B030D-6E8A-4147-A177-3AD203B41FA5}">
                      <a16:colId xmlns:a16="http://schemas.microsoft.com/office/drawing/2014/main" xmlns="" val="979725728"/>
                    </a:ext>
                  </a:extLst>
                </a:gridCol>
                <a:gridCol w="2920520">
                  <a:extLst>
                    <a:ext uri="{9D8B030D-6E8A-4147-A177-3AD203B41FA5}">
                      <a16:colId xmlns:a16="http://schemas.microsoft.com/office/drawing/2014/main" xmlns="" val="3037046295"/>
                    </a:ext>
                  </a:extLst>
                </a:gridCol>
                <a:gridCol w="2228691">
                  <a:extLst>
                    <a:ext uri="{9D8B030D-6E8A-4147-A177-3AD203B41FA5}">
                      <a16:colId xmlns:a16="http://schemas.microsoft.com/office/drawing/2014/main" xmlns="" val="3396627644"/>
                    </a:ext>
                  </a:extLst>
                </a:gridCol>
              </a:tblGrid>
              <a:tr h="419105">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KEY FUNCTIONAL AREA</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FOCAL AREA</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PROGRESS </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COMMENTS</a:t>
                      </a:r>
                      <a:endPar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1045624">
                <a:tc rowSpan="3">
                  <a:txBody>
                    <a:bodyPr/>
                    <a:lstStyle/>
                    <a:p>
                      <a:pPr marL="0" marR="0" algn="just">
                        <a:lnSpc>
                          <a:spcPct val="115000"/>
                        </a:lnSpc>
                        <a:spcBef>
                          <a:spcPts val="0"/>
                        </a:spcBef>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Improvement of basic service delivery</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cs typeface="Arial" panose="020B0604020202020204" pitchFamily="34" charset="0"/>
                        </a:rPr>
                        <a:t>c) Recovery of money lost on incomplete projects and money paid for work not done</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72085" marR="0" indent="-172085"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Not done. Amount not quantified as yet.</a:t>
                      </a:r>
                      <a:endPar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There is a need to quantify the amount and also that the municipality should open a criminal case on the matter. The Financial Misconduct Board currently investigating the matter.</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1045624">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d) Review of payment requests by service providers/payment verification exercise.</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The payment verification exercise is done on continuous basis.</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All conditional grants payments effected to date were subjected to a verification exercise by MISA.</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24334414"/>
                  </a:ext>
                </a:extLst>
              </a:tr>
              <a:tr h="1045624">
                <a:tc vMerge="1">
                  <a:txBody>
                    <a:bodyPr/>
                    <a:lstStyle/>
                    <a:p>
                      <a:pPr marL="0" marR="0" algn="just">
                        <a:lnSpc>
                          <a:spcPct val="115000"/>
                        </a:lnSpc>
                        <a:spcBef>
                          <a:spcPts val="0"/>
                        </a:spcBef>
                        <a:spcAft>
                          <a:spcPts val="0"/>
                        </a:spcAft>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400" dirty="0">
                          <a:effectLst/>
                          <a:latin typeface="Arial" panose="020B0604020202020204" pitchFamily="34" charset="0"/>
                          <a:ea typeface="Times New Roman" panose="02020603050405020304" pitchFamily="18" charset="0"/>
                        </a:rPr>
                        <a:t>e) Facilitate the development and implementation of operations and maintenance plan</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None</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Operations and maintenance done by internal staff due to financial constraints.</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21935484"/>
                  </a:ext>
                </a:extLst>
              </a:tr>
            </a:tbl>
          </a:graphicData>
        </a:graphic>
      </p:graphicFrame>
    </p:spTree>
    <p:extLst>
      <p:ext uri="{BB962C8B-B14F-4D97-AF65-F5344CB8AC3E}">
        <p14:creationId xmlns:p14="http://schemas.microsoft.com/office/powerpoint/2010/main" xmlns="" val="3122090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subTitle" idx="1"/>
          </p:nvPr>
        </p:nvSpPr>
        <p:spPr>
          <a:xfrm>
            <a:off x="990600" y="1646832"/>
            <a:ext cx="7696199" cy="1752600"/>
          </a:xfrm>
        </p:spPr>
        <p:txBody>
          <a:bodyPr>
            <a:normAutofit/>
          </a:bodyPr>
          <a:lstStyle/>
          <a:p>
            <a:pPr marL="214313" lvl="1" indent="-214313" algn="ctr" defTabSz="685800">
              <a:lnSpc>
                <a:spcPct val="150000"/>
              </a:lnSpc>
              <a:spcBef>
                <a:spcPts val="0"/>
              </a:spcBef>
              <a:buFont typeface="Arial" panose="020B0604020202020204" pitchFamily="34" charset="0"/>
              <a:buChar char="•"/>
              <a:defRPr/>
            </a:pPr>
            <a:endParaRPr lang="en-GB" sz="1500" dirty="0">
              <a:solidFill>
                <a:srgbClr val="000000"/>
              </a:solidFill>
              <a:ea typeface="Times New Roman" panose="02020603050405020304" pitchFamily="18" charset="0"/>
            </a:endParaRPr>
          </a:p>
          <a:p>
            <a:pPr marL="214313" lvl="1" indent="-214313" algn="ctr" defTabSz="685800">
              <a:lnSpc>
                <a:spcPct val="150000"/>
              </a:lnSpc>
              <a:spcBef>
                <a:spcPts val="0"/>
              </a:spcBef>
              <a:buFont typeface="Arial" panose="020B0604020202020204" pitchFamily="34" charset="0"/>
              <a:buChar char="•"/>
              <a:defRPr/>
            </a:pPr>
            <a:endParaRPr lang="en-GB" sz="1500" dirty="0">
              <a:solidFill>
                <a:srgbClr val="000000"/>
              </a:solidFill>
              <a:ea typeface="Times New Roman" panose="02020603050405020304" pitchFamily="18" charset="0"/>
            </a:endParaRPr>
          </a:p>
          <a:p>
            <a:pPr marL="0" lvl="1" indent="0" algn="ctr" defTabSz="685800">
              <a:lnSpc>
                <a:spcPct val="150000"/>
              </a:lnSpc>
              <a:spcBef>
                <a:spcPts val="0"/>
              </a:spcBef>
              <a:buNone/>
              <a:defRPr/>
            </a:pPr>
            <a:r>
              <a:rPr lang="en-GB" sz="1500" dirty="0">
                <a:solidFill>
                  <a:srgbClr val="000000"/>
                </a:solidFill>
                <a:ea typeface="Times New Roman" panose="02020603050405020304" pitchFamily="18" charset="0"/>
              </a:rPr>
              <a:t> </a:t>
            </a:r>
            <a:r>
              <a:rPr lang="en-ZA" sz="4500" b="1" kern="1200" dirty="0">
                <a:solidFill>
                  <a:prstClr val="black"/>
                </a:solidFill>
                <a:effectLst>
                  <a:outerShdw blurRad="38100" dist="38100" dir="2700000" algn="tl">
                    <a:srgbClr val="000000">
                      <a:alpha val="43137"/>
                    </a:srgbClr>
                  </a:outerShdw>
                </a:effectLst>
                <a:ea typeface="+mj-ea"/>
                <a:cs typeface="Arial" panose="020B0604020202020204" pitchFamily="34" charset="0"/>
              </a:rPr>
              <a:t>FINANCIAL MANAGEMENT</a:t>
            </a:r>
            <a:endParaRPr lang="en-US" sz="4500" dirty="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18</a:t>
            </a:fld>
            <a:endParaRPr lang="en-US" sz="900" dirty="0">
              <a:solidFill>
                <a:prstClr val="black">
                  <a:tint val="75000"/>
                </a:prstClr>
              </a:solidFill>
              <a:latin typeface="Calibri" panose="020F0502020204030204"/>
              <a:cs typeface="+mn-cs"/>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0270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7208" y="717165"/>
            <a:ext cx="8585792" cy="273844"/>
          </a:xfrm>
        </p:spPr>
        <p:txBody>
          <a:bodyPr>
            <a:noAutofit/>
          </a:bodyPr>
          <a:lstStyle/>
          <a:p>
            <a:pPr algn="ctr"/>
            <a:r>
              <a:rPr lang="en-Z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Budget Overview</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19</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838199" y="1474737"/>
            <a:ext cx="8026695" cy="4666098"/>
          </a:xfrm>
        </p:spPr>
        <p:txBody>
          <a:bodyPr>
            <a:noAutofit/>
          </a:bodyPr>
          <a:lstStyle/>
          <a:p>
            <a:pPr marL="214313" lvl="1" indent="-214313" algn="just" defTabSz="685800">
              <a:spcBef>
                <a:spcPts val="0"/>
              </a:spcBef>
              <a:buFont typeface="Arial" panose="020B0604020202020204" pitchFamily="34" charset="0"/>
              <a:buChar char="•"/>
              <a:defRPr/>
            </a:pPr>
            <a:r>
              <a:rPr lang="en-GB" sz="1600" kern="1200" dirty="0">
                <a:solidFill>
                  <a:prstClr val="black"/>
                </a:solidFill>
                <a:latin typeface="Arial"/>
                <a:ea typeface="Times New Roman" panose="02020603050405020304" pitchFamily="18" charset="0"/>
                <a:cs typeface="+mn-cs"/>
              </a:rPr>
              <a:t>The municipality’s 2022/23 approved budget is </a:t>
            </a:r>
            <a:r>
              <a:rPr lang="en-ZA" sz="1600" kern="1200" dirty="0">
                <a:solidFill>
                  <a:prstClr val="black"/>
                </a:solidFill>
                <a:latin typeface="Arial"/>
                <a:ea typeface="Times New Roman" panose="02020603050405020304" pitchFamily="18" charset="0"/>
                <a:cs typeface="+mn-cs"/>
              </a:rPr>
              <a:t>financially not sustainable and </a:t>
            </a:r>
            <a:r>
              <a:rPr lang="en-GB" sz="1600" kern="1200" dirty="0">
                <a:solidFill>
                  <a:prstClr val="black"/>
                </a:solidFill>
                <a:latin typeface="Arial"/>
                <a:ea typeface="Times New Roman" panose="02020603050405020304" pitchFamily="18" charset="0"/>
                <a:cs typeface="+mn-cs"/>
              </a:rPr>
              <a:t>un</a:t>
            </a:r>
            <a:r>
              <a:rPr lang="en-ZA" sz="1600" kern="1200" dirty="0">
                <a:solidFill>
                  <a:prstClr val="black"/>
                </a:solidFill>
                <a:latin typeface="Arial"/>
                <a:ea typeface="Times New Roman" panose="02020603050405020304" pitchFamily="18" charset="0"/>
                <a:cs typeface="+mn-cs"/>
              </a:rPr>
              <a:t>funded.</a:t>
            </a:r>
          </a:p>
          <a:p>
            <a:pPr marL="214313" lvl="1" indent="-214313" algn="just" defTabSz="685800">
              <a:spcBef>
                <a:spcPts val="0"/>
              </a:spcBef>
              <a:buFont typeface="Arial" panose="020B0604020202020204" pitchFamily="34" charset="0"/>
              <a:buChar char="•"/>
              <a:defRPr/>
            </a:pPr>
            <a:r>
              <a:rPr lang="en-GB" sz="1600" kern="1200" dirty="0">
                <a:solidFill>
                  <a:prstClr val="black"/>
                </a:solidFill>
                <a:latin typeface="Arial"/>
                <a:ea typeface="Times New Roman" panose="02020603050405020304" pitchFamily="18" charset="0"/>
                <a:cs typeface="+mn-cs"/>
              </a:rPr>
              <a:t>The municipality’s funding plan was never finalised nor adopted by council. </a:t>
            </a:r>
          </a:p>
          <a:p>
            <a:pPr marL="214313" lvl="1" indent="-214313" algn="just" defTabSz="685800">
              <a:spcBef>
                <a:spcPts val="0"/>
              </a:spcBef>
              <a:buFont typeface="Arial" panose="020B0604020202020204" pitchFamily="34" charset="0"/>
              <a:buChar char="•"/>
              <a:defRPr/>
            </a:pPr>
            <a:r>
              <a:rPr lang="en-GB" sz="1600" kern="1200" dirty="0">
                <a:solidFill>
                  <a:prstClr val="black"/>
                </a:solidFill>
                <a:latin typeface="Arial"/>
                <a:ea typeface="Times New Roman" panose="02020603050405020304" pitchFamily="18" charset="0"/>
                <a:cs typeface="+mn-cs"/>
              </a:rPr>
              <a:t>High reliance on consultants</a:t>
            </a:r>
            <a:r>
              <a:rPr lang="en-ZA" sz="1600" kern="1200" dirty="0">
                <a:solidFill>
                  <a:prstClr val="black"/>
                </a:solidFill>
                <a:latin typeface="Arial"/>
                <a:ea typeface="Times New Roman" panose="02020603050405020304" pitchFamily="18" charset="0"/>
                <a:cs typeface="+mn-cs"/>
              </a:rPr>
              <a:t> in the budgetary and treasury office. </a:t>
            </a:r>
          </a:p>
          <a:p>
            <a:pPr marL="214313" lvl="1" indent="-214313" algn="just" defTabSz="685800">
              <a:spcBef>
                <a:spcPts val="0"/>
              </a:spcBef>
              <a:buFont typeface="Arial" panose="020B0604020202020204" pitchFamily="34" charset="0"/>
              <a:buChar char="•"/>
              <a:defRPr/>
            </a:pPr>
            <a:r>
              <a:rPr lang="en-ZA" sz="1600" kern="1200" dirty="0">
                <a:solidFill>
                  <a:prstClr val="black"/>
                </a:solidFill>
                <a:latin typeface="Arial"/>
                <a:ea typeface="Times New Roman" panose="02020603050405020304" pitchFamily="18" charset="0"/>
                <a:cs typeface="+mn-cs"/>
              </a:rPr>
              <a:t>Grant dependency (100 percent)</a:t>
            </a:r>
          </a:p>
          <a:p>
            <a:pPr marL="214313" lvl="1" indent="-214313" algn="just" defTabSz="685800">
              <a:spcBef>
                <a:spcPts val="0"/>
              </a:spcBef>
              <a:buFont typeface="Arial" panose="020B0604020202020204" pitchFamily="34" charset="0"/>
              <a:buChar char="•"/>
              <a:defRPr/>
            </a:pPr>
            <a:r>
              <a:rPr lang="en-GB" sz="1600" kern="1200" dirty="0">
                <a:solidFill>
                  <a:prstClr val="black"/>
                </a:solidFill>
                <a:latin typeface="Arial"/>
                <a:ea typeface="Times New Roman" panose="02020603050405020304" pitchFamily="18" charset="0"/>
                <a:cs typeface="+mn-cs"/>
              </a:rPr>
              <a:t>The municipality’s tariffs not cost reflective (deficit on trading services - energy  and water)</a:t>
            </a:r>
          </a:p>
          <a:p>
            <a:pPr marL="214313" lvl="1" indent="-214313" algn="just" defTabSz="685800">
              <a:spcBef>
                <a:spcPts val="0"/>
              </a:spcBef>
              <a:buFont typeface="Arial" panose="020B0604020202020204" pitchFamily="34" charset="0"/>
              <a:buChar char="•"/>
              <a:defRPr/>
            </a:pPr>
            <a:r>
              <a:rPr lang="en-GB" sz="1600" kern="1200" dirty="0">
                <a:solidFill>
                  <a:prstClr val="black"/>
                </a:solidFill>
                <a:latin typeface="Arial"/>
                <a:ea typeface="Times New Roman" panose="02020603050405020304" pitchFamily="18" charset="0"/>
                <a:cs typeface="+mn-cs"/>
              </a:rPr>
              <a:t>High creditors book increasing in  alarming rate and failure to pay creditors within 30 days.</a:t>
            </a:r>
          </a:p>
          <a:p>
            <a:pPr marL="214313" lvl="1" indent="-214313" algn="just" defTabSz="685800">
              <a:spcBef>
                <a:spcPts val="0"/>
              </a:spcBef>
              <a:buFont typeface="Arial" panose="020B0604020202020204" pitchFamily="34" charset="0"/>
              <a:buChar char="•"/>
              <a:defRPr/>
            </a:pPr>
            <a:r>
              <a:rPr lang="en-US" sz="1600" kern="1200" dirty="0">
                <a:solidFill>
                  <a:prstClr val="black"/>
                </a:solidFill>
                <a:latin typeface="Arial"/>
                <a:ea typeface="Times New Roman" panose="02020603050405020304" pitchFamily="18" charset="0"/>
                <a:cs typeface="+mn-cs"/>
              </a:rPr>
              <a:t>The municipality has not yet taken the opportunity of developing a revenue enhancement strategy with the DBSA. All other municipalities in Waterberg have joined up with the DBSA. </a:t>
            </a:r>
          </a:p>
          <a:p>
            <a:pPr marL="214313" lvl="1" indent="-214313" algn="just" defTabSz="685800">
              <a:spcBef>
                <a:spcPts val="0"/>
              </a:spcBef>
              <a:buFont typeface="Arial" panose="020B0604020202020204" pitchFamily="34" charset="0"/>
              <a:buChar char="•"/>
              <a:defRPr/>
            </a:pPr>
            <a:r>
              <a:rPr lang="en-US" sz="1600" dirty="0">
                <a:solidFill>
                  <a:prstClr val="black"/>
                </a:solidFill>
                <a:latin typeface="Arial"/>
                <a:ea typeface="Times New Roman" panose="02020603050405020304" pitchFamily="18" charset="0"/>
              </a:rPr>
              <a:t>L</a:t>
            </a:r>
            <a:r>
              <a:rPr lang="en-US" sz="1600" kern="1200" dirty="0">
                <a:solidFill>
                  <a:prstClr val="black"/>
                </a:solidFill>
                <a:latin typeface="Arial"/>
                <a:ea typeface="Times New Roman" panose="02020603050405020304" pitchFamily="18" charset="0"/>
                <a:cs typeface="+mn-cs"/>
              </a:rPr>
              <a:t>ow budget allocation on repairs and maintenance and upgrading and renewal existing assets</a:t>
            </a:r>
          </a:p>
          <a:p>
            <a:pPr marL="214313" lvl="1" indent="-214313" algn="just" defTabSz="685800">
              <a:spcBef>
                <a:spcPts val="0"/>
              </a:spcBef>
              <a:buFont typeface="Arial" panose="020B0604020202020204" pitchFamily="34" charset="0"/>
              <a:buChar char="•"/>
              <a:defRPr/>
            </a:pPr>
            <a:r>
              <a:rPr lang="en-US" sz="1600" kern="1200" dirty="0">
                <a:solidFill>
                  <a:prstClr val="black"/>
                </a:solidFill>
                <a:latin typeface="Arial"/>
                <a:ea typeface="Times New Roman" panose="02020603050405020304" pitchFamily="18" charset="0"/>
                <a:cs typeface="+mn-cs"/>
              </a:rPr>
              <a:t>The </a:t>
            </a:r>
            <a:r>
              <a:rPr lang="en-US" sz="1600" kern="1200" dirty="0" err="1">
                <a:solidFill>
                  <a:prstClr val="black"/>
                </a:solidFill>
                <a:latin typeface="Arial"/>
                <a:ea typeface="Times New Roman" panose="02020603050405020304" pitchFamily="18" charset="0"/>
                <a:cs typeface="+mn-cs"/>
              </a:rPr>
              <a:t>mSCOA</a:t>
            </a:r>
            <a:r>
              <a:rPr lang="en-US" sz="1600" kern="1200" dirty="0">
                <a:solidFill>
                  <a:prstClr val="black"/>
                </a:solidFill>
                <a:latin typeface="Arial"/>
                <a:ea typeface="Times New Roman" panose="02020603050405020304" pitchFamily="18" charset="0"/>
                <a:cs typeface="+mn-cs"/>
              </a:rPr>
              <a:t> Steering </a:t>
            </a:r>
            <a:r>
              <a:rPr lang="en-US" sz="1600" dirty="0">
                <a:solidFill>
                  <a:prstClr val="black"/>
                </a:solidFill>
                <a:latin typeface="Arial"/>
                <a:ea typeface="Times New Roman" panose="02020603050405020304" pitchFamily="18" charset="0"/>
              </a:rPr>
              <a:t>Committee and roadmap </a:t>
            </a:r>
            <a:r>
              <a:rPr lang="en-US" sz="1600" kern="1200" dirty="0">
                <a:solidFill>
                  <a:prstClr val="black"/>
                </a:solidFill>
                <a:latin typeface="Arial"/>
                <a:ea typeface="Times New Roman" panose="02020603050405020304" pitchFamily="18" charset="0"/>
                <a:cs typeface="+mn-cs"/>
              </a:rPr>
              <a:t>not in place </a:t>
            </a:r>
          </a:p>
          <a:p>
            <a:pPr marL="214313" lvl="1" indent="-214313" algn="just" defTabSz="685800">
              <a:spcBef>
                <a:spcPts val="0"/>
              </a:spcBef>
              <a:buFont typeface="Arial" panose="020B0604020202020204" pitchFamily="34" charset="0"/>
              <a:buChar char="•"/>
              <a:defRPr/>
            </a:pPr>
            <a:endParaRPr lang="en-GB" sz="1600" kern="1200" dirty="0">
              <a:solidFill>
                <a:prstClr val="black"/>
              </a:solidFill>
              <a:latin typeface="Arial"/>
              <a:ea typeface="Times New Roman" panose="02020603050405020304" pitchFamily="18" charset="0"/>
              <a:cs typeface="+mn-cs"/>
            </a:endParaRPr>
          </a:p>
          <a:p>
            <a:pPr marL="0" indent="0" algn="just">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marL="0" indent="0" algn="just">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4135941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104" y="1011378"/>
            <a:ext cx="8585792" cy="273844"/>
          </a:xfrm>
        </p:spPr>
        <p:txBody>
          <a:bodyPr>
            <a:noAutofit/>
          </a:bodyPr>
          <a:lstStyle/>
          <a:p>
            <a:pPr algn="ctr"/>
            <a:r>
              <a:rPr lang="en-ZA" sz="3000" dirty="0">
                <a:solidFill>
                  <a:prstClr val="black"/>
                </a:solidFill>
                <a:latin typeface="Arial" pitchFamily="34" charset="0"/>
                <a:cs typeface="Arial" pitchFamily="34" charset="0"/>
              </a:rPr>
              <a:t>TABLE OF CONTENTS</a:t>
            </a:r>
            <a:endParaRPr lang="en-US" sz="2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1066799" y="1474737"/>
            <a:ext cx="7798095" cy="3424271"/>
          </a:xfrm>
        </p:spPr>
        <p:txBody>
          <a:bodyPr>
            <a:noAutofit/>
          </a:bodyPr>
          <a:lstStyle/>
          <a:p>
            <a:pPr marL="300038" indent="-300038" algn="just">
              <a:lnSpc>
                <a:spcPct val="200000"/>
              </a:lnSpc>
              <a:buFont typeface="+mj-lt"/>
              <a:buAutoNum type="romanUcPeriod"/>
            </a:pPr>
            <a:r>
              <a:rPr lang="en-US" sz="1800" dirty="0">
                <a:latin typeface="Arial" panose="020B0604020202020204" pitchFamily="34" charset="0"/>
                <a:cs typeface="Arial" panose="020B0604020202020204" pitchFamily="34" charset="0"/>
              </a:rPr>
              <a:t>PURPOSE</a:t>
            </a:r>
          </a:p>
          <a:p>
            <a:pPr marL="300038" indent="-300038" algn="just">
              <a:lnSpc>
                <a:spcPct val="200000"/>
              </a:lnSpc>
              <a:buFont typeface="+mj-lt"/>
              <a:buAutoNum type="romanUcPeriod"/>
            </a:pPr>
            <a:r>
              <a:rPr lang="en-US" sz="1800" dirty="0">
                <a:latin typeface="Arial" panose="020B0604020202020204" pitchFamily="34" charset="0"/>
                <a:cs typeface="Arial" panose="020B0604020202020204" pitchFamily="34" charset="0"/>
              </a:rPr>
              <a:t>BACKGROUND</a:t>
            </a:r>
          </a:p>
          <a:p>
            <a:pPr marL="300038" indent="-300038" algn="just">
              <a:lnSpc>
                <a:spcPct val="200000"/>
              </a:lnSpc>
              <a:buFont typeface="+mj-lt"/>
              <a:buAutoNum type="romanUcPeriod"/>
            </a:pPr>
            <a:r>
              <a:rPr lang="en-US" sz="1800" dirty="0">
                <a:latin typeface="Arial" panose="020B0604020202020204" pitchFamily="34" charset="0"/>
                <a:cs typeface="Arial" panose="020B0604020202020204" pitchFamily="34" charset="0"/>
              </a:rPr>
              <a:t>PROGRESS TO DATE</a:t>
            </a:r>
          </a:p>
          <a:p>
            <a:pPr marL="300038" indent="-300038" algn="just">
              <a:lnSpc>
                <a:spcPct val="200000"/>
              </a:lnSpc>
              <a:buFont typeface="+mj-lt"/>
              <a:buAutoNum type="romanUcPeriod"/>
            </a:pPr>
            <a:r>
              <a:rPr lang="en-US" sz="1800" dirty="0">
                <a:latin typeface="Arial" panose="020B0604020202020204" pitchFamily="34" charset="0"/>
                <a:cs typeface="Arial" panose="020B0604020202020204" pitchFamily="34" charset="0"/>
              </a:rPr>
              <a:t>FINANCIAL MANAGEMENT</a:t>
            </a:r>
          </a:p>
          <a:p>
            <a:pPr marL="300038" indent="-300038" algn="just">
              <a:lnSpc>
                <a:spcPct val="200000"/>
              </a:lnSpc>
              <a:buFont typeface="+mj-lt"/>
              <a:buAutoNum type="romanUcPeriod"/>
            </a:pPr>
            <a:r>
              <a:rPr lang="en-US" sz="1800" dirty="0">
                <a:latin typeface="Arial" panose="020B0604020202020204" pitchFamily="34" charset="0"/>
                <a:ea typeface="Times New Roman" panose="02020603050405020304" pitchFamily="18" charset="0"/>
              </a:rPr>
              <a:t>SUMMARY OF CHALLENGES FACED BY THE ADMINISTRATION AND RECOMMENDATIONS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08755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6138473" y="1369186"/>
            <a:ext cx="1697588"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20</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279103" y="1474737"/>
            <a:ext cx="8585792" cy="3424271"/>
          </a:xfrm>
        </p:spPr>
        <p:txBody>
          <a:bodyPr>
            <a:normAutofit/>
          </a:bodyPr>
          <a:lstStyle/>
          <a:p>
            <a:pPr marL="0" indent="0" algn="just">
              <a:lnSpc>
                <a:spcPct val="150000"/>
              </a:lnSpc>
              <a:spcBef>
                <a:spcPts val="0"/>
              </a:spcBef>
              <a:spcAft>
                <a:spcPts val="0"/>
              </a:spcAft>
              <a:buNone/>
            </a:pPr>
            <a:endParaRPr lang="en-US" sz="1350"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p:txBody>
      </p:sp>
      <p:sp>
        <p:nvSpPr>
          <p:cNvPr id="7" name="Title 1">
            <a:extLst>
              <a:ext uri="{FF2B5EF4-FFF2-40B4-BE49-F238E27FC236}">
                <a16:creationId xmlns:a16="http://schemas.microsoft.com/office/drawing/2014/main" xmlns="" id="{CF066B9B-4592-4753-8A1A-0707DFB329DA}"/>
              </a:ext>
            </a:extLst>
          </p:cNvPr>
          <p:cNvSpPr>
            <a:spLocks noGrp="1"/>
          </p:cNvSpPr>
          <p:nvPr>
            <p:ph type="title"/>
          </p:nvPr>
        </p:nvSpPr>
        <p:spPr>
          <a:xfrm>
            <a:off x="278107" y="682451"/>
            <a:ext cx="8586788" cy="273844"/>
          </a:xfrm>
        </p:spPr>
        <p:txBody>
          <a:bodyPr>
            <a:noAutofit/>
          </a:bodyPr>
          <a:lstStyle/>
          <a:p>
            <a:pPr algn="ctr">
              <a:defRPr/>
            </a:pPr>
            <a:r>
              <a:rPr lang="en-US" altLang="en-US" sz="2800" b="1" dirty="0">
                <a:solidFill>
                  <a:srgbClr val="000000"/>
                </a:solidFill>
                <a:latin typeface="Arial" panose="020B0604020202020204" pitchFamily="34" charset="0"/>
                <a:cs typeface="Arial" panose="020B0604020202020204" pitchFamily="34" charset="0"/>
              </a:rPr>
              <a:t>Financial Health </a:t>
            </a:r>
            <a:endParaRPr lang="en-ZA" altLang="en-US" sz="2800" b="1" dirty="0">
              <a:latin typeface="Arial" panose="020B0604020202020204" pitchFamily="34" charset="0"/>
              <a:cs typeface="Arial" panose="020B0604020202020204" pitchFamily="34" charset="0"/>
            </a:endParaRPr>
          </a:p>
        </p:txBody>
      </p:sp>
      <p:pic>
        <p:nvPicPr>
          <p:cNvPr id="10" name="Picture 1">
            <a:extLst>
              <a:ext uri="{FF2B5EF4-FFF2-40B4-BE49-F238E27FC236}">
                <a16:creationId xmlns:a16="http://schemas.microsoft.com/office/drawing/2014/main" xmlns="" id="{421A71EB-F78B-4598-A44D-2F9FA64BED97}"/>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155" y="1385888"/>
            <a:ext cx="6000359" cy="4938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Box 11">
            <a:extLst>
              <a:ext uri="{FF2B5EF4-FFF2-40B4-BE49-F238E27FC236}">
                <a16:creationId xmlns:a16="http://schemas.microsoft.com/office/drawing/2014/main" xmlns="" id="{FF0B0A92-D18B-42FE-9A1D-B1CC1AA819A6}"/>
              </a:ext>
            </a:extLst>
          </p:cNvPr>
          <p:cNvSpPr txBox="1"/>
          <p:nvPr/>
        </p:nvSpPr>
        <p:spPr>
          <a:xfrm>
            <a:off x="5996775" y="1194971"/>
            <a:ext cx="3040067" cy="5262979"/>
          </a:xfrm>
          <a:prstGeom prst="rect">
            <a:avLst/>
          </a:prstGeom>
          <a:noFill/>
        </p:spPr>
        <p:txBody>
          <a:bodyPr wrap="square">
            <a:spAutoFit/>
          </a:bodyPr>
          <a:lstStyle/>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The municipality’s cash plus investments as at 31 August 2022 was  –R112.1 million.</a:t>
            </a:r>
          </a:p>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Repairs and maintenance as a percentage of PPE (Carrying value) was at -0.63per cent and is way below the norm of 8 per cent. </a:t>
            </a:r>
          </a:p>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Debtors' days is at -969  days. The municipality is taking too long to collect money from debtors. This will have a negative impact on the cash flow.</a:t>
            </a:r>
          </a:p>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The creditors days is at 56 days. The trend of taking time to settle creditors can result in the municipality incurring interest.</a:t>
            </a:r>
          </a:p>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Current ratio is at 0.84:1 which is below the norm of 1:1.</a:t>
            </a:r>
          </a:p>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Liquidity ratio is at 0.61:1 which is below the norm of 1:1.</a:t>
            </a:r>
          </a:p>
          <a:p>
            <a:pPr marL="257175" indent="-257175" algn="just">
              <a:buFont typeface="Wingdings" panose="05000000000000000000" pitchFamily="2" charset="2"/>
              <a:buChar char="Ø"/>
            </a:pPr>
            <a:r>
              <a:rPr lang="en-US" sz="1400" dirty="0">
                <a:latin typeface="Arial" panose="020B0604020202020204" pitchFamily="34" charset="0"/>
                <a:cs typeface="Arial" panose="020B0604020202020204" pitchFamily="34" charset="0"/>
              </a:rPr>
              <a:t>Solvency ratio is 5.63:1 which is above the norm of 1:1.</a:t>
            </a:r>
          </a:p>
        </p:txBody>
      </p:sp>
    </p:spTree>
    <p:extLst>
      <p:ext uri="{BB962C8B-B14F-4D97-AF65-F5344CB8AC3E}">
        <p14:creationId xmlns:p14="http://schemas.microsoft.com/office/powerpoint/2010/main" xmlns="" val="1742662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9D910CB7-459A-37C3-1C07-486E2EC15D83}"/>
              </a:ext>
            </a:extLst>
          </p:cNvPr>
          <p:cNvSpPr>
            <a:spLocks noGrp="1" noChangeArrowheads="1"/>
          </p:cNvSpPr>
          <p:nvPr>
            <p:ph type="title"/>
          </p:nvPr>
        </p:nvSpPr>
        <p:spPr>
          <a:xfrm>
            <a:off x="216725" y="582114"/>
            <a:ext cx="8722322" cy="433728"/>
          </a:xfrm>
        </p:spPr>
        <p:txBody>
          <a:bodyPr vert="horz" wrap="square" lIns="68580" tIns="54000" rIns="68580" bIns="0" numCol="1" rtlCol="0" anchor="ctr" anchorCtr="0" compatLnSpc="1">
            <a:prstTxWarp prst="textNoShape">
              <a:avLst/>
            </a:prstTxWarp>
            <a:normAutofit/>
          </a:bodyPr>
          <a:lstStyle/>
          <a:p>
            <a:pPr>
              <a:defRPr/>
            </a:pPr>
            <a:r>
              <a:rPr lang="en-US" altLang="en-US" sz="2250" b="1" dirty="0">
                <a:solidFill>
                  <a:srgbClr val="000000"/>
                </a:solidFill>
                <a:latin typeface="Arial" panose="020B0604020202020204" pitchFamily="34" charset="0"/>
                <a:cs typeface="Arial" panose="020B0604020202020204" pitchFamily="34" charset="0"/>
              </a:rPr>
              <a:t>Financial Recovery Plan (FRP)</a:t>
            </a:r>
            <a:endParaRPr lang="en-US" altLang="en-US" sz="2250" b="1" dirty="0">
              <a:latin typeface="Arial" panose="020B0604020202020204" pitchFamily="34" charset="0"/>
              <a:cs typeface="Arial" panose="020B0604020202020204" pitchFamily="34" charset="0"/>
            </a:endParaRPr>
          </a:p>
        </p:txBody>
      </p:sp>
      <p:sp>
        <p:nvSpPr>
          <p:cNvPr id="10243" name="Slide Number Placeholder 3">
            <a:extLst>
              <a:ext uri="{FF2B5EF4-FFF2-40B4-BE49-F238E27FC236}">
                <a16:creationId xmlns:a16="http://schemas.microsoft.com/office/drawing/2014/main" xmlns="" id="{FE4868A9-4CCA-E68E-D968-E667E811B047}"/>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lvl1pPr>
              <a:defRPr>
                <a:solidFill>
                  <a:schemeClr val="tx1"/>
                </a:solidFill>
                <a:latin typeface="Arial" panose="020B0604020202020204" pitchFamily="34" charset="0"/>
                <a:cs typeface="Arial" panose="020B0604020202020204" pitchFamily="34" charset="0"/>
              </a:defRPr>
            </a:lvl1pPr>
            <a:lvl2pPr marL="556178" indent="-213032">
              <a:defRPr>
                <a:solidFill>
                  <a:schemeClr val="tx1"/>
                </a:solidFill>
                <a:latin typeface="Arial" panose="020B0604020202020204" pitchFamily="34" charset="0"/>
                <a:cs typeface="Arial" panose="020B0604020202020204" pitchFamily="34" charset="0"/>
              </a:defRPr>
            </a:lvl2pPr>
            <a:lvl3pPr marL="855952" indent="-170936">
              <a:defRPr>
                <a:solidFill>
                  <a:schemeClr val="tx1"/>
                </a:solidFill>
                <a:latin typeface="Arial" panose="020B0604020202020204" pitchFamily="34" charset="0"/>
                <a:cs typeface="Arial" panose="020B0604020202020204" pitchFamily="34" charset="0"/>
              </a:defRPr>
            </a:lvl3pPr>
            <a:lvl4pPr marL="1199098" indent="-170936">
              <a:defRPr>
                <a:solidFill>
                  <a:schemeClr val="tx1"/>
                </a:solidFill>
                <a:latin typeface="Arial" panose="020B0604020202020204" pitchFamily="34" charset="0"/>
                <a:cs typeface="Arial" panose="020B0604020202020204" pitchFamily="34" charset="0"/>
              </a:defRPr>
            </a:lvl4pPr>
            <a:lvl5pPr marL="1542244" indent="-170936">
              <a:defRPr>
                <a:solidFill>
                  <a:schemeClr val="tx1"/>
                </a:solidFill>
                <a:latin typeface="Arial" panose="020B0604020202020204" pitchFamily="34" charset="0"/>
                <a:cs typeface="Arial" panose="020B0604020202020204" pitchFamily="34" charset="0"/>
              </a:defRPr>
            </a:lvl5pPr>
            <a:lvl6pPr marL="1909627" indent="-170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77010" indent="-170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644393" indent="-170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011776" indent="-1709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2A423438-BC7C-4BAB-81D0-6D5B22B98469}" type="slidenum">
              <a:rPr lang="en-US" altLang="en-US" sz="884">
                <a:solidFill>
                  <a:srgbClr val="898989"/>
                </a:solidFill>
                <a:latin typeface="Calibri" panose="020F0502020204030204" pitchFamily="34" charset="0"/>
                <a:ea typeface="MS PGothic" panose="020B0600070205080204" pitchFamily="34" charset="-128"/>
              </a:rPr>
              <a:pPr algn="ctr"/>
              <a:t>21</a:t>
            </a:fld>
            <a:endParaRPr lang="en-US" altLang="en-US" sz="884">
              <a:solidFill>
                <a:srgbClr val="898989"/>
              </a:solidFill>
              <a:latin typeface="Calibri" panose="020F0502020204030204" pitchFamily="34" charset="0"/>
              <a:ea typeface="MS PGothic" panose="020B0600070205080204" pitchFamily="34" charset="-128"/>
            </a:endParaRPr>
          </a:p>
        </p:txBody>
      </p:sp>
      <p:sp>
        <p:nvSpPr>
          <p:cNvPr id="15364" name="TextBox 19">
            <a:extLst>
              <a:ext uri="{FF2B5EF4-FFF2-40B4-BE49-F238E27FC236}">
                <a16:creationId xmlns:a16="http://schemas.microsoft.com/office/drawing/2014/main" xmlns="" id="{048E2669-D7E9-8A35-72F7-B2924FD8D68D}"/>
              </a:ext>
            </a:extLst>
          </p:cNvPr>
          <p:cNvSpPr txBox="1">
            <a:spLocks noChangeArrowheads="1"/>
          </p:cNvSpPr>
          <p:nvPr/>
        </p:nvSpPr>
        <p:spPr bwMode="auto">
          <a:xfrm>
            <a:off x="216725" y="1489060"/>
            <a:ext cx="8656145" cy="523220"/>
          </a:xfrm>
          <a:prstGeom prst="rect">
            <a:avLst/>
          </a:prstGeom>
          <a:noFill/>
          <a:ln>
            <a:noFill/>
          </a:ln>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buClr>
                <a:srgbClr val="C00000"/>
              </a:buClr>
              <a:buFont typeface="Wingdings" panose="05000000000000000000" pitchFamily="2" charset="2"/>
              <a:buChar char="§"/>
              <a:defRPr/>
            </a:pPr>
            <a:r>
              <a:rPr lang="en-ZA" altLang="en-US" sz="1400" dirty="0">
                <a:cs typeface="Calibri" panose="020F0502020204030204" pitchFamily="34" charset="0"/>
              </a:rPr>
              <a:t>The three phases of the new recovery process is depicted below</a:t>
            </a:r>
          </a:p>
          <a:p>
            <a:pPr>
              <a:buClr>
                <a:srgbClr val="C00000"/>
              </a:buClr>
              <a:buFont typeface="Wingdings" panose="05000000000000000000" pitchFamily="2" charset="2"/>
              <a:buChar char="§"/>
              <a:defRPr/>
            </a:pPr>
            <a:r>
              <a:rPr lang="en-ZA" altLang="en-US" sz="1400" dirty="0">
                <a:cs typeface="Calibri" panose="020F0502020204030204" pitchFamily="34" charset="0"/>
              </a:rPr>
              <a:t>Each phase is time-bound with measurable targets and defined reporting formats</a:t>
            </a:r>
            <a:endParaRPr lang="en-ZA" altLang="en-US" sz="2000" dirty="0">
              <a:cs typeface="Calibri" panose="020F0502020204030204" pitchFamily="34" charset="0"/>
            </a:endParaRPr>
          </a:p>
        </p:txBody>
      </p:sp>
      <p:sp>
        <p:nvSpPr>
          <p:cNvPr id="5" name="Rectangle: Diagonal Corners Snipped 4">
            <a:extLst>
              <a:ext uri="{FF2B5EF4-FFF2-40B4-BE49-F238E27FC236}">
                <a16:creationId xmlns:a16="http://schemas.microsoft.com/office/drawing/2014/main" xmlns="" id="{0102C209-19C7-A3DC-93E1-712A828B28CA}"/>
              </a:ext>
            </a:extLst>
          </p:cNvPr>
          <p:cNvSpPr/>
          <p:nvPr/>
        </p:nvSpPr>
        <p:spPr>
          <a:xfrm>
            <a:off x="498446" y="2043822"/>
            <a:ext cx="1431000" cy="877595"/>
          </a:xfrm>
          <a:prstGeom prst="snip2Diag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sz="1500" dirty="0">
                <a:latin typeface="Arial" panose="020B0604020202020204" pitchFamily="34" charset="0"/>
                <a:cs typeface="Arial" panose="020B0604020202020204" pitchFamily="34" charset="0"/>
              </a:rPr>
              <a:t>Phase 1:</a:t>
            </a:r>
          </a:p>
          <a:p>
            <a:pPr algn="ctr">
              <a:defRPr/>
            </a:pPr>
            <a:r>
              <a:rPr lang="en-ZA" sz="1500" dirty="0">
                <a:latin typeface="Arial" panose="020B0604020202020204" pitchFamily="34" charset="0"/>
                <a:cs typeface="Arial" panose="020B0604020202020204" pitchFamily="34" charset="0"/>
              </a:rPr>
              <a:t>Rescue</a:t>
            </a:r>
          </a:p>
          <a:p>
            <a:pPr algn="ctr">
              <a:defRPr/>
            </a:pPr>
            <a:r>
              <a:rPr lang="en-ZA" sz="1500" dirty="0">
                <a:latin typeface="Arial" panose="020B0604020202020204" pitchFamily="34" charset="0"/>
                <a:cs typeface="Arial" panose="020B0604020202020204" pitchFamily="34" charset="0"/>
              </a:rPr>
              <a:t>(6-8 Months)</a:t>
            </a:r>
          </a:p>
        </p:txBody>
      </p:sp>
      <p:sp>
        <p:nvSpPr>
          <p:cNvPr id="7" name="Rectangle: Diagonal Corners Snipped 6">
            <a:extLst>
              <a:ext uri="{FF2B5EF4-FFF2-40B4-BE49-F238E27FC236}">
                <a16:creationId xmlns:a16="http://schemas.microsoft.com/office/drawing/2014/main" xmlns="" id="{063A5FDF-C69E-53D7-6A93-A5ACEC61F2E1}"/>
              </a:ext>
            </a:extLst>
          </p:cNvPr>
          <p:cNvSpPr/>
          <p:nvPr/>
        </p:nvSpPr>
        <p:spPr>
          <a:xfrm>
            <a:off x="3568966" y="2048941"/>
            <a:ext cx="1677650" cy="877595"/>
          </a:xfrm>
          <a:prstGeom prst="snip2Diag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sz="1600" dirty="0">
                <a:latin typeface="Arial" panose="020B0604020202020204" pitchFamily="34" charset="0"/>
                <a:cs typeface="Arial" panose="020B0604020202020204" pitchFamily="34" charset="0"/>
              </a:rPr>
              <a:t>Phase 2:</a:t>
            </a:r>
          </a:p>
          <a:p>
            <a:pPr algn="ctr">
              <a:defRPr/>
            </a:pPr>
            <a:r>
              <a:rPr lang="en-ZA" sz="1600" dirty="0">
                <a:latin typeface="Arial" panose="020B0604020202020204" pitchFamily="34" charset="0"/>
                <a:cs typeface="Arial" panose="020B0604020202020204" pitchFamily="34" charset="0"/>
              </a:rPr>
              <a:t>Stabilisation</a:t>
            </a:r>
          </a:p>
          <a:p>
            <a:pPr algn="ctr">
              <a:defRPr/>
            </a:pPr>
            <a:r>
              <a:rPr lang="en-ZA" sz="1600" dirty="0">
                <a:latin typeface="Arial" panose="020B0604020202020204" pitchFamily="34" charset="0"/>
                <a:cs typeface="Arial" panose="020B0604020202020204" pitchFamily="34" charset="0"/>
              </a:rPr>
              <a:t>(6/8-18/24 Months)</a:t>
            </a:r>
          </a:p>
        </p:txBody>
      </p:sp>
      <p:sp>
        <p:nvSpPr>
          <p:cNvPr id="8" name="Rectangle: Diagonal Corners Snipped 7">
            <a:extLst>
              <a:ext uri="{FF2B5EF4-FFF2-40B4-BE49-F238E27FC236}">
                <a16:creationId xmlns:a16="http://schemas.microsoft.com/office/drawing/2014/main" xmlns="" id="{9142ACBC-4F63-4459-413E-AC1A73B57557}"/>
              </a:ext>
            </a:extLst>
          </p:cNvPr>
          <p:cNvSpPr/>
          <p:nvPr/>
        </p:nvSpPr>
        <p:spPr>
          <a:xfrm>
            <a:off x="6252404" y="2045695"/>
            <a:ext cx="1915594" cy="873848"/>
          </a:xfrm>
          <a:prstGeom prst="snip2Diag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sz="1600" dirty="0">
                <a:latin typeface="Arial" panose="020B0604020202020204" pitchFamily="34" charset="0"/>
                <a:cs typeface="Arial" panose="020B0604020202020204" pitchFamily="34" charset="0"/>
              </a:rPr>
              <a:t>Phase 3:</a:t>
            </a:r>
          </a:p>
          <a:p>
            <a:pPr algn="ctr">
              <a:defRPr/>
            </a:pPr>
            <a:r>
              <a:rPr lang="en-ZA" sz="1600" dirty="0">
                <a:latin typeface="Arial" panose="020B0604020202020204" pitchFamily="34" charset="0"/>
                <a:cs typeface="Arial" panose="020B0604020202020204" pitchFamily="34" charset="0"/>
              </a:rPr>
              <a:t>Sustainability</a:t>
            </a:r>
          </a:p>
          <a:p>
            <a:pPr algn="ctr">
              <a:defRPr/>
            </a:pPr>
            <a:r>
              <a:rPr lang="en-ZA" sz="1600" dirty="0">
                <a:latin typeface="Arial" panose="020B0604020202020204" pitchFamily="34" charset="0"/>
                <a:cs typeface="Arial" panose="020B0604020202020204" pitchFamily="34" charset="0"/>
              </a:rPr>
              <a:t>(From depends on phase 2)</a:t>
            </a:r>
          </a:p>
        </p:txBody>
      </p:sp>
      <p:sp>
        <p:nvSpPr>
          <p:cNvPr id="6" name="Arrow: Right 5">
            <a:extLst>
              <a:ext uri="{FF2B5EF4-FFF2-40B4-BE49-F238E27FC236}">
                <a16:creationId xmlns:a16="http://schemas.microsoft.com/office/drawing/2014/main" xmlns="" id="{CE688ADD-988D-56BB-1F05-97F6164BA256}"/>
              </a:ext>
            </a:extLst>
          </p:cNvPr>
          <p:cNvSpPr/>
          <p:nvPr/>
        </p:nvSpPr>
        <p:spPr>
          <a:xfrm>
            <a:off x="2634149" y="2370898"/>
            <a:ext cx="657753" cy="363474"/>
          </a:xfrm>
          <a:prstGeom prst="rightArrow">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sz="1447"/>
          </a:p>
        </p:txBody>
      </p:sp>
      <p:sp>
        <p:nvSpPr>
          <p:cNvPr id="10" name="Arrow: Right 9">
            <a:extLst>
              <a:ext uri="{FF2B5EF4-FFF2-40B4-BE49-F238E27FC236}">
                <a16:creationId xmlns:a16="http://schemas.microsoft.com/office/drawing/2014/main" xmlns="" id="{FF3FB27B-2489-D9C3-73DB-4AD5BD7EC080}"/>
              </a:ext>
            </a:extLst>
          </p:cNvPr>
          <p:cNvSpPr/>
          <p:nvPr/>
        </p:nvSpPr>
        <p:spPr>
          <a:xfrm>
            <a:off x="5385990" y="2370898"/>
            <a:ext cx="591320" cy="363474"/>
          </a:xfrm>
          <a:prstGeom prst="rightArrow">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sz="1447"/>
          </a:p>
        </p:txBody>
      </p:sp>
      <p:sp>
        <p:nvSpPr>
          <p:cNvPr id="9" name="Rectangle 8">
            <a:extLst>
              <a:ext uri="{FF2B5EF4-FFF2-40B4-BE49-F238E27FC236}">
                <a16:creationId xmlns:a16="http://schemas.microsoft.com/office/drawing/2014/main" xmlns="" id="{61E9C195-6F8A-18C4-9983-7E156958564A}"/>
              </a:ext>
            </a:extLst>
          </p:cNvPr>
          <p:cNvSpPr/>
          <p:nvPr/>
        </p:nvSpPr>
        <p:spPr>
          <a:xfrm>
            <a:off x="762000" y="3108379"/>
            <a:ext cx="2638296" cy="3333169"/>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128579" indent="-12857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Focus is on cash – and short term liquidity</a:t>
            </a:r>
            <a:endParaRPr lang="en-ZA" sz="1200" b="1" dirty="0">
              <a:solidFill>
                <a:schemeClr val="tx1"/>
              </a:solidFill>
              <a:latin typeface="Arial" panose="020B0604020202020204" pitchFamily="34" charset="0"/>
              <a:cs typeface="Arial" panose="020B0604020202020204" pitchFamily="34" charset="0"/>
            </a:endParaRPr>
          </a:p>
          <a:p>
            <a:pPr marL="128579" indent="-12857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Selected high-level governance and service delivery indicators focused on visible wins</a:t>
            </a:r>
            <a:endParaRPr lang="en-ZA" sz="1200" b="1" dirty="0">
              <a:ln/>
              <a:solidFill>
                <a:schemeClr val="tx1"/>
              </a:solidFill>
              <a:latin typeface="Arial" panose="020B0604020202020204" pitchFamily="34" charset="0"/>
              <a:ea typeface="ＭＳ Ｐゴシック" pitchFamily="1" charset="-128"/>
              <a:cs typeface="Arial" panose="020B0604020202020204" pitchFamily="34" charset="0"/>
            </a:endParaRPr>
          </a:p>
          <a:p>
            <a:pPr marL="128579" indent="-12857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Selection of appropriate strategic financial indicators:</a:t>
            </a:r>
            <a:endParaRPr lang="en-ZA" sz="1200" b="1" dirty="0">
              <a:ln/>
              <a:solidFill>
                <a:schemeClr val="tx1"/>
              </a:solidFill>
              <a:latin typeface="Arial" panose="020B0604020202020204" pitchFamily="34" charset="0"/>
              <a:ea typeface="ＭＳ Ｐゴシック" pitchFamily="1" charset="-128"/>
              <a:cs typeface="Arial" panose="020B0604020202020204" pitchFamily="34" charset="0"/>
            </a:endParaRPr>
          </a:p>
          <a:p>
            <a:pPr>
              <a:buFont typeface="Courier New" panose="02070309020205020404" pitchFamily="49" charset="0"/>
              <a:buChar char="o"/>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Funded Budget</a:t>
            </a:r>
          </a:p>
          <a:p>
            <a:pPr>
              <a:buFont typeface="Courier New" panose="02070309020205020404" pitchFamily="49" charset="0"/>
              <a:buChar char="o"/>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Cash Flow Management</a:t>
            </a:r>
          </a:p>
          <a:p>
            <a:pPr>
              <a:buFont typeface="Courier New" panose="02070309020205020404" pitchFamily="49" charset="0"/>
              <a:buChar char="o"/>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Cost Containment</a:t>
            </a:r>
          </a:p>
          <a:p>
            <a:pPr>
              <a:buFont typeface="Courier New" panose="02070309020205020404" pitchFamily="49" charset="0"/>
              <a:buChar char="o"/>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Trading Debtors</a:t>
            </a:r>
          </a:p>
          <a:p>
            <a:pPr>
              <a:buFont typeface="Courier New" panose="02070309020205020404" pitchFamily="49" charset="0"/>
              <a:buChar char="o"/>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Creditor Management</a:t>
            </a:r>
          </a:p>
          <a:p>
            <a:pPr>
              <a:buFont typeface="Courier New" panose="02070309020205020404" pitchFamily="49" charset="0"/>
              <a:buChar char="o"/>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Ring-fencing Conditional Grants</a:t>
            </a:r>
          </a:p>
          <a:p>
            <a:pPr marL="128579" indent="-128579">
              <a:buFont typeface="Arial" panose="020B0604020202020204" pitchFamily="34" charset="0"/>
              <a:buChar char="•"/>
              <a:defRPr/>
            </a:pP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Visible service delivery (</a:t>
            </a:r>
            <a:r>
              <a:rPr lang="en-ZA" sz="1200" b="1" dirty="0" err="1">
                <a:ln/>
                <a:solidFill>
                  <a:schemeClr val="tx1"/>
                </a:solidFill>
                <a:latin typeface="Arial" panose="020B0604020202020204" pitchFamily="34" charset="0"/>
                <a:ea typeface="ＭＳ Ｐゴシック" pitchFamily="1" charset="-128"/>
                <a:cs typeface="Arial" panose="020B0604020202020204" pitchFamily="34" charset="0"/>
              </a:rPr>
              <a:t>e.g</a:t>
            </a:r>
            <a:r>
              <a:rPr lang="en-ZA" sz="1200" b="1" dirty="0">
                <a:ln/>
                <a:solidFill>
                  <a:schemeClr val="tx1"/>
                </a:solidFill>
                <a:latin typeface="Arial" panose="020B0604020202020204" pitchFamily="34" charset="0"/>
                <a:ea typeface="ＭＳ Ｐゴシック" pitchFamily="1" charset="-128"/>
                <a:cs typeface="Arial" panose="020B0604020202020204" pitchFamily="34" charset="0"/>
              </a:rPr>
              <a:t> potholes, streetlights, etc).</a:t>
            </a:r>
          </a:p>
        </p:txBody>
      </p:sp>
      <p:sp>
        <p:nvSpPr>
          <p:cNvPr id="12" name="Rectangle 11">
            <a:extLst>
              <a:ext uri="{FF2B5EF4-FFF2-40B4-BE49-F238E27FC236}">
                <a16:creationId xmlns:a16="http://schemas.microsoft.com/office/drawing/2014/main" xmlns="" id="{C8124D61-4E7D-5711-CE5F-E9E68FC30E58}"/>
              </a:ext>
            </a:extLst>
          </p:cNvPr>
          <p:cNvSpPr/>
          <p:nvPr/>
        </p:nvSpPr>
        <p:spPr>
          <a:xfrm>
            <a:off x="3820540" y="3148354"/>
            <a:ext cx="2031560" cy="3018131"/>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14299" indent="-21429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“Plugging the holes and fixing the leaks”</a:t>
            </a:r>
            <a:endParaRPr lang="en-ZA" sz="1200" b="1" dirty="0">
              <a:solidFill>
                <a:schemeClr val="tx1"/>
              </a:solidFill>
              <a:latin typeface="Arial" panose="020B0604020202020204" pitchFamily="34" charset="0"/>
              <a:cs typeface="Arial" panose="020B0604020202020204" pitchFamily="34" charset="0"/>
            </a:endParaRPr>
          </a:p>
          <a:p>
            <a:pPr marL="214299" indent="-21429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Focus is on the areas that are depleting the municipality’s financial resources</a:t>
            </a:r>
          </a:p>
          <a:p>
            <a:pPr marL="214299" indent="-21429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Deeper focus on governance, service delivery and institutional pillars </a:t>
            </a:r>
          </a:p>
          <a:p>
            <a:pPr marL="214299" indent="-214299">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Longer-term liquidity</a:t>
            </a:r>
          </a:p>
        </p:txBody>
      </p:sp>
      <p:sp>
        <p:nvSpPr>
          <p:cNvPr id="13" name="Rectangle 12">
            <a:extLst>
              <a:ext uri="{FF2B5EF4-FFF2-40B4-BE49-F238E27FC236}">
                <a16:creationId xmlns:a16="http://schemas.microsoft.com/office/drawing/2014/main" xmlns="" id="{57D67E3F-47C1-1298-50C8-F7C52F831626}"/>
              </a:ext>
            </a:extLst>
          </p:cNvPr>
          <p:cNvSpPr/>
          <p:nvPr/>
        </p:nvSpPr>
        <p:spPr>
          <a:xfrm>
            <a:off x="6477000" y="3119779"/>
            <a:ext cx="1801140" cy="3076472"/>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214299" indent="-214299">
              <a:lnSpc>
                <a:spcPts val="1260"/>
              </a:lnSpc>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Focus on preventing a regression in performance</a:t>
            </a:r>
            <a:endParaRPr lang="en-ZA" sz="1200" b="1" dirty="0">
              <a:solidFill>
                <a:schemeClr val="tx1"/>
              </a:solidFill>
              <a:latin typeface="Arial" panose="020B0604020202020204" pitchFamily="34" charset="0"/>
              <a:cs typeface="Arial" panose="020B0604020202020204" pitchFamily="34" charset="0"/>
            </a:endParaRPr>
          </a:p>
          <a:p>
            <a:pPr marL="214299" indent="-214299">
              <a:lnSpc>
                <a:spcPts val="1260"/>
              </a:lnSpc>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Institutionalisation of progress in Phases 1 and 2</a:t>
            </a:r>
          </a:p>
          <a:p>
            <a:pPr marL="214299" indent="-214299">
              <a:lnSpc>
                <a:spcPts val="1260"/>
              </a:lnSpc>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Long-term financing strategy, revenue enhancements, etc. </a:t>
            </a:r>
          </a:p>
          <a:p>
            <a:pPr marL="214299" indent="-214299">
              <a:lnSpc>
                <a:spcPts val="1260"/>
              </a:lnSpc>
              <a:buFont typeface="Arial" panose="020B0604020202020204" pitchFamily="34" charset="0"/>
              <a:buChar char="•"/>
              <a:defRPr/>
            </a:pPr>
            <a:r>
              <a:rPr lang="en-GB" sz="1200" b="1" dirty="0">
                <a:ln/>
                <a:solidFill>
                  <a:schemeClr val="tx1"/>
                </a:solidFill>
                <a:latin typeface="Arial" panose="020B0604020202020204" pitchFamily="34" charset="0"/>
                <a:ea typeface="ＭＳ Ｐゴシック" pitchFamily="1" charset="-128"/>
                <a:cs typeface="Arial" panose="020B0604020202020204" pitchFamily="34" charset="0"/>
              </a:rPr>
              <a:t>Technological improvements, innovation,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6733" y="633062"/>
            <a:ext cx="8585792" cy="273844"/>
          </a:xfrm>
        </p:spPr>
        <p:txBody>
          <a:bodyPr>
            <a:noAutofit/>
          </a:bodyPr>
          <a:lstStyle/>
          <a:p>
            <a:pPr algn="ctr"/>
            <a:r>
              <a:rPr lang="en-US" altLang="en-US" sz="2800" b="1" dirty="0">
                <a:solidFill>
                  <a:srgbClr val="000000"/>
                </a:solidFill>
                <a:latin typeface="Arial" panose="020B0604020202020204" pitchFamily="34" charset="0"/>
                <a:cs typeface="Arial" panose="020B0604020202020204" pitchFamily="34" charset="0"/>
              </a:rPr>
              <a:t>FRP Implementation Progress</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22</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279103" y="1474737"/>
            <a:ext cx="8585792" cy="3424271"/>
          </a:xfrm>
        </p:spPr>
        <p:txBody>
          <a:bodyPr>
            <a:normAutofit/>
          </a:bodyPr>
          <a:lstStyle/>
          <a:p>
            <a:pPr marL="0" indent="0" algn="just">
              <a:lnSpc>
                <a:spcPct val="150000"/>
              </a:lnSpc>
              <a:spcBef>
                <a:spcPts val="0"/>
              </a:spcBef>
              <a:spcAft>
                <a:spcPts val="0"/>
              </a:spcAft>
              <a:buNone/>
            </a:pPr>
            <a:r>
              <a:rPr lang="en-GB" sz="1350" dirty="0">
                <a:solidFill>
                  <a:srgbClr val="000000"/>
                </a:solidFill>
                <a:latin typeface="Arial" panose="020B0604020202020204" pitchFamily="34" charset="0"/>
                <a:ea typeface="Times New Roman" panose="02020603050405020304" pitchFamily="18" charset="0"/>
              </a:rPr>
              <a:t> </a:t>
            </a:r>
            <a:endParaRPr lang="en-US" sz="1350" dirty="0">
              <a:latin typeface="Times New Roman" panose="02020603050405020304" pitchFamily="18" charset="0"/>
              <a:ea typeface="Times New Roman" panose="02020603050405020304" pitchFamily="18" charset="0"/>
            </a:endParaRPr>
          </a:p>
        </p:txBody>
      </p:sp>
      <p:graphicFrame>
        <p:nvGraphicFramePr>
          <p:cNvPr id="7" name="Table 7">
            <a:extLst>
              <a:ext uri="{FF2B5EF4-FFF2-40B4-BE49-F238E27FC236}">
                <a16:creationId xmlns:a16="http://schemas.microsoft.com/office/drawing/2014/main" xmlns="" id="{A5762E41-14C6-41FA-B1D5-03F3B9462250}"/>
              </a:ext>
            </a:extLst>
          </p:cNvPr>
          <p:cNvGraphicFramePr>
            <a:graphicFrameLocks noGrp="1"/>
          </p:cNvGraphicFramePr>
          <p:nvPr>
            <p:extLst>
              <p:ext uri="{D42A27DB-BD31-4B8C-83A1-F6EECF244321}">
                <p14:modId xmlns:p14="http://schemas.microsoft.com/office/powerpoint/2010/main" xmlns="" val="1320952110"/>
              </p:ext>
            </p:extLst>
          </p:nvPr>
        </p:nvGraphicFramePr>
        <p:xfrm>
          <a:off x="1066800" y="1491312"/>
          <a:ext cx="7798100" cy="3672157"/>
        </p:xfrm>
        <a:graphic>
          <a:graphicData uri="http://schemas.openxmlformats.org/drawingml/2006/table">
            <a:tbl>
              <a:tblPr firstRow="1" bandRow="1">
                <a:tableStyleId>{5C22544A-7EE6-4342-B048-85BDC9FD1C3A}</a:tableStyleId>
              </a:tblPr>
              <a:tblGrid>
                <a:gridCol w="1559620">
                  <a:extLst>
                    <a:ext uri="{9D8B030D-6E8A-4147-A177-3AD203B41FA5}">
                      <a16:colId xmlns:a16="http://schemas.microsoft.com/office/drawing/2014/main" xmlns="" val="1960033502"/>
                    </a:ext>
                  </a:extLst>
                </a:gridCol>
                <a:gridCol w="1559620">
                  <a:extLst>
                    <a:ext uri="{9D8B030D-6E8A-4147-A177-3AD203B41FA5}">
                      <a16:colId xmlns:a16="http://schemas.microsoft.com/office/drawing/2014/main" xmlns="" val="424719682"/>
                    </a:ext>
                  </a:extLst>
                </a:gridCol>
                <a:gridCol w="1559620">
                  <a:extLst>
                    <a:ext uri="{9D8B030D-6E8A-4147-A177-3AD203B41FA5}">
                      <a16:colId xmlns:a16="http://schemas.microsoft.com/office/drawing/2014/main" xmlns="" val="525668965"/>
                    </a:ext>
                  </a:extLst>
                </a:gridCol>
                <a:gridCol w="1559620">
                  <a:extLst>
                    <a:ext uri="{9D8B030D-6E8A-4147-A177-3AD203B41FA5}">
                      <a16:colId xmlns:a16="http://schemas.microsoft.com/office/drawing/2014/main" xmlns="" val="1933178608"/>
                    </a:ext>
                  </a:extLst>
                </a:gridCol>
                <a:gridCol w="1559620">
                  <a:extLst>
                    <a:ext uri="{9D8B030D-6E8A-4147-A177-3AD203B41FA5}">
                      <a16:colId xmlns:a16="http://schemas.microsoft.com/office/drawing/2014/main" xmlns="" val="1391783829"/>
                    </a:ext>
                  </a:extLst>
                </a:gridCol>
              </a:tblGrid>
              <a:tr h="918896">
                <a:tc>
                  <a:txBody>
                    <a:bodyPr/>
                    <a:lstStyle/>
                    <a:p>
                      <a:r>
                        <a:rPr lang="en-US" sz="1500" dirty="0">
                          <a:solidFill>
                            <a:schemeClr val="tx1"/>
                          </a:solidFill>
                          <a:latin typeface="Arial" panose="020B0604020202020204" pitchFamily="34" charset="0"/>
                          <a:cs typeface="Arial" panose="020B0604020202020204" pitchFamily="34" charset="0"/>
                        </a:rPr>
                        <a:t>Pillar</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solidFill>
                            <a:schemeClr val="tx1"/>
                          </a:solidFill>
                          <a:latin typeface="Arial" panose="020B0604020202020204" pitchFamily="34" charset="0"/>
                          <a:cs typeface="Arial" panose="020B0604020202020204" pitchFamily="34" charset="0"/>
                        </a:rPr>
                        <a:t>Number of activities under</a:t>
                      </a:r>
                      <a:r>
                        <a:rPr lang="en-US" sz="1500" baseline="0" dirty="0">
                          <a:solidFill>
                            <a:schemeClr val="tx1"/>
                          </a:solidFill>
                          <a:latin typeface="Arial" panose="020B0604020202020204" pitchFamily="34" charset="0"/>
                          <a:cs typeface="Arial" panose="020B0604020202020204" pitchFamily="34" charset="0"/>
                        </a:rPr>
                        <a:t> the pillar</a:t>
                      </a:r>
                      <a:endParaRPr lang="en-US" sz="1500" dirty="0">
                        <a:solidFill>
                          <a:schemeClr val="tx1"/>
                        </a:solidFill>
                        <a:latin typeface="Arial" panose="020B0604020202020204" pitchFamily="34" charset="0"/>
                        <a:cs typeface="Arial" panose="020B0604020202020204" pitchFamily="34" charset="0"/>
                      </a:endParaRP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solidFill>
                            <a:schemeClr val="tx1"/>
                          </a:solidFill>
                          <a:latin typeface="Arial" panose="020B0604020202020204" pitchFamily="34" charset="0"/>
                          <a:cs typeface="Arial" panose="020B0604020202020204" pitchFamily="34" charset="0"/>
                        </a:rPr>
                        <a:t>Number of activities completed</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solidFill>
                            <a:schemeClr val="tx1"/>
                          </a:solidFill>
                          <a:latin typeface="Arial" panose="020B0604020202020204" pitchFamily="34" charset="0"/>
                          <a:cs typeface="Arial" panose="020B0604020202020204" pitchFamily="34" charset="0"/>
                        </a:rPr>
                        <a:t>Number of activities outstanding</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solidFill>
                            <a:schemeClr val="tx1"/>
                          </a:solidFill>
                          <a:latin typeface="Arial" panose="020B0604020202020204" pitchFamily="34" charset="0"/>
                          <a:cs typeface="Arial" panose="020B0604020202020204" pitchFamily="34" charset="0"/>
                        </a:rPr>
                        <a:t>Reason for outstanding</a:t>
                      </a:r>
                      <a:r>
                        <a:rPr lang="en-US" sz="1500" baseline="0" dirty="0">
                          <a:solidFill>
                            <a:schemeClr val="tx1"/>
                          </a:solidFill>
                          <a:latin typeface="Arial" panose="020B0604020202020204" pitchFamily="34" charset="0"/>
                          <a:cs typeface="Arial" panose="020B0604020202020204" pitchFamily="34" charset="0"/>
                        </a:rPr>
                        <a:t> activities</a:t>
                      </a:r>
                      <a:endParaRPr lang="en-US" sz="1500" dirty="0">
                        <a:solidFill>
                          <a:schemeClr val="tx1"/>
                        </a:solidFill>
                        <a:latin typeface="Arial" panose="020B0604020202020204" pitchFamily="34" charset="0"/>
                        <a:cs typeface="Arial" panose="020B0604020202020204" pitchFamily="34" charset="0"/>
                      </a:endParaRP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89523153"/>
                  </a:ext>
                </a:extLst>
              </a:tr>
              <a:tr h="1211586">
                <a:tc>
                  <a:txBody>
                    <a:bodyPr/>
                    <a:lstStyle/>
                    <a:p>
                      <a:r>
                        <a:rPr lang="en-US" sz="1500" dirty="0">
                          <a:latin typeface="Arial" panose="020B0604020202020204" pitchFamily="34" charset="0"/>
                          <a:cs typeface="Arial" panose="020B0604020202020204" pitchFamily="34" charset="0"/>
                        </a:rPr>
                        <a:t>Good Governance</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41</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40</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1</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latin typeface="Arial" panose="020B0604020202020204" pitchFamily="34" charset="0"/>
                          <a:cs typeface="Arial" panose="020B0604020202020204" pitchFamily="34" charset="0"/>
                        </a:rPr>
                        <a:t>The activity was not applicable to the municipality during the reporting date</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74347255"/>
                  </a:ext>
                </a:extLst>
              </a:tr>
              <a:tr h="372660">
                <a:tc>
                  <a:txBody>
                    <a:bodyPr/>
                    <a:lstStyle/>
                    <a:p>
                      <a:r>
                        <a:rPr lang="en-US" sz="1500" dirty="0">
                          <a:latin typeface="Arial" panose="020B0604020202020204" pitchFamily="34" charset="0"/>
                          <a:cs typeface="Arial" panose="020B0604020202020204" pitchFamily="34" charset="0"/>
                        </a:rPr>
                        <a:t>Human Resource</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12</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12</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0</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latin typeface="Arial" panose="020B0604020202020204" pitchFamily="34" charset="0"/>
                          <a:cs typeface="Arial" panose="020B0604020202020204" pitchFamily="34" charset="0"/>
                        </a:rPr>
                        <a:t>N/A</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29001770"/>
                  </a:ext>
                </a:extLst>
              </a:tr>
              <a:tr h="643229">
                <a:tc>
                  <a:txBody>
                    <a:bodyPr/>
                    <a:lstStyle/>
                    <a:p>
                      <a:r>
                        <a:rPr lang="en-US" sz="1500" dirty="0">
                          <a:latin typeface="Arial" panose="020B0604020202020204" pitchFamily="34" charset="0"/>
                          <a:cs typeface="Arial" panose="020B0604020202020204" pitchFamily="34" charset="0"/>
                        </a:rPr>
                        <a:t>Financial Management</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36</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36</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0</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latin typeface="Arial" panose="020B0604020202020204" pitchFamily="34" charset="0"/>
                          <a:cs typeface="Arial" panose="020B0604020202020204" pitchFamily="34" charset="0"/>
                        </a:rPr>
                        <a:t>N/A</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9638730"/>
                  </a:ext>
                </a:extLst>
              </a:tr>
              <a:tr h="372660">
                <a:tc>
                  <a:txBody>
                    <a:bodyPr/>
                    <a:lstStyle/>
                    <a:p>
                      <a:r>
                        <a:rPr lang="en-US" sz="1500" dirty="0">
                          <a:latin typeface="Arial" panose="020B0604020202020204" pitchFamily="34" charset="0"/>
                          <a:cs typeface="Arial" panose="020B0604020202020204" pitchFamily="34" charset="0"/>
                        </a:rPr>
                        <a:t>Service Delivery</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42</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42</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a:latin typeface="Arial" panose="020B0604020202020204" pitchFamily="34" charset="0"/>
                          <a:cs typeface="Arial" panose="020B0604020202020204" pitchFamily="34" charset="0"/>
                        </a:rPr>
                        <a:t>0</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dirty="0">
                          <a:latin typeface="Arial" panose="020B0604020202020204" pitchFamily="34" charset="0"/>
                          <a:cs typeface="Arial" panose="020B0604020202020204" pitchFamily="34" charset="0"/>
                        </a:rPr>
                        <a:t>N/A</a:t>
                      </a:r>
                    </a:p>
                  </a:txBody>
                  <a:tcPr marL="68580" marR="68580" marT="34293" marB="342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6454896"/>
                  </a:ext>
                </a:extLst>
              </a:tr>
            </a:tbl>
          </a:graphicData>
        </a:graphic>
      </p:graphicFrame>
    </p:spTree>
    <p:extLst>
      <p:ext uri="{BB962C8B-B14F-4D97-AF65-F5344CB8AC3E}">
        <p14:creationId xmlns:p14="http://schemas.microsoft.com/office/powerpoint/2010/main" xmlns="" val="1806998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104" y="685794"/>
            <a:ext cx="8585792" cy="273844"/>
          </a:xfrm>
        </p:spPr>
        <p:txBody>
          <a:bodyPr>
            <a:noAutofit/>
          </a:bodyPr>
          <a:lstStyle/>
          <a:p>
            <a:pPr algn="ctr"/>
            <a:r>
              <a:rPr lang="en-US" altLang="en-US" sz="2800" b="1" dirty="0">
                <a:solidFill>
                  <a:srgbClr val="000000"/>
                </a:solidFill>
                <a:latin typeface="Arial" panose="020B0604020202020204" pitchFamily="34" charset="0"/>
                <a:cs typeface="Arial" panose="020B0604020202020204" pitchFamily="34" charset="0"/>
              </a:rPr>
              <a:t>Financial Recovery Plan</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23</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762000" y="1443205"/>
            <a:ext cx="8102896" cy="4652795"/>
          </a:xfrm>
        </p:spPr>
        <p:txBody>
          <a:bodyPr>
            <a:normAutofit/>
          </a:bodyPr>
          <a:lstStyle/>
          <a:p>
            <a:pPr marL="0" lvl="1" indent="0">
              <a:lnSpc>
                <a:spcPct val="150000"/>
              </a:lnSpc>
              <a:spcBef>
                <a:spcPct val="0"/>
              </a:spcBef>
              <a:buClr>
                <a:srgbClr val="3333CC"/>
              </a:buClr>
              <a:buSzPts val="1600"/>
              <a:buNone/>
              <a:defRPr/>
            </a:pP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altLang="en-US" sz="1800" b="1" u="sng" dirty="0">
                <a:latin typeface="Arial" panose="020B0604020202020204" pitchFamily="34" charset="0"/>
                <a:cs typeface="Arial" panose="020B0604020202020204" pitchFamily="34" charset="0"/>
              </a:rPr>
              <a:t>Key observations</a:t>
            </a:r>
          </a:p>
          <a:p>
            <a:pPr marL="214313" lvl="1">
              <a:lnSpc>
                <a:spcPct val="150000"/>
              </a:lnSpc>
              <a:spcBef>
                <a:spcPct val="0"/>
              </a:spcBef>
              <a:buClr>
                <a:schemeClr val="tx1"/>
              </a:buClr>
              <a:buSzPts val="1600"/>
              <a:buFont typeface="Arial" panose="020B0604020202020204" pitchFamily="34" charset="0"/>
              <a:buChar char="•"/>
              <a:defRPr/>
            </a:pPr>
            <a:r>
              <a:rPr lang="en-US" altLang="en-US" sz="1800" dirty="0">
                <a:latin typeface="Arial" panose="020B0604020202020204" pitchFamily="34" charset="0"/>
                <a:cs typeface="Arial" panose="020B0604020202020204" pitchFamily="34" charset="0"/>
              </a:rPr>
              <a:t>The municipality has a financial recovery plan in place, and approved by council on the 26 October 2020 however, the council did not review the implementation since then.</a:t>
            </a:r>
          </a:p>
          <a:p>
            <a:pPr marL="214313" lvl="1">
              <a:lnSpc>
                <a:spcPct val="150000"/>
              </a:lnSpc>
              <a:spcBef>
                <a:spcPct val="0"/>
              </a:spcBef>
              <a:buClr>
                <a:schemeClr val="tx1"/>
              </a:buClr>
              <a:buSzPts val="1600"/>
              <a:buFont typeface="Arial" panose="020B0604020202020204" pitchFamily="34" charset="0"/>
              <a:buChar char="•"/>
              <a:defRPr/>
            </a:pPr>
            <a:r>
              <a:rPr lang="en-US" altLang="en-US" sz="1800" dirty="0">
                <a:latin typeface="Arial" panose="020B0604020202020204" pitchFamily="34" charset="0"/>
                <a:cs typeface="Arial" panose="020B0604020202020204" pitchFamily="34" charset="0"/>
              </a:rPr>
              <a:t>The municipality is currently on phase one of the financial recovery plan.</a:t>
            </a:r>
          </a:p>
          <a:p>
            <a:pPr marL="214313" lvl="1">
              <a:lnSpc>
                <a:spcPct val="150000"/>
              </a:lnSpc>
              <a:spcBef>
                <a:spcPct val="0"/>
              </a:spcBef>
              <a:buClr>
                <a:schemeClr val="tx1"/>
              </a:buClr>
              <a:buSzPts val="1600"/>
              <a:buFont typeface="Arial" panose="020B0604020202020204" pitchFamily="34" charset="0"/>
              <a:buChar char="•"/>
              <a:defRPr/>
            </a:pPr>
            <a:r>
              <a:rPr lang="en-US" altLang="en-US" sz="1800" dirty="0">
                <a:latin typeface="Arial" panose="020B0604020202020204" pitchFamily="34" charset="0"/>
                <a:cs typeface="Arial" panose="020B0604020202020204" pitchFamily="34" charset="0"/>
              </a:rPr>
              <a:t>The municipality has not submitted monthly progress reports for September and October 2022.</a:t>
            </a:r>
          </a:p>
          <a:p>
            <a:pPr marL="214313" lvl="1">
              <a:lnSpc>
                <a:spcPct val="150000"/>
              </a:lnSpc>
              <a:spcBef>
                <a:spcPct val="0"/>
              </a:spcBef>
              <a:buClr>
                <a:schemeClr val="tx1"/>
              </a:buClr>
              <a:buSzPts val="1600"/>
              <a:buFont typeface="Arial" panose="020B0604020202020204" pitchFamily="34" charset="0"/>
              <a:buChar char="•"/>
              <a:defRPr/>
            </a:pPr>
            <a:r>
              <a:rPr lang="en-US" altLang="en-US" sz="1800" dirty="0">
                <a:latin typeface="Arial" panose="020B0604020202020204" pitchFamily="34" charset="0"/>
                <a:cs typeface="Arial" panose="020B0604020202020204" pitchFamily="34" charset="0"/>
              </a:rPr>
              <a:t>Non-submission of portfolio of evidence to validate achieved performance.</a:t>
            </a:r>
          </a:p>
          <a:p>
            <a:pPr marL="214313" lvl="1">
              <a:lnSpc>
                <a:spcPct val="150000"/>
              </a:lnSpc>
              <a:spcBef>
                <a:spcPct val="0"/>
              </a:spcBef>
              <a:buClr>
                <a:schemeClr val="tx1"/>
              </a:buClr>
              <a:buSzPts val="1600"/>
              <a:buFont typeface="Arial" panose="020B0604020202020204" pitchFamily="34" charset="0"/>
              <a:buChar char="•"/>
              <a:defRPr/>
            </a:pPr>
            <a:r>
              <a:rPr lang="en-US" altLang="en-US" sz="1800" dirty="0">
                <a:latin typeface="Arial" panose="020B0604020202020204" pitchFamily="34" charset="0"/>
                <a:cs typeface="Arial" panose="020B0604020202020204" pitchFamily="34" charset="0"/>
              </a:rPr>
              <a:t>The municipality does not report financial impact on all activities within the financial recovery plan.</a:t>
            </a:r>
          </a:p>
          <a:p>
            <a:pPr marL="42863" lvl="1" indent="0">
              <a:lnSpc>
                <a:spcPct val="150000"/>
              </a:lnSpc>
              <a:spcBef>
                <a:spcPct val="0"/>
              </a:spcBef>
              <a:buClr>
                <a:schemeClr val="tx1"/>
              </a:buClr>
              <a:buSzPts val="1600"/>
              <a:buNone/>
              <a:defRPr/>
            </a:pPr>
            <a:endParaRPr lang="en-GB" altLang="en-US" sz="1800" dirty="0">
              <a:latin typeface="Arial" panose="020B0604020202020204" pitchFamily="34" charset="0"/>
              <a:cs typeface="Arial" panose="020B0604020202020204" pitchFamily="34" charset="0"/>
            </a:endParaRPr>
          </a:p>
          <a:p>
            <a:pPr marL="42863" lvl="1" indent="0">
              <a:lnSpc>
                <a:spcPct val="150000"/>
              </a:lnSpc>
              <a:spcBef>
                <a:spcPct val="0"/>
              </a:spcBef>
              <a:buClr>
                <a:schemeClr val="tx1"/>
              </a:buClr>
              <a:buSzPts val="1600"/>
              <a:buNone/>
              <a:defRPr/>
            </a:pPr>
            <a:endParaRPr lang="en-GB" altLang="en-US" sz="1800" dirty="0">
              <a:solidFill>
                <a:srgbClr val="141414"/>
              </a:solidFill>
              <a:latin typeface="Arial" panose="020B0604020202020204" pitchFamily="34" charset="0"/>
              <a:cs typeface="Arial" panose="020B0604020202020204" pitchFamily="34" charset="0"/>
            </a:endParaRPr>
          </a:p>
          <a:p>
            <a:pPr marL="0" indent="0" algn="just">
              <a:lnSpc>
                <a:spcPct val="150000"/>
              </a:lnSpc>
              <a:spcBef>
                <a:spcPts val="0"/>
              </a:spcBef>
              <a:spcAft>
                <a:spcPts val="0"/>
              </a:spcAft>
              <a:buNone/>
            </a:pPr>
            <a:endParaRPr lang="en-US" sz="1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2664820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7208" y="676269"/>
            <a:ext cx="8585792" cy="273844"/>
          </a:xfrm>
        </p:spPr>
        <p:txBody>
          <a:bodyPr>
            <a:noAutofit/>
          </a:bodyPr>
          <a:lstStyle/>
          <a:p>
            <a:pPr algn="ctr"/>
            <a:r>
              <a:rPr lang="en-GB" sz="2800" b="1" dirty="0">
                <a:latin typeface="Arial" panose="020B0604020202020204" pitchFamily="34" charset="0"/>
                <a:cs typeface="Arial" panose="020B0604020202020204" pitchFamily="34" charset="0"/>
              </a:rPr>
              <a:t>UIF&amp;W Expenditure</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24</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914399" y="1474737"/>
            <a:ext cx="7950495" cy="4706994"/>
          </a:xfrm>
        </p:spPr>
        <p:txBody>
          <a:bodyPr>
            <a:normAutofit/>
          </a:bodyPr>
          <a:lstStyle/>
          <a:p>
            <a:pPr algn="just">
              <a:lnSpc>
                <a:spcPct val="150000"/>
              </a:lnSpc>
              <a:spcBef>
                <a:spcPct val="0"/>
              </a:spcBef>
              <a:defRPr/>
            </a:pPr>
            <a:r>
              <a:rPr lang="en-GB"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altLang="en-US" sz="1800" dirty="0">
                <a:latin typeface="Arial" panose="020B0604020202020204" pitchFamily="34" charset="0"/>
                <a:cs typeface="Arial" panose="020B0604020202020204" pitchFamily="34" charset="0"/>
              </a:rPr>
              <a:t>The municipality has not finalised UIFW strategy and reduction plan despite the support provided by provincial government.</a:t>
            </a:r>
          </a:p>
          <a:p>
            <a:pPr algn="just">
              <a:lnSpc>
                <a:spcPct val="150000"/>
              </a:lnSpc>
              <a:spcBef>
                <a:spcPct val="0"/>
              </a:spcBef>
              <a:defRPr/>
            </a:pPr>
            <a:r>
              <a:rPr lang="en-GB" altLang="en-US" sz="1800" dirty="0">
                <a:latin typeface="Arial" panose="020B0604020202020204" pitchFamily="34" charset="0"/>
                <a:cs typeface="Arial" panose="020B0604020202020204" pitchFamily="34" charset="0"/>
              </a:rPr>
              <a:t>The municipality is not attending and reporting on the progress, challenges and action to improve the UIFW expenditure.</a:t>
            </a:r>
          </a:p>
          <a:p>
            <a:pPr algn="just">
              <a:lnSpc>
                <a:spcPct val="150000"/>
              </a:lnSpc>
              <a:spcBef>
                <a:spcPct val="0"/>
              </a:spcBef>
              <a:defRPr/>
            </a:pPr>
            <a:r>
              <a:rPr lang="en-GB" altLang="en-US" sz="1800" dirty="0">
                <a:latin typeface="Arial" panose="020B0604020202020204" pitchFamily="34" charset="0"/>
                <a:cs typeface="Arial" panose="020B0604020202020204" pitchFamily="34" charset="0"/>
              </a:rPr>
              <a:t>Non-submission of IYM reports (UIF and W) to Provincial Treasury.</a:t>
            </a:r>
          </a:p>
          <a:p>
            <a:pPr algn="just">
              <a:lnSpc>
                <a:spcPct val="150000"/>
              </a:lnSpc>
              <a:spcBef>
                <a:spcPct val="0"/>
              </a:spcBef>
              <a:defRPr/>
            </a:pPr>
            <a:r>
              <a:rPr lang="en-GB" altLang="en-US" sz="1800" dirty="0">
                <a:latin typeface="Arial" panose="020B0604020202020204" pitchFamily="34" charset="0"/>
                <a:cs typeface="Arial" panose="020B0604020202020204" pitchFamily="34" charset="0"/>
              </a:rPr>
              <a:t>MPAC investigations report has been submitted to council for approval.</a:t>
            </a:r>
          </a:p>
          <a:p>
            <a:pPr algn="just">
              <a:lnSpc>
                <a:spcPct val="150000"/>
              </a:lnSpc>
              <a:spcBef>
                <a:spcPct val="0"/>
              </a:spcBef>
              <a:defRPr/>
            </a:pPr>
            <a:r>
              <a:rPr lang="en-GB" altLang="en-US" sz="1800" dirty="0">
                <a:latin typeface="Arial" panose="020B0604020202020204" pitchFamily="34" charset="0"/>
                <a:cs typeface="Arial" panose="020B0604020202020204" pitchFamily="34" charset="0"/>
              </a:rPr>
              <a:t>The municipality does not comply with MFMA section 32 on UIFW, neither the MEC for Local Government or Auditor General are informed as the legislation.</a:t>
            </a:r>
          </a:p>
          <a:p>
            <a:pPr marL="0" lvl="1" indent="0">
              <a:lnSpc>
                <a:spcPct val="150000"/>
              </a:lnSpc>
              <a:spcBef>
                <a:spcPct val="0"/>
              </a:spcBef>
              <a:buClr>
                <a:srgbClr val="3333CC"/>
              </a:buClr>
              <a:buSzPts val="1600"/>
              <a:buNone/>
              <a:defRPr/>
            </a:pPr>
            <a:endParaRPr lang="en-GB" altLang="en-US" sz="1800" dirty="0">
              <a:solidFill>
                <a:srgbClr val="141414"/>
              </a:solidFill>
              <a:latin typeface="Arial" panose="020B0604020202020204" pitchFamily="34" charset="0"/>
              <a:cs typeface="Arial" panose="020B0604020202020204" pitchFamily="34" charset="0"/>
            </a:endParaRPr>
          </a:p>
          <a:p>
            <a:pPr marL="0" indent="0" algn="just">
              <a:lnSpc>
                <a:spcPct val="150000"/>
              </a:lnSpc>
              <a:spcBef>
                <a:spcPts val="0"/>
              </a:spcBef>
              <a:spcAft>
                <a:spcPts val="0"/>
              </a:spcAft>
              <a:buNone/>
            </a:pPr>
            <a:endParaRPr lang="en-US" sz="18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716767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11695" y="661185"/>
            <a:ext cx="8585792" cy="273844"/>
          </a:xfrm>
        </p:spPr>
        <p:txBody>
          <a:bodyPr>
            <a:noAutofit/>
          </a:bodyPr>
          <a:lstStyle/>
          <a:p>
            <a:pPr algn="ctr"/>
            <a:r>
              <a:rPr lang="en-US" altLang="en-US" sz="2800" b="1" dirty="0">
                <a:solidFill>
                  <a:srgbClr val="000000"/>
                </a:solidFill>
                <a:latin typeface="Arial" panose="020B0604020202020204" pitchFamily="34" charset="0"/>
                <a:cs typeface="Arial" panose="020B0604020202020204" pitchFamily="34" charset="0"/>
              </a:rPr>
              <a:t>Reduction In Consultancy Fees</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25</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279103" y="1474737"/>
            <a:ext cx="8585792" cy="3424271"/>
          </a:xfrm>
        </p:spPr>
        <p:txBody>
          <a:bodyPr>
            <a:normAutofit/>
          </a:bodyPr>
          <a:lstStyle/>
          <a:p>
            <a:pPr algn="just">
              <a:lnSpc>
                <a:spcPct val="150000"/>
              </a:lnSpc>
              <a:spcBef>
                <a:spcPct val="0"/>
              </a:spcBef>
              <a:defRPr/>
            </a:pPr>
            <a:endParaRPr lang="en-GB" altLang="en-US" sz="1650" dirty="0">
              <a:solidFill>
                <a:srgbClr val="141414"/>
              </a:solidFill>
              <a:cs typeface="Arial" panose="020B0604020202020204" pitchFamily="34" charset="0"/>
            </a:endParaRPr>
          </a:p>
          <a:p>
            <a:pPr algn="just">
              <a:lnSpc>
                <a:spcPct val="150000"/>
              </a:lnSpc>
              <a:spcBef>
                <a:spcPct val="0"/>
              </a:spcBef>
              <a:defRPr/>
            </a:pPr>
            <a:endParaRPr lang="en-GB" altLang="en-US" sz="1800" dirty="0">
              <a:latin typeface="Arial" panose="020B0604020202020204" pitchFamily="34" charset="0"/>
              <a:cs typeface="Arial" panose="020B0604020202020204" pitchFamily="34" charset="0"/>
            </a:endParaRPr>
          </a:p>
          <a:p>
            <a:pPr marL="0" indent="0" algn="just">
              <a:lnSpc>
                <a:spcPct val="150000"/>
              </a:lnSpc>
              <a:spcBef>
                <a:spcPts val="0"/>
              </a:spcBef>
              <a:spcAft>
                <a:spcPts val="0"/>
              </a:spcAft>
              <a:buNone/>
            </a:pPr>
            <a:endParaRPr lang="en-US" sz="1350" dirty="0">
              <a:latin typeface="Times New Roman" panose="02020603050405020304" pitchFamily="18" charset="0"/>
              <a:ea typeface="Times New Roman" panose="02020603050405020304" pitchFamily="18" charset="0"/>
            </a:endParaRPr>
          </a:p>
        </p:txBody>
      </p:sp>
      <p:pic>
        <p:nvPicPr>
          <p:cNvPr id="7" name="Picture 1">
            <a:extLst>
              <a:ext uri="{FF2B5EF4-FFF2-40B4-BE49-F238E27FC236}">
                <a16:creationId xmlns:a16="http://schemas.microsoft.com/office/drawing/2014/main" xmlns="" id="{FA466544-D38E-4830-967B-9860B7E7BFF2}"/>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1714500"/>
            <a:ext cx="6948854" cy="154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8">
            <a:extLst>
              <a:ext uri="{FF2B5EF4-FFF2-40B4-BE49-F238E27FC236}">
                <a16:creationId xmlns:a16="http://schemas.microsoft.com/office/drawing/2014/main" xmlns="" id="{3F83E559-FFB8-4A13-BA60-B0FCA3340E20}"/>
              </a:ext>
            </a:extLst>
          </p:cNvPr>
          <p:cNvPicPr>
            <a:picLocks noChangeAspect="1"/>
          </p:cNvPicPr>
          <p:nvPr/>
        </p:nvPicPr>
        <p:blipFill>
          <a:blip r:embed="rId3" cstate="print"/>
          <a:stretch>
            <a:fillRect/>
          </a:stretch>
        </p:blipFill>
        <p:spPr>
          <a:xfrm>
            <a:off x="990599" y="3591810"/>
            <a:ext cx="7620001" cy="1307197"/>
          </a:xfrm>
          <a:prstGeom prst="rect">
            <a:avLst/>
          </a:prstGeom>
        </p:spPr>
      </p:pic>
    </p:spTree>
    <p:extLst>
      <p:ext uri="{BB962C8B-B14F-4D97-AF65-F5344CB8AC3E}">
        <p14:creationId xmlns:p14="http://schemas.microsoft.com/office/powerpoint/2010/main" xmlns="" val="1420417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7678" y="685794"/>
            <a:ext cx="8585792" cy="273844"/>
          </a:xfrm>
        </p:spPr>
        <p:txBody>
          <a:bodyPr>
            <a:noAutofit/>
          </a:bodyPr>
          <a:lstStyle/>
          <a:p>
            <a:pPr algn="ctr"/>
            <a:r>
              <a:rPr lang="en-US" altLang="en-US" sz="2800" b="1" dirty="0">
                <a:solidFill>
                  <a:srgbClr val="000000"/>
                </a:solidFill>
                <a:latin typeface="Arial" panose="020B0604020202020204" pitchFamily="34" charset="0"/>
                <a:cs typeface="Arial" panose="020B0604020202020204" pitchFamily="34" charset="0"/>
              </a:rPr>
              <a:t>Annual Financial Statements</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26</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761999" y="1474737"/>
            <a:ext cx="8102895" cy="4697469"/>
          </a:xfrm>
        </p:spPr>
        <p:txBody>
          <a:bodyPr>
            <a:normAutofit/>
          </a:bodyPr>
          <a:lstStyle/>
          <a:p>
            <a:pPr marL="0" indent="0" algn="just" defTabSz="685800">
              <a:lnSpc>
                <a:spcPct val="150000"/>
              </a:lnSpc>
              <a:spcBef>
                <a:spcPct val="0"/>
              </a:spcBef>
              <a:buClrTx/>
              <a:buSzTx/>
              <a:buNone/>
              <a:defRPr/>
            </a:pPr>
            <a:r>
              <a:rPr lang="en-GB" sz="1800" dirty="0">
                <a:solidFill>
                  <a:srgbClr val="000000"/>
                </a:solidFill>
                <a:latin typeface="Arial" panose="020B0604020202020204" pitchFamily="34" charset="0"/>
                <a:ea typeface="Times New Roman" panose="02020603050405020304" pitchFamily="18" charset="0"/>
              </a:rPr>
              <a:t> </a:t>
            </a:r>
          </a:p>
          <a:p>
            <a:pPr marL="257175" indent="-257175" algn="just" defTabSz="685800">
              <a:lnSpc>
                <a:spcPct val="150000"/>
              </a:lnSpc>
              <a:spcBef>
                <a:spcPct val="0"/>
              </a:spcBef>
              <a:buClrTx/>
              <a:buSzTx/>
              <a:buFont typeface="Arial" panose="020B0604020202020204" pitchFamily="34" charset="0"/>
              <a:buChar char="•"/>
              <a:defRPr/>
            </a:pPr>
            <a:r>
              <a:rPr lang="en-GB" altLang="en-US" sz="1800" kern="1200" dirty="0">
                <a:solidFill>
                  <a:prstClr val="black"/>
                </a:solidFill>
                <a:latin typeface="Arial"/>
              </a:rPr>
              <a:t>The municipality submitted the annual financial statements on time (31 August 2022) to AGSA and all relevant stakeholders.</a:t>
            </a:r>
          </a:p>
          <a:p>
            <a:pPr marL="257175" indent="-257175" algn="just" defTabSz="685800">
              <a:lnSpc>
                <a:spcPct val="150000"/>
              </a:lnSpc>
              <a:spcBef>
                <a:spcPct val="0"/>
              </a:spcBef>
              <a:buClrTx/>
              <a:buSzTx/>
              <a:buFont typeface="Arial" panose="020B0604020202020204" pitchFamily="34" charset="0"/>
              <a:buChar char="•"/>
              <a:defRPr/>
            </a:pPr>
            <a:r>
              <a:rPr lang="en-GB" altLang="en-US" sz="1800" kern="1200" dirty="0">
                <a:solidFill>
                  <a:prstClr val="black"/>
                </a:solidFill>
                <a:latin typeface="Arial"/>
              </a:rPr>
              <a:t>The annual financial statements were prepared by a consultant.</a:t>
            </a:r>
          </a:p>
          <a:p>
            <a:pPr marL="257175" indent="-257175" algn="just" defTabSz="685800">
              <a:lnSpc>
                <a:spcPct val="150000"/>
              </a:lnSpc>
              <a:spcBef>
                <a:spcPct val="0"/>
              </a:spcBef>
              <a:buClrTx/>
              <a:buSzTx/>
              <a:buFont typeface="Arial" panose="020B0604020202020204" pitchFamily="34" charset="0"/>
              <a:buChar char="•"/>
              <a:defRPr/>
            </a:pPr>
            <a:r>
              <a:rPr lang="en-GB" altLang="en-US" sz="1800" kern="1200" dirty="0">
                <a:solidFill>
                  <a:prstClr val="black"/>
                </a:solidFill>
                <a:latin typeface="Arial"/>
              </a:rPr>
              <a:t>The AGSA is currently performing the audit at the municipality.</a:t>
            </a:r>
          </a:p>
          <a:p>
            <a:pPr marL="257175" indent="-257175" algn="just" defTabSz="685800">
              <a:lnSpc>
                <a:spcPct val="150000"/>
              </a:lnSpc>
              <a:spcBef>
                <a:spcPct val="0"/>
              </a:spcBef>
              <a:buClrTx/>
              <a:buSzTx/>
              <a:buFont typeface="Arial" panose="020B0604020202020204" pitchFamily="34" charset="0"/>
              <a:buChar char="•"/>
              <a:defRPr/>
            </a:pPr>
            <a:r>
              <a:rPr lang="en-GB" altLang="en-US" sz="1800" kern="1200" dirty="0">
                <a:solidFill>
                  <a:prstClr val="black"/>
                </a:solidFill>
                <a:latin typeface="Arial"/>
              </a:rPr>
              <a:t>Provincial Treasury and </a:t>
            </a:r>
            <a:r>
              <a:rPr lang="en-GB" altLang="en-US" sz="1800" kern="1200" dirty="0" err="1">
                <a:solidFill>
                  <a:prstClr val="black"/>
                </a:solidFill>
                <a:latin typeface="Arial"/>
              </a:rPr>
              <a:t>CoGHSTA</a:t>
            </a:r>
            <a:r>
              <a:rPr lang="en-GB" altLang="en-US" sz="1800" kern="1200" dirty="0">
                <a:solidFill>
                  <a:prstClr val="black"/>
                </a:solidFill>
                <a:latin typeface="Arial"/>
              </a:rPr>
              <a:t> attend the audit steering committee meetings.</a:t>
            </a:r>
          </a:p>
          <a:p>
            <a:pPr marL="0" indent="0" algn="just">
              <a:lnSpc>
                <a:spcPct val="150000"/>
              </a:lnSpc>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982283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8637" y="676269"/>
            <a:ext cx="8585792" cy="273844"/>
          </a:xfrm>
        </p:spPr>
        <p:txBody>
          <a:bodyPr>
            <a:noAutofit/>
          </a:bodyPr>
          <a:lstStyle/>
          <a:p>
            <a:pPr algn="ctr"/>
            <a:r>
              <a:rPr lang="en-US" altLang="en-US" sz="2800" b="1" dirty="0">
                <a:solidFill>
                  <a:srgbClr val="000000"/>
                </a:solidFill>
              </a:rPr>
              <a:t>ESKOM Debt</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27</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838199" y="1474737"/>
            <a:ext cx="8026695" cy="3424271"/>
          </a:xfrm>
        </p:spPr>
        <p:txBody>
          <a:bodyPr>
            <a:normAutofit/>
          </a:bodyPr>
          <a:lstStyle/>
          <a:p>
            <a:pPr marL="0" indent="0" algn="just" defTabSz="685800">
              <a:lnSpc>
                <a:spcPct val="150000"/>
              </a:lnSpc>
              <a:spcBef>
                <a:spcPct val="0"/>
              </a:spcBef>
              <a:buClrTx/>
              <a:buSzTx/>
              <a:buNone/>
              <a:defRPr/>
            </a:pPr>
            <a:r>
              <a:rPr lang="en-GB" sz="1600" dirty="0">
                <a:solidFill>
                  <a:srgbClr val="000000"/>
                </a:solidFill>
                <a:latin typeface="Arial" panose="020B0604020202020204" pitchFamily="34" charset="0"/>
                <a:ea typeface="Times New Roman" panose="02020603050405020304" pitchFamily="18" charset="0"/>
              </a:rPr>
              <a:t> </a:t>
            </a:r>
          </a:p>
          <a:p>
            <a:pPr marL="214313" indent="-214313" algn="just" defTabSz="685800">
              <a:lnSpc>
                <a:spcPct val="150000"/>
              </a:lnSpc>
              <a:spcBef>
                <a:spcPct val="0"/>
              </a:spcBef>
              <a:buClrTx/>
              <a:buSzTx/>
              <a:buFont typeface="Arial" panose="020B0604020202020204" pitchFamily="34" charset="0"/>
              <a:buChar char="•"/>
              <a:defRPr/>
            </a:pPr>
            <a:r>
              <a:rPr lang="en-US" altLang="en-US" sz="2400" kern="1200" dirty="0">
                <a:solidFill>
                  <a:prstClr val="black"/>
                </a:solidFill>
                <a:latin typeface="Arial"/>
                <a:cs typeface="Arial" panose="020B0604020202020204" pitchFamily="34" charset="0"/>
              </a:rPr>
              <a:t>The municipality owe ESKOM an amount of </a:t>
            </a:r>
            <a:r>
              <a:rPr lang="en-US" sz="2400" kern="1200" dirty="0">
                <a:solidFill>
                  <a:prstClr val="black"/>
                </a:solidFill>
                <a:latin typeface="Arial"/>
                <a:ea typeface="Calibri" panose="020F0502020204030204" pitchFamily="34" charset="0"/>
                <a:cs typeface="Arial" panose="020B0604020202020204" pitchFamily="34" charset="0"/>
              </a:rPr>
              <a:t>R19 189 268-00 </a:t>
            </a:r>
            <a:r>
              <a:rPr lang="en-US" altLang="en-US" sz="2400" kern="1200" dirty="0">
                <a:solidFill>
                  <a:prstClr val="black"/>
                </a:solidFill>
                <a:latin typeface="Arial"/>
                <a:cs typeface="Arial" panose="020B0604020202020204" pitchFamily="34" charset="0"/>
              </a:rPr>
              <a:t>. </a:t>
            </a:r>
          </a:p>
          <a:p>
            <a:pPr marL="214313" indent="-214313" algn="just" defTabSz="685800">
              <a:lnSpc>
                <a:spcPct val="150000"/>
              </a:lnSpc>
              <a:spcBef>
                <a:spcPct val="0"/>
              </a:spcBef>
              <a:buClrTx/>
              <a:buSzTx/>
              <a:buFont typeface="Arial" panose="020B0604020202020204" pitchFamily="34" charset="0"/>
              <a:buChar char="•"/>
              <a:defRPr/>
            </a:pPr>
            <a:r>
              <a:rPr lang="en-ZA" altLang="en-US" sz="2400" kern="1200" dirty="0">
                <a:solidFill>
                  <a:prstClr val="black"/>
                </a:solidFill>
                <a:latin typeface="Arial"/>
                <a:cs typeface="Arial" panose="020B0604020202020204" pitchFamily="34" charset="0"/>
              </a:rPr>
              <a:t>The municipality has entered a payment arrangement with ESKOM until December 2022 and it</a:t>
            </a:r>
            <a:r>
              <a:rPr lang="en-US" altLang="en-US" sz="2400" kern="1200" dirty="0">
                <a:solidFill>
                  <a:prstClr val="black"/>
                </a:solidFill>
                <a:latin typeface="Arial"/>
                <a:cs typeface="Arial" panose="020B0604020202020204" pitchFamily="34" charset="0"/>
              </a:rPr>
              <a:t> is adhered to. </a:t>
            </a:r>
          </a:p>
          <a:p>
            <a:pPr marL="0" indent="0" algn="just" defTabSz="685800">
              <a:lnSpc>
                <a:spcPct val="150000"/>
              </a:lnSpc>
              <a:spcBef>
                <a:spcPct val="0"/>
              </a:spcBef>
              <a:buClrTx/>
              <a:buSzTx/>
              <a:buNone/>
              <a:defRPr/>
            </a:pPr>
            <a:endParaRPr lang="en-GB" altLang="en-US" sz="2000" kern="1200" dirty="0">
              <a:solidFill>
                <a:prstClr val="black"/>
              </a:solidFill>
              <a:latin typeface="Arial"/>
            </a:endParaRPr>
          </a:p>
        </p:txBody>
      </p:sp>
    </p:spTree>
    <p:extLst>
      <p:ext uri="{BB962C8B-B14F-4D97-AF65-F5344CB8AC3E}">
        <p14:creationId xmlns:p14="http://schemas.microsoft.com/office/powerpoint/2010/main" xmlns="" val="3654965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9818" y="685794"/>
            <a:ext cx="8585792" cy="273844"/>
          </a:xfrm>
        </p:spPr>
        <p:txBody>
          <a:bodyPr>
            <a:noAutofit/>
          </a:bodyPr>
          <a:lstStyle/>
          <a:p>
            <a:pPr algn="ctr"/>
            <a:r>
              <a:rPr lang="en-US" sz="2800" b="1" dirty="0">
                <a:solidFill>
                  <a:srgbClr val="000000"/>
                </a:solidFill>
                <a:effectLst>
                  <a:outerShdw blurRad="38100" dist="38100" dir="2700000" algn="tl">
                    <a:srgbClr val="000000">
                      <a:alpha val="43137"/>
                    </a:srgbClr>
                  </a:outerShdw>
                </a:effectLst>
                <a:latin typeface="+mn-lt"/>
                <a:cs typeface="Arial" panose="020B0604020202020204" pitchFamily="34" charset="0"/>
              </a:rPr>
              <a:t>Challenges encountered by Intervention Team</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p:txBody>
      </p:sp>
      <p:sp>
        <p:nvSpPr>
          <p:cNvPr id="2" name="Rectangle 1"/>
          <p:cNvSpPr/>
          <p:nvPr/>
        </p:nvSpPr>
        <p:spPr>
          <a:xfrm>
            <a:off x="1529367" y="1369186"/>
            <a:ext cx="6306694" cy="517193"/>
          </a:xfrm>
          <a:prstGeom prst="rect">
            <a:avLst/>
          </a:prstGeom>
        </p:spPr>
        <p:txBody>
          <a:bodyPr wrap="square">
            <a:spAutoFit/>
          </a:bodyPr>
          <a:lstStyle/>
          <a:p>
            <a:pPr marL="311944" marR="0" lvl="0" indent="-257175"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2100" b="0" i="0" u="none" strike="noStrike" kern="1200" cap="none" spc="-19"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AA004E-DED9-4181-A91B-BDB8124BE6CC}"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Arial" charset="0"/>
            </a:endParaRPr>
          </a:p>
        </p:txBody>
      </p:sp>
      <p:sp>
        <p:nvSpPr>
          <p:cNvPr id="5" name="Content Placeholder 4"/>
          <p:cNvSpPr>
            <a:spLocks noGrp="1"/>
          </p:cNvSpPr>
          <p:nvPr>
            <p:ph idx="1"/>
          </p:nvPr>
        </p:nvSpPr>
        <p:spPr>
          <a:xfrm>
            <a:off x="389819" y="1474737"/>
            <a:ext cx="8475076" cy="4773663"/>
          </a:xfrm>
        </p:spPr>
        <p:txBody>
          <a:bodyPr>
            <a:normAutofit fontScale="92500"/>
          </a:bodyPr>
          <a:lstStyle/>
          <a:p>
            <a:pPr marL="0" indent="0" algn="just" defTabSz="685800">
              <a:lnSpc>
                <a:spcPct val="150000"/>
              </a:lnSpc>
              <a:spcBef>
                <a:spcPct val="0"/>
              </a:spcBef>
              <a:buClrTx/>
              <a:buSzTx/>
              <a:buNone/>
              <a:defRPr/>
            </a:pPr>
            <a:r>
              <a:rPr lang="en-GB" sz="1350" dirty="0">
                <a:solidFill>
                  <a:srgbClr val="000000"/>
                </a:solidFill>
                <a:latin typeface="Arial" panose="020B0604020202020204" pitchFamily="34" charset="0"/>
                <a:ea typeface="Times New Roman" panose="02020603050405020304" pitchFamily="18" charset="0"/>
              </a:rPr>
              <a:t> </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Unwillingness from the political office bearers to unlock revenue potential at </a:t>
            </a:r>
            <a:r>
              <a:rPr lang="en-US" altLang="en-US" sz="2175" dirty="0" err="1">
                <a:solidFill>
                  <a:srgbClr val="000000"/>
                </a:solidFill>
                <a:latin typeface="Arial" panose="020B0604020202020204" pitchFamily="34" charset="0"/>
                <a:cs typeface="Arial" panose="020B0604020202020204" pitchFamily="34" charset="0"/>
              </a:rPr>
              <a:t>Mahwelereng</a:t>
            </a:r>
            <a:r>
              <a:rPr lang="en-US" altLang="en-US" sz="2175" dirty="0">
                <a:solidFill>
                  <a:srgbClr val="000000"/>
                </a:solidFill>
                <a:latin typeface="Arial" panose="020B0604020202020204" pitchFamily="34" charset="0"/>
                <a:cs typeface="Arial" panose="020B0604020202020204" pitchFamily="34" charset="0"/>
              </a:rPr>
              <a:t> and </a:t>
            </a:r>
            <a:r>
              <a:rPr lang="en-US" altLang="en-US" sz="2175" dirty="0" err="1">
                <a:solidFill>
                  <a:srgbClr val="000000"/>
                </a:solidFill>
                <a:latin typeface="Arial" panose="020B0604020202020204" pitchFamily="34" charset="0"/>
                <a:cs typeface="Arial" panose="020B0604020202020204" pitchFamily="34" charset="0"/>
              </a:rPr>
              <a:t>Rebone</a:t>
            </a:r>
            <a:r>
              <a:rPr lang="en-US" altLang="en-US" sz="2175" dirty="0">
                <a:solidFill>
                  <a:srgbClr val="000000"/>
                </a:solidFill>
                <a:latin typeface="Arial" panose="020B0604020202020204" pitchFamily="34" charset="0"/>
                <a:cs typeface="Arial" panose="020B0604020202020204" pitchFamily="34" charset="0"/>
              </a:rPr>
              <a:t> townships.</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Noncooperation from labor representatives on matters that require their inputs prior consideration by council e.g. Policy on organizational review.</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There is no budget plan to resuscitate blocked projects.</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Poor understanding of council processes/ roles and responsibilities by councilors particularly office of the speaker and EXCO which poses a threat on council stability.</a:t>
            </a:r>
          </a:p>
          <a:p>
            <a:pPr lvl="1" algn="just">
              <a:lnSpc>
                <a:spcPct val="150000"/>
              </a:lnSpc>
              <a:buFont typeface="Arial" panose="020B0604020202020204" pitchFamily="34" charset="0"/>
              <a:buChar char="•"/>
              <a:defRPr/>
            </a:pPr>
            <a:endParaRPr lang="en-US" altLang="en-US" sz="2175" dirty="0">
              <a:solidFill>
                <a:srgbClr val="000000"/>
              </a:solidFill>
              <a:latin typeface="Arial" panose="020B0604020202020204" pitchFamily="34" charset="0"/>
              <a:cs typeface="Arial" panose="020B0604020202020204" pitchFamily="34" charset="0"/>
            </a:endParaRPr>
          </a:p>
          <a:p>
            <a:pPr marL="0" indent="0" algn="just" defTabSz="685800">
              <a:lnSpc>
                <a:spcPct val="150000"/>
              </a:lnSpc>
              <a:spcBef>
                <a:spcPct val="0"/>
              </a:spcBef>
              <a:buClrTx/>
              <a:buSzTx/>
              <a:buNone/>
              <a:defRPr/>
            </a:pPr>
            <a:endParaRPr lang="en-US" altLang="en-US" sz="1800" kern="1200" dirty="0">
              <a:solidFill>
                <a:prstClr val="black"/>
              </a:solidFill>
              <a:latin typeface="Arial"/>
              <a:cs typeface="Arial" panose="020B0604020202020204" pitchFamily="34" charset="0"/>
            </a:endParaRPr>
          </a:p>
          <a:p>
            <a:pPr marL="0" indent="0" algn="just" defTabSz="685800">
              <a:lnSpc>
                <a:spcPct val="150000"/>
              </a:lnSpc>
              <a:spcBef>
                <a:spcPct val="0"/>
              </a:spcBef>
              <a:buClrTx/>
              <a:buSzTx/>
              <a:buNone/>
              <a:defRPr/>
            </a:pPr>
            <a:endParaRPr lang="en-GB" altLang="en-US" sz="1650" kern="1200" dirty="0">
              <a:solidFill>
                <a:prstClr val="black"/>
              </a:solidFill>
              <a:latin typeface="Arial"/>
            </a:endParaRPr>
          </a:p>
        </p:txBody>
      </p:sp>
    </p:spTree>
    <p:extLst>
      <p:ext uri="{BB962C8B-B14F-4D97-AF65-F5344CB8AC3E}">
        <p14:creationId xmlns:p14="http://schemas.microsoft.com/office/powerpoint/2010/main" xmlns="" val="2603499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9818" y="685794"/>
            <a:ext cx="8585792" cy="273844"/>
          </a:xfrm>
        </p:spPr>
        <p:txBody>
          <a:bodyPr>
            <a:noAutofit/>
          </a:bodyPr>
          <a:lstStyle/>
          <a:p>
            <a:pPr algn="ctr"/>
            <a:r>
              <a:rPr lang="en-US" altLang="en-US" sz="2800" b="1" dirty="0">
                <a:solidFill>
                  <a:srgbClr val="000000"/>
                </a:solidFill>
                <a:latin typeface="+mn-lt"/>
              </a:rPr>
              <a:t>Support and Intervention</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29</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761999" y="1474737"/>
            <a:ext cx="8102895" cy="4773663"/>
          </a:xfrm>
        </p:spPr>
        <p:txBody>
          <a:bodyPr>
            <a:normAutofit fontScale="85000" lnSpcReduction="20000"/>
          </a:bodyPr>
          <a:lstStyle/>
          <a:p>
            <a:pPr marL="0" indent="0" algn="just" defTabSz="685800">
              <a:lnSpc>
                <a:spcPct val="150000"/>
              </a:lnSpc>
              <a:spcBef>
                <a:spcPct val="0"/>
              </a:spcBef>
              <a:buClrTx/>
              <a:buSzTx/>
              <a:buNone/>
              <a:defRPr/>
            </a:pPr>
            <a:r>
              <a:rPr lang="en-GB" sz="1350" dirty="0">
                <a:solidFill>
                  <a:srgbClr val="000000"/>
                </a:solidFill>
                <a:latin typeface="Arial" panose="020B0604020202020204" pitchFamily="34" charset="0"/>
                <a:ea typeface="Times New Roman" panose="02020603050405020304" pitchFamily="18" charset="0"/>
              </a:rPr>
              <a:t> </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Engaged the municipality on the draft budget and approved budget during the IDP/budget process</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Feedback session on monthly in year reporting </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Provided training in development of a funding plan</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Provided training to supply chain management committees </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Provided training on  Council and MPAC induction </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Engaged the municipality on FRP implementation plan and revised approach to FRP development.</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Assigned the MFIP advisor to assist on various sound financial management matters</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They are supported by the provincial SCM advisor.</a:t>
            </a:r>
          </a:p>
          <a:p>
            <a:pPr marL="0" indent="0" algn="just" defTabSz="685800">
              <a:lnSpc>
                <a:spcPct val="150000"/>
              </a:lnSpc>
              <a:spcBef>
                <a:spcPct val="0"/>
              </a:spcBef>
              <a:buClrTx/>
              <a:buSzTx/>
              <a:buNone/>
              <a:defRPr/>
            </a:pPr>
            <a:endParaRPr lang="en-US" altLang="en-US" sz="1800" kern="1200" dirty="0">
              <a:solidFill>
                <a:prstClr val="black"/>
              </a:solidFill>
              <a:latin typeface="Arial"/>
              <a:cs typeface="Arial" panose="020B0604020202020204" pitchFamily="34" charset="0"/>
            </a:endParaRPr>
          </a:p>
          <a:p>
            <a:pPr marL="0" indent="0" algn="just" defTabSz="685800">
              <a:lnSpc>
                <a:spcPct val="150000"/>
              </a:lnSpc>
              <a:spcBef>
                <a:spcPct val="0"/>
              </a:spcBef>
              <a:buClrTx/>
              <a:buSzTx/>
              <a:buNone/>
              <a:defRPr/>
            </a:pPr>
            <a:endParaRPr lang="en-GB" altLang="en-US" sz="1650" kern="1200" dirty="0">
              <a:solidFill>
                <a:prstClr val="black"/>
              </a:solidFill>
              <a:latin typeface="Arial"/>
            </a:endParaRPr>
          </a:p>
        </p:txBody>
      </p:sp>
    </p:spTree>
    <p:extLst>
      <p:ext uri="{BB962C8B-B14F-4D97-AF65-F5344CB8AC3E}">
        <p14:creationId xmlns:p14="http://schemas.microsoft.com/office/powerpoint/2010/main" xmlns="" val="2208182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9818" y="801522"/>
            <a:ext cx="8585792" cy="273844"/>
          </a:xfrm>
        </p:spPr>
        <p:txBody>
          <a:bodyPr>
            <a:noAutofit/>
          </a:bodyPr>
          <a:lstStyle/>
          <a:p>
            <a:pPr algn="ctr"/>
            <a:r>
              <a:rPr lang="en-US" sz="2800" b="1" dirty="0">
                <a:solidFill>
                  <a:prstClr val="black"/>
                </a:solidFill>
                <a:effectLst>
                  <a:outerShdw blurRad="38100" dist="38100" dir="2700000" algn="tl">
                    <a:srgbClr val="000000">
                      <a:alpha val="43137"/>
                    </a:srgbClr>
                  </a:outerShdw>
                </a:effectLst>
                <a:latin typeface="Arial" pitchFamily="34" charset="0"/>
                <a:cs typeface="Arial" pitchFamily="34" charset="0"/>
              </a:rPr>
              <a:t>Purpose</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3</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762000" y="1923184"/>
            <a:ext cx="8102894" cy="3112973"/>
          </a:xfrm>
        </p:spPr>
        <p:txBody>
          <a:bodyPr>
            <a:normAutofit/>
          </a:bodyPr>
          <a:lstStyle/>
          <a:p>
            <a:pPr marL="0" indent="0" algn="just">
              <a:lnSpc>
                <a:spcPct val="115000"/>
              </a:lnSpc>
              <a:spcBef>
                <a:spcPts val="0"/>
              </a:spcBef>
              <a:spcAft>
                <a:spcPts val="0"/>
              </a:spcAft>
              <a:buNone/>
            </a:pPr>
            <a:r>
              <a:rPr lang="en-US" dirty="0">
                <a:effectLst/>
                <a:latin typeface="Arial" panose="020B0604020202020204" pitchFamily="34" charset="0"/>
                <a:ea typeface="Times New Roman" panose="02020603050405020304" pitchFamily="18" charset="0"/>
              </a:rPr>
              <a:t>To provide an update on the stabilization of Mogalakwena Local Municipality.</a:t>
            </a:r>
            <a:endParaRPr lang="en-US" dirty="0">
              <a:effectLst/>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4950" dirty="0">
              <a:latin typeface="Times New Roman" panose="02020603050405020304" pitchFamily="18" charset="0"/>
              <a:ea typeface="Times New Roman" panose="02020603050405020304" pitchFamily="18" charset="0"/>
            </a:endParaRPr>
          </a:p>
          <a:p>
            <a:pPr indent="0" algn="just">
              <a:lnSpc>
                <a:spcPct val="150000"/>
              </a:lnSpc>
              <a:spcBef>
                <a:spcPts val="0"/>
              </a:spcBef>
              <a:spcAft>
                <a:spcPts val="0"/>
              </a:spcAft>
              <a:buNone/>
            </a:pPr>
            <a:endParaRPr lang="en-US" sz="4200" dirty="0">
              <a:latin typeface="Times New Roman" panose="02020603050405020304" pitchFamily="18" charset="0"/>
              <a:ea typeface="Times New Roman" panose="02020603050405020304" pitchFamily="18" charset="0"/>
            </a:endParaRPr>
          </a:p>
          <a:p>
            <a:pPr algn="just">
              <a:lnSpc>
                <a:spcPct val="200000"/>
              </a:lnSpc>
              <a:buFont typeface="Wingdings" panose="05000000000000000000" pitchFamily="2" charset="2"/>
              <a:buChar char="q"/>
            </a:pPr>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62925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9818" y="762000"/>
            <a:ext cx="8585792" cy="273844"/>
          </a:xfrm>
        </p:spPr>
        <p:txBody>
          <a:bodyPr>
            <a:noAutofit/>
          </a:bodyPr>
          <a:lstStyle/>
          <a:p>
            <a:pPr algn="ctr"/>
            <a:r>
              <a:rPr lang="en-US" sz="2800" b="1" dirty="0">
                <a:solidFill>
                  <a:srgbClr val="000000"/>
                </a:solidFill>
                <a:effectLst>
                  <a:outerShdw blurRad="38100" dist="38100" dir="2700000" algn="tl">
                    <a:srgbClr val="000000">
                      <a:alpha val="43137"/>
                    </a:srgbClr>
                  </a:outerShdw>
                </a:effectLst>
                <a:latin typeface="+mn-lt"/>
                <a:cs typeface="Arial" panose="020B0604020202020204" pitchFamily="34" charset="0"/>
              </a:rPr>
              <a:t>Recommendations</a:t>
            </a: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Arial" charset="0"/>
            </a:endParaRPr>
          </a:p>
        </p:txBody>
      </p:sp>
      <p:sp>
        <p:nvSpPr>
          <p:cNvPr id="2" name="Rectangle 1"/>
          <p:cNvSpPr/>
          <p:nvPr/>
        </p:nvSpPr>
        <p:spPr>
          <a:xfrm>
            <a:off x="1529367" y="1369186"/>
            <a:ext cx="6306694" cy="517193"/>
          </a:xfrm>
          <a:prstGeom prst="rect">
            <a:avLst/>
          </a:prstGeom>
        </p:spPr>
        <p:txBody>
          <a:bodyPr wrap="square">
            <a:spAutoFit/>
          </a:bodyPr>
          <a:lstStyle/>
          <a:p>
            <a:pPr marL="311944" marR="0" lvl="0" indent="-257175"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2100" b="0" i="0" u="none" strike="noStrike" kern="1200" cap="none" spc="-19"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CFAA004E-DED9-4181-A91B-BDB8124BE6CC}"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30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Arial" charset="0"/>
            </a:endParaRPr>
          </a:p>
        </p:txBody>
      </p:sp>
      <p:sp>
        <p:nvSpPr>
          <p:cNvPr id="5" name="Content Placeholder 4"/>
          <p:cNvSpPr>
            <a:spLocks noGrp="1"/>
          </p:cNvSpPr>
          <p:nvPr>
            <p:ph idx="1"/>
          </p:nvPr>
        </p:nvSpPr>
        <p:spPr>
          <a:xfrm>
            <a:off x="389819" y="1474737"/>
            <a:ext cx="8475076" cy="4773663"/>
          </a:xfrm>
        </p:spPr>
        <p:txBody>
          <a:bodyPr>
            <a:normAutofit/>
          </a:bodyPr>
          <a:lstStyle/>
          <a:p>
            <a:pPr marL="0" indent="0" algn="just" defTabSz="685800">
              <a:lnSpc>
                <a:spcPct val="150000"/>
              </a:lnSpc>
              <a:spcBef>
                <a:spcPct val="0"/>
              </a:spcBef>
              <a:buClrTx/>
              <a:buSzTx/>
              <a:buNone/>
              <a:defRPr/>
            </a:pPr>
            <a:r>
              <a:rPr lang="en-GB" sz="1350" dirty="0">
                <a:solidFill>
                  <a:srgbClr val="000000"/>
                </a:solidFill>
                <a:latin typeface="Arial" panose="020B0604020202020204" pitchFamily="34" charset="0"/>
                <a:ea typeface="Times New Roman" panose="02020603050405020304" pitchFamily="18" charset="0"/>
              </a:rPr>
              <a:t> </a:t>
            </a:r>
          </a:p>
          <a:p>
            <a:pPr lvl="1" algn="just">
              <a:lnSpc>
                <a:spcPct val="150000"/>
              </a:lnSpc>
              <a:buFont typeface="Arial" panose="020B0604020202020204" pitchFamily="34" charset="0"/>
              <a:buChar char="•"/>
              <a:defRPr/>
            </a:pPr>
            <a:r>
              <a:rPr lang="en-US" altLang="en-US" sz="2175" dirty="0">
                <a:solidFill>
                  <a:srgbClr val="000000"/>
                </a:solidFill>
                <a:latin typeface="Arial" panose="020B0604020202020204" pitchFamily="34" charset="0"/>
                <a:cs typeface="Arial" panose="020B0604020202020204" pitchFamily="34" charset="0"/>
              </a:rPr>
              <a:t>That the portfolio committee note the report.</a:t>
            </a:r>
          </a:p>
          <a:p>
            <a:pPr marL="0" indent="0" algn="just" defTabSz="685800">
              <a:lnSpc>
                <a:spcPct val="150000"/>
              </a:lnSpc>
              <a:spcBef>
                <a:spcPct val="0"/>
              </a:spcBef>
              <a:buClrTx/>
              <a:buSzTx/>
              <a:buNone/>
              <a:defRPr/>
            </a:pPr>
            <a:endParaRPr lang="en-US" altLang="en-US" sz="1800" kern="1200" dirty="0">
              <a:solidFill>
                <a:prstClr val="black"/>
              </a:solidFill>
              <a:latin typeface="Arial"/>
              <a:cs typeface="Arial" panose="020B0604020202020204" pitchFamily="34" charset="0"/>
            </a:endParaRPr>
          </a:p>
          <a:p>
            <a:pPr marL="0" indent="0" algn="just" defTabSz="685800">
              <a:lnSpc>
                <a:spcPct val="150000"/>
              </a:lnSpc>
              <a:spcBef>
                <a:spcPct val="0"/>
              </a:spcBef>
              <a:buClrTx/>
              <a:buSzTx/>
              <a:buNone/>
              <a:defRPr/>
            </a:pPr>
            <a:endParaRPr lang="en-GB" altLang="en-US" sz="1650" kern="1200" dirty="0">
              <a:solidFill>
                <a:prstClr val="black"/>
              </a:solidFill>
              <a:latin typeface="Arial"/>
            </a:endParaRPr>
          </a:p>
        </p:txBody>
      </p:sp>
    </p:spTree>
    <p:extLst>
      <p:ext uri="{BB962C8B-B14F-4D97-AF65-F5344CB8AC3E}">
        <p14:creationId xmlns:p14="http://schemas.microsoft.com/office/powerpoint/2010/main" xmlns="" val="2123028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147" y="2290011"/>
            <a:ext cx="5915025" cy="994172"/>
          </a:xfrm>
        </p:spPr>
        <p:txBody>
          <a:bodyPr/>
          <a:lstStyle/>
          <a:p>
            <a:pPr algn="ctr"/>
            <a:r>
              <a:rPr lang="en-US" b="1" dirty="0">
                <a:latin typeface="Arial Narrow" panose="020B0606020202030204" pitchFamily="34" charset="0"/>
              </a:rPr>
              <a:t>Thank You!</a:t>
            </a: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31</a:t>
            </a:fld>
            <a:endParaRPr lang="en-US" sz="900">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xmlns="" val="245891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86783" y="498878"/>
            <a:ext cx="8585792" cy="273844"/>
          </a:xfrm>
        </p:spPr>
        <p:txBody>
          <a:bodyPr>
            <a:noAutofit/>
          </a:bodyPr>
          <a:lstStyle/>
          <a:p>
            <a:pPr algn="ct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a:t>
            </a: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4</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761999" y="1693024"/>
            <a:ext cx="8200697" cy="4666098"/>
          </a:xfrm>
        </p:spPr>
        <p:txBody>
          <a:bodyPr>
            <a:normAutofit fontScale="92500"/>
          </a:bodyPr>
          <a:lstStyle/>
          <a:p>
            <a:pPr algn="just">
              <a:lnSpc>
                <a:spcPct val="115000"/>
              </a:lnSpc>
              <a:spcBef>
                <a:spcPts val="0"/>
              </a:spcBef>
              <a:spcAft>
                <a:spcPts val="0"/>
              </a:spcAft>
            </a:pPr>
            <a:r>
              <a:rPr lang="en-US" sz="1600" dirty="0">
                <a:latin typeface="Arial" panose="020B0604020202020204" pitchFamily="34" charset="0"/>
                <a:ea typeface="Calibri" panose="020F0502020204030204" pitchFamily="34" charset="0"/>
              </a:rPr>
              <a:t>Mogalakwena Local Municipality was placed under administration in terms of </a:t>
            </a:r>
            <a:br>
              <a:rPr lang="en-US" sz="1600" dirty="0">
                <a:latin typeface="Arial" panose="020B0604020202020204" pitchFamily="34" charset="0"/>
                <a:ea typeface="Calibri" panose="020F0502020204030204" pitchFamily="34" charset="0"/>
              </a:rPr>
            </a:br>
            <a:r>
              <a:rPr lang="en-US" sz="1600" dirty="0">
                <a:latin typeface="Arial" panose="020B0604020202020204" pitchFamily="34" charset="0"/>
                <a:ea typeface="Calibri" panose="020F0502020204030204" pitchFamily="34" charset="0"/>
              </a:rPr>
              <a:t>Section 139 of the Constitution of South Africa, 1996, from 04 December 2019. </a:t>
            </a:r>
          </a:p>
          <a:p>
            <a:pPr algn="just">
              <a:lnSpc>
                <a:spcPct val="115000"/>
              </a:lnSpc>
              <a:spcBef>
                <a:spcPts val="0"/>
              </a:spcBef>
              <a:spcAft>
                <a:spcPts val="0"/>
              </a:spcAft>
            </a:pPr>
            <a:endParaRPr lang="en-US" sz="1600" dirty="0">
              <a:latin typeface="Arial" panose="020B0604020202020204" pitchFamily="34" charset="0"/>
              <a:ea typeface="Calibri" panose="020F0502020204030204" pitchFamily="34" charset="0"/>
            </a:endParaRPr>
          </a:p>
          <a:p>
            <a:pPr algn="just">
              <a:lnSpc>
                <a:spcPct val="115000"/>
              </a:lnSpc>
              <a:spcBef>
                <a:spcPts val="0"/>
              </a:spcBef>
              <a:spcAft>
                <a:spcPts val="0"/>
              </a:spcAft>
            </a:pPr>
            <a:r>
              <a:rPr lang="en-US" sz="1600" dirty="0">
                <a:latin typeface="Arial" panose="020B0604020202020204" pitchFamily="34" charset="0"/>
                <a:ea typeface="Calibri" panose="020F0502020204030204" pitchFamily="34" charset="0"/>
              </a:rPr>
              <a:t>The Intervention Team consisting of the Intervention Head, 2 financial experts, IT specialist, Human Resource Specialist and the Legal expert was constituted and assigned to Mogalakwena Local Municipality. </a:t>
            </a:r>
          </a:p>
          <a:p>
            <a:pPr algn="just">
              <a:lnSpc>
                <a:spcPct val="115000"/>
              </a:lnSpc>
              <a:spcBef>
                <a:spcPts val="0"/>
              </a:spcBef>
              <a:spcAft>
                <a:spcPts val="0"/>
              </a:spcAft>
            </a:pPr>
            <a:endParaRPr lang="en-US" sz="1600" dirty="0">
              <a:latin typeface="Arial" panose="020B0604020202020204" pitchFamily="34" charset="0"/>
              <a:ea typeface="Calibri" panose="020F0502020204030204" pitchFamily="34" charset="0"/>
            </a:endParaRPr>
          </a:p>
          <a:p>
            <a:pPr algn="just">
              <a:lnSpc>
                <a:spcPct val="115000"/>
              </a:lnSpc>
              <a:spcBef>
                <a:spcPts val="0"/>
              </a:spcBef>
              <a:spcAft>
                <a:spcPts val="600"/>
              </a:spcAft>
            </a:pPr>
            <a:r>
              <a:rPr lang="en-US" sz="1600" dirty="0">
                <a:latin typeface="Arial" panose="020B0604020202020204" pitchFamily="34" charset="0"/>
                <a:ea typeface="Calibri" panose="020F0502020204030204" pitchFamily="34" charset="0"/>
              </a:rPr>
              <a:t>The Department of Cooperative Governance, National Treasury and South African Local Government Association issued a Joint Circular No.1 on Management of the Various Transitional Measures: Pre and Post the 2021 Local Government Elections (LGE).</a:t>
            </a:r>
          </a:p>
          <a:p>
            <a:pPr algn="just">
              <a:lnSpc>
                <a:spcPct val="115000"/>
              </a:lnSpc>
              <a:spcBef>
                <a:spcPts val="0"/>
              </a:spcBef>
              <a:spcAft>
                <a:spcPts val="600"/>
              </a:spcAft>
            </a:pPr>
            <a:endParaRPr lang="en-US" sz="1600" dirty="0">
              <a:latin typeface="Arial" panose="020B0604020202020204" pitchFamily="34" charset="0"/>
              <a:ea typeface="Calibri" panose="020F0502020204030204" pitchFamily="34" charset="0"/>
            </a:endParaRPr>
          </a:p>
          <a:p>
            <a:pPr algn="just">
              <a:lnSpc>
                <a:spcPct val="115000"/>
              </a:lnSpc>
              <a:spcBef>
                <a:spcPts val="0"/>
              </a:spcBef>
              <a:spcAft>
                <a:spcPts val="600"/>
              </a:spcAft>
            </a:pPr>
            <a:r>
              <a:rPr lang="en-US" sz="1600" dirty="0">
                <a:latin typeface="Arial" panose="020B0604020202020204" pitchFamily="34" charset="0"/>
                <a:ea typeface="Calibri" panose="020F0502020204030204" pitchFamily="34" charset="0"/>
              </a:rPr>
              <a:t>Section 6.1. of the circular dealt with Management of Section 139 Interventions which, among others directed that </a:t>
            </a:r>
            <a:r>
              <a:rPr lang="en-US" sz="1600" dirty="0">
                <a:latin typeface="Arial" panose="020B0604020202020204" pitchFamily="34" charset="0"/>
                <a:ea typeface="Times New Roman" panose="02020603050405020304" pitchFamily="18" charset="0"/>
              </a:rPr>
              <a:t>provincial interventions should continue to be in operation and effective upon the newly declared Municipal Council, until such time that the municipality has demonstrated that it is able, in terms of capacity and willingness, to fulfil the executive obligation for which the intervention was originally invoked.</a:t>
            </a:r>
            <a:endParaRPr lang="en-US" sz="1600" dirty="0">
              <a:latin typeface="Times New Roman" panose="02020603050405020304" pitchFamily="18" charset="0"/>
              <a:ea typeface="Times New Roman" panose="02020603050405020304" pitchFamily="18" charset="0"/>
            </a:endParaRPr>
          </a:p>
          <a:p>
            <a:pPr algn="just">
              <a:lnSpc>
                <a:spcPct val="115000"/>
              </a:lnSpc>
              <a:spcBef>
                <a:spcPts val="0"/>
              </a:spcBef>
              <a:spcAft>
                <a:spcPts val="600"/>
              </a:spcAft>
            </a:pPr>
            <a:endParaRPr lang="en-US" sz="1600"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indent="0" algn="just">
              <a:lnSpc>
                <a:spcPct val="150000"/>
              </a:lnSpc>
              <a:spcBef>
                <a:spcPts val="0"/>
              </a:spcBef>
              <a:spcAft>
                <a:spcPts val="0"/>
              </a:spcAft>
              <a:buNone/>
            </a:pPr>
            <a:endParaRPr lang="en-US" sz="1600" dirty="0">
              <a:latin typeface="Times New Roman" panose="02020603050405020304" pitchFamily="18" charset="0"/>
              <a:ea typeface="Times New Roman" panose="02020603050405020304" pitchFamily="18" charset="0"/>
            </a:endParaRPr>
          </a:p>
          <a:p>
            <a:pPr algn="just">
              <a:lnSpc>
                <a:spcPct val="200000"/>
              </a:lnSpc>
              <a:buFont typeface="Wingdings" panose="05000000000000000000" pitchFamily="2" charset="2"/>
              <a:buChar char="q"/>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2507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463120"/>
            <a:ext cx="8585792" cy="273844"/>
          </a:xfrm>
        </p:spPr>
        <p:txBody>
          <a:bodyPr>
            <a:noAutofit/>
          </a:bodyPr>
          <a:lstStyle/>
          <a:p>
            <a:pPr algn="ctr"/>
            <a:r>
              <a:rPr lang="en-US"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 (</a:t>
            </a:r>
            <a:r>
              <a:rPr lang="en-US" sz="32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US"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5</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838200" y="1574580"/>
            <a:ext cx="8026694" cy="4883370"/>
          </a:xfrm>
        </p:spPr>
        <p:txBody>
          <a:bodyPr>
            <a:normAutofit/>
          </a:bodyPr>
          <a:lstStyle/>
          <a:p>
            <a:pPr algn="just">
              <a:lnSpc>
                <a:spcPct val="115000"/>
              </a:lnSpc>
              <a:spcBef>
                <a:spcPts val="0"/>
              </a:spcBef>
              <a:spcAft>
                <a:spcPts val="0"/>
              </a:spcAft>
            </a:pPr>
            <a:r>
              <a:rPr lang="en-US" sz="1800" dirty="0">
                <a:latin typeface="Arial" panose="020B0604020202020204" pitchFamily="34" charset="0"/>
                <a:ea typeface="Times New Roman" panose="02020603050405020304" pitchFamily="18" charset="0"/>
              </a:rPr>
              <a:t>As a result, the Limpopo Executive Council resolved as per Decision No.67 of 2021/22 to approve for the continuation of the intervention in Mogalakwena Local Municipality until end of June 2022. </a:t>
            </a:r>
          </a:p>
          <a:p>
            <a:pPr algn="just">
              <a:lnSpc>
                <a:spcPct val="115000"/>
              </a:lnSpc>
              <a:spcBef>
                <a:spcPts val="0"/>
              </a:spcBef>
              <a:spcAft>
                <a:spcPts val="0"/>
              </a:spcAft>
            </a:pPr>
            <a:endParaRPr lang="en-US" sz="1800" dirty="0">
              <a:latin typeface="Arial" panose="020B0604020202020204" pitchFamily="34" charset="0"/>
              <a:ea typeface="Times New Roman" panose="02020603050405020304" pitchFamily="18" charset="0"/>
            </a:endParaRPr>
          </a:p>
          <a:p>
            <a:pPr algn="just">
              <a:lnSpc>
                <a:spcPct val="115000"/>
              </a:lnSpc>
              <a:spcBef>
                <a:spcPts val="0"/>
              </a:spcBef>
              <a:spcAft>
                <a:spcPts val="0"/>
              </a:spcAft>
            </a:pPr>
            <a:r>
              <a:rPr lang="en-US" sz="1800" dirty="0">
                <a:latin typeface="Arial" panose="020B0604020202020204" pitchFamily="34" charset="0"/>
                <a:ea typeface="Times New Roman" panose="02020603050405020304" pitchFamily="18" charset="0"/>
              </a:rPr>
              <a:t>The Executive Council further approved the appointment of an intervention support team from Provincial Treasury and COGHSTA to oversee the extension of the intervention for a period of six months until the end of municipal financial year in June 2022.</a:t>
            </a:r>
          </a:p>
          <a:p>
            <a:pPr marL="0" indent="0" algn="just">
              <a:lnSpc>
                <a:spcPct val="115000"/>
              </a:lnSpc>
              <a:spcBef>
                <a:spcPts val="0"/>
              </a:spcBef>
              <a:spcAft>
                <a:spcPts val="0"/>
              </a:spcAft>
              <a:buNone/>
            </a:pPr>
            <a:endParaRPr lang="en-US" sz="1800" dirty="0">
              <a:latin typeface="Arial" panose="020B0604020202020204" pitchFamily="34" charset="0"/>
              <a:ea typeface="Times New Roman" panose="02020603050405020304" pitchFamily="18" charset="0"/>
            </a:endParaRPr>
          </a:p>
          <a:p>
            <a:pPr algn="just">
              <a:lnSpc>
                <a:spcPct val="115000"/>
              </a:lnSpc>
              <a:spcBef>
                <a:spcPts val="0"/>
              </a:spcBef>
              <a:spcAft>
                <a:spcPts val="0"/>
              </a:spcAft>
            </a:pPr>
            <a:r>
              <a:rPr lang="en-US" sz="1800" dirty="0">
                <a:latin typeface="Arial" panose="020B0604020202020204" pitchFamily="34" charset="0"/>
                <a:ea typeface="Times New Roman" panose="02020603050405020304" pitchFamily="18" charset="0"/>
              </a:rPr>
              <a:t>The reason for the appointment of a new team was due to the resignation of the Head of Intervention team, and expiry of the contracts of the financial and human resource specialists(appointed by Provincial Treasury and </a:t>
            </a:r>
            <a:r>
              <a:rPr lang="en-US" sz="1800" dirty="0" err="1">
                <a:latin typeface="Arial" panose="020B0604020202020204" pitchFamily="34" charset="0"/>
                <a:ea typeface="Times New Roman" panose="02020603050405020304" pitchFamily="18" charset="0"/>
              </a:rPr>
              <a:t>Coghsta</a:t>
            </a:r>
            <a:r>
              <a:rPr lang="en-US" sz="1800" dirty="0">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0" algn="just">
              <a:lnSpc>
                <a:spcPct val="115000"/>
              </a:lnSpc>
              <a:spcBef>
                <a:spcPts val="0"/>
              </a:spcBef>
              <a:spcAft>
                <a:spcPts val="0"/>
              </a:spcAft>
            </a:pPr>
            <a:endParaRPr lang="en-US" sz="1350"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3300"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4950" dirty="0">
              <a:latin typeface="Times New Roman" panose="02020603050405020304" pitchFamily="18" charset="0"/>
              <a:ea typeface="Times New Roman" panose="02020603050405020304" pitchFamily="18" charset="0"/>
            </a:endParaRPr>
          </a:p>
          <a:p>
            <a:pPr indent="0" algn="just">
              <a:lnSpc>
                <a:spcPct val="150000"/>
              </a:lnSpc>
              <a:spcBef>
                <a:spcPts val="0"/>
              </a:spcBef>
              <a:spcAft>
                <a:spcPts val="0"/>
              </a:spcAft>
              <a:buNone/>
            </a:pPr>
            <a:endParaRPr lang="en-US" sz="4050" dirty="0">
              <a:latin typeface="Times New Roman" panose="02020603050405020304" pitchFamily="18" charset="0"/>
              <a:ea typeface="Times New Roman" panose="02020603050405020304" pitchFamily="18" charset="0"/>
            </a:endParaRPr>
          </a:p>
          <a:p>
            <a:pPr algn="just">
              <a:lnSpc>
                <a:spcPct val="200000"/>
              </a:lnSpc>
              <a:buFont typeface="Wingdings" panose="05000000000000000000" pitchFamily="2" charset="2"/>
              <a:buChar char="q"/>
            </a:pPr>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5924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36683" y="589768"/>
            <a:ext cx="8585792" cy="273844"/>
          </a:xfrm>
        </p:spPr>
        <p:txBody>
          <a:bodyPr>
            <a:noAutofit/>
          </a:bodyPr>
          <a:lstStyle/>
          <a:p>
            <a:pPr algn="ctr"/>
            <a:r>
              <a:rPr lang="en-US"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Background (</a:t>
            </a:r>
            <a:r>
              <a:rPr lang="en-US" sz="32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t>
            </a:r>
            <a:r>
              <a:rPr lang="en-US"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6</a:t>
            </a:fld>
            <a:endParaRPr lang="en-US" sz="900" dirty="0">
              <a:solidFill>
                <a:prstClr val="black">
                  <a:tint val="75000"/>
                </a:prstClr>
              </a:solidFill>
              <a:latin typeface="Calibri" panose="020F0502020204030204"/>
              <a:cs typeface="+mn-cs"/>
            </a:endParaRPr>
          </a:p>
        </p:txBody>
      </p:sp>
      <p:sp>
        <p:nvSpPr>
          <p:cNvPr id="5" name="Content Placeholder 4"/>
          <p:cNvSpPr>
            <a:spLocks noGrp="1"/>
          </p:cNvSpPr>
          <p:nvPr>
            <p:ph idx="1"/>
          </p:nvPr>
        </p:nvSpPr>
        <p:spPr>
          <a:xfrm>
            <a:off x="762000" y="1603621"/>
            <a:ext cx="8001000" cy="3424271"/>
          </a:xfrm>
        </p:spPr>
        <p:txBody>
          <a:bodyPr>
            <a:normAutofit/>
          </a:bodyPr>
          <a:lstStyle/>
          <a:p>
            <a:pPr algn="just">
              <a:lnSpc>
                <a:spcPct val="115000"/>
              </a:lnSpc>
              <a:spcBef>
                <a:spcPts val="0"/>
              </a:spcBef>
              <a:spcAft>
                <a:spcPts val="0"/>
              </a:spcAft>
            </a:pPr>
            <a:r>
              <a:rPr lang="en-US" sz="1800" dirty="0">
                <a:latin typeface="Arial" panose="020B0604020202020204" pitchFamily="34" charset="0"/>
                <a:ea typeface="Times New Roman" panose="02020603050405020304" pitchFamily="18" charset="0"/>
              </a:rPr>
              <a:t>The Executive Council further resolved on the 22 June 2022 that the intervention in Mogalakwena Local Municipality should lapse on the 30 June 2022. </a:t>
            </a:r>
          </a:p>
          <a:p>
            <a:pPr algn="just">
              <a:lnSpc>
                <a:spcPct val="115000"/>
              </a:lnSpc>
              <a:spcBef>
                <a:spcPts val="0"/>
              </a:spcBef>
              <a:spcAft>
                <a:spcPts val="0"/>
              </a:spcAft>
            </a:pPr>
            <a:endParaRPr lang="en-US" sz="1800" dirty="0">
              <a:latin typeface="Arial" panose="020B0604020202020204" pitchFamily="34" charset="0"/>
              <a:ea typeface="Times New Roman" panose="02020603050405020304" pitchFamily="18" charset="0"/>
            </a:endParaRPr>
          </a:p>
          <a:p>
            <a:pPr algn="just">
              <a:lnSpc>
                <a:spcPct val="115000"/>
              </a:lnSpc>
              <a:spcBef>
                <a:spcPts val="0"/>
              </a:spcBef>
              <a:spcAft>
                <a:spcPts val="0"/>
              </a:spcAft>
            </a:pPr>
            <a:r>
              <a:rPr lang="en-US" sz="1800" dirty="0">
                <a:latin typeface="Arial" panose="020B0604020202020204" pitchFamily="34" charset="0"/>
                <a:ea typeface="Times New Roman" panose="02020603050405020304" pitchFamily="18" charset="0"/>
              </a:rPr>
              <a:t>The Executive Council directed that the intervention team should develop an action plan for stabilization of the municipality, and that the team should continue to assist the municipality on outstanding/critical matters for further six months form 01 July to 31 December 2022.</a:t>
            </a:r>
          </a:p>
          <a:p>
            <a:pPr marL="0" indent="0" algn="just">
              <a:lnSpc>
                <a:spcPct val="115000"/>
              </a:lnSpc>
              <a:spcBef>
                <a:spcPts val="0"/>
              </a:spcBef>
              <a:spcAft>
                <a:spcPts val="0"/>
              </a:spcAft>
              <a:buNone/>
            </a:pPr>
            <a:endParaRPr lang="en-US" sz="1800" dirty="0">
              <a:latin typeface="Arial" panose="020B0604020202020204" pitchFamily="34" charset="0"/>
              <a:ea typeface="Times New Roman" panose="02020603050405020304" pitchFamily="18" charset="0"/>
            </a:endParaRPr>
          </a:p>
          <a:p>
            <a:pPr marL="0" indent="0" algn="just">
              <a:lnSpc>
                <a:spcPct val="115000"/>
              </a:lnSpc>
              <a:spcBef>
                <a:spcPts val="0"/>
              </a:spcBef>
              <a:spcAft>
                <a:spcPts val="0"/>
              </a:spcAft>
              <a:buNone/>
            </a:pPr>
            <a:r>
              <a:rPr lang="en-US" sz="1800" dirty="0">
                <a:latin typeface="Arial" panose="020B0604020202020204" pitchFamily="34" charset="0"/>
                <a:ea typeface="Times New Roman" panose="02020603050405020304" pitchFamily="18" charset="0"/>
              </a:rPr>
              <a:t>Below are  the Key Functional Areas as per terms of reference:</a:t>
            </a:r>
            <a:endParaRPr lang="en-US" sz="1800"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1350" dirty="0">
              <a:solidFill>
                <a:srgbClr val="FF0000"/>
              </a:solidFill>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3225" dirty="0">
              <a:latin typeface="Times New Roman" panose="02020603050405020304" pitchFamily="18" charset="0"/>
              <a:ea typeface="Times New Roman" panose="02020603050405020304" pitchFamily="18" charset="0"/>
            </a:endParaRPr>
          </a:p>
          <a:p>
            <a:pPr marL="0" indent="0" algn="just">
              <a:lnSpc>
                <a:spcPct val="115000"/>
              </a:lnSpc>
              <a:spcBef>
                <a:spcPts val="0"/>
              </a:spcBef>
              <a:spcAft>
                <a:spcPts val="0"/>
              </a:spcAft>
              <a:buNone/>
            </a:pPr>
            <a:endParaRPr lang="en-US" sz="4950" dirty="0">
              <a:latin typeface="Times New Roman" panose="02020603050405020304" pitchFamily="18" charset="0"/>
              <a:ea typeface="Times New Roman" panose="02020603050405020304" pitchFamily="18" charset="0"/>
            </a:endParaRPr>
          </a:p>
          <a:p>
            <a:pPr indent="0" algn="just">
              <a:lnSpc>
                <a:spcPct val="150000"/>
              </a:lnSpc>
              <a:spcBef>
                <a:spcPts val="0"/>
              </a:spcBef>
              <a:spcAft>
                <a:spcPts val="0"/>
              </a:spcAft>
              <a:buNone/>
            </a:pPr>
            <a:endParaRPr lang="en-US" sz="4200" dirty="0">
              <a:latin typeface="Times New Roman" panose="02020603050405020304" pitchFamily="18" charset="0"/>
              <a:ea typeface="Times New Roman" panose="02020603050405020304" pitchFamily="18" charset="0"/>
            </a:endParaRPr>
          </a:p>
          <a:p>
            <a:pPr algn="just">
              <a:lnSpc>
                <a:spcPct val="200000"/>
              </a:lnSpc>
              <a:buFont typeface="Wingdings" panose="05000000000000000000" pitchFamily="2" charset="2"/>
              <a:buChar char="q"/>
            </a:pPr>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8286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6436" y="767296"/>
            <a:ext cx="8730889" cy="231653"/>
          </a:xfrm>
        </p:spPr>
        <p:txBody>
          <a:bodyPr>
            <a:noAutofit/>
          </a:bodyPr>
          <a:lstStyle/>
          <a:p>
            <a:pPr algn="just">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7</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3115149388"/>
              </p:ext>
            </p:extLst>
          </p:nvPr>
        </p:nvGraphicFramePr>
        <p:xfrm>
          <a:off x="191813" y="1239080"/>
          <a:ext cx="8875987" cy="4980297"/>
        </p:xfrm>
        <a:graphic>
          <a:graphicData uri="http://schemas.openxmlformats.org/drawingml/2006/table">
            <a:tbl>
              <a:tblPr firstRow="1" bandRow="1">
                <a:tableStyleId>{5C22544A-7EE6-4342-B048-85BDC9FD1C3A}</a:tableStyleId>
              </a:tblPr>
              <a:tblGrid>
                <a:gridCol w="1694793">
                  <a:extLst>
                    <a:ext uri="{9D8B030D-6E8A-4147-A177-3AD203B41FA5}">
                      <a16:colId xmlns:a16="http://schemas.microsoft.com/office/drawing/2014/main" xmlns="" val="2165622559"/>
                    </a:ext>
                  </a:extLst>
                </a:gridCol>
                <a:gridCol w="2238704">
                  <a:extLst>
                    <a:ext uri="{9D8B030D-6E8A-4147-A177-3AD203B41FA5}">
                      <a16:colId xmlns:a16="http://schemas.microsoft.com/office/drawing/2014/main" xmlns="" val="979725728"/>
                    </a:ext>
                  </a:extLst>
                </a:gridCol>
                <a:gridCol w="2613147">
                  <a:extLst>
                    <a:ext uri="{9D8B030D-6E8A-4147-A177-3AD203B41FA5}">
                      <a16:colId xmlns:a16="http://schemas.microsoft.com/office/drawing/2014/main" xmlns="" val="3037046295"/>
                    </a:ext>
                  </a:extLst>
                </a:gridCol>
                <a:gridCol w="2329343">
                  <a:extLst>
                    <a:ext uri="{9D8B030D-6E8A-4147-A177-3AD203B41FA5}">
                      <a16:colId xmlns:a16="http://schemas.microsoft.com/office/drawing/2014/main" xmlns="" val="3396627644"/>
                    </a:ext>
                  </a:extLst>
                </a:gridCol>
              </a:tblGrid>
              <a:tr h="688806">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KEY FUNCTIONAL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FOCAL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a:solidFill>
                            <a:schemeClr val="tx1"/>
                          </a:solidFill>
                          <a:effectLst/>
                          <a:latin typeface="Arial" panose="020B0604020202020204" pitchFamily="34" charset="0"/>
                          <a:ea typeface="Times New Roman" panose="02020603050405020304" pitchFamily="18" charset="0"/>
                        </a:rPr>
                        <a:t>PROGRESS </a:t>
                      </a:r>
                      <a:endParaRPr lang="en-U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a:solidFill>
                            <a:schemeClr val="tx1"/>
                          </a:solidFill>
                          <a:effectLst/>
                          <a:latin typeface="Arial" panose="020B0604020202020204" pitchFamily="34" charset="0"/>
                          <a:ea typeface="Times New Roman" panose="02020603050405020304" pitchFamily="18" charset="0"/>
                        </a:rPr>
                        <a:t>COMMENTS</a:t>
                      </a:r>
                      <a:endParaRPr lang="en-U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1160788">
                <a:tc rowSpan="3">
                  <a:txBody>
                    <a:bodyPr/>
                    <a:lstStyle/>
                    <a:p>
                      <a:pPr marL="0" marR="0" algn="just">
                        <a:lnSpc>
                          <a:spcPct val="115000"/>
                        </a:lnSpc>
                        <a:spcBef>
                          <a:spcPts val="0"/>
                        </a:spcBef>
                        <a:spcAft>
                          <a:spcPts val="0"/>
                        </a:spcAft>
                      </a:pPr>
                      <a:r>
                        <a:rPr lang="en-GB" sz="1200" b="1" dirty="0">
                          <a:effectLst/>
                          <a:latin typeface="Arial" panose="020B0604020202020204" pitchFamily="34" charset="0"/>
                          <a:ea typeface="Times New Roman" panose="02020603050405020304" pitchFamily="18" charset="0"/>
                        </a:rPr>
                        <a:t>Improvement of labour relations</a:t>
                      </a:r>
                      <a:endParaRPr lang="en-US" sz="12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mj-lt"/>
                        <a:buAutoNum type="alphaLcParenR"/>
                      </a:pPr>
                      <a:r>
                        <a:rPr lang="en-GB" sz="1200" dirty="0">
                          <a:effectLst/>
                          <a:latin typeface="Arial" panose="020B0604020202020204" pitchFamily="34" charset="0"/>
                          <a:ea typeface="Times New Roman" panose="02020603050405020304" pitchFamily="18" charset="0"/>
                        </a:rPr>
                        <a:t>Illegal appointment/termination of 400 irregularly appointed employees resulting in the huge salary bill.</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 municipality appointed a legal firm to challenge the matter in court on consultation basis. The SIU is also investigating the matter.</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Waiting for the SIU to enrol the matter with the special tribunal court.</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924832">
                <a:tc v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mj-lt"/>
                        <a:buNone/>
                      </a:pPr>
                      <a:r>
                        <a:rPr lang="en-GB" sz="1200" dirty="0">
                          <a:effectLst/>
                          <a:latin typeface="Arial" panose="020B0604020202020204" pitchFamily="34" charset="0"/>
                          <a:ea typeface="Times New Roman" panose="02020603050405020304" pitchFamily="18" charset="0"/>
                        </a:rPr>
                        <a:t>b) Dysfunctional local labour forum</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 LLF has not met since 07 June 2022 because of non-attendance and disruptions by labour representatives.</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The LLF is scheduled for the 30 November 2022</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1969448"/>
                  </a:ext>
                </a:extLst>
              </a:tr>
              <a:tr h="2104787">
                <a:tc v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c) Consequence management as a continuum</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Eight (8) were suspended on allegations of misconduct as per the SIU report. The disciplinary process commenced on the 21 June 2022.</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An acting manager: technical services was also suspended for allegations of misconduct.</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Disciplinary commenced and continuing.</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 </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Disciplinary hearing commenced and postponed to the 12/13 December 2022</a:t>
                      </a:r>
                      <a:r>
                        <a:rPr lang="en-US" sz="1200" dirty="0">
                          <a:solidFill>
                            <a:schemeClr val="tx1"/>
                          </a:solidFill>
                          <a:effectLst/>
                          <a:latin typeface="Times New Roman" panose="02020603050405020304" pitchFamily="18" charset="0"/>
                          <a:ea typeface="Times New Roman" panose="02020603050405020304" pitchFamily="18" charset="0"/>
                        </a:rPr>
                        <a:t>.</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48538424"/>
                  </a:ext>
                </a:extLst>
              </a:tr>
            </a:tbl>
          </a:graphicData>
        </a:graphic>
      </p:graphicFrame>
    </p:spTree>
    <p:extLst>
      <p:ext uri="{BB962C8B-B14F-4D97-AF65-F5344CB8AC3E}">
        <p14:creationId xmlns:p14="http://schemas.microsoft.com/office/powerpoint/2010/main" xmlns="" val="51038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9470" y="591859"/>
            <a:ext cx="8585792" cy="553998"/>
          </a:xfrm>
        </p:spPr>
        <p:txBody>
          <a:bodyPr>
            <a:noAutofit/>
          </a:bodyPr>
          <a:lstStyle/>
          <a:p>
            <a:pPr algn="just">
              <a:lnSpc>
                <a:spcPct val="115000"/>
              </a:lnSpc>
              <a:spcBef>
                <a:spcPts val="0"/>
              </a:spcBef>
              <a:spcAft>
                <a:spcPts val="0"/>
              </a:spcAft>
            </a:pPr>
            <a:r>
              <a:rPr lang="en-US" sz="2400" b="1" dirty="0">
                <a:latin typeface="Arial" panose="020B0604020202020204" pitchFamily="34" charset="0"/>
                <a:ea typeface="Calibri" panose="020F0502020204030204" pitchFamily="34" charset="0"/>
              </a:rPr>
              <a:t>PROGRESS</a:t>
            </a:r>
            <a:r>
              <a:rPr lang="en-GB" sz="2400" dirty="0">
                <a:latin typeface="Arial" panose="020B0604020202020204" pitchFamily="34" charset="0"/>
                <a:ea typeface="Times New Roman" panose="02020603050405020304" pitchFamily="18" charset="0"/>
              </a:rPr>
              <a:t> </a:t>
            </a:r>
            <a: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8</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1008514768"/>
              </p:ext>
            </p:extLst>
          </p:nvPr>
        </p:nvGraphicFramePr>
        <p:xfrm>
          <a:off x="155317" y="1395814"/>
          <a:ext cx="8833366" cy="5024568"/>
        </p:xfrm>
        <a:graphic>
          <a:graphicData uri="http://schemas.openxmlformats.org/drawingml/2006/table">
            <a:tbl>
              <a:tblPr firstRow="1" bandRow="1">
                <a:tableStyleId>{5C22544A-7EE6-4342-B048-85BDC9FD1C3A}</a:tableStyleId>
              </a:tblPr>
              <a:tblGrid>
                <a:gridCol w="1723117">
                  <a:extLst>
                    <a:ext uri="{9D8B030D-6E8A-4147-A177-3AD203B41FA5}">
                      <a16:colId xmlns:a16="http://schemas.microsoft.com/office/drawing/2014/main" xmlns="" val="2165622559"/>
                    </a:ext>
                  </a:extLst>
                </a:gridCol>
                <a:gridCol w="1524000">
                  <a:extLst>
                    <a:ext uri="{9D8B030D-6E8A-4147-A177-3AD203B41FA5}">
                      <a16:colId xmlns:a16="http://schemas.microsoft.com/office/drawing/2014/main" xmlns="" val="979725728"/>
                    </a:ext>
                  </a:extLst>
                </a:gridCol>
                <a:gridCol w="3276600">
                  <a:extLst>
                    <a:ext uri="{9D8B030D-6E8A-4147-A177-3AD203B41FA5}">
                      <a16:colId xmlns:a16="http://schemas.microsoft.com/office/drawing/2014/main" xmlns="" val="3037046295"/>
                    </a:ext>
                  </a:extLst>
                </a:gridCol>
                <a:gridCol w="2309649">
                  <a:extLst>
                    <a:ext uri="{9D8B030D-6E8A-4147-A177-3AD203B41FA5}">
                      <a16:colId xmlns:a16="http://schemas.microsoft.com/office/drawing/2014/main" xmlns="" val="3396627644"/>
                    </a:ext>
                  </a:extLst>
                </a:gridCol>
              </a:tblGrid>
              <a:tr h="511167">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KEY FUNCTIONAL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FOCAL AREA</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PROGRESS </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chemeClr val="tx1"/>
                          </a:solidFill>
                          <a:effectLst/>
                          <a:latin typeface="Arial" panose="020B0604020202020204" pitchFamily="34" charset="0"/>
                          <a:ea typeface="Times New Roman" panose="02020603050405020304" pitchFamily="18" charset="0"/>
                        </a:rPr>
                        <a:t>COMMENTS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2725353">
                <a:tc rowSpan="2">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Improvement of labour relations</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just">
                        <a:lnSpc>
                          <a:spcPct val="115000"/>
                        </a:lnSpc>
                        <a:spcBef>
                          <a:spcPts val="0"/>
                        </a:spcBef>
                        <a:spcAft>
                          <a:spcPts val="0"/>
                        </a:spcAft>
                        <a:buFont typeface="Wingdings" panose="05000000000000000000" pitchFamily="2" charset="2"/>
                        <a:buNone/>
                      </a:pPr>
                      <a:endParaRPr lang="en-US" sz="14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 Consequence management as a continuum</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72085" marR="0" indent="-17145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Acting CFO suspended for financial misconduct and dereliction of duties on the 05 September 2022.</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Letters of suspension of 23 SAMWU shop stewards/members were written and served through the sheriff on the 29 September 2022 as they refused to personally accept such letters. The suspension is in relation to violence conduct and embarking on an illegal protest on the 20 September 2022.</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Investigations concluded, the incumbent was charged with financial misconduct, dereliction of duties and gross insubordination. </a:t>
                      </a:r>
                      <a:endParaRPr lang="en-US" sz="14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Investigations concluded, all officials are charged with unprotected and illegal strike, intimidation, gross insubordination, and dereliction of duties. The disciplinary hearing is scheduled for 30 November 2022.</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20515512"/>
                  </a:ext>
                </a:extLst>
              </a:tr>
              <a:tr h="1078305">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pPr marL="172085" marR="0" indent="-17145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Manager revenue suspended on the 03 October 2022 on suspicion of gross insubordination and dereliction of duty.</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Investigations are still underway.</a:t>
                      </a:r>
                    </a:p>
                    <a:p>
                      <a:pPr marL="0" marR="0" algn="just">
                        <a:lnSpc>
                          <a:spcPct val="115000"/>
                        </a:lnSpc>
                        <a:spcBef>
                          <a:spcPts val="0"/>
                        </a:spcBef>
                        <a:spcAft>
                          <a:spcPts val="0"/>
                        </a:spcAft>
                      </a:pPr>
                      <a:r>
                        <a:rPr lang="en-GB" sz="1400" dirty="0">
                          <a:effectLst/>
                          <a:latin typeface="Arial" panose="020B0604020202020204" pitchFamily="34"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87541945"/>
                  </a:ext>
                </a:extLst>
              </a:tr>
            </a:tbl>
          </a:graphicData>
        </a:graphic>
      </p:graphicFrame>
    </p:spTree>
    <p:extLst>
      <p:ext uri="{BB962C8B-B14F-4D97-AF65-F5344CB8AC3E}">
        <p14:creationId xmlns:p14="http://schemas.microsoft.com/office/powerpoint/2010/main" xmlns="" val="246800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9103" y="645005"/>
            <a:ext cx="8585792" cy="553998"/>
          </a:xfrm>
        </p:spPr>
        <p:txBody>
          <a:bodyPr>
            <a:noAutofit/>
          </a:bodyPr>
          <a:lstStyle/>
          <a:p>
            <a:pPr>
              <a:lnSpc>
                <a:spcPct val="115000"/>
              </a:lnSpc>
              <a:spcBef>
                <a:spcPts val="0"/>
              </a:spcBef>
              <a:spcAft>
                <a:spcPts val="0"/>
              </a:spcAft>
            </a:pPr>
            <a:r>
              <a:rPr lang="en-US" sz="2800" b="1" dirty="0">
                <a:latin typeface="Arial" panose="020B0604020202020204" pitchFamily="34" charset="0"/>
                <a:ea typeface="Calibri" panose="020F0502020204030204" pitchFamily="34" charset="0"/>
              </a:rPr>
              <a:t>PROGRESS </a:t>
            </a:r>
            <a:r>
              <a:rPr lang="en-GB" sz="2800" dirty="0">
                <a:latin typeface="Arial" panose="020B0604020202020204" pitchFamily="34" charset="0"/>
                <a:ea typeface="Times New Roman" panose="02020603050405020304" pitchFamily="18" charset="0"/>
              </a:rPr>
              <a:t> </a:t>
            </a: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1347005" y="4129993"/>
            <a:ext cx="6489056" cy="253916"/>
          </a:xfrm>
          <a:prstGeom prst="rect">
            <a:avLst/>
          </a:prstGeom>
          <a:noFill/>
        </p:spPr>
        <p:txBody>
          <a:bodyPr wrap="square" rtlCol="0">
            <a:spAutoFit/>
          </a:bodyPr>
          <a:lstStyle/>
          <a:p>
            <a:pPr defTabSz="685800" fontAlgn="auto">
              <a:spcBef>
                <a:spcPts val="0"/>
              </a:spcBef>
              <a:spcAft>
                <a:spcPts val="0"/>
              </a:spcAft>
              <a:defRPr/>
            </a:pPr>
            <a:endParaRPr lang="en-US" sz="1050" dirty="0">
              <a:solidFill>
                <a:prstClr val="black"/>
              </a:solidFill>
              <a:latin typeface="Calibri" panose="020F0502020204030204"/>
              <a:cs typeface="+mn-cs"/>
            </a:endParaRPr>
          </a:p>
        </p:txBody>
      </p:sp>
      <p:sp>
        <p:nvSpPr>
          <p:cNvPr id="2" name="Rectangle 1"/>
          <p:cNvSpPr/>
          <p:nvPr/>
        </p:nvSpPr>
        <p:spPr>
          <a:xfrm>
            <a:off x="1529367" y="1369186"/>
            <a:ext cx="6306694" cy="517193"/>
          </a:xfrm>
          <a:prstGeom prst="rect">
            <a:avLst/>
          </a:prstGeom>
        </p:spPr>
        <p:txBody>
          <a:bodyPr wrap="square">
            <a:spAutoFit/>
          </a:bodyPr>
          <a:lstStyle/>
          <a:p>
            <a:pPr marL="311944" indent="-257175" algn="just" defTabSz="685800" fontAlgn="auto">
              <a:lnSpc>
                <a:spcPct val="150000"/>
              </a:lnSpc>
              <a:spcBef>
                <a:spcPts val="0"/>
              </a:spcBef>
              <a:spcAft>
                <a:spcPts val="0"/>
              </a:spcAft>
              <a:buFont typeface="Arial" panose="020B0604020202020204" pitchFamily="34" charset="0"/>
              <a:buChar char="•"/>
              <a:defRPr/>
            </a:pPr>
            <a:endParaRPr lang="en-US" sz="2100" spc="-19"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CFAA004E-DED9-4181-A91B-BDB8124BE6CC}" type="slidenum">
              <a:rPr lang="en-US" sz="900">
                <a:solidFill>
                  <a:prstClr val="black">
                    <a:tint val="75000"/>
                  </a:prstClr>
                </a:solidFill>
                <a:latin typeface="Calibri" panose="020F0502020204030204"/>
                <a:cs typeface="+mn-cs"/>
              </a:rPr>
              <a:pPr defTabSz="685800" fontAlgn="auto">
                <a:spcBef>
                  <a:spcPts val="0"/>
                </a:spcBef>
                <a:spcAft>
                  <a:spcPts val="0"/>
                </a:spcAft>
                <a:defRPr/>
              </a:pPr>
              <a:t>9</a:t>
            </a:fld>
            <a:endParaRPr lang="en-US" sz="900" dirty="0">
              <a:solidFill>
                <a:prstClr val="black">
                  <a:tint val="75000"/>
                </a:prstClr>
              </a:solidFill>
              <a:latin typeface="Calibri" panose="020F0502020204030204"/>
              <a:cs typeface="+mn-cs"/>
            </a:endParaRPr>
          </a:p>
        </p:txBody>
      </p:sp>
      <p:graphicFrame>
        <p:nvGraphicFramePr>
          <p:cNvPr id="7" name="Table 7">
            <a:extLst>
              <a:ext uri="{FF2B5EF4-FFF2-40B4-BE49-F238E27FC236}">
                <a16:creationId xmlns:a16="http://schemas.microsoft.com/office/drawing/2014/main" xmlns="" id="{239F820E-FD72-44A9-9C69-3A64E5FE6C11}"/>
              </a:ext>
            </a:extLst>
          </p:cNvPr>
          <p:cNvGraphicFramePr>
            <a:graphicFrameLocks noGrp="1"/>
          </p:cNvGraphicFramePr>
          <p:nvPr>
            <p:ph idx="1"/>
            <p:extLst>
              <p:ext uri="{D42A27DB-BD31-4B8C-83A1-F6EECF244321}">
                <p14:modId xmlns:p14="http://schemas.microsoft.com/office/powerpoint/2010/main" xmlns="" val="2096629470"/>
              </p:ext>
            </p:extLst>
          </p:nvPr>
        </p:nvGraphicFramePr>
        <p:xfrm>
          <a:off x="234144" y="1199003"/>
          <a:ext cx="8675710" cy="5201796"/>
        </p:xfrm>
        <a:graphic>
          <a:graphicData uri="http://schemas.openxmlformats.org/drawingml/2006/table">
            <a:tbl>
              <a:tblPr firstRow="1" bandRow="1">
                <a:tableStyleId>{5C22544A-7EE6-4342-B048-85BDC9FD1C3A}</a:tableStyleId>
              </a:tblPr>
              <a:tblGrid>
                <a:gridCol w="1747056">
                  <a:extLst>
                    <a:ext uri="{9D8B030D-6E8A-4147-A177-3AD203B41FA5}">
                      <a16:colId xmlns:a16="http://schemas.microsoft.com/office/drawing/2014/main" xmlns="" val="2165622559"/>
                    </a:ext>
                  </a:extLst>
                </a:gridCol>
                <a:gridCol w="1981200">
                  <a:extLst>
                    <a:ext uri="{9D8B030D-6E8A-4147-A177-3AD203B41FA5}">
                      <a16:colId xmlns:a16="http://schemas.microsoft.com/office/drawing/2014/main" xmlns="" val="979725728"/>
                    </a:ext>
                  </a:extLst>
                </a:gridCol>
                <a:gridCol w="3238674">
                  <a:extLst>
                    <a:ext uri="{9D8B030D-6E8A-4147-A177-3AD203B41FA5}">
                      <a16:colId xmlns:a16="http://schemas.microsoft.com/office/drawing/2014/main" xmlns="" val="3037046295"/>
                    </a:ext>
                  </a:extLst>
                </a:gridCol>
                <a:gridCol w="1708780">
                  <a:extLst>
                    <a:ext uri="{9D8B030D-6E8A-4147-A177-3AD203B41FA5}">
                      <a16:colId xmlns:a16="http://schemas.microsoft.com/office/drawing/2014/main" xmlns="" val="3396627644"/>
                    </a:ext>
                  </a:extLst>
                </a:gridCol>
              </a:tblGrid>
              <a:tr h="493992">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KEY FUNCTIONAL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FOCAL AREA</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PROGRESS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b="1" dirty="0">
                          <a:solidFill>
                            <a:schemeClr val="tx1"/>
                          </a:solidFill>
                          <a:effectLst/>
                          <a:latin typeface="Arial" panose="020B0604020202020204" pitchFamily="34" charset="0"/>
                          <a:ea typeface="Times New Roman" panose="02020603050405020304" pitchFamily="18" charset="0"/>
                        </a:rPr>
                        <a:t>COMMENTS</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52874729"/>
                  </a:ext>
                </a:extLst>
              </a:tr>
              <a:tr h="1008855">
                <a:tc rowSpan="4">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Improvement of labour relations</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algn="just">
                        <a:lnSpc>
                          <a:spcPct val="115000"/>
                        </a:lnSpc>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d) Finalisation of job evaluation and placement</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No progress,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The item should be tabled at LLF that will be held on the 30 November 2022</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72709684"/>
                  </a:ext>
                </a:extLst>
              </a:tr>
              <a:tr h="833657">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e) Organisational structure review.</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Draft Organisational structure policy framework was noted by council on the 30 May 2022. No further progress to date.</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The item should be tabled before LLF on the 30 November 2022.</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71292933"/>
                  </a:ext>
                </a:extLst>
              </a:tr>
              <a:tr h="826713">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f) Organisational structure review.</a:t>
                      </a:r>
                      <a:endParaRPr lang="en-US" sz="1200" dirty="0">
                        <a:effectLst/>
                        <a:latin typeface="Times New Roman" panose="02020603050405020304" pitchFamily="18" charset="0"/>
                        <a:ea typeface="Times New Roman" panose="02020603050405020304" pitchFamily="18" charset="0"/>
                      </a:endParaRPr>
                    </a:p>
                    <a:p>
                      <a:pPr marL="172085" marR="0" indent="-17145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Draft Organisational structure policy framework was noted by council on the 30 May 2022. No further progress to date.</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solidFill>
                            <a:schemeClr val="tx1"/>
                          </a:solidFill>
                          <a:effectLst/>
                          <a:latin typeface="Arial" panose="020B0604020202020204" pitchFamily="34" charset="0"/>
                          <a:ea typeface="Times New Roman" panose="02020603050405020304" pitchFamily="18" charset="0"/>
                        </a:rPr>
                        <a:t>The item should be tabled before LLF on the 30 November 2022.</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1671611"/>
                  </a:ext>
                </a:extLst>
              </a:tr>
              <a:tr h="2038579">
                <a:tc vMerge="1">
                  <a:txBody>
                    <a:bodyPr/>
                    <a:lstStyle/>
                    <a:p>
                      <a:pPr marL="0" marR="0" algn="just">
                        <a:lnSpc>
                          <a:spcPct val="115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a:lnSpc>
                          <a:spcPct val="115000"/>
                        </a:lnSpc>
                        <a:spcBef>
                          <a:spcPts val="0"/>
                        </a:spcBef>
                        <a:spcAft>
                          <a:spcPts val="0"/>
                        </a:spcAft>
                        <a:buFont typeface="Wingdings" panose="05000000000000000000" pitchFamily="2" charset="2"/>
                        <a:buNone/>
                      </a:pPr>
                      <a:r>
                        <a:rPr lang="en-GB" sz="1200" dirty="0">
                          <a:effectLst/>
                          <a:latin typeface="Arial" panose="020B0604020202020204" pitchFamily="34" charset="0"/>
                          <a:ea typeface="Times New Roman" panose="02020603050405020304" pitchFamily="18" charset="0"/>
                        </a:rPr>
                        <a:t>g) Litigations</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There is a litigation against the appointment on the post of manager; traffic and emergency services, and the municipality is engaged in the possibility of a settlement.</a:t>
                      </a:r>
                    </a:p>
                    <a:p>
                      <a:pPr marL="0" marR="0" algn="just">
                        <a:lnSpc>
                          <a:spcPct val="115000"/>
                        </a:lnSpc>
                        <a:spcBef>
                          <a:spcPts val="0"/>
                        </a:spcBef>
                        <a:spcAft>
                          <a:spcPts val="0"/>
                        </a:spcAft>
                      </a:pPr>
                      <a:endParaRPr lang="en-GB" sz="1200" dirty="0">
                        <a:effectLst/>
                        <a:latin typeface="Arial" panose="020B0604020202020204" pitchFamily="34"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Litigation against the appointment of municipal manager were heard on the 06 September 2022, judgement passed on the 13 September 2022.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Litigant submitted a settlement proposal.</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55540450"/>
                  </a:ext>
                </a:extLst>
              </a:tr>
            </a:tbl>
          </a:graphicData>
        </a:graphic>
      </p:graphicFrame>
    </p:spTree>
    <p:extLst>
      <p:ext uri="{BB962C8B-B14F-4D97-AF65-F5344CB8AC3E}">
        <p14:creationId xmlns:p14="http://schemas.microsoft.com/office/powerpoint/2010/main" xmlns="" val="2300368540"/>
      </p:ext>
    </p:extLst>
  </p:cSld>
  <p:clrMapOvr>
    <a:masterClrMapping/>
  </p:clrMapOvr>
</p:sld>
</file>

<file path=ppt/theme/theme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92037</TotalTime>
  <Words>2751</Words>
  <Application>Microsoft Office PowerPoint</Application>
  <PresentationFormat>On-screen Show (4:3)</PresentationFormat>
  <Paragraphs>462</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7_Default Design</vt:lpstr>
      <vt:lpstr>STABILISATION OF MOGALAKWENA LOCAL MUNICIPALITY </vt:lpstr>
      <vt:lpstr>TABLE OF CONTENTS</vt:lpstr>
      <vt:lpstr>Purpose</vt:lpstr>
      <vt:lpstr>Background</vt:lpstr>
      <vt:lpstr>Background (cont)</vt:lpstr>
      <vt:lpstr>Background (cont)</vt:lpstr>
      <vt:lpstr>PROGRESS  </vt:lpstr>
      <vt:lpstr>PROGRESS  </vt:lpstr>
      <vt:lpstr>PROGRESS   </vt:lpstr>
      <vt:lpstr>PROGRESS    </vt:lpstr>
      <vt:lpstr>PROGRESS  </vt:lpstr>
      <vt:lpstr>PROGRESS  </vt:lpstr>
      <vt:lpstr>PROGRESS   </vt:lpstr>
      <vt:lpstr>PROGRESS   </vt:lpstr>
      <vt:lpstr>PROGRESS   </vt:lpstr>
      <vt:lpstr>PROGRESS   </vt:lpstr>
      <vt:lpstr>PROGRESS   </vt:lpstr>
      <vt:lpstr>Slide 18</vt:lpstr>
      <vt:lpstr>Budget Overview</vt:lpstr>
      <vt:lpstr>Financial Health </vt:lpstr>
      <vt:lpstr>Financial Recovery Plan (FRP)</vt:lpstr>
      <vt:lpstr>FRP Implementation Progress</vt:lpstr>
      <vt:lpstr>Financial Recovery Plan</vt:lpstr>
      <vt:lpstr>UIF&amp;W Expenditure</vt:lpstr>
      <vt:lpstr>Reduction In Consultancy Fees</vt:lpstr>
      <vt:lpstr>Annual Financial Statements</vt:lpstr>
      <vt:lpstr>ESKOM Debt</vt:lpstr>
      <vt:lpstr>Challenges encountered by Intervention Team</vt:lpstr>
      <vt:lpstr>Support and Intervention</vt:lpstr>
      <vt:lpstr>Recommendations</vt:lpstr>
      <vt:lpstr>Thank You!</vt:lpstr>
    </vt:vector>
  </TitlesOfParts>
  <Company>PREMIER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MSINDWANAA</dc:creator>
  <cp:lastModifiedBy>USER</cp:lastModifiedBy>
  <cp:revision>1855</cp:revision>
  <cp:lastPrinted>2018-09-19T16:49:13Z</cp:lastPrinted>
  <dcterms:created xsi:type="dcterms:W3CDTF">2007-07-13T16:25:12Z</dcterms:created>
  <dcterms:modified xsi:type="dcterms:W3CDTF">2022-12-14T04:08:21Z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f69fd4c-1659-4d31-a39a-789c9062e765_Enabled">
    <vt:lpwstr>true</vt:lpwstr>
  </property>
  <property fmtid="{D5CDD505-2E9C-101B-9397-08002B2CF9AE}" pid="3" name="MSIP_Label_1f69fd4c-1659-4d31-a39a-789c9062e765_SetDate">
    <vt:lpwstr>2022-11-11T14:36:12Z</vt:lpwstr>
  </property>
  <property fmtid="{D5CDD505-2E9C-101B-9397-08002B2CF9AE}" pid="4" name="MSIP_Label_1f69fd4c-1659-4d31-a39a-789c9062e765_Method">
    <vt:lpwstr>Standard</vt:lpwstr>
  </property>
  <property fmtid="{D5CDD505-2E9C-101B-9397-08002B2CF9AE}" pid="5" name="MSIP_Label_1f69fd4c-1659-4d31-a39a-789c9062e765_Name">
    <vt:lpwstr>GENERAL</vt:lpwstr>
  </property>
  <property fmtid="{D5CDD505-2E9C-101B-9397-08002B2CF9AE}" pid="6" name="MSIP_Label_1f69fd4c-1659-4d31-a39a-789c9062e765_SiteId">
    <vt:lpwstr>55f6a419-7698-4b6d-97d9-60d201ea7a9f</vt:lpwstr>
  </property>
  <property fmtid="{D5CDD505-2E9C-101B-9397-08002B2CF9AE}" pid="7" name="MSIP_Label_1f69fd4c-1659-4d31-a39a-789c9062e765_ActionId">
    <vt:lpwstr>b058d237-6860-4c62-ad12-5cf1138cd4e7</vt:lpwstr>
  </property>
  <property fmtid="{D5CDD505-2E9C-101B-9397-08002B2CF9AE}" pid="8" name="MSIP_Label_1f69fd4c-1659-4d31-a39a-789c9062e765_ContentBits">
    <vt:lpwstr>0</vt:lpwstr>
  </property>
</Properties>
</file>