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7"/>
  </p:notesMasterIdLst>
  <p:sldIdLst>
    <p:sldId id="271" r:id="rId5"/>
    <p:sldId id="2134805977" r:id="rId6"/>
    <p:sldId id="7583" r:id="rId7"/>
    <p:sldId id="7897" r:id="rId8"/>
    <p:sldId id="8938" r:id="rId9"/>
    <p:sldId id="7576" r:id="rId10"/>
    <p:sldId id="2134805986" r:id="rId11"/>
    <p:sldId id="2134805988" r:id="rId12"/>
    <p:sldId id="2134805989" r:id="rId13"/>
    <p:sldId id="2134805978" r:id="rId14"/>
    <p:sldId id="2134805968" r:id="rId15"/>
    <p:sldId id="2134805969" r:id="rId16"/>
    <p:sldId id="9097" r:id="rId17"/>
    <p:sldId id="7572" r:id="rId18"/>
    <p:sldId id="7570" r:id="rId19"/>
    <p:sldId id="2134805985" r:id="rId20"/>
    <p:sldId id="2134805967" r:id="rId21"/>
    <p:sldId id="2134805990" r:id="rId22"/>
    <p:sldId id="2134805991" r:id="rId23"/>
    <p:sldId id="2134805972" r:id="rId24"/>
    <p:sldId id="2134805964" r:id="rId25"/>
    <p:sldId id="7494" r:id="rId26"/>
  </p:sldIdLst>
  <p:sldSz cx="12192000" cy="6858000"/>
  <p:notesSz cx="6794500" cy="9931400"/>
  <p:embeddedFontLst>
    <p:embeddedFont>
      <p:font typeface="SimSun" panose="02010600030101010101" pitchFamily="2" charset="-122"/>
      <p:regular r:id="rId28"/>
    </p:embeddedFont>
    <p:embeddedFont>
      <p:font typeface="ＭＳ Ｐゴシック" panose="020B0600070205080204" pitchFamily="34" charset="-128"/>
      <p:regular r:id="rId29"/>
    </p:embeddedFont>
    <p:embeddedFont>
      <p:font typeface="Aharoni" panose="020B0604020202020204" charset="-79"/>
      <p:bold r:id="rId30"/>
    </p:embeddedFont>
    <p:embeddedFont>
      <p:font typeface="Copperplate Gothic Bold" panose="020E0705020206020404" pitchFamily="34" charset="0"/>
      <p:regular r:id="rId31"/>
    </p:embeddedFont>
    <p:embeddedFont>
      <p:font typeface="Gill Sans MT" panose="020B0502020104020203"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ＭＳ Ｐゴシック" panose="020B0600070205080204" pitchFamily="34" charset="-128"/>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80C9A1-EB40-1CC1-8D59-BA9CE92A4799}" name="Nyaradzo Chuma" initials="NC" userId="S::Nyaradzo.Chuma@misa.gov.za::97366692-8ce2-45db-b80c-ceab42ae5bbb" providerId="AD"/>
  <p188:author id="{780E01CD-EBC6-CDFF-93B6-8D9E97A7A6C7}" name="Sepitle Ntsoane" initials="SN" userId="S::SepitleN@cogta.gov.za::517c6822-c84f-4c9b-8410-14425e0008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ti Kgomo" initials="PK" lastIdx="2" clrIdx="0">
    <p:extLst>
      <p:ext uri="{19B8F6BF-5375-455C-9EA6-DF929625EA0E}">
        <p15:presenceInfo xmlns:p15="http://schemas.microsoft.com/office/powerpoint/2012/main" userId="S::Mapatane.Kgomo@misa.gov.za::2c0676fd-ee12-4083-927c-a160c817b90d" providerId="AD"/>
      </p:ext>
    </p:extLst>
  </p:cmAuthor>
  <p:cmAuthor id="2" name="Luntu Ndalasi" initials="LN" lastIdx="2" clrIdx="1">
    <p:extLst>
      <p:ext uri="{19B8F6BF-5375-455C-9EA6-DF929625EA0E}">
        <p15:presenceInfo xmlns:p15="http://schemas.microsoft.com/office/powerpoint/2012/main" userId="Luntu Ndalas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640"/>
    <a:srgbClr val="CEED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6327"/>
  </p:normalViewPr>
  <p:slideViewPr>
    <p:cSldViewPr snapToGrid="0" snapToObjects="1">
      <p:cViewPr varScale="1">
        <p:scale>
          <a:sx n="73" d="100"/>
          <a:sy n="73" d="100"/>
        </p:scale>
        <p:origin x="744" y="78"/>
      </p:cViewPr>
      <p:guideLst/>
    </p:cSldViewPr>
  </p:slideViewPr>
  <p:notesTextViewPr>
    <p:cViewPr>
      <p:scale>
        <a:sx n="1" d="1"/>
        <a:sy n="1" d="1"/>
      </p:scale>
      <p:origin x="0" y="0"/>
    </p:cViewPr>
  </p:notesTextViewPr>
  <p:sorterViewPr>
    <p:cViewPr>
      <p:scale>
        <a:sx n="100" d="100"/>
        <a:sy n="100" d="100"/>
      </p:scale>
      <p:origin x="0" y="-13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024" cy="498635"/>
          </a:xfrm>
          <a:prstGeom prst="rect">
            <a:avLst/>
          </a:prstGeom>
        </p:spPr>
        <p:txBody>
          <a:bodyPr vert="horz" lIns="91431" tIns="45715" rIns="91431" bIns="45715" rtlCol="0"/>
          <a:lstStyle>
            <a:lvl1pPr algn="l">
              <a:defRPr sz="1200"/>
            </a:lvl1pPr>
          </a:lstStyle>
          <a:p>
            <a:endParaRPr lang="en-ZA" dirty="0"/>
          </a:p>
        </p:txBody>
      </p:sp>
      <p:sp>
        <p:nvSpPr>
          <p:cNvPr id="3" name="Date Placeholder 2"/>
          <p:cNvSpPr>
            <a:spLocks noGrp="1"/>
          </p:cNvSpPr>
          <p:nvPr>
            <p:ph type="dt" idx="1"/>
          </p:nvPr>
        </p:nvSpPr>
        <p:spPr>
          <a:xfrm>
            <a:off x="3847890" y="0"/>
            <a:ext cx="2945024" cy="498635"/>
          </a:xfrm>
          <a:prstGeom prst="rect">
            <a:avLst/>
          </a:prstGeom>
        </p:spPr>
        <p:txBody>
          <a:bodyPr vert="horz" lIns="91431" tIns="45715" rIns="91431" bIns="45715" rtlCol="0"/>
          <a:lstStyle>
            <a:lvl1pPr algn="r">
              <a:defRPr sz="1200"/>
            </a:lvl1pPr>
          </a:lstStyle>
          <a:p>
            <a:fld id="{C3C6F429-32C5-49F8-B9A8-5396FD7A68DA}" type="datetimeFigureOut">
              <a:rPr lang="en-ZA" smtClean="0"/>
              <a:t>2022/11/28</a:t>
            </a:fld>
            <a:endParaRPr lang="en-ZA" dirty="0"/>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31" tIns="45715" rIns="91431" bIns="45715" rtlCol="0" anchor="ctr"/>
          <a:lstStyle/>
          <a:p>
            <a:endParaRPr lang="en-ZA" dirty="0"/>
          </a:p>
        </p:txBody>
      </p:sp>
      <p:sp>
        <p:nvSpPr>
          <p:cNvPr id="5" name="Notes Placeholder 4"/>
          <p:cNvSpPr>
            <a:spLocks noGrp="1"/>
          </p:cNvSpPr>
          <p:nvPr>
            <p:ph type="body" sz="quarter" idx="3"/>
          </p:nvPr>
        </p:nvSpPr>
        <p:spPr>
          <a:xfrm>
            <a:off x="679134" y="4779904"/>
            <a:ext cx="5436234" cy="3909675"/>
          </a:xfrm>
          <a:prstGeom prst="rect">
            <a:avLst/>
          </a:prstGeom>
        </p:spPr>
        <p:txBody>
          <a:bodyPr vert="horz" lIns="91431" tIns="45715" rIns="91431"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32767"/>
            <a:ext cx="2945024" cy="498635"/>
          </a:xfrm>
          <a:prstGeom prst="rect">
            <a:avLst/>
          </a:prstGeom>
        </p:spPr>
        <p:txBody>
          <a:bodyPr vert="horz" lIns="91431" tIns="45715" rIns="91431" bIns="45715"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47890" y="9432767"/>
            <a:ext cx="2945024" cy="498635"/>
          </a:xfrm>
          <a:prstGeom prst="rect">
            <a:avLst/>
          </a:prstGeom>
        </p:spPr>
        <p:txBody>
          <a:bodyPr vert="horz" lIns="91431" tIns="45715" rIns="91431" bIns="45715" rtlCol="0" anchor="b"/>
          <a:lstStyle>
            <a:lvl1pPr algn="r">
              <a:defRPr sz="1200"/>
            </a:lvl1pPr>
          </a:lstStyle>
          <a:p>
            <a:fld id="{F5079815-5F72-4389-919D-0C4B22FFCB71}" type="slidenum">
              <a:rPr lang="en-ZA" smtClean="0"/>
              <a:t>‹#›</a:t>
            </a:fld>
            <a:endParaRPr lang="en-ZA" dirty="0"/>
          </a:p>
        </p:txBody>
      </p:sp>
    </p:spTree>
    <p:extLst>
      <p:ext uri="{BB962C8B-B14F-4D97-AF65-F5344CB8AC3E}">
        <p14:creationId xmlns:p14="http://schemas.microsoft.com/office/powerpoint/2010/main" val="1539837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FEB3328-CBA3-41DC-9D88-16E7B86190BE}" type="slidenum">
              <a:rPr lang="en-ZA" smtClean="0"/>
              <a:t>5</a:t>
            </a:fld>
            <a:endParaRPr lang="en-ZA"/>
          </a:p>
        </p:txBody>
      </p:sp>
    </p:spTree>
    <p:extLst>
      <p:ext uri="{BB962C8B-B14F-4D97-AF65-F5344CB8AC3E}">
        <p14:creationId xmlns:p14="http://schemas.microsoft.com/office/powerpoint/2010/main" val="1427094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 HERE </a:t>
            </a:r>
          </a:p>
        </p:txBody>
      </p:sp>
      <p:sp>
        <p:nvSpPr>
          <p:cNvPr id="26" name="Text Placeholder 25">
            <a:extLst>
              <a:ext uri="{FF2B5EF4-FFF2-40B4-BE49-F238E27FC236}">
                <a16:creationId xmlns:a16="http://schemas.microsoft.com/office/drawing/2014/main"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pic>
        <p:nvPicPr>
          <p:cNvPr id="10" name="Picture 9">
            <a:extLst>
              <a:ext uri="{FF2B5EF4-FFF2-40B4-BE49-F238E27FC236}">
                <a16:creationId xmlns:a16="http://schemas.microsoft.com/office/drawing/2014/main"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cxnSp>
        <p:nvCxnSpPr>
          <p:cNvPr id="28" name="Straight Connector 27">
            <a:extLst>
              <a:ext uri="{FF2B5EF4-FFF2-40B4-BE49-F238E27FC236}">
                <a16:creationId xmlns:a16="http://schemas.microsoft.com/office/drawing/2014/main"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469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44E8941-9943-4226-9036-E9D02F977E5B}"/>
              </a:ext>
            </a:extLst>
          </p:cNvPr>
          <p:cNvSpPr>
            <a:spLocks noGrp="1" noChangeArrowheads="1"/>
          </p:cNvSpPr>
          <p:nvPr>
            <p:ph type="dt" sz="half" idx="10"/>
          </p:nvPr>
        </p:nvSpPr>
        <p:spPr>
          <a:ln/>
        </p:spPr>
        <p:txBody>
          <a:bodyPr/>
          <a:lstStyle>
            <a:lvl1pPr>
              <a:defRPr/>
            </a:lvl1pPr>
          </a:lstStyle>
          <a:p>
            <a:pPr>
              <a:defRPr/>
            </a:pPr>
            <a:fld id="{4393337B-4AA8-4613-8F82-F870109542DF}" type="datetime1">
              <a:rPr lang="en-US" altLang="en-US"/>
              <a:pPr>
                <a:defRPr/>
              </a:pPr>
              <a:t>11/28/2022</a:t>
            </a:fld>
            <a:endParaRPr lang="en-US" altLang="en-US" sz="1800" dirty="0">
              <a:solidFill>
                <a:srgbClr val="000000"/>
              </a:solidFill>
            </a:endParaRPr>
          </a:p>
        </p:txBody>
      </p:sp>
      <p:sp>
        <p:nvSpPr>
          <p:cNvPr id="5" name="Footer Placeholder 4">
            <a:extLst>
              <a:ext uri="{FF2B5EF4-FFF2-40B4-BE49-F238E27FC236}">
                <a16:creationId xmlns:a16="http://schemas.microsoft.com/office/drawing/2014/main" id="{58CF9FC1-4781-438D-8A4C-F4341F83B42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Slide Number Placeholder 5">
            <a:extLst>
              <a:ext uri="{FF2B5EF4-FFF2-40B4-BE49-F238E27FC236}">
                <a16:creationId xmlns:a16="http://schemas.microsoft.com/office/drawing/2014/main" id="{BA5B8610-DF04-4091-A74F-5B1E3C29B1AD}"/>
              </a:ext>
            </a:extLst>
          </p:cNvPr>
          <p:cNvSpPr>
            <a:spLocks noGrp="1" noChangeArrowheads="1"/>
          </p:cNvSpPr>
          <p:nvPr>
            <p:ph type="sldNum" sz="quarter" idx="12"/>
          </p:nvPr>
        </p:nvSpPr>
        <p:spPr>
          <a:ln/>
        </p:spPr>
        <p:txBody>
          <a:bodyPr/>
          <a:lstStyle>
            <a:lvl1pPr>
              <a:defRPr/>
            </a:lvl1pPr>
          </a:lstStyle>
          <a:p>
            <a:pPr>
              <a:defRPr/>
            </a:pPr>
            <a:fld id="{C519346C-8880-4834-81E3-842F272AF1DB}" type="slidenum">
              <a:rPr lang="en-US" altLang="en-US"/>
              <a:pPr>
                <a:defRPr/>
              </a:pPr>
              <a:t>‹#›</a:t>
            </a:fld>
            <a:endParaRPr lang="en-US" altLang="en-US" sz="1800" dirty="0">
              <a:solidFill>
                <a:srgbClr val="000000"/>
              </a:solidFill>
            </a:endParaRPr>
          </a:p>
        </p:txBody>
      </p:sp>
    </p:spTree>
    <p:extLst>
      <p:ext uri="{BB962C8B-B14F-4D97-AF65-F5344CB8AC3E}">
        <p14:creationId xmlns:p14="http://schemas.microsoft.com/office/powerpoint/2010/main" val="3817025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731520" y="173460"/>
            <a:ext cx="10753344" cy="409925"/>
          </a:xfrm>
          <a:prstGeom prst="rect">
            <a:avLst/>
          </a:prstGeom>
        </p:spPr>
        <p:txBody>
          <a:bodyPr/>
          <a:lstStyle>
            <a:lvl1pPr algn="ctr">
              <a:defRPr sz="2400" b="0" i="0" cap="all" baseline="0">
                <a:solidFill>
                  <a:schemeClr val="tx1">
                    <a:lumMod val="75000"/>
                    <a:lumOff val="25000"/>
                  </a:schemeClr>
                </a:solidFill>
                <a:latin typeface="Gill Sans MT" panose="020B0502020104020203" pitchFamily="34" charset="77"/>
              </a:defRPr>
            </a:lvl1pPr>
          </a:lstStyle>
          <a:p>
            <a:r>
              <a:rPr lang="en-GB" dirty="0"/>
              <a:t>Click to ADD title</a:t>
            </a:r>
            <a:endParaRPr lang="en-US" dirty="0"/>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731520" y="2608783"/>
            <a:ext cx="10753344" cy="3433704"/>
          </a:xfrm>
          <a:prstGeom prst="rect">
            <a:avLst/>
          </a:prstGeom>
        </p:spPr>
        <p:txBody>
          <a:bodyPr/>
          <a:lstStyle>
            <a:lvl1pPr>
              <a:defRPr sz="1800"/>
            </a:lvl1pPr>
            <a:lvl2pPr>
              <a:defRPr sz="1800"/>
            </a:lvl2pPr>
            <a:lvl3pPr>
              <a:defRPr sz="1800"/>
            </a:lvl3pPr>
          </a:lstStyle>
          <a:p>
            <a:pPr lvl="0"/>
            <a:r>
              <a:rPr lang="en-GB" dirty="0"/>
              <a:t>Point 1</a:t>
            </a:r>
          </a:p>
          <a:p>
            <a:pPr lvl="1"/>
            <a:r>
              <a:rPr lang="en-GB" dirty="0"/>
              <a:t>Point 2</a:t>
            </a:r>
          </a:p>
          <a:p>
            <a:pPr lvl="2"/>
            <a:r>
              <a:rPr lang="en-GB" dirty="0"/>
              <a:t>Point 3</a:t>
            </a:r>
          </a:p>
        </p:txBody>
      </p:sp>
      <p:sp>
        <p:nvSpPr>
          <p:cNvPr id="7" name="Content Placeholder 3">
            <a:extLst>
              <a:ext uri="{FF2B5EF4-FFF2-40B4-BE49-F238E27FC236}">
                <a16:creationId xmlns:a16="http://schemas.microsoft.com/office/drawing/2014/main" id="{45CE0E68-3BC4-FB49-A7D8-C9752D8C9402}"/>
              </a:ext>
            </a:extLst>
          </p:cNvPr>
          <p:cNvSpPr>
            <a:spLocks noGrp="1"/>
          </p:cNvSpPr>
          <p:nvPr>
            <p:ph sz="half" idx="10" hasCustomPrompt="1"/>
          </p:nvPr>
        </p:nvSpPr>
        <p:spPr>
          <a:xfrm>
            <a:off x="731520" y="930587"/>
            <a:ext cx="10753344" cy="1547437"/>
          </a:xfrm>
          <a:prstGeom prst="rect">
            <a:avLst/>
          </a:prstGeom>
        </p:spPr>
        <p:txBody>
          <a:bodyPr/>
          <a:lstStyle>
            <a:lvl1pPr>
              <a:buNone/>
              <a:defRPr sz="2000"/>
            </a:lvl1pPr>
            <a:lvl2pPr>
              <a:defRPr sz="1800"/>
            </a:lvl2pPr>
            <a:lvl3pPr>
              <a:defRPr sz="1800"/>
            </a:lvl3pPr>
          </a:lstStyle>
          <a:p>
            <a:pPr lvl="0"/>
            <a:r>
              <a:rPr lang="en-GB" dirty="0"/>
              <a:t>Body text</a:t>
            </a:r>
          </a:p>
        </p:txBody>
      </p:sp>
      <p:sp>
        <p:nvSpPr>
          <p:cNvPr id="8" name="Slide Number Placeholder 11">
            <a:extLst>
              <a:ext uri="{FF2B5EF4-FFF2-40B4-BE49-F238E27FC236}">
                <a16:creationId xmlns:a16="http://schemas.microsoft.com/office/drawing/2014/main" id="{7BB72711-4F9F-6041-8A85-B061F1D7CC50}"/>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10" name="Picture 9">
            <a:extLst>
              <a:ext uri="{FF2B5EF4-FFF2-40B4-BE49-F238E27FC236}">
                <a16:creationId xmlns:a16="http://schemas.microsoft.com/office/drawing/2014/main" id="{790F1560-8196-F649-971B-AF11839923E0}"/>
              </a:ext>
            </a:extLst>
          </p:cNvPr>
          <p:cNvPicPr>
            <a:picLocks noChangeAspect="1"/>
          </p:cNvPicPr>
          <p:nvPr userDrawn="1"/>
        </p:nvPicPr>
        <p:blipFill>
          <a:blip r:embed="rId3"/>
          <a:srcRect/>
          <a:stretch/>
        </p:blipFill>
        <p:spPr>
          <a:xfrm>
            <a:off x="498684" y="6231071"/>
            <a:ext cx="1503852" cy="548677"/>
          </a:xfrm>
          <a:prstGeom prst="rect">
            <a:avLst/>
          </a:prstGeom>
        </p:spPr>
      </p:pic>
      <p:pic>
        <p:nvPicPr>
          <p:cNvPr id="11" name="Picture 10">
            <a:extLst>
              <a:ext uri="{FF2B5EF4-FFF2-40B4-BE49-F238E27FC236}">
                <a16:creationId xmlns:a16="http://schemas.microsoft.com/office/drawing/2014/main" id="{B25D9C0C-770C-7449-82A6-F7276E8DFAF9}"/>
              </a:ext>
            </a:extLst>
          </p:cNvPr>
          <p:cNvPicPr>
            <a:picLocks noChangeAspect="1"/>
          </p:cNvPicPr>
          <p:nvPr userDrawn="1"/>
        </p:nvPicPr>
        <p:blipFill>
          <a:blip r:embed="rId4"/>
          <a:srcRect/>
          <a:stretch/>
        </p:blipFill>
        <p:spPr>
          <a:xfrm>
            <a:off x="10991088" y="6243176"/>
            <a:ext cx="553284" cy="496587"/>
          </a:xfrm>
          <a:prstGeom prst="rect">
            <a:avLst/>
          </a:prstGeom>
        </p:spPr>
      </p:pic>
    </p:spTree>
    <p:extLst>
      <p:ext uri="{BB962C8B-B14F-4D97-AF65-F5344CB8AC3E}">
        <p14:creationId xmlns:p14="http://schemas.microsoft.com/office/powerpoint/2010/main" val="272751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782A-FDE0-450F-B044-2AB3A7070B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A3B5C4-83F9-49DD-9791-9247EFA8FB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7D874D-94DB-4110-ACBF-40C10AD45506}"/>
              </a:ext>
            </a:extLst>
          </p:cNvPr>
          <p:cNvSpPr>
            <a:spLocks noGrp="1"/>
          </p:cNvSpPr>
          <p:nvPr>
            <p:ph type="dt" sz="half" idx="10"/>
          </p:nvPr>
        </p:nvSpPr>
        <p:spPr/>
        <p:txBody>
          <a:bodyPr/>
          <a:lstStyle/>
          <a:p>
            <a:fld id="{7F998D69-D423-4096-8E07-4D25C4FA3C27}" type="datetimeFigureOut">
              <a:rPr lang="en-GB" smtClean="0"/>
              <a:t>28/11/2022</a:t>
            </a:fld>
            <a:endParaRPr lang="en-GB"/>
          </a:p>
        </p:txBody>
      </p:sp>
      <p:sp>
        <p:nvSpPr>
          <p:cNvPr id="5" name="Footer Placeholder 4">
            <a:extLst>
              <a:ext uri="{FF2B5EF4-FFF2-40B4-BE49-F238E27FC236}">
                <a16:creationId xmlns:a16="http://schemas.microsoft.com/office/drawing/2014/main" id="{4EF07316-061C-480F-8EEB-312BD0DE09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A3EDFD-1022-4EA9-8DCB-65B78A9A4559}"/>
              </a:ext>
            </a:extLst>
          </p:cNvPr>
          <p:cNvSpPr>
            <a:spLocks noGrp="1"/>
          </p:cNvSpPr>
          <p:nvPr>
            <p:ph type="sldNum" sz="quarter" idx="12"/>
          </p:nvPr>
        </p:nvSpPr>
        <p:spPr/>
        <p:txBody>
          <a:bodyPr/>
          <a:lstStyle/>
          <a:p>
            <a:fld id="{26582A11-6E43-4512-A463-5C909EB243E3}" type="slidenum">
              <a:rPr lang="en-GB" smtClean="0"/>
              <a:t>‹#›</a:t>
            </a:fld>
            <a:endParaRPr lang="en-GB"/>
          </a:p>
        </p:txBody>
      </p:sp>
    </p:spTree>
    <p:extLst>
      <p:ext uri="{BB962C8B-B14F-4D97-AF65-F5344CB8AC3E}">
        <p14:creationId xmlns:p14="http://schemas.microsoft.com/office/powerpoint/2010/main" val="1210558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2" r:id="rId5"/>
    <p:sldLayoutId id="2147483663" r:id="rId6"/>
    <p:sldLayoutId id="214748366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150E4-CD0D-2147-BD01-936532EDC0F2}"/>
              </a:ext>
            </a:extLst>
          </p:cNvPr>
          <p:cNvSpPr>
            <a:spLocks noGrp="1"/>
          </p:cNvSpPr>
          <p:nvPr>
            <p:ph type="body" sz="quarter" idx="13"/>
          </p:nvPr>
        </p:nvSpPr>
        <p:spPr>
          <a:xfrm>
            <a:off x="1627239" y="2519680"/>
            <a:ext cx="8937522" cy="2619431"/>
          </a:xfrm>
        </p:spPr>
        <p:txBody>
          <a:bodyPr/>
          <a:lstStyle/>
          <a:p>
            <a:r>
              <a:rPr lang="en-ZA" dirty="0">
                <a:latin typeface="Arial" panose="020B0604020202020204" pitchFamily="34" charset="0"/>
                <a:cs typeface="Arial" panose="020B0604020202020204" pitchFamily="34" charset="0"/>
              </a:rPr>
              <a:t>STATE OF MOGALAKWENA LOCAL MUNICIPALITY </a:t>
            </a:r>
            <a:endParaRPr lang="en-US" sz="2000" dirty="0"/>
          </a:p>
          <a:p>
            <a:r>
              <a:rPr lang="en-US" sz="2000" dirty="0"/>
              <a:t>PRESENTATION TO THE PORTFOLIO COMMITTEE </a:t>
            </a:r>
          </a:p>
          <a:p>
            <a:r>
              <a:rPr lang="en-US" sz="2000" dirty="0"/>
              <a:t>COOPERATIVE GOVERNANCE AND TRADITIONAL AFFAIRS</a:t>
            </a:r>
          </a:p>
          <a:p>
            <a:endParaRPr lang="en-US" dirty="0"/>
          </a:p>
        </p:txBody>
      </p:sp>
      <p:sp>
        <p:nvSpPr>
          <p:cNvPr id="3" name="Text Placeholder 2">
            <a:extLst>
              <a:ext uri="{FF2B5EF4-FFF2-40B4-BE49-F238E27FC236}">
                <a16:creationId xmlns:a16="http://schemas.microsoft.com/office/drawing/2014/main" id="{C360F1A8-600F-A446-AF6A-1BADD7726357}"/>
              </a:ext>
            </a:extLst>
          </p:cNvPr>
          <p:cNvSpPr>
            <a:spLocks noGrp="1"/>
          </p:cNvSpPr>
          <p:nvPr>
            <p:ph type="body" sz="quarter" idx="15"/>
          </p:nvPr>
        </p:nvSpPr>
        <p:spPr>
          <a:xfrm>
            <a:off x="1712054" y="5408952"/>
            <a:ext cx="8937523" cy="310203"/>
          </a:xfrm>
        </p:spPr>
        <p:txBody>
          <a:bodyPr/>
          <a:lstStyle/>
          <a:p>
            <a:r>
              <a:rPr lang="en-US" b="1" dirty="0"/>
              <a:t>Presenter: Mr Mpho Mogale - Acting DDG LGOS </a:t>
            </a:r>
          </a:p>
          <a:p>
            <a:r>
              <a:rPr lang="en-US" b="1" dirty="0"/>
              <a:t>Date: 29 November 2022 </a:t>
            </a:r>
            <a:br>
              <a:rPr lang="en-US" b="1" dirty="0"/>
            </a:br>
            <a:endParaRPr lang="en-US" b="1" dirty="0"/>
          </a:p>
        </p:txBody>
      </p:sp>
      <p:pic>
        <p:nvPicPr>
          <p:cNvPr id="4" name="Picture 2">
            <a:extLst>
              <a:ext uri="{FF2B5EF4-FFF2-40B4-BE49-F238E27FC236}">
                <a16:creationId xmlns:a16="http://schemas.microsoft.com/office/drawing/2014/main" id="{712E64EB-86BC-AB3A-E7CC-BF0B895FCA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9954"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sz="2000" b="1" dirty="0"/>
              <a:t> </a:t>
            </a:r>
            <a:r>
              <a:rPr lang="en-GB" sz="2000" b="1" dirty="0">
                <a:solidFill>
                  <a:schemeClr val="accent2"/>
                </a:solidFill>
              </a:rPr>
              <a:t>STATE OF </a:t>
            </a:r>
            <a:r>
              <a:rPr lang="en-GB" sz="2000" b="1" dirty="0" err="1">
                <a:solidFill>
                  <a:schemeClr val="accent2"/>
                </a:solidFill>
              </a:rPr>
              <a:t>mogalakwena</a:t>
            </a:r>
            <a:r>
              <a:rPr lang="en-GB" sz="2000" b="1" dirty="0">
                <a:solidFill>
                  <a:schemeClr val="accent2"/>
                </a:solidFill>
              </a:rPr>
              <a:t> LM: FINANCIAL MANAGEMENT </a:t>
            </a:r>
            <a:endParaRPr lang="en-ZA" sz="2000"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314508" y="395784"/>
            <a:ext cx="11418551" cy="6114197"/>
          </a:xfrm>
        </p:spPr>
        <p:txBody>
          <a:bodyPr>
            <a:noAutofit/>
          </a:bodyPr>
          <a:lstStyle/>
          <a:p>
            <a:pPr algn="just">
              <a:lnSpc>
                <a:spcPct val="150000"/>
              </a:lnSpc>
              <a:spcBef>
                <a:spcPts val="0"/>
              </a:spcBef>
              <a:defRPr/>
            </a:pPr>
            <a:r>
              <a:rPr kumimoji="0" lang="en-GB"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For the financial years dating back from 2015/16 to 2019/2021 the municipality has been receiving successive adverse audits.</a:t>
            </a:r>
          </a:p>
          <a:p>
            <a:pPr algn="just">
              <a:lnSpc>
                <a:spcPct val="150000"/>
              </a:lnSpc>
              <a:spcBef>
                <a:spcPts val="0"/>
              </a:spcBef>
              <a:defRPr/>
            </a:pPr>
            <a:r>
              <a:rPr lang="en-GB" dirty="0">
                <a:solidFill>
                  <a:prstClr val="black"/>
                </a:solidFill>
                <a:latin typeface="Arial" panose="020B0604020202020204" pitchFamily="34" charset="0"/>
                <a:ea typeface="Calibri" charset="0"/>
                <a:cs typeface="Arial" panose="020B0604020202020204" pitchFamily="34" charset="0"/>
              </a:rPr>
              <a:t>In 2020/ 2021 financial year the municipality received an improved audit outcome (i.e., Qualified)</a:t>
            </a:r>
            <a:endParaRPr kumimoji="0" lang="en-GB"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a:p>
            <a:pPr algn="just">
              <a:lnSpc>
                <a:spcPct val="150000"/>
              </a:lnSpc>
              <a:spcBef>
                <a:spcPts val="0"/>
              </a:spcBef>
              <a:defRPr/>
            </a:pPr>
            <a:r>
              <a:rPr lang="en-GB" dirty="0">
                <a:effectLst/>
                <a:latin typeface="Arial" panose="020B0604020202020204" pitchFamily="34" charset="0"/>
                <a:ea typeface="Times New Roman" panose="02020603050405020304" pitchFamily="18" charset="0"/>
              </a:rPr>
              <a:t>The Financial Recovery Plan report for July 2022 was submitted and approved by Council. </a:t>
            </a:r>
          </a:p>
          <a:p>
            <a:pPr algn="just">
              <a:lnSpc>
                <a:spcPct val="150000"/>
              </a:lnSpc>
              <a:spcBef>
                <a:spcPts val="0"/>
              </a:spcBef>
              <a:defRPr/>
            </a:pPr>
            <a:r>
              <a:rPr lang="en-GB" dirty="0">
                <a:effectLst/>
                <a:latin typeface="Arial" panose="020B0604020202020204" pitchFamily="34" charset="0"/>
                <a:ea typeface="Times New Roman" panose="02020603050405020304" pitchFamily="18" charset="0"/>
              </a:rPr>
              <a:t>A debt collector was appointed with effect from June 2022 and has commenced with the service. </a:t>
            </a:r>
          </a:p>
          <a:p>
            <a:pPr algn="just">
              <a:lnSpc>
                <a:spcPct val="150000"/>
              </a:lnSpc>
              <a:spcBef>
                <a:spcPts val="0"/>
              </a:spcBef>
              <a:defRPr/>
            </a:pPr>
            <a:r>
              <a:rPr lang="en-GB" dirty="0">
                <a:effectLst/>
                <a:latin typeface="Arial" panose="020B0604020202020204" pitchFamily="34" charset="0"/>
                <a:ea typeface="Times New Roman" panose="02020603050405020304" pitchFamily="18" charset="0"/>
              </a:rPr>
              <a:t>Audit action plan was developed and presented to council on the 31 March 2022, as part of the draft annual report.</a:t>
            </a:r>
          </a:p>
          <a:p>
            <a:pPr algn="just">
              <a:lnSpc>
                <a:spcPct val="150000"/>
              </a:lnSpc>
              <a:spcBef>
                <a:spcPts val="0"/>
              </a:spcBef>
              <a:defRPr/>
            </a:pPr>
            <a:r>
              <a:rPr lang="en-ZA" sz="2000" kern="1200" dirty="0">
                <a:solidFill>
                  <a:schemeClr val="dk1"/>
                </a:solidFill>
                <a:effectLst/>
                <a:latin typeface="+mn-lt"/>
                <a:ea typeface="+mn-ea"/>
                <a:cs typeface="+mn-cs"/>
              </a:rPr>
              <a:t>The UIFW reduction strategy is in place and approved by Council</a:t>
            </a:r>
            <a:r>
              <a:rPr lang="en-GB" sz="2000" kern="1200" dirty="0">
                <a:solidFill>
                  <a:schemeClr val="dk1"/>
                </a:solidFill>
                <a:latin typeface="Arial" panose="020B0604020202020204" pitchFamily="34" charset="0"/>
                <a:cs typeface="+mn-cs"/>
              </a:rPr>
              <a:t>.</a:t>
            </a:r>
          </a:p>
          <a:p>
            <a:pPr algn="just">
              <a:lnSpc>
                <a:spcPct val="150000"/>
              </a:lnSpc>
              <a:spcBef>
                <a:spcPts val="0"/>
              </a:spcBef>
              <a:defRPr/>
            </a:pPr>
            <a:r>
              <a:rPr lang="en-US" sz="2000" kern="1200" dirty="0">
                <a:solidFill>
                  <a:schemeClr val="dk1"/>
                </a:solidFill>
                <a:effectLst/>
                <a:latin typeface="+mn-lt"/>
                <a:ea typeface="+mn-ea"/>
                <a:cs typeface="+mn-cs"/>
              </a:rPr>
              <a:t>Revenue collection rate increased from 56% to 69%.</a:t>
            </a:r>
            <a:r>
              <a:rPr kumimoji="0" lang="en-GB" altLang="en-US" sz="2000" b="0" i="0" u="none" strike="noStrike" kern="1200" cap="none" spc="0" normalizeH="0" baseline="0" noProof="0" dirty="0">
                <a:ln>
                  <a:noFill/>
                </a:ln>
                <a:solidFill>
                  <a:prstClr val="black"/>
                </a:solidFill>
                <a:effectLst/>
                <a:uLnTx/>
                <a:uFillTx/>
                <a:ea typeface="+mn-ea"/>
                <a:cs typeface="+mn-cs"/>
              </a:rPr>
              <a:t> </a:t>
            </a:r>
          </a:p>
          <a:p>
            <a:pPr algn="just">
              <a:lnSpc>
                <a:spcPct val="150000"/>
              </a:lnSpc>
              <a:spcBef>
                <a:spcPts val="0"/>
              </a:spcBef>
              <a:defRPr/>
            </a:pPr>
            <a:r>
              <a:rPr lang="en-GB" altLang="en-US" dirty="0">
                <a:solidFill>
                  <a:prstClr val="black"/>
                </a:solidFill>
              </a:rPr>
              <a:t>The A</a:t>
            </a:r>
            <a:r>
              <a:rPr kumimoji="0" lang="en-GB" altLang="en-US" sz="2000" b="0" i="0" u="none" strike="noStrike" kern="1200" cap="none" spc="0" normalizeH="0" baseline="0" noProof="0" dirty="0" err="1">
                <a:ln>
                  <a:noFill/>
                </a:ln>
                <a:solidFill>
                  <a:prstClr val="black"/>
                </a:solidFill>
                <a:effectLst/>
                <a:uLnTx/>
                <a:uFillTx/>
                <a:ea typeface="+mn-ea"/>
                <a:cs typeface="+mn-cs"/>
              </a:rPr>
              <a:t>nnual</a:t>
            </a:r>
            <a:r>
              <a:rPr kumimoji="0" lang="en-GB" altLang="en-US" sz="2000" b="0" i="0" u="none" strike="noStrike" kern="1200" cap="none" spc="0" normalizeH="0" baseline="0" noProof="0" dirty="0">
                <a:ln>
                  <a:noFill/>
                </a:ln>
                <a:solidFill>
                  <a:prstClr val="black"/>
                </a:solidFill>
                <a:effectLst/>
                <a:uLnTx/>
                <a:uFillTx/>
                <a:ea typeface="+mn-ea"/>
                <a:cs typeface="+mn-cs"/>
              </a:rPr>
              <a:t> Financial </a:t>
            </a:r>
            <a:r>
              <a:rPr lang="en-GB" altLang="en-US" dirty="0">
                <a:solidFill>
                  <a:prstClr val="black"/>
                </a:solidFill>
              </a:rPr>
              <a:t>S</a:t>
            </a:r>
            <a:r>
              <a:rPr kumimoji="0" lang="en-GB" altLang="en-US" sz="2000" b="0" i="0" u="none" strike="noStrike" kern="1200" cap="none" spc="0" normalizeH="0" baseline="0" noProof="0" dirty="0" err="1">
                <a:ln>
                  <a:noFill/>
                </a:ln>
                <a:solidFill>
                  <a:prstClr val="black"/>
                </a:solidFill>
                <a:effectLst/>
                <a:uLnTx/>
                <a:uFillTx/>
                <a:ea typeface="+mn-ea"/>
                <a:cs typeface="+mn-cs"/>
              </a:rPr>
              <a:t>tatements</a:t>
            </a:r>
            <a:r>
              <a:rPr kumimoji="0" lang="en-GB" altLang="en-US" sz="2000" b="0" i="0" u="none" strike="noStrike" kern="1200" cap="none" spc="0" normalizeH="0" baseline="0" noProof="0" dirty="0">
                <a:ln>
                  <a:noFill/>
                </a:ln>
                <a:solidFill>
                  <a:prstClr val="black"/>
                </a:solidFill>
                <a:effectLst/>
                <a:uLnTx/>
                <a:uFillTx/>
                <a:ea typeface="+mn-ea"/>
                <a:cs typeface="+mn-cs"/>
              </a:rPr>
              <a:t> were submitted on time (31 August 2022) to AGSA and all relevant stakeholders.</a:t>
            </a:r>
          </a:p>
          <a:p>
            <a:pPr marL="342900" marR="0" lvl="0" indent="-3429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solidFill>
                <a:effectLst/>
                <a:uLnTx/>
                <a:uFillTx/>
                <a:ea typeface="+mn-ea"/>
                <a:cs typeface="+mn-cs"/>
              </a:rPr>
              <a:t>The Provincial Treasury and </a:t>
            </a:r>
            <a:r>
              <a:rPr kumimoji="0" lang="en-GB" altLang="en-US" sz="2000" b="0" i="0" u="none" strike="noStrike" kern="1200" cap="none" spc="0" normalizeH="0" baseline="0" noProof="0" dirty="0" err="1">
                <a:ln>
                  <a:noFill/>
                </a:ln>
                <a:solidFill>
                  <a:prstClr val="black"/>
                </a:solidFill>
                <a:effectLst/>
                <a:uLnTx/>
                <a:uFillTx/>
                <a:ea typeface="+mn-ea"/>
                <a:cs typeface="+mn-cs"/>
              </a:rPr>
              <a:t>CoGHSTA</a:t>
            </a:r>
            <a:r>
              <a:rPr kumimoji="0" lang="en-GB" altLang="en-US" sz="2000" b="0" i="0" u="none" strike="noStrike" kern="1200" cap="none" spc="0" normalizeH="0" baseline="0" noProof="0" dirty="0">
                <a:ln>
                  <a:noFill/>
                </a:ln>
                <a:solidFill>
                  <a:prstClr val="black"/>
                </a:solidFill>
                <a:effectLst/>
                <a:uLnTx/>
                <a:uFillTx/>
                <a:ea typeface="+mn-ea"/>
                <a:cs typeface="+mn-cs"/>
              </a:rPr>
              <a:t> regularly attend the audit steering committee meetings of the municipality.</a:t>
            </a:r>
          </a:p>
          <a:p>
            <a:pPr marL="0" marR="0" lvl="0" indent="0" algn="just">
              <a:lnSpc>
                <a:spcPct val="150000"/>
              </a:lnSpc>
              <a:spcBef>
                <a:spcPts val="0"/>
              </a:spcBef>
              <a:spcAft>
                <a:spcPts val="0"/>
              </a:spcAft>
              <a:buNone/>
            </a:pPr>
            <a:endParaRPr lang="en-US" sz="2000" dirty="0">
              <a:effectLst/>
              <a:ea typeface="Times New Roman" panose="02020603050405020304" pitchFamily="18" charset="0"/>
            </a:endParaRPr>
          </a:p>
          <a:p>
            <a:pPr algn="just">
              <a:lnSpc>
                <a:spcPct val="150000"/>
              </a:lnSpc>
              <a:spcBef>
                <a:spcPts val="0"/>
              </a:spcBef>
              <a:defRPr/>
            </a:pPr>
            <a:endParaRPr kumimoji="0" lang="en-GB" altLang="en-US" sz="2000" b="0" i="0" u="none" strike="noStrike" kern="1200" cap="none" spc="0" normalizeH="0" baseline="0" noProof="0" dirty="0">
              <a:ln>
                <a:noFill/>
              </a:ln>
              <a:solidFill>
                <a:prstClr val="black"/>
              </a:solidFill>
              <a:effectLst/>
              <a:uLnTx/>
              <a:uFillTx/>
              <a:ea typeface="+mn-ea"/>
              <a:cs typeface="+mn-cs"/>
            </a:endParaRPr>
          </a:p>
          <a:p>
            <a:pPr algn="just">
              <a:lnSpc>
                <a:spcPct val="150000"/>
              </a:lnSpc>
              <a:spcBef>
                <a:spcPts val="0"/>
              </a:spcBef>
              <a:defRPr/>
            </a:pPr>
            <a:endParaRPr lang="en-US" sz="2000" kern="1200" dirty="0">
              <a:solidFill>
                <a:schemeClr val="tx1"/>
              </a:solidFill>
              <a:effectLst/>
              <a:latin typeface="Arial" panose="020B0604020202020204" pitchFamily="34" charset="0"/>
              <a:ea typeface="+mn-ea"/>
              <a:cs typeface="Times New Roman" panose="02020603050405020304" pitchFamily="18" charset="0"/>
            </a:endParaRPr>
          </a:p>
          <a:p>
            <a:pPr algn="just">
              <a:lnSpc>
                <a:spcPct val="150000"/>
              </a:lnSpc>
              <a:spcBef>
                <a:spcPts val="0"/>
              </a:spcBef>
              <a:defRPr/>
            </a:pPr>
            <a:endParaRPr lang="en-GB" dirty="0">
              <a:effectLst/>
              <a:latin typeface="Arial" panose="020B0604020202020204" pitchFamily="34" charset="0"/>
              <a:ea typeface="Times New Roman" panose="02020603050405020304" pitchFamily="18" charset="0"/>
            </a:endParaRPr>
          </a:p>
          <a:p>
            <a:pPr algn="just">
              <a:lnSpc>
                <a:spcPct val="150000"/>
              </a:lnSpc>
              <a:spcBef>
                <a:spcPts val="0"/>
              </a:spcBef>
              <a:defRPr/>
            </a:pPr>
            <a:endParaRPr lang="en-GB" dirty="0">
              <a:effectLst/>
              <a:latin typeface="Arial" panose="020B0604020202020204" pitchFamily="34" charset="0"/>
              <a:ea typeface="Times New Roman" panose="02020603050405020304" pitchFamily="18" charset="0"/>
            </a:endParaRPr>
          </a:p>
          <a:p>
            <a:pPr algn="just">
              <a:lnSpc>
                <a:spcPct val="150000"/>
              </a:lnSpc>
              <a:spcBef>
                <a:spcPts val="0"/>
              </a:spcBef>
              <a:defRPr/>
            </a:pPr>
            <a:endParaRPr lang="en-US" dirty="0">
              <a:effectLst/>
              <a:latin typeface="Times New Roman" panose="02020603050405020304" pitchFamily="18" charset="0"/>
              <a:ea typeface="Times New Roman" panose="02020603050405020304" pitchFamily="18" charset="0"/>
            </a:endParaRPr>
          </a:p>
          <a:p>
            <a:pPr marL="0" marR="0" indent="0" algn="just">
              <a:lnSpc>
                <a:spcPct val="115000"/>
              </a:lnSpc>
              <a:spcBef>
                <a:spcPts val="0"/>
              </a:spcBef>
              <a:spcAft>
                <a:spcPts val="0"/>
              </a:spcAft>
              <a:buNone/>
            </a:pPr>
            <a:endParaRPr lang="en-US" dirty="0">
              <a:effectLst/>
              <a:latin typeface="Times New Roman" panose="02020603050405020304" pitchFamily="18" charset="0"/>
              <a:ea typeface="Times New Roman" panose="02020603050405020304" pitchFamily="18" charset="0"/>
            </a:endParaRPr>
          </a:p>
          <a:p>
            <a:pPr marL="0" indent="0" algn="just">
              <a:lnSpc>
                <a:spcPct val="150000"/>
              </a:lnSpc>
              <a:spcBef>
                <a:spcPts val="0"/>
              </a:spcBef>
              <a:buNone/>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a:t>
            </a:r>
          </a:p>
        </p:txBody>
      </p:sp>
      <p:pic>
        <p:nvPicPr>
          <p:cNvPr id="2" name="Picture 2">
            <a:extLst>
              <a:ext uri="{FF2B5EF4-FFF2-40B4-BE49-F238E27FC236}">
                <a16:creationId xmlns:a16="http://schemas.microsoft.com/office/drawing/2014/main" id="{55E48A45-68D2-BA14-E69C-17FA69C3BC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1954" y="6276622"/>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875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6006" y="4363657"/>
            <a:ext cx="86520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8184630" y="682581"/>
            <a:ext cx="2263451" cy="738664"/>
          </a:xfrm>
          <a:prstGeom prst="rect">
            <a:avLst/>
          </a:prstGeom>
        </p:spPr>
        <p:txBody>
          <a:bodyPr wrap="square">
            <a:spAutoFit/>
          </a:bodyPr>
          <a:lstStyle/>
          <a:p>
            <a:pPr marL="415925"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0" i="0" u="none" strike="noStrike" kern="1200" cap="none" spc="-25"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A004E-DED9-4181-A91B-BDB8124BE6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4"/>
          <p:cNvSpPr>
            <a:spLocks noGrp="1"/>
          </p:cNvSpPr>
          <p:nvPr>
            <p:ph idx="1"/>
          </p:nvPr>
        </p:nvSpPr>
        <p:spPr>
          <a:xfrm>
            <a:off x="372137" y="823316"/>
            <a:ext cx="11447723" cy="4565694"/>
          </a:xfrm>
        </p:spPr>
        <p:txBody>
          <a:bodyPr>
            <a:normAutofit/>
          </a:bodyPr>
          <a:lstStyle/>
          <a:p>
            <a:pPr marL="0" marR="0" lvl="0" indent="0" algn="just">
              <a:lnSpc>
                <a:spcPct val="150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marR="0" indent="0" algn="just">
              <a:lnSpc>
                <a:spcPct val="115000"/>
              </a:lnSpc>
              <a:spcBef>
                <a:spcPts val="0"/>
              </a:spcBef>
              <a:spcAft>
                <a:spcPts val="0"/>
              </a:spcAft>
              <a:buNone/>
            </a:pPr>
            <a:endParaRPr lang="en-US" dirty="0">
              <a:effectLst/>
              <a:latin typeface="Times New Roman" panose="02020603050405020304" pitchFamily="18" charset="0"/>
              <a:ea typeface="Times New Roman" panose="02020603050405020304" pitchFamily="18" charset="0"/>
            </a:endParaRPr>
          </a:p>
        </p:txBody>
      </p:sp>
      <p:sp>
        <p:nvSpPr>
          <p:cNvPr id="7" name="Title 1">
            <a:extLst>
              <a:ext uri="{FF2B5EF4-FFF2-40B4-BE49-F238E27FC236}">
                <a16:creationId xmlns:a16="http://schemas.microsoft.com/office/drawing/2014/main" id="{CF066B9B-4592-4753-8A1A-0707DFB329DA}"/>
              </a:ext>
            </a:extLst>
          </p:cNvPr>
          <p:cNvSpPr>
            <a:spLocks noGrp="1"/>
          </p:cNvSpPr>
          <p:nvPr>
            <p:ph type="title"/>
          </p:nvPr>
        </p:nvSpPr>
        <p:spPr>
          <a:xfrm>
            <a:off x="371475" y="144827"/>
            <a:ext cx="11449050" cy="365125"/>
          </a:xfrm>
        </p:spPr>
        <p:txBody>
          <a:bodyPr>
            <a:noAutofit/>
          </a:bodyPr>
          <a:lstStyle/>
          <a:p>
            <a:pPr algn="ctr">
              <a:defRPr/>
            </a:pPr>
            <a:r>
              <a:rPr lang="en-GB" sz="2000" b="1" dirty="0">
                <a:solidFill>
                  <a:schemeClr val="accent2"/>
                </a:solidFill>
              </a:rPr>
              <a:t>STATE OF MOGALAKWENA LM: FINANCIAL HEALTH</a:t>
            </a:r>
            <a:endParaRPr lang="en-ZA" altLang="en-US" sz="2000" b="1" dirty="0">
              <a:latin typeface="+mn-lt"/>
            </a:endParaRPr>
          </a:p>
        </p:txBody>
      </p:sp>
      <p:pic>
        <p:nvPicPr>
          <p:cNvPr id="10" name="Picture 1">
            <a:extLst>
              <a:ext uri="{FF2B5EF4-FFF2-40B4-BE49-F238E27FC236}">
                <a16:creationId xmlns:a16="http://schemas.microsoft.com/office/drawing/2014/main" id="{421A71EB-F78B-4598-A44D-2F9FA64BED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4" y="764811"/>
            <a:ext cx="7502109"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F0B0A92-D18B-42FE-9A1D-B1CC1AA819A6}"/>
              </a:ext>
            </a:extLst>
          </p:cNvPr>
          <p:cNvSpPr txBox="1"/>
          <p:nvPr/>
        </p:nvSpPr>
        <p:spPr>
          <a:xfrm>
            <a:off x="7644983" y="682581"/>
            <a:ext cx="4547018" cy="4801314"/>
          </a:xfrm>
          <a:prstGeom prst="rect">
            <a:avLst/>
          </a:prstGeom>
          <a:noFill/>
        </p:spPr>
        <p:txBody>
          <a:bodyPr wrap="square">
            <a:spAutoFit/>
          </a:bodyPr>
          <a:lstStyle/>
          <a:p>
            <a:pPr marL="285750" indent="-285750" algn="just">
              <a:buFont typeface="Arial" panose="020B0604020202020204" pitchFamily="34" charset="0"/>
              <a:buChar char="•"/>
            </a:pPr>
            <a:r>
              <a:rPr lang="en-US" sz="1600" dirty="0"/>
              <a:t>The municipality’s cash plus investments as at 31 August 2022 was  –R112.1 million.</a:t>
            </a:r>
          </a:p>
          <a:p>
            <a:pPr marL="285750" indent="-285750" algn="just">
              <a:buFont typeface="Arial" panose="020B0604020202020204" pitchFamily="34" charset="0"/>
              <a:buChar char="•"/>
            </a:pPr>
            <a:r>
              <a:rPr lang="en-US" sz="1600" dirty="0"/>
              <a:t>The municipality’s repairs and maintenance as a percentage of PPE (Carrying value) was at -0.63per cent and is way below the norm of 8 per cent. </a:t>
            </a:r>
          </a:p>
          <a:p>
            <a:pPr marL="285750" indent="-285750" algn="just">
              <a:buFont typeface="Arial" panose="020B0604020202020204" pitchFamily="34" charset="0"/>
              <a:buChar char="•"/>
            </a:pPr>
            <a:r>
              <a:rPr lang="en-US" sz="1600" dirty="0"/>
              <a:t>The municipality’s debtors' days is at -969  days. The municipality is taking too long to collect money from debtors. This will have a negative impact on the cash flow</a:t>
            </a:r>
          </a:p>
          <a:p>
            <a:pPr marL="285750" indent="-285750" algn="just">
              <a:buFont typeface="Arial" panose="020B0604020202020204" pitchFamily="34" charset="0"/>
              <a:buChar char="•"/>
            </a:pPr>
            <a:r>
              <a:rPr lang="en-US" sz="1600" dirty="0"/>
              <a:t>The creditors days is at 56 days. The trend of taking time to settle creditors can result in the municipality incurring interest.</a:t>
            </a:r>
          </a:p>
          <a:p>
            <a:pPr marL="285750" indent="-285750" algn="just">
              <a:buFont typeface="Arial" panose="020B0604020202020204" pitchFamily="34" charset="0"/>
              <a:buChar char="•"/>
            </a:pPr>
            <a:r>
              <a:rPr lang="en-US" sz="1600" dirty="0"/>
              <a:t> The municipality’s current ratio is at 0.84:1 which is below the norm of 1:1.</a:t>
            </a:r>
          </a:p>
          <a:p>
            <a:pPr marL="285750" indent="-285750" algn="just">
              <a:buFont typeface="Arial" panose="020B0604020202020204" pitchFamily="34" charset="0"/>
              <a:buChar char="•"/>
            </a:pPr>
            <a:r>
              <a:rPr lang="en-US" sz="1600" dirty="0"/>
              <a:t>The municipality’s liquidity ratio is at 0.61:1 which is below the norm of 1:1.</a:t>
            </a:r>
          </a:p>
          <a:p>
            <a:pPr marL="285750" indent="-285750" algn="just">
              <a:buFont typeface="Arial" panose="020B0604020202020204" pitchFamily="34" charset="0"/>
              <a:buChar char="•"/>
            </a:pPr>
            <a:r>
              <a:rPr lang="en-US" sz="1600" dirty="0"/>
              <a:t>The municipality’s solvency ratio is 5.63:1 which is above the norm of 1:1.</a:t>
            </a:r>
          </a:p>
        </p:txBody>
      </p:sp>
    </p:spTree>
    <p:extLst>
      <p:ext uri="{BB962C8B-B14F-4D97-AF65-F5344CB8AC3E}">
        <p14:creationId xmlns:p14="http://schemas.microsoft.com/office/powerpoint/2010/main" val="2982707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D910CB7-459A-37C3-1C07-486E2EC15D83}"/>
              </a:ext>
            </a:extLst>
          </p:cNvPr>
          <p:cNvSpPr>
            <a:spLocks noGrp="1" noChangeArrowheads="1"/>
          </p:cNvSpPr>
          <p:nvPr>
            <p:ph type="title"/>
          </p:nvPr>
        </p:nvSpPr>
        <p:spPr>
          <a:xfrm>
            <a:off x="1743416" y="207080"/>
            <a:ext cx="9251156" cy="578304"/>
          </a:xfrm>
        </p:spPr>
        <p:txBody>
          <a:bodyPr vert="horz" lIns="91440" tIns="72000" rIns="91440" bIns="0" rtlCol="0" anchor="ctr">
            <a:normAutofit/>
          </a:bodyPr>
          <a:lstStyle/>
          <a:p>
            <a:pPr>
              <a:defRPr/>
            </a:pPr>
            <a:r>
              <a:rPr lang="en-GB" sz="2000" b="1" dirty="0">
                <a:solidFill>
                  <a:schemeClr val="accent2"/>
                </a:solidFill>
              </a:rPr>
              <a:t>STATE OF MOGALAKWENA LM: FINANCIAL RECOVERY PLAN</a:t>
            </a:r>
            <a:endParaRPr lang="en-US" altLang="en-US" sz="2000" b="1" dirty="0">
              <a:cs typeface="Arial" panose="020B0604020202020204" pitchFamily="34" charset="0"/>
            </a:endParaRPr>
          </a:p>
        </p:txBody>
      </p:sp>
      <p:sp>
        <p:nvSpPr>
          <p:cNvPr id="10243" name="Slide Number Placeholder 3">
            <a:extLst>
              <a:ext uri="{FF2B5EF4-FFF2-40B4-BE49-F238E27FC236}">
                <a16:creationId xmlns:a16="http://schemas.microsoft.com/office/drawing/2014/main" id="{FE4868A9-4CCA-E68E-D968-E667E811B0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Arial" panose="020B0604020202020204" pitchFamily="34" charset="0"/>
                <a:cs typeface="Arial" panose="020B0604020202020204" pitchFamily="34" charset="0"/>
              </a:defRPr>
            </a:lvl1pPr>
            <a:lvl2pPr marL="741570" indent="-284042">
              <a:defRPr>
                <a:solidFill>
                  <a:schemeClr val="tx1"/>
                </a:solidFill>
                <a:latin typeface="Arial" panose="020B0604020202020204" pitchFamily="34" charset="0"/>
                <a:cs typeface="Arial" panose="020B0604020202020204" pitchFamily="34" charset="0"/>
              </a:defRPr>
            </a:lvl2pPr>
            <a:lvl3pPr marL="1141269" indent="-227914">
              <a:defRPr>
                <a:solidFill>
                  <a:schemeClr val="tx1"/>
                </a:solidFill>
                <a:latin typeface="Arial" panose="020B0604020202020204" pitchFamily="34" charset="0"/>
                <a:cs typeface="Arial" panose="020B0604020202020204" pitchFamily="34" charset="0"/>
              </a:defRPr>
            </a:lvl3pPr>
            <a:lvl4pPr marL="1598797" indent="-227914">
              <a:defRPr>
                <a:solidFill>
                  <a:schemeClr val="tx1"/>
                </a:solidFill>
                <a:latin typeface="Arial" panose="020B0604020202020204" pitchFamily="34" charset="0"/>
                <a:cs typeface="Arial" panose="020B0604020202020204" pitchFamily="34" charset="0"/>
              </a:defRPr>
            </a:lvl4pPr>
            <a:lvl5pPr marL="2056325" indent="-227914">
              <a:defRPr>
                <a:solidFill>
                  <a:schemeClr val="tx1"/>
                </a:solidFill>
                <a:latin typeface="Arial" panose="020B0604020202020204" pitchFamily="34" charset="0"/>
                <a:cs typeface="Arial" panose="020B0604020202020204" pitchFamily="34" charset="0"/>
              </a:defRPr>
            </a:lvl5pPr>
            <a:lvl6pPr marL="2546169" indent="-22791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6013" indent="-22791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25857" indent="-22791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15701" indent="-22791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fld id="{2A423438-BC7C-4BAB-81D0-6D5B22B98469}" type="slidenum">
              <a:rPr lang="en-US" altLang="en-US" sz="1179">
                <a:solidFill>
                  <a:srgbClr val="898989"/>
                </a:solidFill>
                <a:latin typeface="Calibri" panose="020F0502020204030204" pitchFamily="34" charset="0"/>
                <a:ea typeface="MS PGothic" panose="020B0600070205080204" pitchFamily="34" charset="-128"/>
              </a:rPr>
              <a:pPr algn="ctr"/>
              <a:t>12</a:t>
            </a:fld>
            <a:endParaRPr lang="en-US" altLang="en-US" sz="1179">
              <a:solidFill>
                <a:srgbClr val="898989"/>
              </a:solidFill>
              <a:latin typeface="Calibri" panose="020F0502020204030204" pitchFamily="34" charset="0"/>
              <a:ea typeface="MS PGothic" panose="020B0600070205080204" pitchFamily="34" charset="-128"/>
            </a:endParaRPr>
          </a:p>
        </p:txBody>
      </p:sp>
      <p:sp>
        <p:nvSpPr>
          <p:cNvPr id="15364" name="TextBox 19">
            <a:extLst>
              <a:ext uri="{FF2B5EF4-FFF2-40B4-BE49-F238E27FC236}">
                <a16:creationId xmlns:a16="http://schemas.microsoft.com/office/drawing/2014/main" id="{048E2669-D7E9-8A35-72F7-B2924FD8D68D}"/>
              </a:ext>
            </a:extLst>
          </p:cNvPr>
          <p:cNvSpPr txBox="1">
            <a:spLocks noChangeArrowheads="1"/>
          </p:cNvSpPr>
          <p:nvPr/>
        </p:nvSpPr>
        <p:spPr bwMode="auto">
          <a:xfrm>
            <a:off x="2586208" y="1143041"/>
            <a:ext cx="7565571" cy="923330"/>
          </a:xfrm>
          <a:prstGeom prst="rect">
            <a:avLst/>
          </a:prstGeom>
          <a:noFill/>
          <a:ln>
            <a:noFill/>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C00000"/>
              </a:buClr>
              <a:buFont typeface="Wingdings" panose="05000000000000000000" pitchFamily="2" charset="2"/>
              <a:buChar char="§"/>
              <a:defRPr/>
            </a:pPr>
            <a:r>
              <a:rPr lang="en-ZA" altLang="en-US" sz="1800" dirty="0">
                <a:cs typeface="Calibri" panose="020F0502020204030204" pitchFamily="34" charset="0"/>
              </a:rPr>
              <a:t>The three phases of the new recovery process is depicted below</a:t>
            </a:r>
          </a:p>
          <a:p>
            <a:pPr>
              <a:buClr>
                <a:srgbClr val="C00000"/>
              </a:buClr>
              <a:buFont typeface="Wingdings" panose="05000000000000000000" pitchFamily="2" charset="2"/>
              <a:buChar char="§"/>
              <a:defRPr/>
            </a:pPr>
            <a:r>
              <a:rPr lang="en-ZA" altLang="en-US" sz="1800" dirty="0">
                <a:cs typeface="Calibri" panose="020F0502020204030204" pitchFamily="34" charset="0"/>
              </a:rPr>
              <a:t>Each phase is time-bound with measurable targets and defined reporting formats</a:t>
            </a:r>
            <a:endParaRPr lang="en-ZA" altLang="en-US" dirty="0">
              <a:cs typeface="Calibri" panose="020F0502020204030204" pitchFamily="34" charset="0"/>
            </a:endParaRPr>
          </a:p>
        </p:txBody>
      </p:sp>
      <p:sp>
        <p:nvSpPr>
          <p:cNvPr id="5" name="Rectangle: Diagonal Corners Snipped 4">
            <a:extLst>
              <a:ext uri="{FF2B5EF4-FFF2-40B4-BE49-F238E27FC236}">
                <a16:creationId xmlns:a16="http://schemas.microsoft.com/office/drawing/2014/main" id="{0102C209-19C7-A3DC-93E1-712A828B28CA}"/>
              </a:ext>
            </a:extLst>
          </p:cNvPr>
          <p:cNvSpPr/>
          <p:nvPr/>
        </p:nvSpPr>
        <p:spPr>
          <a:xfrm>
            <a:off x="1815548" y="2024086"/>
            <a:ext cx="1908000" cy="1170126"/>
          </a:xfrm>
          <a:prstGeom prst="snip2Diag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2000" dirty="0"/>
              <a:t>Phase 1:</a:t>
            </a:r>
          </a:p>
          <a:p>
            <a:pPr algn="ctr">
              <a:defRPr/>
            </a:pPr>
            <a:r>
              <a:rPr lang="en-ZA" sz="2000" dirty="0"/>
              <a:t>Rescue</a:t>
            </a:r>
          </a:p>
          <a:p>
            <a:pPr algn="ctr">
              <a:defRPr/>
            </a:pPr>
            <a:r>
              <a:rPr lang="en-ZA" sz="2000" dirty="0"/>
              <a:t>(6-8 Months)</a:t>
            </a:r>
          </a:p>
        </p:txBody>
      </p:sp>
      <p:sp>
        <p:nvSpPr>
          <p:cNvPr id="7" name="Rectangle: Diagonal Corners Snipped 6">
            <a:extLst>
              <a:ext uri="{FF2B5EF4-FFF2-40B4-BE49-F238E27FC236}">
                <a16:creationId xmlns:a16="http://schemas.microsoft.com/office/drawing/2014/main" id="{063A5FDF-C69E-53D7-6A93-A5ACEC61F2E1}"/>
              </a:ext>
            </a:extLst>
          </p:cNvPr>
          <p:cNvSpPr/>
          <p:nvPr/>
        </p:nvSpPr>
        <p:spPr>
          <a:xfrm>
            <a:off x="4726787" y="2024086"/>
            <a:ext cx="1908000" cy="1170126"/>
          </a:xfrm>
          <a:prstGeom prst="snip2Diag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dirty="0"/>
              <a:t>Phase 2:</a:t>
            </a:r>
          </a:p>
          <a:p>
            <a:pPr algn="ctr">
              <a:defRPr/>
            </a:pPr>
            <a:r>
              <a:rPr lang="en-ZA" dirty="0"/>
              <a:t>Stabilisation</a:t>
            </a:r>
          </a:p>
          <a:p>
            <a:pPr algn="ctr">
              <a:defRPr/>
            </a:pPr>
            <a:r>
              <a:rPr lang="en-ZA" dirty="0"/>
              <a:t>(6/8-18/24 Months)</a:t>
            </a:r>
          </a:p>
        </p:txBody>
      </p:sp>
      <p:sp>
        <p:nvSpPr>
          <p:cNvPr id="8" name="Rectangle: Diagonal Corners Snipped 7">
            <a:extLst>
              <a:ext uri="{FF2B5EF4-FFF2-40B4-BE49-F238E27FC236}">
                <a16:creationId xmlns:a16="http://schemas.microsoft.com/office/drawing/2014/main" id="{9142ACBC-4F63-4459-413E-AC1A73B57557}"/>
              </a:ext>
            </a:extLst>
          </p:cNvPr>
          <p:cNvSpPr/>
          <p:nvPr/>
        </p:nvSpPr>
        <p:spPr>
          <a:xfrm>
            <a:off x="7414485" y="2024086"/>
            <a:ext cx="1908000" cy="1165130"/>
          </a:xfrm>
          <a:prstGeom prst="snip2Diag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dirty="0"/>
              <a:t>Phase 3:</a:t>
            </a:r>
          </a:p>
          <a:p>
            <a:pPr algn="ctr">
              <a:defRPr/>
            </a:pPr>
            <a:r>
              <a:rPr lang="en-ZA" dirty="0"/>
              <a:t>Sustainability</a:t>
            </a:r>
          </a:p>
          <a:p>
            <a:pPr algn="ctr">
              <a:defRPr/>
            </a:pPr>
            <a:r>
              <a:rPr lang="en-ZA" dirty="0"/>
              <a:t>(From depends on phase 2)</a:t>
            </a:r>
          </a:p>
        </p:txBody>
      </p:sp>
      <p:sp>
        <p:nvSpPr>
          <p:cNvPr id="6" name="Arrow: Right 5">
            <a:extLst>
              <a:ext uri="{FF2B5EF4-FFF2-40B4-BE49-F238E27FC236}">
                <a16:creationId xmlns:a16="http://schemas.microsoft.com/office/drawing/2014/main" id="{CE688ADD-988D-56BB-1F05-97F6164BA256}"/>
              </a:ext>
            </a:extLst>
          </p:cNvPr>
          <p:cNvSpPr/>
          <p:nvPr/>
        </p:nvSpPr>
        <p:spPr>
          <a:xfrm>
            <a:off x="3881695" y="2709580"/>
            <a:ext cx="556591" cy="484632"/>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929"/>
          </a:p>
        </p:txBody>
      </p:sp>
      <p:sp>
        <p:nvSpPr>
          <p:cNvPr id="10" name="Arrow: Right 9">
            <a:extLst>
              <a:ext uri="{FF2B5EF4-FFF2-40B4-BE49-F238E27FC236}">
                <a16:creationId xmlns:a16="http://schemas.microsoft.com/office/drawing/2014/main" id="{FF3FB27B-2489-D9C3-73DB-4AD5BD7EC080}"/>
              </a:ext>
            </a:extLst>
          </p:cNvPr>
          <p:cNvSpPr/>
          <p:nvPr/>
        </p:nvSpPr>
        <p:spPr>
          <a:xfrm>
            <a:off x="6738781" y="2719932"/>
            <a:ext cx="556591" cy="484632"/>
          </a:xfrm>
          <a:prstGeom prst="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929"/>
          </a:p>
        </p:txBody>
      </p:sp>
      <p:sp>
        <p:nvSpPr>
          <p:cNvPr id="9" name="Rectangle 8">
            <a:extLst>
              <a:ext uri="{FF2B5EF4-FFF2-40B4-BE49-F238E27FC236}">
                <a16:creationId xmlns:a16="http://schemas.microsoft.com/office/drawing/2014/main" id="{61E9C195-6F8A-18C4-9983-7E156958564A}"/>
              </a:ext>
            </a:extLst>
          </p:cNvPr>
          <p:cNvSpPr/>
          <p:nvPr/>
        </p:nvSpPr>
        <p:spPr>
          <a:xfrm>
            <a:off x="1961323" y="3265715"/>
            <a:ext cx="2401520" cy="3347357"/>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39" indent="-171439">
              <a:buFont typeface="Arial" panose="020B0604020202020204" pitchFamily="34" charset="0"/>
              <a:buChar char="•"/>
              <a:defRPr/>
            </a:pPr>
            <a:r>
              <a:rPr lang="en-GB" sz="1200" b="1" dirty="0">
                <a:ln/>
                <a:solidFill>
                  <a:schemeClr val="tx1"/>
                </a:solidFill>
                <a:ea typeface="ＭＳ Ｐゴシック" pitchFamily="1" charset="-128"/>
              </a:rPr>
              <a:t>Focus is on cash – and short term liquidity</a:t>
            </a:r>
            <a:endParaRPr lang="en-ZA" sz="1200" b="1" dirty="0">
              <a:solidFill>
                <a:schemeClr val="tx1"/>
              </a:solidFill>
            </a:endParaRPr>
          </a:p>
          <a:p>
            <a:pPr marL="171439" indent="-171439">
              <a:buFont typeface="Arial" panose="020B0604020202020204" pitchFamily="34" charset="0"/>
              <a:buChar char="•"/>
              <a:defRPr/>
            </a:pPr>
            <a:r>
              <a:rPr lang="en-GB" sz="1200" b="1" dirty="0">
                <a:ln/>
                <a:solidFill>
                  <a:schemeClr val="tx1"/>
                </a:solidFill>
                <a:ea typeface="ＭＳ Ｐゴシック" pitchFamily="1" charset="-128"/>
              </a:rPr>
              <a:t>Selected high-level governance and service delivery indicators focused on visible wins</a:t>
            </a:r>
            <a:endParaRPr lang="en-ZA" sz="1200" b="1" dirty="0">
              <a:ln/>
              <a:solidFill>
                <a:schemeClr val="tx1"/>
              </a:solidFill>
              <a:ea typeface="ＭＳ Ｐゴシック" pitchFamily="1" charset="-128"/>
            </a:endParaRPr>
          </a:p>
          <a:p>
            <a:pPr marL="171439" indent="-171439">
              <a:buFont typeface="Arial" panose="020B0604020202020204" pitchFamily="34" charset="0"/>
              <a:buChar char="•"/>
              <a:defRPr/>
            </a:pPr>
            <a:r>
              <a:rPr lang="en-GB" sz="1200" b="1" dirty="0">
                <a:ln/>
                <a:solidFill>
                  <a:schemeClr val="tx1"/>
                </a:solidFill>
                <a:ea typeface="ＭＳ Ｐゴシック" pitchFamily="1" charset="-128"/>
              </a:rPr>
              <a:t>Selection of appropriate strategic financial indicators:</a:t>
            </a:r>
            <a:endParaRPr lang="en-ZA" sz="1200" b="1" dirty="0">
              <a:ln/>
              <a:solidFill>
                <a:schemeClr val="tx1"/>
              </a:solidFill>
              <a:ea typeface="ＭＳ Ｐゴシック" pitchFamily="1" charset="-128"/>
            </a:endParaRPr>
          </a:p>
          <a:p>
            <a:pPr>
              <a:buFont typeface="Courier New" panose="02070309020205020404" pitchFamily="49" charset="0"/>
              <a:buChar char="o"/>
              <a:defRPr/>
            </a:pPr>
            <a:r>
              <a:rPr lang="en-ZA" sz="1200" b="1" dirty="0">
                <a:ln/>
                <a:solidFill>
                  <a:schemeClr val="tx1"/>
                </a:solidFill>
                <a:ea typeface="ＭＳ Ｐゴシック" pitchFamily="1" charset="-128"/>
              </a:rPr>
              <a:t> Funded Budget</a:t>
            </a:r>
          </a:p>
          <a:p>
            <a:pPr>
              <a:buFont typeface="Courier New" panose="02070309020205020404" pitchFamily="49" charset="0"/>
              <a:buChar char="o"/>
              <a:defRPr/>
            </a:pPr>
            <a:r>
              <a:rPr lang="en-ZA" sz="1200" b="1" dirty="0">
                <a:ln/>
                <a:solidFill>
                  <a:schemeClr val="tx1"/>
                </a:solidFill>
                <a:ea typeface="ＭＳ Ｐゴシック" pitchFamily="1" charset="-128"/>
              </a:rPr>
              <a:t> Cash Flow Management</a:t>
            </a:r>
          </a:p>
          <a:p>
            <a:pPr>
              <a:buFont typeface="Courier New" panose="02070309020205020404" pitchFamily="49" charset="0"/>
              <a:buChar char="o"/>
              <a:defRPr/>
            </a:pPr>
            <a:r>
              <a:rPr lang="en-ZA" sz="1200" b="1" dirty="0">
                <a:ln/>
                <a:solidFill>
                  <a:schemeClr val="tx1"/>
                </a:solidFill>
                <a:ea typeface="ＭＳ Ｐゴシック" pitchFamily="1" charset="-128"/>
              </a:rPr>
              <a:t> Cost Containment</a:t>
            </a:r>
          </a:p>
          <a:p>
            <a:pPr>
              <a:buFont typeface="Courier New" panose="02070309020205020404" pitchFamily="49" charset="0"/>
              <a:buChar char="o"/>
              <a:defRPr/>
            </a:pPr>
            <a:r>
              <a:rPr lang="en-ZA" sz="1200" b="1" dirty="0">
                <a:ln/>
                <a:solidFill>
                  <a:schemeClr val="tx1"/>
                </a:solidFill>
                <a:ea typeface="ＭＳ Ｐゴシック" pitchFamily="1" charset="-128"/>
              </a:rPr>
              <a:t> Trading Debtors</a:t>
            </a:r>
          </a:p>
          <a:p>
            <a:pPr>
              <a:buFont typeface="Courier New" panose="02070309020205020404" pitchFamily="49" charset="0"/>
              <a:buChar char="o"/>
              <a:defRPr/>
            </a:pPr>
            <a:r>
              <a:rPr lang="en-ZA" sz="1200" b="1" dirty="0">
                <a:ln/>
                <a:solidFill>
                  <a:schemeClr val="tx1"/>
                </a:solidFill>
                <a:ea typeface="ＭＳ Ｐゴシック" pitchFamily="1" charset="-128"/>
              </a:rPr>
              <a:t> Creditor Management</a:t>
            </a:r>
          </a:p>
          <a:p>
            <a:pPr>
              <a:buFont typeface="Courier New" panose="02070309020205020404" pitchFamily="49" charset="0"/>
              <a:buChar char="o"/>
              <a:defRPr/>
            </a:pPr>
            <a:r>
              <a:rPr lang="en-ZA" sz="1200" b="1" dirty="0">
                <a:ln/>
                <a:solidFill>
                  <a:schemeClr val="tx1"/>
                </a:solidFill>
                <a:ea typeface="ＭＳ Ｐゴシック" pitchFamily="1" charset="-128"/>
              </a:rPr>
              <a:t> Ring-fencing Conditional Grants</a:t>
            </a:r>
          </a:p>
          <a:p>
            <a:pPr marL="171439" indent="-171439">
              <a:buFont typeface="Arial" panose="020B0604020202020204" pitchFamily="34" charset="0"/>
              <a:buChar char="•"/>
              <a:defRPr/>
            </a:pPr>
            <a:r>
              <a:rPr lang="en-ZA" sz="1200" b="1" dirty="0">
                <a:ln/>
                <a:solidFill>
                  <a:schemeClr val="tx1"/>
                </a:solidFill>
                <a:ea typeface="ＭＳ Ｐゴシック" pitchFamily="1" charset="-128"/>
              </a:rPr>
              <a:t>Visible service delivery (</a:t>
            </a:r>
            <a:r>
              <a:rPr lang="en-ZA" sz="1200" b="1" dirty="0" err="1">
                <a:ln/>
                <a:solidFill>
                  <a:schemeClr val="tx1"/>
                </a:solidFill>
                <a:ea typeface="ＭＳ Ｐゴシック" pitchFamily="1" charset="-128"/>
              </a:rPr>
              <a:t>e.g</a:t>
            </a:r>
            <a:r>
              <a:rPr lang="en-ZA" sz="1200" b="1" dirty="0">
                <a:ln/>
                <a:solidFill>
                  <a:schemeClr val="tx1"/>
                </a:solidFill>
                <a:ea typeface="ＭＳ Ｐゴシック" pitchFamily="1" charset="-128"/>
              </a:rPr>
              <a:t> potholes, streetlights, etc).</a:t>
            </a:r>
          </a:p>
        </p:txBody>
      </p:sp>
      <p:sp>
        <p:nvSpPr>
          <p:cNvPr id="12" name="Rectangle 11">
            <a:extLst>
              <a:ext uri="{FF2B5EF4-FFF2-40B4-BE49-F238E27FC236}">
                <a16:creationId xmlns:a16="http://schemas.microsoft.com/office/drawing/2014/main" id="{C8124D61-4E7D-5711-CE5F-E9E68FC30E58}"/>
              </a:ext>
            </a:extLst>
          </p:cNvPr>
          <p:cNvSpPr/>
          <p:nvPr/>
        </p:nvSpPr>
        <p:spPr>
          <a:xfrm>
            <a:off x="4914546" y="3347358"/>
            <a:ext cx="2401520" cy="3265714"/>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32" indent="-285732">
              <a:buFont typeface="Arial" panose="020B0604020202020204" pitchFamily="34" charset="0"/>
              <a:buChar char="•"/>
              <a:defRPr/>
            </a:pPr>
            <a:r>
              <a:rPr lang="en-GB" sz="1400" b="1" dirty="0">
                <a:ln/>
                <a:solidFill>
                  <a:schemeClr val="tx1"/>
                </a:solidFill>
                <a:ea typeface="ＭＳ Ｐゴシック" pitchFamily="1" charset="-128"/>
              </a:rPr>
              <a:t>“Plugging the holes and fixing the leaks”</a:t>
            </a:r>
            <a:endParaRPr lang="en-ZA" sz="1400" b="1" dirty="0">
              <a:solidFill>
                <a:schemeClr val="tx1"/>
              </a:solidFill>
            </a:endParaRPr>
          </a:p>
          <a:p>
            <a:pPr marL="285732" indent="-285732">
              <a:buFont typeface="Arial" panose="020B0604020202020204" pitchFamily="34" charset="0"/>
              <a:buChar char="•"/>
              <a:defRPr/>
            </a:pPr>
            <a:r>
              <a:rPr lang="en-GB" sz="1400" b="1" dirty="0">
                <a:ln/>
                <a:solidFill>
                  <a:schemeClr val="tx1"/>
                </a:solidFill>
                <a:ea typeface="ＭＳ Ｐゴシック" pitchFamily="1" charset="-128"/>
              </a:rPr>
              <a:t>Focus is on the areas that are depleting the municipality’s financial resources</a:t>
            </a:r>
          </a:p>
          <a:p>
            <a:pPr marL="285732" indent="-285732">
              <a:buFont typeface="Arial" panose="020B0604020202020204" pitchFamily="34" charset="0"/>
              <a:buChar char="•"/>
              <a:defRPr/>
            </a:pPr>
            <a:r>
              <a:rPr lang="en-GB" sz="1400" b="1" dirty="0">
                <a:ln/>
                <a:solidFill>
                  <a:schemeClr val="tx1"/>
                </a:solidFill>
                <a:ea typeface="ＭＳ Ｐゴシック" pitchFamily="1" charset="-128"/>
              </a:rPr>
              <a:t>Deeper focus on governance, service delivery and institutional pillars </a:t>
            </a:r>
          </a:p>
          <a:p>
            <a:pPr marL="285732" indent="-285732">
              <a:buFont typeface="Arial" panose="020B0604020202020204" pitchFamily="34" charset="0"/>
              <a:buChar char="•"/>
              <a:defRPr/>
            </a:pPr>
            <a:r>
              <a:rPr lang="en-GB" sz="1400" b="1" dirty="0">
                <a:ln/>
                <a:solidFill>
                  <a:schemeClr val="tx1"/>
                </a:solidFill>
                <a:ea typeface="ＭＳ Ｐゴシック" pitchFamily="1" charset="-128"/>
              </a:rPr>
              <a:t>Longer-term liquidity</a:t>
            </a:r>
          </a:p>
        </p:txBody>
      </p:sp>
      <p:sp>
        <p:nvSpPr>
          <p:cNvPr id="13" name="Rectangle 12">
            <a:extLst>
              <a:ext uri="{FF2B5EF4-FFF2-40B4-BE49-F238E27FC236}">
                <a16:creationId xmlns:a16="http://schemas.microsoft.com/office/drawing/2014/main" id="{57D67E3F-47C1-1298-50C8-F7C52F831626}"/>
              </a:ext>
            </a:extLst>
          </p:cNvPr>
          <p:cNvSpPr/>
          <p:nvPr/>
        </p:nvSpPr>
        <p:spPr>
          <a:xfrm>
            <a:off x="7611326" y="3347359"/>
            <a:ext cx="2401520" cy="3184070"/>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32" indent="-285732">
              <a:lnSpc>
                <a:spcPts val="1680"/>
              </a:lnSpc>
              <a:buFont typeface="Arial" panose="020B0604020202020204" pitchFamily="34" charset="0"/>
              <a:buChar char="•"/>
              <a:defRPr/>
            </a:pPr>
            <a:r>
              <a:rPr lang="en-GB" sz="1400" b="1" dirty="0">
                <a:ln/>
                <a:solidFill>
                  <a:schemeClr val="tx1"/>
                </a:solidFill>
                <a:ea typeface="ＭＳ Ｐゴシック" pitchFamily="1" charset="-128"/>
              </a:rPr>
              <a:t>Focus on preventing a regression in performance</a:t>
            </a:r>
            <a:endParaRPr lang="en-ZA" sz="1400" b="1" dirty="0">
              <a:solidFill>
                <a:schemeClr val="tx1"/>
              </a:solidFill>
            </a:endParaRPr>
          </a:p>
          <a:p>
            <a:pPr marL="285732" indent="-285732">
              <a:lnSpc>
                <a:spcPts val="1680"/>
              </a:lnSpc>
              <a:buFont typeface="Arial" panose="020B0604020202020204" pitchFamily="34" charset="0"/>
              <a:buChar char="•"/>
              <a:defRPr/>
            </a:pPr>
            <a:r>
              <a:rPr lang="en-GB" sz="1400" b="1" dirty="0">
                <a:ln/>
                <a:solidFill>
                  <a:schemeClr val="tx1"/>
                </a:solidFill>
                <a:ea typeface="ＭＳ Ｐゴシック" pitchFamily="1" charset="-128"/>
              </a:rPr>
              <a:t>Institutionalisation of progress in Phases 1 and 2</a:t>
            </a:r>
          </a:p>
          <a:p>
            <a:pPr marL="285732" indent="-285732">
              <a:lnSpc>
                <a:spcPts val="1680"/>
              </a:lnSpc>
              <a:buFont typeface="Arial" panose="020B0604020202020204" pitchFamily="34" charset="0"/>
              <a:buChar char="•"/>
              <a:defRPr/>
            </a:pPr>
            <a:r>
              <a:rPr lang="en-GB" sz="1400" b="1" dirty="0">
                <a:ln/>
                <a:solidFill>
                  <a:schemeClr val="tx1"/>
                </a:solidFill>
                <a:ea typeface="ＭＳ Ｐゴシック" pitchFamily="1" charset="-128"/>
              </a:rPr>
              <a:t>Long-term financing strategy, revenue enhancements, etc. </a:t>
            </a:r>
          </a:p>
          <a:p>
            <a:pPr marL="285732" indent="-285732">
              <a:lnSpc>
                <a:spcPts val="1680"/>
              </a:lnSpc>
              <a:buFont typeface="Arial" panose="020B0604020202020204" pitchFamily="34" charset="0"/>
              <a:buChar char="•"/>
              <a:defRPr/>
            </a:pPr>
            <a:r>
              <a:rPr lang="en-GB" sz="1400" b="1" dirty="0">
                <a:ln/>
                <a:solidFill>
                  <a:schemeClr val="tx1"/>
                </a:solidFill>
                <a:ea typeface="ＭＳ Ｐゴシック" pitchFamily="1" charset="-128"/>
              </a:rPr>
              <a:t>Technological improvements, innovation, etc.</a:t>
            </a:r>
          </a:p>
        </p:txBody>
      </p:sp>
    </p:spTree>
    <p:extLst>
      <p:ext uri="{BB962C8B-B14F-4D97-AF65-F5344CB8AC3E}">
        <p14:creationId xmlns:p14="http://schemas.microsoft.com/office/powerpoint/2010/main" val="351479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DDB6-6EBF-72AC-3D4D-517F129B623B}"/>
              </a:ext>
            </a:extLst>
          </p:cNvPr>
          <p:cNvSpPr>
            <a:spLocks noGrp="1"/>
          </p:cNvSpPr>
          <p:nvPr>
            <p:ph type="title"/>
          </p:nvPr>
        </p:nvSpPr>
        <p:spPr>
          <a:xfrm>
            <a:off x="731520" y="-30823"/>
            <a:ext cx="10753344" cy="685915"/>
          </a:xfrm>
        </p:spPr>
        <p:txBody>
          <a:bodyPr/>
          <a:lstStyle/>
          <a:p>
            <a:r>
              <a:rPr lang="en-GB" sz="2000" b="1" dirty="0">
                <a:solidFill>
                  <a:schemeClr val="accent2"/>
                </a:solidFill>
              </a:rPr>
              <a:t>STATE OF MOGALAKWENA LM: ESKOM DEBT </a:t>
            </a:r>
            <a:endParaRPr lang="en-US" sz="2000" b="1" dirty="0">
              <a:latin typeface="Aharoni" panose="02010803020104030203" pitchFamily="2" charset="-79"/>
              <a:cs typeface="Aharoni" panose="02010803020104030203" pitchFamily="2" charset="-79"/>
            </a:endParaRPr>
          </a:p>
        </p:txBody>
      </p:sp>
      <p:sp>
        <p:nvSpPr>
          <p:cNvPr id="3" name="Rectangle 2"/>
          <p:cNvSpPr/>
          <p:nvPr/>
        </p:nvSpPr>
        <p:spPr>
          <a:xfrm>
            <a:off x="150125" y="888428"/>
            <a:ext cx="11505063" cy="2073645"/>
          </a:xfrm>
          <a:prstGeom prst="rect">
            <a:avLst/>
          </a:prstGeom>
        </p:spPr>
        <p:txBody>
          <a:bodyPr wrap="square">
            <a:spAutoFit/>
          </a:bodyPr>
          <a:lstStyle/>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Arial" panose="020B0604020202020204" pitchFamily="34" charset="0"/>
              </a:rPr>
              <a:t>The municipality owe ESKOM an amount of </a:t>
            </a:r>
            <a:r>
              <a:rPr kumimoji="0" lang="en-US" sz="20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R19 189 268-00 </a:t>
            </a:r>
            <a:r>
              <a:rPr kumimoji="0" lang="en-US" altLang="en-US" sz="2000" b="0" i="0" u="none" strike="noStrike" kern="1200" cap="none" spc="0" normalizeH="0" baseline="0" noProof="0" dirty="0">
                <a:ln>
                  <a:noFill/>
                </a:ln>
                <a:solidFill>
                  <a:prstClr val="black"/>
                </a:solidFill>
                <a:effectLst/>
                <a:uLnTx/>
                <a:uFillTx/>
                <a:ea typeface="+mn-ea"/>
                <a:cs typeface="Arial" panose="020B0604020202020204" pitchFamily="34" charset="0"/>
              </a:rPr>
              <a:t>. </a:t>
            </a: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ZA" altLang="en-US" sz="2000" b="0" i="0" u="none" strike="noStrike" kern="1200" cap="none" spc="0" normalizeH="0" baseline="0" noProof="0" dirty="0">
                <a:ln>
                  <a:noFill/>
                </a:ln>
                <a:solidFill>
                  <a:prstClr val="black"/>
                </a:solidFill>
                <a:effectLst/>
                <a:uLnTx/>
                <a:uFillTx/>
                <a:ea typeface="+mn-ea"/>
                <a:cs typeface="Arial" panose="020B0604020202020204" pitchFamily="34" charset="0"/>
              </a:rPr>
              <a:t>The municipality has entered a payment arrangement with ESKOM until December 2022 and it</a:t>
            </a:r>
            <a:r>
              <a:rPr kumimoji="0" lang="en-US" altLang="en-US" sz="2000" b="0" i="0" u="none" strike="noStrike" kern="1200" cap="none" spc="0" normalizeH="0" baseline="0" noProof="0" dirty="0">
                <a:ln>
                  <a:noFill/>
                </a:ln>
                <a:solidFill>
                  <a:prstClr val="black"/>
                </a:solidFill>
                <a:effectLst/>
                <a:uLnTx/>
                <a:uFillTx/>
                <a:ea typeface="+mn-ea"/>
                <a:cs typeface="Arial" panose="020B0604020202020204" pitchFamily="34" charset="0"/>
              </a:rPr>
              <a:t> is adhered to. </a:t>
            </a:r>
          </a:p>
          <a:p>
            <a:pPr marR="0" lvl="0" algn="just" defTabSz="914400" rtl="0" eaLnBrk="1" fontAlgn="auto" latinLnBrk="0" hangingPunct="1">
              <a:lnSpc>
                <a:spcPct val="200000"/>
              </a:lnSpc>
              <a:spcBef>
                <a:spcPts val="1000"/>
              </a:spcBef>
              <a:spcAft>
                <a:spcPts val="0"/>
              </a:spcAft>
              <a:buClrTx/>
              <a:buSzTx/>
              <a:tabLst/>
              <a:defRPr/>
            </a:pPr>
            <a:endParaRPr lang="en-US" dirty="0">
              <a:cs typeface="Arial" panose="020B0604020202020204" pitchFamily="34" charset="0"/>
            </a:endParaRPr>
          </a:p>
        </p:txBody>
      </p:sp>
    </p:spTree>
    <p:extLst>
      <p:ext uri="{BB962C8B-B14F-4D97-AF65-F5344CB8AC3E}">
        <p14:creationId xmlns:p14="http://schemas.microsoft.com/office/powerpoint/2010/main" val="4271765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151F23-7F75-19E7-6809-2541EDA9B893}"/>
              </a:ext>
            </a:extLst>
          </p:cNvPr>
          <p:cNvSpPr>
            <a:spLocks noGrp="1"/>
          </p:cNvSpPr>
          <p:nvPr>
            <p:ph type="title"/>
          </p:nvPr>
        </p:nvSpPr>
        <p:spPr/>
        <p:txBody>
          <a:bodyPr/>
          <a:lstStyle/>
          <a:p>
            <a:r>
              <a:rPr lang="en-GB" sz="2000" b="1" dirty="0">
                <a:solidFill>
                  <a:schemeClr val="accent2"/>
                </a:solidFill>
              </a:rPr>
              <a:t>State of Mogalakwena </a:t>
            </a:r>
            <a:r>
              <a:rPr lang="en-GB" sz="2000" b="1" dirty="0" err="1">
                <a:solidFill>
                  <a:schemeClr val="accent2"/>
                </a:solidFill>
              </a:rPr>
              <a:t>lm</a:t>
            </a:r>
            <a:r>
              <a:rPr lang="en-GB" sz="2000" b="1" dirty="0">
                <a:solidFill>
                  <a:schemeClr val="accent2"/>
                </a:solidFill>
              </a:rPr>
              <a:t>: service delivery &amp; </a:t>
            </a:r>
            <a:r>
              <a:rPr lang="en-GB" sz="2000" b="1" dirty="0" err="1">
                <a:solidFill>
                  <a:schemeClr val="accent2"/>
                </a:solidFill>
              </a:rPr>
              <a:t>misa</a:t>
            </a:r>
            <a:r>
              <a:rPr lang="en-GB" sz="2000" b="1" dirty="0">
                <a:solidFill>
                  <a:schemeClr val="accent2"/>
                </a:solidFill>
              </a:rPr>
              <a:t> technical support on infrastructure development</a:t>
            </a:r>
            <a:endParaRPr lang="en-ZA" sz="2000" dirty="0"/>
          </a:p>
        </p:txBody>
      </p:sp>
      <p:sp>
        <p:nvSpPr>
          <p:cNvPr id="5" name="Content Placeholder 4">
            <a:extLst>
              <a:ext uri="{FF2B5EF4-FFF2-40B4-BE49-F238E27FC236}">
                <a16:creationId xmlns:a16="http://schemas.microsoft.com/office/drawing/2014/main" id="{8F714FDD-3149-0551-4855-0AE88335BBCA}"/>
              </a:ext>
            </a:extLst>
          </p:cNvPr>
          <p:cNvSpPr>
            <a:spLocks noGrp="1"/>
          </p:cNvSpPr>
          <p:nvPr>
            <p:ph sz="half" idx="2"/>
          </p:nvPr>
        </p:nvSpPr>
        <p:spPr/>
        <p:txBody>
          <a:bodyPr/>
          <a:lstStyle/>
          <a:p>
            <a:pPr algn="just">
              <a:lnSpc>
                <a:spcPct val="150000"/>
              </a:lnSpc>
              <a:spcBef>
                <a:spcPts val="0"/>
              </a:spcBef>
              <a:buFont typeface="Wingdings" panose="05000000000000000000" pitchFamily="2" charset="2"/>
              <a:buChar char="q"/>
              <a:defRPr/>
            </a:pPr>
            <a:r>
              <a:rPr lang="en-US" sz="1900" b="1" dirty="0">
                <a:effectLst/>
                <a:ea typeface="Times New Roman" panose="02020603050405020304" pitchFamily="18" charset="0"/>
              </a:rPr>
              <a:t>The MISA professionals support on the MIG implementation includes the following</a:t>
            </a:r>
            <a:r>
              <a:rPr lang="en-US" sz="1900" dirty="0">
                <a:effectLst/>
                <a:ea typeface="Times New Roman" panose="02020603050405020304" pitchFamily="18" charset="0"/>
              </a:rPr>
              <a:t>:</a:t>
            </a:r>
            <a:endParaRPr lang="en-ZA" sz="1900" dirty="0">
              <a:effectLst/>
              <a:ea typeface="Times New Roman" panose="02020603050405020304" pitchFamily="18" charset="0"/>
            </a:endParaRPr>
          </a:p>
          <a:p>
            <a:pPr marL="342900" lvl="0" indent="-342900" algn="just">
              <a:lnSpc>
                <a:spcPct val="150000"/>
              </a:lnSpc>
              <a:buFont typeface="Symbol" panose="05050102010706020507" pitchFamily="18" charset="2"/>
              <a:buChar char=""/>
            </a:pPr>
            <a:r>
              <a:rPr lang="en-US" sz="1900" dirty="0" err="1">
                <a:effectLst/>
                <a:ea typeface="Times New Roman" panose="02020603050405020304" pitchFamily="18" charset="0"/>
              </a:rPr>
              <a:t>Programme</a:t>
            </a:r>
            <a:r>
              <a:rPr lang="en-US" sz="1900" dirty="0">
                <a:effectLst/>
                <a:ea typeface="Times New Roman" panose="02020603050405020304" pitchFamily="18" charset="0"/>
              </a:rPr>
              <a:t> wide and respective projects planning</a:t>
            </a:r>
            <a:endParaRPr lang="en-ZA" sz="1900" dirty="0">
              <a:effectLst/>
              <a:ea typeface="Times New Roman" panose="02020603050405020304" pitchFamily="18" charset="0"/>
            </a:endParaRPr>
          </a:p>
          <a:p>
            <a:pPr marL="342900" lvl="0" indent="-342900" algn="just">
              <a:lnSpc>
                <a:spcPct val="150000"/>
              </a:lnSpc>
              <a:buFont typeface="Symbol" panose="05050102010706020507" pitchFamily="18" charset="2"/>
              <a:buChar char=""/>
            </a:pPr>
            <a:r>
              <a:rPr lang="en-US" sz="1900" dirty="0">
                <a:effectLst/>
                <a:ea typeface="Times New Roman" panose="02020603050405020304" pitchFamily="18" charset="0"/>
              </a:rPr>
              <a:t>Development &amp; review of business plans, technical reports &amp; documentation for MIG registration;</a:t>
            </a:r>
            <a:endParaRPr lang="en-ZA" sz="1900" dirty="0">
              <a:effectLst/>
              <a:ea typeface="Times New Roman" panose="02020603050405020304" pitchFamily="18" charset="0"/>
            </a:endParaRPr>
          </a:p>
          <a:p>
            <a:pPr marL="342900" lvl="0" indent="-342900" algn="just">
              <a:lnSpc>
                <a:spcPct val="150000"/>
              </a:lnSpc>
              <a:buFont typeface="Symbol" panose="05050102010706020507" pitchFamily="18" charset="2"/>
              <a:buChar char=""/>
            </a:pPr>
            <a:r>
              <a:rPr lang="en-US" sz="1900" dirty="0">
                <a:effectLst/>
                <a:ea typeface="Times New Roman" panose="02020603050405020304" pitchFamily="18" charset="0"/>
              </a:rPr>
              <a:t>Development &amp; review of planning 7 projects documents e.g. MIG implementation Plan, Terms of Reference (</a:t>
            </a:r>
            <a:r>
              <a:rPr lang="en-US" sz="1900" dirty="0" err="1">
                <a:effectLst/>
                <a:ea typeface="Times New Roman" panose="02020603050405020304" pitchFamily="18" charset="0"/>
              </a:rPr>
              <a:t>ToRs</a:t>
            </a:r>
            <a:r>
              <a:rPr lang="en-US" sz="1900" dirty="0">
                <a:effectLst/>
                <a:ea typeface="Times New Roman" panose="02020603050405020304" pitchFamily="18" charset="0"/>
              </a:rPr>
              <a:t>) for service providers, designs, drawings &amp; contract documentation;</a:t>
            </a:r>
            <a:endParaRPr lang="en-ZA" sz="1900" dirty="0">
              <a:effectLst/>
              <a:ea typeface="Times New Roman" panose="02020603050405020304" pitchFamily="18" charset="0"/>
            </a:endParaRPr>
          </a:p>
          <a:p>
            <a:pPr marL="342900" lvl="0" indent="-342900" algn="just">
              <a:lnSpc>
                <a:spcPct val="150000"/>
              </a:lnSpc>
              <a:buFont typeface="Symbol" panose="05050102010706020507" pitchFamily="18" charset="2"/>
              <a:buChar char=""/>
            </a:pPr>
            <a:r>
              <a:rPr lang="en-US" sz="1900" dirty="0">
                <a:effectLst/>
                <a:ea typeface="Times New Roman" panose="02020603050405020304" pitchFamily="18" charset="0"/>
              </a:rPr>
              <a:t>Undertaking site inspections &amp; verification of work done; </a:t>
            </a:r>
            <a:endParaRPr lang="en-ZA" sz="1900" dirty="0">
              <a:effectLst/>
              <a:ea typeface="Times New Roman" panose="02020603050405020304" pitchFamily="18" charset="0"/>
            </a:endParaRPr>
          </a:p>
          <a:p>
            <a:pPr>
              <a:lnSpc>
                <a:spcPct val="150000"/>
              </a:lnSpc>
            </a:pPr>
            <a:r>
              <a:rPr lang="en-US" sz="1900" dirty="0">
                <a:effectLst/>
                <a:ea typeface="Calibri" panose="020F0502020204030204" pitchFamily="34" charset="0"/>
              </a:rPr>
              <a:t>Providing technical advice at MIG coordinating forums or meetings with all stakeholders</a:t>
            </a:r>
          </a:p>
          <a:p>
            <a:pPr>
              <a:lnSpc>
                <a:spcPct val="150000"/>
              </a:lnSpc>
            </a:pPr>
            <a:endParaRPr kumimoji="0" lang="en-ZA" sz="1900" b="1" u="none" strike="noStrike" kern="1200" cap="none" spc="0" normalizeH="0" baseline="0" noProof="0" dirty="0">
              <a:ln>
                <a:noFill/>
              </a:ln>
              <a:solidFill>
                <a:srgbClr val="000000"/>
              </a:solidFill>
              <a:effectLst/>
              <a:uLnTx/>
              <a:uFillTx/>
              <a:ea typeface="+mn-ea"/>
              <a:cs typeface="+mn-cs"/>
            </a:endParaRPr>
          </a:p>
          <a:p>
            <a:pPr algn="just">
              <a:lnSpc>
                <a:spcPct val="150000"/>
              </a:lnSpc>
              <a:spcBef>
                <a:spcPts val="0"/>
              </a:spcBef>
              <a:defRPr/>
            </a:pPr>
            <a:endParaRPr kumimoji="0" lang="en-ZA" sz="2400" b="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2" name="Table 2">
            <a:extLst>
              <a:ext uri="{FF2B5EF4-FFF2-40B4-BE49-F238E27FC236}">
                <a16:creationId xmlns:a16="http://schemas.microsoft.com/office/drawing/2014/main" id="{40A149A5-56A4-4611-3133-D3667A7ECF64}"/>
              </a:ext>
            </a:extLst>
          </p:cNvPr>
          <p:cNvGraphicFramePr>
            <a:graphicFrameLocks noGrp="1"/>
          </p:cNvGraphicFramePr>
          <p:nvPr/>
        </p:nvGraphicFramePr>
        <p:xfrm>
          <a:off x="748145" y="4515811"/>
          <a:ext cx="10983902" cy="1387162"/>
        </p:xfrm>
        <a:graphic>
          <a:graphicData uri="http://schemas.openxmlformats.org/drawingml/2006/table">
            <a:tbl>
              <a:tblPr firstRow="1" bandRow="1">
                <a:tableStyleId>{5C22544A-7EE6-4342-B048-85BDC9FD1C3A}</a:tableStyleId>
              </a:tblPr>
              <a:tblGrid>
                <a:gridCol w="1480048">
                  <a:extLst>
                    <a:ext uri="{9D8B030D-6E8A-4147-A177-3AD203B41FA5}">
                      <a16:colId xmlns:a16="http://schemas.microsoft.com/office/drawing/2014/main" val="534287019"/>
                    </a:ext>
                  </a:extLst>
                </a:gridCol>
                <a:gridCol w="2039007">
                  <a:extLst>
                    <a:ext uri="{9D8B030D-6E8A-4147-A177-3AD203B41FA5}">
                      <a16:colId xmlns:a16="http://schemas.microsoft.com/office/drawing/2014/main" val="1945380060"/>
                    </a:ext>
                  </a:extLst>
                </a:gridCol>
                <a:gridCol w="1975945">
                  <a:extLst>
                    <a:ext uri="{9D8B030D-6E8A-4147-A177-3AD203B41FA5}">
                      <a16:colId xmlns:a16="http://schemas.microsoft.com/office/drawing/2014/main" val="674466015"/>
                    </a:ext>
                  </a:extLst>
                </a:gridCol>
                <a:gridCol w="2280745">
                  <a:extLst>
                    <a:ext uri="{9D8B030D-6E8A-4147-A177-3AD203B41FA5}">
                      <a16:colId xmlns:a16="http://schemas.microsoft.com/office/drawing/2014/main" val="8792589"/>
                    </a:ext>
                  </a:extLst>
                </a:gridCol>
                <a:gridCol w="1177158">
                  <a:extLst>
                    <a:ext uri="{9D8B030D-6E8A-4147-A177-3AD203B41FA5}">
                      <a16:colId xmlns:a16="http://schemas.microsoft.com/office/drawing/2014/main" val="492647162"/>
                    </a:ext>
                  </a:extLst>
                </a:gridCol>
                <a:gridCol w="2030999">
                  <a:extLst>
                    <a:ext uri="{9D8B030D-6E8A-4147-A177-3AD203B41FA5}">
                      <a16:colId xmlns:a16="http://schemas.microsoft.com/office/drawing/2014/main" val="912954619"/>
                    </a:ext>
                  </a:extLst>
                </a:gridCol>
              </a:tblGrid>
              <a:tr h="1021402">
                <a:tc>
                  <a:txBody>
                    <a:bodyPr/>
                    <a:lstStyle/>
                    <a:p>
                      <a:r>
                        <a:rPr lang="en-US" dirty="0">
                          <a:solidFill>
                            <a:schemeClr val="tx1"/>
                          </a:solidFill>
                        </a:rPr>
                        <a:t>MIG Allocation </a:t>
                      </a:r>
                    </a:p>
                    <a:p>
                      <a:r>
                        <a:rPr lang="en-US" dirty="0">
                          <a:solidFill>
                            <a:schemeClr val="tx1"/>
                          </a:solidFill>
                        </a:rPr>
                        <a:t>(‘000)</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Expenditure </a:t>
                      </a:r>
                    </a:p>
                    <a:p>
                      <a:r>
                        <a:rPr lang="en-US" dirty="0">
                          <a:solidFill>
                            <a:schemeClr val="tx1"/>
                          </a:solidFill>
                        </a:rPr>
                        <a:t>(‘000)</a:t>
                      </a:r>
                    </a:p>
                    <a:p>
                      <a:r>
                        <a:rPr lang="en-US" dirty="0">
                          <a:solidFill>
                            <a:schemeClr val="tx1"/>
                          </a:solidFill>
                        </a:rPr>
                        <a:t>End of Sept’22</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Total no. of projects</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Projects registered</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Design &amp; tender stage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Construction</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505814"/>
                  </a:ext>
                </a:extLst>
              </a:tr>
              <a:tr h="318642">
                <a:tc>
                  <a:txBody>
                    <a:bodyPr/>
                    <a:lstStyle/>
                    <a:p>
                      <a:pPr algn="ctr"/>
                      <a:r>
                        <a:rPr lang="en-US" b="1" dirty="0"/>
                        <a:t>R 179 727</a:t>
                      </a:r>
                      <a:endParaRPr lang="en-Z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t>R 17 041 (9,48%)</a:t>
                      </a:r>
                      <a:endParaRPr lang="en-Z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t>13</a:t>
                      </a:r>
                      <a:endParaRPr lang="en-Z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t>13</a:t>
                      </a:r>
                      <a:endParaRPr lang="en-Z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t>10</a:t>
                      </a:r>
                      <a:endParaRPr lang="en-Z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t>3</a:t>
                      </a:r>
                      <a:endParaRPr lang="en-Z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49678"/>
                  </a:ext>
                </a:extLst>
              </a:tr>
            </a:tbl>
          </a:graphicData>
        </a:graphic>
      </p:graphicFrame>
    </p:spTree>
    <p:extLst>
      <p:ext uri="{BB962C8B-B14F-4D97-AF65-F5344CB8AC3E}">
        <p14:creationId xmlns:p14="http://schemas.microsoft.com/office/powerpoint/2010/main" val="3523200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F2A3-A9C2-A58B-B0B8-6920B8E693B8}"/>
              </a:ext>
            </a:extLst>
          </p:cNvPr>
          <p:cNvSpPr>
            <a:spLocks noGrp="1"/>
          </p:cNvSpPr>
          <p:nvPr>
            <p:ph type="title"/>
          </p:nvPr>
        </p:nvSpPr>
        <p:spPr/>
        <p:txBody>
          <a:bodyPr/>
          <a:lstStyle/>
          <a:p>
            <a:r>
              <a:rPr lang="en-GB" sz="2000" b="1" dirty="0">
                <a:solidFill>
                  <a:schemeClr val="accent2"/>
                </a:solidFill>
              </a:rPr>
              <a:t>State of Mogalakwena </a:t>
            </a:r>
            <a:r>
              <a:rPr lang="en-GB" sz="2000" b="1" dirty="0" err="1">
                <a:solidFill>
                  <a:schemeClr val="accent2"/>
                </a:solidFill>
              </a:rPr>
              <a:t>lm</a:t>
            </a:r>
            <a:r>
              <a:rPr lang="en-GB" sz="2000" b="1" dirty="0">
                <a:solidFill>
                  <a:schemeClr val="accent2"/>
                </a:solidFill>
              </a:rPr>
              <a:t>: service delivery &amp; </a:t>
            </a:r>
            <a:r>
              <a:rPr lang="en-GB" sz="2000" b="1" dirty="0" err="1">
                <a:solidFill>
                  <a:schemeClr val="accent2"/>
                </a:solidFill>
              </a:rPr>
              <a:t>misa</a:t>
            </a:r>
            <a:r>
              <a:rPr lang="en-GB" sz="2000" b="1" dirty="0">
                <a:solidFill>
                  <a:schemeClr val="accent2"/>
                </a:solidFill>
              </a:rPr>
              <a:t> technical support on infrastructure development</a:t>
            </a:r>
            <a:endParaRPr lang="en-ZA" sz="2000" dirty="0"/>
          </a:p>
        </p:txBody>
      </p:sp>
      <p:sp>
        <p:nvSpPr>
          <p:cNvPr id="3" name="Content Placeholder 2">
            <a:extLst>
              <a:ext uri="{FF2B5EF4-FFF2-40B4-BE49-F238E27FC236}">
                <a16:creationId xmlns:a16="http://schemas.microsoft.com/office/drawing/2014/main" id="{E3E8F08C-04CB-7244-2F01-B41D97043FE2}"/>
              </a:ext>
            </a:extLst>
          </p:cNvPr>
          <p:cNvSpPr>
            <a:spLocks noGrp="1"/>
          </p:cNvSpPr>
          <p:nvPr>
            <p:ph sz="half" idx="2"/>
          </p:nvPr>
        </p:nvSpPr>
        <p:spPr>
          <a:xfrm>
            <a:off x="498684" y="814647"/>
            <a:ext cx="11205636" cy="5640744"/>
          </a:xfrm>
        </p:spPr>
        <p:txBody>
          <a:bodyPr/>
          <a:lstStyle/>
          <a:p>
            <a:pPr algn="just"/>
            <a:r>
              <a:rPr lang="en-US" dirty="0"/>
              <a:t>MISA provides technical support during the planning and implementation of all infrastructure grant projects </a:t>
            </a:r>
          </a:p>
          <a:p>
            <a:pPr marL="228600" lvl="1" algn="just"/>
            <a:r>
              <a:rPr lang="en-US" sz="2000" dirty="0"/>
              <a:t>Includes the preparation of business plans,  Project Implementation plans &amp; project management &amp; monitoring for WSIG &amp; RBIG projects</a:t>
            </a:r>
          </a:p>
          <a:p>
            <a:pPr marL="228600" lvl="1" algn="just"/>
            <a:r>
              <a:rPr lang="en-US" sz="2000" dirty="0"/>
              <a:t>Payment and works verification of completed grant funded projects: As of 10 November 2022, out of WSIG allocation of R47 640 000, expenditure was at R20 000 000 (41,98%); As of 10 November 2022, out of RBIG allocation of R80 000 000, expenditure was at R30 148 000 (37,69%)</a:t>
            </a:r>
          </a:p>
          <a:p>
            <a:pPr algn="just">
              <a:lnSpc>
                <a:spcPct val="150000"/>
              </a:lnSpc>
              <a:spcBef>
                <a:spcPts val="0"/>
              </a:spcBef>
              <a:defRPr/>
            </a:pPr>
            <a:r>
              <a:rPr lang="en-ZA" sz="2000" dirty="0">
                <a:solidFill>
                  <a:srgbClr val="000000"/>
                </a:solidFill>
              </a:rPr>
              <a:t>1 Civil Engineer, 1 Electrical Engineer &amp; 1 Town Planner deployed to</a:t>
            </a:r>
            <a:r>
              <a:rPr kumimoji="0" lang="en-ZA" sz="2000" b="0" u="none" strike="noStrike" kern="1200" cap="none" spc="0" normalizeH="0" baseline="0" noProof="0" dirty="0">
                <a:ln>
                  <a:noFill/>
                </a:ln>
                <a:solidFill>
                  <a:srgbClr val="000000"/>
                </a:solidFill>
                <a:effectLst/>
                <a:uLnTx/>
                <a:uFillTx/>
                <a:ea typeface="+mn-ea"/>
                <a:cs typeface="+mn-cs"/>
              </a:rPr>
              <a:t> improve infrastructure asset management practices.</a:t>
            </a:r>
          </a:p>
          <a:p>
            <a:pPr algn="just">
              <a:lnSpc>
                <a:spcPct val="150000"/>
              </a:lnSpc>
              <a:spcBef>
                <a:spcPts val="0"/>
              </a:spcBef>
              <a:defRPr/>
            </a:pPr>
            <a:r>
              <a:rPr kumimoji="0" lang="en-ZA" sz="2000" b="0" u="none" strike="noStrike" kern="1200" cap="none" spc="0" normalizeH="0" baseline="0" noProof="0" dirty="0">
                <a:ln>
                  <a:noFill/>
                </a:ln>
                <a:solidFill>
                  <a:srgbClr val="000000"/>
                </a:solidFill>
                <a:effectLst/>
                <a:uLnTx/>
                <a:uFillTx/>
                <a:ea typeface="+mn-ea"/>
                <a:cs typeface="+mn-cs"/>
              </a:rPr>
              <a:t>To </a:t>
            </a:r>
            <a:r>
              <a:rPr lang="en-ZA" sz="2000" dirty="0">
                <a:solidFill>
                  <a:srgbClr val="000000"/>
                </a:solidFill>
              </a:rPr>
              <a:t>support on</a:t>
            </a:r>
            <a:r>
              <a:rPr kumimoji="0" lang="en-ZA" sz="2000" b="0" u="none" strike="noStrike" kern="1200" cap="none" spc="0" normalizeH="0" baseline="0" noProof="0" dirty="0">
                <a:ln>
                  <a:noFill/>
                </a:ln>
                <a:solidFill>
                  <a:srgbClr val="000000"/>
                </a:solidFill>
                <a:effectLst/>
                <a:uLnTx/>
                <a:uFillTx/>
                <a:ea typeface="+mn-ea"/>
                <a:cs typeface="+mn-cs"/>
              </a:rPr>
              <a:t> operations &amp; maintenance related activities (Civil &amp; Electrical) and t</a:t>
            </a:r>
            <a:r>
              <a:rPr lang="en-ZA" sz="2000" dirty="0" err="1">
                <a:solidFill>
                  <a:srgbClr val="000000"/>
                </a:solidFill>
              </a:rPr>
              <a:t>echnical</a:t>
            </a:r>
            <a:r>
              <a:rPr lang="en-ZA" sz="2000" dirty="0">
                <a:solidFill>
                  <a:srgbClr val="000000"/>
                </a:solidFill>
              </a:rPr>
              <a:t> advice is provided to</a:t>
            </a:r>
            <a:r>
              <a:rPr kumimoji="0" lang="en-ZA" sz="2000" b="0" u="none" strike="noStrike" kern="1200" cap="none" spc="0" normalizeH="0" baseline="0" noProof="0" dirty="0">
                <a:ln>
                  <a:noFill/>
                </a:ln>
                <a:solidFill>
                  <a:srgbClr val="000000"/>
                </a:solidFill>
                <a:effectLst/>
                <a:uLnTx/>
                <a:uFillTx/>
                <a:ea typeface="+mn-ea"/>
                <a:cs typeface="+mn-cs"/>
              </a:rPr>
              <a:t> improve performance on Infrastructure</a:t>
            </a:r>
            <a:r>
              <a:rPr lang="en-ZA" sz="2000" dirty="0">
                <a:solidFill>
                  <a:srgbClr val="000000"/>
                </a:solidFill>
              </a:rPr>
              <a:t> </a:t>
            </a:r>
            <a:r>
              <a:rPr kumimoji="0" lang="en-ZA" sz="2000" b="0" u="none" strike="noStrike" kern="1200" cap="none" spc="0" normalizeH="0" baseline="0" noProof="0" dirty="0">
                <a:ln>
                  <a:noFill/>
                </a:ln>
                <a:solidFill>
                  <a:srgbClr val="000000"/>
                </a:solidFill>
                <a:effectLst/>
                <a:uLnTx/>
                <a:uFillTx/>
                <a:ea typeface="+mn-ea"/>
                <a:cs typeface="+mn-cs"/>
              </a:rPr>
              <a:t>Grant Programmes </a:t>
            </a:r>
            <a:r>
              <a:rPr lang="en-ZA" sz="2000" dirty="0">
                <a:solidFill>
                  <a:srgbClr val="000000"/>
                </a:solidFill>
              </a:rPr>
              <a:t>&amp;</a:t>
            </a:r>
            <a:r>
              <a:rPr kumimoji="0" lang="en-ZA" sz="2000" b="0" u="none" strike="noStrike" kern="1200" cap="none" spc="0" normalizeH="0" baseline="0" noProof="0" dirty="0">
                <a:ln>
                  <a:noFill/>
                </a:ln>
                <a:solidFill>
                  <a:srgbClr val="000000"/>
                </a:solidFill>
                <a:effectLst/>
                <a:uLnTx/>
                <a:uFillTx/>
                <a:ea typeface="+mn-ea"/>
                <a:cs typeface="+mn-cs"/>
              </a:rPr>
              <a:t> reduce infrastructure backlogs; </a:t>
            </a:r>
            <a:r>
              <a:rPr lang="en-ZA" sz="2000" dirty="0">
                <a:solidFill>
                  <a:srgbClr val="000000"/>
                </a:solidFill>
              </a:rPr>
              <a:t>improve Town Planning and Urban Development activities; implementation of Innovative Solid Waste Management programme; and Capacity building for municipal officials.</a:t>
            </a:r>
            <a:endParaRPr lang="en-ZA" dirty="0"/>
          </a:p>
          <a:p>
            <a:pPr algn="just">
              <a:lnSpc>
                <a:spcPct val="150000"/>
              </a:lnSpc>
              <a:spcBef>
                <a:spcPts val="0"/>
              </a:spcBef>
              <a:defRPr/>
            </a:pPr>
            <a:endParaRPr kumimoji="0" lang="en-ZA" sz="2000" b="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lvl="1" algn="just"/>
            <a:endParaRPr lang="en-US" sz="2000" dirty="0"/>
          </a:p>
        </p:txBody>
      </p:sp>
    </p:spTree>
    <p:extLst>
      <p:ext uri="{BB962C8B-B14F-4D97-AF65-F5344CB8AC3E}">
        <p14:creationId xmlns:p14="http://schemas.microsoft.com/office/powerpoint/2010/main" val="4161499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F2A3-A9C2-A58B-B0B8-6920B8E693B8}"/>
              </a:ext>
            </a:extLst>
          </p:cNvPr>
          <p:cNvSpPr>
            <a:spLocks noGrp="1"/>
          </p:cNvSpPr>
          <p:nvPr>
            <p:ph type="title"/>
          </p:nvPr>
        </p:nvSpPr>
        <p:spPr/>
        <p:txBody>
          <a:bodyPr/>
          <a:lstStyle/>
          <a:p>
            <a:r>
              <a:rPr lang="en-GB" sz="2000" b="1" dirty="0">
                <a:solidFill>
                  <a:schemeClr val="accent2"/>
                </a:solidFill>
              </a:rPr>
              <a:t>State of Mogalakwena </a:t>
            </a:r>
            <a:r>
              <a:rPr lang="en-GB" sz="2000" b="1" dirty="0" err="1">
                <a:solidFill>
                  <a:schemeClr val="accent2"/>
                </a:solidFill>
              </a:rPr>
              <a:t>lm</a:t>
            </a:r>
            <a:r>
              <a:rPr lang="en-GB" sz="2000" b="1" dirty="0">
                <a:solidFill>
                  <a:schemeClr val="accent2"/>
                </a:solidFill>
              </a:rPr>
              <a:t>: service delivery &amp; </a:t>
            </a:r>
            <a:r>
              <a:rPr lang="en-GB" sz="2000" b="1" dirty="0" err="1">
                <a:solidFill>
                  <a:schemeClr val="accent2"/>
                </a:solidFill>
              </a:rPr>
              <a:t>misa</a:t>
            </a:r>
            <a:r>
              <a:rPr lang="en-GB" sz="2000" b="1" dirty="0">
                <a:solidFill>
                  <a:schemeClr val="accent2"/>
                </a:solidFill>
              </a:rPr>
              <a:t> technical support on infrastructure development (electrical &amp; town planning)</a:t>
            </a:r>
            <a:endParaRPr lang="en-ZA" sz="2000" dirty="0"/>
          </a:p>
        </p:txBody>
      </p:sp>
      <p:sp>
        <p:nvSpPr>
          <p:cNvPr id="3" name="Content Placeholder 2">
            <a:extLst>
              <a:ext uri="{FF2B5EF4-FFF2-40B4-BE49-F238E27FC236}">
                <a16:creationId xmlns:a16="http://schemas.microsoft.com/office/drawing/2014/main" id="{E3E8F08C-04CB-7244-2F01-B41D97043FE2}"/>
              </a:ext>
            </a:extLst>
          </p:cNvPr>
          <p:cNvSpPr>
            <a:spLocks noGrp="1"/>
          </p:cNvSpPr>
          <p:nvPr>
            <p:ph sz="half" idx="2"/>
          </p:nvPr>
        </p:nvSpPr>
        <p:spPr/>
        <p:txBody>
          <a:bodyPr/>
          <a:lstStyle/>
          <a:p>
            <a:pPr algn="just"/>
            <a:r>
              <a:rPr lang="en-US" dirty="0"/>
              <a:t>MISA provides technical support during the planning and implementation of all infrastructure grant projects </a:t>
            </a:r>
          </a:p>
          <a:p>
            <a:pPr marL="228600" lvl="1" algn="just"/>
            <a:r>
              <a:rPr lang="en-US" sz="2000" dirty="0"/>
              <a:t>Includes the preparation of business plans,  Project Implementation plans &amp; project management &amp; monitoring for INEP funded projects</a:t>
            </a:r>
          </a:p>
          <a:p>
            <a:pPr marL="228600" lvl="1" algn="just"/>
            <a:r>
              <a:rPr lang="en-US" sz="2000" dirty="0"/>
              <a:t>Payment and works verification of completed grant funded projects</a:t>
            </a:r>
          </a:p>
          <a:p>
            <a:pPr marL="228600" lvl="1" algn="just"/>
            <a:r>
              <a:rPr lang="en-US" sz="2000" dirty="0"/>
              <a:t>As of 10 November 2022, out of INEP allocation of R7 000 000, expenditure to-date is at 0% as the municipality is still finalizing appointments of service providers</a:t>
            </a:r>
          </a:p>
          <a:p>
            <a:pPr marL="228600" lvl="2"/>
            <a:r>
              <a:rPr lang="en-ZA" sz="2000" dirty="0"/>
              <a:t>Assisting with review of SDF and Land Use Scheme</a:t>
            </a:r>
          </a:p>
          <a:p>
            <a:pPr marL="228600" lvl="2"/>
            <a:r>
              <a:rPr lang="en-ZA" sz="2000" dirty="0"/>
              <a:t>Assessing land development applications</a:t>
            </a:r>
          </a:p>
          <a:p>
            <a:pPr marL="228600" lvl="2"/>
            <a:r>
              <a:rPr lang="en-ZA" sz="2000" dirty="0"/>
              <a:t>Currently assisting with developing of Telecommunication Mast Policy by end of financial year</a:t>
            </a:r>
          </a:p>
          <a:p>
            <a:pPr marL="228600" lvl="2"/>
            <a:r>
              <a:rPr lang="en-ZA" sz="2000" dirty="0"/>
              <a:t>MISA Town Planner is a member of the Mogalakwena  SDF project implementation Project Steering Committee (PSC).</a:t>
            </a:r>
          </a:p>
          <a:p>
            <a:pPr marL="228600" lvl="2"/>
            <a:r>
              <a:rPr lang="en-ZA" sz="2000" dirty="0"/>
              <a:t>Represents MLM during the sitting at the Municipal Planning Tribal (MPT) at Waterberg District Municipality (where MPT sits) </a:t>
            </a:r>
          </a:p>
          <a:p>
            <a:pPr marL="228600" lvl="2"/>
            <a:endParaRPr lang="en-ZA" sz="2000" dirty="0"/>
          </a:p>
          <a:p>
            <a:pPr marL="228600" lvl="1" algn="just"/>
            <a:endParaRPr lang="en-US" sz="2000" dirty="0"/>
          </a:p>
          <a:p>
            <a:pPr marL="228600" lvl="1" algn="just"/>
            <a:endParaRPr lang="en-US" sz="2000" dirty="0"/>
          </a:p>
          <a:p>
            <a:pPr marL="0" lvl="1" indent="0" algn="just">
              <a:buNone/>
            </a:pPr>
            <a:r>
              <a:rPr lang="en-US" sz="2000" dirty="0"/>
              <a:t> </a:t>
            </a:r>
          </a:p>
          <a:p>
            <a:pPr marL="0" lvl="1" indent="0" algn="just">
              <a:buNone/>
            </a:pPr>
            <a:endParaRPr lang="en-US" sz="2000" dirty="0"/>
          </a:p>
          <a:p>
            <a:pPr marL="228600" lvl="1" algn="just"/>
            <a:endParaRPr lang="en-US" sz="2000" dirty="0"/>
          </a:p>
        </p:txBody>
      </p:sp>
    </p:spTree>
    <p:extLst>
      <p:ext uri="{BB962C8B-B14F-4D97-AF65-F5344CB8AC3E}">
        <p14:creationId xmlns:p14="http://schemas.microsoft.com/office/powerpoint/2010/main" val="3228292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A3F5-FA3B-7D36-9A57-CD786CE63C20}"/>
              </a:ext>
            </a:extLst>
          </p:cNvPr>
          <p:cNvSpPr>
            <a:spLocks noGrp="1"/>
          </p:cNvSpPr>
          <p:nvPr>
            <p:ph type="title"/>
          </p:nvPr>
        </p:nvSpPr>
        <p:spPr>
          <a:solidFill>
            <a:schemeClr val="accent2"/>
          </a:solidFill>
        </p:spPr>
        <p:txBody>
          <a:bodyPr/>
          <a:lstStyle/>
          <a:p>
            <a:r>
              <a:rPr lang="en-US" sz="2200" b="1" dirty="0">
                <a:solidFill>
                  <a:srgbClr val="000000"/>
                </a:solidFill>
                <a:latin typeface="Gill Sans MT" panose="020B0502020104020203" pitchFamily="34" charset="0"/>
              </a:rPr>
              <a:t>MISA FUNDED CAPITAL PROJECTS</a:t>
            </a:r>
            <a:endParaRPr lang="en-ZA" sz="2200" dirty="0">
              <a:latin typeface="Gill Sans MT" panose="020B0502020104020203" pitchFamily="34" charset="0"/>
            </a:endParaRPr>
          </a:p>
        </p:txBody>
      </p:sp>
      <p:graphicFrame>
        <p:nvGraphicFramePr>
          <p:cNvPr id="4" name="Content Placeholder 3">
            <a:extLst>
              <a:ext uri="{FF2B5EF4-FFF2-40B4-BE49-F238E27FC236}">
                <a16:creationId xmlns:a16="http://schemas.microsoft.com/office/drawing/2014/main" id="{A73F5CD7-F701-0947-B065-BC9AF41A268B}"/>
              </a:ext>
            </a:extLst>
          </p:cNvPr>
          <p:cNvGraphicFramePr>
            <a:graphicFrameLocks noGrp="1"/>
          </p:cNvGraphicFramePr>
          <p:nvPr>
            <p:ph sz="half" idx="2"/>
          </p:nvPr>
        </p:nvGraphicFramePr>
        <p:xfrm>
          <a:off x="731520" y="838200"/>
          <a:ext cx="10721571" cy="5893465"/>
        </p:xfrm>
        <a:graphic>
          <a:graphicData uri="http://schemas.openxmlformats.org/drawingml/2006/table">
            <a:tbl>
              <a:tblPr>
                <a:tableStyleId>{5C22544A-7EE6-4342-B048-85BDC9FD1C3A}</a:tableStyleId>
              </a:tblPr>
              <a:tblGrid>
                <a:gridCol w="3083098">
                  <a:extLst>
                    <a:ext uri="{9D8B030D-6E8A-4147-A177-3AD203B41FA5}">
                      <a16:colId xmlns:a16="http://schemas.microsoft.com/office/drawing/2014/main" val="20000"/>
                    </a:ext>
                  </a:extLst>
                </a:gridCol>
                <a:gridCol w="1713823">
                  <a:extLst>
                    <a:ext uri="{9D8B030D-6E8A-4147-A177-3AD203B41FA5}">
                      <a16:colId xmlns:a16="http://schemas.microsoft.com/office/drawing/2014/main" val="20002"/>
                    </a:ext>
                  </a:extLst>
                </a:gridCol>
                <a:gridCol w="1450428">
                  <a:extLst>
                    <a:ext uri="{9D8B030D-6E8A-4147-A177-3AD203B41FA5}">
                      <a16:colId xmlns:a16="http://schemas.microsoft.com/office/drawing/2014/main" val="20003"/>
                    </a:ext>
                  </a:extLst>
                </a:gridCol>
                <a:gridCol w="1996965">
                  <a:extLst>
                    <a:ext uri="{9D8B030D-6E8A-4147-A177-3AD203B41FA5}">
                      <a16:colId xmlns:a16="http://schemas.microsoft.com/office/drawing/2014/main" val="20004"/>
                    </a:ext>
                  </a:extLst>
                </a:gridCol>
                <a:gridCol w="2477257">
                  <a:extLst>
                    <a:ext uri="{9D8B030D-6E8A-4147-A177-3AD203B41FA5}">
                      <a16:colId xmlns:a16="http://schemas.microsoft.com/office/drawing/2014/main" val="20005"/>
                    </a:ext>
                  </a:extLst>
                </a:gridCol>
              </a:tblGrid>
              <a:tr h="363737">
                <a:tc>
                  <a:txBody>
                    <a:bodyPr/>
                    <a:lstStyle/>
                    <a:p>
                      <a:pPr algn="ctr" fontAlgn="ctr"/>
                      <a:r>
                        <a:rPr lang="en-ZA" sz="1600" b="1" i="0" u="none" strike="noStrike" baseline="0" dirty="0">
                          <a:solidFill>
                            <a:schemeClr val="tx1"/>
                          </a:solidFill>
                          <a:effectLst/>
                          <a:latin typeface="Calibri" panose="020F0502020204030204" pitchFamily="34" charset="0"/>
                          <a:cs typeface="Calibri" panose="020F0502020204030204" pitchFamily="34" charset="0"/>
                        </a:rPr>
                        <a:t> </a:t>
                      </a:r>
                    </a:p>
                    <a:p>
                      <a:pPr algn="ctr" fontAlgn="ctr"/>
                      <a:r>
                        <a:rPr lang="en-ZA" sz="1600" b="1" i="0" u="none" strike="noStrike" dirty="0">
                          <a:solidFill>
                            <a:schemeClr val="tx1"/>
                          </a:solidFill>
                          <a:effectLst/>
                          <a:latin typeface="Calibri" panose="020F0502020204030204" pitchFamily="34" charset="0"/>
                          <a:cs typeface="Calibri" panose="020F0502020204030204" pitchFamily="34" charset="0"/>
                        </a:rPr>
                        <a:t>Project </a:t>
                      </a: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ZA" sz="1600" b="1" i="0" u="none" strike="noStrike" dirty="0">
                          <a:solidFill>
                            <a:schemeClr val="tx1"/>
                          </a:solidFill>
                          <a:effectLst/>
                          <a:latin typeface="Calibri" panose="020F0502020204030204" pitchFamily="34" charset="0"/>
                          <a:cs typeface="Calibri" panose="020F0502020204030204" pitchFamily="34" charset="0"/>
                        </a:rPr>
                        <a:t>Budget </a:t>
                      </a: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ZA" sz="1400" b="1" i="0" u="none" strike="noStrike" dirty="0">
                          <a:solidFill>
                            <a:schemeClr val="tx1"/>
                          </a:solidFill>
                          <a:effectLst/>
                          <a:latin typeface="Calibri" panose="020F0502020204030204" pitchFamily="34" charset="0"/>
                          <a:cs typeface="Calibri" panose="020F0502020204030204" pitchFamily="34" charset="0"/>
                        </a:rPr>
                        <a:t>Start date</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dirty="0">
                          <a:solidFill>
                            <a:schemeClr val="tx1"/>
                          </a:solidFill>
                          <a:effectLst/>
                          <a:latin typeface="Calibri" panose="020F0502020204030204" pitchFamily="34" charset="0"/>
                          <a:cs typeface="Calibri" panose="020F0502020204030204" pitchFamily="34" charset="0"/>
                        </a:rPr>
                        <a:t>C</a:t>
                      </a:r>
                      <a:r>
                        <a:rPr lang="en-ZA" sz="1400" b="1" i="0" u="none" strike="noStrike" dirty="0">
                          <a:solidFill>
                            <a:schemeClr val="tx1"/>
                          </a:solidFill>
                          <a:effectLst/>
                          <a:latin typeface="Calibri" panose="020F0502020204030204" pitchFamily="34" charset="0"/>
                          <a:cs typeface="Calibri" panose="020F0502020204030204" pitchFamily="34" charset="0"/>
                        </a:rPr>
                        <a:t>ompletion date</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ZA" sz="1600" b="1" i="0" u="none" strike="noStrike" baseline="0" dirty="0">
                          <a:solidFill>
                            <a:schemeClr val="dk1"/>
                          </a:solidFill>
                          <a:effectLst/>
                          <a:latin typeface="Calibri" panose="020F0502020204030204" pitchFamily="34" charset="0"/>
                          <a:cs typeface="Calibri" panose="020F0502020204030204" pitchFamily="34" charset="0"/>
                        </a:rPr>
                        <a:t>          Comments</a:t>
                      </a:r>
                      <a:endParaRPr lang="en-ZA" sz="1600" b="1" u="none" strike="noStrike" kern="1200" dirty="0">
                        <a:solidFill>
                          <a:schemeClr val="tx1"/>
                        </a:solidFill>
                        <a:effectLst/>
                        <a:latin typeface="Calibri" panose="020F0502020204030204" pitchFamily="34" charset="0"/>
                        <a:ea typeface="+mn-ea"/>
                        <a:cs typeface="Calibri" panose="020F0502020204030204" pitchFamily="34" charset="0"/>
                      </a:endParaRP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68442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Development and Implementation of Innovative Solid Waste Management Solutions to support the municipality</a:t>
                      </a:r>
                      <a:endParaRPr lang="en-ZA" sz="1600" dirty="0">
                        <a:latin typeface="Arial" panose="020B0604020202020204" pitchFamily="34" charset="0"/>
                        <a:cs typeface="Arial" panose="020B0604020202020204" pitchFamily="34" charset="0"/>
                      </a:endParaRPr>
                    </a:p>
                    <a:p>
                      <a:pPr algn="l" fontAlgn="ct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rgbClr val="000000"/>
                          </a:solidFill>
                          <a:effectLst/>
                          <a:latin typeface="Arial" panose="020B0604020202020204" pitchFamily="34" charset="0"/>
                          <a:ea typeface="Arial" panose="020B0604020202020204" pitchFamily="34" charset="0"/>
                          <a:cs typeface="Arial" panose="020B0604020202020204" pitchFamily="34" charset="0"/>
                        </a:rPr>
                        <a:t>R9 308 620,12</a:t>
                      </a:r>
                      <a:endParaRPr lang="en-ZA" sz="1600" dirty="0">
                        <a:latin typeface="Calibri" panose="020F0502020204030204" pitchFamily="34" charset="0"/>
                        <a:cs typeface="Calibri" panose="020F0502020204030204" pitchFamily="34" charset="0"/>
                      </a:endParaRPr>
                    </a:p>
                  </a:txBody>
                  <a:tcPr marL="61005" marR="610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r>
                        <a:rPr lang="en-ZA" sz="1600" dirty="0">
                          <a:latin typeface="Arial" panose="020B0604020202020204" pitchFamily="34" charset="0"/>
                          <a:cs typeface="Arial" panose="020B0604020202020204" pitchFamily="34" charset="0"/>
                        </a:rPr>
                        <a:t>11 May 2022</a:t>
                      </a:r>
                    </a:p>
                  </a:txBody>
                  <a:tcPr marL="91441" marR="91441"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r>
                        <a:rPr lang="en-ZA" sz="1600" dirty="0">
                          <a:latin typeface="Arial" panose="020B0604020202020204" pitchFamily="34" charset="0"/>
                          <a:cs typeface="Arial" panose="020B0604020202020204" pitchFamily="34" charset="0"/>
                        </a:rPr>
                        <a:t>28 November 2022</a:t>
                      </a:r>
                    </a:p>
                  </a:txBody>
                  <a:tcPr marL="91441" marR="91441"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a:lnSpc>
                          <a:spcPct val="100000"/>
                        </a:lnSpc>
                        <a:spcBef>
                          <a:spcPts val="0"/>
                        </a:spcBef>
                        <a:spcAft>
                          <a:spcPts val="0"/>
                        </a:spcAft>
                        <a:buClrTx/>
                        <a:buSzTx/>
                        <a:buFont typeface="Arial" panose="020B0604020202020204" pitchFamily="34" charset="0"/>
                        <a:buNone/>
                      </a:pPr>
                      <a:r>
                        <a:rPr lang="en-ZA" altLang="en-US" sz="1600" baseline="0" dirty="0">
                          <a:solidFill>
                            <a:schemeClr val="tx1"/>
                          </a:solidFill>
                          <a:latin typeface="Arial" panose="020B0604020202020204" pitchFamily="34" charset="0"/>
                          <a:cs typeface="Arial" panose="020B0604020202020204" pitchFamily="34" charset="0"/>
                        </a:rPr>
                        <a:t>621 work opportunities  created, 4 SMMEs appointed</a:t>
                      </a:r>
                    </a:p>
                    <a:p>
                      <a:pPr marL="0" marR="0" lvl="0" indent="0" algn="l">
                        <a:lnSpc>
                          <a:spcPct val="100000"/>
                        </a:lnSpc>
                        <a:spcBef>
                          <a:spcPts val="0"/>
                        </a:spcBef>
                        <a:spcAft>
                          <a:spcPts val="0"/>
                        </a:spcAft>
                        <a:buClrTx/>
                        <a:buSzTx/>
                        <a:buFont typeface="Arial" panose="020B0604020202020204" pitchFamily="34" charset="0"/>
                        <a:buNone/>
                      </a:pPr>
                      <a:endParaRPr lang="en-ZA" sz="1600" b="0" kern="1200" baseline="0" dirty="0">
                        <a:solidFill>
                          <a:schemeClr val="tx1"/>
                        </a:solidFill>
                        <a:effectLst/>
                        <a:latin typeface="Arial" panose="020B0604020202020204" pitchFamily="34" charset="0"/>
                        <a:cs typeface="Arial" panose="020B0604020202020204" pitchFamily="34" charset="0"/>
                      </a:endParaRPr>
                    </a:p>
                    <a:p>
                      <a:pPr marL="0" marR="0" lvl="0" indent="0" algn="l">
                        <a:lnSpc>
                          <a:spcPct val="100000"/>
                        </a:lnSpc>
                        <a:spcBef>
                          <a:spcPts val="0"/>
                        </a:spcBef>
                        <a:spcAft>
                          <a:spcPts val="0"/>
                        </a:spcAft>
                        <a:buClrTx/>
                        <a:buSzTx/>
                        <a:buFont typeface="Arial" panose="020B0604020202020204" pitchFamily="34" charset="0"/>
                        <a:buNone/>
                      </a:pPr>
                      <a:r>
                        <a:rPr lang="en-ZA" sz="1600" b="0" kern="1200" baseline="0" dirty="0">
                          <a:solidFill>
                            <a:schemeClr val="tx1"/>
                          </a:solidFill>
                          <a:effectLst/>
                          <a:latin typeface="Arial" panose="020B0604020202020204" pitchFamily="34" charset="0"/>
                          <a:cs typeface="Arial" panose="020B0604020202020204" pitchFamily="34" charset="0"/>
                        </a:rPr>
                        <a:t>Scope: litter picking, separation at source for recycling &amp; enterprise development</a:t>
                      </a:r>
                      <a:endParaRPr lang="en-US" sz="1600" b="0" kern="1200" baseline="0" dirty="0">
                        <a:solidFill>
                          <a:schemeClr val="tx1"/>
                        </a:solidFill>
                        <a:effectLst/>
                        <a:latin typeface="Calibri" panose="020F0502020204030204" pitchFamily="34" charset="0"/>
                        <a:cs typeface="Calibri" panose="020F0502020204030204" pitchFamily="34" charset="0"/>
                      </a:endParaRPr>
                    </a:p>
                  </a:txBody>
                  <a:tcPr marL="61005" marR="610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0627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Arial" panose="020B0604020202020204" pitchFamily="34" charset="0"/>
                          <a:cs typeface="Arial" panose="020B0604020202020204" pitchFamily="34" charset="0"/>
                        </a:rPr>
                        <a:t>Design and management of a </a:t>
                      </a:r>
                      <a:r>
                        <a:rPr lang="en-US" sz="1600" b="0" i="0" u="none" strike="noStrike" dirty="0" err="1">
                          <a:solidFill>
                            <a:srgbClr val="000000"/>
                          </a:solidFill>
                          <a:effectLst/>
                          <a:latin typeface="Arial" panose="020B0604020202020204" pitchFamily="34" charset="0"/>
                          <a:cs typeface="Arial" panose="020B0604020202020204" pitchFamily="34" charset="0"/>
                        </a:rPr>
                        <a:t>labour-intensive</a:t>
                      </a:r>
                      <a:r>
                        <a:rPr lang="en-US" sz="1600" b="0" i="0" u="none" strike="noStrike" dirty="0">
                          <a:solidFill>
                            <a:srgbClr val="000000"/>
                          </a:solidFill>
                          <a:effectLst/>
                          <a:latin typeface="Arial" panose="020B0604020202020204" pitchFamily="34" charset="0"/>
                          <a:cs typeface="Arial" panose="020B0604020202020204" pitchFamily="34" charset="0"/>
                        </a:rPr>
                        <a:t> construction (LIC) capacity building </a:t>
                      </a:r>
                      <a:r>
                        <a:rPr lang="en-US" sz="1600" b="0" i="0" u="none" strike="noStrike" dirty="0" err="1">
                          <a:solidFill>
                            <a:srgbClr val="000000"/>
                          </a:solidFill>
                          <a:effectLst/>
                          <a:latin typeface="Arial" panose="020B0604020202020204" pitchFamily="34" charset="0"/>
                          <a:cs typeface="Arial" panose="020B0604020202020204" pitchFamily="34" charset="0"/>
                        </a:rPr>
                        <a:t>programme</a:t>
                      </a:r>
                      <a:r>
                        <a:rPr lang="en-US" sz="1600" b="0" i="0" u="none" strike="noStrike" dirty="0">
                          <a:solidFill>
                            <a:srgbClr val="000000"/>
                          </a:solidFill>
                          <a:effectLst/>
                          <a:latin typeface="Arial" panose="020B0604020202020204" pitchFamily="34" charset="0"/>
                          <a:cs typeface="Arial" panose="020B0604020202020204" pitchFamily="34" charset="0"/>
                        </a:rPr>
                        <a:t> for Mogalakwena Local Municipality and Vhembe District Municipality </a:t>
                      </a:r>
                    </a:p>
                    <a:p>
                      <a:pPr algn="l" fontAlgn="ct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R 3 996 480.000</a:t>
                      </a:r>
                    </a:p>
                    <a:p>
                      <a:endParaRPr lang="en-ZA" sz="1600" dirty="0">
                        <a:latin typeface="Calibri" panose="020F0502020204030204" pitchFamily="34" charset="0"/>
                        <a:cs typeface="Calibri" panose="020F0502020204030204" pitchFamily="34" charset="0"/>
                      </a:endParaRPr>
                    </a:p>
                  </a:txBody>
                  <a:tcPr marL="61005" marR="610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ZA" sz="1600" dirty="0">
                          <a:latin typeface="Arial" panose="020B0604020202020204" pitchFamily="34" charset="0"/>
                          <a:cs typeface="Arial" panose="020B0604020202020204" pitchFamily="34" charset="0"/>
                        </a:rPr>
                        <a:t>01-Apr-2021</a:t>
                      </a:r>
                      <a:endParaRPr lang="en-ZA" sz="1600" b="0" i="0" u="none" strike="noStrike" dirty="0">
                        <a:solidFill>
                          <a:schemeClr val="tx1"/>
                        </a:solidFill>
                        <a:effectLst/>
                        <a:latin typeface="Calibri" panose="020F0502020204030204" pitchFamily="34" charset="0"/>
                        <a:cs typeface="Calibri" panose="020F0502020204030204" pitchFamily="34" charset="0"/>
                      </a:endParaRPr>
                    </a:p>
                    <a:p>
                      <a:pPr lvl="0" algn="ctr">
                        <a:buNone/>
                      </a:pPr>
                      <a:r>
                        <a:rPr lang="en-ZA" sz="1600" b="0" i="0" u="none" strike="noStrike" dirty="0">
                          <a:solidFill>
                            <a:schemeClr val="tx1"/>
                          </a:solidFill>
                          <a:effectLst/>
                          <a:latin typeface="Calibri" panose="020F0502020204030204" pitchFamily="34" charset="0"/>
                          <a:cs typeface="Calibri" panose="020F0502020204030204" pitchFamily="34" charset="0"/>
                        </a:rPr>
                        <a:t>  </a:t>
                      </a: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31-Mar-2022</a:t>
                      </a:r>
                    </a:p>
                    <a:p>
                      <a:pPr algn="ctr" fontAlgn="ctr"/>
                      <a:endParaRPr lang="en-ZA" sz="1600" b="0" i="0" u="none" strike="noStrike" dirty="0">
                        <a:solidFill>
                          <a:schemeClr val="tx1"/>
                        </a:solidFill>
                        <a:effectLst/>
                        <a:latin typeface="Calibri" panose="020F0502020204030204" pitchFamily="34" charset="0"/>
                        <a:cs typeface="Calibri" panose="020F0502020204030204" pitchFamily="34" charset="0"/>
                      </a:endParaRP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ZA" sz="1600" dirty="0">
                          <a:effectLst/>
                          <a:latin typeface="Calibri" panose="020F0502020204030204" pitchFamily="34" charset="0"/>
                          <a:ea typeface="Calibri"/>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officials trained on LIC NQF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EPWP policy developed for MLM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Proforma tender documents for LIC projects</a:t>
                      </a:r>
                      <a:endParaRPr kumimoji="0" lang="en-ZA"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endParaRPr lang="en-US" sz="1600" b="0" kern="1200" baseline="0" dirty="0">
                        <a:solidFill>
                          <a:schemeClr val="tx1"/>
                        </a:solidFill>
                        <a:effectLst/>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Tx/>
                        <a:buSzTx/>
                        <a:buFont typeface="Wingdings" panose="05000000000000000000" pitchFamily="2" charset="2"/>
                        <a:buNone/>
                      </a:pPr>
                      <a:endParaRPr lang="en-US" sz="1600" b="0" kern="1200" baseline="0" dirty="0">
                        <a:solidFill>
                          <a:schemeClr val="tx1"/>
                        </a:solidFill>
                        <a:effectLst/>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Tx/>
                        <a:buSzTx/>
                        <a:buFont typeface="Wingdings" panose="05000000000000000000" pitchFamily="2" charset="2"/>
                        <a:buNone/>
                      </a:pPr>
                      <a:endParaRPr lang="en-US" sz="1600" dirty="0">
                        <a:latin typeface="Calibri" panose="020F0502020204030204" pitchFamily="34" charset="0"/>
                        <a:cs typeface="Calibri" panose="020F0502020204030204" pitchFamily="34" charset="0"/>
                      </a:endParaRPr>
                    </a:p>
                  </a:txBody>
                  <a:tcPr marL="61005" marR="610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61955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t> </a:t>
            </a:r>
            <a:r>
              <a:rPr lang="en-GB" sz="2000" b="1" dirty="0">
                <a:solidFill>
                  <a:schemeClr val="accent2"/>
                </a:solidFill>
              </a:rPr>
              <a:t>STATE OF Mogalakwena: local economic development (Community Works Programme</a:t>
            </a:r>
            <a:endParaRPr lang="en-ZA" sz="2000"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71120" y="865181"/>
            <a:ext cx="12049761" cy="5690650"/>
          </a:xfrm>
        </p:spPr>
        <p:txBody>
          <a:bodyPr>
            <a:noAutofit/>
          </a:bodyPr>
          <a:lstStyle/>
          <a:p>
            <a:pPr marL="0" indent="0" algn="just">
              <a:lnSpc>
                <a:spcPct val="150000"/>
              </a:lnSpc>
              <a:buNone/>
            </a:pPr>
            <a:r>
              <a:rPr lang="en-GB" dirty="0">
                <a:cs typeface="Arial" panose="020B0604020202020204" pitchFamily="34" charset="0"/>
              </a:rPr>
              <a:t>Mogalakwena Municipality has a target of 1 400 participants. The actual participants as of end October 2022 is 1 459. Useful work done by CWP participants in Mogalakwena is divided into 4 categories. These are:</a:t>
            </a:r>
            <a:r>
              <a:rPr lang="en-GB" b="1" dirty="0">
                <a:ea typeface="Times New Roman" panose="02020603050405020304" pitchFamily="18" charset="0"/>
                <a:cs typeface="Arial" panose="020B0604020202020204" pitchFamily="34" charset="0"/>
              </a:rPr>
              <a:t>  </a:t>
            </a:r>
          </a:p>
          <a:p>
            <a:pPr marL="342900" indent="-342900" algn="just">
              <a:lnSpc>
                <a:spcPct val="115000"/>
              </a:lnSpc>
              <a:spcBef>
                <a:spcPts val="0"/>
              </a:spcBef>
              <a:buAutoNum type="arabicPeriod"/>
            </a:pPr>
            <a:r>
              <a:rPr lang="en-GB" dirty="0">
                <a:effectLst/>
                <a:ea typeface="Times New Roman" panose="02020603050405020304" pitchFamily="18" charset="0"/>
              </a:rPr>
              <a:t>Infrastructure</a:t>
            </a:r>
          </a:p>
          <a:p>
            <a:pPr marL="342900" indent="-342900" algn="just">
              <a:lnSpc>
                <a:spcPct val="115000"/>
              </a:lnSpc>
              <a:spcBef>
                <a:spcPts val="0"/>
              </a:spcBef>
              <a:buAutoNum type="arabicPeriod"/>
            </a:pPr>
            <a:r>
              <a:rPr lang="en-GB" dirty="0">
                <a:effectLst/>
                <a:ea typeface="Times New Roman" panose="02020603050405020304" pitchFamily="18" charset="0"/>
              </a:rPr>
              <a:t>Education</a:t>
            </a:r>
          </a:p>
          <a:p>
            <a:pPr marL="342900" indent="-342900" algn="just">
              <a:lnSpc>
                <a:spcPct val="115000"/>
              </a:lnSpc>
              <a:spcBef>
                <a:spcPts val="0"/>
              </a:spcBef>
              <a:buAutoNum type="arabicPeriod"/>
            </a:pPr>
            <a:r>
              <a:rPr lang="en-GB" dirty="0">
                <a:effectLst/>
                <a:ea typeface="Times New Roman" panose="02020603050405020304" pitchFamily="18" charset="0"/>
              </a:rPr>
              <a:t>Community Service</a:t>
            </a:r>
          </a:p>
          <a:p>
            <a:pPr marL="342900" indent="-342900" algn="just">
              <a:lnSpc>
                <a:spcPct val="115000"/>
              </a:lnSpc>
              <a:spcBef>
                <a:spcPts val="0"/>
              </a:spcBef>
              <a:buAutoNum type="arabicPeriod"/>
            </a:pPr>
            <a:r>
              <a:rPr lang="en-GB" dirty="0">
                <a:ea typeface="Times New Roman" panose="02020603050405020304" pitchFamily="18" charset="0"/>
              </a:rPr>
              <a:t>Health and Social.</a:t>
            </a:r>
            <a:endParaRPr lang="en-GB" dirty="0">
              <a:effectLst/>
              <a:ea typeface="Times New Roman" panose="02020603050405020304" pitchFamily="18" charset="0"/>
            </a:endParaRPr>
          </a:p>
          <a:p>
            <a:pPr marL="0" indent="0" algn="just">
              <a:lnSpc>
                <a:spcPct val="115000"/>
              </a:lnSpc>
              <a:spcBef>
                <a:spcPts val="0"/>
              </a:spcBef>
              <a:buNone/>
            </a:pPr>
            <a:r>
              <a:rPr lang="en-US" b="1" dirty="0"/>
              <a:t>CWP participants in Mogalakwena are involved amongst other things on; </a:t>
            </a:r>
          </a:p>
          <a:p>
            <a:pPr marL="0" indent="0" algn="just">
              <a:lnSpc>
                <a:spcPct val="115000"/>
              </a:lnSpc>
              <a:spcBef>
                <a:spcPts val="0"/>
              </a:spcBef>
              <a:buNone/>
            </a:pPr>
            <a:r>
              <a:rPr lang="en-GB" dirty="0"/>
              <a:t>Cleaning of 16 schools in various wards. Examples of schools cleaned are Mamopi Secondary School, Ntuba High School etc. They also assist in pumping water to villages that has a shortage of water supply like Matjitjileng, Galelia and to Strekwater villages. They assist in eradicating illegal dumping at ward 31 and at Mokopane town as well as cooking and cleaning for 10 vulnerable households in  Bavaria, Galelia, Breda, Matjitjileng, GaRamela etc.</a:t>
            </a:r>
          </a:p>
          <a:p>
            <a:pPr>
              <a:lnSpc>
                <a:spcPct val="115000"/>
              </a:lnSpc>
              <a:spcBef>
                <a:spcPts val="0"/>
              </a:spcBef>
            </a:pPr>
            <a:endParaRPr lang="en-GB" sz="1600" dirty="0">
              <a:effectLst/>
              <a:latin typeface="Arial" panose="020B0604020202020204" pitchFamily="34" charset="0"/>
              <a:ea typeface="Times New Roman" panose="02020603050405020304" pitchFamily="18" charset="0"/>
            </a:endParaRPr>
          </a:p>
        </p:txBody>
      </p:sp>
      <p:pic>
        <p:nvPicPr>
          <p:cNvPr id="2" name="Picture 2">
            <a:extLst>
              <a:ext uri="{FF2B5EF4-FFF2-40B4-BE49-F238E27FC236}">
                <a16:creationId xmlns:a16="http://schemas.microsoft.com/office/drawing/2014/main" id="{55E48A45-68D2-BA14-E69C-17FA69C3BC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1954" y="6276622"/>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8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43F7134-EF47-A15A-4CFD-2523E4E971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7776"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E539028A-5C8E-1950-2196-7395ABF8250B}"/>
              </a:ext>
            </a:extLst>
          </p:cNvPr>
          <p:cNvSpPr>
            <a:spLocks noGrp="1"/>
          </p:cNvSpPr>
          <p:nvPr>
            <p:ph sz="half" idx="2"/>
          </p:nvPr>
        </p:nvSpPr>
        <p:spPr>
          <a:xfrm>
            <a:off x="152400" y="705803"/>
            <a:ext cx="11887199" cy="5635625"/>
          </a:xfrm>
        </p:spPr>
        <p:txBody>
          <a:bodyPr/>
          <a:lstStyle/>
          <a:p>
            <a:pPr marL="0" indent="0" algn="just">
              <a:lnSpc>
                <a:spcPct val="150000"/>
              </a:lnSpc>
              <a:spcBef>
                <a:spcPts val="0"/>
              </a:spcBef>
              <a:spcAft>
                <a:spcPts val="480"/>
              </a:spcAft>
              <a:buNone/>
              <a:defRPr/>
            </a:pPr>
            <a:r>
              <a:rPr lang="en-GB" sz="1800" dirty="0">
                <a:ea typeface="Calibri" panose="020F0502020204030204" pitchFamily="34" charset="0"/>
              </a:rPr>
              <a:t>Although the municipality gradually improved in political stability, governance, and administration there are persistent challenges that the municipality must address. This includes:   </a:t>
            </a:r>
          </a:p>
          <a:p>
            <a:pPr marL="342900" indent="-342900" algn="just">
              <a:lnSpc>
                <a:spcPct val="150000"/>
              </a:lnSpc>
              <a:spcBef>
                <a:spcPts val="0"/>
              </a:spcBef>
              <a:spcAft>
                <a:spcPts val="480"/>
              </a:spcAft>
              <a:buFont typeface="+mj-lt"/>
              <a:buAutoNum type="alphaLcParenR"/>
              <a:defRPr/>
            </a:pPr>
            <a:r>
              <a:rPr lang="en-GB" sz="1800" dirty="0">
                <a:ea typeface="Calibri" panose="020F0502020204030204" pitchFamily="34" charset="0"/>
              </a:rPr>
              <a:t>The court cases that involves the appointment of the current Municipal Manager remains a risk to the Municipality.</a:t>
            </a:r>
          </a:p>
          <a:p>
            <a:pPr marL="342900" indent="-342900" algn="just">
              <a:lnSpc>
                <a:spcPct val="150000"/>
              </a:lnSpc>
              <a:spcBef>
                <a:spcPts val="0"/>
              </a:spcBef>
              <a:spcAft>
                <a:spcPts val="480"/>
              </a:spcAft>
              <a:buFont typeface="+mj-lt"/>
              <a:buAutoNum type="alphaLcParenR"/>
              <a:defRPr/>
            </a:pPr>
            <a:r>
              <a:rPr lang="en-GB" altLang="en-US" sz="1800" dirty="0">
                <a:cs typeface="Arial" panose="020B0604020202020204" pitchFamily="34" charset="0"/>
              </a:rPr>
              <a:t>The municipality is not attending and reporting on the progress, challenges and action to improve the UIFW expenditure. </a:t>
            </a:r>
          </a:p>
          <a:p>
            <a:pPr marL="342900" indent="-342900" algn="just">
              <a:lnSpc>
                <a:spcPct val="150000"/>
              </a:lnSpc>
              <a:spcBef>
                <a:spcPts val="0"/>
              </a:spcBef>
              <a:spcAft>
                <a:spcPts val="480"/>
              </a:spcAft>
              <a:buFont typeface="+mj-lt"/>
              <a:buAutoNum type="alphaLcParenR"/>
              <a:defRPr/>
            </a:pPr>
            <a:r>
              <a:rPr kumimoji="0" lang="en-GB" sz="1800" b="0" i="0" u="none" strike="noStrike" kern="1200" cap="none" spc="0" normalizeH="0" baseline="0" noProof="0" dirty="0">
                <a:ln>
                  <a:noFill/>
                </a:ln>
                <a:effectLst/>
                <a:uLnTx/>
                <a:uFillTx/>
                <a:ea typeface="Calibri" charset="0"/>
                <a:cs typeface="Arial" panose="020B0604020202020204" pitchFamily="34" charset="0"/>
              </a:rPr>
              <a:t>Although the </a:t>
            </a:r>
            <a:r>
              <a:rPr lang="en-GB" sz="1800" dirty="0">
                <a:effectLst/>
                <a:ea typeface="Times New Roman" panose="02020603050405020304" pitchFamily="18" charset="0"/>
              </a:rPr>
              <a:t>Unauthorized, Irregular, Fruitless, and Wasteful (UIFW) strategy has been developed, continued support </a:t>
            </a:r>
            <a:r>
              <a:rPr lang="en-GB" sz="1800" dirty="0">
                <a:ea typeface="Times New Roman" panose="02020603050405020304" pitchFamily="18" charset="0"/>
              </a:rPr>
              <a:t>on implementation is being provided. </a:t>
            </a:r>
          </a:p>
          <a:p>
            <a:pPr marL="342900" indent="-342900" algn="just">
              <a:lnSpc>
                <a:spcPct val="150000"/>
              </a:lnSpc>
              <a:spcBef>
                <a:spcPts val="0"/>
              </a:spcBef>
              <a:spcAft>
                <a:spcPts val="480"/>
              </a:spcAft>
              <a:buFont typeface="+mj-lt"/>
              <a:buAutoNum type="alphaLcParenR"/>
              <a:defRPr/>
            </a:pPr>
            <a:r>
              <a:rPr lang="en-GB" sz="1800" dirty="0">
                <a:effectLst/>
                <a:ea typeface="Times New Roman" panose="02020603050405020304" pitchFamily="18" charset="0"/>
              </a:rPr>
              <a:t>The municipality has no budget to fund stalled projects. </a:t>
            </a:r>
          </a:p>
          <a:p>
            <a:pPr marL="342900" indent="-342900" algn="just">
              <a:lnSpc>
                <a:spcPct val="150000"/>
              </a:lnSpc>
              <a:spcBef>
                <a:spcPts val="0"/>
              </a:spcBef>
              <a:spcAft>
                <a:spcPts val="480"/>
              </a:spcAft>
              <a:buFont typeface="+mj-lt"/>
              <a:buAutoNum type="alphaLcParenR"/>
              <a:defRPr/>
            </a:pPr>
            <a:r>
              <a:rPr lang="en-GB" altLang="en-US" sz="1800" dirty="0">
                <a:cs typeface="Arial" panose="020B0604020202020204" pitchFamily="34" charset="0"/>
              </a:rPr>
              <a:t>The municipality failed to submit a completed “Use of Consultants” template to the Provincial Treasury and has no consultancy fee reduction plan. Plans to address these matters are underway.</a:t>
            </a:r>
          </a:p>
          <a:p>
            <a:pPr marL="342900" indent="-342900" algn="just">
              <a:lnSpc>
                <a:spcPct val="150000"/>
              </a:lnSpc>
              <a:spcBef>
                <a:spcPts val="0"/>
              </a:spcBef>
              <a:spcAft>
                <a:spcPts val="480"/>
              </a:spcAft>
              <a:buFont typeface="+mj-lt"/>
              <a:buAutoNum type="alphaLcParenR"/>
              <a:defRPr/>
            </a:pPr>
            <a:endParaRPr lang="en-GB" sz="1800" dirty="0">
              <a:effectLst/>
              <a:ea typeface="Times New Roman" panose="02020603050405020304" pitchFamily="18" charset="0"/>
            </a:endParaRPr>
          </a:p>
          <a:p>
            <a:pPr>
              <a:lnSpc>
                <a:spcPct val="115000"/>
              </a:lnSpc>
              <a:spcBef>
                <a:spcPts val="0"/>
              </a:spcBef>
            </a:pPr>
            <a:endParaRPr lang="en-GB" sz="1800" dirty="0">
              <a:solidFill>
                <a:srgbClr val="FF0000"/>
              </a:solidFill>
              <a:effectLst/>
              <a:ea typeface="Times New Roman" panose="02020603050405020304" pitchFamily="18" charset="0"/>
            </a:endParaRPr>
          </a:p>
          <a:p>
            <a:pPr marL="342900" indent="-342900" algn="just">
              <a:lnSpc>
                <a:spcPct val="150000"/>
              </a:lnSpc>
              <a:spcBef>
                <a:spcPts val="0"/>
              </a:spcBef>
              <a:spcAft>
                <a:spcPts val="480"/>
              </a:spcAft>
              <a:buFont typeface="+mj-lt"/>
              <a:buAutoNum type="alphaLcParenR"/>
              <a:defRPr/>
            </a:pPr>
            <a:endParaRPr lang="en-GB" sz="1800" dirty="0">
              <a:latin typeface="Arial" panose="020B0604020202020204" pitchFamily="34" charset="0"/>
              <a:ea typeface="Calibri" panose="020F0502020204030204" pitchFamily="34" charset="0"/>
            </a:endParaRPr>
          </a:p>
          <a:p>
            <a:pPr marL="342900" indent="-342900" algn="just">
              <a:lnSpc>
                <a:spcPct val="150000"/>
              </a:lnSpc>
              <a:spcBef>
                <a:spcPts val="0"/>
              </a:spcBef>
              <a:spcAft>
                <a:spcPts val="480"/>
              </a:spcAft>
              <a:buFont typeface="+mj-lt"/>
              <a:buAutoNum type="alphaLcParenR"/>
              <a:defRPr/>
            </a:pPr>
            <a:endParaRPr lang="en-US" sz="1800" dirty="0">
              <a:effectLst/>
              <a:latin typeface="Arial" panose="020B0604020202020204" pitchFamily="34" charset="0"/>
              <a:ea typeface="Calibri" panose="020F0502020204030204" pitchFamily="34" charset="0"/>
            </a:endParaRPr>
          </a:p>
          <a:p>
            <a:pPr marL="342900" indent="-342900" algn="just">
              <a:lnSpc>
                <a:spcPct val="150000"/>
              </a:lnSpc>
              <a:spcBef>
                <a:spcPts val="0"/>
              </a:spcBef>
              <a:spcAft>
                <a:spcPts val="480"/>
              </a:spcAft>
              <a:buFont typeface="+mj-lt"/>
              <a:buAutoNum type="alphaLcParenR"/>
              <a:defRPr/>
            </a:pPr>
            <a:endParaRPr lang="en-US" sz="1800" dirty="0">
              <a:effectLst/>
              <a:latin typeface="Arial" panose="020B0604020202020204" pitchFamily="34" charset="0"/>
              <a:ea typeface="Calibri" panose="020F0502020204030204" pitchFamily="34" charset="0"/>
            </a:endParaRPr>
          </a:p>
          <a:p>
            <a:pPr marL="342900" indent="-342900" algn="just">
              <a:lnSpc>
                <a:spcPct val="150000"/>
              </a:lnSpc>
              <a:spcBef>
                <a:spcPts val="0"/>
              </a:spcBef>
              <a:spcAft>
                <a:spcPts val="480"/>
              </a:spcAft>
              <a:buFont typeface="+mj-lt"/>
              <a:buAutoNum type="alphaLcParenR"/>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0"/>
              </a:spcBef>
              <a:spcAft>
                <a:spcPts val="480"/>
              </a:spcAft>
              <a:buFont typeface="+mj-lt"/>
              <a:buAutoNum type="alphaLcParenR"/>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0"/>
              </a:spcBef>
              <a:spcAft>
                <a:spcPts val="480"/>
              </a:spcAft>
              <a:buFont typeface="+mj-lt"/>
              <a:buAutoNum type="alphaLcParenR"/>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0"/>
              </a:spcBef>
              <a:spcAft>
                <a:spcPts val="480"/>
              </a:spcAft>
              <a:buFont typeface="+mj-lt"/>
              <a:buAutoNum type="alphaLcParenR"/>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480"/>
              </a:spcAft>
              <a:buClrTx/>
              <a:buSzTx/>
              <a:buFont typeface="+mj-lt"/>
              <a:buAutoNum type="alphaLcParenR"/>
              <a:tabLst/>
              <a:defRPr/>
            </a:pPr>
            <a:endParaRPr lang="en-ZA" sz="200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EE85CBFE-1CE8-2162-1820-26B22C30B3E0}"/>
              </a:ext>
            </a:extLst>
          </p:cNvPr>
          <p:cNvSpPr>
            <a:spLocks noGrp="1"/>
          </p:cNvSpPr>
          <p:nvPr>
            <p:ph type="title"/>
          </p:nvPr>
        </p:nvSpPr>
        <p:spPr>
          <a:xfrm>
            <a:off x="498475" y="109538"/>
            <a:ext cx="11206163" cy="571500"/>
          </a:xfrm>
        </p:spPr>
        <p:txBody>
          <a:bodyPr/>
          <a:lstStyle/>
          <a:p>
            <a:pPr algn="ctr"/>
            <a:r>
              <a:rPr lang="en-US" sz="2000" b="1" dirty="0">
                <a:solidFill>
                  <a:schemeClr val="accent2"/>
                </a:solidFill>
              </a:rPr>
              <a:t> challenges</a:t>
            </a:r>
            <a:endParaRPr lang="en-ZA" sz="2000" b="1" dirty="0">
              <a:solidFill>
                <a:schemeClr val="accent2"/>
              </a:solidFill>
            </a:endParaRPr>
          </a:p>
        </p:txBody>
      </p:sp>
    </p:spTree>
    <p:extLst>
      <p:ext uri="{BB962C8B-B14F-4D97-AF65-F5344CB8AC3E}">
        <p14:creationId xmlns:p14="http://schemas.microsoft.com/office/powerpoint/2010/main" val="3956541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30AC-A9BB-41B1-A003-0301275EF23E}"/>
              </a:ext>
            </a:extLst>
          </p:cNvPr>
          <p:cNvSpPr>
            <a:spLocks noGrp="1"/>
          </p:cNvSpPr>
          <p:nvPr>
            <p:ph type="title"/>
          </p:nvPr>
        </p:nvSpPr>
        <p:spPr>
          <a:xfrm>
            <a:off x="71120" y="109452"/>
            <a:ext cx="11968480" cy="571585"/>
          </a:xfrm>
        </p:spPr>
        <p:txBody>
          <a:bodyPr/>
          <a:lstStyle/>
          <a:p>
            <a:pPr algn="ctr"/>
            <a:r>
              <a:rPr lang="en-GB" b="1" dirty="0"/>
              <a:t> </a:t>
            </a:r>
            <a:r>
              <a:rPr lang="en-GB" b="1" dirty="0">
                <a:solidFill>
                  <a:schemeClr val="accent2"/>
                </a:solidFill>
              </a:rPr>
              <a:t>presentation outline</a:t>
            </a:r>
            <a:endParaRPr lang="en-ZA" b="1" dirty="0">
              <a:solidFill>
                <a:schemeClr val="accent2"/>
              </a:solidFill>
            </a:endParaRPr>
          </a:p>
        </p:txBody>
      </p:sp>
      <p:sp>
        <p:nvSpPr>
          <p:cNvPr id="4" name="Content Placeholder 2">
            <a:extLst>
              <a:ext uri="{FF2B5EF4-FFF2-40B4-BE49-F238E27FC236}">
                <a16:creationId xmlns:a16="http://schemas.microsoft.com/office/drawing/2014/main" id="{D4AADE13-5845-F42A-23DA-DB28E81B0032}"/>
              </a:ext>
            </a:extLst>
          </p:cNvPr>
          <p:cNvSpPr>
            <a:spLocks noGrp="1"/>
          </p:cNvSpPr>
          <p:nvPr>
            <p:ph sz="half" idx="2"/>
          </p:nvPr>
        </p:nvSpPr>
        <p:spPr>
          <a:xfrm>
            <a:off x="498684" y="756845"/>
            <a:ext cx="11179510" cy="5376574"/>
          </a:xfrm>
        </p:spPr>
        <p:txBody>
          <a:bodyPr>
            <a:normAutofit/>
          </a:bodyPr>
          <a:lstStyle/>
          <a:p>
            <a:pPr marL="342900" lvl="0" indent="-342900" algn="just">
              <a:buFont typeface="Symbol" panose="05050102010706020507" pitchFamily="18" charset="2"/>
              <a:buChar char=""/>
            </a:pPr>
            <a:endParaRPr lang="en-US" sz="1800" spc="0" dirty="0">
              <a:solidFill>
                <a:srgbClr val="001F00"/>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00000"/>
              </a:lnSpc>
              <a:buFont typeface="Symbol" panose="05050102010706020507" pitchFamily="18" charset="2"/>
              <a:buChar char=""/>
            </a:pPr>
            <a:r>
              <a:rPr lang="en-GB" sz="1800" dirty="0">
                <a:ea typeface="ＭＳ Ｐゴシック" charset="-128"/>
                <a:cs typeface="Arial" panose="020B0604020202020204" pitchFamily="34" charset="0"/>
              </a:rPr>
              <a:t>Purpose </a:t>
            </a:r>
          </a:p>
          <a:p>
            <a:pPr marL="342900" indent="-342900" algn="just">
              <a:lnSpc>
                <a:spcPct val="100000"/>
              </a:lnSpc>
              <a:buFont typeface="Symbol" panose="05050102010706020507" pitchFamily="18" charset="2"/>
              <a:buChar char=""/>
            </a:pPr>
            <a:r>
              <a:rPr lang="en-GB" sz="1800" dirty="0">
                <a:ea typeface="ＭＳ Ｐゴシック" charset="-128"/>
                <a:cs typeface="Arial" panose="020B0604020202020204" pitchFamily="34" charset="0"/>
              </a:rPr>
              <a:t>Background</a:t>
            </a:r>
          </a:p>
          <a:p>
            <a:pPr marL="342900" indent="-342900" algn="just">
              <a:lnSpc>
                <a:spcPct val="100000"/>
              </a:lnSpc>
              <a:buFont typeface="Symbol" panose="05050102010706020507" pitchFamily="18" charset="2"/>
              <a:buChar char=""/>
            </a:pPr>
            <a:r>
              <a:rPr lang="en-GB" sz="1800" dirty="0">
                <a:ea typeface="ＭＳ Ｐゴシック" charset="-128"/>
                <a:cs typeface="Arial" panose="020B0604020202020204" pitchFamily="34" charset="0"/>
              </a:rPr>
              <a:t>State of Mogalakwena Local Municipality:</a:t>
            </a:r>
          </a:p>
          <a:p>
            <a:pPr marL="0" indent="0" algn="just">
              <a:lnSpc>
                <a:spcPct val="100000"/>
              </a:lnSpc>
              <a:buNone/>
            </a:pPr>
            <a:r>
              <a:rPr lang="en-GB" sz="1800" dirty="0">
                <a:ea typeface="ＭＳ Ｐゴシック" charset="-128"/>
                <a:cs typeface="Arial" panose="020B0604020202020204" pitchFamily="34" charset="0"/>
              </a:rPr>
              <a:t>      - Political Stability</a:t>
            </a:r>
          </a:p>
          <a:p>
            <a:pPr marL="0" indent="0" algn="just">
              <a:lnSpc>
                <a:spcPct val="100000"/>
              </a:lnSpc>
              <a:buNone/>
            </a:pPr>
            <a:r>
              <a:rPr lang="en-GB" sz="1800" dirty="0">
                <a:ea typeface="ＭＳ Ｐゴシック" charset="-128"/>
                <a:cs typeface="Arial" panose="020B0604020202020204" pitchFamily="34" charset="0"/>
              </a:rPr>
              <a:t>      - Governance</a:t>
            </a:r>
          </a:p>
          <a:p>
            <a:pPr marL="0" indent="0" algn="just">
              <a:lnSpc>
                <a:spcPct val="100000"/>
              </a:lnSpc>
              <a:buNone/>
            </a:pPr>
            <a:r>
              <a:rPr lang="en-GB" sz="1800" dirty="0">
                <a:ea typeface="ＭＳ Ｐゴシック" charset="-128"/>
                <a:cs typeface="Arial" panose="020B0604020202020204" pitchFamily="34" charset="0"/>
              </a:rPr>
              <a:t>      - Administration</a:t>
            </a:r>
          </a:p>
          <a:p>
            <a:pPr marL="0" indent="0" algn="just">
              <a:lnSpc>
                <a:spcPct val="100000"/>
              </a:lnSpc>
              <a:buNone/>
            </a:pPr>
            <a:r>
              <a:rPr lang="en-GB" sz="1800" dirty="0">
                <a:ea typeface="ＭＳ Ｐゴシック" charset="-128"/>
                <a:cs typeface="Arial" panose="020B0604020202020204" pitchFamily="34" charset="0"/>
              </a:rPr>
              <a:t>      - Financial Management</a:t>
            </a:r>
          </a:p>
          <a:p>
            <a:pPr marL="0" indent="0" algn="just">
              <a:lnSpc>
                <a:spcPct val="100000"/>
              </a:lnSpc>
              <a:buNone/>
            </a:pPr>
            <a:r>
              <a:rPr lang="en-GB" sz="1800" dirty="0">
                <a:ea typeface="ＭＳ Ｐゴシック" charset="-128"/>
                <a:cs typeface="Arial" panose="020B0604020202020204" pitchFamily="34" charset="0"/>
              </a:rPr>
              <a:t>      - Service Delivery &amp; MISA Technical Support on Infrastructure Development</a:t>
            </a:r>
          </a:p>
          <a:p>
            <a:pPr marL="0" indent="0" algn="just">
              <a:lnSpc>
                <a:spcPct val="100000"/>
              </a:lnSpc>
              <a:buNone/>
            </a:pPr>
            <a:r>
              <a:rPr lang="en-GB" sz="1800" dirty="0">
                <a:ea typeface="ＭＳ Ｐゴシック" charset="-128"/>
                <a:cs typeface="Arial" panose="020B0604020202020204" pitchFamily="34" charset="0"/>
              </a:rPr>
              <a:t>      - Local Economic Development</a:t>
            </a:r>
          </a:p>
          <a:p>
            <a:pPr algn="just">
              <a:lnSpc>
                <a:spcPct val="100000"/>
              </a:lnSpc>
            </a:pPr>
            <a:r>
              <a:rPr lang="en-GB" sz="1800" dirty="0">
                <a:ea typeface="ＭＳ Ｐゴシック" charset="-128"/>
                <a:cs typeface="Arial" panose="020B0604020202020204" pitchFamily="34" charset="0"/>
              </a:rPr>
              <a:t>  Challenges</a:t>
            </a:r>
          </a:p>
          <a:p>
            <a:pPr marL="342900" indent="-342900" algn="just">
              <a:lnSpc>
                <a:spcPct val="100000"/>
              </a:lnSpc>
              <a:buFont typeface="Symbol" panose="05050102010706020507" pitchFamily="18" charset="2"/>
              <a:buChar char=""/>
            </a:pPr>
            <a:r>
              <a:rPr lang="en-GB" sz="1800" dirty="0">
                <a:ea typeface="ＭＳ Ｐゴシック" charset="-128"/>
                <a:cs typeface="Arial" panose="020B0604020202020204" pitchFamily="34" charset="0"/>
              </a:rPr>
              <a:t>Conclusion</a:t>
            </a:r>
          </a:p>
          <a:p>
            <a:pPr marL="342900" indent="-342900" algn="just">
              <a:lnSpc>
                <a:spcPct val="100000"/>
              </a:lnSpc>
              <a:buFont typeface="Symbol" panose="05050102010706020507" pitchFamily="18" charset="2"/>
              <a:buChar char=""/>
            </a:pPr>
            <a:r>
              <a:rPr lang="en-GB" sz="1800" dirty="0">
                <a:ea typeface="ＭＳ Ｐゴシック" charset="-128"/>
                <a:cs typeface="Arial" panose="020B0604020202020204" pitchFamily="34" charset="0"/>
              </a:rPr>
              <a:t>Recommendations</a:t>
            </a:r>
          </a:p>
          <a:p>
            <a:pPr marL="0" indent="0" algn="just">
              <a:lnSpc>
                <a:spcPct val="100000"/>
              </a:lnSpc>
              <a:buNone/>
            </a:pPr>
            <a:endParaRPr lang="en-GB" sz="1600" dirty="0">
              <a:latin typeface="Arial" panose="020B0604020202020204" pitchFamily="34" charset="0"/>
              <a:ea typeface="ＭＳ Ｐゴシック" charset="-128"/>
              <a:cs typeface="Arial" panose="020B0604020202020204" pitchFamily="34" charset="0"/>
            </a:endParaRPr>
          </a:p>
        </p:txBody>
      </p:sp>
      <p:pic>
        <p:nvPicPr>
          <p:cNvPr id="3" name="Picture 2">
            <a:extLst>
              <a:ext uri="{FF2B5EF4-FFF2-40B4-BE49-F238E27FC236}">
                <a16:creationId xmlns:a16="http://schemas.microsoft.com/office/drawing/2014/main" id="{B2FC7927-925D-3D02-4199-C4081EEDE3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9660"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5317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43F7134-EF47-A15A-4CFD-2523E4E971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7776"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E539028A-5C8E-1950-2196-7395ABF8250B}"/>
              </a:ext>
            </a:extLst>
          </p:cNvPr>
          <p:cNvSpPr>
            <a:spLocks noGrp="1"/>
          </p:cNvSpPr>
          <p:nvPr>
            <p:ph sz="half" idx="2"/>
          </p:nvPr>
        </p:nvSpPr>
        <p:spPr>
          <a:xfrm>
            <a:off x="152400" y="491319"/>
            <a:ext cx="11887199" cy="5850109"/>
          </a:xfrm>
        </p:spPr>
        <p:txBody>
          <a:bodyPr/>
          <a:lstStyle/>
          <a:p>
            <a:pPr marL="342900" indent="-342900" algn="just">
              <a:lnSpc>
                <a:spcPct val="150000"/>
              </a:lnSpc>
              <a:spcBef>
                <a:spcPts val="0"/>
              </a:spcBef>
              <a:spcAft>
                <a:spcPts val="480"/>
              </a:spcAft>
              <a:buFont typeface="+mj-lt"/>
              <a:buAutoNum type="alphaLcParenR"/>
              <a:defRPr/>
            </a:pPr>
            <a:r>
              <a:rPr lang="en-GB" dirty="0">
                <a:ea typeface="Calibri" panose="020F0502020204030204" pitchFamily="34" charset="0"/>
                <a:cs typeface="Times New Roman" panose="02020603050405020304" pitchFamily="18" charset="0"/>
              </a:rPr>
              <a:t>The ushering in of the new political leadership after the LG elections was the game changer that created a conducive environment for the provincial intervention to yield positive results in terms of impact.</a:t>
            </a:r>
          </a:p>
          <a:p>
            <a:pPr marL="342900" indent="-342900" algn="just">
              <a:lnSpc>
                <a:spcPct val="150000"/>
              </a:lnSpc>
              <a:spcBef>
                <a:spcPts val="0"/>
              </a:spcBef>
              <a:spcAft>
                <a:spcPts val="480"/>
              </a:spcAft>
              <a:buFont typeface="+mj-lt"/>
              <a:buAutoNum type="alphaLcParenR"/>
              <a:defRPr/>
            </a:pPr>
            <a:r>
              <a:rPr lang="en-GB" dirty="0">
                <a:ea typeface="Calibri" panose="020F0502020204030204" pitchFamily="34" charset="0"/>
                <a:cs typeface="Times New Roman" panose="02020603050405020304" pitchFamily="18" charset="0"/>
              </a:rPr>
              <a:t>The deployed Provincial Executive Representative Team led by COGHSTA and Provincial Treasury and supported by MISA, DWS and other key stakeholders were able to restore management stability and were able to effect some of the resolutions made by the Portfolio Committee (ensuring that MPAC reports are tabled to Council and also effecting disciplinary actions against officials that committed acts of misconduct).</a:t>
            </a:r>
          </a:p>
          <a:p>
            <a:pPr marL="342900" indent="-342900" algn="just">
              <a:lnSpc>
                <a:spcPct val="150000"/>
              </a:lnSpc>
              <a:spcBef>
                <a:spcPts val="0"/>
              </a:spcBef>
              <a:spcAft>
                <a:spcPts val="480"/>
              </a:spcAft>
              <a:buFont typeface="+mj-lt"/>
              <a:buAutoNum type="alphaLcParenR"/>
              <a:defRPr/>
            </a:pPr>
            <a:r>
              <a:rPr lang="en-GB" dirty="0">
                <a:effectLst/>
                <a:ea typeface="Calibri" panose="020F0502020204030204" pitchFamily="34" charset="0"/>
              </a:rPr>
              <a:t>The Department welcomes the process underway to fill the remaining vacancies of the key middle management positions. </a:t>
            </a:r>
          </a:p>
          <a:p>
            <a:pPr marL="342900" indent="-342900" algn="just">
              <a:lnSpc>
                <a:spcPct val="150000"/>
              </a:lnSpc>
              <a:spcBef>
                <a:spcPts val="0"/>
              </a:spcBef>
              <a:spcAft>
                <a:spcPts val="480"/>
              </a:spcAft>
              <a:buFont typeface="+mj-lt"/>
              <a:buAutoNum type="alphaLcParenR"/>
              <a:defRPr/>
            </a:pPr>
            <a:r>
              <a:rPr lang="en-GB" dirty="0">
                <a:effectLst/>
                <a:ea typeface="Calibri" panose="020F0502020204030204" pitchFamily="34" charset="0"/>
              </a:rPr>
              <a:t>The Masodi Waste Water Treatment Works project is progressing well and is expected </a:t>
            </a:r>
            <a:r>
              <a:rPr lang="en-GB" dirty="0">
                <a:ea typeface="Calibri" panose="020F0502020204030204" pitchFamily="34" charset="0"/>
              </a:rPr>
              <a:t>to </a:t>
            </a:r>
            <a:r>
              <a:rPr lang="en-GB" dirty="0">
                <a:effectLst/>
                <a:ea typeface="Calibri" panose="020F0502020204030204" pitchFamily="34" charset="0"/>
              </a:rPr>
              <a:t>be completed in April 2023.</a:t>
            </a:r>
          </a:p>
          <a:p>
            <a:pPr marL="342900" indent="-342900" algn="just">
              <a:lnSpc>
                <a:spcPct val="150000"/>
              </a:lnSpc>
              <a:spcBef>
                <a:spcPts val="0"/>
              </a:spcBef>
              <a:spcAft>
                <a:spcPts val="480"/>
              </a:spcAft>
              <a:buFont typeface="+mj-lt"/>
              <a:buAutoNum type="alphaLcParenR"/>
              <a:defRPr/>
            </a:pPr>
            <a:endParaRPr lang="en-GB" sz="1800" dirty="0">
              <a:latin typeface="Arial" panose="020B0604020202020204" pitchFamily="34" charset="0"/>
              <a:ea typeface="Calibri" panose="020F0502020204030204" pitchFamily="34" charset="0"/>
            </a:endParaRPr>
          </a:p>
          <a:p>
            <a:pPr marL="342900" indent="-342900" algn="just">
              <a:lnSpc>
                <a:spcPct val="150000"/>
              </a:lnSpc>
              <a:spcBef>
                <a:spcPts val="0"/>
              </a:spcBef>
              <a:spcAft>
                <a:spcPts val="480"/>
              </a:spcAft>
              <a:buFont typeface="+mj-lt"/>
              <a:buAutoNum type="alphaLcParenR"/>
              <a:defRPr/>
            </a:pPr>
            <a:endParaRPr lang="en-US" sz="1800" dirty="0">
              <a:effectLst/>
              <a:latin typeface="Arial" panose="020B0604020202020204" pitchFamily="34" charset="0"/>
              <a:ea typeface="Calibri" panose="020F0502020204030204" pitchFamily="34" charset="0"/>
            </a:endParaRPr>
          </a:p>
          <a:p>
            <a:pPr marL="342900" indent="-342900" algn="just">
              <a:lnSpc>
                <a:spcPct val="150000"/>
              </a:lnSpc>
              <a:spcBef>
                <a:spcPts val="0"/>
              </a:spcBef>
              <a:spcAft>
                <a:spcPts val="480"/>
              </a:spcAft>
              <a:buFont typeface="+mj-lt"/>
              <a:buAutoNum type="alphaLcParenR"/>
              <a:defRPr/>
            </a:pPr>
            <a:endParaRPr lang="en-US" sz="1800" dirty="0">
              <a:effectLst/>
              <a:latin typeface="Arial" panose="020B0604020202020204" pitchFamily="34" charset="0"/>
              <a:ea typeface="Calibri" panose="020F0502020204030204" pitchFamily="34" charset="0"/>
            </a:endParaRPr>
          </a:p>
          <a:p>
            <a:pPr marL="342900" indent="-342900" algn="just">
              <a:lnSpc>
                <a:spcPct val="150000"/>
              </a:lnSpc>
              <a:spcBef>
                <a:spcPts val="0"/>
              </a:spcBef>
              <a:spcAft>
                <a:spcPts val="480"/>
              </a:spcAft>
              <a:buFont typeface="+mj-lt"/>
              <a:buAutoNum type="alphaLcParenR"/>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0"/>
              </a:spcBef>
              <a:spcAft>
                <a:spcPts val="480"/>
              </a:spcAft>
              <a:buFont typeface="+mj-lt"/>
              <a:buAutoNum type="alphaLcParenR"/>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0"/>
              </a:spcBef>
              <a:spcAft>
                <a:spcPts val="480"/>
              </a:spcAft>
              <a:buFont typeface="+mj-lt"/>
              <a:buAutoNum type="alphaLcParenR"/>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0"/>
              </a:spcBef>
              <a:spcAft>
                <a:spcPts val="480"/>
              </a:spcAft>
              <a:buFont typeface="+mj-lt"/>
              <a:buAutoNum type="alphaLcParenR"/>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480"/>
              </a:spcAft>
              <a:buClrTx/>
              <a:buSzTx/>
              <a:buFont typeface="+mj-lt"/>
              <a:buAutoNum type="alphaLcParenR"/>
              <a:tabLst/>
              <a:defRPr/>
            </a:pPr>
            <a:endParaRPr lang="en-ZA" sz="200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EE85CBFE-1CE8-2162-1820-26B22C30B3E0}"/>
              </a:ext>
            </a:extLst>
          </p:cNvPr>
          <p:cNvSpPr>
            <a:spLocks noGrp="1"/>
          </p:cNvSpPr>
          <p:nvPr>
            <p:ph type="title"/>
          </p:nvPr>
        </p:nvSpPr>
        <p:spPr>
          <a:xfrm>
            <a:off x="498475" y="109538"/>
            <a:ext cx="11206163" cy="571500"/>
          </a:xfrm>
        </p:spPr>
        <p:txBody>
          <a:bodyPr/>
          <a:lstStyle/>
          <a:p>
            <a:pPr algn="ctr"/>
            <a:r>
              <a:rPr lang="en-US" sz="2000" b="1" dirty="0">
                <a:solidFill>
                  <a:schemeClr val="accent2"/>
                </a:solidFill>
              </a:rPr>
              <a:t> conclusion</a:t>
            </a:r>
            <a:endParaRPr lang="en-ZA" sz="2000" b="1" dirty="0">
              <a:solidFill>
                <a:schemeClr val="accent2"/>
              </a:solidFill>
            </a:endParaRPr>
          </a:p>
        </p:txBody>
      </p:sp>
    </p:spTree>
    <p:extLst>
      <p:ext uri="{BB962C8B-B14F-4D97-AF65-F5344CB8AC3E}">
        <p14:creationId xmlns:p14="http://schemas.microsoft.com/office/powerpoint/2010/main" val="2188245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43F7134-EF47-A15A-4CFD-2523E4E971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7776"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E539028A-5C8E-1950-2196-7395ABF8250B}"/>
              </a:ext>
            </a:extLst>
          </p:cNvPr>
          <p:cNvSpPr>
            <a:spLocks noGrp="1"/>
          </p:cNvSpPr>
          <p:nvPr>
            <p:ph sz="half" idx="2"/>
          </p:nvPr>
        </p:nvSpPr>
        <p:spPr>
          <a:xfrm>
            <a:off x="498475" y="814388"/>
            <a:ext cx="11206163" cy="5326062"/>
          </a:xfrm>
        </p:spPr>
        <p:txBody>
          <a:bodyPr/>
          <a:lstStyle/>
          <a:p>
            <a:pPr marL="0" indent="0">
              <a:lnSpc>
                <a:spcPct val="150000"/>
              </a:lnSpc>
              <a:buNone/>
            </a:pPr>
            <a:r>
              <a:rPr lang="en-ZA" sz="2000" dirty="0">
                <a:latin typeface="Arial" panose="020B0604020202020204" pitchFamily="34" charset="0"/>
                <a:cs typeface="Arial" panose="020B0604020202020204" pitchFamily="34" charset="0"/>
              </a:rPr>
              <a:t>It is recommended that Portfolio Committee note</a:t>
            </a:r>
            <a:r>
              <a:rPr lang="en-ZA" dirty="0">
                <a:latin typeface="Arial" panose="020B0604020202020204" pitchFamily="34" charset="0"/>
                <a:cs typeface="Arial" panose="020B0604020202020204" pitchFamily="34" charset="0"/>
              </a:rPr>
              <a:t> </a:t>
            </a:r>
            <a:r>
              <a:rPr lang="en-ZA" sz="2000" dirty="0">
                <a:latin typeface="Arial" panose="020B0604020202020204" pitchFamily="34" charset="0"/>
                <a:cs typeface="Arial" panose="020B0604020202020204" pitchFamily="34" charset="0"/>
              </a:rPr>
              <a:t>the State of Mogalakwena Local Municipality and support provided by sector departments (i.e. COGHSTA, Provincial Treasury &amp; DCOG) in dealing with challenges facing the municipality. </a:t>
            </a:r>
            <a:endParaRPr lang="en-GB" sz="2000" dirty="0">
              <a:latin typeface="Arial" panose="020B0604020202020204" pitchFamily="34" charset="0"/>
              <a:cs typeface="Arial" panose="020B0604020202020204" pitchFamily="34" charset="0"/>
            </a:endParaRPr>
          </a:p>
          <a:p>
            <a:pPr marL="0" indent="0">
              <a:lnSpc>
                <a:spcPct val="150000"/>
              </a:lnSpc>
              <a:buNone/>
            </a:pPr>
            <a:endParaRPr lang="en-ZA" sz="200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EE85CBFE-1CE8-2162-1820-26B22C30B3E0}"/>
              </a:ext>
            </a:extLst>
          </p:cNvPr>
          <p:cNvSpPr>
            <a:spLocks noGrp="1"/>
          </p:cNvSpPr>
          <p:nvPr>
            <p:ph type="title"/>
          </p:nvPr>
        </p:nvSpPr>
        <p:spPr>
          <a:xfrm>
            <a:off x="498475" y="109538"/>
            <a:ext cx="11206163" cy="571500"/>
          </a:xfrm>
        </p:spPr>
        <p:txBody>
          <a:bodyPr/>
          <a:lstStyle/>
          <a:p>
            <a:pPr algn="ctr"/>
            <a:r>
              <a:rPr lang="en-US" sz="2000" b="1" dirty="0">
                <a:solidFill>
                  <a:schemeClr val="accent2"/>
                </a:solidFill>
              </a:rPr>
              <a:t>RECOMMENDATIONS</a:t>
            </a:r>
            <a:endParaRPr lang="en-ZA" sz="2000" b="1" dirty="0">
              <a:solidFill>
                <a:schemeClr val="accent2"/>
              </a:solidFill>
            </a:endParaRPr>
          </a:p>
        </p:txBody>
      </p:sp>
    </p:spTree>
    <p:extLst>
      <p:ext uri="{BB962C8B-B14F-4D97-AF65-F5344CB8AC3E}">
        <p14:creationId xmlns:p14="http://schemas.microsoft.com/office/powerpoint/2010/main" val="178022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92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30AC-A9BB-41B1-A003-0301275EF23E}"/>
              </a:ext>
            </a:extLst>
          </p:cNvPr>
          <p:cNvSpPr>
            <a:spLocks noGrp="1"/>
          </p:cNvSpPr>
          <p:nvPr>
            <p:ph type="title"/>
          </p:nvPr>
        </p:nvSpPr>
        <p:spPr>
          <a:xfrm>
            <a:off x="71120" y="109452"/>
            <a:ext cx="11968480" cy="571585"/>
          </a:xfrm>
        </p:spPr>
        <p:txBody>
          <a:bodyPr/>
          <a:lstStyle/>
          <a:p>
            <a:pPr algn="ctr"/>
            <a:r>
              <a:rPr lang="en-GB" b="1" dirty="0"/>
              <a:t> </a:t>
            </a:r>
            <a:r>
              <a:rPr lang="en-GB" b="1" dirty="0">
                <a:solidFill>
                  <a:schemeClr val="accent2"/>
                </a:solidFill>
              </a:rPr>
              <a:t>PURPOSE</a:t>
            </a:r>
            <a:endParaRPr lang="en-ZA" b="1" dirty="0">
              <a:solidFill>
                <a:schemeClr val="accent2"/>
              </a:solidFill>
            </a:endParaRPr>
          </a:p>
        </p:txBody>
      </p:sp>
      <p:sp>
        <p:nvSpPr>
          <p:cNvPr id="4" name="Content Placeholder 2">
            <a:extLst>
              <a:ext uri="{FF2B5EF4-FFF2-40B4-BE49-F238E27FC236}">
                <a16:creationId xmlns:a16="http://schemas.microsoft.com/office/drawing/2014/main" id="{D4AADE13-5845-F42A-23DA-DB28E81B0032}"/>
              </a:ext>
            </a:extLst>
          </p:cNvPr>
          <p:cNvSpPr>
            <a:spLocks noGrp="1"/>
          </p:cNvSpPr>
          <p:nvPr>
            <p:ph sz="half" idx="2"/>
          </p:nvPr>
        </p:nvSpPr>
        <p:spPr>
          <a:xfrm>
            <a:off x="498684" y="756845"/>
            <a:ext cx="11179510" cy="5376574"/>
          </a:xfrm>
        </p:spPr>
        <p:txBody>
          <a:bodyPr>
            <a:normAutofit/>
          </a:bodyPr>
          <a:lstStyle/>
          <a:p>
            <a:pPr marL="342900" lvl="0" indent="-342900" algn="just">
              <a:buFont typeface="Symbol" panose="05050102010706020507" pitchFamily="18" charset="2"/>
              <a:buChar char=""/>
            </a:pPr>
            <a:endParaRPr lang="en-US" sz="1800" spc="0" dirty="0">
              <a:solidFill>
                <a:srgbClr val="001F00"/>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buFont typeface="Symbol" panose="05050102010706020507" pitchFamily="18" charset="2"/>
              <a:buChar char=""/>
            </a:pPr>
            <a:r>
              <a:rPr lang="en-GB" sz="2000" dirty="0">
                <a:latin typeface="Arial" panose="020B0604020202020204" pitchFamily="34" charset="0"/>
                <a:ea typeface="ＭＳ Ｐゴシック" charset="-128"/>
                <a:cs typeface="Arial" panose="020B0604020202020204" pitchFamily="34" charset="0"/>
              </a:rPr>
              <a:t>The purpose of this presentation is to </a:t>
            </a:r>
            <a:r>
              <a:rPr lang="en-GB" dirty="0">
                <a:latin typeface="Arial" panose="020B0604020202020204" pitchFamily="34" charset="0"/>
                <a:ea typeface="ＭＳ Ｐゴシック" charset="-128"/>
                <a:cs typeface="Arial" panose="020B0604020202020204" pitchFamily="34" charset="0"/>
              </a:rPr>
              <a:t>provide briefing to </a:t>
            </a:r>
            <a:r>
              <a:rPr lang="en-GB" sz="2000" dirty="0">
                <a:latin typeface="Arial" panose="020B0604020202020204" pitchFamily="34" charset="0"/>
                <a:ea typeface="ＭＳ Ｐゴシック" charset="-128"/>
                <a:cs typeface="Arial" panose="020B0604020202020204" pitchFamily="34" charset="0"/>
              </a:rPr>
              <a:t>the Portfolio Committee on Cooperative Governance and Traditional Affairs on the State of Mogalakwena Local Municipality.</a:t>
            </a:r>
          </a:p>
        </p:txBody>
      </p:sp>
      <p:pic>
        <p:nvPicPr>
          <p:cNvPr id="3" name="Picture 2">
            <a:extLst>
              <a:ext uri="{FF2B5EF4-FFF2-40B4-BE49-F238E27FC236}">
                <a16:creationId xmlns:a16="http://schemas.microsoft.com/office/drawing/2014/main" id="{963CAC7E-AE37-9A56-3E3B-7F3F40C60C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69688" y="6412089"/>
            <a:ext cx="1101725" cy="44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74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5D903B2-34B8-45DA-AF4F-D0E9FAEEC25D}"/>
              </a:ext>
            </a:extLst>
          </p:cNvPr>
          <p:cNvPicPr>
            <a:picLocks noChangeAspect="1"/>
          </p:cNvPicPr>
          <p:nvPr/>
        </p:nvPicPr>
        <p:blipFill>
          <a:blip r:embed="rId2"/>
          <a:stretch>
            <a:fillRect/>
          </a:stretch>
        </p:blipFill>
        <p:spPr>
          <a:xfrm>
            <a:off x="307582" y="1490596"/>
            <a:ext cx="10808653" cy="4910203"/>
          </a:xfrm>
          <a:prstGeom prst="rect">
            <a:avLst/>
          </a:prstGeom>
        </p:spPr>
      </p:pic>
      <p:sp>
        <p:nvSpPr>
          <p:cNvPr id="6" name="Rectangle 5">
            <a:extLst>
              <a:ext uri="{FF2B5EF4-FFF2-40B4-BE49-F238E27FC236}">
                <a16:creationId xmlns:a16="http://schemas.microsoft.com/office/drawing/2014/main" id="{8FE86B00-6AF3-9D4B-B958-8B790C2D9184}"/>
              </a:ext>
            </a:extLst>
          </p:cNvPr>
          <p:cNvSpPr/>
          <p:nvPr/>
        </p:nvSpPr>
        <p:spPr>
          <a:xfrm>
            <a:off x="1700518" y="206776"/>
            <a:ext cx="2086555" cy="1126655"/>
          </a:xfrm>
          <a:prstGeom prst="rect">
            <a:avLst/>
          </a:prstGeom>
          <a:solidFill>
            <a:schemeClr val="bg1">
              <a:lumMod val="50000"/>
            </a:schemeClr>
          </a:solidFill>
        </p:spPr>
        <p:txBody>
          <a:bodyPr wrap="square" lIns="82296" tIns="41148" rIns="82296" bIns="41148" anchor="t">
            <a:spAutoFit/>
          </a:bodyPr>
          <a:lstStyle/>
          <a:p>
            <a:pPr marL="0" marR="0" lvl="0" indent="0" algn="l" defTabSz="914400" rtl="0" eaLnBrk="1" fontAlgn="auto" latinLnBrk="0" hangingPunct="1">
              <a:lnSpc>
                <a:spcPts val="2700"/>
              </a:lnSpc>
              <a:spcBef>
                <a:spcPts val="900"/>
              </a:spcBef>
              <a:spcAft>
                <a:spcPts val="0"/>
              </a:spcAft>
              <a:buClrTx/>
              <a:buSzTx/>
              <a:buFontTx/>
              <a:buNone/>
              <a:tabLst/>
              <a:defRPr/>
            </a:pPr>
            <a:r>
              <a:rPr kumimoji="0" lang="en-US" altLang="en-US" sz="2700" b="1" i="0" u="none" strike="noStrike" kern="1200" cap="none" spc="0" normalizeH="0" baseline="0" noProof="0" dirty="0">
                <a:ln>
                  <a:noFill/>
                </a:ln>
                <a:solidFill>
                  <a:prstClr val="white"/>
                </a:solidFill>
                <a:effectLst/>
                <a:uLnTx/>
                <a:uFillTx/>
                <a:latin typeface="Calibri" panose="020F0502020204030204"/>
                <a:ea typeface="ＭＳ Ｐゴシック"/>
                <a:cs typeface="Calibri" panose="020F0502020204030204"/>
              </a:rPr>
              <a:t>State of Local Government Limpopo</a:t>
            </a:r>
            <a:endParaRPr kumimoji="0" lang="en-US" altLang="en-US" sz="2700" b="0" i="0" u="none" strike="noStrike" kern="1200" cap="none" spc="0" normalizeH="0" baseline="0" noProof="0" dirty="0">
              <a:ln>
                <a:noFill/>
              </a:ln>
              <a:solidFill>
                <a:prstClr val="white"/>
              </a:solidFill>
              <a:effectLst/>
              <a:uLnTx/>
              <a:uFillTx/>
              <a:latin typeface="Calibri" panose="020F0502020204030204"/>
              <a:ea typeface="ＭＳ Ｐゴシック"/>
              <a:cs typeface="Calibri" panose="020F0502020204030204"/>
            </a:endParaRPr>
          </a:p>
        </p:txBody>
      </p:sp>
      <p:sp>
        <p:nvSpPr>
          <p:cNvPr id="8" name="Rectangle 7">
            <a:extLst>
              <a:ext uri="{FF2B5EF4-FFF2-40B4-BE49-F238E27FC236}">
                <a16:creationId xmlns:a16="http://schemas.microsoft.com/office/drawing/2014/main" id="{D9C0AE3E-7811-1647-B9DE-AB8E922652BC}"/>
              </a:ext>
            </a:extLst>
          </p:cNvPr>
          <p:cNvSpPr/>
          <p:nvPr/>
        </p:nvSpPr>
        <p:spPr>
          <a:xfrm>
            <a:off x="610504" y="204503"/>
            <a:ext cx="1090014" cy="44714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9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DDB6-6EBF-72AC-3D4D-517F129B623B}"/>
              </a:ext>
            </a:extLst>
          </p:cNvPr>
          <p:cNvSpPr>
            <a:spLocks noGrp="1"/>
          </p:cNvSpPr>
          <p:nvPr>
            <p:ph type="title"/>
          </p:nvPr>
        </p:nvSpPr>
        <p:spPr>
          <a:xfrm>
            <a:off x="731520" y="152912"/>
            <a:ext cx="10753344" cy="409925"/>
          </a:xfrm>
        </p:spPr>
        <p:txBody>
          <a:bodyPr/>
          <a:lstStyle/>
          <a:p>
            <a:r>
              <a:rPr lang="en-US" b="1" dirty="0"/>
              <a:t>PROVINCE OF LIMPOPO PROVINCE</a:t>
            </a:r>
          </a:p>
        </p:txBody>
      </p:sp>
      <p:sp>
        <p:nvSpPr>
          <p:cNvPr id="4" name="Rectangle 3">
            <a:extLst>
              <a:ext uri="{FF2B5EF4-FFF2-40B4-BE49-F238E27FC236}">
                <a16:creationId xmlns:a16="http://schemas.microsoft.com/office/drawing/2014/main" id="{35BED4E5-DB69-49DA-A1EB-A82B84ABC7A1}"/>
              </a:ext>
            </a:extLst>
          </p:cNvPr>
          <p:cNvSpPr/>
          <p:nvPr/>
        </p:nvSpPr>
        <p:spPr>
          <a:xfrm>
            <a:off x="154112" y="739739"/>
            <a:ext cx="8702212" cy="258725"/>
          </a:xfrm>
          <a:prstGeom prst="rect">
            <a:avLst/>
          </a:prstGeom>
        </p:spPr>
        <p:txBody>
          <a:bodyPr wrap="square" lIns="46292" tIns="23146" rIns="46292" bIns="23146" anchor="t">
            <a:spAutoFit/>
          </a:bodyPr>
          <a:lstStyle/>
          <a:p>
            <a:pPr algn="ctr" defTabSz="514350">
              <a:lnSpc>
                <a:spcPts val="1519"/>
              </a:lnSpc>
              <a:spcBef>
                <a:spcPts val="506"/>
              </a:spcBef>
              <a:defRPr/>
            </a:pPr>
            <a:r>
              <a:rPr lang="en-US" altLang="en-US" sz="2000" b="1" u="sng" dirty="0">
                <a:solidFill>
                  <a:prstClr val="black"/>
                </a:solidFill>
                <a:latin typeface="Calibri"/>
                <a:ea typeface="ＭＳ Ｐゴシック"/>
                <a:cs typeface="Calibri" panose="020F0502020204030204"/>
              </a:rPr>
              <a:t>POST-ASSESSMENT CATEGORIZATION OF LIMPOPO MUNICIPALITIIES</a:t>
            </a:r>
            <a:endParaRPr lang="en-US" altLang="en-US" sz="2000" i="1" u="sng" dirty="0">
              <a:solidFill>
                <a:prstClr val="black"/>
              </a:solidFill>
              <a:latin typeface="Calibri"/>
              <a:ea typeface="ＭＳ Ｐゴシック"/>
              <a:cs typeface="Calibri" panose="020F0502020204030204"/>
            </a:endParaRPr>
          </a:p>
        </p:txBody>
      </p:sp>
      <p:graphicFrame>
        <p:nvGraphicFramePr>
          <p:cNvPr id="6" name="Table 5">
            <a:extLst>
              <a:ext uri="{FF2B5EF4-FFF2-40B4-BE49-F238E27FC236}">
                <a16:creationId xmlns:a16="http://schemas.microsoft.com/office/drawing/2014/main" id="{A2E1CA82-8770-2D44-9DD7-4A8F268B9438}"/>
              </a:ext>
            </a:extLst>
          </p:cNvPr>
          <p:cNvGraphicFramePr>
            <a:graphicFrameLocks noGrp="1"/>
          </p:cNvGraphicFramePr>
          <p:nvPr/>
        </p:nvGraphicFramePr>
        <p:xfrm>
          <a:off x="585062" y="998465"/>
          <a:ext cx="10753344" cy="5831317"/>
        </p:xfrm>
        <a:graphic>
          <a:graphicData uri="http://schemas.openxmlformats.org/drawingml/2006/table">
            <a:tbl>
              <a:tblPr firstRow="1" firstCol="1" bandRow="1"/>
              <a:tblGrid>
                <a:gridCol w="3040627">
                  <a:extLst>
                    <a:ext uri="{9D8B030D-6E8A-4147-A177-3AD203B41FA5}">
                      <a16:colId xmlns:a16="http://schemas.microsoft.com/office/drawing/2014/main" val="3626834394"/>
                    </a:ext>
                  </a:extLst>
                </a:gridCol>
                <a:gridCol w="2593476">
                  <a:extLst>
                    <a:ext uri="{9D8B030D-6E8A-4147-A177-3AD203B41FA5}">
                      <a16:colId xmlns:a16="http://schemas.microsoft.com/office/drawing/2014/main" val="1989417303"/>
                    </a:ext>
                  </a:extLst>
                </a:gridCol>
                <a:gridCol w="2772336">
                  <a:extLst>
                    <a:ext uri="{9D8B030D-6E8A-4147-A177-3AD203B41FA5}">
                      <a16:colId xmlns:a16="http://schemas.microsoft.com/office/drawing/2014/main" val="3055760027"/>
                    </a:ext>
                  </a:extLst>
                </a:gridCol>
                <a:gridCol w="2346905">
                  <a:extLst>
                    <a:ext uri="{9D8B030D-6E8A-4147-A177-3AD203B41FA5}">
                      <a16:colId xmlns:a16="http://schemas.microsoft.com/office/drawing/2014/main" val="153688585"/>
                    </a:ext>
                  </a:extLst>
                </a:gridCol>
              </a:tblGrid>
              <a:tr h="72972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GB" sz="1200" dirty="0">
                          <a:solidFill>
                            <a:schemeClr val="tx1"/>
                          </a:solidFill>
                          <a:effectLst/>
                          <a:latin typeface="+mn-lt"/>
                          <a:cs typeface="Arial" panose="020B0604020202020204" pitchFamily="34" charset="0"/>
                        </a:rPr>
                        <a:t>DYSFUNCTIONAL </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200" dirty="0">
                          <a:solidFill>
                            <a:schemeClr val="tx1"/>
                          </a:solidFill>
                          <a:effectLst/>
                          <a:latin typeface="+mn-lt"/>
                          <a:ea typeface="Calibri" panose="020F0502020204030204" pitchFamily="34" charset="0"/>
                          <a:cs typeface="Arial" panose="020B0604020202020204" pitchFamily="34" charset="0"/>
                        </a:rPr>
                        <a:t>MEDIUM</a:t>
                      </a:r>
                      <a:r>
                        <a:rPr lang="en-US" sz="1200" baseline="0" dirty="0">
                          <a:solidFill>
                            <a:schemeClr val="tx1"/>
                          </a:solidFill>
                          <a:effectLst/>
                          <a:latin typeface="+mn-lt"/>
                          <a:ea typeface="Calibri" panose="020F0502020204030204" pitchFamily="34" charset="0"/>
                          <a:cs typeface="Arial" panose="020B0604020202020204" pitchFamily="34" charset="0"/>
                        </a:rPr>
                        <a:t> RISK</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200" dirty="0">
                          <a:solidFill>
                            <a:schemeClr val="tx1"/>
                          </a:solidFill>
                          <a:effectLst/>
                          <a:latin typeface="+mn-lt"/>
                          <a:ea typeface="Calibri" panose="020F0502020204030204" pitchFamily="34" charset="0"/>
                          <a:cs typeface="Arial" panose="020B0604020202020204" pitchFamily="34" charset="0"/>
                        </a:rPr>
                        <a:t>LOW RISK</a:t>
                      </a:r>
                    </a:p>
                    <a:p>
                      <a:pPr marL="0" marR="0" algn="ctr">
                        <a:lnSpc>
                          <a:spcPct val="107000"/>
                        </a:lnSpc>
                        <a:spcBef>
                          <a:spcPts val="0"/>
                        </a:spcBef>
                        <a:spcAft>
                          <a:spcPts val="0"/>
                        </a:spcAft>
                      </a:pPr>
                      <a:endParaRPr lang="en-US" sz="1200"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200">
                          <a:solidFill>
                            <a:schemeClr val="tx1"/>
                          </a:solidFill>
                          <a:effectLst/>
                          <a:latin typeface="+mn-lt"/>
                          <a:ea typeface="Calibri" panose="020F0502020204030204" pitchFamily="34" charset="0"/>
                          <a:cs typeface="Arial" panose="020B0604020202020204" pitchFamily="34" charset="0"/>
                        </a:rPr>
                        <a:t>STABLE</a:t>
                      </a:r>
                      <a:endParaRPr lang="en-US" sz="1200"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02434826"/>
                  </a:ext>
                </a:extLst>
              </a:tr>
              <a:tr h="228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r>
                        <a:rPr lang="en-US" sz="1600" b="1" dirty="0">
                          <a:solidFill>
                            <a:schemeClr val="tx1"/>
                          </a:solidFill>
                          <a:effectLst/>
                          <a:latin typeface="+mn-lt"/>
                          <a:ea typeface="Calibri" panose="020F0502020204030204" pitchFamily="34" charset="0"/>
                          <a:cs typeface="Arial" panose="020B0604020202020204" pitchFamily="34" charset="0"/>
                        </a:rPr>
                        <a:t>1. Lepelle Nkumpi</a:t>
                      </a:r>
                    </a:p>
                  </a:txBody>
                  <a:tcPr marL="38576" marR="3857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i="0" u="none" strike="noStrike" kern="1200" baseline="0" dirty="0">
                          <a:solidFill>
                            <a:schemeClr val="dk1"/>
                          </a:solidFill>
                          <a:latin typeface="+mn-lt"/>
                          <a:ea typeface="+mn-ea"/>
                          <a:cs typeface="Arial" panose="020B0604020202020204" pitchFamily="34" charset="0"/>
                        </a:rPr>
                        <a:t>1. Capricorn DM</a:t>
                      </a:r>
                      <a:endParaRPr lang="en-ZA" sz="1600" b="1" i="0" u="none" strike="noStrike" kern="1200" baseline="0" dirty="0">
                        <a:solidFill>
                          <a:schemeClr val="dk1"/>
                        </a:solidFill>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Arial" panose="020B0604020202020204" pitchFamily="34" charset="0"/>
                        </a:rPr>
                        <a:t>1. Thulamela</a:t>
                      </a:r>
                    </a:p>
                  </a:txBody>
                  <a:tcPr marL="38576" marR="38576" marT="0" marB="0">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811566790"/>
                  </a:ext>
                </a:extLst>
              </a:tr>
              <a:tr h="2268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r>
                        <a:rPr lang="en-US" sz="1600" b="1" dirty="0">
                          <a:solidFill>
                            <a:schemeClr val="tx1"/>
                          </a:solidFill>
                          <a:effectLst/>
                          <a:latin typeface="+mn-lt"/>
                          <a:ea typeface="Calibri" panose="020F0502020204030204" pitchFamily="34" charset="0"/>
                          <a:cs typeface="Arial" panose="020B0604020202020204" pitchFamily="34" charset="0"/>
                        </a:rPr>
                        <a:t>2. Modimolle-Mookgophong</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2. </a:t>
                      </a:r>
                      <a:r>
                        <a:rPr lang="en-US" sz="1600" b="1" dirty="0" err="1">
                          <a:solidFill>
                            <a:schemeClr val="tx1"/>
                          </a:solidFill>
                          <a:effectLst/>
                          <a:latin typeface="+mn-lt"/>
                          <a:ea typeface="Calibri" panose="020F0502020204030204" pitchFamily="34" charset="0"/>
                          <a:cs typeface="Arial" panose="020B0604020202020204" pitchFamily="34" charset="0"/>
                        </a:rPr>
                        <a:t>Polowane</a:t>
                      </a: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2. Waterberg</a:t>
                      </a:r>
                    </a:p>
                  </a:txBody>
                  <a:tcPr marL="38576" marR="38576"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476829824"/>
                  </a:ext>
                </a:extLst>
              </a:tr>
              <a:tr h="2268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7000"/>
                        </a:lnSpc>
                        <a:spcBef>
                          <a:spcPts val="0"/>
                        </a:spcBef>
                        <a:spcAft>
                          <a:spcPts val="0"/>
                        </a:spcAft>
                        <a:buClrTx/>
                        <a:buSzTx/>
                        <a:buFont typeface="+mj-lt"/>
                        <a:buNone/>
                        <a:tabLst/>
                        <a:defRPr/>
                      </a:pPr>
                      <a:r>
                        <a:rPr lang="en-US" sz="1600" b="1" dirty="0">
                          <a:solidFill>
                            <a:schemeClr val="tx1"/>
                          </a:solidFill>
                          <a:effectLst/>
                          <a:latin typeface="+mn-lt"/>
                          <a:ea typeface="Calibri" panose="020F0502020204030204" pitchFamily="34" charset="0"/>
                          <a:cs typeface="Arial" panose="020B0604020202020204" pitchFamily="34" charset="0"/>
                        </a:rPr>
                        <a:t>3. Mogalakwena</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07000"/>
                        </a:lnSpc>
                      </a:pPr>
                      <a:r>
                        <a:rPr lang="en-US" sz="1600" b="1" dirty="0">
                          <a:solidFill>
                            <a:schemeClr val="tx1"/>
                          </a:solidFill>
                          <a:effectLst/>
                          <a:latin typeface="+mn-lt"/>
                          <a:cs typeface="Arial" panose="020B0604020202020204" pitchFamily="34" charset="0"/>
                        </a:rPr>
                        <a:t>3. </a:t>
                      </a:r>
                      <a:r>
                        <a:rPr lang="en-US" sz="1600" b="1" dirty="0" err="1">
                          <a:solidFill>
                            <a:schemeClr val="tx1"/>
                          </a:solidFill>
                          <a:effectLst/>
                          <a:latin typeface="+mn-lt"/>
                          <a:cs typeface="Arial" panose="020B0604020202020204" pitchFamily="34" charset="0"/>
                        </a:rPr>
                        <a:t>MoleMole</a:t>
                      </a:r>
                      <a:endParaRPr lang="en-US" sz="1600" b="1" dirty="0">
                        <a:solidFill>
                          <a:schemeClr val="tx1"/>
                        </a:solidFill>
                        <a:effectLst/>
                        <a:latin typeface="+mn-lt"/>
                        <a:cs typeface="Arial" panose="020B0604020202020204" pitchFamily="34" charset="0"/>
                      </a:endParaRPr>
                    </a:p>
                  </a:txBody>
                  <a:tcPr marL="38576" marR="38576"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07000"/>
                        </a:lnSpc>
                      </a:pPr>
                      <a:r>
                        <a:rPr lang="en-US" sz="1600" b="1" dirty="0">
                          <a:solidFill>
                            <a:schemeClr val="tx1"/>
                          </a:solidFill>
                          <a:effectLst/>
                          <a:latin typeface="+mn-lt"/>
                          <a:cs typeface="Arial" panose="020B0604020202020204" pitchFamily="34" charset="0"/>
                        </a:rPr>
                        <a:t>3. Lephalale</a:t>
                      </a:r>
                    </a:p>
                  </a:txBody>
                  <a:tcPr marL="38576" marR="38576"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07000"/>
                        </a:lnSpc>
                      </a:pPr>
                      <a:endParaRPr lang="en-US" sz="1600" b="1" dirty="0">
                        <a:solidFill>
                          <a:schemeClr val="tx1"/>
                        </a:solidFill>
                        <a:effectLst/>
                        <a:latin typeface="+mn-lt"/>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578749473"/>
                  </a:ext>
                </a:extLst>
              </a:tr>
              <a:tr h="2268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4. Blouberg</a:t>
                      </a:r>
                    </a:p>
                  </a:txBody>
                  <a:tcPr marL="38576" marR="38576"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132379868"/>
                  </a:ext>
                </a:extLst>
              </a:tr>
              <a:tr h="2268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5. Mopani</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endParaRPr lang="en-US" sz="1600" b="1" kern="1200" dirty="0">
                        <a:solidFill>
                          <a:schemeClr val="tx1"/>
                        </a:solidFill>
                        <a:effectLst/>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344747522"/>
                  </a:ext>
                </a:extLst>
              </a:tr>
              <a:tr h="2268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6. Giyani</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07000"/>
                        </a:lnSpc>
                      </a:pPr>
                      <a:endParaRPr lang="en-US" sz="1600" b="1" kern="1200" dirty="0">
                        <a:solidFill>
                          <a:schemeClr val="tx1"/>
                        </a:solidFill>
                        <a:effectLst/>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85924458"/>
                  </a:ext>
                </a:extLst>
              </a:tr>
              <a:tr h="228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7. Maruleng</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1600" b="1" kern="1200" dirty="0">
                        <a:solidFill>
                          <a:schemeClr val="tx1"/>
                        </a:solidFill>
                        <a:effectLst/>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079936032"/>
                  </a:ext>
                </a:extLst>
              </a:tr>
              <a:tr h="228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8. Ba-Phalaborwa</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1600" b="1" kern="1200" dirty="0">
                        <a:solidFill>
                          <a:schemeClr val="tx1"/>
                        </a:solidFill>
                        <a:effectLst/>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407368299"/>
                  </a:ext>
                </a:extLst>
              </a:tr>
              <a:tr h="228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9. Tzaneen</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kern="1200" dirty="0">
                        <a:solidFill>
                          <a:schemeClr val="tx1"/>
                        </a:solidFill>
                        <a:effectLst/>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7000"/>
                        </a:lnSpc>
                        <a:spcBef>
                          <a:spcPts val="0"/>
                        </a:spcBef>
                        <a:spcAft>
                          <a:spcPts val="0"/>
                        </a:spcAft>
                        <a:buClrTx/>
                        <a:buSzTx/>
                        <a:buFontTx/>
                        <a:buNone/>
                        <a:tabLst/>
                        <a:defRPr/>
                      </a:pPr>
                      <a:endParaRPr lang="en-ZA" sz="1600" b="1" dirty="0">
                        <a:latin typeface="+mn-lt"/>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706880168"/>
                  </a:ext>
                </a:extLst>
              </a:tr>
              <a:tr h="2268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10. Letaba</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endParaRPr lang="en-US" sz="1600" b="1" kern="1200" dirty="0">
                        <a:solidFill>
                          <a:schemeClr val="tx1"/>
                        </a:solidFill>
                        <a:effectLst/>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467456018"/>
                  </a:ext>
                </a:extLst>
              </a:tr>
              <a:tr h="228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ZA" sz="1600" b="1" dirty="0">
                          <a:latin typeface="+mn-lt"/>
                          <a:cs typeface="Arial" panose="020B0604020202020204" pitchFamily="34" charset="0"/>
                        </a:rPr>
                        <a:t>11. Sekhukhune</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1600" b="1" kern="1200" dirty="0">
                        <a:solidFill>
                          <a:schemeClr val="tx1"/>
                        </a:solidFill>
                        <a:effectLst/>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15472139"/>
                  </a:ext>
                </a:extLst>
              </a:tr>
              <a:tr h="228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12. Fetakgomo-Tubatse</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1600" b="1" kern="1200" dirty="0">
                        <a:solidFill>
                          <a:schemeClr val="tx1"/>
                        </a:solidFill>
                        <a:effectLst/>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1600" dirty="0">
                        <a:latin typeface="+mn-lt"/>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077822996"/>
                  </a:ext>
                </a:extLst>
              </a:tr>
              <a:tr h="228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ZA" sz="1600" b="1" dirty="0">
                        <a:latin typeface="+mn-lt"/>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13. Makhuduthamaga</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1600" b="1" kern="1200" dirty="0">
                        <a:solidFill>
                          <a:schemeClr val="tx1"/>
                        </a:solidFill>
                        <a:effectLst/>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1600" dirty="0">
                        <a:latin typeface="+mn-lt"/>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257858289"/>
                  </a:ext>
                </a:extLst>
              </a:tr>
              <a:tr h="228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a:lnSpc>
                          <a:spcPct val="107000"/>
                        </a:lnSpc>
                        <a:spcBef>
                          <a:spcPts val="0"/>
                        </a:spcBef>
                        <a:spcAft>
                          <a:spcPts val="0"/>
                        </a:spcAft>
                        <a:buFont typeface="+mj-lt"/>
                        <a:buNone/>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a:lnSpc>
                          <a:spcPct val="107000"/>
                        </a:lnSpc>
                        <a:spcBef>
                          <a:spcPts val="0"/>
                        </a:spcBef>
                        <a:spcAft>
                          <a:spcPts val="0"/>
                        </a:spcAft>
                        <a:buFont typeface="+mj-lt"/>
                        <a:buNone/>
                      </a:pPr>
                      <a:r>
                        <a:rPr lang="en-US" sz="1600" b="1" dirty="0">
                          <a:solidFill>
                            <a:schemeClr val="tx1"/>
                          </a:solidFill>
                          <a:effectLst/>
                          <a:latin typeface="+mn-lt"/>
                          <a:ea typeface="Calibri" panose="020F0502020204030204" pitchFamily="34" charset="0"/>
                          <a:cs typeface="Arial" panose="020B0604020202020204" pitchFamily="34" charset="0"/>
                        </a:rPr>
                        <a:t>14. Ephraim Mogale</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endParaRPr lang="en-US" sz="1600" b="1" kern="1200" dirty="0">
                        <a:solidFill>
                          <a:schemeClr val="tx1"/>
                        </a:solidFill>
                        <a:effectLst/>
                        <a:latin typeface="+mn-lt"/>
                        <a:ea typeface="+mn-ea"/>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1600" b="1" dirty="0">
                        <a:latin typeface="+mn-lt"/>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757253021"/>
                  </a:ext>
                </a:extLst>
              </a:tr>
              <a:tr h="228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indent="-342900" algn="l">
                        <a:lnSpc>
                          <a:spcPct val="107000"/>
                        </a:lnSpc>
                        <a:spcBef>
                          <a:spcPts val="0"/>
                        </a:spcBef>
                        <a:spcAft>
                          <a:spcPts val="0"/>
                        </a:spcAft>
                        <a:buFont typeface="+mj-lt"/>
                        <a:buAutoNum type="arabicPeriod" startAt="11"/>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ZA" sz="1600" b="1" dirty="0">
                          <a:latin typeface="+mn-lt"/>
                          <a:cs typeface="Arial" panose="020B0604020202020204" pitchFamily="34" charset="0"/>
                        </a:rPr>
                        <a:t>15. Elias Motsoaledi</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1600" b="1" dirty="0">
                        <a:latin typeface="+mn-lt"/>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775257545"/>
                  </a:ext>
                </a:extLst>
              </a:tr>
              <a:tr h="2286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indent="-342900" algn="l">
                        <a:lnSpc>
                          <a:spcPct val="107000"/>
                        </a:lnSpc>
                        <a:spcBef>
                          <a:spcPts val="0"/>
                        </a:spcBef>
                        <a:spcAft>
                          <a:spcPts val="0"/>
                        </a:spcAft>
                        <a:buFont typeface="+mj-lt"/>
                        <a:buAutoNum type="arabicPeriod" startAt="11"/>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16. Vhembe</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1600" b="1" dirty="0">
                        <a:latin typeface="+mn-lt"/>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597659745"/>
                  </a:ext>
                </a:extLst>
              </a:tr>
              <a:tr h="228666">
                <a:tc>
                  <a:txBody>
                    <a:bodyPr/>
                    <a:lstStyle/>
                    <a:p>
                      <a:pPr marL="342900" marR="0" indent="-342900" algn="l">
                        <a:lnSpc>
                          <a:spcPct val="107000"/>
                        </a:lnSpc>
                        <a:spcBef>
                          <a:spcPts val="0"/>
                        </a:spcBef>
                        <a:spcAft>
                          <a:spcPts val="0"/>
                        </a:spcAft>
                        <a:buFont typeface="+mj-lt"/>
                        <a:buAutoNum type="arabicPeriod" startAt="11"/>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17. Musina</a:t>
                      </a: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ZA" sz="1600" b="1" dirty="0">
                        <a:latin typeface="+mn-lt"/>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p>
                      <a:pPr marL="0" marR="0" algn="l">
                        <a:lnSpc>
                          <a:spcPct val="107000"/>
                        </a:lnSpc>
                        <a:spcBef>
                          <a:spcPts val="0"/>
                        </a:spcBef>
                        <a:spcAft>
                          <a:spcPts val="0"/>
                        </a:spcAft>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84054778"/>
                  </a:ext>
                </a:extLst>
              </a:tr>
              <a:tr h="2268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indent="-342900" algn="l">
                        <a:lnSpc>
                          <a:spcPct val="107000"/>
                        </a:lnSpc>
                        <a:spcBef>
                          <a:spcPts val="0"/>
                        </a:spcBef>
                        <a:spcAft>
                          <a:spcPts val="0"/>
                        </a:spcAft>
                        <a:buFont typeface="+mj-lt"/>
                        <a:buAutoNum type="arabicPeriod" startAt="11"/>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ZA" sz="1600" b="1" i="0" u="none" strike="noStrike" kern="1200" baseline="0" dirty="0">
                          <a:solidFill>
                            <a:schemeClr val="dk1"/>
                          </a:solidFill>
                          <a:latin typeface="+mn-lt"/>
                          <a:ea typeface="+mn-ea"/>
                          <a:cs typeface="Arial" panose="020B0604020202020204" pitchFamily="34" charset="0"/>
                        </a:rPr>
                        <a:t>18. Collins Chabane</a:t>
                      </a: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102886681"/>
                  </a:ext>
                </a:extLst>
              </a:tr>
              <a:tr h="226880">
                <a:tc>
                  <a:txBody>
                    <a:bodyPr/>
                    <a:lstStyle/>
                    <a:p>
                      <a:pPr marL="342900" marR="0" indent="-342900" algn="l">
                        <a:lnSpc>
                          <a:spcPct val="107000"/>
                        </a:lnSpc>
                        <a:spcBef>
                          <a:spcPts val="0"/>
                        </a:spcBef>
                        <a:spcAft>
                          <a:spcPts val="0"/>
                        </a:spcAft>
                        <a:buFont typeface="+mj-lt"/>
                        <a:buAutoNum type="arabicPeriod" startAt="11"/>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19. Makhado</a:t>
                      </a: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597806770"/>
                  </a:ext>
                </a:extLst>
              </a:tr>
              <a:tr h="226880">
                <a:tc>
                  <a:txBody>
                    <a:bodyPr/>
                    <a:lstStyle/>
                    <a:p>
                      <a:pPr marL="342900" marR="0" indent="-342900" algn="l">
                        <a:lnSpc>
                          <a:spcPct val="107000"/>
                        </a:lnSpc>
                        <a:spcBef>
                          <a:spcPts val="0"/>
                        </a:spcBef>
                        <a:spcAft>
                          <a:spcPts val="0"/>
                        </a:spcAft>
                        <a:buFont typeface="+mj-lt"/>
                        <a:buAutoNum type="arabicPeriod" startAt="11"/>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07000"/>
                        </a:lnSpc>
                      </a:pPr>
                      <a:r>
                        <a:rPr lang="en-US" sz="1600" b="1" dirty="0">
                          <a:solidFill>
                            <a:schemeClr val="tx1"/>
                          </a:solidFill>
                          <a:effectLst/>
                          <a:latin typeface="+mn-lt"/>
                          <a:cs typeface="Arial" panose="020B0604020202020204" pitchFamily="34" charset="0"/>
                        </a:rPr>
                        <a:t>21. Thabazimbi</a:t>
                      </a: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FF00"/>
                    </a:solidFill>
                  </a:tcPr>
                </a:tc>
                <a:tc rowSpan="2">
                  <a:txBody>
                    <a:bodyPr/>
                    <a:lstStyle/>
                    <a:p>
                      <a:pPr marL="0" marR="0" algn="l">
                        <a:lnSpc>
                          <a:spcPct val="107000"/>
                        </a:lnSpc>
                        <a:spcBef>
                          <a:spcPts val="0"/>
                        </a:spcBef>
                        <a:spcAft>
                          <a:spcPts val="0"/>
                        </a:spcAft>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301868606"/>
                  </a:ext>
                </a:extLst>
              </a:tr>
              <a:tr h="226880">
                <a:tc>
                  <a:txBody>
                    <a:bodyPr/>
                    <a:lstStyle/>
                    <a:p>
                      <a:pPr marL="342900" marR="0" indent="-342900" algn="l">
                        <a:lnSpc>
                          <a:spcPct val="107000"/>
                        </a:lnSpc>
                        <a:spcBef>
                          <a:spcPts val="0"/>
                        </a:spcBef>
                        <a:spcAft>
                          <a:spcPts val="0"/>
                        </a:spcAft>
                        <a:buFont typeface="+mj-lt"/>
                        <a:buAutoNum type="arabicPeriod" startAt="11"/>
                      </a:pPr>
                      <a:endParaRPr lang="en-US" sz="1600" b="1" dirty="0">
                        <a:solidFill>
                          <a:schemeClr val="tx1"/>
                        </a:solidFill>
                        <a:effectLst/>
                        <a:latin typeface="+mn-lt"/>
                        <a:ea typeface="Calibri" panose="020F0502020204030204" pitchFamily="34" charset="0"/>
                        <a:cs typeface="Arial" panose="020B0604020202020204" pitchFamily="34" charset="0"/>
                      </a:endParaRP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600" b="1" dirty="0">
                          <a:solidFill>
                            <a:schemeClr val="tx1"/>
                          </a:solidFill>
                          <a:effectLst/>
                          <a:latin typeface="+mn-lt"/>
                          <a:ea typeface="Calibri" panose="020F0502020204030204" pitchFamily="34" charset="0"/>
                          <a:cs typeface="Arial" panose="020B0604020202020204" pitchFamily="34" charset="0"/>
                        </a:rPr>
                        <a:t>22. Bela-Bela</a:t>
                      </a:r>
                    </a:p>
                  </a:txBody>
                  <a:tcPr marL="38576" marR="385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C000"/>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3964748469"/>
                  </a:ext>
                </a:extLst>
              </a:tr>
            </a:tbl>
          </a:graphicData>
        </a:graphic>
      </p:graphicFrame>
    </p:spTree>
    <p:extLst>
      <p:ext uri="{BB962C8B-B14F-4D97-AF65-F5344CB8AC3E}">
        <p14:creationId xmlns:p14="http://schemas.microsoft.com/office/powerpoint/2010/main" val="1748402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CF9B8E-9FC4-C233-E9C8-9A36761707C3}"/>
              </a:ext>
            </a:extLst>
          </p:cNvPr>
          <p:cNvSpPr>
            <a:spLocks noGrp="1"/>
          </p:cNvSpPr>
          <p:nvPr>
            <p:ph sz="half" idx="2"/>
          </p:nvPr>
        </p:nvSpPr>
        <p:spPr>
          <a:xfrm>
            <a:off x="71120" y="382137"/>
            <a:ext cx="12049760" cy="6182436"/>
          </a:xfrm>
        </p:spPr>
        <p:txBody>
          <a:bodyPr>
            <a:normAutofit fontScale="92500" lnSpcReduction="20000"/>
          </a:bodyPr>
          <a:lstStyle/>
          <a:p>
            <a:pPr algn="just" eaLnBrk="0" hangingPunct="0">
              <a:lnSpc>
                <a:spcPct val="160000"/>
              </a:lnSpc>
            </a:pPr>
            <a:r>
              <a:rPr lang="en-GB" dirty="0">
                <a:cs typeface="Arial" panose="020B0604020202020204" pitchFamily="34" charset="0"/>
              </a:rPr>
              <a:t>The Mogalakwena is a Category B municipality located in the Limpopo Province within the Waterberg District and is one of the 27 in Limpopo Province. The composition of the Council is as follows: </a:t>
            </a:r>
            <a:r>
              <a:rPr lang="fr-FR" b="0" i="0" dirty="0">
                <a:solidFill>
                  <a:srgbClr val="333333"/>
                </a:solidFill>
                <a:effectLst/>
              </a:rPr>
              <a:t>ANC 42, EFF 13, DA 5, VF PLUS 2, APC 1, PAC 1</a:t>
            </a:r>
            <a:r>
              <a:rPr lang="fr-FR" dirty="0">
                <a:solidFill>
                  <a:srgbClr val="333333"/>
                </a:solidFill>
              </a:rPr>
              <a:t> and </a:t>
            </a:r>
            <a:r>
              <a:rPr lang="fr-FR" b="0" i="0" dirty="0">
                <a:solidFill>
                  <a:srgbClr val="333333"/>
                </a:solidFill>
                <a:effectLst/>
              </a:rPr>
              <a:t>has 30 wards.</a:t>
            </a:r>
            <a:endParaRPr lang="en-GB" dirty="0">
              <a:cs typeface="Arial" panose="020B0604020202020204" pitchFamily="34" charset="0"/>
            </a:endParaRPr>
          </a:p>
          <a:p>
            <a:pPr algn="just" eaLnBrk="0" hangingPunct="0">
              <a:lnSpc>
                <a:spcPct val="160000"/>
              </a:lnSpc>
            </a:pPr>
            <a:r>
              <a:rPr lang="en-GB" dirty="0"/>
              <a:t>The Limpopo Provincial Executive Council (PEC) resolved to place Mogalakwena Local Municipality under administration in terms of Section 139  (1)(b) of the Constitution of South Africa, 1996, on 04 December 2019 </a:t>
            </a:r>
          </a:p>
          <a:p>
            <a:pPr algn="just" eaLnBrk="0" hangingPunct="0">
              <a:lnSpc>
                <a:spcPct val="160000"/>
              </a:lnSpc>
            </a:pPr>
            <a:r>
              <a:rPr lang="en-GB" dirty="0">
                <a:cs typeface="Arial" panose="020B0604020202020204" pitchFamily="34" charset="0"/>
              </a:rPr>
              <a:t>The triggers for Section 139 intervention in Mogalakwena included </a:t>
            </a:r>
            <a:r>
              <a:rPr lang="en-ZA" dirty="0">
                <a:effectLst/>
                <a:ea typeface="Calibri" panose="020F0502020204030204" pitchFamily="34" charset="0"/>
              </a:rPr>
              <a:t>poor governance, financial mismanagement, and poor service delivery related matters. </a:t>
            </a:r>
          </a:p>
          <a:p>
            <a:pPr algn="just" eaLnBrk="0" hangingPunct="0">
              <a:lnSpc>
                <a:spcPct val="160000"/>
              </a:lnSpc>
            </a:pPr>
            <a:r>
              <a:rPr lang="en-ZA" dirty="0">
                <a:cs typeface="Arial" panose="020B0604020202020204" pitchFamily="34" charset="0"/>
              </a:rPr>
              <a:t>O</a:t>
            </a:r>
            <a:r>
              <a:rPr lang="en-GB" dirty="0">
                <a:cs typeface="Arial" panose="020B0604020202020204" pitchFamily="34" charset="0"/>
              </a:rPr>
              <a:t>n 30 June 2021</a:t>
            </a:r>
            <a:r>
              <a:rPr lang="en-ZA" dirty="0">
                <a:ea typeface="Calibri" panose="020F0502020204030204" pitchFamily="34" charset="0"/>
              </a:rPr>
              <a:t>, </a:t>
            </a:r>
            <a:r>
              <a:rPr lang="en-GB" dirty="0">
                <a:cs typeface="Arial" panose="020B0604020202020204" pitchFamily="34" charset="0"/>
              </a:rPr>
              <a:t>the Minister presented to Cabinet the State of Local Government Report that categorised the municipality as dysfunctional </a:t>
            </a:r>
            <a:r>
              <a:rPr lang="en-US" dirty="0">
                <a:cs typeface="Arial" panose="020B0604020202020204" pitchFamily="34" charset="0"/>
              </a:rPr>
              <a:t>.</a:t>
            </a:r>
          </a:p>
          <a:p>
            <a:pPr algn="just" eaLnBrk="0" hangingPunct="0">
              <a:lnSpc>
                <a:spcPct val="160000"/>
              </a:lnSpc>
            </a:pPr>
            <a:r>
              <a:rPr lang="en-US" dirty="0">
                <a:ea typeface="Calibri" panose="020F0502020204030204" pitchFamily="34" charset="0"/>
                <a:cs typeface="Arial" panose="020B0604020202020204" pitchFamily="34" charset="0"/>
              </a:rPr>
              <a:t>The provincial PEC subsequently terminated the intervention on 30 June 2022. However, the PEC</a:t>
            </a:r>
            <a:r>
              <a:rPr lang="en-US" dirty="0">
                <a:ea typeface="Times New Roman" panose="02020603050405020304" pitchFamily="18" charset="0"/>
              </a:rPr>
              <a:t> directed that the intervention team should develop an action plan for stabilization of the municipality, and that the team should continue to assist the municipality on outstanding/critical matters for further six months from 01 July to 31 December 2022</a:t>
            </a:r>
            <a:endParaRPr lang="en-ZA" dirty="0">
              <a:effectLst/>
              <a:ea typeface="Calibri" panose="020F0502020204030204" pitchFamily="34" charset="0"/>
            </a:endParaRPr>
          </a:p>
          <a:p>
            <a:pPr algn="just" eaLnBrk="0" hangingPunct="0">
              <a:lnSpc>
                <a:spcPct val="170000"/>
              </a:lnSpc>
            </a:pPr>
            <a:endParaRPr lang="en-GB"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t> </a:t>
            </a:r>
            <a:r>
              <a:rPr lang="en-GB" sz="2000" b="1" dirty="0">
                <a:solidFill>
                  <a:schemeClr val="accent2"/>
                </a:solidFill>
              </a:rPr>
              <a:t>background</a:t>
            </a:r>
            <a:endParaRPr lang="en-ZA" sz="2000" b="1" dirty="0">
              <a:solidFill>
                <a:schemeClr val="accent2"/>
              </a:solidFill>
            </a:endParaRPr>
          </a:p>
        </p:txBody>
      </p:sp>
      <p:pic>
        <p:nvPicPr>
          <p:cNvPr id="2" name="Picture 2">
            <a:extLst>
              <a:ext uri="{FF2B5EF4-FFF2-40B4-BE49-F238E27FC236}">
                <a16:creationId xmlns:a16="http://schemas.microsoft.com/office/drawing/2014/main" id="{9F3EEBF3-3EE0-8DC4-262C-E60C5C352A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9972"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671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sz="2000" b="1" dirty="0">
                <a:solidFill>
                  <a:schemeClr val="accent2"/>
                </a:solidFill>
              </a:rPr>
              <a:t>STATE OF MOGALAKWENA </a:t>
            </a:r>
            <a:r>
              <a:rPr lang="en-GB" sz="2000" b="1" dirty="0" err="1">
                <a:solidFill>
                  <a:schemeClr val="accent2"/>
                </a:solidFill>
              </a:rPr>
              <a:t>lm</a:t>
            </a:r>
            <a:r>
              <a:rPr lang="en-GB" sz="2000" b="1" dirty="0">
                <a:solidFill>
                  <a:schemeClr val="accent2"/>
                </a:solidFill>
              </a:rPr>
              <a:t>: political STABILITY</a:t>
            </a:r>
            <a:endParaRPr lang="en-ZA" sz="2000"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259643" y="905792"/>
            <a:ext cx="11418551" cy="5243548"/>
          </a:xfrm>
        </p:spPr>
        <p:txBody>
          <a:bodyPr>
            <a:no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The municipality is fairly stabilized. Council meetings are no longer experiencing disruptions and Council meetings are being held on regular basis.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EXCO members and Mayor are beginning to effectively play their oversight role by visiting projects. Implementation of the council resolutions is monitored on an ongoing basis through resolution register.</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just">
              <a:defRPr/>
            </a:pPr>
            <a:r>
              <a:rPr kumimoji="0" lang="en-US" sz="2000" b="0"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rPr>
              <a:t>Council induction </a:t>
            </a:r>
            <a:r>
              <a:rPr kumimoji="0" lang="en-US" sz="2000" b="0" i="0" u="none" strike="noStrike" kern="1200" cap="none" spc="0" normalizeH="0" baseline="0" noProof="0" dirty="0" err="1">
                <a:ln>
                  <a:noFill/>
                </a:ln>
                <a:solidFill>
                  <a:schemeClr val="tx1"/>
                </a:solidFill>
                <a:effectLst/>
                <a:uLnTx/>
                <a:uFillTx/>
                <a:latin typeface="+mn-lt"/>
                <a:ea typeface="Calibri" panose="020F0502020204030204" pitchFamily="34" charset="0"/>
                <a:cs typeface="Times New Roman" panose="02020603050405020304" pitchFamily="18" charset="0"/>
              </a:rPr>
              <a:t>programme</a:t>
            </a:r>
            <a:r>
              <a:rPr kumimoji="0" lang="en-US" sz="2000" b="0"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rPr>
              <a:t> was undertaken to capacitate the new councilors.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endParaRPr>
          </a:p>
          <a:p>
            <a:endParaRPr lang="en-ZA" sz="1400" kern="1200" dirty="0">
              <a:solidFill>
                <a:sysClr val="windowText" lastClr="000000"/>
              </a:solidFill>
              <a:latin typeface="+mn-lt"/>
              <a:ea typeface="+mn-ea"/>
              <a:cs typeface="+mn-cs"/>
            </a:endParaRPr>
          </a:p>
          <a:p>
            <a:pPr marL="283464" indent="-283464" algn="just" rtl="0" eaLnBrk="1" fontAlgn="t" latinLnBrk="0" hangingPunct="1">
              <a:lnSpc>
                <a:spcPct val="150000"/>
              </a:lnSpc>
              <a:spcBef>
                <a:spcPts val="0"/>
              </a:spcBef>
              <a:spcAft>
                <a:spcPts val="1000"/>
              </a:spcAft>
            </a:pPr>
            <a:endParaRPr lang="en-ZA" sz="1400" dirty="0">
              <a:solidFill>
                <a:srgbClr val="000000"/>
              </a:solidFill>
              <a:latin typeface="Arial" panose="020B0604020202020204" pitchFamily="34" charset="0"/>
              <a:cs typeface="Arial" panose="020B0604020202020204" pitchFamily="34" charset="0"/>
            </a:endParaRPr>
          </a:p>
          <a:p>
            <a:pPr marL="283464" indent="-283464" algn="just" rtl="0" eaLnBrk="1" fontAlgn="t" latinLnBrk="0" hangingPunct="1">
              <a:lnSpc>
                <a:spcPct val="150000"/>
              </a:lnSpc>
              <a:spcBef>
                <a:spcPts val="0"/>
              </a:spcBef>
              <a:spcAft>
                <a:spcPts val="1000"/>
              </a:spcAft>
            </a:pPr>
            <a:endParaRPr lang="en-ZA" sz="14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en-ZA" sz="1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ZA" sz="1400"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55E48A45-68D2-BA14-E69C-17FA69C3BC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1954" y="6276622"/>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415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sz="2000" b="1" dirty="0">
                <a:solidFill>
                  <a:schemeClr val="accent2"/>
                </a:solidFill>
              </a:rPr>
              <a:t>STATE OF MOGALAKWENA </a:t>
            </a:r>
            <a:r>
              <a:rPr lang="en-GB" sz="2000" b="1" dirty="0" err="1">
                <a:solidFill>
                  <a:schemeClr val="accent2"/>
                </a:solidFill>
              </a:rPr>
              <a:t>lm</a:t>
            </a:r>
            <a:r>
              <a:rPr lang="en-GB" sz="2000" b="1" dirty="0">
                <a:solidFill>
                  <a:schemeClr val="accent2"/>
                </a:solidFill>
              </a:rPr>
              <a:t>: GOVERNANCE</a:t>
            </a:r>
            <a:endParaRPr lang="en-ZA" sz="2000"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259643" y="905792"/>
            <a:ext cx="11418551" cy="5243548"/>
          </a:xfrm>
        </p:spPr>
        <p:txBody>
          <a:bodyPr>
            <a:noAutofit/>
          </a:bodyPr>
          <a:lstStyle/>
          <a:p>
            <a:pPr>
              <a:lnSpc>
                <a:spcPct val="120000"/>
              </a:lnSpc>
              <a:spcAft>
                <a:spcPts val="800"/>
              </a:spcAft>
              <a:tabLst>
                <a:tab pos="162560" algn="l"/>
                <a:tab pos="457200" algn="l"/>
              </a:tabLst>
            </a:pPr>
            <a:r>
              <a:rPr lang="en-US" kern="1200" dirty="0">
                <a:solidFill>
                  <a:schemeClr val="tx1"/>
                </a:solidFill>
                <a:effectLst/>
                <a:latin typeface="Arial" panose="020B0604020202020204" pitchFamily="34" charset="0"/>
                <a:ea typeface="+mn-ea"/>
                <a:cs typeface="Times New Roman" panose="02020603050405020304" pitchFamily="18" charset="0"/>
              </a:rPr>
              <a:t>Financial Misconduct Board </a:t>
            </a:r>
            <a:r>
              <a:rPr lang="en-US" dirty="0">
                <a:latin typeface="Arial" panose="020B0604020202020204" pitchFamily="34" charset="0"/>
                <a:cs typeface="Times New Roman" panose="02020603050405020304" pitchFamily="18" charset="0"/>
              </a:rPr>
              <a:t>is </a:t>
            </a:r>
            <a:r>
              <a:rPr lang="en-US" kern="1200" dirty="0">
                <a:solidFill>
                  <a:schemeClr val="tx1"/>
                </a:solidFill>
                <a:effectLst/>
                <a:latin typeface="Arial" panose="020B0604020202020204" pitchFamily="34" charset="0"/>
                <a:ea typeface="+mn-ea"/>
                <a:cs typeface="Times New Roman" panose="02020603050405020304" pitchFamily="18" charset="0"/>
              </a:rPr>
              <a:t>currently investigating transgressions as per AG’ s report. </a:t>
            </a:r>
          </a:p>
          <a:p>
            <a:pPr>
              <a:lnSpc>
                <a:spcPct val="120000"/>
              </a:lnSpc>
              <a:spcAft>
                <a:spcPts val="800"/>
              </a:spcAft>
              <a:tabLst>
                <a:tab pos="162560" algn="l"/>
                <a:tab pos="457200" algn="l"/>
              </a:tabLst>
            </a:pPr>
            <a:r>
              <a:rPr lang="en-US" kern="1200" dirty="0">
                <a:solidFill>
                  <a:schemeClr val="tx1"/>
                </a:solidFill>
                <a:effectLst/>
                <a:latin typeface="Arial" panose="020B0604020202020204" pitchFamily="34" charset="0"/>
                <a:ea typeface="+mn-ea"/>
                <a:cs typeface="Times New Roman" panose="02020603050405020304" pitchFamily="18" charset="0"/>
              </a:rPr>
              <a:t>Council committees have been established and are functional. </a:t>
            </a:r>
          </a:p>
          <a:p>
            <a:pPr>
              <a:lnSpc>
                <a:spcPct val="120000"/>
              </a:lnSpc>
              <a:spcAft>
                <a:spcPts val="800"/>
              </a:spcAft>
              <a:tabLst>
                <a:tab pos="162560" algn="l"/>
                <a:tab pos="457200" algn="l"/>
              </a:tabLst>
            </a:pPr>
            <a:r>
              <a:rPr lang="en-US" kern="1200" dirty="0">
                <a:solidFill>
                  <a:schemeClr val="tx1"/>
                </a:solidFill>
                <a:effectLst/>
                <a:latin typeface="Arial" panose="020B0604020202020204" pitchFamily="34" charset="0"/>
                <a:ea typeface="+mn-ea"/>
                <a:cs typeface="Times New Roman" panose="02020603050405020304" pitchFamily="18" charset="0"/>
              </a:rPr>
              <a:t>T</a:t>
            </a: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he council committees are meeting on regular basis to consider reports prior submission to Council. </a:t>
            </a:r>
          </a:p>
          <a:p>
            <a:pPr>
              <a:lnSpc>
                <a:spcPct val="120000"/>
              </a:lnSpc>
              <a:spcAft>
                <a:spcPts val="800"/>
              </a:spcAft>
              <a:tabLst>
                <a:tab pos="162560" algn="l"/>
                <a:tab pos="457200" algn="l"/>
              </a:tabLst>
            </a:pP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The reports which were tabled at EXCO without being processed through these committees were rejected and referred to relevant committees. </a:t>
            </a:r>
          </a:p>
          <a:p>
            <a:pPr>
              <a:lnSpc>
                <a:spcPct val="120000"/>
              </a:lnSpc>
              <a:spcAft>
                <a:spcPts val="800"/>
              </a:spcAft>
              <a:tabLst>
                <a:tab pos="162560" algn="l"/>
                <a:tab pos="457200" algn="l"/>
              </a:tabLst>
            </a:pPr>
            <a:r>
              <a:rPr lang="en-US" kern="1200" dirty="0">
                <a:solidFill>
                  <a:schemeClr val="tx1"/>
                </a:solidFill>
                <a:effectLst/>
                <a:latin typeface="Arial" panose="020B0604020202020204" pitchFamily="34" charset="0"/>
                <a:ea typeface="+mn-ea"/>
                <a:cs typeface="Times New Roman" panose="02020603050405020304" pitchFamily="18" charset="0"/>
              </a:rPr>
              <a:t>MPAC is functional, and 2020/21 annual report was tabled to council and currently MPAC is busy with the finalization of Oversight report.</a:t>
            </a:r>
          </a:p>
          <a:p>
            <a:pPr>
              <a:lnSpc>
                <a:spcPct val="120000"/>
              </a:lnSpc>
              <a:spcAft>
                <a:spcPts val="800"/>
              </a:spcAft>
              <a:tabLst>
                <a:tab pos="162560" algn="l"/>
                <a:tab pos="457200" algn="l"/>
              </a:tabLst>
            </a:pPr>
            <a:r>
              <a:rPr kumimoji="0" lang="en-GB" b="0" i="0" u="none" strike="noStrike" kern="1200" cap="none" spc="0" normalizeH="0" baseline="0" noProof="0" dirty="0">
                <a:ln>
                  <a:noFill/>
                </a:ln>
                <a:solidFill>
                  <a:prstClr val="black"/>
                </a:solidFill>
                <a:effectLst/>
                <a:uLnTx/>
                <a:uFillTx/>
                <a:ea typeface="Times New Roman" panose="02020603050405020304" pitchFamily="18" charset="0"/>
                <a:cs typeface="+mn-cs"/>
              </a:rPr>
              <a:t>The UIFW report was submitted to the MEC as per MFMA section 32 requirement.</a:t>
            </a:r>
          </a:p>
          <a:p>
            <a:pPr>
              <a:lnSpc>
                <a:spcPct val="120000"/>
              </a:lnSpc>
              <a:spcAft>
                <a:spcPts val="800"/>
              </a:spcAft>
              <a:tabLst>
                <a:tab pos="162560" algn="l"/>
                <a:tab pos="457200" algn="l"/>
              </a:tabLst>
            </a:pPr>
            <a:endParaRPr lang="en-US" kern="1200" dirty="0">
              <a:solidFill>
                <a:schemeClr val="tx1"/>
              </a:solidFill>
              <a:effectLst/>
              <a:latin typeface="Arial" panose="020B0604020202020204" pitchFamily="34" charset="0"/>
              <a:ea typeface="+mn-ea"/>
              <a:cs typeface="Times New Roman" panose="02020603050405020304" pitchFamily="18" charset="0"/>
            </a:endParaRPr>
          </a:p>
          <a:p>
            <a:pPr algn="just">
              <a:defRPr/>
            </a:pPr>
            <a:endParaRPr lang="en-ZA"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ZA" sz="1400"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55E48A45-68D2-BA14-E69C-17FA69C3BC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1954" y="6276622"/>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24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sz="2000" b="1" dirty="0">
                <a:solidFill>
                  <a:schemeClr val="accent2"/>
                </a:solidFill>
              </a:rPr>
              <a:t>STATE OF MOGALAKWENA </a:t>
            </a:r>
            <a:r>
              <a:rPr lang="en-GB" sz="2000" b="1" dirty="0" err="1">
                <a:solidFill>
                  <a:schemeClr val="accent2"/>
                </a:solidFill>
              </a:rPr>
              <a:t>lm</a:t>
            </a:r>
            <a:r>
              <a:rPr lang="en-GB" sz="2000" b="1" dirty="0">
                <a:solidFill>
                  <a:schemeClr val="accent2"/>
                </a:solidFill>
              </a:rPr>
              <a:t>: ADMINISTRATION</a:t>
            </a:r>
            <a:endParaRPr lang="en-ZA" sz="2000"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259643" y="905792"/>
            <a:ext cx="11418551" cy="5243548"/>
          </a:xfrm>
        </p:spPr>
        <p:txBody>
          <a:bodyPr>
            <a:noAutofit/>
          </a:bodyPr>
          <a:lstStyle/>
          <a:p>
            <a:pPr>
              <a:lnSpc>
                <a:spcPct val="120000"/>
              </a:lnSpc>
              <a:spcAft>
                <a:spcPts val="800"/>
              </a:spcAft>
              <a:tabLst>
                <a:tab pos="162560" algn="l"/>
                <a:tab pos="457200" algn="l"/>
              </a:tabLst>
            </a:pPr>
            <a:r>
              <a:rPr lang="en-ZA" sz="2000" kern="1200" dirty="0">
                <a:solidFill>
                  <a:schemeClr val="tx1"/>
                </a:solidFill>
                <a:effectLst/>
                <a:latin typeface="+mn-lt"/>
                <a:ea typeface="+mn-ea"/>
                <a:cs typeface="Times New Roman" panose="02020603050405020304" pitchFamily="18" charset="0"/>
              </a:rPr>
              <a:t>4</a:t>
            </a:r>
            <a:r>
              <a:rPr lang="en-US" sz="2000" kern="1200" dirty="0">
                <a:solidFill>
                  <a:schemeClr val="tx1"/>
                </a:solidFill>
                <a:effectLst/>
                <a:latin typeface="+mn-lt"/>
                <a:ea typeface="+mn-ea"/>
                <a:cs typeface="Times New Roman" panose="02020603050405020304" pitchFamily="18" charset="0"/>
              </a:rPr>
              <a:t> out of 7 senior management positions filled, CFO and Directors Technical Services and Community Services vacant.</a:t>
            </a:r>
          </a:p>
          <a:p>
            <a:pPr>
              <a:lnSpc>
                <a:spcPct val="120000"/>
              </a:lnSpc>
              <a:spcAft>
                <a:spcPts val="800"/>
              </a:spcAft>
              <a:tabLst>
                <a:tab pos="162560" algn="l"/>
                <a:tab pos="457200" algn="l"/>
              </a:tabLst>
            </a:pPr>
            <a:r>
              <a:rPr lang="en-GB" sz="2000" kern="1200" dirty="0">
                <a:solidFill>
                  <a:schemeClr val="dk1"/>
                </a:solidFill>
                <a:effectLst/>
                <a:latin typeface="+mn-lt"/>
                <a:ea typeface="+mn-ea"/>
                <a:cs typeface="+mn-cs"/>
              </a:rPr>
              <a:t>The Acting </a:t>
            </a:r>
            <a:r>
              <a:rPr lang="en-GB" dirty="0">
                <a:solidFill>
                  <a:schemeClr val="dk1"/>
                </a:solidFill>
              </a:rPr>
              <a:t>D</a:t>
            </a:r>
            <a:r>
              <a:rPr lang="en-GB" sz="2000" kern="1200" dirty="0">
                <a:solidFill>
                  <a:schemeClr val="dk1"/>
                </a:solidFill>
                <a:effectLst/>
                <a:latin typeface="+mn-lt"/>
                <a:ea typeface="+mn-ea"/>
                <a:cs typeface="+mn-cs"/>
              </a:rPr>
              <a:t>irector for Technical is suspended for allegations of misconduct and </a:t>
            </a:r>
            <a:r>
              <a:rPr lang="en-GB" dirty="0">
                <a:solidFill>
                  <a:schemeClr val="dk1"/>
                </a:solidFill>
              </a:rPr>
              <a:t>A</a:t>
            </a:r>
            <a:r>
              <a:rPr lang="en-GB" sz="2000" kern="1200" dirty="0">
                <a:solidFill>
                  <a:schemeClr val="dk1"/>
                </a:solidFill>
                <a:effectLst/>
                <a:latin typeface="+mn-lt"/>
                <a:ea typeface="+mn-ea"/>
                <a:cs typeface="+mn-cs"/>
              </a:rPr>
              <a:t>cting CFO was also suspended for financial misconduct and dereliction of duties.</a:t>
            </a:r>
          </a:p>
          <a:p>
            <a:pPr>
              <a:lnSpc>
                <a:spcPct val="120000"/>
              </a:lnSpc>
              <a:spcAft>
                <a:spcPts val="800"/>
              </a:spcAft>
              <a:tabLst>
                <a:tab pos="162560" algn="l"/>
                <a:tab pos="457200" algn="l"/>
              </a:tabLst>
            </a:pPr>
            <a:r>
              <a:rPr lang="en-GB" dirty="0">
                <a:solidFill>
                  <a:schemeClr val="dk1"/>
                </a:solidFill>
              </a:rPr>
              <a:t>Municipal Manager (MM) has been appointed. However, there are 2</a:t>
            </a:r>
            <a:r>
              <a:rPr lang="en-GB" sz="2000" kern="1200" dirty="0">
                <a:solidFill>
                  <a:schemeClr val="dk1"/>
                </a:solidFill>
                <a:effectLst/>
                <a:latin typeface="+mn-lt"/>
                <a:ea typeface="+mn-ea"/>
                <a:cs typeface="+mn-cs"/>
              </a:rPr>
              <a:t> litigations against his (MM) appointment </a:t>
            </a:r>
            <a:r>
              <a:rPr lang="en-GB" dirty="0">
                <a:solidFill>
                  <a:schemeClr val="dk1"/>
                </a:solidFill>
              </a:rPr>
              <a:t>that </a:t>
            </a:r>
            <a:r>
              <a:rPr lang="en-GB" sz="2000" kern="1200" dirty="0">
                <a:solidFill>
                  <a:schemeClr val="dk1"/>
                </a:solidFill>
                <a:effectLst/>
                <a:latin typeface="+mn-lt"/>
                <a:ea typeface="+mn-ea"/>
                <a:cs typeface="+mn-cs"/>
              </a:rPr>
              <a:t>were heard on the 06 September 2022. The judgement  </a:t>
            </a:r>
            <a:r>
              <a:rPr lang="en-GB" dirty="0">
                <a:solidFill>
                  <a:schemeClr val="dk1"/>
                </a:solidFill>
              </a:rPr>
              <a:t>was subsequently </a:t>
            </a:r>
            <a:r>
              <a:rPr lang="en-GB" sz="2000" kern="1200" dirty="0">
                <a:solidFill>
                  <a:schemeClr val="dk1"/>
                </a:solidFill>
                <a:effectLst/>
                <a:latin typeface="+mn-lt"/>
                <a:ea typeface="+mn-ea"/>
                <a:cs typeface="+mn-cs"/>
              </a:rPr>
              <a:t>passed on the 13 September 2022 in favour of the municipality. </a:t>
            </a:r>
          </a:p>
          <a:p>
            <a:pPr>
              <a:lnSpc>
                <a:spcPct val="120000"/>
              </a:lnSpc>
              <a:spcAft>
                <a:spcPts val="800"/>
              </a:spcAft>
              <a:tabLst>
                <a:tab pos="162560" algn="l"/>
                <a:tab pos="457200" algn="l"/>
              </a:tabLst>
            </a:pPr>
            <a:r>
              <a:rPr lang="en-GB" sz="2000" dirty="0">
                <a:latin typeface="Arial" panose="020B0604020202020204" pitchFamily="34" charset="0"/>
                <a:ea typeface="Times New Roman" panose="02020603050405020304" pitchFamily="18" charset="0"/>
                <a:cs typeface="Arial" panose="020B0604020202020204" pitchFamily="34" charset="0"/>
              </a:rPr>
              <a:t>The municipality had </a:t>
            </a:r>
            <a:r>
              <a:rPr lang="en-GB" dirty="0">
                <a:latin typeface="Arial" panose="020B0604020202020204" pitchFamily="34" charset="0"/>
                <a:ea typeface="Times New Roman" panose="02020603050405020304" pitchFamily="18" charset="0"/>
                <a:cs typeface="Arial" panose="020B0604020202020204" pitchFamily="34" charset="0"/>
              </a:rPr>
              <a:t>irregularly appointed and later terminated </a:t>
            </a:r>
            <a:r>
              <a:rPr lang="en-GB" sz="2000" dirty="0">
                <a:effectLst/>
                <a:latin typeface="Arial" panose="020B0604020202020204" pitchFamily="34" charset="0"/>
                <a:ea typeface="Times New Roman" panose="02020603050405020304" pitchFamily="18" charset="0"/>
              </a:rPr>
              <a:t>400 </a:t>
            </a:r>
            <a:r>
              <a:rPr lang="en-GB" dirty="0">
                <a:latin typeface="Arial" panose="020B0604020202020204" pitchFamily="34" charset="0"/>
                <a:ea typeface="Times New Roman" panose="02020603050405020304" pitchFamily="18" charset="0"/>
              </a:rPr>
              <a:t>irre</a:t>
            </a:r>
            <a:r>
              <a:rPr lang="en-GB" sz="2000" dirty="0">
                <a:effectLst/>
                <a:latin typeface="Arial" panose="020B0604020202020204" pitchFamily="34" charset="0"/>
                <a:ea typeface="Times New Roman" panose="02020603050405020304" pitchFamily="18" charset="0"/>
              </a:rPr>
              <a:t>gularly appointed employees resulting in the huge salary bill. </a:t>
            </a:r>
          </a:p>
          <a:p>
            <a:pPr>
              <a:lnSpc>
                <a:spcPct val="120000"/>
              </a:lnSpc>
              <a:spcAft>
                <a:spcPts val="800"/>
              </a:spcAft>
              <a:tabLst>
                <a:tab pos="162560" algn="l"/>
                <a:tab pos="457200" algn="l"/>
              </a:tabLst>
            </a:pPr>
            <a:r>
              <a:rPr kumimoji="0" lang="en-US" altLang="en-US" sz="2000" i="0" u="none" strike="noStrike" kern="1200" cap="none" spc="0" normalizeH="0" baseline="0" noProof="0" dirty="0">
                <a:ln>
                  <a:noFill/>
                </a:ln>
                <a:effectLst/>
                <a:uLnTx/>
                <a:uFillTx/>
                <a:ea typeface="SimSun" panose="02010600030101010101" pitchFamily="2" charset="-122"/>
                <a:cs typeface="Arial" panose="020B0604020202020204" pitchFamily="34" charset="0"/>
              </a:rPr>
              <a:t>MISA Technical Training Courses for Municipal Officials: 3 official from the municipality have been trained.</a:t>
            </a:r>
            <a:endParaRPr lang="en-US" sz="2000" kern="1200" dirty="0">
              <a:solidFill>
                <a:schemeClr val="tx1"/>
              </a:solidFill>
              <a:effectLst/>
              <a:ea typeface="+mn-ea"/>
              <a:cs typeface="Times New Roman" panose="02020603050405020304" pitchFamily="18" charset="0"/>
            </a:endParaRPr>
          </a:p>
          <a:p>
            <a:pPr>
              <a:lnSpc>
                <a:spcPct val="120000"/>
              </a:lnSpc>
              <a:spcAft>
                <a:spcPts val="800"/>
              </a:spcAft>
              <a:tabLst>
                <a:tab pos="162560" algn="l"/>
                <a:tab pos="457200" algn="l"/>
              </a:tabLst>
            </a:pPr>
            <a:endParaRPr lang="en-ZA"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ZA" sz="1400"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55E48A45-68D2-BA14-E69C-17FA69C3BC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1954" y="6276622"/>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250380"/>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G Powerpoint Template" id="{24550680-2319-42F4-B276-BE59CE28C02A}" vid="{441FDE87-BB01-47C9-B84D-496513D7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41AF40EDA56468707B8D54AD69834" ma:contentTypeVersion="9" ma:contentTypeDescription="Create a new document." ma:contentTypeScope="" ma:versionID="e9d7b44e2cfe2b68d2bf055b9e2135fd">
  <xsd:schema xmlns:xsd="http://www.w3.org/2001/XMLSchema" xmlns:xs="http://www.w3.org/2001/XMLSchema" xmlns:p="http://schemas.microsoft.com/office/2006/metadata/properties" xmlns:ns3="3b1ff592-dac0-4809-baee-d335287534f0" xmlns:ns4="af3ba430-1305-416a-ae1a-7c9fbaee32bb" targetNamespace="http://schemas.microsoft.com/office/2006/metadata/properties" ma:root="true" ma:fieldsID="2adbf4c82c1e4e3ef77ce72a9f7ccefe" ns3:_="" ns4:_="">
    <xsd:import namespace="3b1ff592-dac0-4809-baee-d335287534f0"/>
    <xsd:import namespace="af3ba430-1305-416a-ae1a-7c9fbaee32b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1ff592-dac0-4809-baee-d335287534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f3ba430-1305-416a-ae1a-7c9fbaee32b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37D2A0-D804-48B1-A898-874B94AB8C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1ff592-dac0-4809-baee-d335287534f0"/>
    <ds:schemaRef ds:uri="af3ba430-1305-416a-ae1a-7c9fbaee32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1C3A0A-9452-417B-B940-7D7EF7CC3C1E}">
  <ds:schemaRefs>
    <ds:schemaRef ds:uri="http://schemas.microsoft.com/sharepoint/v3/contenttype/forms"/>
  </ds:schemaRefs>
</ds:datastoreItem>
</file>

<file path=customXml/itemProps3.xml><?xml version="1.0" encoding="utf-8"?>
<ds:datastoreItem xmlns:ds="http://schemas.openxmlformats.org/officeDocument/2006/customXml" ds:itemID="{4D320DDE-FB90-4989-AADC-367703AC898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af3ba430-1305-416a-ae1a-7c9fbaee32bb"/>
    <ds:schemaRef ds:uri="http://schemas.microsoft.com/office/infopath/2007/PartnerControls"/>
    <ds:schemaRef ds:uri="3b1ff592-dac0-4809-baee-d335287534f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DCOG Powerpoint Template</Template>
  <TotalTime>3145</TotalTime>
  <Words>2287</Words>
  <Application>Microsoft Office PowerPoint</Application>
  <PresentationFormat>Widescreen</PresentationFormat>
  <Paragraphs>261</Paragraphs>
  <Slides>22</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SimSun</vt:lpstr>
      <vt:lpstr>ＭＳ Ｐゴシック</vt:lpstr>
      <vt:lpstr>Courier New</vt:lpstr>
      <vt:lpstr>Aharoni</vt:lpstr>
      <vt:lpstr>Copperplate Gothic Bold</vt:lpstr>
      <vt:lpstr>Times New Roman</vt:lpstr>
      <vt:lpstr>Wingdings</vt:lpstr>
      <vt:lpstr>Gill Sans MT</vt:lpstr>
      <vt:lpstr>Symbol</vt:lpstr>
      <vt:lpstr>Calibri</vt:lpstr>
      <vt:lpstr>ＭＳ Ｐゴシック</vt:lpstr>
      <vt:lpstr>Arial</vt:lpstr>
      <vt:lpstr>Office Theme</vt:lpstr>
      <vt:lpstr>PowerPoint Presentation</vt:lpstr>
      <vt:lpstr> presentation outline</vt:lpstr>
      <vt:lpstr> PURPOSE</vt:lpstr>
      <vt:lpstr>PowerPoint Presentation</vt:lpstr>
      <vt:lpstr>PROVINCE OF LIMPOPO PROVINCE</vt:lpstr>
      <vt:lpstr> background</vt:lpstr>
      <vt:lpstr>STATE OF MOGALAKWENA lm: political STABILITY</vt:lpstr>
      <vt:lpstr>STATE OF MOGALAKWENA lm: GOVERNANCE</vt:lpstr>
      <vt:lpstr>STATE OF MOGALAKWENA lm: ADMINISTRATION</vt:lpstr>
      <vt:lpstr> STATE OF mogalakwena LM: FINANCIAL MANAGEMENT </vt:lpstr>
      <vt:lpstr>STATE OF MOGALAKWENA LM: FINANCIAL HEALTH</vt:lpstr>
      <vt:lpstr>STATE OF MOGALAKWENA LM: FINANCIAL RECOVERY PLAN</vt:lpstr>
      <vt:lpstr>STATE OF MOGALAKWENA LM: ESKOM DEBT </vt:lpstr>
      <vt:lpstr>State of Mogalakwena lm: service delivery &amp; misa technical support on infrastructure development</vt:lpstr>
      <vt:lpstr>State of Mogalakwena lm: service delivery &amp; misa technical support on infrastructure development</vt:lpstr>
      <vt:lpstr>State of Mogalakwena lm: service delivery &amp; misa technical support on infrastructure development (electrical &amp; town planning)</vt:lpstr>
      <vt:lpstr>MISA FUNDED CAPITAL PROJECTS</vt:lpstr>
      <vt:lpstr> STATE OF Mogalakwena: local economic development (Community Works Programme</vt:lpstr>
      <vt:lpstr> challenges</vt:lpstr>
      <vt:lpstr> conclusion</vt:lpstr>
      <vt:lpstr>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Lubabalo Luyaba;Luntu Ndalasi</dc:creator>
  <cp:lastModifiedBy>Shereen Cassiem</cp:lastModifiedBy>
  <cp:revision>512</cp:revision>
  <cp:lastPrinted>2021-09-16T09:52:02Z</cp:lastPrinted>
  <dcterms:created xsi:type="dcterms:W3CDTF">2021-02-13T08:50:29Z</dcterms:created>
  <dcterms:modified xsi:type="dcterms:W3CDTF">2022-11-28T10:15:48Z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0x01010087341AF40EDA56468707B8D54AD69834</vt:lpwstr>
  </property>
</Properties>
</file>