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2"/>
  </p:notesMasterIdLst>
  <p:sldIdLst>
    <p:sldId id="3248" r:id="rId2"/>
    <p:sldId id="3289" r:id="rId3"/>
    <p:sldId id="3290" r:id="rId4"/>
    <p:sldId id="3291" r:id="rId5"/>
    <p:sldId id="3263" r:id="rId6"/>
    <p:sldId id="3292" r:id="rId7"/>
    <p:sldId id="3293" r:id="rId8"/>
    <p:sldId id="3294" r:id="rId9"/>
    <p:sldId id="3295" r:id="rId10"/>
    <p:sldId id="3283" r:id="rId11"/>
    <p:sldId id="3284" r:id="rId12"/>
    <p:sldId id="3285" r:id="rId13"/>
    <p:sldId id="3286" r:id="rId14"/>
    <p:sldId id="3287" r:id="rId15"/>
    <p:sldId id="3288" r:id="rId16"/>
    <p:sldId id="3281" r:id="rId17"/>
    <p:sldId id="3282" r:id="rId18"/>
    <p:sldId id="3280" r:id="rId19"/>
    <p:sldId id="3272" r:id="rId20"/>
    <p:sldId id="3273" r:id="rId21"/>
    <p:sldId id="3249" r:id="rId22"/>
    <p:sldId id="3252" r:id="rId23"/>
    <p:sldId id="3274" r:id="rId24"/>
    <p:sldId id="3254" r:id="rId25"/>
    <p:sldId id="3270" r:id="rId26"/>
    <p:sldId id="3275" r:id="rId27"/>
    <p:sldId id="3276" r:id="rId28"/>
    <p:sldId id="3277" r:id="rId29"/>
    <p:sldId id="3278" r:id="rId30"/>
    <p:sldId id="3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3" d="100"/>
          <a:sy n="63" d="100"/>
        </p:scale>
        <p:origin x="7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4165B-4DD1-4611-BAB7-F2EED1B52DCC}" type="datetimeFigureOut">
              <a:rPr lang="en-ZA" smtClean="0"/>
              <a:t>2022/11/24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CC348-00D1-4663-ABCD-59307A8E7725}" type="slidenum">
              <a:rPr lang="en-ZA" smtClean="0"/>
              <a:t>‹#›</a:t>
            </a:fld>
            <a:endParaRPr lang="en-ZA" dirty="0"/>
          </a:p>
        </p:txBody>
      </p:sp>
    </p:spTree>
    <p:extLst>
      <p:ext uri="{BB962C8B-B14F-4D97-AF65-F5344CB8AC3E}">
        <p14:creationId xmlns:p14="http://schemas.microsoft.com/office/powerpoint/2010/main" val="292956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dirty="0"/>
          </a:p>
        </p:txBody>
      </p:sp>
    </p:spTree>
    <p:extLst>
      <p:ext uri="{BB962C8B-B14F-4D97-AF65-F5344CB8AC3E}">
        <p14:creationId xmlns:p14="http://schemas.microsoft.com/office/powerpoint/2010/main" val="327168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2022/11/24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70989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2022/11/24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361384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2022/11/24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184060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384133" y="620039"/>
            <a:ext cx="11381983"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384133" y="1825625"/>
            <a:ext cx="11381983"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11095789" y="0"/>
            <a:ext cx="540084"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extLst>
      <p:ext uri="{BB962C8B-B14F-4D97-AF65-F5344CB8AC3E}">
        <p14:creationId xmlns:p14="http://schemas.microsoft.com/office/powerpoint/2010/main" val="191339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2022/11/24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297443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2022/11/24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400824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2022/11/24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341485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2022/11/24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381090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2022/11/24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72101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2022/11/24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329675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2022/11/24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14778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2022/11/24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dirty="0"/>
          </a:p>
        </p:txBody>
      </p:sp>
    </p:spTree>
    <p:extLst>
      <p:ext uri="{BB962C8B-B14F-4D97-AF65-F5344CB8AC3E}">
        <p14:creationId xmlns:p14="http://schemas.microsoft.com/office/powerpoint/2010/main" val="1837499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1533263" y="0"/>
            <a:ext cx="9125474" cy="6858000"/>
          </a:xfrm>
          <a:prstGeom prst="rect">
            <a:avLst/>
          </a:prstGeom>
        </p:spPr>
      </p:pic>
      <p:sp>
        <p:nvSpPr>
          <p:cNvPr id="2" name="Title 1"/>
          <p:cNvSpPr>
            <a:spLocks noGrp="1"/>
          </p:cNvSpPr>
          <p:nvPr>
            <p:ph type="ctrTitle"/>
          </p:nvPr>
        </p:nvSpPr>
        <p:spPr>
          <a:xfrm>
            <a:off x="2324892" y="781051"/>
            <a:ext cx="4960460" cy="1844087"/>
          </a:xfrm>
        </p:spPr>
        <p:txBody>
          <a:bodyPr vert="horz" lIns="0" tIns="0" rIns="91440" bIns="45720" rtlCol="0" anchor="b">
            <a:normAutofit fontScale="90000"/>
          </a:bodyPr>
          <a:lstStyle/>
          <a:p>
            <a:pPr algn="r">
              <a:lnSpc>
                <a:spcPts val="3600"/>
              </a:lnSpc>
            </a:pPr>
            <a:br>
              <a:rPr lang="en-US" sz="2700" b="1" cap="all" dirty="0">
                <a:solidFill>
                  <a:schemeClr val="bg1"/>
                </a:solidFill>
                <a:latin typeface="+mn-lt"/>
              </a:rPr>
            </a:br>
            <a:br>
              <a:rPr lang="en-US" sz="2700" b="1" cap="all" dirty="0">
                <a:solidFill>
                  <a:schemeClr val="bg1"/>
                </a:solidFill>
                <a:latin typeface="+mn-lt"/>
              </a:rPr>
            </a:br>
            <a:br>
              <a:rPr lang="en-US" sz="2700" b="1" cap="all" dirty="0">
                <a:solidFill>
                  <a:schemeClr val="bg1"/>
                </a:solidFill>
                <a:latin typeface="+mn-lt"/>
              </a:rPr>
            </a:br>
            <a:br>
              <a:rPr lang="en-US" sz="2700" b="1" cap="all" dirty="0">
                <a:solidFill>
                  <a:schemeClr val="bg1"/>
                </a:solidFill>
                <a:latin typeface="+mn-lt"/>
              </a:rPr>
            </a:br>
            <a:r>
              <a:rPr lang="en-US" sz="3100" b="1" cap="all" dirty="0">
                <a:solidFill>
                  <a:schemeClr val="bg1"/>
                </a:solidFill>
                <a:latin typeface="+mn-lt"/>
              </a:rPr>
              <a:t>GENERAL LAWS (ANTI-MONEY LAUNDERING AND COMBATING OF TERRORISM FINANCING) AMENDMENT Bill</a:t>
            </a:r>
            <a:r>
              <a:rPr lang="en-US" sz="2700" b="1" cap="all" dirty="0">
                <a:solidFill>
                  <a:schemeClr val="bg1"/>
                </a:solidFill>
                <a:latin typeface="+mn-lt"/>
              </a:rPr>
              <a:t>                  </a:t>
            </a:r>
          </a:p>
        </p:txBody>
      </p:sp>
      <p:sp>
        <p:nvSpPr>
          <p:cNvPr id="3" name="Subtitle 2"/>
          <p:cNvSpPr>
            <a:spLocks noGrp="1"/>
          </p:cNvSpPr>
          <p:nvPr>
            <p:ph type="subTitle" idx="1"/>
          </p:nvPr>
        </p:nvSpPr>
        <p:spPr>
          <a:xfrm>
            <a:off x="2773471" y="2842800"/>
            <a:ext cx="4436954" cy="1547330"/>
          </a:xfrm>
        </p:spPr>
        <p:txBody>
          <a:bodyPr>
            <a:normAutofit/>
          </a:bodyPr>
          <a:lstStyle/>
          <a:p>
            <a:pPr>
              <a:tabLst>
                <a:tab pos="1193800" algn="l"/>
              </a:tabLst>
            </a:pPr>
            <a:r>
              <a:rPr lang="en-US" sz="2200" dirty="0">
                <a:solidFill>
                  <a:schemeClr val="bg1"/>
                </a:solidFill>
              </a:rPr>
              <a:t>Responses by National Treasury and Financial Intelligence Centre  to submissions made to the Select Committee on Finance</a:t>
            </a:r>
          </a:p>
        </p:txBody>
      </p:sp>
      <p:sp>
        <p:nvSpPr>
          <p:cNvPr id="6" name="TextBox 5"/>
          <p:cNvSpPr txBox="1"/>
          <p:nvPr/>
        </p:nvSpPr>
        <p:spPr>
          <a:xfrm>
            <a:off x="8093901" y="1135367"/>
            <a:ext cx="1935272" cy="1393267"/>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endParaRPr lang="en-US" sz="1400" b="1" dirty="0">
              <a:solidFill>
                <a:schemeClr val="bg1"/>
              </a:solidFill>
            </a:endParaRPr>
          </a:p>
          <a:p>
            <a:pPr>
              <a:lnSpc>
                <a:spcPts val="1720"/>
              </a:lnSpc>
            </a:pPr>
            <a:r>
              <a:rPr lang="en-US" sz="1400" b="1" dirty="0">
                <a:solidFill>
                  <a:schemeClr val="bg1"/>
                </a:solidFill>
              </a:rPr>
              <a:t>NATIONAL TREASURY</a:t>
            </a:r>
            <a:endParaRPr lang="en-US" sz="1400" i="1" dirty="0">
              <a:solidFill>
                <a:schemeClr val="bg1"/>
              </a:solidFill>
            </a:endParaRPr>
          </a:p>
          <a:p>
            <a:pPr>
              <a:lnSpc>
                <a:spcPts val="1720"/>
              </a:lnSpc>
            </a:pPr>
            <a:endParaRPr lang="en-US" sz="1400" b="1" dirty="0">
              <a:solidFill>
                <a:schemeClr val="bg1"/>
              </a:solidFill>
            </a:endParaRPr>
          </a:p>
          <a:p>
            <a:pPr>
              <a:lnSpc>
                <a:spcPts val="1720"/>
              </a:lnSpc>
            </a:pPr>
            <a:r>
              <a:rPr lang="en-US" sz="1400" b="1" dirty="0">
                <a:solidFill>
                  <a:schemeClr val="bg1"/>
                </a:solidFill>
              </a:rPr>
              <a:t> 25 November 2022</a:t>
            </a:r>
          </a:p>
        </p:txBody>
      </p:sp>
    </p:spTree>
    <p:extLst>
      <p:ext uri="{BB962C8B-B14F-4D97-AF65-F5344CB8AC3E}">
        <p14:creationId xmlns:p14="http://schemas.microsoft.com/office/powerpoint/2010/main" val="3656958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E353-D7E2-409F-BCEE-2E59AACBA001}"/>
              </a:ext>
            </a:extLst>
          </p:cNvPr>
          <p:cNvSpPr>
            <a:spLocks noGrp="1"/>
          </p:cNvSpPr>
          <p:nvPr>
            <p:ph type="title"/>
          </p:nvPr>
        </p:nvSpPr>
        <p:spPr>
          <a:xfrm>
            <a:off x="384133" y="620040"/>
            <a:ext cx="11381983" cy="703936"/>
          </a:xfrm>
        </p:spPr>
        <p:txBody>
          <a:bodyPr>
            <a:normAutofit/>
          </a:bodyPr>
          <a:lstStyle/>
          <a:p>
            <a:pPr algn="ctr"/>
            <a:r>
              <a:rPr lang="en-GB" sz="3200" dirty="0"/>
              <a:t>Constitutionality – SC opinion &amp; changes to tabled Bill</a:t>
            </a:r>
            <a:endParaRPr lang="en-ZA" sz="3200" dirty="0"/>
          </a:p>
        </p:txBody>
      </p:sp>
      <p:sp>
        <p:nvSpPr>
          <p:cNvPr id="3" name="Content Placeholder 2">
            <a:extLst>
              <a:ext uri="{FF2B5EF4-FFF2-40B4-BE49-F238E27FC236}">
                <a16:creationId xmlns:a16="http://schemas.microsoft.com/office/drawing/2014/main" id="{14E41A08-068A-43D3-AE16-2D4387F81AF2}"/>
              </a:ext>
            </a:extLst>
          </p:cNvPr>
          <p:cNvSpPr>
            <a:spLocks noGrp="1"/>
          </p:cNvSpPr>
          <p:nvPr>
            <p:ph idx="1"/>
          </p:nvPr>
        </p:nvSpPr>
        <p:spPr>
          <a:xfrm>
            <a:off x="384133" y="1323977"/>
            <a:ext cx="11381983" cy="5323314"/>
          </a:xfrm>
        </p:spPr>
        <p:txBody>
          <a:bodyPr>
            <a:normAutofit/>
          </a:bodyPr>
          <a:lstStyle/>
          <a:p>
            <a:r>
              <a:rPr lang="en-ZA" sz="2800" dirty="0"/>
              <a:t>In reply to submissions made to the Standing Committee on Finance (SCOF), National Treasury (NT) obtained a legal opinion from Senior Counsel, to advise on the provisions in the </a:t>
            </a:r>
            <a:r>
              <a:rPr lang="en-ZA" sz="2800" b="1" dirty="0"/>
              <a:t>tabled</a:t>
            </a:r>
            <a:r>
              <a:rPr lang="en-ZA" sz="2800" dirty="0"/>
              <a:t> Bill proposing mandatory registration of NPOs</a:t>
            </a:r>
          </a:p>
          <a:p>
            <a:r>
              <a:rPr lang="en-ZA" sz="2800" dirty="0"/>
              <a:t>The opinion examined the constitutional rights to freedom of association, freedom of religion, and the rights of cultural and religious organisations</a:t>
            </a:r>
          </a:p>
          <a:p>
            <a:r>
              <a:rPr lang="en-ZA" sz="2800" dirty="0"/>
              <a:t>As to the right to freedom of association, the opinion notes that </a:t>
            </a:r>
            <a:r>
              <a:rPr lang="en-GB" sz="2800" dirty="0"/>
              <a:t>the right to freedom of association is not </a:t>
            </a:r>
            <a:r>
              <a:rPr lang="en-GB" sz="2800" i="1" dirty="0"/>
              <a:t>per se </a:t>
            </a:r>
            <a:r>
              <a:rPr lang="en-GB" sz="2800" dirty="0"/>
              <a:t>precluded from being regulated and being limited. However, any provision purporting to regulate the right which amounts to prohibiting the exercise of the right necessarily restricts the right and requires justification. And any regulation which increases the costs of exercising the right and has a deterrent effect surpasses mere regulation.</a:t>
            </a:r>
          </a:p>
          <a:p>
            <a:endParaRPr lang="en-ZA" dirty="0"/>
          </a:p>
          <a:p>
            <a:pPr marL="0" indent="0">
              <a:buNone/>
            </a:pPr>
            <a:endParaRPr lang="en-ZA" dirty="0"/>
          </a:p>
        </p:txBody>
      </p:sp>
    </p:spTree>
    <p:extLst>
      <p:ext uri="{BB962C8B-B14F-4D97-AF65-F5344CB8AC3E}">
        <p14:creationId xmlns:p14="http://schemas.microsoft.com/office/powerpoint/2010/main" val="309429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9315-FA3D-488B-A6B7-25862A84050C}"/>
              </a:ext>
            </a:extLst>
          </p:cNvPr>
          <p:cNvSpPr>
            <a:spLocks noGrp="1"/>
          </p:cNvSpPr>
          <p:nvPr>
            <p:ph type="title"/>
          </p:nvPr>
        </p:nvSpPr>
        <p:spPr>
          <a:xfrm>
            <a:off x="384133" y="457201"/>
            <a:ext cx="11381983" cy="847724"/>
          </a:xfrm>
        </p:spPr>
        <p:txBody>
          <a:bodyPr>
            <a:normAutofit/>
          </a:bodyPr>
          <a:lstStyle/>
          <a:p>
            <a:pPr algn="ctr"/>
            <a:r>
              <a:rPr lang="en-ZA" sz="3200" dirty="0"/>
              <a:t>Constitutionality </a:t>
            </a:r>
            <a:r>
              <a:rPr lang="en-GB" sz="3200" dirty="0"/>
              <a:t>– SC opinion &amp; changes to tabled Bill</a:t>
            </a:r>
            <a:endParaRPr lang="en-ZA" sz="3200" dirty="0"/>
          </a:p>
        </p:txBody>
      </p:sp>
      <p:sp>
        <p:nvSpPr>
          <p:cNvPr id="3" name="Content Placeholder 2">
            <a:extLst>
              <a:ext uri="{FF2B5EF4-FFF2-40B4-BE49-F238E27FC236}">
                <a16:creationId xmlns:a16="http://schemas.microsoft.com/office/drawing/2014/main" id="{C594896E-2DF2-4D87-929F-0016B175274D}"/>
              </a:ext>
            </a:extLst>
          </p:cNvPr>
          <p:cNvSpPr>
            <a:spLocks noGrp="1"/>
          </p:cNvSpPr>
          <p:nvPr>
            <p:ph idx="1"/>
          </p:nvPr>
        </p:nvSpPr>
        <p:spPr>
          <a:xfrm>
            <a:off x="384133" y="1304925"/>
            <a:ext cx="11381983" cy="5342365"/>
          </a:xfrm>
        </p:spPr>
        <p:txBody>
          <a:bodyPr>
            <a:normAutofit/>
          </a:bodyPr>
          <a:lstStyle/>
          <a:p>
            <a:r>
              <a:rPr lang="en-GB" sz="2400" dirty="0"/>
              <a:t>The opinion then analyses whether the potential limitation of the right is justifiable under section 36 of the Constitution.</a:t>
            </a:r>
          </a:p>
          <a:p>
            <a:r>
              <a:rPr lang="en-GB" sz="2400" dirty="0"/>
              <a:t>Considering the importance of the purpose of the potential limitation, it was noted that </a:t>
            </a:r>
            <a:r>
              <a:rPr lang="en-ZA" sz="2400" dirty="0"/>
              <a:t>t</a:t>
            </a:r>
            <a:r>
              <a:rPr lang="en-GB" sz="2400" dirty="0"/>
              <a:t>he purpose of the limitation imposed by the Bill is to give effect to anti-money laundering and counter-terrorist financing standards recognised internationally.  </a:t>
            </a:r>
            <a:endParaRPr lang="en-ZA" sz="2400" dirty="0"/>
          </a:p>
          <a:p>
            <a:r>
              <a:rPr lang="en-GB" sz="2400" dirty="0"/>
              <a:t>South Africa itself is afflicted by the “rapid growth” of </a:t>
            </a:r>
            <a:r>
              <a:rPr lang="en-GB" sz="2400" i="1" dirty="0"/>
              <a:t>inter alia </a:t>
            </a:r>
            <a:r>
              <a:rPr lang="en-GB" sz="2400" dirty="0"/>
              <a:t>“money-laundering … nationally and internationally”; the deleterious effect of money-laundering “on the rights of the people as enshrined in the Bill of Rights”; the danger that “money-laundering … present[s] … to public order and safety and economic stability” and its “potential to inflict social damage”; and recognises the reality that “South African common law and statutory law fail to deal effectively with … money laundering … and also fail to keep pace with international measures aimed at dealing effectively with … money-laundering”.</a:t>
            </a:r>
          </a:p>
          <a:p>
            <a:r>
              <a:rPr lang="en-GB" sz="2400" dirty="0"/>
              <a:t>The opinion concludes that the importance of the purpose of the potential limitation is undeniable.</a:t>
            </a:r>
          </a:p>
          <a:p>
            <a:endParaRPr lang="en-GB" dirty="0"/>
          </a:p>
          <a:p>
            <a:endParaRPr lang="en-GB" dirty="0"/>
          </a:p>
          <a:p>
            <a:endParaRPr lang="en-GB" dirty="0"/>
          </a:p>
          <a:p>
            <a:endParaRPr lang="en-ZA" dirty="0"/>
          </a:p>
        </p:txBody>
      </p:sp>
    </p:spTree>
    <p:extLst>
      <p:ext uri="{BB962C8B-B14F-4D97-AF65-F5344CB8AC3E}">
        <p14:creationId xmlns:p14="http://schemas.microsoft.com/office/powerpoint/2010/main" val="2916406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3E8B-8AED-4244-B6D4-67401557042F}"/>
              </a:ext>
            </a:extLst>
          </p:cNvPr>
          <p:cNvSpPr>
            <a:spLocks noGrp="1"/>
          </p:cNvSpPr>
          <p:nvPr>
            <p:ph type="title"/>
          </p:nvPr>
        </p:nvSpPr>
        <p:spPr>
          <a:xfrm>
            <a:off x="384133" y="466725"/>
            <a:ext cx="11381983" cy="809625"/>
          </a:xfrm>
        </p:spPr>
        <p:txBody>
          <a:bodyPr>
            <a:normAutofit/>
          </a:bodyPr>
          <a:lstStyle/>
          <a:p>
            <a:pPr algn="ctr"/>
            <a:r>
              <a:rPr lang="en-ZA" sz="3200" dirty="0"/>
              <a:t>Constitutionality </a:t>
            </a:r>
            <a:r>
              <a:rPr lang="en-GB" sz="3200" dirty="0"/>
              <a:t>– SC opinion &amp; changes to tabled Bill</a:t>
            </a:r>
            <a:endParaRPr lang="en-ZA" sz="3200" dirty="0"/>
          </a:p>
        </p:txBody>
      </p:sp>
      <p:sp>
        <p:nvSpPr>
          <p:cNvPr id="3" name="Content Placeholder 2">
            <a:extLst>
              <a:ext uri="{FF2B5EF4-FFF2-40B4-BE49-F238E27FC236}">
                <a16:creationId xmlns:a16="http://schemas.microsoft.com/office/drawing/2014/main" id="{89CCD65C-6D03-4BEE-A5EE-8583589B5B22}"/>
              </a:ext>
            </a:extLst>
          </p:cNvPr>
          <p:cNvSpPr>
            <a:spLocks noGrp="1"/>
          </p:cNvSpPr>
          <p:nvPr>
            <p:ph idx="1"/>
          </p:nvPr>
        </p:nvSpPr>
        <p:spPr>
          <a:xfrm>
            <a:off x="384133" y="1171575"/>
            <a:ext cx="11381983" cy="5475715"/>
          </a:xfrm>
        </p:spPr>
        <p:txBody>
          <a:bodyPr>
            <a:normAutofit fontScale="92500" lnSpcReduction="10000"/>
          </a:bodyPr>
          <a:lstStyle/>
          <a:p>
            <a:r>
              <a:rPr lang="en-ZA" dirty="0"/>
              <a:t>The opinion indicates that t</a:t>
            </a:r>
            <a:r>
              <a:rPr lang="en-GB" dirty="0"/>
              <a:t>he </a:t>
            </a:r>
            <a:r>
              <a:rPr lang="en-GB" i="1" dirty="0"/>
              <a:t>nature </a:t>
            </a:r>
            <a:r>
              <a:rPr lang="en-GB" dirty="0"/>
              <a:t>of the potential limitation imposed by the tabled Bill is registration. Registration is to be juxtaposed with other typical forms of limiting freedoms of association (which include outright prohibition; barriers to or qualification on membership; restrictions on internal </a:t>
            </a:r>
            <a:r>
              <a:rPr lang="en-ZA" dirty="0"/>
              <a:t> </a:t>
            </a:r>
            <a:r>
              <a:rPr lang="en-GB" dirty="0"/>
              <a:t>or external decisions an association may make, or prescriptive decision-making methods; imposing funding requirements or restrictions, or penalising membership </a:t>
            </a:r>
            <a:r>
              <a:rPr lang="en-GB" i="1" dirty="0"/>
              <a:t>per se</a:t>
            </a:r>
            <a:r>
              <a:rPr lang="en-GB" dirty="0"/>
              <a:t>). A registration limitation is accepted under German law (to which the South African right to freedom of association is comparable) as “normal” and even necessary to integrate the right into the rest of the legal system.</a:t>
            </a:r>
          </a:p>
          <a:p>
            <a:r>
              <a:rPr lang="en-GB" dirty="0"/>
              <a:t>As the </a:t>
            </a:r>
            <a:r>
              <a:rPr lang="en-GB" i="1" dirty="0"/>
              <a:t>extent </a:t>
            </a:r>
            <a:r>
              <a:rPr lang="en-GB" dirty="0"/>
              <a:t>of the registration limitation in the tabled Bill, the opinion reflects that it is twofold:</a:t>
            </a:r>
          </a:p>
          <a:p>
            <a:pPr lvl="1">
              <a:buFont typeface="Wingdings" panose="05000000000000000000" pitchFamily="2" charset="2"/>
              <a:buChar char="§"/>
            </a:pPr>
            <a:r>
              <a:rPr lang="en-GB" sz="2100" dirty="0"/>
              <a:t>First, prior to registration the association may not commence its operations</a:t>
            </a:r>
          </a:p>
          <a:p>
            <a:pPr lvl="1">
              <a:buFont typeface="Wingdings" panose="05000000000000000000" pitchFamily="2" charset="2"/>
              <a:buChar char="§"/>
            </a:pPr>
            <a:r>
              <a:rPr lang="en-GB" sz="2100" dirty="0"/>
              <a:t>Second, a violation of the registration requirement is sanctioned by a fine or imprisonment. Imposing such sanctions axiomatically exacerbates the </a:t>
            </a:r>
            <a:r>
              <a:rPr lang="en-GB" sz="2100" i="1" dirty="0"/>
              <a:t>impact </a:t>
            </a:r>
            <a:r>
              <a:rPr lang="en-GB" sz="2100" dirty="0"/>
              <a:t>of the limitation, if it is brought to bear. </a:t>
            </a:r>
          </a:p>
          <a:p>
            <a:r>
              <a:rPr lang="en-GB" dirty="0"/>
              <a:t>But the extent of the operation of the potential limitation nonetheless remains confined. This is, on the one hand, because the limitation applies only to NPOs as defined in the Act. Accordingly an NPO which does not pursue a public purpose is not affected at all. On the other hand, even to the extent that the registration requirement does apply, it is not unduly onerous, demonstrating that registration should be received relatively automatically on application.</a:t>
            </a:r>
          </a:p>
          <a:p>
            <a:r>
              <a:rPr lang="en-GB" b="1" dirty="0">
                <a:solidFill>
                  <a:srgbClr val="FF0000"/>
                </a:solidFill>
              </a:rPr>
              <a:t>It is notable that in the revised Bill (B-Bill), now before this Committee, that it no longer requires that an NPO may not commence operations before registration. It provides that specified NPOs must be registered under the NPO Act. The scope of NPOs required to register has been substantially reduced.  Also, the sanction for non-registration would now be an administrative sanction, and would not be a criminal offence. These changes reduce the extent of the potential limitation of the right.</a:t>
            </a:r>
            <a:endParaRPr lang="en-GB" b="1" dirty="0"/>
          </a:p>
          <a:p>
            <a:endParaRPr lang="en-ZA" dirty="0"/>
          </a:p>
          <a:p>
            <a:endParaRPr lang="en-ZA" dirty="0"/>
          </a:p>
          <a:p>
            <a:endParaRPr lang="en-ZA" dirty="0"/>
          </a:p>
          <a:p>
            <a:endParaRPr lang="en-GB" dirty="0"/>
          </a:p>
          <a:p>
            <a:endParaRPr lang="en-ZA" dirty="0"/>
          </a:p>
        </p:txBody>
      </p:sp>
    </p:spTree>
    <p:extLst>
      <p:ext uri="{BB962C8B-B14F-4D97-AF65-F5344CB8AC3E}">
        <p14:creationId xmlns:p14="http://schemas.microsoft.com/office/powerpoint/2010/main" val="2656738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A4E3-D83D-4F3C-9821-BCD8C6E9DC58}"/>
              </a:ext>
            </a:extLst>
          </p:cNvPr>
          <p:cNvSpPr>
            <a:spLocks noGrp="1"/>
          </p:cNvSpPr>
          <p:nvPr>
            <p:ph type="title"/>
          </p:nvPr>
        </p:nvSpPr>
        <p:spPr>
          <a:xfrm>
            <a:off x="384133" y="514351"/>
            <a:ext cx="11381983" cy="676274"/>
          </a:xfrm>
        </p:spPr>
        <p:txBody>
          <a:bodyPr>
            <a:normAutofit/>
          </a:bodyPr>
          <a:lstStyle/>
          <a:p>
            <a:pPr algn="ctr"/>
            <a:r>
              <a:rPr lang="en-ZA" sz="3200" dirty="0"/>
              <a:t>Constitutionality </a:t>
            </a:r>
            <a:r>
              <a:rPr lang="en-GB" sz="3200" dirty="0"/>
              <a:t>– SC opinion &amp; changes to tabled Bill</a:t>
            </a:r>
            <a:endParaRPr lang="en-ZA" sz="3200" dirty="0"/>
          </a:p>
        </p:txBody>
      </p:sp>
      <p:sp>
        <p:nvSpPr>
          <p:cNvPr id="3" name="Content Placeholder 2">
            <a:extLst>
              <a:ext uri="{FF2B5EF4-FFF2-40B4-BE49-F238E27FC236}">
                <a16:creationId xmlns:a16="http://schemas.microsoft.com/office/drawing/2014/main" id="{25438934-3620-461D-9963-67DC6F9FFCEB}"/>
              </a:ext>
            </a:extLst>
          </p:cNvPr>
          <p:cNvSpPr>
            <a:spLocks noGrp="1"/>
          </p:cNvSpPr>
          <p:nvPr>
            <p:ph idx="1"/>
          </p:nvPr>
        </p:nvSpPr>
        <p:spPr>
          <a:xfrm>
            <a:off x="405008" y="1458484"/>
            <a:ext cx="11381983" cy="5218541"/>
          </a:xfrm>
        </p:spPr>
        <p:txBody>
          <a:bodyPr>
            <a:normAutofit/>
          </a:bodyPr>
          <a:lstStyle/>
          <a:p>
            <a:r>
              <a:rPr lang="en-GB" dirty="0"/>
              <a:t>The opinion noted, as in the </a:t>
            </a:r>
            <a:r>
              <a:rPr lang="en-GB" i="1" dirty="0" err="1"/>
              <a:t>Garvas</a:t>
            </a:r>
            <a:r>
              <a:rPr lang="en-GB" i="1" dirty="0"/>
              <a:t> </a:t>
            </a:r>
            <a:r>
              <a:rPr lang="en-GB" dirty="0"/>
              <a:t>case, the potential chilling effect on the exercise of the right “should not be overstated”. The potential limitation in question does not negate the right, but only subjects its exercise to conditions.</a:t>
            </a:r>
            <a:endParaRPr lang="en-ZA" dirty="0"/>
          </a:p>
          <a:p>
            <a:r>
              <a:rPr lang="en-GB" i="1" dirty="0" err="1"/>
              <a:t>Garvas</a:t>
            </a:r>
            <a:r>
              <a:rPr lang="en-GB" i="1" dirty="0"/>
              <a:t> </a:t>
            </a:r>
            <a:r>
              <a:rPr lang="en-GB" dirty="0"/>
              <a:t>is also analogous in its approach to section 36(1) of the Constitution. The Constitutional Court dealt with these factors jointly. In </a:t>
            </a:r>
            <a:r>
              <a:rPr lang="en-GB" i="1" dirty="0" err="1"/>
              <a:t>Garvas</a:t>
            </a:r>
            <a:r>
              <a:rPr lang="en-GB" i="1" dirty="0"/>
              <a:t> </a:t>
            </a:r>
            <a:r>
              <a:rPr lang="en-GB" dirty="0"/>
              <a:t>the purpose of the limitation was to protect the rights of individuals whose property is damaged during demonstrations deteriorating into riots. In the current instance the purpose of the potential limitation is to give effect to national and international commitments to protect individuals and democracy itself against terrorist attacks and money-laundering intended to finance terrorism. </a:t>
            </a:r>
            <a:endParaRPr lang="en-ZA" dirty="0"/>
          </a:p>
          <a:p>
            <a:r>
              <a:rPr lang="en-GB" dirty="0"/>
              <a:t>First principle dictates that the purpose of the potential limitation cannot reasonably be served by the less restrictive means constituting the current </a:t>
            </a:r>
            <a:r>
              <a:rPr lang="en-GB" i="1" dirty="0"/>
              <a:t>status quo</a:t>
            </a:r>
            <a:r>
              <a:rPr lang="en-GB" dirty="0"/>
              <a:t>: rendering registration of NPOs voluntary. It is probably precisely the type of NPO whose registration is required for purposes of serving anti-terrorism measures that will invariably </a:t>
            </a:r>
            <a:r>
              <a:rPr lang="en-GB" i="1" dirty="0"/>
              <a:t>not </a:t>
            </a:r>
            <a:r>
              <a:rPr lang="en-GB" dirty="0"/>
              <a:t>register voluntarily. The only alternative to voluntary registration is mandatory registration. </a:t>
            </a:r>
          </a:p>
          <a:p>
            <a:endParaRPr lang="en-GB" dirty="0"/>
          </a:p>
          <a:p>
            <a:endParaRPr lang="en-GB" dirty="0"/>
          </a:p>
          <a:p>
            <a:endParaRPr lang="en-ZA" dirty="0"/>
          </a:p>
        </p:txBody>
      </p:sp>
    </p:spTree>
    <p:extLst>
      <p:ext uri="{BB962C8B-B14F-4D97-AF65-F5344CB8AC3E}">
        <p14:creationId xmlns:p14="http://schemas.microsoft.com/office/powerpoint/2010/main" val="3058041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E630-60DD-4112-8152-847BCF33ABEE}"/>
              </a:ext>
            </a:extLst>
          </p:cNvPr>
          <p:cNvSpPr>
            <a:spLocks noGrp="1"/>
          </p:cNvSpPr>
          <p:nvPr>
            <p:ph type="title"/>
          </p:nvPr>
        </p:nvSpPr>
        <p:spPr>
          <a:xfrm>
            <a:off x="384133" y="620040"/>
            <a:ext cx="11381983" cy="513436"/>
          </a:xfrm>
        </p:spPr>
        <p:txBody>
          <a:bodyPr/>
          <a:lstStyle/>
          <a:p>
            <a:pPr algn="ctr"/>
            <a:r>
              <a:rPr lang="en-ZA" sz="3600" dirty="0"/>
              <a:t>Constitutionality </a:t>
            </a:r>
            <a:r>
              <a:rPr lang="en-GB" sz="3600" dirty="0"/>
              <a:t>– SC opinion &amp; changes to tabled Bill</a:t>
            </a:r>
            <a:endParaRPr lang="en-ZA" dirty="0"/>
          </a:p>
        </p:txBody>
      </p:sp>
      <p:sp>
        <p:nvSpPr>
          <p:cNvPr id="3" name="Content Placeholder 2">
            <a:extLst>
              <a:ext uri="{FF2B5EF4-FFF2-40B4-BE49-F238E27FC236}">
                <a16:creationId xmlns:a16="http://schemas.microsoft.com/office/drawing/2014/main" id="{C725CDAE-E7C3-411A-B64B-A10A01F63DC3}"/>
              </a:ext>
            </a:extLst>
          </p:cNvPr>
          <p:cNvSpPr>
            <a:spLocks noGrp="1"/>
          </p:cNvSpPr>
          <p:nvPr>
            <p:ph idx="1"/>
          </p:nvPr>
        </p:nvSpPr>
        <p:spPr>
          <a:xfrm>
            <a:off x="384133" y="1133477"/>
            <a:ext cx="11381983" cy="5513814"/>
          </a:xfrm>
        </p:spPr>
        <p:txBody>
          <a:bodyPr>
            <a:normAutofit fontScale="92500" lnSpcReduction="10000"/>
          </a:bodyPr>
          <a:lstStyle/>
          <a:p>
            <a:r>
              <a:rPr lang="en-GB" dirty="0"/>
              <a:t>The opinion notes that registration is at least reasonably required (if not an absolute precondition) for the necessary risk-assessment. This is because registration is the means through which Government is informed of the nature of NPOs. The nature of an NPO, in its turn, enables an appreciation of the vulnerabilities to which an NPOs is exposed from a terrorist-financing perspective. It is by garnering information concerning such exposure, vulnerability and risks that Government is enabled to acquit itself of its responsibility to the South African society, the donor community, and international peers by implementing mitigation, remedial and cooperative measures. </a:t>
            </a:r>
            <a:endParaRPr lang="en-ZA" dirty="0"/>
          </a:p>
          <a:p>
            <a:r>
              <a:rPr lang="en-GB" dirty="0"/>
              <a:t>The opinion expresses the view that the same conclusion reached by the Constitutional Court in </a:t>
            </a:r>
            <a:r>
              <a:rPr lang="en-GB" i="1" dirty="0" err="1"/>
              <a:t>Garvas</a:t>
            </a:r>
            <a:r>
              <a:rPr lang="en-GB" i="1" dirty="0"/>
              <a:t> </a:t>
            </a:r>
            <a:r>
              <a:rPr lang="en-GB" dirty="0"/>
              <a:t>applies equally in the current context: the potential limitation of the right (in this case the right to freedom of association) is reasonable and justifiable in an open and democratic society based on human dignity, equality and freedom.</a:t>
            </a:r>
          </a:p>
          <a:p>
            <a:r>
              <a:rPr lang="en-ZA" dirty="0"/>
              <a:t>The opinion indicates that the powers of the director in relation to the registration and the refusal of registration are not discretionary, and are subject to the objective substantive and formal requirements set out in sections 12 and 13 of the Act.</a:t>
            </a:r>
          </a:p>
          <a:p>
            <a:r>
              <a:rPr lang="en-ZA" dirty="0"/>
              <a:t>The opinion advises that the removal of the potential for additional registration requirements and transitional arrangements to be prescribed, will ensure that the powers relating to registration and refusal of registration are not discretionary, and are clearly regulated in terms of the Act.</a:t>
            </a:r>
          </a:p>
          <a:p>
            <a:r>
              <a:rPr lang="en-ZA" dirty="0"/>
              <a:t>The opinion concluded that if the potential for additional registration requirements and transitional arrangements being prescribed by the Minister was removed, then clauses 10 and 14 of the tabled Bill would pass constitutional muster.</a:t>
            </a:r>
          </a:p>
        </p:txBody>
      </p:sp>
    </p:spTree>
    <p:extLst>
      <p:ext uri="{BB962C8B-B14F-4D97-AF65-F5344CB8AC3E}">
        <p14:creationId xmlns:p14="http://schemas.microsoft.com/office/powerpoint/2010/main" val="49875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E630-60DD-4112-8152-847BCF33ABEE}"/>
              </a:ext>
            </a:extLst>
          </p:cNvPr>
          <p:cNvSpPr>
            <a:spLocks noGrp="1"/>
          </p:cNvSpPr>
          <p:nvPr>
            <p:ph type="title"/>
          </p:nvPr>
        </p:nvSpPr>
        <p:spPr>
          <a:xfrm>
            <a:off x="384133" y="620040"/>
            <a:ext cx="11381983" cy="513436"/>
          </a:xfrm>
        </p:spPr>
        <p:txBody>
          <a:bodyPr>
            <a:normAutofit/>
          </a:bodyPr>
          <a:lstStyle/>
          <a:p>
            <a:pPr algn="ctr"/>
            <a:r>
              <a:rPr lang="en-ZA" sz="3200" dirty="0"/>
              <a:t>Constitutionality </a:t>
            </a:r>
            <a:r>
              <a:rPr lang="en-GB" sz="3200" dirty="0"/>
              <a:t>– SC opinion &amp; changes to tabled Bill</a:t>
            </a:r>
            <a:endParaRPr lang="en-ZA" sz="3200" dirty="0"/>
          </a:p>
        </p:txBody>
      </p:sp>
      <p:sp>
        <p:nvSpPr>
          <p:cNvPr id="3" name="Content Placeholder 2">
            <a:extLst>
              <a:ext uri="{FF2B5EF4-FFF2-40B4-BE49-F238E27FC236}">
                <a16:creationId xmlns:a16="http://schemas.microsoft.com/office/drawing/2014/main" id="{C725CDAE-E7C3-411A-B64B-A10A01F63DC3}"/>
              </a:ext>
            </a:extLst>
          </p:cNvPr>
          <p:cNvSpPr>
            <a:spLocks noGrp="1"/>
          </p:cNvSpPr>
          <p:nvPr>
            <p:ph idx="1"/>
          </p:nvPr>
        </p:nvSpPr>
        <p:spPr>
          <a:xfrm>
            <a:off x="384133" y="1133477"/>
            <a:ext cx="11381983" cy="5513814"/>
          </a:xfrm>
        </p:spPr>
        <p:txBody>
          <a:bodyPr>
            <a:normAutofit/>
          </a:bodyPr>
          <a:lstStyle/>
          <a:p>
            <a:r>
              <a:rPr lang="en-GB" sz="2400" dirty="0"/>
              <a:t>To summarise the opinion:</a:t>
            </a:r>
          </a:p>
          <a:p>
            <a:pPr lvl="1">
              <a:buFont typeface="Wingdings" panose="05000000000000000000" pitchFamily="2" charset="2"/>
              <a:buChar char="§"/>
            </a:pPr>
            <a:r>
              <a:rPr lang="en-GB" sz="2400" dirty="0"/>
              <a:t>It examined cl 10 of tabled Bill (now cl 11 of revised Bill, i.e. B-Bill now before the Committee) and concluded that cl 10 is not liable to an interpretation which confers a power to “interfere with the religious organisation’s doctrines/tenets/beliefs”. Cl 10 provides that an NPO “must be registered”, and refers to the mandatory and discretionary content of an NPO’s constitution. The clause confers no discretionary power on the functionary responsible for registering an NPO. </a:t>
            </a:r>
          </a:p>
          <a:p>
            <a:pPr lvl="1">
              <a:buFont typeface="Wingdings" panose="05000000000000000000" pitchFamily="2" charset="2"/>
              <a:buChar char="§"/>
            </a:pPr>
            <a:r>
              <a:rPr lang="en-GB" sz="2400" dirty="0"/>
              <a:t>It advises that all registration requirements should be in the Bill and recommends the removal of the provision that the Minister may prescribe additional registration requirements. </a:t>
            </a:r>
            <a:r>
              <a:rPr lang="en-GB" sz="2400" dirty="0">
                <a:solidFill>
                  <a:srgbClr val="FF0000"/>
                </a:solidFill>
              </a:rPr>
              <a:t>This was proposed to, and adopted by, the SCOF and the B-Bill passed by the National Assembly (NA) does not contain the provision.</a:t>
            </a:r>
          </a:p>
          <a:p>
            <a:pPr lvl="1">
              <a:buFont typeface="Wingdings" panose="05000000000000000000" pitchFamily="2" charset="2"/>
              <a:buChar char="§"/>
            </a:pPr>
            <a:r>
              <a:rPr lang="en-GB" sz="2400" dirty="0"/>
              <a:t>The opinion advises that transitional arrangements in relation to registration should be specified in the principal Act, and that is now the case in the revised Bill.  The B-Bill entails that registration will be subject to the objective requirements and processes set out in sections 12 to 14 of the NPO Act.</a:t>
            </a:r>
            <a:endParaRPr lang="en-ZA" sz="2400" dirty="0"/>
          </a:p>
        </p:txBody>
      </p:sp>
    </p:spTree>
    <p:extLst>
      <p:ext uri="{BB962C8B-B14F-4D97-AF65-F5344CB8AC3E}">
        <p14:creationId xmlns:p14="http://schemas.microsoft.com/office/powerpoint/2010/main" val="57463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F92AF-4859-4DB2-BCA4-F4CF019407D4}"/>
              </a:ext>
            </a:extLst>
          </p:cNvPr>
          <p:cNvSpPr>
            <a:spLocks noGrp="1"/>
          </p:cNvSpPr>
          <p:nvPr>
            <p:ph type="title"/>
          </p:nvPr>
        </p:nvSpPr>
        <p:spPr/>
        <p:txBody>
          <a:bodyPr>
            <a:normAutofit/>
          </a:bodyPr>
          <a:lstStyle/>
          <a:p>
            <a:pPr algn="ctr"/>
            <a:r>
              <a:rPr lang="en-GB" sz="2800" dirty="0"/>
              <a:t>Proposed change of NPO registration to reside under FIC as opposed to residing with Directorate for </a:t>
            </a:r>
            <a:r>
              <a:rPr lang="en-GB" sz="2800" dirty="0" err="1"/>
              <a:t>Nonprofit</a:t>
            </a:r>
            <a:r>
              <a:rPr lang="en-GB" sz="2800" dirty="0"/>
              <a:t> Organisations</a:t>
            </a:r>
            <a:endParaRPr lang="en-ZA" sz="2800" dirty="0"/>
          </a:p>
        </p:txBody>
      </p:sp>
      <p:sp>
        <p:nvSpPr>
          <p:cNvPr id="3" name="Content Placeholder 2">
            <a:extLst>
              <a:ext uri="{FF2B5EF4-FFF2-40B4-BE49-F238E27FC236}">
                <a16:creationId xmlns:a16="http://schemas.microsoft.com/office/drawing/2014/main" id="{725DC983-7CAB-4358-8B05-C9B2117E97BF}"/>
              </a:ext>
            </a:extLst>
          </p:cNvPr>
          <p:cNvSpPr>
            <a:spLocks noGrp="1"/>
          </p:cNvSpPr>
          <p:nvPr>
            <p:ph idx="1"/>
          </p:nvPr>
        </p:nvSpPr>
        <p:spPr/>
        <p:txBody>
          <a:bodyPr>
            <a:normAutofit lnSpcReduction="10000"/>
          </a:bodyPr>
          <a:lstStyle/>
          <a:p>
            <a:r>
              <a:rPr lang="en-GB" dirty="0"/>
              <a:t>In terms of the </a:t>
            </a:r>
            <a:r>
              <a:rPr lang="en-GB" dirty="0" err="1"/>
              <a:t>Nonprofit</a:t>
            </a:r>
            <a:r>
              <a:rPr lang="en-GB" dirty="0"/>
              <a:t> Organisation Act, Parliament has designated the Directorate of </a:t>
            </a:r>
            <a:r>
              <a:rPr lang="en-GB" dirty="0" err="1"/>
              <a:t>Nonprofit</a:t>
            </a:r>
            <a:r>
              <a:rPr lang="en-GB" dirty="0"/>
              <a:t> Organisations as being responsible for the registration of </a:t>
            </a:r>
            <a:r>
              <a:rPr lang="en-GB" dirty="0" err="1"/>
              <a:t>nonprofit</a:t>
            </a:r>
            <a:r>
              <a:rPr lang="en-GB" dirty="0"/>
              <a:t> organisations, and the regulation and supervision of licensed NPOs.</a:t>
            </a:r>
          </a:p>
          <a:p>
            <a:r>
              <a:rPr lang="en-GB" dirty="0"/>
              <a:t>The proposal to require NPOs to be registered under the FIC Act, instead of under the NPO Act, is not supported:</a:t>
            </a:r>
          </a:p>
          <a:p>
            <a:pPr lvl="1"/>
            <a:r>
              <a:rPr lang="en-GB" dirty="0"/>
              <a:t>The requirements that would be applicable to NPOs if they were required to register as accountable institutions under Schedule 1 or a reporting institution under Schedule 3 of the FIC Act would not be appropriate or aligned with the scheme of the FIC Act.</a:t>
            </a:r>
            <a:endParaRPr lang="en-GB" strike="sngStrike" dirty="0"/>
          </a:p>
          <a:p>
            <a:pPr lvl="1"/>
            <a:r>
              <a:rPr lang="en-GB" dirty="0"/>
              <a:t>Those NPOs that would be required to register under the FIC Act would be regulated and supervised differently from those who voluntarily register under the NPO Act, which would be undesirable. NPOs should be subject to consistent regulation and supervision</a:t>
            </a:r>
            <a:r>
              <a:rPr lang="en-GB" strike="sngStrike" dirty="0"/>
              <a:t>.</a:t>
            </a:r>
          </a:p>
          <a:p>
            <a:pPr lvl="1"/>
            <a:r>
              <a:rPr lang="en-GB" dirty="0"/>
              <a:t>Similarly, proposals to exempt NPOs from registering as they are registered with SARS or another registry, would similarly result in a fragmented approach to the reporting by and the regulation and supervision of NPOs</a:t>
            </a:r>
            <a:r>
              <a:rPr lang="en-GB" strike="sngStrike" dirty="0"/>
              <a:t>.</a:t>
            </a:r>
          </a:p>
          <a:p>
            <a:pPr lvl="1"/>
            <a:r>
              <a:rPr lang="en-GB" dirty="0"/>
              <a:t>The FATF recommendations are not only concerned about registration, the collecting of specified information and maintaining a register of the information. They are also concerned that there should be a framework for the regulation and supervision of NPOs, which is provided for in the NPO Act.  It is important that the NPOs that are required to be registered are subject to the requirements of the NPO Act, especially relating to governance, and that would not be the case if they were required to register with the FIC under the FIC Act.</a:t>
            </a:r>
          </a:p>
        </p:txBody>
      </p:sp>
    </p:spTree>
    <p:extLst>
      <p:ext uri="{BB962C8B-B14F-4D97-AF65-F5344CB8AC3E}">
        <p14:creationId xmlns:p14="http://schemas.microsoft.com/office/powerpoint/2010/main" val="2703323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28F1-0D90-490B-A691-054773C9929B}"/>
              </a:ext>
            </a:extLst>
          </p:cNvPr>
          <p:cNvSpPr>
            <a:spLocks noGrp="1"/>
          </p:cNvSpPr>
          <p:nvPr>
            <p:ph type="title"/>
          </p:nvPr>
        </p:nvSpPr>
        <p:spPr/>
        <p:txBody>
          <a:bodyPr>
            <a:normAutofit fontScale="90000"/>
          </a:bodyPr>
          <a:lstStyle/>
          <a:p>
            <a:pPr algn="ctr"/>
            <a:r>
              <a:rPr lang="en-GB" sz="3600" dirty="0"/>
              <a:t>Proposed change of NPO registration to reside under FIC as opposed to residing with Directorate for </a:t>
            </a:r>
            <a:r>
              <a:rPr lang="en-GB" sz="3600" dirty="0" err="1"/>
              <a:t>Nonprofit</a:t>
            </a:r>
            <a:r>
              <a:rPr lang="en-GB" sz="3600" dirty="0"/>
              <a:t> Organisations</a:t>
            </a:r>
            <a:endParaRPr lang="en-ZA" dirty="0"/>
          </a:p>
        </p:txBody>
      </p:sp>
      <p:sp>
        <p:nvSpPr>
          <p:cNvPr id="3" name="Content Placeholder 2">
            <a:extLst>
              <a:ext uri="{FF2B5EF4-FFF2-40B4-BE49-F238E27FC236}">
                <a16:creationId xmlns:a16="http://schemas.microsoft.com/office/drawing/2014/main" id="{08AC331C-1E4F-4D49-8EB1-AC35F4F7F05E}"/>
              </a:ext>
            </a:extLst>
          </p:cNvPr>
          <p:cNvSpPr>
            <a:spLocks noGrp="1"/>
          </p:cNvSpPr>
          <p:nvPr>
            <p:ph idx="1"/>
          </p:nvPr>
        </p:nvSpPr>
        <p:spPr/>
        <p:txBody>
          <a:bodyPr>
            <a:normAutofit fontScale="92500" lnSpcReduction="10000"/>
          </a:bodyPr>
          <a:lstStyle/>
          <a:p>
            <a:r>
              <a:rPr lang="en-GB" dirty="0"/>
              <a:t>Potentially adjusting the legal status of the Directorate of </a:t>
            </a:r>
            <a:r>
              <a:rPr lang="en-GB" dirty="0" err="1"/>
              <a:t>Nonprofit</a:t>
            </a:r>
            <a:r>
              <a:rPr lang="en-GB" dirty="0"/>
              <a:t> Organisations and where it is situated is a significant adjustment, which requires very careful analysis and consideration of different options, and the careful development of appropriate legislative provisions. It also requires significant engagement within government (including with and among relevant Ministers, and potentially Cabinet, and among other organs of state that might be relevant) and with stakeholders.</a:t>
            </a:r>
          </a:p>
          <a:p>
            <a:r>
              <a:rPr lang="en-GB" dirty="0"/>
              <a:t>It would be very important to ensure that any appropriate legislative provisions would be carefully developed and thoroughly considered and engaged upon, which is not possible to do in an urgent legislative process such as the present one. </a:t>
            </a:r>
          </a:p>
          <a:p>
            <a:r>
              <a:rPr lang="en-GB" dirty="0"/>
              <a:t>The comments and proposals submitted and the concerns raised are certainly understood and appreciated, and these submissions will certainly be given further serious consideration through the NPO Act Amendment Bill process.</a:t>
            </a:r>
          </a:p>
          <a:p>
            <a:r>
              <a:rPr lang="en-GB" dirty="0"/>
              <a:t>The new section 5(2) that will be inserted in the Bill will empower the Directorate to enter into co-operation, collaboration and co-ordination arrangements with other organs of state to assist the Directorate to carry out its functions, and an amendment has been inserted by the National Assembly to enable the Directorate potentially delegate administrative functions to another organ of state.</a:t>
            </a:r>
          </a:p>
          <a:p>
            <a:r>
              <a:rPr lang="en-GB" dirty="0"/>
              <a:t>The National Treasury and the Department of Social Development will continue to engage regarding the capacitation of the Directorate.</a:t>
            </a:r>
          </a:p>
          <a:p>
            <a:endParaRPr lang="en-GB" dirty="0"/>
          </a:p>
          <a:p>
            <a:endParaRPr lang="en-ZA" dirty="0"/>
          </a:p>
        </p:txBody>
      </p:sp>
    </p:spTree>
    <p:extLst>
      <p:ext uri="{BB962C8B-B14F-4D97-AF65-F5344CB8AC3E}">
        <p14:creationId xmlns:p14="http://schemas.microsoft.com/office/powerpoint/2010/main" val="3917214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ED93-84B9-4E2F-93FB-E6DAAF7BE967}"/>
              </a:ext>
            </a:extLst>
          </p:cNvPr>
          <p:cNvSpPr>
            <a:spLocks noGrp="1"/>
          </p:cNvSpPr>
          <p:nvPr>
            <p:ph type="title"/>
          </p:nvPr>
        </p:nvSpPr>
        <p:spPr/>
        <p:txBody>
          <a:bodyPr>
            <a:normAutofit/>
          </a:bodyPr>
          <a:lstStyle/>
          <a:p>
            <a:pPr algn="ctr"/>
            <a:r>
              <a:rPr lang="en-GB" sz="3200" dirty="0"/>
              <a:t>Alignment of NPO Amendment Bill and General Laws Amendment Bill (GLAB)</a:t>
            </a:r>
            <a:endParaRPr lang="en-ZA" sz="3200" dirty="0"/>
          </a:p>
        </p:txBody>
      </p:sp>
      <p:sp>
        <p:nvSpPr>
          <p:cNvPr id="3" name="Content Placeholder 2">
            <a:extLst>
              <a:ext uri="{FF2B5EF4-FFF2-40B4-BE49-F238E27FC236}">
                <a16:creationId xmlns:a16="http://schemas.microsoft.com/office/drawing/2014/main" id="{7A21FB12-4EF7-4E8A-A1F2-6468608E2BBA}"/>
              </a:ext>
            </a:extLst>
          </p:cNvPr>
          <p:cNvSpPr>
            <a:spLocks noGrp="1"/>
          </p:cNvSpPr>
          <p:nvPr>
            <p:ph idx="1"/>
          </p:nvPr>
        </p:nvSpPr>
        <p:spPr>
          <a:xfrm>
            <a:off x="384133" y="1565755"/>
            <a:ext cx="11381983" cy="5081536"/>
          </a:xfrm>
        </p:spPr>
        <p:txBody>
          <a:bodyPr>
            <a:noAutofit/>
          </a:bodyPr>
          <a:lstStyle/>
          <a:p>
            <a:r>
              <a:rPr lang="en-GB" sz="2800" dirty="0"/>
              <a:t>Queries regarding the interrelationship between the NPO Act amendments proposed in the GLAB (before Parliament) and the draft NPO Amendment Bill (not yet tabled in Parliament) are understandable and noted.</a:t>
            </a:r>
          </a:p>
          <a:p>
            <a:r>
              <a:rPr lang="en-GB" sz="2800" dirty="0"/>
              <a:t>The amendments to the NPO Act in the GLAB were developed urgently in light of the FATF Mutual Evaluation Report recommendations, while the NPO Amendment Bill process had previously commenced and addresses a much wider range of aspects relating to NPOs. </a:t>
            </a:r>
          </a:p>
          <a:p>
            <a:r>
              <a:rPr lang="en-GB" sz="2800" dirty="0"/>
              <a:t>The NPO Amendment Bill will be adjusted to align with the amendments in the GLAB, and National Treasury will engage with and support the Department of Social Development in the further processing of the NPO Amendment Bill.</a:t>
            </a:r>
            <a:endParaRPr lang="en-ZA" sz="2800" dirty="0"/>
          </a:p>
        </p:txBody>
      </p:sp>
    </p:spTree>
    <p:extLst>
      <p:ext uri="{BB962C8B-B14F-4D97-AF65-F5344CB8AC3E}">
        <p14:creationId xmlns:p14="http://schemas.microsoft.com/office/powerpoint/2010/main" val="3545951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F2BE-CDEB-449C-9972-9856BA3809D5}"/>
              </a:ext>
            </a:extLst>
          </p:cNvPr>
          <p:cNvSpPr>
            <a:spLocks noGrp="1"/>
          </p:cNvSpPr>
          <p:nvPr>
            <p:ph type="title"/>
          </p:nvPr>
        </p:nvSpPr>
        <p:spPr>
          <a:xfrm>
            <a:off x="384133" y="620040"/>
            <a:ext cx="11381983" cy="837286"/>
          </a:xfrm>
        </p:spPr>
        <p:txBody>
          <a:bodyPr>
            <a:normAutofit fontScale="90000"/>
          </a:bodyPr>
          <a:lstStyle/>
          <a:p>
            <a:pPr algn="ctr"/>
            <a:r>
              <a:rPr lang="en-ZA" sz="3200" dirty="0"/>
              <a:t>Key amendments proposed to Bill in Standing Committee on Finance (SCOF)  &amp; adopted by Nation Assembly (NA)</a:t>
            </a:r>
          </a:p>
        </p:txBody>
      </p:sp>
      <p:sp>
        <p:nvSpPr>
          <p:cNvPr id="3" name="Content Placeholder 2">
            <a:extLst>
              <a:ext uri="{FF2B5EF4-FFF2-40B4-BE49-F238E27FC236}">
                <a16:creationId xmlns:a16="http://schemas.microsoft.com/office/drawing/2014/main" id="{42CF0ED9-A07A-4CD6-BB10-12590D833212}"/>
              </a:ext>
            </a:extLst>
          </p:cNvPr>
          <p:cNvSpPr>
            <a:spLocks noGrp="1"/>
          </p:cNvSpPr>
          <p:nvPr>
            <p:ph idx="1"/>
          </p:nvPr>
        </p:nvSpPr>
        <p:spPr>
          <a:xfrm>
            <a:off x="384133" y="1371601"/>
            <a:ext cx="11381983" cy="5275690"/>
          </a:xfrm>
        </p:spPr>
        <p:txBody>
          <a:bodyPr>
            <a:normAutofit/>
          </a:bodyPr>
          <a:lstStyle/>
          <a:p>
            <a:r>
              <a:rPr lang="en-ZA" b="1" dirty="0"/>
              <a:t>Amendments to definitions of “beneficial owner” in Trust Property Control Act, 1988, Companies Act, 2008, and Financial Sector Regulation Act, 2017- </a:t>
            </a:r>
            <a:r>
              <a:rPr lang="en-ZA" dirty="0"/>
              <a:t>In light of comments from various stakeholders on the definitions of “beneficial owner” in the Bill, refined definitions were proposed, to ensure that the definitions are appropriate for the context of the different pieces of legislation.</a:t>
            </a:r>
          </a:p>
          <a:p>
            <a:r>
              <a:rPr lang="en-ZA" b="1" dirty="0"/>
              <a:t>Provisions relating to disqualification of persons to act as trustees, office-bearers of non-profit organisations, and directors of companies- </a:t>
            </a:r>
            <a:r>
              <a:rPr lang="en-ZA" dirty="0"/>
              <a:t>provisions were added to the GLAB to also disqualify persons </a:t>
            </a:r>
            <a:r>
              <a:rPr lang="en-GB" dirty="0"/>
              <a:t>subject to a resolution adopted by the Security Council of the United Nations (UN) when acting under Chapter VII of the Charter of the UN, providing for financial sanctions which entail the identification of persons or entities against whom member states of the UN must take the actions specified in the resolution.  The period of disqualification would end when the UN takes a decision to no longer apply the resolution.</a:t>
            </a:r>
          </a:p>
          <a:p>
            <a:r>
              <a:rPr lang="en-GB" b="1" dirty="0"/>
              <a:t>Application of Trust Property Control Act in relation to foreign trustees- </a:t>
            </a:r>
            <a:r>
              <a:rPr lang="en-GB" dirty="0"/>
              <a:t>Section 8 of the Act is proposed to be amended to clarify that when a person appointed outside the Republic as trustee has to administer or dispose of trust property in the Republic, then the Act will apply to such trustee in respect of such property and the person may act in that capacity only if authorised by the Master. It was recommended in submissions that the application of the requirements of the Act, should explicitly apply to foreign trustees.</a:t>
            </a:r>
            <a:endParaRPr lang="en-ZA" b="1" dirty="0"/>
          </a:p>
        </p:txBody>
      </p:sp>
    </p:spTree>
    <p:extLst>
      <p:ext uri="{BB962C8B-B14F-4D97-AF65-F5344CB8AC3E}">
        <p14:creationId xmlns:p14="http://schemas.microsoft.com/office/powerpoint/2010/main" val="324039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4070-F298-4035-8652-60A8A3BF6E3B}"/>
              </a:ext>
            </a:extLst>
          </p:cNvPr>
          <p:cNvSpPr>
            <a:spLocks noGrp="1"/>
          </p:cNvSpPr>
          <p:nvPr>
            <p:ph type="title"/>
          </p:nvPr>
        </p:nvSpPr>
        <p:spPr/>
        <p:txBody>
          <a:bodyPr/>
          <a:lstStyle/>
          <a:p>
            <a:r>
              <a:rPr lang="en-ZA" dirty="0"/>
              <a:t>Overview of comments received in the Public Hearings Process</a:t>
            </a:r>
          </a:p>
        </p:txBody>
      </p:sp>
      <p:sp>
        <p:nvSpPr>
          <p:cNvPr id="3" name="Content Placeholder 2">
            <a:extLst>
              <a:ext uri="{FF2B5EF4-FFF2-40B4-BE49-F238E27FC236}">
                <a16:creationId xmlns:a16="http://schemas.microsoft.com/office/drawing/2014/main" id="{D78EB1CC-7EB4-4A77-9E78-BE596F8FFA47}"/>
              </a:ext>
            </a:extLst>
          </p:cNvPr>
          <p:cNvSpPr>
            <a:spLocks noGrp="1"/>
          </p:cNvSpPr>
          <p:nvPr>
            <p:ph idx="1"/>
          </p:nvPr>
        </p:nvSpPr>
        <p:spPr/>
        <p:txBody>
          <a:bodyPr>
            <a:normAutofit lnSpcReduction="10000"/>
          </a:bodyPr>
          <a:lstStyle/>
          <a:p>
            <a:pPr algn="just">
              <a:spcAft>
                <a:spcPts val="800"/>
              </a:spcAft>
              <a:buFont typeface="Arial" panose="020B0604020202020204" pitchFamily="34" charset="0"/>
              <a:buChar char="•"/>
            </a:pPr>
            <a:r>
              <a:rPr lang="en-GB" sz="2400" dirty="0">
                <a:ea typeface="Calibri" panose="020F0502020204030204" pitchFamily="34" charset="0"/>
                <a:cs typeface="Arial" panose="020B0604020202020204" pitchFamily="34" charset="0"/>
              </a:rPr>
              <a:t>Contributions from 9 commentators were received by the end of the day on 22 November</a:t>
            </a:r>
          </a:p>
          <a:p>
            <a:pPr algn="just">
              <a:spcAft>
                <a:spcPts val="800"/>
              </a:spcAft>
              <a:buFont typeface="Arial" panose="020B0604020202020204" pitchFamily="34" charset="0"/>
              <a:buChar char="•"/>
            </a:pPr>
            <a:r>
              <a:rPr lang="en-GB" sz="2400" dirty="0">
                <a:ea typeface="Calibri" panose="020F0502020204030204" pitchFamily="34" charset="0"/>
                <a:cs typeface="Arial" panose="020B0604020202020204" pitchFamily="34" charset="0"/>
              </a:rPr>
              <a:t>The majority of commentators are from the NGO sector specifically</a:t>
            </a:r>
          </a:p>
          <a:p>
            <a:pPr algn="just">
              <a:spcAft>
                <a:spcPts val="800"/>
              </a:spcAft>
              <a:buFont typeface="Arial" panose="020B0604020202020204" pitchFamily="34" charset="0"/>
              <a:buChar char="•"/>
            </a:pPr>
            <a:r>
              <a:rPr lang="en-GB" sz="2400" dirty="0">
                <a:ea typeface="Calibri" panose="020F0502020204030204" pitchFamily="34" charset="0"/>
                <a:cs typeface="Arial" panose="020B0604020202020204" pitchFamily="34" charset="0"/>
              </a:rPr>
              <a:t>Some commentators requested a further extension of the comment period to afford the public who may not be aware of the implications of the Bill an opportunity to comment</a:t>
            </a:r>
          </a:p>
          <a:p>
            <a:pPr algn="just">
              <a:spcAft>
                <a:spcPts val="800"/>
              </a:spcAft>
              <a:buFont typeface="Arial" panose="020B0604020202020204" pitchFamily="34" charset="0"/>
              <a:buChar char="•"/>
            </a:pPr>
            <a:r>
              <a:rPr lang="en-GB" sz="2400" dirty="0">
                <a:ea typeface="Calibri" panose="020F0502020204030204" pitchFamily="34" charset="0"/>
                <a:cs typeface="Arial" panose="020B0604020202020204" pitchFamily="34" charset="0"/>
              </a:rPr>
              <a:t>The majority of the commentators support the Bill and its objectives in general, bar the specific comments which will be highlighted in the following slides</a:t>
            </a:r>
          </a:p>
          <a:p>
            <a:pPr algn="just">
              <a:spcAft>
                <a:spcPts val="800"/>
              </a:spcAft>
              <a:buFont typeface="Arial" panose="020B0604020202020204" pitchFamily="34" charset="0"/>
              <a:buChar char="•"/>
            </a:pPr>
            <a:r>
              <a:rPr lang="en-GB" sz="2400" dirty="0">
                <a:ea typeface="Calibri" panose="020F0502020204030204" pitchFamily="34" charset="0"/>
                <a:cs typeface="Arial" panose="020B0604020202020204" pitchFamily="34" charset="0"/>
              </a:rPr>
              <a:t>Many of the comments received raise similar concerns as those raised during the public participation in the SCOF, which are reflected the Table of Comments of the comments submitted during the initial round of public consultations, as well as the two </a:t>
            </a:r>
            <a:r>
              <a:rPr lang="en-GB" sz="2400" dirty="0" err="1">
                <a:ea typeface="Calibri" panose="020F0502020204030204" pitchFamily="34" charset="0"/>
                <a:cs typeface="Arial" panose="020B0604020202020204" pitchFamily="34" charset="0"/>
              </a:rPr>
              <a:t>Two</a:t>
            </a:r>
            <a:r>
              <a:rPr lang="en-GB" sz="2400" dirty="0">
                <a:ea typeface="Calibri" panose="020F0502020204030204" pitchFamily="34" charset="0"/>
                <a:cs typeface="Arial" panose="020B0604020202020204" pitchFamily="34" charset="0"/>
              </a:rPr>
              <a:t> Tables of Comments that reflect the comments submitted during the extended period of consultation.  The three Tables of Comments have been shared with the Committee </a:t>
            </a:r>
          </a:p>
          <a:p>
            <a:endParaRPr lang="en-ZA" dirty="0"/>
          </a:p>
        </p:txBody>
      </p:sp>
    </p:spTree>
    <p:extLst>
      <p:ext uri="{BB962C8B-B14F-4D97-AF65-F5344CB8AC3E}">
        <p14:creationId xmlns:p14="http://schemas.microsoft.com/office/powerpoint/2010/main" val="3350234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EC13-5B37-4987-B966-C81BAE771C64}"/>
              </a:ext>
            </a:extLst>
          </p:cNvPr>
          <p:cNvSpPr>
            <a:spLocks noGrp="1"/>
          </p:cNvSpPr>
          <p:nvPr>
            <p:ph type="title"/>
          </p:nvPr>
        </p:nvSpPr>
        <p:spPr/>
        <p:txBody>
          <a:bodyPr>
            <a:normAutofit/>
          </a:bodyPr>
          <a:lstStyle/>
          <a:p>
            <a:r>
              <a:rPr lang="en-ZA" sz="3200" dirty="0"/>
              <a:t>Key amendments proposed to Bill in SCOF &amp; adopted by NA - </a:t>
            </a:r>
            <a:r>
              <a:rPr lang="en-ZA" sz="3200" dirty="0" err="1"/>
              <a:t>Nonprofit</a:t>
            </a:r>
            <a:r>
              <a:rPr lang="en-ZA" sz="3200" dirty="0"/>
              <a:t> Organisations Act</a:t>
            </a:r>
          </a:p>
        </p:txBody>
      </p:sp>
      <p:sp>
        <p:nvSpPr>
          <p:cNvPr id="3" name="Content Placeholder 2">
            <a:extLst>
              <a:ext uri="{FF2B5EF4-FFF2-40B4-BE49-F238E27FC236}">
                <a16:creationId xmlns:a16="http://schemas.microsoft.com/office/drawing/2014/main" id="{06ADD773-745F-4E50-BAB8-20C5846FB61B}"/>
              </a:ext>
            </a:extLst>
          </p:cNvPr>
          <p:cNvSpPr>
            <a:spLocks noGrp="1"/>
          </p:cNvSpPr>
          <p:nvPr>
            <p:ph idx="1"/>
          </p:nvPr>
        </p:nvSpPr>
        <p:spPr/>
        <p:txBody>
          <a:bodyPr>
            <a:normAutofit/>
          </a:bodyPr>
          <a:lstStyle/>
          <a:p>
            <a:r>
              <a:rPr lang="en-ZA" sz="2400" dirty="0"/>
              <a:t>As to capacity of the Directorate of </a:t>
            </a:r>
            <a:r>
              <a:rPr lang="en-ZA" sz="2400" dirty="0" err="1"/>
              <a:t>Nonprofit</a:t>
            </a:r>
            <a:r>
              <a:rPr lang="en-ZA" sz="2400" dirty="0"/>
              <a:t> Organisations to effectively implement the registration requirements for NPOs and the maintenance of a register of information relating to the</a:t>
            </a:r>
            <a:r>
              <a:rPr lang="en-GB" sz="2400" dirty="0"/>
              <a:t> office-bearers, control structure, governance, management, administration and operations of NPOs:</a:t>
            </a:r>
          </a:p>
          <a:p>
            <a:pPr marL="0" indent="0">
              <a:buNone/>
            </a:pPr>
            <a:endParaRPr lang="en-GB" sz="2400" dirty="0"/>
          </a:p>
          <a:p>
            <a:pPr lvl="1">
              <a:buFont typeface="Wingdings" panose="05000000000000000000" pitchFamily="2" charset="2"/>
              <a:buChar char="§"/>
            </a:pPr>
            <a:r>
              <a:rPr lang="en-ZA" sz="2400" dirty="0"/>
              <a:t>Clause 9 of the tabled GLAB (new section 5(2)) enables </a:t>
            </a:r>
            <a:r>
              <a:rPr lang="en-GB" sz="2400" dirty="0"/>
              <a:t>the Directorate to enter into arrangements for co-operation, collaboration, and co-ordination arrangements with other organs of state.</a:t>
            </a:r>
          </a:p>
          <a:p>
            <a:pPr lvl="1">
              <a:buFont typeface="Wingdings" panose="05000000000000000000" pitchFamily="2" charset="2"/>
              <a:buChar char="§"/>
            </a:pPr>
            <a:r>
              <a:rPr lang="en-GB" sz="2400" dirty="0"/>
              <a:t>An additional provision is proposed, i.e. enabling the Directorate to delegate administrative functions to another organ of state.</a:t>
            </a:r>
          </a:p>
        </p:txBody>
      </p:sp>
    </p:spTree>
    <p:extLst>
      <p:ext uri="{BB962C8B-B14F-4D97-AF65-F5344CB8AC3E}">
        <p14:creationId xmlns:p14="http://schemas.microsoft.com/office/powerpoint/2010/main" val="2890285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277A6-4EF8-462A-AC83-D8B9B73BEBF4}"/>
              </a:ext>
            </a:extLst>
          </p:cNvPr>
          <p:cNvSpPr>
            <a:spLocks noGrp="1"/>
          </p:cNvSpPr>
          <p:nvPr>
            <p:ph type="title"/>
          </p:nvPr>
        </p:nvSpPr>
        <p:spPr/>
        <p:txBody>
          <a:bodyPr>
            <a:normAutofit/>
          </a:bodyPr>
          <a:lstStyle/>
          <a:p>
            <a:r>
              <a:rPr lang="en-ZA" sz="3600" dirty="0"/>
              <a:t>Key amendments proposed to Bill in SCOF &amp; adopted by NA - </a:t>
            </a:r>
            <a:r>
              <a:rPr lang="en-ZA" dirty="0"/>
              <a:t>Approach to registration of NPOs</a:t>
            </a:r>
          </a:p>
        </p:txBody>
      </p:sp>
      <p:sp>
        <p:nvSpPr>
          <p:cNvPr id="3" name="Content Placeholder 2">
            <a:extLst>
              <a:ext uri="{FF2B5EF4-FFF2-40B4-BE49-F238E27FC236}">
                <a16:creationId xmlns:a16="http://schemas.microsoft.com/office/drawing/2014/main" id="{DCB97EE9-7B36-46B2-80C1-EEE1A47DF8E1}"/>
              </a:ext>
            </a:extLst>
          </p:cNvPr>
          <p:cNvSpPr>
            <a:spLocks noGrp="1"/>
          </p:cNvSpPr>
          <p:nvPr>
            <p:ph idx="1"/>
          </p:nvPr>
        </p:nvSpPr>
        <p:spPr>
          <a:xfrm>
            <a:off x="384133" y="1565755"/>
            <a:ext cx="11381983" cy="5081536"/>
          </a:xfrm>
        </p:spPr>
        <p:txBody>
          <a:bodyPr>
            <a:normAutofit/>
          </a:bodyPr>
          <a:lstStyle/>
          <a:p>
            <a:r>
              <a:rPr lang="en-ZA" dirty="0"/>
              <a:t>In light of the comments regarding the proposed mandatory registration of all NPOs under the NPO Act, changes were proposed to SCOF and adopted by NA:</a:t>
            </a:r>
          </a:p>
          <a:p>
            <a:pPr lvl="1">
              <a:buFont typeface="Wingdings" panose="05000000000000000000" pitchFamily="2" charset="2"/>
              <a:buChar char="ü"/>
            </a:pPr>
            <a:r>
              <a:rPr lang="en-ZA" sz="2000" dirty="0"/>
              <a:t>Not all NPOs will now be required to register as opposed to the tabled Bill that required the registration of all NPOs.  The following NPOs will be required to register:</a:t>
            </a:r>
          </a:p>
          <a:p>
            <a:pPr lvl="2"/>
            <a:r>
              <a:rPr lang="en-GB" sz="2000" dirty="0"/>
              <a:t>Any NPO that makes donations to individuals or organisations domiciled in a foreign country, including when such individuals are physically in South Africa;</a:t>
            </a:r>
          </a:p>
          <a:p>
            <a:pPr lvl="2"/>
            <a:r>
              <a:rPr lang="en-GB" sz="2000" dirty="0"/>
              <a:t>Any NPO that provides humanitarian, charitable, religious, educational or cultural services outside of South Africa’s borders.</a:t>
            </a:r>
          </a:p>
          <a:p>
            <a:pPr lvl="1">
              <a:buFont typeface="Wingdings" panose="05000000000000000000" pitchFamily="2" charset="2"/>
              <a:buChar char="ü"/>
            </a:pPr>
            <a:r>
              <a:rPr lang="en-GB" sz="2000" dirty="0"/>
              <a:t>Wording is included to make it explicitly clear that the Directorate does not have the discretion to refuse registration if the requirements of the NPO Act are complied with. Currently, section 13(2) provides that if the applicant for registration complies with the requirements of the Act, then it must be registered.</a:t>
            </a:r>
          </a:p>
          <a:p>
            <a:pPr lvl="1">
              <a:buFont typeface="Wingdings" panose="05000000000000000000" pitchFamily="2" charset="2"/>
              <a:buChar char="ü"/>
            </a:pPr>
            <a:r>
              <a:rPr lang="en-GB" sz="2000" dirty="0"/>
              <a:t>Similarly, wording is included to make it explicitly clear that the grounds on which a non-profit organisation could be deregistered could be exercised only in respect of non-compliance with requirements in the NPO Act. Currently, the grounds for cancellation as set out in section 20 are non-compliance with requirements of the Act, or non-compliance with a provision of its constitution, which has not been rectified after receipt of a notice contemplated in that section. </a:t>
            </a:r>
            <a:endParaRPr lang="en-ZA" sz="2000" dirty="0"/>
          </a:p>
        </p:txBody>
      </p:sp>
    </p:spTree>
    <p:extLst>
      <p:ext uri="{BB962C8B-B14F-4D97-AF65-F5344CB8AC3E}">
        <p14:creationId xmlns:p14="http://schemas.microsoft.com/office/powerpoint/2010/main" val="206901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CB79-F200-49B4-AEED-24E277DD0B5A}"/>
              </a:ext>
            </a:extLst>
          </p:cNvPr>
          <p:cNvSpPr>
            <a:spLocks noGrp="1"/>
          </p:cNvSpPr>
          <p:nvPr>
            <p:ph type="title"/>
          </p:nvPr>
        </p:nvSpPr>
        <p:spPr/>
        <p:txBody>
          <a:bodyPr>
            <a:normAutofit/>
          </a:bodyPr>
          <a:lstStyle/>
          <a:p>
            <a:r>
              <a:rPr lang="en-ZA" sz="3200" dirty="0"/>
              <a:t>Key amendments proposed to Bill in SCOF &amp; adopted by NA - Approach to registration of NPOs</a:t>
            </a:r>
          </a:p>
        </p:txBody>
      </p:sp>
      <p:sp>
        <p:nvSpPr>
          <p:cNvPr id="3" name="Content Placeholder 2">
            <a:extLst>
              <a:ext uri="{FF2B5EF4-FFF2-40B4-BE49-F238E27FC236}">
                <a16:creationId xmlns:a16="http://schemas.microsoft.com/office/drawing/2014/main" id="{7C4E4317-681A-4DF9-B8C5-61C60F582B46}"/>
              </a:ext>
            </a:extLst>
          </p:cNvPr>
          <p:cNvSpPr>
            <a:spLocks noGrp="1"/>
          </p:cNvSpPr>
          <p:nvPr>
            <p:ph idx="1"/>
          </p:nvPr>
        </p:nvSpPr>
        <p:spPr/>
        <p:txBody>
          <a:bodyPr vert="horz" lIns="91440" tIns="45720" rIns="91440" bIns="45720" rtlCol="0" anchor="t">
            <a:normAutofit/>
          </a:bodyPr>
          <a:lstStyle/>
          <a:p>
            <a:pPr lvl="1"/>
            <a:r>
              <a:rPr lang="en-GB" sz="2000" dirty="0"/>
              <a:t>In relation to the constitution of an NPO, the Directorate is only able to review that the constitution addresses the matters specified in section 12(2) of the NPO Act.  Wording is now included to make it explicit that the Directorate cannot require an NPO to change its constitution, it may only refuse registration if the constitution does not address the matters required in section 12(2).</a:t>
            </a:r>
          </a:p>
          <a:p>
            <a:pPr lvl="1"/>
            <a:r>
              <a:rPr lang="en-GB" sz="2000" dirty="0"/>
              <a:t>The grounds on which registration might be refused, or on which an NPO might be deregistered, or on which an NPO might be required to amend its constitution would be clearly limited.</a:t>
            </a:r>
          </a:p>
          <a:p>
            <a:pPr lvl="1"/>
            <a:r>
              <a:rPr lang="en-GB" sz="2000" dirty="0"/>
              <a:t>In response to concerns about the potential for powers of the Directorate to exercise powers in a manner that might infringe constitutional rights, it was noted that all public power must be exercised in accordance with the Constitution, and in compliance with the Bill of Rights and the Promotion of Administrative Justice Act (PAJA).  Since the Constitution and the PAJA apply automatically, it is not necessary to expressly state this in other legislation such as the NPO Act.</a:t>
            </a:r>
          </a:p>
          <a:p>
            <a:pPr lvl="1"/>
            <a:r>
              <a:rPr lang="en-GB" sz="2000" dirty="0"/>
              <a:t>It is submitted that as the powers of the Directorate have been clearly delineated through the addition of explicit wording, and in light of the application of the Constitution and the PAJA, the powers of registration, deregistration, and the power to require amendments to be made to an NPO’s constitution may not be exercised in a manner that would potentially infringe on the constitutional rights. </a:t>
            </a:r>
          </a:p>
          <a:p>
            <a:endParaRPr lang="en-ZA" dirty="0"/>
          </a:p>
        </p:txBody>
      </p:sp>
    </p:spTree>
    <p:extLst>
      <p:ext uri="{BB962C8B-B14F-4D97-AF65-F5344CB8AC3E}">
        <p14:creationId xmlns:p14="http://schemas.microsoft.com/office/powerpoint/2010/main" val="1927908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F0DE-AB17-4027-8207-859CCD596E2F}"/>
              </a:ext>
            </a:extLst>
          </p:cNvPr>
          <p:cNvSpPr>
            <a:spLocks noGrp="1"/>
          </p:cNvSpPr>
          <p:nvPr>
            <p:ph type="title"/>
          </p:nvPr>
        </p:nvSpPr>
        <p:spPr/>
        <p:txBody>
          <a:bodyPr>
            <a:normAutofit/>
          </a:bodyPr>
          <a:lstStyle/>
          <a:p>
            <a:r>
              <a:rPr lang="en-ZA" sz="3200" dirty="0"/>
              <a:t>Key amendments proposed to Bill in SCOF &amp; adopted by NA - Approach to registration of NPOs</a:t>
            </a:r>
          </a:p>
        </p:txBody>
      </p:sp>
      <p:sp>
        <p:nvSpPr>
          <p:cNvPr id="3" name="Content Placeholder 2">
            <a:extLst>
              <a:ext uri="{FF2B5EF4-FFF2-40B4-BE49-F238E27FC236}">
                <a16:creationId xmlns:a16="http://schemas.microsoft.com/office/drawing/2014/main" id="{FCDFC86E-90EA-46D6-BC4B-1FF7A157C696}"/>
              </a:ext>
            </a:extLst>
          </p:cNvPr>
          <p:cNvSpPr>
            <a:spLocks noGrp="1"/>
          </p:cNvSpPr>
          <p:nvPr>
            <p:ph idx="1"/>
          </p:nvPr>
        </p:nvSpPr>
        <p:spPr/>
        <p:txBody>
          <a:bodyPr>
            <a:normAutofit/>
          </a:bodyPr>
          <a:lstStyle/>
          <a:p>
            <a:r>
              <a:rPr lang="en-ZA" sz="2800" dirty="0"/>
              <a:t>As indicated earlier a legal opinion from Senior Counsel analysed the provisions in the tabled Bill relating to the registration of NPOs.  The opinion concluded that generally the provisions were constitutionally sound, with the exception of the reference in the tabled Bill in the amendments to section 12 of the NPO Act to “prescribed licensing requirements” and “transitional arrangements” for NPOs required to register. </a:t>
            </a:r>
          </a:p>
          <a:p>
            <a:r>
              <a:rPr lang="en-ZA" sz="2800" dirty="0"/>
              <a:t>It was proposed to SCOF that those references be removed, and it was adopted by the NA.</a:t>
            </a:r>
          </a:p>
          <a:p>
            <a:r>
              <a:rPr lang="en-ZA" sz="2800" dirty="0"/>
              <a:t>The registration of NPOs would only be subject to the objective requirements and processes contained in sections 12 to 14 of the NPO Act.</a:t>
            </a:r>
          </a:p>
        </p:txBody>
      </p:sp>
    </p:spTree>
    <p:extLst>
      <p:ext uri="{BB962C8B-B14F-4D97-AF65-F5344CB8AC3E}">
        <p14:creationId xmlns:p14="http://schemas.microsoft.com/office/powerpoint/2010/main" val="3949591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9D0606E-0B72-4975-9B22-01B228F4BF1E}"/>
              </a:ext>
            </a:extLst>
          </p:cNvPr>
          <p:cNvPicPr>
            <a:picLocks noGrp="1" noChangeAspect="1"/>
          </p:cNvPicPr>
          <p:nvPr>
            <p:ph idx="1"/>
          </p:nvPr>
        </p:nvPicPr>
        <p:blipFill>
          <a:blip r:embed="rId2"/>
          <a:stretch>
            <a:fillRect/>
          </a:stretch>
        </p:blipFill>
        <p:spPr>
          <a:xfrm>
            <a:off x="560760" y="525402"/>
            <a:ext cx="6749388" cy="2414824"/>
          </a:xfrm>
          <a:prstGeom prst="rect">
            <a:avLst/>
          </a:prstGeom>
        </p:spPr>
      </p:pic>
      <p:pic>
        <p:nvPicPr>
          <p:cNvPr id="5" name="Picture 4">
            <a:extLst>
              <a:ext uri="{FF2B5EF4-FFF2-40B4-BE49-F238E27FC236}">
                <a16:creationId xmlns:a16="http://schemas.microsoft.com/office/drawing/2014/main" id="{3A4B973C-BF6E-49A5-9DCF-C39472FCA47E}"/>
              </a:ext>
            </a:extLst>
          </p:cNvPr>
          <p:cNvPicPr>
            <a:picLocks noChangeAspect="1"/>
          </p:cNvPicPr>
          <p:nvPr/>
        </p:nvPicPr>
        <p:blipFill>
          <a:blip r:embed="rId3"/>
          <a:stretch>
            <a:fillRect/>
          </a:stretch>
        </p:blipFill>
        <p:spPr>
          <a:xfrm>
            <a:off x="1031025" y="2940226"/>
            <a:ext cx="6582239" cy="3874530"/>
          </a:xfrm>
          <a:prstGeom prst="rect">
            <a:avLst/>
          </a:prstGeom>
        </p:spPr>
      </p:pic>
    </p:spTree>
    <p:extLst>
      <p:ext uri="{BB962C8B-B14F-4D97-AF65-F5344CB8AC3E}">
        <p14:creationId xmlns:p14="http://schemas.microsoft.com/office/powerpoint/2010/main" val="1226375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21B30-B424-4C68-9D58-1BC276AF8ECF}"/>
              </a:ext>
            </a:extLst>
          </p:cNvPr>
          <p:cNvSpPr>
            <a:spLocks noGrp="1"/>
          </p:cNvSpPr>
          <p:nvPr>
            <p:ph type="title"/>
          </p:nvPr>
        </p:nvSpPr>
        <p:spPr/>
        <p:txBody>
          <a:bodyPr/>
          <a:lstStyle/>
          <a:p>
            <a:r>
              <a:rPr lang="en-ZA" dirty="0"/>
              <a:t> Section 13 of NPO Act</a:t>
            </a:r>
          </a:p>
        </p:txBody>
      </p:sp>
      <p:pic>
        <p:nvPicPr>
          <p:cNvPr id="4" name="Content Placeholder 3">
            <a:extLst>
              <a:ext uri="{FF2B5EF4-FFF2-40B4-BE49-F238E27FC236}">
                <a16:creationId xmlns:a16="http://schemas.microsoft.com/office/drawing/2014/main" id="{217E2CBF-2EC5-404D-8381-B0EA14E585E8}"/>
              </a:ext>
            </a:extLst>
          </p:cNvPr>
          <p:cNvPicPr>
            <a:picLocks noGrp="1" noChangeAspect="1"/>
          </p:cNvPicPr>
          <p:nvPr>
            <p:ph idx="1"/>
          </p:nvPr>
        </p:nvPicPr>
        <p:blipFill>
          <a:blip r:embed="rId2"/>
          <a:stretch>
            <a:fillRect/>
          </a:stretch>
        </p:blipFill>
        <p:spPr>
          <a:xfrm>
            <a:off x="2950329" y="1657034"/>
            <a:ext cx="6698863" cy="4465910"/>
          </a:xfrm>
          <a:prstGeom prst="rect">
            <a:avLst/>
          </a:prstGeom>
        </p:spPr>
      </p:pic>
    </p:spTree>
    <p:extLst>
      <p:ext uri="{BB962C8B-B14F-4D97-AF65-F5344CB8AC3E}">
        <p14:creationId xmlns:p14="http://schemas.microsoft.com/office/powerpoint/2010/main" val="1530905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8C971-B48B-4FB0-BA6C-EF375B28BA50}"/>
              </a:ext>
            </a:extLst>
          </p:cNvPr>
          <p:cNvSpPr>
            <a:spLocks noGrp="1"/>
          </p:cNvSpPr>
          <p:nvPr>
            <p:ph type="title"/>
          </p:nvPr>
        </p:nvSpPr>
        <p:spPr/>
        <p:txBody>
          <a:bodyPr/>
          <a:lstStyle/>
          <a:p>
            <a:r>
              <a:rPr lang="en-ZA" dirty="0"/>
              <a:t>Amendments to sections 18 and 21 of the NPO Act</a:t>
            </a:r>
          </a:p>
        </p:txBody>
      </p:sp>
      <p:sp>
        <p:nvSpPr>
          <p:cNvPr id="3" name="Content Placeholder 2">
            <a:extLst>
              <a:ext uri="{FF2B5EF4-FFF2-40B4-BE49-F238E27FC236}">
                <a16:creationId xmlns:a16="http://schemas.microsoft.com/office/drawing/2014/main" id="{B1AA0369-AE4B-4D35-ACEE-09398DDA28C4}"/>
              </a:ext>
            </a:extLst>
          </p:cNvPr>
          <p:cNvSpPr>
            <a:spLocks noGrp="1"/>
          </p:cNvSpPr>
          <p:nvPr>
            <p:ph idx="1"/>
          </p:nvPr>
        </p:nvSpPr>
        <p:spPr/>
        <p:txBody>
          <a:bodyPr/>
          <a:lstStyle/>
          <a:p>
            <a:pPr marL="0" indent="0">
              <a:buNone/>
            </a:pPr>
            <a:r>
              <a:rPr lang="en-GB" dirty="0"/>
              <a:t>In section 18 of the NPO Act, after subsection (1A), in response to comments, the following subsection is inserted</a:t>
            </a:r>
            <a:r>
              <a:rPr lang="en-ZA" dirty="0"/>
              <a:t>:</a:t>
            </a:r>
          </a:p>
          <a:p>
            <a:pPr marL="0" indent="0">
              <a:buNone/>
            </a:pPr>
            <a:r>
              <a:rPr lang="en-GB" dirty="0"/>
              <a:t>	</a:t>
            </a:r>
          </a:p>
          <a:p>
            <a:pPr marL="0" indent="0">
              <a:buNone/>
            </a:pPr>
            <a:endParaRPr lang="en-ZA" dirty="0"/>
          </a:p>
        </p:txBody>
      </p:sp>
      <p:pic>
        <p:nvPicPr>
          <p:cNvPr id="4" name="Picture 3">
            <a:extLst>
              <a:ext uri="{FF2B5EF4-FFF2-40B4-BE49-F238E27FC236}">
                <a16:creationId xmlns:a16="http://schemas.microsoft.com/office/drawing/2014/main" id="{EE4F8147-0697-45D9-9C39-FCBA737B4C15}"/>
              </a:ext>
            </a:extLst>
          </p:cNvPr>
          <p:cNvPicPr>
            <a:picLocks noChangeAspect="1"/>
          </p:cNvPicPr>
          <p:nvPr/>
        </p:nvPicPr>
        <p:blipFill>
          <a:blip r:embed="rId2"/>
          <a:stretch>
            <a:fillRect/>
          </a:stretch>
        </p:blipFill>
        <p:spPr>
          <a:xfrm>
            <a:off x="1050284" y="3975872"/>
            <a:ext cx="5369039" cy="2126864"/>
          </a:xfrm>
          <a:prstGeom prst="rect">
            <a:avLst/>
          </a:prstGeom>
        </p:spPr>
      </p:pic>
      <p:pic>
        <p:nvPicPr>
          <p:cNvPr id="5" name="Picture 4">
            <a:extLst>
              <a:ext uri="{FF2B5EF4-FFF2-40B4-BE49-F238E27FC236}">
                <a16:creationId xmlns:a16="http://schemas.microsoft.com/office/drawing/2014/main" id="{E4240D33-72B7-44CB-A1B9-C51585D855C0}"/>
              </a:ext>
            </a:extLst>
          </p:cNvPr>
          <p:cNvPicPr>
            <a:picLocks noChangeAspect="1"/>
          </p:cNvPicPr>
          <p:nvPr/>
        </p:nvPicPr>
        <p:blipFill>
          <a:blip r:embed="rId3"/>
          <a:stretch>
            <a:fillRect/>
          </a:stretch>
        </p:blipFill>
        <p:spPr>
          <a:xfrm>
            <a:off x="1050284" y="2578052"/>
            <a:ext cx="5865813" cy="753698"/>
          </a:xfrm>
          <a:prstGeom prst="rect">
            <a:avLst/>
          </a:prstGeom>
        </p:spPr>
      </p:pic>
    </p:spTree>
    <p:extLst>
      <p:ext uri="{BB962C8B-B14F-4D97-AF65-F5344CB8AC3E}">
        <p14:creationId xmlns:p14="http://schemas.microsoft.com/office/powerpoint/2010/main" val="965496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F017-2CD3-4E33-8F4D-83617D91363B}"/>
              </a:ext>
            </a:extLst>
          </p:cNvPr>
          <p:cNvSpPr>
            <a:spLocks noGrp="1"/>
          </p:cNvSpPr>
          <p:nvPr>
            <p:ph type="title"/>
          </p:nvPr>
        </p:nvSpPr>
        <p:spPr/>
        <p:txBody>
          <a:bodyPr/>
          <a:lstStyle/>
          <a:p>
            <a:r>
              <a:rPr lang="en-ZA" dirty="0"/>
              <a:t>Amendment to section 29 of the NPO Act </a:t>
            </a:r>
          </a:p>
        </p:txBody>
      </p:sp>
      <p:sp>
        <p:nvSpPr>
          <p:cNvPr id="3" name="Content Placeholder 2">
            <a:extLst>
              <a:ext uri="{FF2B5EF4-FFF2-40B4-BE49-F238E27FC236}">
                <a16:creationId xmlns:a16="http://schemas.microsoft.com/office/drawing/2014/main" id="{C6660BF2-C8DE-4AF4-B0EF-ACDA0B570AE2}"/>
              </a:ext>
            </a:extLst>
          </p:cNvPr>
          <p:cNvSpPr>
            <a:spLocks noGrp="1"/>
          </p:cNvSpPr>
          <p:nvPr>
            <p:ph idx="1"/>
          </p:nvPr>
        </p:nvSpPr>
        <p:spPr/>
        <p:txBody>
          <a:bodyPr/>
          <a:lstStyle/>
          <a:p>
            <a:r>
              <a:rPr lang="en-ZA" dirty="0"/>
              <a:t>In response to concerns raised in submissions regarding the proposal in the tabled Bill would create offences for NPOs, the Bill now proposes to create contraventions that would be subject to administrative sanctions:</a:t>
            </a:r>
          </a:p>
          <a:p>
            <a:pPr marL="0" indent="0">
              <a:buNone/>
            </a:pPr>
            <a:endParaRPr lang="en-ZA" dirty="0"/>
          </a:p>
          <a:p>
            <a:pPr marL="0" indent="0">
              <a:buNone/>
            </a:pPr>
            <a:endParaRPr lang="en-ZA" dirty="0"/>
          </a:p>
        </p:txBody>
      </p:sp>
      <p:pic>
        <p:nvPicPr>
          <p:cNvPr id="6" name="Picture 5">
            <a:extLst>
              <a:ext uri="{FF2B5EF4-FFF2-40B4-BE49-F238E27FC236}">
                <a16:creationId xmlns:a16="http://schemas.microsoft.com/office/drawing/2014/main" id="{D208394F-5D62-4CF1-8AAF-D0C17B03D52C}"/>
              </a:ext>
            </a:extLst>
          </p:cNvPr>
          <p:cNvPicPr>
            <a:picLocks noChangeAspect="1"/>
          </p:cNvPicPr>
          <p:nvPr/>
        </p:nvPicPr>
        <p:blipFill>
          <a:blip r:embed="rId2"/>
          <a:stretch>
            <a:fillRect/>
          </a:stretch>
        </p:blipFill>
        <p:spPr>
          <a:xfrm>
            <a:off x="1611567" y="3132199"/>
            <a:ext cx="8123509" cy="2930121"/>
          </a:xfrm>
          <a:prstGeom prst="rect">
            <a:avLst/>
          </a:prstGeom>
        </p:spPr>
      </p:pic>
    </p:spTree>
    <p:extLst>
      <p:ext uri="{BB962C8B-B14F-4D97-AF65-F5344CB8AC3E}">
        <p14:creationId xmlns:p14="http://schemas.microsoft.com/office/powerpoint/2010/main" val="3213298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4D0F-FB94-4A84-B83C-2774B9E95E90}"/>
              </a:ext>
            </a:extLst>
          </p:cNvPr>
          <p:cNvSpPr>
            <a:spLocks noGrp="1"/>
          </p:cNvSpPr>
          <p:nvPr>
            <p:ph type="title"/>
          </p:nvPr>
        </p:nvSpPr>
        <p:spPr/>
        <p:txBody>
          <a:bodyPr>
            <a:normAutofit/>
          </a:bodyPr>
          <a:lstStyle/>
          <a:p>
            <a:pPr algn="ctr"/>
            <a:r>
              <a:rPr lang="en-ZA" sz="2800" dirty="0"/>
              <a:t>Key amendments proposed to Bill in SCOF &amp; adopted by NA - Amendments to Companies Act</a:t>
            </a:r>
          </a:p>
        </p:txBody>
      </p:sp>
      <p:sp>
        <p:nvSpPr>
          <p:cNvPr id="3" name="Content Placeholder 2">
            <a:extLst>
              <a:ext uri="{FF2B5EF4-FFF2-40B4-BE49-F238E27FC236}">
                <a16:creationId xmlns:a16="http://schemas.microsoft.com/office/drawing/2014/main" id="{C28B4420-8E25-4A0F-A917-DC9D178EDB1D}"/>
              </a:ext>
            </a:extLst>
          </p:cNvPr>
          <p:cNvSpPr>
            <a:spLocks noGrp="1"/>
          </p:cNvSpPr>
          <p:nvPr>
            <p:ph idx="1"/>
          </p:nvPr>
        </p:nvSpPr>
        <p:spPr>
          <a:xfrm>
            <a:off x="384133" y="1565755"/>
            <a:ext cx="11381983" cy="5081536"/>
          </a:xfrm>
        </p:spPr>
        <p:txBody>
          <a:bodyPr/>
          <a:lstStyle/>
          <a:p>
            <a:r>
              <a:rPr lang="en-ZA" dirty="0"/>
              <a:t>In submissions to SCOF, it was highlighted that the reporting requirements in relation to beneficial ownership information in the proposed amendments to the Companies Act, would pose challenges for compliance by listed companies.  It was proposed in the submissions that listed companies should be exempted from the reporting requirements. </a:t>
            </a:r>
          </a:p>
          <a:p>
            <a:r>
              <a:rPr lang="en-ZA" dirty="0"/>
              <a:t>Rather than provide for an exemption, refinements were proposed to the amendments to the Companies Act to provide for differing reporting requirements for what will now be referred to as “affected companies” as will be defined in section 1 of the Companies Act in terms of clause 55 of the Bill.  </a:t>
            </a:r>
          </a:p>
          <a:p>
            <a:r>
              <a:rPr lang="en-ZA" dirty="0"/>
              <a:t>There will be differing reporting requirements in relation to “affected companies” compared to other companies.</a:t>
            </a:r>
          </a:p>
          <a:p>
            <a:pPr marL="0" indent="0">
              <a:buNone/>
            </a:pPr>
            <a:endParaRPr lang="en-ZA" dirty="0"/>
          </a:p>
          <a:p>
            <a:pPr marL="0" indent="0">
              <a:buNone/>
            </a:pPr>
            <a:endParaRPr lang="en-ZA" dirty="0"/>
          </a:p>
          <a:p>
            <a:endParaRPr lang="en-ZA" dirty="0"/>
          </a:p>
          <a:p>
            <a:pPr marL="0" indent="0">
              <a:buNone/>
            </a:pPr>
            <a:endParaRPr lang="en-ZA" dirty="0"/>
          </a:p>
        </p:txBody>
      </p:sp>
      <p:pic>
        <p:nvPicPr>
          <p:cNvPr id="4" name="Picture 3">
            <a:extLst>
              <a:ext uri="{FF2B5EF4-FFF2-40B4-BE49-F238E27FC236}">
                <a16:creationId xmlns:a16="http://schemas.microsoft.com/office/drawing/2014/main" id="{8BF8CE85-7C44-4030-8713-DD0F11D396D1}"/>
              </a:ext>
            </a:extLst>
          </p:cNvPr>
          <p:cNvPicPr>
            <a:picLocks noChangeAspect="1"/>
          </p:cNvPicPr>
          <p:nvPr/>
        </p:nvPicPr>
        <p:blipFill>
          <a:blip r:embed="rId2"/>
          <a:stretch>
            <a:fillRect/>
          </a:stretch>
        </p:blipFill>
        <p:spPr>
          <a:xfrm>
            <a:off x="3124705" y="4476750"/>
            <a:ext cx="6226425" cy="2121075"/>
          </a:xfrm>
          <a:prstGeom prst="rect">
            <a:avLst/>
          </a:prstGeom>
        </p:spPr>
      </p:pic>
    </p:spTree>
    <p:extLst>
      <p:ext uri="{BB962C8B-B14F-4D97-AF65-F5344CB8AC3E}">
        <p14:creationId xmlns:p14="http://schemas.microsoft.com/office/powerpoint/2010/main" val="2921049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C42A-AD0D-4E35-8DA1-F0B5BFA74E15}"/>
              </a:ext>
            </a:extLst>
          </p:cNvPr>
          <p:cNvSpPr>
            <a:spLocks noGrp="1"/>
          </p:cNvSpPr>
          <p:nvPr>
            <p:ph type="title"/>
          </p:nvPr>
        </p:nvSpPr>
        <p:spPr>
          <a:xfrm>
            <a:off x="384133" y="620039"/>
            <a:ext cx="11381983" cy="814711"/>
          </a:xfrm>
        </p:spPr>
        <p:txBody>
          <a:bodyPr>
            <a:normAutofit fontScale="90000"/>
          </a:bodyPr>
          <a:lstStyle/>
          <a:p>
            <a:r>
              <a:rPr lang="en-ZA" sz="3200" dirty="0"/>
              <a:t>Key amendments proposed to Bill in SCOF &amp; adopted by NA - Amendments to section 56 of the Companies Act</a:t>
            </a:r>
          </a:p>
        </p:txBody>
      </p:sp>
      <p:pic>
        <p:nvPicPr>
          <p:cNvPr id="4" name="Content Placeholder 3">
            <a:extLst>
              <a:ext uri="{FF2B5EF4-FFF2-40B4-BE49-F238E27FC236}">
                <a16:creationId xmlns:a16="http://schemas.microsoft.com/office/drawing/2014/main" id="{925F6890-290A-41D0-BFA7-6DD9E6C01346}"/>
              </a:ext>
            </a:extLst>
          </p:cNvPr>
          <p:cNvPicPr>
            <a:picLocks noGrp="1" noChangeAspect="1"/>
          </p:cNvPicPr>
          <p:nvPr>
            <p:ph idx="1"/>
          </p:nvPr>
        </p:nvPicPr>
        <p:blipFill>
          <a:blip r:embed="rId2"/>
          <a:stretch>
            <a:fillRect/>
          </a:stretch>
        </p:blipFill>
        <p:spPr>
          <a:xfrm>
            <a:off x="1944995" y="1434750"/>
            <a:ext cx="6663500" cy="5378482"/>
          </a:xfrm>
          <a:prstGeom prst="rect">
            <a:avLst/>
          </a:prstGeom>
        </p:spPr>
      </p:pic>
    </p:spTree>
    <p:extLst>
      <p:ext uri="{BB962C8B-B14F-4D97-AF65-F5344CB8AC3E}">
        <p14:creationId xmlns:p14="http://schemas.microsoft.com/office/powerpoint/2010/main" val="1219149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2803119654"/>
              </p:ext>
            </p:extLst>
          </p:nvPr>
        </p:nvGraphicFramePr>
        <p:xfrm>
          <a:off x="426719" y="868150"/>
          <a:ext cx="11381147" cy="5354005"/>
        </p:xfrm>
        <a:graphic>
          <a:graphicData uri="http://schemas.openxmlformats.org/drawingml/2006/table">
            <a:tbl>
              <a:tblPr firstRow="1" bandRow="1">
                <a:tableStyleId>{7E9639D4-E3E2-4D34-9284-5A2195B3D0D7}</a:tableStyleId>
              </a:tblPr>
              <a:tblGrid>
                <a:gridCol w="4650498">
                  <a:extLst>
                    <a:ext uri="{9D8B030D-6E8A-4147-A177-3AD203B41FA5}">
                      <a16:colId xmlns:a16="http://schemas.microsoft.com/office/drawing/2014/main" val="627047143"/>
                    </a:ext>
                  </a:extLst>
                </a:gridCol>
                <a:gridCol w="6730649">
                  <a:extLst>
                    <a:ext uri="{9D8B030D-6E8A-4147-A177-3AD203B41FA5}">
                      <a16:colId xmlns:a16="http://schemas.microsoft.com/office/drawing/2014/main" val="333112960"/>
                    </a:ext>
                  </a:extLst>
                </a:gridCol>
              </a:tblGrid>
              <a:tr h="309565">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616251">
                <a:tc>
                  <a:txBody>
                    <a:bodyPr/>
                    <a:lstStyle/>
                    <a:p>
                      <a:pPr algn="just"/>
                      <a:r>
                        <a:rPr lang="en-US" sz="1100" b="1" kern="1200" dirty="0">
                          <a:solidFill>
                            <a:schemeClr val="tx1"/>
                          </a:solidFill>
                          <a:effectLst/>
                          <a:latin typeface="+mn-lt"/>
                          <a:ea typeface="+mn-ea"/>
                          <a:cs typeface="+mn-cs"/>
                        </a:rPr>
                        <a:t>Training of prosecutors, police and other role players – </a:t>
                      </a:r>
                      <a:r>
                        <a:rPr lang="en-US" sz="1100" b="0" kern="1200" dirty="0">
                          <a:solidFill>
                            <a:schemeClr val="tx1"/>
                          </a:solidFill>
                          <a:effectLst/>
                          <a:latin typeface="+mn-lt"/>
                          <a:ea typeface="+mn-ea"/>
                          <a:cs typeface="+mn-cs"/>
                        </a:rPr>
                        <a:t>1) A</a:t>
                      </a:r>
                      <a:r>
                        <a:rPr lang="en-US" sz="1100" kern="1200" dirty="0">
                          <a:solidFill>
                            <a:schemeClr val="tx1"/>
                          </a:solidFill>
                          <a:effectLst/>
                          <a:latin typeface="+mn-lt"/>
                          <a:ea typeface="+mn-ea"/>
                          <a:cs typeface="+mn-cs"/>
                        </a:rPr>
                        <a:t> crucial step is the training of prosecutors and police to be able to utilize the legislation in order to equip the police with skills to investigate and the prosecutors to be able not only to develop charges sheets but to guide investigations 2) It will also be critical that Treasury working with other key state organs, e.g. the Auditor-General, SARS, NPA, FIC and SAPS ensure that the relevant officials are trained and capacitated to enforce the Bill’s full implementation</a:t>
                      </a:r>
                      <a:endParaRPr lang="en-US"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100" dirty="0">
                          <a:solidFill>
                            <a:schemeClr val="tx1"/>
                          </a:solidFill>
                        </a:rPr>
                        <a:t>Guidance and awareness raising initiatives to be provided timeously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154407"/>
                  </a:ext>
                </a:extLst>
              </a:tr>
              <a:tr h="1012491">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Access to beneficial ownership information – </a:t>
                      </a:r>
                      <a:r>
                        <a:rPr lang="en-US" sz="1100" b="0" kern="1200" dirty="0">
                          <a:solidFill>
                            <a:schemeClr val="tx1"/>
                          </a:solidFill>
                          <a:effectLst/>
                          <a:latin typeface="+mn-lt"/>
                          <a:ea typeface="+mn-ea"/>
                          <a:cs typeface="+mn-cs"/>
                        </a:rPr>
                        <a:t>1) The Bill does not seem to seek to make beneficial ownership registers publicly available 2) </a:t>
                      </a:r>
                      <a:r>
                        <a:rPr lang="en-US" sz="1100" kern="1200" dirty="0">
                          <a:solidFill>
                            <a:schemeClr val="tx1"/>
                          </a:solidFill>
                          <a:effectLst/>
                          <a:latin typeface="+mn-lt"/>
                          <a:ea typeface="+mn-ea"/>
                          <a:cs typeface="+mn-cs"/>
                        </a:rPr>
                        <a:t>Trade unions, shop stewards, workers, civil society and journalists continue to play an important role in uncovering commercial crimes and corruption 3) By making beneficial ownership information publicly available, these groups and the public in general can continue to assist in the fights against tax evasion and corruption. This will help to effectively implement a beneficial ownership regime.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Access to the various registers will be dealt through regulations after consultation with all stakeholders, and will be a staged process in line with the approach by most by other FATF compliant jurisdictions.</a:t>
                      </a:r>
                      <a:endParaRPr lang="en-ZA" sz="1100" kern="1200" dirty="0">
                        <a:solidFill>
                          <a:schemeClr val="tx1"/>
                        </a:solidFill>
                        <a:effectLst/>
                        <a:latin typeface="+mn-lt"/>
                        <a:ea typeface="+mn-ea"/>
                        <a:cs typeface="+mn-cs"/>
                      </a:endParaRPr>
                    </a:p>
                    <a:p>
                      <a:pPr algn="just"/>
                      <a:endParaRPr lang="en-US" sz="1100" dirty="0">
                        <a:solidFill>
                          <a:schemeClr val="tx1"/>
                        </a:solidFill>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Regulations will set out the details around the access to the information contained in the register. The Bill also provides for the regulations in the different laws to made after consultation with the Minister of Finance and the FIC.  This will ensure that the development of the regulations relating to the registers in the different laws are consistent and </a:t>
                      </a:r>
                      <a:r>
                        <a:rPr lang="en-US" sz="1100" dirty="0" err="1">
                          <a:solidFill>
                            <a:schemeClr val="tx1"/>
                          </a:solidFill>
                        </a:rPr>
                        <a:t>co-ordinated</a:t>
                      </a:r>
                      <a:r>
                        <a:rPr lang="en-US" sz="1100" dirty="0">
                          <a:solidFill>
                            <a:schemeClr val="tx1"/>
                          </a:solidFill>
                        </a:rPr>
                        <a:t>. It is envisaged that,, the registers be accessible to competent authorities and obliged entities having CDD obligations, on a tiered access basis, taking into consideration the Protection of Personal Information Act and the Promotion of Access to Information Act and</a:t>
                      </a:r>
                      <a:r>
                        <a:rPr lang="en-US" sz="1100" baseline="0" dirty="0">
                          <a:solidFill>
                            <a:schemeClr val="tx1"/>
                          </a:solidFill>
                        </a:rPr>
                        <a:t> international law</a:t>
                      </a:r>
                      <a:r>
                        <a:rPr lang="en-US" sz="1100" dirty="0">
                          <a:solidFill>
                            <a:schemeClr val="tx1"/>
                          </a:solidFill>
                        </a:rPr>
                        <a:t>.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The question of open access to the general public is left by FATF to countries to decide. This decision has not yet been made as it requires full consultation with all stakeholders. </a:t>
                      </a:r>
                      <a:r>
                        <a:rPr lang="en-US" sz="1100" kern="1200" dirty="0">
                          <a:solidFill>
                            <a:schemeClr val="tx1"/>
                          </a:solidFill>
                          <a:effectLst/>
                          <a:latin typeface="+mn-lt"/>
                          <a:ea typeface="+mn-ea"/>
                          <a:cs typeface="+mn-cs"/>
                        </a:rPr>
                        <a:t>The revised FATF Interpretation Note to Rec 2 </a:t>
                      </a:r>
                      <a:r>
                        <a:rPr lang="en-US" sz="1100" u="none" kern="1200" dirty="0">
                          <a:solidFill>
                            <a:schemeClr val="tx1"/>
                          </a:solidFill>
                          <a:effectLst/>
                          <a:latin typeface="+mn-lt"/>
                          <a:ea typeface="+mn-ea"/>
                          <a:cs typeface="+mn-cs"/>
                        </a:rPr>
                        <a:t>, </a:t>
                      </a:r>
                      <a:r>
                        <a:rPr lang="en-US" sz="1100" u="sng" kern="1200" dirty="0">
                          <a:solidFill>
                            <a:schemeClr val="tx1"/>
                          </a:solidFill>
                          <a:effectLst/>
                          <a:latin typeface="+mn-lt"/>
                          <a:ea typeface="+mn-ea"/>
                          <a:cs typeface="+mn-cs"/>
                        </a:rPr>
                        <a:t>it is  not mandated that the registry be public</a:t>
                      </a:r>
                      <a:r>
                        <a:rPr lang="en-US" sz="1100" kern="1200" dirty="0">
                          <a:solidFill>
                            <a:schemeClr val="tx1"/>
                          </a:solidFill>
                          <a:effectLst/>
                          <a:latin typeface="+mn-lt"/>
                          <a:ea typeface="+mn-ea"/>
                          <a:cs typeface="+mn-cs"/>
                        </a:rPr>
                        <a:t>, but there must be some form of access by AML obliged persons to effect the sharing of information between designated authorities and institutions to effect cross-checking of data.</a:t>
                      </a:r>
                      <a:endParaRPr lang="en-ZA"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It is further important to note, that a registry by itself is not a panacea, it does not ensure access to accurate information in a timely manner. </a:t>
                      </a:r>
                      <a:r>
                        <a:rPr lang="en-US" sz="1100" u="sng" kern="1200" dirty="0">
                          <a:solidFill>
                            <a:schemeClr val="tx1"/>
                          </a:solidFill>
                          <a:effectLst/>
                          <a:latin typeface="+mn-lt"/>
                          <a:ea typeface="+mn-ea"/>
                          <a:cs typeface="+mn-cs"/>
                        </a:rPr>
                        <a:t>It’s a base or a foundation but cannot be the only source to be relied on by authorities</a:t>
                      </a:r>
                      <a:r>
                        <a:rPr lang="en-US" sz="1100" kern="1200" dirty="0">
                          <a:solidFill>
                            <a:schemeClr val="tx1"/>
                          </a:solidFill>
                          <a:effectLst/>
                          <a:latin typeface="+mn-lt"/>
                          <a:ea typeface="+mn-ea"/>
                          <a:cs typeface="+mn-cs"/>
                        </a:rPr>
                        <a:t>. It should be viewed as the icing on the cake or the ultimate step. If the goal is timely, accurate and updated information available to competent authorities, companies gathering info, banks, law enforcement and other competent authorities compelling the provision of this information are needed. If all this is being done, it is submitted that it is appropriate to put the information in a registry and make it available with sufficient safeguards and</a:t>
                      </a:r>
                      <a:r>
                        <a:rPr lang="en-US" sz="1100" dirty="0">
                          <a:solidFill>
                            <a:schemeClr val="tx1"/>
                          </a:solidFill>
                        </a:rPr>
                        <a:t> limitations such as to what is strictly necessary and proportionate to the objective pursued</a:t>
                      </a:r>
                      <a:r>
                        <a:rPr lang="en-US" sz="1100" kern="1200" dirty="0">
                          <a:solidFill>
                            <a:schemeClr val="tx1"/>
                          </a:solidFill>
                          <a:effectLst/>
                          <a:latin typeface="+mn-lt"/>
                          <a:ea typeface="+mn-ea"/>
                          <a:cs typeface="+mn-cs"/>
                        </a:rPr>
                        <a:t>.</a:t>
                      </a:r>
                      <a:endParaRPr lang="en-ZA" sz="11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293907"/>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25884" y="548640"/>
            <a:ext cx="11340232" cy="6098651"/>
          </a:xfrm>
        </p:spPr>
        <p:txBody>
          <a:bodyPr>
            <a:normAutofit/>
          </a:bodyPr>
          <a:lstStyle/>
          <a:p>
            <a:pPr marL="0" indent="0">
              <a:buNone/>
            </a:pPr>
            <a:r>
              <a:rPr lang="en-US" sz="1600" b="1" dirty="0"/>
              <a:t>General comments</a:t>
            </a:r>
          </a:p>
        </p:txBody>
      </p:sp>
    </p:spTree>
    <p:extLst>
      <p:ext uri="{BB962C8B-B14F-4D97-AF65-F5344CB8AC3E}">
        <p14:creationId xmlns:p14="http://schemas.microsoft.com/office/powerpoint/2010/main" val="290926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BC5C-32C8-4573-B368-131277D7569E}"/>
              </a:ext>
            </a:extLst>
          </p:cNvPr>
          <p:cNvSpPr>
            <a:spLocks noGrp="1"/>
          </p:cNvSpPr>
          <p:nvPr>
            <p:ph type="title"/>
          </p:nvPr>
        </p:nvSpPr>
        <p:spPr>
          <a:xfrm>
            <a:off x="384133" y="428625"/>
            <a:ext cx="11381983" cy="1137129"/>
          </a:xfrm>
        </p:spPr>
        <p:txBody>
          <a:bodyPr>
            <a:normAutofit/>
          </a:bodyPr>
          <a:lstStyle/>
          <a:p>
            <a:r>
              <a:rPr lang="en-ZA" sz="3200" dirty="0"/>
              <a:t>Key amendments proposed to Bill in SCOF &amp; adopted by NA - Amendment of section 122 of the Companies Act</a:t>
            </a:r>
          </a:p>
        </p:txBody>
      </p:sp>
      <p:pic>
        <p:nvPicPr>
          <p:cNvPr id="4" name="Content Placeholder 3">
            <a:extLst>
              <a:ext uri="{FF2B5EF4-FFF2-40B4-BE49-F238E27FC236}">
                <a16:creationId xmlns:a16="http://schemas.microsoft.com/office/drawing/2014/main" id="{8900AB29-31F5-4488-AFFE-50E543BFD06C}"/>
              </a:ext>
            </a:extLst>
          </p:cNvPr>
          <p:cNvPicPr>
            <a:picLocks noGrp="1" noChangeAspect="1"/>
          </p:cNvPicPr>
          <p:nvPr>
            <p:ph idx="1"/>
          </p:nvPr>
        </p:nvPicPr>
        <p:blipFill>
          <a:blip r:embed="rId2"/>
          <a:stretch>
            <a:fillRect/>
          </a:stretch>
        </p:blipFill>
        <p:spPr>
          <a:xfrm>
            <a:off x="2662369" y="1409490"/>
            <a:ext cx="6577617" cy="5122660"/>
          </a:xfrm>
          <a:prstGeom prst="rect">
            <a:avLst/>
          </a:prstGeom>
        </p:spPr>
      </p:pic>
    </p:spTree>
    <p:extLst>
      <p:ext uri="{BB962C8B-B14F-4D97-AF65-F5344CB8AC3E}">
        <p14:creationId xmlns:p14="http://schemas.microsoft.com/office/powerpoint/2010/main" val="271798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1230045782"/>
              </p:ext>
            </p:extLst>
          </p:nvPr>
        </p:nvGraphicFramePr>
        <p:xfrm>
          <a:off x="425884" y="1160143"/>
          <a:ext cx="11162894" cy="2804818"/>
        </p:xfrm>
        <a:graphic>
          <a:graphicData uri="http://schemas.openxmlformats.org/drawingml/2006/table">
            <a:tbl>
              <a:tblPr firstRow="1" bandRow="1">
                <a:tableStyleId>{7E9639D4-E3E2-4D34-9284-5A2195B3D0D7}</a:tableStyleId>
              </a:tblPr>
              <a:tblGrid>
                <a:gridCol w="4561317">
                  <a:extLst>
                    <a:ext uri="{9D8B030D-6E8A-4147-A177-3AD203B41FA5}">
                      <a16:colId xmlns:a16="http://schemas.microsoft.com/office/drawing/2014/main" val="627047143"/>
                    </a:ext>
                  </a:extLst>
                </a:gridCol>
                <a:gridCol w="6601577">
                  <a:extLst>
                    <a:ext uri="{9D8B030D-6E8A-4147-A177-3AD203B41FA5}">
                      <a16:colId xmlns:a16="http://schemas.microsoft.com/office/drawing/2014/main" val="333112960"/>
                    </a:ext>
                  </a:extLst>
                </a:gridCol>
              </a:tblGrid>
              <a:tr h="516471">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2288347">
                <a:tc>
                  <a:txBody>
                    <a:bodyPr/>
                    <a:lstStyle/>
                    <a:p>
                      <a:pPr algn="just"/>
                      <a:r>
                        <a:rPr lang="en-US" sz="1400" b="1" dirty="0">
                          <a:solidFill>
                            <a:schemeClr val="tx1"/>
                          </a:solidFill>
                        </a:rPr>
                        <a:t>Failure by trustee to perform duties (clause 7) – </a:t>
                      </a:r>
                      <a:r>
                        <a:rPr lang="en-US" sz="1400" b="0" dirty="0">
                          <a:solidFill>
                            <a:schemeClr val="tx1"/>
                          </a:solidFill>
                        </a:rPr>
                        <a:t>1)Trustees may need to rely on information that is provided to them so there should be provision that a trustee will not be guilty of an offence in terms of section 11A(1) if the trustee can show that the trustee took all reasonable steps to establish the BO of the trust. 2) The new offences(for failure to comply with sections 10(2), 11(1)(</a:t>
                      </a:r>
                      <a:r>
                        <a:rPr lang="en-US" sz="1400" b="0" dirty="0" err="1">
                          <a:solidFill>
                            <a:schemeClr val="tx1"/>
                          </a:solidFill>
                        </a:rPr>
                        <a:t>dA</a:t>
                      </a:r>
                      <a:r>
                        <a:rPr lang="en-US" sz="1400" b="0" dirty="0">
                          <a:solidFill>
                            <a:schemeClr val="tx1"/>
                          </a:solidFill>
                        </a:rPr>
                        <a:t>) or 11A(1)) is likely to </a:t>
                      </a:r>
                      <a:r>
                        <a:rPr lang="en-US" sz="1400" b="0" dirty="0" err="1">
                          <a:solidFill>
                            <a:schemeClr val="tx1"/>
                          </a:solidFill>
                        </a:rPr>
                        <a:t>disincentivise</a:t>
                      </a:r>
                      <a:r>
                        <a:rPr lang="en-US" sz="1400" b="0" dirty="0">
                          <a:solidFill>
                            <a:schemeClr val="tx1"/>
                          </a:solidFill>
                        </a:rPr>
                        <a:t> persons to act as trustees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400" kern="1200" dirty="0">
                          <a:solidFill>
                            <a:schemeClr val="tx1"/>
                          </a:solidFill>
                          <a:effectLst/>
                          <a:latin typeface="+mn-lt"/>
                          <a:ea typeface="+mn-ea"/>
                          <a:cs typeface="+mn-cs"/>
                        </a:rPr>
                        <a:t>The forthcoming Regulation of Trusts Bill will propose to provide  that a trustee that willfully fails to establish and keep register of the beneficial owners, or that knowingly keeps false information of a beneficial owner, is guilty of an offence. It will also provide for sanctions for the provision of wrong information to a trustee</a:t>
                      </a:r>
                      <a:endParaRPr lang="en-US" sz="1400" dirty="0">
                        <a:solidFill>
                          <a:schemeClr val="tx1"/>
                        </a:solidFill>
                      </a:endParaRPr>
                    </a:p>
                    <a:p>
                      <a:pPr algn="just"/>
                      <a:endParaRPr lang="en-US" sz="1400" dirty="0">
                        <a:solidFill>
                          <a:schemeClr val="tx1"/>
                        </a:solidFill>
                      </a:endParaRPr>
                    </a:p>
                    <a:p>
                      <a:pPr algn="just"/>
                      <a:r>
                        <a:rPr lang="en-US" sz="1400" dirty="0">
                          <a:solidFill>
                            <a:schemeClr val="tx1"/>
                          </a:solidFill>
                        </a:rPr>
                        <a:t>Effective but proportionate</a:t>
                      </a:r>
                      <a:r>
                        <a:rPr lang="en-US" sz="1400" baseline="0" dirty="0">
                          <a:solidFill>
                            <a:schemeClr val="tx1"/>
                          </a:solidFill>
                        </a:rPr>
                        <a:t> </a:t>
                      </a:r>
                      <a:r>
                        <a:rPr lang="en-US" sz="1400" dirty="0">
                          <a:solidFill>
                            <a:schemeClr val="tx1"/>
                          </a:solidFill>
                        </a:rPr>
                        <a:t>sanctions are provided for in relation to </a:t>
                      </a:r>
                      <a:r>
                        <a:rPr lang="en-US" sz="1400" kern="1200" dirty="0">
                          <a:solidFill>
                            <a:schemeClr val="tx1"/>
                          </a:solidFill>
                          <a:effectLst/>
                          <a:latin typeface="+mn-lt"/>
                          <a:ea typeface="+mn-ea"/>
                          <a:cs typeface="+mn-cs"/>
                        </a:rPr>
                        <a:t>a trustee’s failure to establish and keep  a register of beneficial ownership</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154407"/>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25884" y="548640"/>
            <a:ext cx="11340232" cy="6098651"/>
          </a:xfrm>
        </p:spPr>
        <p:txBody>
          <a:bodyPr>
            <a:normAutofit/>
          </a:bodyPr>
          <a:lstStyle/>
          <a:p>
            <a:pPr marL="0" indent="0">
              <a:buNone/>
            </a:pPr>
            <a:r>
              <a:rPr lang="en-US" sz="1600" b="1" dirty="0"/>
              <a:t>Trust Property Control Act</a:t>
            </a:r>
          </a:p>
          <a:p>
            <a:pPr marL="0" indent="0">
              <a:buNone/>
              <a:tabLst>
                <a:tab pos="8113713" algn="l"/>
              </a:tabLst>
            </a:pPr>
            <a:endParaRPr lang="en-US" sz="1600" b="1" dirty="0"/>
          </a:p>
        </p:txBody>
      </p:sp>
    </p:spTree>
    <p:extLst>
      <p:ext uri="{BB962C8B-B14F-4D97-AF65-F5344CB8AC3E}">
        <p14:creationId xmlns:p14="http://schemas.microsoft.com/office/powerpoint/2010/main" val="1575644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568975101"/>
              </p:ext>
            </p:extLst>
          </p:nvPr>
        </p:nvGraphicFramePr>
        <p:xfrm>
          <a:off x="644973" y="916877"/>
          <a:ext cx="11162894" cy="5305154"/>
        </p:xfrm>
        <a:graphic>
          <a:graphicData uri="http://schemas.openxmlformats.org/drawingml/2006/table">
            <a:tbl>
              <a:tblPr firstRow="1" bandRow="1">
                <a:tableStyleId>{7E9639D4-E3E2-4D34-9284-5A2195B3D0D7}</a:tableStyleId>
              </a:tblPr>
              <a:tblGrid>
                <a:gridCol w="4561317">
                  <a:extLst>
                    <a:ext uri="{9D8B030D-6E8A-4147-A177-3AD203B41FA5}">
                      <a16:colId xmlns:a16="http://schemas.microsoft.com/office/drawing/2014/main" val="627047143"/>
                    </a:ext>
                  </a:extLst>
                </a:gridCol>
                <a:gridCol w="6601577">
                  <a:extLst>
                    <a:ext uri="{9D8B030D-6E8A-4147-A177-3AD203B41FA5}">
                      <a16:colId xmlns:a16="http://schemas.microsoft.com/office/drawing/2014/main" val="333112960"/>
                    </a:ext>
                  </a:extLst>
                </a:gridCol>
              </a:tblGrid>
              <a:tr h="392032">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796441">
                <a:tc>
                  <a:txBody>
                    <a:bodyPr/>
                    <a:lstStyle/>
                    <a:p>
                      <a:pPr algn="just"/>
                      <a:r>
                        <a:rPr lang="en-US" sz="1350" b="1" kern="1200" dirty="0">
                          <a:solidFill>
                            <a:schemeClr val="tx1"/>
                          </a:solidFill>
                          <a:effectLst/>
                          <a:latin typeface="+mn-lt"/>
                          <a:ea typeface="+mn-ea"/>
                          <a:cs typeface="+mn-cs"/>
                        </a:rPr>
                        <a:t>Alignment of NPO Amendment Bill with the GLAB – </a:t>
                      </a:r>
                      <a:r>
                        <a:rPr lang="en-US" sz="1350" b="0" kern="1200" dirty="0">
                          <a:solidFill>
                            <a:schemeClr val="tx1"/>
                          </a:solidFill>
                          <a:effectLst/>
                          <a:latin typeface="+mn-lt"/>
                          <a:ea typeface="+mn-ea"/>
                          <a:cs typeface="+mn-cs"/>
                        </a:rPr>
                        <a:t>1) </a:t>
                      </a:r>
                      <a:r>
                        <a:rPr lang="en-US" sz="1350" kern="1200" dirty="0">
                          <a:solidFill>
                            <a:schemeClr val="tx1"/>
                          </a:solidFill>
                          <a:effectLst/>
                          <a:latin typeface="+mn-lt"/>
                          <a:ea typeface="+mn-ea"/>
                          <a:cs typeface="+mn-cs"/>
                        </a:rPr>
                        <a:t>The NPO Amendment Bill is not aligned with the latest position on restricted mandatory registration 2) There is apprehension about processing the Bill and the draft NPO Bill in separate proceedings </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1350" kern="1200" dirty="0">
                          <a:solidFill>
                            <a:schemeClr val="tx1"/>
                          </a:solidFill>
                          <a:effectLst/>
                          <a:latin typeface="+mn-lt"/>
                          <a:ea typeface="+mn-ea"/>
                          <a:cs typeface="+mn-cs"/>
                        </a:rPr>
                        <a:t>The NPO Amendment Bill is at a draft stage and has not been Tabled in Parliament as yet.</a:t>
                      </a:r>
                    </a:p>
                    <a:p>
                      <a:pPr lvl="0"/>
                      <a:r>
                        <a:rPr lang="en-US" sz="1350" kern="1200" dirty="0">
                          <a:solidFill>
                            <a:schemeClr val="tx1"/>
                          </a:solidFill>
                          <a:effectLst/>
                          <a:latin typeface="+mn-lt"/>
                          <a:ea typeface="+mn-ea"/>
                          <a:cs typeface="+mn-cs"/>
                        </a:rPr>
                        <a:t>The GLAB was developed to address specific deficiencies identified in the Mutual Evaluation Report </a:t>
                      </a:r>
                    </a:p>
                    <a:p>
                      <a:r>
                        <a:rPr lang="en-US" sz="1350" kern="1200" dirty="0">
                          <a:solidFill>
                            <a:schemeClr val="tx1"/>
                          </a:solidFill>
                          <a:effectLst/>
                          <a:latin typeface="+mn-lt"/>
                          <a:ea typeface="+mn-ea"/>
                          <a:cs typeface="+mn-cs"/>
                        </a:rPr>
                        <a:t>The further development of the NPO Amendment Bill will be based on the NPO Act as amended by the GLAB.  This will address the issues raised around the alignment as well as the additional issues not addressed in the GLAB.</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154407"/>
                  </a:ext>
                </a:extLst>
              </a:tr>
              <a:tr h="2772118">
                <a:tc>
                  <a:txBody>
                    <a:bodyPr/>
                    <a:lstStyle/>
                    <a:p>
                      <a:pPr algn="just"/>
                      <a:r>
                        <a:rPr lang="en-US" sz="1350" b="1" kern="1200" dirty="0">
                          <a:solidFill>
                            <a:schemeClr val="tx1"/>
                          </a:solidFill>
                          <a:effectLst/>
                          <a:latin typeface="+mn-lt"/>
                          <a:ea typeface="+mn-ea"/>
                          <a:cs typeface="+mn-cs"/>
                        </a:rPr>
                        <a:t>Compulsory registration – </a:t>
                      </a:r>
                      <a:r>
                        <a:rPr lang="en-US" sz="1350" b="0" kern="1200" dirty="0">
                          <a:solidFill>
                            <a:schemeClr val="tx1"/>
                          </a:solidFill>
                          <a:effectLst/>
                          <a:latin typeface="+mn-lt"/>
                          <a:ea typeface="+mn-ea"/>
                          <a:cs typeface="+mn-cs"/>
                        </a:rPr>
                        <a:t>1) </a:t>
                      </a:r>
                      <a:r>
                        <a:rPr lang="en-US" sz="1350" kern="1200" dirty="0">
                          <a:solidFill>
                            <a:schemeClr val="tx1"/>
                          </a:solidFill>
                          <a:effectLst/>
                          <a:latin typeface="+mn-lt"/>
                          <a:ea typeface="+mn-ea"/>
                          <a:cs typeface="+mn-cs"/>
                        </a:rPr>
                        <a:t>The Bill should exclude NPOs that are already registered as PBOs with SARS from being deemed “at-risk NPOs” that need to register with DSD 2) The identified limited subset of NPOs is still too broad, including a wide array of NPOs. Practically, all religious </a:t>
                      </a:r>
                      <a:r>
                        <a:rPr lang="en-US" sz="1350" kern="1200" dirty="0" err="1">
                          <a:solidFill>
                            <a:schemeClr val="tx1"/>
                          </a:solidFill>
                          <a:effectLst/>
                          <a:latin typeface="+mn-lt"/>
                          <a:ea typeface="+mn-ea"/>
                          <a:cs typeface="+mn-cs"/>
                        </a:rPr>
                        <a:t>organisations</a:t>
                      </a:r>
                      <a:r>
                        <a:rPr lang="en-US" sz="1350" kern="1200" dirty="0">
                          <a:solidFill>
                            <a:schemeClr val="tx1"/>
                          </a:solidFill>
                          <a:effectLst/>
                          <a:latin typeface="+mn-lt"/>
                          <a:ea typeface="+mn-ea"/>
                          <a:cs typeface="+mn-cs"/>
                        </a:rPr>
                        <a:t> that make donations or provide services outside of South Africa’s borders (likely a vast number), will be required to register and comply with the NPO Act– or face administrative sanctions</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1350" dirty="0">
                          <a:solidFill>
                            <a:schemeClr val="tx1"/>
                          </a:solidFill>
                          <a:effectLst/>
                          <a:latin typeface="+mn-lt"/>
                          <a:ea typeface="Calibri" panose="020F0502020204030204" pitchFamily="34" charset="0"/>
                          <a:cs typeface="Times New Roman" panose="02020603050405020304" pitchFamily="18" charset="0"/>
                        </a:rPr>
                        <a:t>PBO’s are currently monitored for submission of the tax returns and for compliance with section 30 provisions of the Income Tax Act. The  monitoring is conducted annually, when PBO’s file tax returns. SARS does not monitor specifically funds expended on activities conducted outside South Africa, except in the instances of s.18A approved entities where funds may not be expended outside of SA.  </a:t>
                      </a:r>
                      <a:endParaRPr lang="en-ZA" sz="1350" dirty="0">
                        <a:solidFill>
                          <a:schemeClr val="tx1"/>
                        </a:solidFill>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ZA" sz="1350" dirty="0">
                          <a:solidFill>
                            <a:schemeClr val="tx1"/>
                          </a:solidFill>
                          <a:effectLst/>
                          <a:latin typeface="+mn-lt"/>
                          <a:ea typeface="Calibri" panose="020F0502020204030204" pitchFamily="34" charset="0"/>
                          <a:cs typeface="Times New Roman" panose="02020603050405020304" pitchFamily="18" charset="0"/>
                        </a:rPr>
                        <a:t>The Income Tax Act and the Non Profit Organisations Act are aimed at two different objectives and the registration under one piece of legislation does not absolve the organisation from registering under another piece of legislation. It is important to note that NPOs that will be required to register under the NPO Act will be subject to the requirements of the NPO Act.</a:t>
                      </a:r>
                    </a:p>
                    <a:p>
                      <a:pPr algn="just">
                        <a:lnSpc>
                          <a:spcPct val="107000"/>
                        </a:lnSpc>
                        <a:spcAft>
                          <a:spcPts val="800"/>
                        </a:spcAft>
                      </a:pPr>
                      <a:r>
                        <a:rPr lang="en-ZA" sz="1350" dirty="0">
                          <a:solidFill>
                            <a:schemeClr val="tx1"/>
                          </a:solidFill>
                          <a:effectLst/>
                          <a:latin typeface="+mn-lt"/>
                          <a:ea typeface="Calibri" panose="020F0502020204030204" pitchFamily="34" charset="0"/>
                          <a:cs typeface="Times New Roman" panose="02020603050405020304" pitchFamily="18" charset="0"/>
                        </a:rPr>
                        <a:t>Should one want to allow a deviation for the religious sector, it would also mean that other entities identified in the at-risk category, will not have to register with DSD if they are registered with SARS.  From a practical point of view, the objective of introducing the register of NPOs is to have a unified register for the categories of NPOs that are identified as being at potential risk and that have to comply with the NPO Act.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293907"/>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25884" y="548640"/>
            <a:ext cx="11340232" cy="6098651"/>
          </a:xfrm>
        </p:spPr>
        <p:txBody>
          <a:bodyPr>
            <a:normAutofit/>
          </a:bodyPr>
          <a:lstStyle/>
          <a:p>
            <a:pPr marL="0" indent="0">
              <a:buNone/>
            </a:pPr>
            <a:r>
              <a:rPr lang="en-US" sz="1600" b="1" dirty="0"/>
              <a:t>Nonprofit Organisation Act</a:t>
            </a:r>
          </a:p>
        </p:txBody>
      </p:sp>
    </p:spTree>
    <p:extLst>
      <p:ext uri="{BB962C8B-B14F-4D97-AF65-F5344CB8AC3E}">
        <p14:creationId xmlns:p14="http://schemas.microsoft.com/office/powerpoint/2010/main" val="112787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1765377496"/>
              </p:ext>
            </p:extLst>
          </p:nvPr>
        </p:nvGraphicFramePr>
        <p:xfrm>
          <a:off x="384133" y="728840"/>
          <a:ext cx="11162894" cy="5989850"/>
        </p:xfrm>
        <a:graphic>
          <a:graphicData uri="http://schemas.openxmlformats.org/drawingml/2006/table">
            <a:tbl>
              <a:tblPr firstRow="1" bandRow="1">
                <a:tableStyleId>{7E9639D4-E3E2-4D34-9284-5A2195B3D0D7}</a:tableStyleId>
              </a:tblPr>
              <a:tblGrid>
                <a:gridCol w="4080291">
                  <a:extLst>
                    <a:ext uri="{9D8B030D-6E8A-4147-A177-3AD203B41FA5}">
                      <a16:colId xmlns:a16="http://schemas.microsoft.com/office/drawing/2014/main" val="627047143"/>
                    </a:ext>
                  </a:extLst>
                </a:gridCol>
                <a:gridCol w="7082603">
                  <a:extLst>
                    <a:ext uri="{9D8B030D-6E8A-4147-A177-3AD203B41FA5}">
                      <a16:colId xmlns:a16="http://schemas.microsoft.com/office/drawing/2014/main" val="333112960"/>
                    </a:ext>
                  </a:extLst>
                </a:gridCol>
              </a:tblGrid>
              <a:tr h="292256">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5697594">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tx1"/>
                          </a:solidFill>
                          <a:effectLst/>
                          <a:latin typeface="+mn-lt"/>
                          <a:ea typeface="+mn-ea"/>
                          <a:cs typeface="+mn-cs"/>
                        </a:rPr>
                        <a:t>Inappropriateness for the DSD to accommodate the Non-Profit Directorate – </a:t>
                      </a:r>
                      <a:r>
                        <a:rPr lang="en-US" sz="1350" b="0" kern="1200" dirty="0">
                          <a:solidFill>
                            <a:schemeClr val="tx1"/>
                          </a:solidFill>
                          <a:effectLst/>
                          <a:latin typeface="+mn-lt"/>
                          <a:ea typeface="+mn-ea"/>
                          <a:cs typeface="+mn-cs"/>
                        </a:rPr>
                        <a:t>1) </a:t>
                      </a:r>
                      <a:r>
                        <a:rPr lang="en-US" sz="1350" kern="1200" dirty="0">
                          <a:solidFill>
                            <a:schemeClr val="tx1"/>
                          </a:solidFill>
                          <a:effectLst/>
                          <a:latin typeface="+mn-lt"/>
                          <a:ea typeface="+mn-ea"/>
                          <a:cs typeface="+mn-cs"/>
                        </a:rPr>
                        <a:t>There is broad support in the sector for an oversight body which is independent of DSD and which has the funding, staffing and systems to effectively serve the sector, and play a responsive and supportive role.   </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tx1"/>
                          </a:solidFill>
                          <a:effectLst/>
                          <a:latin typeface="+mn-lt"/>
                          <a:ea typeface="+mn-ea"/>
                          <a:cs typeface="+mn-cs"/>
                        </a:rPr>
                        <a:t>2) To consider adding a definitions to the FIC Act of a cross-border non-profit entity”(OR: “at-risk non-profit entity’ OR ‘external flow non-profit entity’)  as the current unsuitability of the NPO Directorate for the gathering, secure storage and separation out of the data required we suggest that the mandatory registration of the at-risk class of non-profits takes place under FICA as a reporting institution 3) There are serious reservations as to if and how the Directorate will be able to  effectively implement and manage the additional responsibilities 4) Excluding NPOs that are registered as PBOs with SARS from being deemed ‘at-risk’ NPOs that need to register  with  DSD,  will  lessen  the  burden  on  the  State  and  NPOs  without  falling  foul  of  FATF’s Recommendations. It will simultaneously prevent numerous religious </a:t>
                      </a:r>
                      <a:r>
                        <a:rPr lang="en-US" sz="1350" kern="1200" dirty="0" err="1">
                          <a:solidFill>
                            <a:schemeClr val="tx1"/>
                          </a:solidFill>
                          <a:effectLst/>
                          <a:latin typeface="+mn-lt"/>
                          <a:ea typeface="+mn-ea"/>
                          <a:cs typeface="+mn-cs"/>
                        </a:rPr>
                        <a:t>organisations</a:t>
                      </a:r>
                      <a:r>
                        <a:rPr lang="en-US" sz="1350" kern="1200" dirty="0">
                          <a:solidFill>
                            <a:schemeClr val="tx1"/>
                          </a:solidFill>
                          <a:effectLst/>
                          <a:latin typeface="+mn-lt"/>
                          <a:ea typeface="+mn-ea"/>
                          <a:cs typeface="+mn-cs"/>
                        </a:rPr>
                        <a:t> from being subjected to additional administrative and/or financial burdens which such organisation may find difficult to cope and comply with.</a:t>
                      </a:r>
                    </a:p>
                    <a:p>
                      <a:pPr algn="just"/>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ZA" sz="1350" kern="1200" dirty="0">
                          <a:solidFill>
                            <a:schemeClr val="tx1"/>
                          </a:solidFill>
                          <a:effectLst/>
                          <a:latin typeface="+mn-lt"/>
                          <a:ea typeface="+mn-ea"/>
                          <a:cs typeface="+mn-cs"/>
                        </a:rPr>
                        <a:t>The requirements for NPOs under the NPO Act for which they are supervised under the Act, are</a:t>
                      </a:r>
                      <a:r>
                        <a:rPr lang="en-US" sz="1350" kern="1200" dirty="0">
                          <a:solidFill>
                            <a:schemeClr val="tx1"/>
                          </a:solidFill>
                          <a:effectLst/>
                          <a:latin typeface="+mn-lt"/>
                          <a:ea typeface="+mn-ea"/>
                          <a:cs typeface="+mn-cs"/>
                        </a:rPr>
                        <a:t> </a:t>
                      </a:r>
                      <a:r>
                        <a:rPr lang="en-ZA" sz="1350" kern="1200" dirty="0">
                          <a:solidFill>
                            <a:schemeClr val="tx1"/>
                          </a:solidFill>
                          <a:effectLst/>
                          <a:latin typeface="+mn-lt"/>
                          <a:ea typeface="+mn-ea"/>
                          <a:cs typeface="+mn-cs"/>
                        </a:rPr>
                        <a:t>to have a constitution that meets the requirements of section 12(2)</a:t>
                      </a:r>
                      <a:r>
                        <a:rPr lang="en-US" sz="1350" kern="1200" dirty="0">
                          <a:solidFill>
                            <a:schemeClr val="tx1"/>
                          </a:solidFill>
                          <a:effectLst/>
                          <a:latin typeface="+mn-lt"/>
                          <a:ea typeface="+mn-ea"/>
                          <a:cs typeface="+mn-cs"/>
                        </a:rPr>
                        <a:t>, t</a:t>
                      </a:r>
                      <a:r>
                        <a:rPr lang="en-ZA" sz="1350" kern="1200" dirty="0">
                          <a:solidFill>
                            <a:schemeClr val="tx1"/>
                          </a:solidFill>
                          <a:effectLst/>
                          <a:latin typeface="+mn-lt"/>
                          <a:ea typeface="+mn-ea"/>
                          <a:cs typeface="+mn-cs"/>
                        </a:rPr>
                        <a:t>o keep accounting records, to draw up annual financial statements and balance sheets, to have annual audits of its financial statements and its activities under its constitution etc</a:t>
                      </a:r>
                      <a:endParaRPr lang="en-US" sz="1350" kern="1200" dirty="0">
                        <a:solidFill>
                          <a:schemeClr val="tx1"/>
                        </a:solidFill>
                        <a:effectLst/>
                        <a:latin typeface="+mn-lt"/>
                        <a:ea typeface="+mn-ea"/>
                        <a:cs typeface="+mn-cs"/>
                      </a:endParaRPr>
                    </a:p>
                    <a:p>
                      <a:pPr lvl="0"/>
                      <a:r>
                        <a:rPr lang="en-ZA" sz="1350" kern="1200" dirty="0">
                          <a:solidFill>
                            <a:schemeClr val="tx1"/>
                          </a:solidFill>
                          <a:effectLst/>
                          <a:latin typeface="+mn-lt"/>
                          <a:ea typeface="+mn-ea"/>
                          <a:cs typeface="+mn-cs"/>
                        </a:rPr>
                        <a:t>The monitoring or supervision of NPOs must be to oversee compliance with these obligations and there is no other entity or agency that has the legal mandate to do this.</a:t>
                      </a:r>
                      <a:endParaRPr lang="en-US" sz="1350" kern="1200" dirty="0">
                        <a:solidFill>
                          <a:schemeClr val="tx1"/>
                        </a:solidFill>
                        <a:effectLst/>
                        <a:latin typeface="+mn-lt"/>
                        <a:ea typeface="+mn-ea"/>
                        <a:cs typeface="+mn-cs"/>
                      </a:endParaRPr>
                    </a:p>
                    <a:p>
                      <a:pPr lvl="0"/>
                      <a:r>
                        <a:rPr lang="en-ZA" sz="1350" kern="1200" dirty="0">
                          <a:solidFill>
                            <a:schemeClr val="tx1"/>
                          </a:solidFill>
                          <a:effectLst/>
                          <a:latin typeface="+mn-lt"/>
                          <a:ea typeface="+mn-ea"/>
                          <a:cs typeface="+mn-cs"/>
                        </a:rPr>
                        <a:t>SARS, FIC, CIPC and the Master’s Office do not currently have the responsibility in their core functions for supervising NPOs for compliance with the NPO Act and no other entity has any capacity to supervise NPOs for compliance with the NPO Act.</a:t>
                      </a:r>
                      <a:endParaRPr lang="en-US" sz="1350" kern="1200" dirty="0">
                        <a:solidFill>
                          <a:schemeClr val="tx1"/>
                        </a:solidFill>
                        <a:effectLst/>
                        <a:latin typeface="+mn-lt"/>
                        <a:ea typeface="+mn-ea"/>
                        <a:cs typeface="+mn-cs"/>
                      </a:endParaRPr>
                    </a:p>
                    <a:p>
                      <a:pPr lvl="0"/>
                      <a:r>
                        <a:rPr lang="en-ZA" sz="1350" kern="1200" dirty="0">
                          <a:solidFill>
                            <a:schemeClr val="tx1"/>
                          </a:solidFill>
                          <a:effectLst/>
                          <a:latin typeface="+mn-lt"/>
                          <a:ea typeface="+mn-ea"/>
                          <a:cs typeface="+mn-cs"/>
                        </a:rPr>
                        <a:t>More importantly, it is highly undesirable from a policy perspective to have a system where one category of NPOs (those who register voluntarily) are supervised by one entity and another category (those who have to register) are supervised for the compliance with the same requirements by another entity.</a:t>
                      </a:r>
                      <a:endParaRPr lang="en-US" sz="1350" kern="1200" dirty="0">
                        <a:solidFill>
                          <a:schemeClr val="tx1"/>
                        </a:solidFill>
                        <a:effectLst/>
                        <a:latin typeface="+mn-lt"/>
                        <a:ea typeface="+mn-ea"/>
                        <a:cs typeface="+mn-cs"/>
                      </a:endParaRPr>
                    </a:p>
                    <a:p>
                      <a:pPr lvl="0"/>
                      <a:r>
                        <a:rPr lang="en-ZA" sz="1350" kern="1200" dirty="0">
                          <a:solidFill>
                            <a:schemeClr val="tx1"/>
                          </a:solidFill>
                          <a:effectLst/>
                          <a:latin typeface="+mn-lt"/>
                          <a:ea typeface="+mn-ea"/>
                          <a:cs typeface="+mn-cs"/>
                        </a:rPr>
                        <a:t>The discussion on capacitating the DSD to be effective as a supervisor of compliance with the NPO Act is key to demonstrate effectiveness under Immediate Outcome 10.  The amendments to the NPO Act are necessary to address some of the Technical Compliance deficiencies in respect of Recommendation 8, but they also lay the basis for us to address the IO.10 finding that the “authorities have not applied specific measures, nor commenced monitoring or supervision, of organizations at risk of TF abuse” and the recommended action that “South Africa should implement an action plan with clear departmental responsibilities and deliverables. They should designate a competent authority responsible for the supervision or monitoring of NPOs, ensuring that the designated competent authority is fully integrated within the country’s AML/CFT (Anti-Money Laundering and Combatting the Financing of </a:t>
                      </a:r>
                      <a:r>
                        <a:rPr lang="en-ZA" sz="1350" kern="1200" dirty="0" err="1">
                          <a:solidFill>
                            <a:schemeClr val="tx1"/>
                          </a:solidFill>
                          <a:effectLst/>
                          <a:latin typeface="+mn-lt"/>
                          <a:ea typeface="+mn-ea"/>
                          <a:cs typeface="+mn-cs"/>
                        </a:rPr>
                        <a:t>Terroriam</a:t>
                      </a:r>
                      <a:r>
                        <a:rPr lang="en-ZA" sz="1350" kern="1200" dirty="0">
                          <a:solidFill>
                            <a:schemeClr val="tx1"/>
                          </a:solidFill>
                          <a:effectLst/>
                          <a:latin typeface="+mn-lt"/>
                          <a:ea typeface="+mn-ea"/>
                          <a:cs typeface="+mn-cs"/>
                        </a:rPr>
                        <a:t>) regime as being a member of the security cluster”.</a:t>
                      </a:r>
                      <a:endParaRPr lang="en-US" sz="1350" kern="1200" dirty="0">
                        <a:solidFill>
                          <a:schemeClr val="tx1"/>
                        </a:solidFill>
                        <a:effectLst/>
                        <a:latin typeface="+mn-lt"/>
                        <a:ea typeface="+mn-ea"/>
                        <a:cs typeface="+mn-cs"/>
                      </a:endParaRPr>
                    </a:p>
                    <a:p>
                      <a:pPr lvl="0"/>
                      <a:r>
                        <a:rPr lang="en-US" sz="1350" kern="1200" dirty="0">
                          <a:solidFill>
                            <a:schemeClr val="tx1"/>
                          </a:solidFill>
                          <a:effectLst/>
                          <a:latin typeface="+mn-lt"/>
                          <a:ea typeface="+mn-ea"/>
                          <a:cs typeface="+mn-cs"/>
                        </a:rPr>
                        <a:t>Part of the plan underway by DSD is to enhance the NPO system. The benefits thereof is to ensure seamless integration with SARS, CIPC, and other regulators. Further this will ease supervision of targeted NPOs that fall within the FATF definition and also those that are deemed to be at high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154407"/>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164626" y="487168"/>
            <a:ext cx="11340232" cy="6098651"/>
          </a:xfrm>
        </p:spPr>
        <p:txBody>
          <a:bodyPr>
            <a:normAutofit/>
          </a:bodyPr>
          <a:lstStyle/>
          <a:p>
            <a:pPr marL="0" indent="0">
              <a:buNone/>
            </a:pPr>
            <a:r>
              <a:rPr lang="en-US" sz="1600" b="1" dirty="0"/>
              <a:t>Nonprofit Organisation Act</a:t>
            </a:r>
          </a:p>
        </p:txBody>
      </p:sp>
    </p:spTree>
    <p:extLst>
      <p:ext uri="{BB962C8B-B14F-4D97-AF65-F5344CB8AC3E}">
        <p14:creationId xmlns:p14="http://schemas.microsoft.com/office/powerpoint/2010/main" val="199423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3985519193"/>
              </p:ext>
            </p:extLst>
          </p:nvPr>
        </p:nvGraphicFramePr>
        <p:xfrm>
          <a:off x="425884" y="1022169"/>
          <a:ext cx="11162894" cy="5376843"/>
        </p:xfrm>
        <a:graphic>
          <a:graphicData uri="http://schemas.openxmlformats.org/drawingml/2006/table">
            <a:tbl>
              <a:tblPr firstRow="1" bandRow="1">
                <a:tableStyleId>{7E9639D4-E3E2-4D34-9284-5A2195B3D0D7}</a:tableStyleId>
              </a:tblPr>
              <a:tblGrid>
                <a:gridCol w="6675017">
                  <a:extLst>
                    <a:ext uri="{9D8B030D-6E8A-4147-A177-3AD203B41FA5}">
                      <a16:colId xmlns:a16="http://schemas.microsoft.com/office/drawing/2014/main" val="627047143"/>
                    </a:ext>
                  </a:extLst>
                </a:gridCol>
                <a:gridCol w="4487877">
                  <a:extLst>
                    <a:ext uri="{9D8B030D-6E8A-4147-A177-3AD203B41FA5}">
                      <a16:colId xmlns:a16="http://schemas.microsoft.com/office/drawing/2014/main" val="333112960"/>
                    </a:ext>
                  </a:extLst>
                </a:gridCol>
              </a:tblGrid>
              <a:tr h="0">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1627803">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tx1"/>
                          </a:solidFill>
                          <a:effectLst/>
                          <a:latin typeface="+mn-lt"/>
                          <a:ea typeface="+mn-ea"/>
                          <a:cs typeface="+mn-cs"/>
                        </a:rPr>
                        <a:t>Constitutionality of the amendments to the NPO Act – </a:t>
                      </a:r>
                      <a:r>
                        <a:rPr lang="en-US" sz="1350" b="0" kern="1200" dirty="0">
                          <a:solidFill>
                            <a:schemeClr val="tx1"/>
                          </a:solidFill>
                          <a:effectLst/>
                          <a:latin typeface="+mn-lt"/>
                          <a:ea typeface="+mn-ea"/>
                          <a:cs typeface="+mn-cs"/>
                        </a:rPr>
                        <a:t>1)</a:t>
                      </a:r>
                      <a:r>
                        <a:rPr lang="en-US" sz="1350" kern="1200" dirty="0">
                          <a:solidFill>
                            <a:schemeClr val="tx1"/>
                          </a:solidFill>
                          <a:effectLst/>
                          <a:latin typeface="+mn-lt"/>
                          <a:ea typeface="+mn-ea"/>
                          <a:cs typeface="+mn-cs"/>
                        </a:rPr>
                        <a:t> The proposed amendments will impose legal obligations and limit the constitutional rights of affected NPOs, their governors and office-bearers. 2) the legislation as it stands does not pass the requirements of factor (e) of section 36(1) in that it does not employ the least restrictive means to achieve its purpose. We are also convinced that if the legislation is not amended, it will not establish a rational relationship between the limitations imposed by it and the purpose for which is it proposed. It will not comply with the requirements of section 36(1) and will be unconstitutional</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tx1"/>
                          </a:solidFill>
                          <a:effectLst/>
                          <a:latin typeface="+mn-lt"/>
                          <a:ea typeface="+mn-ea"/>
                          <a:cs typeface="+mn-cs"/>
                        </a:rPr>
                        <a:t>The issue of constitutionality is dealt with separately in later slides.</a:t>
                      </a:r>
                      <a:endParaRPr lang="en-ZA" sz="1350" kern="1200" dirty="0">
                        <a:solidFill>
                          <a:schemeClr val="tx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154407"/>
                  </a:ext>
                </a:extLst>
              </a:tr>
              <a:tr h="2071868">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tx1"/>
                          </a:solidFill>
                          <a:effectLst/>
                          <a:latin typeface="+mn-lt"/>
                          <a:ea typeface="+mn-ea"/>
                          <a:cs typeface="+mn-cs"/>
                        </a:rPr>
                        <a:t>New definition to replace ‘office bearer’ – </a:t>
                      </a:r>
                      <a:r>
                        <a:rPr lang="en-US" sz="1350" b="0" kern="1200" dirty="0">
                          <a:solidFill>
                            <a:schemeClr val="tx1"/>
                          </a:solidFill>
                          <a:effectLst/>
                          <a:latin typeface="+mn-lt"/>
                          <a:ea typeface="+mn-ea"/>
                          <a:cs typeface="+mn-cs"/>
                        </a:rPr>
                        <a:t>1) I</a:t>
                      </a:r>
                      <a:r>
                        <a:rPr lang="en-US" sz="1350" kern="1200" dirty="0">
                          <a:solidFill>
                            <a:schemeClr val="tx1"/>
                          </a:solidFill>
                          <a:effectLst/>
                          <a:latin typeface="+mn-lt"/>
                          <a:ea typeface="+mn-ea"/>
                          <a:cs typeface="+mn-cs"/>
                        </a:rPr>
                        <a:t>f NPO registration will be compulsory for any class of non-profits it is very important to fix this misalignment in the current NPO Act 2) Directors of non-profit companies and trustees of trusts are those responsible for governance, who sit on the governing board and who have ultimate fiduciary responsibility for the </a:t>
                      </a:r>
                      <a:r>
                        <a:rPr lang="en-US" sz="1350" kern="1200" dirty="0" err="1">
                          <a:solidFill>
                            <a:schemeClr val="tx1"/>
                          </a:solidFill>
                          <a:effectLst/>
                          <a:latin typeface="+mn-lt"/>
                          <a:ea typeface="+mn-ea"/>
                          <a:cs typeface="+mn-cs"/>
                        </a:rPr>
                        <a:t>organisation</a:t>
                      </a:r>
                      <a:r>
                        <a:rPr lang="en-US" sz="1350" kern="1200" dirty="0">
                          <a:solidFill>
                            <a:schemeClr val="tx1"/>
                          </a:solidFill>
                          <a:effectLst/>
                          <a:latin typeface="+mn-lt"/>
                          <a:ea typeface="+mn-ea"/>
                          <a:cs typeface="+mn-cs"/>
                        </a:rPr>
                        <a:t>. In Voluntary Associations, those who govern and have ultimate fiduciary responsibility are those who are elected by the members to serve on the committee governing body 3) If the amendment is not made then Voluntary Associations would not have to disclose details of their board, but those of their CEO and senior managerial staff.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tx1"/>
                          </a:solidFill>
                          <a:effectLst/>
                          <a:latin typeface="+mn-lt"/>
                          <a:ea typeface="+mn-ea"/>
                          <a:cs typeface="+mn-cs"/>
                        </a:rPr>
                        <a:t>Consideration of amending the definition will explored when the Act is amended by the DSD in the separate Nonprofit </a:t>
                      </a:r>
                      <a:r>
                        <a:rPr lang="en-US" sz="1350" kern="1200" dirty="0" err="1">
                          <a:solidFill>
                            <a:schemeClr val="tx1"/>
                          </a:solidFill>
                          <a:effectLst/>
                          <a:latin typeface="+mn-lt"/>
                          <a:ea typeface="+mn-ea"/>
                          <a:cs typeface="+mn-cs"/>
                        </a:rPr>
                        <a:t>Organisation</a:t>
                      </a:r>
                      <a:r>
                        <a:rPr lang="en-US" sz="1350" kern="1200" dirty="0">
                          <a:solidFill>
                            <a:schemeClr val="tx1"/>
                          </a:solidFill>
                          <a:effectLst/>
                          <a:latin typeface="+mn-lt"/>
                          <a:ea typeface="+mn-ea"/>
                          <a:cs typeface="+mn-cs"/>
                        </a:rPr>
                        <a:t> Amendment Bill process.</a:t>
                      </a:r>
                    </a:p>
                    <a:p>
                      <a:pPr lvl="0"/>
                      <a:r>
                        <a:rPr lang="en-US" sz="1350" kern="1200" dirty="0">
                          <a:solidFill>
                            <a:schemeClr val="tx1"/>
                          </a:solidFill>
                          <a:effectLst/>
                          <a:latin typeface="+mn-lt"/>
                          <a:ea typeface="+mn-ea"/>
                          <a:cs typeface="+mn-cs"/>
                        </a:rPr>
                        <a:t>The Governing Structures in the Voluntary Associations (VAs) is referred to as Office Bearers. That is those who have the governing powers. In addition, the other staff members (management) are those who are referred to as Executives.</a:t>
                      </a:r>
                    </a:p>
                    <a:p>
                      <a:r>
                        <a:rPr lang="en-US" sz="1350" kern="1200" dirty="0">
                          <a:solidFill>
                            <a:schemeClr val="tx1"/>
                          </a:solidFill>
                          <a:effectLst/>
                          <a:latin typeface="+mn-lt"/>
                          <a:ea typeface="+mn-ea"/>
                          <a:cs typeface="+mn-cs"/>
                        </a:rPr>
                        <a:t>Part of the plan underway by DSD is to enhance the NPO system. The benefit</a:t>
                      </a:r>
                      <a:r>
                        <a:rPr lang="en-US" sz="1350" strike="sngStrike" kern="1200" dirty="0">
                          <a:solidFill>
                            <a:schemeClr val="tx1"/>
                          </a:solidFill>
                          <a:effectLst/>
                          <a:latin typeface="+mn-lt"/>
                          <a:ea typeface="+mn-ea"/>
                          <a:cs typeface="+mn-cs"/>
                        </a:rPr>
                        <a:t>s</a:t>
                      </a:r>
                      <a:r>
                        <a:rPr lang="en-US" sz="1350" kern="1200" dirty="0">
                          <a:solidFill>
                            <a:schemeClr val="tx1"/>
                          </a:solidFill>
                          <a:effectLst/>
                          <a:latin typeface="+mn-lt"/>
                          <a:ea typeface="+mn-ea"/>
                          <a:cs typeface="+mn-cs"/>
                        </a:rPr>
                        <a:t> thereof is to ensure seamless integration with SARS, CIPC, and other regulators.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870600"/>
                  </a:ext>
                </a:extLst>
              </a:tr>
              <a:tr h="741757">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Offences (clause 17) - </a:t>
                      </a:r>
                      <a:r>
                        <a:rPr lang="en-US" sz="1350" kern="1200" dirty="0">
                          <a:solidFill>
                            <a:schemeClr val="tx1"/>
                          </a:solidFill>
                          <a:effectLst/>
                          <a:latin typeface="+mn-lt"/>
                          <a:ea typeface="+mn-ea"/>
                          <a:cs typeface="+mn-cs"/>
                        </a:rPr>
                        <a:t>it is not clear who will prescribe the envisaged administrative sanction and how it will be prescribed – whether in the Act or in regulations.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tx1"/>
                          </a:solidFill>
                          <a:effectLst/>
                          <a:latin typeface="+mn-lt"/>
                          <a:ea typeface="+mn-ea"/>
                          <a:cs typeface="+mn-cs"/>
                        </a:rPr>
                        <a:t>The use of the term ‘prescribed’ denotes that regulations will be made by the Minister of Social Development in respect of administrative sanctions, i.e., the types of administrative sanctions and maximum financial penalty.</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tx1"/>
                          </a:solidFill>
                          <a:effectLst/>
                          <a:latin typeface="+mn-lt"/>
                          <a:ea typeface="+mn-ea"/>
                          <a:cs typeface="+mn-cs"/>
                        </a:rPr>
                        <a:t>Consideration potentially will be given to addressing administrative sanctions further in the NPO Amendment Bill.</a:t>
                      </a:r>
                      <a:endParaRPr lang="en-ZA" sz="12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293907"/>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25884" y="548640"/>
            <a:ext cx="11340232" cy="6098651"/>
          </a:xfrm>
        </p:spPr>
        <p:txBody>
          <a:bodyPr>
            <a:normAutofit/>
          </a:bodyPr>
          <a:lstStyle/>
          <a:p>
            <a:pPr marL="0" indent="0">
              <a:buNone/>
            </a:pPr>
            <a:r>
              <a:rPr lang="en-US" sz="1600" b="1" dirty="0"/>
              <a:t>Nonprofit Organisation Act</a:t>
            </a:r>
          </a:p>
        </p:txBody>
      </p:sp>
    </p:spTree>
    <p:extLst>
      <p:ext uri="{BB962C8B-B14F-4D97-AF65-F5344CB8AC3E}">
        <p14:creationId xmlns:p14="http://schemas.microsoft.com/office/powerpoint/2010/main" val="256355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2028484822"/>
              </p:ext>
            </p:extLst>
          </p:nvPr>
        </p:nvGraphicFramePr>
        <p:xfrm>
          <a:off x="468726" y="1414340"/>
          <a:ext cx="11120052" cy="4709160"/>
        </p:xfrm>
        <a:graphic>
          <a:graphicData uri="http://schemas.openxmlformats.org/drawingml/2006/table">
            <a:tbl>
              <a:tblPr firstRow="1" bandRow="1">
                <a:tableStyleId>{7E9639D4-E3E2-4D34-9284-5A2195B3D0D7}</a:tableStyleId>
              </a:tblPr>
              <a:tblGrid>
                <a:gridCol w="4518475">
                  <a:extLst>
                    <a:ext uri="{9D8B030D-6E8A-4147-A177-3AD203B41FA5}">
                      <a16:colId xmlns:a16="http://schemas.microsoft.com/office/drawing/2014/main" val="627047143"/>
                    </a:ext>
                  </a:extLst>
                </a:gridCol>
                <a:gridCol w="6601577">
                  <a:extLst>
                    <a:ext uri="{9D8B030D-6E8A-4147-A177-3AD203B41FA5}">
                      <a16:colId xmlns:a16="http://schemas.microsoft.com/office/drawing/2014/main" val="333112960"/>
                    </a:ext>
                  </a:extLst>
                </a:gridCol>
              </a:tblGrid>
              <a:tr h="0">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616251">
                <a:tc>
                  <a:txBody>
                    <a:bodyPr/>
                    <a:lstStyle/>
                    <a:p>
                      <a:pPr algn="just"/>
                      <a:r>
                        <a:rPr lang="en-US" sz="1350" b="1" kern="1200" dirty="0">
                          <a:solidFill>
                            <a:schemeClr val="tx1"/>
                          </a:solidFill>
                          <a:effectLst/>
                          <a:latin typeface="+mn-lt"/>
                          <a:ea typeface="+mn-ea"/>
                          <a:cs typeface="+mn-cs"/>
                        </a:rPr>
                        <a:t>Proposals to amend the FIC Act to provide for NPOs to be regarded as reporting institutions - </a:t>
                      </a:r>
                      <a:r>
                        <a:rPr lang="en-US" sz="1350" kern="1200" dirty="0">
                          <a:solidFill>
                            <a:schemeClr val="tx1"/>
                          </a:solidFill>
                          <a:effectLst/>
                          <a:latin typeface="+mn-lt"/>
                          <a:ea typeface="+mn-ea"/>
                          <a:cs typeface="+mn-cs"/>
                        </a:rPr>
                        <a:t>A number of proposals to amend sections of the FIC Act to provide for voluntary associations or NPOs providing funds outside the country to be registered with the FIC </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350" kern="1200" dirty="0">
                          <a:solidFill>
                            <a:schemeClr val="tx1"/>
                          </a:solidFill>
                          <a:effectLst/>
                          <a:latin typeface="+mn-lt"/>
                          <a:ea typeface="+mn-ea"/>
                          <a:cs typeface="+mn-cs"/>
                        </a:rPr>
                        <a:t>The responses provided above with regard to other agencies taking on the responsibility of supervision of NPOs applies.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154407"/>
                  </a:ext>
                </a:extLst>
              </a:tr>
              <a:tr h="1012491">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Definition of beneficial owner (clause18) - </a:t>
                      </a:r>
                      <a:r>
                        <a:rPr lang="en-US" sz="1400" kern="1200" dirty="0">
                          <a:solidFill>
                            <a:schemeClr val="tx1"/>
                          </a:solidFill>
                          <a:effectLst/>
                          <a:latin typeface="+mn-lt"/>
                          <a:ea typeface="+mn-ea"/>
                          <a:cs typeface="+mn-cs"/>
                        </a:rPr>
                        <a:t>Noting that  it appears to be  the  intention "to provide best practice through guidance", we submit that  it is important for the  legislator to clarify what is meant by the term "effective control" to provide certainty or some guidance.</a:t>
                      </a:r>
                      <a:endParaRPr lang="en-US" sz="1400" b="1" dirty="0">
                        <a:solidFill>
                          <a:schemeClr val="tx1"/>
                        </a:solidFill>
                      </a:endParaRPr>
                    </a:p>
                    <a:p>
                      <a:pPr algn="just"/>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Consideration will be given to providing guidance that will ensure consistent application of the term “beneficial owner” in the different Acts.</a:t>
                      </a:r>
                      <a:endParaRPr lang="en-US" sz="1400" dirty="0">
                        <a:solidFill>
                          <a:schemeClr val="tx1"/>
                        </a:solidFill>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293907"/>
                  </a:ext>
                </a:extLst>
              </a:tr>
              <a:tr h="1012491">
                <a:tc>
                  <a:txBody>
                    <a:bodyPr/>
                    <a:lstStyle/>
                    <a:p>
                      <a:pPr algn="just"/>
                      <a:r>
                        <a:rPr lang="en-US" sz="1350" b="1" kern="1200" dirty="0">
                          <a:solidFill>
                            <a:schemeClr val="tx1"/>
                          </a:solidFill>
                          <a:effectLst/>
                          <a:latin typeface="+mn-lt"/>
                          <a:ea typeface="+mn-ea"/>
                          <a:cs typeface="+mn-cs"/>
                        </a:rPr>
                        <a:t>Clauses 40 to 45 dealing with administrative sanctions for non-compliance - </a:t>
                      </a:r>
                      <a:r>
                        <a:rPr lang="en-ZA" sz="1350" kern="1200" dirty="0">
                          <a:solidFill>
                            <a:schemeClr val="tx1"/>
                          </a:solidFill>
                          <a:effectLst/>
                          <a:latin typeface="+mn-lt"/>
                          <a:ea typeface="+mn-ea"/>
                          <a:cs typeface="+mn-cs"/>
                        </a:rPr>
                        <a:t>These clauses refer to the FIC Act, in which, in section 45C, a fine is capped at R10 million for natural persons and R50 million for legal entities. However, having set fines without consideration of a natural person’s net worth or a company’s turnover may result in little or no impact if the person is particularly rich or the company particularly large. This needs to be revised to take into account net worth or turnover</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1350" kern="1200" dirty="0">
                          <a:solidFill>
                            <a:schemeClr val="tx1"/>
                          </a:solidFill>
                          <a:effectLst/>
                          <a:latin typeface="+mn-lt"/>
                          <a:ea typeface="+mn-ea"/>
                          <a:cs typeface="+mn-cs"/>
                        </a:rPr>
                        <a:t>Over and above the financial penalties, there are other administrative sanctions such as restricting the business activities or suspension.</a:t>
                      </a:r>
                    </a:p>
                    <a:p>
                      <a:pPr lvl="0"/>
                      <a:r>
                        <a:rPr lang="en-US" sz="1350" kern="1200" dirty="0">
                          <a:solidFill>
                            <a:schemeClr val="tx1"/>
                          </a:solidFill>
                          <a:effectLst/>
                          <a:latin typeface="+mn-lt"/>
                          <a:ea typeface="+mn-ea"/>
                          <a:cs typeface="+mn-cs"/>
                        </a:rPr>
                        <a:t>Also, the penalties are per offence so if there are a number of contraventions the penalties will be commensurate with the number of contraventions.</a:t>
                      </a:r>
                    </a:p>
                    <a:p>
                      <a:r>
                        <a:rPr lang="en-US" sz="1350" kern="1200" dirty="0">
                          <a:solidFill>
                            <a:schemeClr val="tx1"/>
                          </a:solidFill>
                          <a:effectLst/>
                          <a:latin typeface="+mn-lt"/>
                          <a:ea typeface="+mn-ea"/>
                          <a:cs typeface="+mn-cs"/>
                        </a:rPr>
                        <a:t>The penalty will differ based on the circumstances of each non-compliant natural person or entity and various factors that are typically taken into account such as the effectiveness of the fine (given size/turnover) to decide the quantum of the fine.</a:t>
                      </a:r>
                      <a:endParaRPr lang="en-ZA" sz="12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8450613"/>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25884" y="548640"/>
            <a:ext cx="11340232" cy="6098651"/>
          </a:xfrm>
        </p:spPr>
        <p:txBody>
          <a:bodyPr>
            <a:normAutofit/>
          </a:bodyPr>
          <a:lstStyle/>
          <a:p>
            <a:pPr marL="0" indent="0">
              <a:buNone/>
            </a:pPr>
            <a:r>
              <a:rPr lang="en-US" sz="1600" b="1" dirty="0"/>
              <a:t>Financial Intelligence Centre Act</a:t>
            </a:r>
          </a:p>
        </p:txBody>
      </p:sp>
    </p:spTree>
    <p:extLst>
      <p:ext uri="{BB962C8B-B14F-4D97-AF65-F5344CB8AC3E}">
        <p14:creationId xmlns:p14="http://schemas.microsoft.com/office/powerpoint/2010/main" val="3778510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3914293292"/>
              </p:ext>
            </p:extLst>
          </p:nvPr>
        </p:nvGraphicFramePr>
        <p:xfrm>
          <a:off x="384133" y="842877"/>
          <a:ext cx="10854441" cy="5262262"/>
        </p:xfrm>
        <a:graphic>
          <a:graphicData uri="http://schemas.openxmlformats.org/drawingml/2006/table">
            <a:tbl>
              <a:tblPr firstRow="1" bandRow="1">
                <a:tableStyleId>{7E9639D4-E3E2-4D34-9284-5A2195B3D0D7}</a:tableStyleId>
              </a:tblPr>
              <a:tblGrid>
                <a:gridCol w="5324426">
                  <a:extLst>
                    <a:ext uri="{9D8B030D-6E8A-4147-A177-3AD203B41FA5}">
                      <a16:colId xmlns:a16="http://schemas.microsoft.com/office/drawing/2014/main" val="627047143"/>
                    </a:ext>
                  </a:extLst>
                </a:gridCol>
                <a:gridCol w="5530015">
                  <a:extLst>
                    <a:ext uri="{9D8B030D-6E8A-4147-A177-3AD203B41FA5}">
                      <a16:colId xmlns:a16="http://schemas.microsoft.com/office/drawing/2014/main" val="333112960"/>
                    </a:ext>
                  </a:extLst>
                </a:gridCol>
              </a:tblGrid>
              <a:tr h="301642">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2294318">
                <a:tc>
                  <a:txBody>
                    <a:bodyPr/>
                    <a:lstStyle/>
                    <a:p>
                      <a:pPr lvl="0"/>
                      <a:r>
                        <a:rPr lang="en-US" sz="1350" b="1" kern="1200" dirty="0">
                          <a:solidFill>
                            <a:schemeClr val="tx1"/>
                          </a:solidFill>
                          <a:effectLst/>
                          <a:latin typeface="+mn-lt"/>
                          <a:ea typeface="+mn-ea"/>
                          <a:cs typeface="+mn-cs"/>
                        </a:rPr>
                        <a:t>Foreign Company – </a:t>
                      </a:r>
                      <a:r>
                        <a:rPr lang="en-US" sz="1350" b="0" kern="1200" dirty="0">
                          <a:solidFill>
                            <a:schemeClr val="tx1"/>
                          </a:solidFill>
                          <a:effectLst/>
                          <a:latin typeface="+mn-lt"/>
                          <a:ea typeface="+mn-ea"/>
                          <a:cs typeface="+mn-cs"/>
                        </a:rPr>
                        <a:t>1) </a:t>
                      </a:r>
                      <a:r>
                        <a:rPr lang="en-US" sz="1350" kern="1200" dirty="0">
                          <a:solidFill>
                            <a:schemeClr val="tx1"/>
                          </a:solidFill>
                          <a:effectLst/>
                          <a:latin typeface="+mn-lt"/>
                          <a:ea typeface="+mn-ea"/>
                          <a:cs typeface="+mn-cs"/>
                        </a:rPr>
                        <a:t>Foreign non-profit companies and foreign trusts are already required to register in South Africa under section 23 of the Companies Act and section 8 of the Trust Property Control Act. 2) This proposed amendment requires the registration with CIPC also of the foreign equivalents of voluntary associations (unincorporated or unregistered bodies and </a:t>
                      </a:r>
                      <a:r>
                        <a:rPr lang="en-US" sz="1350" kern="1200" dirty="0" err="1">
                          <a:solidFill>
                            <a:schemeClr val="tx1"/>
                          </a:solidFill>
                          <a:effectLst/>
                          <a:latin typeface="+mn-lt"/>
                          <a:ea typeface="+mn-ea"/>
                          <a:cs typeface="+mn-cs"/>
                        </a:rPr>
                        <a:t>organisations</a:t>
                      </a:r>
                      <a:r>
                        <a:rPr lang="en-US" sz="1350" kern="1200" dirty="0">
                          <a:solidFill>
                            <a:schemeClr val="tx1"/>
                          </a:solidFill>
                          <a:effectLst/>
                          <a:latin typeface="+mn-lt"/>
                          <a:ea typeface="+mn-ea"/>
                          <a:cs typeface="+mn-cs"/>
                        </a:rPr>
                        <a:t>) which may be carrying out non- profit activities in South Africa. 3) This proposed amendment either replaces the AML-CTF Bill proposal to make registration as an NPO compulsory for these entities OR is needed to support the compulsory registration under FICA or NPO, as one then has a local registration number, regardless of type of legal entity.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350" kern="1200" dirty="0">
                          <a:solidFill>
                            <a:schemeClr val="tx1"/>
                          </a:solidFill>
                          <a:effectLst/>
                          <a:latin typeface="+mn-lt"/>
                          <a:ea typeface="+mn-ea"/>
                          <a:cs typeface="+mn-cs"/>
                        </a:rPr>
                        <a:t>The CIPC does not support this proposal, as this would involve taking over the mandate of another</a:t>
                      </a:r>
                      <a:r>
                        <a:rPr lang="en-US" sz="1350" strike="noStrike" kern="1200" dirty="0">
                          <a:solidFill>
                            <a:schemeClr val="tx1"/>
                          </a:solidFill>
                          <a:effectLst/>
                          <a:latin typeface="+mn-lt"/>
                          <a:ea typeface="+mn-ea"/>
                          <a:cs typeface="+mn-cs"/>
                        </a:rPr>
                        <a:t> authority</a:t>
                      </a:r>
                      <a:r>
                        <a:rPr lang="en-US" sz="1350" kern="1200" dirty="0">
                          <a:solidFill>
                            <a:schemeClr val="tx1"/>
                          </a:solidFill>
                          <a:effectLst/>
                          <a:latin typeface="+mn-lt"/>
                          <a:ea typeface="+mn-ea"/>
                          <a:cs typeface="+mn-cs"/>
                        </a:rPr>
                        <a:t>. The CIPC maintains that it will continue to cater for external Non-profit companies in as far as they meet the criteria set out in section 23. We do not think this is a matter which can be addressed in the current GLAB. The proposal to revise the definition of foreign companies is therefore not supported.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154407"/>
                  </a:ext>
                </a:extLst>
              </a:tr>
              <a:tr h="1091472">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Definition of beneficial owner (clause 55) - </a:t>
                      </a:r>
                      <a:r>
                        <a:rPr lang="en-US" sz="1350" b="1" kern="1200" dirty="0">
                          <a:solidFill>
                            <a:schemeClr val="tx1"/>
                          </a:solidFill>
                          <a:effectLst/>
                          <a:latin typeface="+mn-lt"/>
                          <a:ea typeface="+mn-ea"/>
                          <a:cs typeface="+mn-cs"/>
                        </a:rPr>
                        <a:t>I</a:t>
                      </a:r>
                      <a:r>
                        <a:rPr lang="en-US" sz="1350" kern="1200" dirty="0">
                          <a:solidFill>
                            <a:schemeClr val="tx1"/>
                          </a:solidFill>
                          <a:effectLst/>
                          <a:latin typeface="+mn-lt"/>
                          <a:ea typeface="+mn-ea"/>
                          <a:cs typeface="+mn-cs"/>
                        </a:rPr>
                        <a:t>t is not clear whether the legislator intends for the concept of "control" as set out in sections 2 and  3 to apply to this definition as well. If that is the legislator's intention, the concept of "control", as used in the definition, should be expressly linked to sections 2 and  3 of the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tx1"/>
                          </a:solidFill>
                          <a:effectLst/>
                          <a:latin typeface="+mn-lt"/>
                          <a:ea typeface="+mn-ea"/>
                          <a:cs typeface="+mn-cs"/>
                        </a:rPr>
                        <a:t>The term ‘control’ will take on the ordinary dictionary meaning and interpreted in a manner consistent with FATF guidance</a:t>
                      </a:r>
                      <a:r>
                        <a:rPr lang="en-US" sz="1350" kern="1200" baseline="0" dirty="0">
                          <a:solidFill>
                            <a:schemeClr val="tx1"/>
                          </a:solidFill>
                          <a:effectLst/>
                          <a:latin typeface="+mn-lt"/>
                          <a:ea typeface="+mn-ea"/>
                          <a:cs typeface="+mn-cs"/>
                        </a:rPr>
                        <a:t> and international law</a:t>
                      </a:r>
                      <a:r>
                        <a:rPr lang="en-US" sz="1350" kern="1200" dirty="0">
                          <a:solidFill>
                            <a:schemeClr val="tx1"/>
                          </a:solidFill>
                          <a:effectLst/>
                          <a:latin typeface="+mn-lt"/>
                          <a:ea typeface="+mn-ea"/>
                          <a:cs typeface="+mn-cs"/>
                        </a:rPr>
                        <a:t>.  However, additional domestic guidance will be considered to assist in the consistent application of the term in the different Acts.</a:t>
                      </a:r>
                      <a:endParaRPr lang="en-ZA" sz="12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293907"/>
                  </a:ext>
                </a:extLst>
              </a:tr>
              <a:tr h="1447870">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Beneficial Interest in securities and beneficial ownership of company (clause 58) – </a:t>
                      </a:r>
                      <a:r>
                        <a:rPr lang="en-US" sz="1350" kern="1200" dirty="0">
                          <a:solidFill>
                            <a:schemeClr val="tx1"/>
                          </a:solidFill>
                          <a:effectLst/>
                          <a:latin typeface="+mn-lt"/>
                          <a:ea typeface="+mn-ea"/>
                          <a:cs typeface="+mn-cs"/>
                        </a:rPr>
                        <a:t>The Bill requires the annual disclosure of beneficial ownership through the filing of annual returns under section 33, but subsection 12 of section 56 would require the filing of additional notices within a “prescribed period”. there is no provision for disclosure of this information or for access to that information.</a:t>
                      </a:r>
                    </a:p>
                    <a:p>
                      <a:pPr algn="just"/>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1350" kern="1200" dirty="0">
                          <a:solidFill>
                            <a:schemeClr val="tx1"/>
                          </a:solidFill>
                          <a:effectLst/>
                          <a:latin typeface="+mn-lt"/>
                          <a:ea typeface="+mn-ea"/>
                          <a:cs typeface="+mn-cs"/>
                        </a:rPr>
                        <a:t>The provisions sufficiently provide for setting the prescribed period within which the company must file any changes in beneficial ownership .</a:t>
                      </a:r>
                      <a:endParaRPr lang="en-ZA" sz="135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14124"/>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25884" y="548640"/>
            <a:ext cx="11340232" cy="6098651"/>
          </a:xfrm>
        </p:spPr>
        <p:txBody>
          <a:bodyPr>
            <a:normAutofit/>
          </a:bodyPr>
          <a:lstStyle/>
          <a:p>
            <a:pPr marL="0" indent="0">
              <a:buNone/>
            </a:pPr>
            <a:r>
              <a:rPr lang="en-US" sz="1600" b="1" dirty="0"/>
              <a:t>Companies Act</a:t>
            </a:r>
          </a:p>
        </p:txBody>
      </p:sp>
    </p:spTree>
    <p:extLst>
      <p:ext uri="{BB962C8B-B14F-4D97-AF65-F5344CB8AC3E}">
        <p14:creationId xmlns:p14="http://schemas.microsoft.com/office/powerpoint/2010/main" val="39309276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4176</TotalTime>
  <Words>6678</Words>
  <Application>Microsoft Office PowerPoint</Application>
  <PresentationFormat>Widescreen</PresentationFormat>
  <Paragraphs>189</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1_Office Theme</vt:lpstr>
      <vt:lpstr>    GENERAL LAWS (ANTI-MONEY LAUNDERING AND COMBATING OF TERRORISM FINANCING) AMENDMENT Bill                  </vt:lpstr>
      <vt:lpstr>Overview of comments received in the Public Hearings Process</vt:lpstr>
      <vt:lpstr> </vt:lpstr>
      <vt:lpstr> </vt:lpstr>
      <vt:lpstr> </vt:lpstr>
      <vt:lpstr> </vt:lpstr>
      <vt:lpstr> </vt:lpstr>
      <vt:lpstr> </vt:lpstr>
      <vt:lpstr> </vt:lpstr>
      <vt:lpstr>Constitutionality – SC opinion &amp; changes to tabled Bill</vt:lpstr>
      <vt:lpstr>Constitutionality – SC opinion &amp; changes to tabled Bill</vt:lpstr>
      <vt:lpstr>Constitutionality – SC opinion &amp; changes to tabled Bill</vt:lpstr>
      <vt:lpstr>Constitutionality – SC opinion &amp; changes to tabled Bill</vt:lpstr>
      <vt:lpstr>Constitutionality – SC opinion &amp; changes to tabled Bill</vt:lpstr>
      <vt:lpstr>Constitutionality – SC opinion &amp; changes to tabled Bill</vt:lpstr>
      <vt:lpstr>Proposed change of NPO registration to reside under FIC as opposed to residing with Directorate for Nonprofit Organisations</vt:lpstr>
      <vt:lpstr>Proposed change of NPO registration to reside under FIC as opposed to residing with Directorate for Nonprofit Organisations</vt:lpstr>
      <vt:lpstr>Alignment of NPO Amendment Bill and General Laws Amendment Bill (GLAB)</vt:lpstr>
      <vt:lpstr>Key amendments proposed to Bill in Standing Committee on Finance (SCOF)  &amp; adopted by Nation Assembly (NA)</vt:lpstr>
      <vt:lpstr>Key amendments proposed to Bill in SCOF &amp; adopted by NA - Nonprofit Organisations Act</vt:lpstr>
      <vt:lpstr>Key amendments proposed to Bill in SCOF &amp; adopted by NA - Approach to registration of NPOs</vt:lpstr>
      <vt:lpstr>Key amendments proposed to Bill in SCOF &amp; adopted by NA - Approach to registration of NPOs</vt:lpstr>
      <vt:lpstr>Key amendments proposed to Bill in SCOF &amp; adopted by NA - Approach to registration of NPOs</vt:lpstr>
      <vt:lpstr>PowerPoint Presentation</vt:lpstr>
      <vt:lpstr> Section 13 of NPO Act</vt:lpstr>
      <vt:lpstr>Amendments to sections 18 and 21 of the NPO Act</vt:lpstr>
      <vt:lpstr>Amendment to section 29 of the NPO Act </vt:lpstr>
      <vt:lpstr>Key amendments proposed to Bill in SCOF &amp; adopted by NA - Amendments to Companies Act</vt:lpstr>
      <vt:lpstr>Key amendments proposed to Bill in SCOF &amp; adopted by NA - Amendments to section 56 of the Companies Act</vt:lpstr>
      <vt:lpstr>Key amendments proposed to Bill in SCOF &amp; adopted by NA - Amendment of section 122 of the Companies 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Poovindree Naidoo</dc:creator>
  <cp:lastModifiedBy>Jeannine Bednar-Giyose</cp:lastModifiedBy>
  <cp:revision>322</cp:revision>
  <dcterms:created xsi:type="dcterms:W3CDTF">2022-10-13T09:23:36Z</dcterms:created>
  <dcterms:modified xsi:type="dcterms:W3CDTF">2022-11-24T17:00:02Z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75612e-792a-4e01-a282-15cf1e626282_Enabled">
    <vt:lpwstr>true</vt:lpwstr>
  </property>
  <property fmtid="{D5CDD505-2E9C-101B-9397-08002B2CF9AE}" pid="3" name="MSIP_Label_af75612e-792a-4e01-a282-15cf1e626282_SetDate">
    <vt:lpwstr>2022-10-13T15:11:48Z</vt:lpwstr>
  </property>
  <property fmtid="{D5CDD505-2E9C-101B-9397-08002B2CF9AE}" pid="4" name="MSIP_Label_af75612e-792a-4e01-a282-15cf1e626282_Method">
    <vt:lpwstr>Standard</vt:lpwstr>
  </property>
  <property fmtid="{D5CDD505-2E9C-101B-9397-08002B2CF9AE}" pid="5" name="MSIP_Label_af75612e-792a-4e01-a282-15cf1e626282_Name">
    <vt:lpwstr>Public</vt:lpwstr>
  </property>
  <property fmtid="{D5CDD505-2E9C-101B-9397-08002B2CF9AE}" pid="6" name="MSIP_Label_af75612e-792a-4e01-a282-15cf1e626282_SiteId">
    <vt:lpwstr>1c5235b3-a463-4a01-96a7-dc2634b2aa74</vt:lpwstr>
  </property>
  <property fmtid="{D5CDD505-2E9C-101B-9397-08002B2CF9AE}" pid="7" name="MSIP_Label_af75612e-792a-4e01-a282-15cf1e626282_ActionId">
    <vt:lpwstr>ebaff420-9f1f-4401-a3f5-05b80b1cc43b</vt:lpwstr>
  </property>
  <property fmtid="{D5CDD505-2E9C-101B-9397-08002B2CF9AE}" pid="8" name="MSIP_Label_af75612e-792a-4e01-a282-15cf1e626282_ContentBits">
    <vt:lpwstr>0</vt:lpwstr>
  </property>
</Properties>
</file>