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Default Extension="svg" ContentType="image/svg+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charts/colors1.xml" ContentType="application/vnd.ms-office.chartcolorstyle+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25"/>
  </p:notesMasterIdLst>
  <p:sldIdLst>
    <p:sldId id="477" r:id="rId6"/>
    <p:sldId id="482" r:id="rId7"/>
    <p:sldId id="478" r:id="rId8"/>
    <p:sldId id="483" r:id="rId9"/>
    <p:sldId id="471" r:id="rId10"/>
    <p:sldId id="475" r:id="rId11"/>
    <p:sldId id="501" r:id="rId12"/>
    <p:sldId id="502" r:id="rId13"/>
    <p:sldId id="503" r:id="rId14"/>
    <p:sldId id="504" r:id="rId15"/>
    <p:sldId id="505" r:id="rId16"/>
    <p:sldId id="511" r:id="rId17"/>
    <p:sldId id="257" r:id="rId18"/>
    <p:sldId id="506" r:id="rId19"/>
    <p:sldId id="258" r:id="rId20"/>
    <p:sldId id="507" r:id="rId21"/>
    <p:sldId id="508" r:id="rId22"/>
    <p:sldId id="509" r:id="rId23"/>
    <p:sldId id="510"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68220"/>
    <a:srgbClr val="0042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03" autoAdjust="0"/>
    <p:restoredTop sz="94663"/>
  </p:normalViewPr>
  <p:slideViewPr>
    <p:cSldViewPr snapToGrid="0" snapToObjects="1">
      <p:cViewPr varScale="1">
        <p:scale>
          <a:sx n="73" d="100"/>
          <a:sy n="73" d="100"/>
        </p:scale>
        <p:origin x="-1452"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itha Ramsuran" userId="5018a10a-9186-4b02-a2ce-c1e0da4d0100" providerId="ADAL" clId="{2320693E-3844-4D29-8179-49BDD1CC5547}"/>
    <pc:docChg chg="custSel modSld">
      <pc:chgData name="Anitha Ramsuran" userId="5018a10a-9186-4b02-a2ce-c1e0da4d0100" providerId="ADAL" clId="{2320693E-3844-4D29-8179-49BDD1CC5547}" dt="2022-11-07T10:30:43.744" v="174" actId="20577"/>
      <pc:docMkLst>
        <pc:docMk/>
      </pc:docMkLst>
      <pc:sldChg chg="modSp mod">
        <pc:chgData name="Anitha Ramsuran" userId="5018a10a-9186-4b02-a2ce-c1e0da4d0100" providerId="ADAL" clId="{2320693E-3844-4D29-8179-49BDD1CC5547}" dt="2022-11-07T10:22:51.450" v="3" actId="20577"/>
        <pc:sldMkLst>
          <pc:docMk/>
          <pc:sldMk cId="620431958" sldId="482"/>
        </pc:sldMkLst>
        <pc:spChg chg="mod">
          <ac:chgData name="Anitha Ramsuran" userId="5018a10a-9186-4b02-a2ce-c1e0da4d0100" providerId="ADAL" clId="{2320693E-3844-4D29-8179-49BDD1CC5547}" dt="2022-11-07T10:22:51.450" v="3" actId="20577"/>
          <ac:spMkLst>
            <pc:docMk/>
            <pc:sldMk cId="620431958" sldId="482"/>
            <ac:spMk id="10" creationId="{F983D90A-D210-EC24-008C-B2A9A20E0B76}"/>
          </ac:spMkLst>
        </pc:spChg>
        <pc:picChg chg="mod">
          <ac:chgData name="Anitha Ramsuran" userId="5018a10a-9186-4b02-a2ce-c1e0da4d0100" providerId="ADAL" clId="{2320693E-3844-4D29-8179-49BDD1CC5547}" dt="2022-11-07T10:22:05.968" v="0" actId="14100"/>
          <ac:picMkLst>
            <pc:docMk/>
            <pc:sldMk cId="620431958" sldId="482"/>
            <ac:picMk id="14" creationId="{2ED1CB21-9D39-D615-1E31-9DD2585FA5DF}"/>
          </ac:picMkLst>
        </pc:picChg>
      </pc:sldChg>
      <pc:sldChg chg="modSp mod">
        <pc:chgData name="Anitha Ramsuran" userId="5018a10a-9186-4b02-a2ce-c1e0da4d0100" providerId="ADAL" clId="{2320693E-3844-4D29-8179-49BDD1CC5547}" dt="2022-11-07T10:30:43.744" v="174" actId="20577"/>
        <pc:sldMkLst>
          <pc:docMk/>
          <pc:sldMk cId="2636426298" sldId="505"/>
        </pc:sldMkLst>
        <pc:spChg chg="mod">
          <ac:chgData name="Anitha Ramsuran" userId="5018a10a-9186-4b02-a2ce-c1e0da4d0100" providerId="ADAL" clId="{2320693E-3844-4D29-8179-49BDD1CC5547}" dt="2022-11-07T10:30:43.744" v="174" actId="20577"/>
          <ac:spMkLst>
            <pc:docMk/>
            <pc:sldMk cId="2636426298" sldId="505"/>
            <ac:spMk id="5" creationId="{55EAF8F1-4635-0AAB-C580-B0F3093203E9}"/>
          </ac:spMkLst>
        </pc:spChg>
      </pc:sldChg>
    </pc:docChg>
  </pc:docChgLst>
</pc:chgInfo>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zapta01fs01\users\given\TIA%20Work\Grassroots\Portfolio\GIP%20Demographics%20-%2007%20Nov%2020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ZA"/>
  <c:chart>
    <c:autoTitleDeleted val="1"/>
    <c:plotArea>
      <c:layout/>
      <c:pieChart>
        <c:varyColors val="1"/>
        <c:ser>
          <c:idx val="0"/>
          <c:order val="0"/>
          <c:tx>
            <c:strRef>
              <c:f>Consolidate!$B$1</c:f>
              <c:strCache>
                <c:ptCount val="1"/>
                <c:pt idx="0">
                  <c:v>Number</c:v>
                </c:pt>
              </c:strCache>
            </c:strRef>
          </c:tx>
          <c:dPt>
            <c:idx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xmlns:c16r2="http://schemas.microsoft.com/office/drawing/2015/06/chart">
              <c:ext xmlns:c16="http://schemas.microsoft.com/office/drawing/2014/chart" uri="{C3380CC4-5D6E-409C-BE32-E72D297353CC}">
                <c16:uniqueId val="{00000001-D495-45C1-9600-A877D8463179}"/>
              </c:ext>
            </c:extLst>
          </c:dPt>
          <c:dPt>
            <c:idx val="1"/>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xmlns:c16r2="http://schemas.microsoft.com/office/drawing/2015/06/chart">
              <c:ext xmlns:c16="http://schemas.microsoft.com/office/drawing/2014/chart" uri="{C3380CC4-5D6E-409C-BE32-E72D297353CC}">
                <c16:uniqueId val="{00000003-D495-45C1-9600-A877D8463179}"/>
              </c:ext>
            </c:extLst>
          </c:dPt>
          <c:dPt>
            <c:idx val="2"/>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xmlns:c16r2="http://schemas.microsoft.com/office/drawing/2015/06/chart">
              <c:ext xmlns:c16="http://schemas.microsoft.com/office/drawing/2014/chart" uri="{C3380CC4-5D6E-409C-BE32-E72D297353CC}">
                <c16:uniqueId val="{00000005-D495-45C1-9600-A877D8463179}"/>
              </c:ext>
            </c:extLst>
          </c:dPt>
          <c:dPt>
            <c:idx val="3"/>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xmlns:c16r2="http://schemas.microsoft.com/office/drawing/2015/06/chart">
              <c:ext xmlns:c16="http://schemas.microsoft.com/office/drawing/2014/chart" uri="{C3380CC4-5D6E-409C-BE32-E72D297353CC}">
                <c16:uniqueId val="{00000007-D495-45C1-9600-A877D8463179}"/>
              </c:ext>
            </c:extLst>
          </c:dPt>
          <c:dPt>
            <c:idx val="4"/>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xmlns:c16r2="http://schemas.microsoft.com/office/drawing/2015/06/chart">
              <c:ext xmlns:c16="http://schemas.microsoft.com/office/drawing/2014/chart" uri="{C3380CC4-5D6E-409C-BE32-E72D297353CC}">
                <c16:uniqueId val="{00000009-D495-45C1-9600-A877D8463179}"/>
              </c:ext>
            </c:extLst>
          </c:dPt>
          <c:dPt>
            <c:idx val="5"/>
            <c:spPr>
              <a:pattFill prst="ltUpDiag">
                <a:fgClr>
                  <a:schemeClr val="accent6"/>
                </a:fgClr>
                <a:bgClr>
                  <a:schemeClr val="accent6">
                    <a:lumMod val="20000"/>
                    <a:lumOff val="80000"/>
                  </a:schemeClr>
                </a:bgClr>
              </a:pattFill>
              <a:ln w="19050">
                <a:solidFill>
                  <a:schemeClr val="lt1"/>
                </a:solidFill>
              </a:ln>
              <a:effectLst>
                <a:innerShdw blurRad="114300">
                  <a:schemeClr val="accent6"/>
                </a:innerShdw>
              </a:effectLst>
            </c:spPr>
            <c:extLst xmlns:c16r2="http://schemas.microsoft.com/office/drawing/2015/06/chart">
              <c:ext xmlns:c16="http://schemas.microsoft.com/office/drawing/2014/chart" uri="{C3380CC4-5D6E-409C-BE32-E72D297353CC}">
                <c16:uniqueId val="{0000000B-D495-45C1-9600-A877D8463179}"/>
              </c:ext>
            </c:extLst>
          </c:dPt>
          <c:dPt>
            <c:idx val="6"/>
            <c:spPr>
              <a:pattFill prst="ltUpDiag">
                <a:fgClr>
                  <a:schemeClr val="accent1">
                    <a:lumMod val="60000"/>
                  </a:schemeClr>
                </a:fgClr>
                <a:bgClr>
                  <a:schemeClr val="accent1">
                    <a:lumMod val="60000"/>
                    <a:lumMod val="20000"/>
                    <a:lumOff val="80000"/>
                  </a:schemeClr>
                </a:bgClr>
              </a:pattFill>
              <a:ln w="19050">
                <a:solidFill>
                  <a:schemeClr val="lt1"/>
                </a:solidFill>
              </a:ln>
              <a:effectLst>
                <a:innerShdw blurRad="114300">
                  <a:schemeClr val="accent1">
                    <a:lumMod val="60000"/>
                  </a:schemeClr>
                </a:innerShdw>
              </a:effectLst>
            </c:spPr>
            <c:extLst xmlns:c16r2="http://schemas.microsoft.com/office/drawing/2015/06/chart">
              <c:ext xmlns:c16="http://schemas.microsoft.com/office/drawing/2014/chart" uri="{C3380CC4-5D6E-409C-BE32-E72D297353CC}">
                <c16:uniqueId val="{0000000D-D495-45C1-9600-A877D8463179}"/>
              </c:ext>
            </c:extLst>
          </c:dPt>
          <c:dPt>
            <c:idx val="7"/>
            <c:spPr>
              <a:pattFill prst="ltUpDiag">
                <a:fgClr>
                  <a:schemeClr val="accent2">
                    <a:lumMod val="60000"/>
                  </a:schemeClr>
                </a:fgClr>
                <a:bgClr>
                  <a:schemeClr val="accent2">
                    <a:lumMod val="60000"/>
                    <a:lumMod val="20000"/>
                    <a:lumOff val="80000"/>
                  </a:schemeClr>
                </a:bgClr>
              </a:pattFill>
              <a:ln w="19050">
                <a:solidFill>
                  <a:schemeClr val="lt1"/>
                </a:solidFill>
              </a:ln>
              <a:effectLst>
                <a:innerShdw blurRad="114300">
                  <a:schemeClr val="accent2">
                    <a:lumMod val="60000"/>
                  </a:schemeClr>
                </a:innerShdw>
              </a:effectLst>
            </c:spPr>
            <c:extLst xmlns:c16r2="http://schemas.microsoft.com/office/drawing/2015/06/chart">
              <c:ext xmlns:c16="http://schemas.microsoft.com/office/drawing/2014/chart" uri="{C3380CC4-5D6E-409C-BE32-E72D297353CC}">
                <c16:uniqueId val="{0000000F-D495-45C1-9600-A877D8463179}"/>
              </c:ext>
            </c:extLst>
          </c:dPt>
          <c:dPt>
            <c:idx val="8"/>
            <c:spPr>
              <a:pattFill prst="ltUpDiag">
                <a:fgClr>
                  <a:schemeClr val="accent3">
                    <a:lumMod val="60000"/>
                  </a:schemeClr>
                </a:fgClr>
                <a:bgClr>
                  <a:schemeClr val="accent3">
                    <a:lumMod val="60000"/>
                    <a:lumMod val="20000"/>
                    <a:lumOff val="80000"/>
                  </a:schemeClr>
                </a:bgClr>
              </a:pattFill>
              <a:ln w="19050">
                <a:solidFill>
                  <a:schemeClr val="lt1"/>
                </a:solidFill>
              </a:ln>
              <a:effectLst>
                <a:innerShdw blurRad="114300">
                  <a:schemeClr val="accent3">
                    <a:lumMod val="60000"/>
                  </a:schemeClr>
                </a:innerShdw>
              </a:effectLst>
            </c:spPr>
            <c:extLst xmlns:c16r2="http://schemas.microsoft.com/office/drawing/2015/06/chart">
              <c:ext xmlns:c16="http://schemas.microsoft.com/office/drawing/2014/chart" uri="{C3380CC4-5D6E-409C-BE32-E72D297353CC}">
                <c16:uniqueId val="{00000011-D495-45C1-9600-A877D8463179}"/>
              </c:ext>
            </c:extLst>
          </c:dPt>
          <c:dLbls>
            <c:dLbl>
              <c:idx val="0"/>
              <c:layout>
                <c:manualLayout>
                  <c:x val="-0.18333333333333343"/>
                  <c:y val="0"/>
                </c:manualLayout>
              </c:layout>
              <c:dLblPos val="bestFi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495-45C1-9600-A877D8463179}"/>
                </c:ext>
              </c:extLst>
            </c:dLbl>
            <c:dLbl>
              <c:idx val="1"/>
              <c:layout>
                <c:manualLayout>
                  <c:x val="-2.2222222222222233E-2"/>
                  <c:y val="-3.2407407407407413E-2"/>
                </c:manualLayout>
              </c:layout>
              <c:dLblPos val="bestFi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495-45C1-9600-A877D8463179}"/>
                </c:ext>
              </c:extLst>
            </c:dLbl>
            <c:dLbl>
              <c:idx val="2"/>
              <c:layout>
                <c:manualLayout>
                  <c:x val="6.3888888888888884E-2"/>
                  <c:y val="-1.8518518518518545E-2"/>
                </c:manualLayout>
              </c:layout>
              <c:dLblPos val="bestFi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D495-45C1-9600-A877D8463179}"/>
                </c:ext>
              </c:extLst>
            </c:dLbl>
            <c:dLbl>
              <c:idx val="3"/>
              <c:layout>
                <c:manualLayout>
                  <c:x val="5.2777777777777785E-2"/>
                  <c:y val="2.314814814814815E-2"/>
                </c:manualLayout>
              </c:layout>
              <c:dLblPos val="bestFi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D495-45C1-9600-A877D8463179}"/>
                </c:ext>
              </c:extLst>
            </c:dLbl>
            <c:dLbl>
              <c:idx val="4"/>
              <c:layout>
                <c:manualLayout>
                  <c:x val="6.6666666666666582E-2"/>
                  <c:y val="-4.2437781360066697E-17"/>
                </c:manualLayout>
              </c:layout>
              <c:dLblPos val="bestFi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D495-45C1-9600-A877D8463179}"/>
                </c:ext>
              </c:extLst>
            </c:dLbl>
            <c:dLbl>
              <c:idx val="5"/>
              <c:layout>
                <c:manualLayout>
                  <c:x val="2.2222222222222334E-2"/>
                  <c:y val="4.1666666666666581E-2"/>
                </c:manualLayout>
              </c:layout>
              <c:dLblPos val="bestFi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D495-45C1-9600-A877D8463179}"/>
                </c:ext>
              </c:extLst>
            </c:dLbl>
            <c:dLbl>
              <c:idx val="6"/>
              <c:layout>
                <c:manualLayout>
                  <c:x val="1.1111111111111117E-2"/>
                  <c:y val="1.8518518518518441E-2"/>
                </c:manualLayout>
              </c:layout>
              <c:dLblPos val="bestFi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D495-45C1-9600-A877D8463179}"/>
                </c:ext>
              </c:extLst>
            </c:dLbl>
            <c:dLbl>
              <c:idx val="7"/>
              <c:layout>
                <c:manualLayout>
                  <c:x val="3.0555555555555457E-2"/>
                  <c:y val="2.0429790026246727E-2"/>
                </c:manualLayout>
              </c:layout>
              <c:dLblPos val="bestFi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D495-45C1-9600-A877D8463179}"/>
                </c:ext>
              </c:extLst>
            </c:dLbl>
            <c:dLbl>
              <c:idx val="8"/>
              <c:layout>
                <c:manualLayout>
                  <c:x val="-4.7222222222222235E-2"/>
                  <c:y val="-1.8518518518518521E-2"/>
                </c:manualLayout>
              </c:layout>
              <c:dLblPos val="bestFi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D495-45C1-9600-A877D846317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Val val="1"/>
            <c:showCatName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Consolidate!$A$2:$A$10</c:f>
              <c:strCache>
                <c:ptCount val="9"/>
                <c:pt idx="0">
                  <c:v>Northern Cape</c:v>
                </c:pt>
                <c:pt idx="1">
                  <c:v>Limpopo</c:v>
                </c:pt>
                <c:pt idx="2">
                  <c:v>Eastern Cape</c:v>
                </c:pt>
                <c:pt idx="3">
                  <c:v>Mpumalanga</c:v>
                </c:pt>
                <c:pt idx="4">
                  <c:v>Free State</c:v>
                </c:pt>
                <c:pt idx="5">
                  <c:v>North West</c:v>
                </c:pt>
                <c:pt idx="6">
                  <c:v>Western Cape</c:v>
                </c:pt>
                <c:pt idx="7">
                  <c:v>KwaZulu-Natal</c:v>
                </c:pt>
                <c:pt idx="8">
                  <c:v>Gauteng</c:v>
                </c:pt>
              </c:strCache>
            </c:strRef>
          </c:cat>
          <c:val>
            <c:numRef>
              <c:f>Consolidate!$B$2:$B$10</c:f>
              <c:numCache>
                <c:formatCode>General</c:formatCode>
                <c:ptCount val="9"/>
                <c:pt idx="0">
                  <c:v>2</c:v>
                </c:pt>
                <c:pt idx="1">
                  <c:v>6</c:v>
                </c:pt>
                <c:pt idx="2">
                  <c:v>8</c:v>
                </c:pt>
                <c:pt idx="3">
                  <c:v>9</c:v>
                </c:pt>
                <c:pt idx="4">
                  <c:v>13</c:v>
                </c:pt>
                <c:pt idx="5">
                  <c:v>10</c:v>
                </c:pt>
                <c:pt idx="6">
                  <c:v>9</c:v>
                </c:pt>
                <c:pt idx="7">
                  <c:v>17</c:v>
                </c:pt>
                <c:pt idx="8">
                  <c:v>65</c:v>
                </c:pt>
              </c:numCache>
            </c:numRef>
          </c:val>
          <c:extLst xmlns:c16r2="http://schemas.microsoft.com/office/drawing/2015/06/chart">
            <c:ext xmlns:c16="http://schemas.microsoft.com/office/drawing/2014/chart" uri="{C3380CC4-5D6E-409C-BE32-E72D297353CC}">
              <c16:uniqueId val="{00000012-D495-45C1-9600-A877D8463179}"/>
            </c:ext>
          </c:extLst>
        </c:ser>
        <c:dLbls>
          <c:showVal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9B703-0C9B-4CAC-AB6B-1EE4A63F6F89}" type="datetimeFigureOut">
              <a:rPr lang="en-US" smtClean="0"/>
              <a:pPr/>
              <a:t>11/25/2022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AD45C-FBFF-4927-BE13-8F030200D2C4}" type="slidenum">
              <a:rPr lang="en-US" smtClean="0"/>
              <a:pPr/>
              <a:t>‹#›</a:t>
            </a:fld>
            <a:endParaRPr lang="en-US"/>
          </a:p>
        </p:txBody>
      </p:sp>
    </p:spTree>
    <p:extLst>
      <p:ext uri="{BB962C8B-B14F-4D97-AF65-F5344CB8AC3E}">
        <p14:creationId xmlns:p14="http://schemas.microsoft.com/office/powerpoint/2010/main" xmlns="" val="2325994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5886E9F-313A-4F4E-8BF7-86E0EAE7DE8C}"/>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dirty="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8E720411-FB6E-B54A-BAA2-87BBE1577A0D}" type="datetimeFigureOut">
              <a:rPr lang="en-US" smtClean="0"/>
              <a:pPr/>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76881-E08B-3943-8B41-61D64EC10807}" type="slidenum">
              <a:rPr lang="en-US" smtClean="0"/>
              <a:pPr/>
              <a:t>‹#›</a:t>
            </a:fld>
            <a:endParaRPr lang="en-US"/>
          </a:p>
        </p:txBody>
      </p:sp>
    </p:spTree>
    <p:extLst>
      <p:ext uri="{BB962C8B-B14F-4D97-AF65-F5344CB8AC3E}">
        <p14:creationId xmlns:p14="http://schemas.microsoft.com/office/powerpoint/2010/main" xmlns="" val="2932178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E720411-FB6E-B54A-BAA2-87BBE1577A0D}" type="datetimeFigureOut">
              <a:rPr lang="en-US" smtClean="0"/>
              <a:pPr/>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76881-E08B-3943-8B41-61D64EC10807}" type="slidenum">
              <a:rPr lang="en-US" smtClean="0"/>
              <a:pPr/>
              <a:t>‹#›</a:t>
            </a:fld>
            <a:endParaRPr lang="en-US"/>
          </a:p>
        </p:txBody>
      </p:sp>
    </p:spTree>
    <p:extLst>
      <p:ext uri="{BB962C8B-B14F-4D97-AF65-F5344CB8AC3E}">
        <p14:creationId xmlns:p14="http://schemas.microsoft.com/office/powerpoint/2010/main" xmlns="" val="343498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E720411-FB6E-B54A-BAA2-87BBE1577A0D}" type="datetimeFigureOut">
              <a:rPr lang="en-US" smtClean="0"/>
              <a:pPr/>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76881-E08B-3943-8B41-61D64EC10807}" type="slidenum">
              <a:rPr lang="en-US" smtClean="0"/>
              <a:pPr/>
              <a:t>‹#›</a:t>
            </a:fld>
            <a:endParaRPr lang="en-US"/>
          </a:p>
        </p:txBody>
      </p:sp>
    </p:spTree>
    <p:extLst>
      <p:ext uri="{BB962C8B-B14F-4D97-AF65-F5344CB8AC3E}">
        <p14:creationId xmlns:p14="http://schemas.microsoft.com/office/powerpoint/2010/main" xmlns="" val="3610912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Newton Fund. The Academy of Medical Sciences. The British Academy. British Council. Met Office. Royal Academy of Engineering. The Royal Society. UK Research and Innovation.">
            <a:extLst>
              <a:ext uri="{FF2B5EF4-FFF2-40B4-BE49-F238E27FC236}">
                <a16:creationId xmlns:a16="http://schemas.microsoft.com/office/drawing/2014/main" xmlns="" id="{8CBDE4F5-AC7E-45BD-BF59-5D2BE6AA6B78}"/>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7850523-9A35-4009-8008-ED87F2B48D21}"/>
              </a:ext>
            </a:extLst>
          </p:cNvPr>
          <p:cNvSpPr>
            <a:spLocks noGrp="1"/>
          </p:cNvSpPr>
          <p:nvPr>
            <p:ph type="ctrTitle"/>
          </p:nvPr>
        </p:nvSpPr>
        <p:spPr>
          <a:xfrm>
            <a:off x="474804" y="2507278"/>
            <a:ext cx="7515000" cy="983817"/>
          </a:xfrm>
        </p:spPr>
        <p:txBody>
          <a:bodyPr anchor="t" anchorCtr="0">
            <a:normAutofit/>
          </a:bodyPr>
          <a:lstStyle>
            <a:lvl1pPr algn="l">
              <a:defRPr sz="2700">
                <a:solidFill>
                  <a:schemeClr val="bg1"/>
                </a:solidFill>
              </a:defRPr>
            </a:lvl1pPr>
          </a:lstStyle>
          <a:p>
            <a:r>
              <a:rPr lang="en-US" noProof="0"/>
              <a:t>Click to edit Master title style</a:t>
            </a:r>
            <a:endParaRPr lang="en-GB" noProof="0" dirty="0"/>
          </a:p>
        </p:txBody>
      </p:sp>
      <p:sp>
        <p:nvSpPr>
          <p:cNvPr id="3" name="Subtitle 2">
            <a:extLst>
              <a:ext uri="{FF2B5EF4-FFF2-40B4-BE49-F238E27FC236}">
                <a16:creationId xmlns:a16="http://schemas.microsoft.com/office/drawing/2014/main" xmlns="" id="{D8642B95-DCF8-462D-A58E-D9A8B7B6D62C}"/>
              </a:ext>
            </a:extLst>
          </p:cNvPr>
          <p:cNvSpPr>
            <a:spLocks noGrp="1"/>
          </p:cNvSpPr>
          <p:nvPr>
            <p:ph type="subTitle" idx="1"/>
          </p:nvPr>
        </p:nvSpPr>
        <p:spPr>
          <a:xfrm>
            <a:off x="474804" y="3784919"/>
            <a:ext cx="6182732" cy="983817"/>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Tree>
    <p:extLst>
      <p:ext uri="{BB962C8B-B14F-4D97-AF65-F5344CB8AC3E}">
        <p14:creationId xmlns:p14="http://schemas.microsoft.com/office/powerpoint/2010/main" xmlns="" val="3301272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ecorative image">
            <a:extLst>
              <a:ext uri="{FF2B5EF4-FFF2-40B4-BE49-F238E27FC236}">
                <a16:creationId xmlns:a16="http://schemas.microsoft.com/office/drawing/2014/main" xmlns="" id="{B8918FBD-1F4A-44C6-B015-7B6FE33A14D2}"/>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B5022B00-031D-4B68-98D5-EE6BCFF7944A}"/>
              </a:ext>
            </a:extLst>
          </p:cNvPr>
          <p:cNvSpPr>
            <a:spLocks noGrp="1"/>
          </p:cNvSpPr>
          <p:nvPr>
            <p:ph type="title"/>
          </p:nvPr>
        </p:nvSpPr>
        <p:spPr>
          <a:xfrm>
            <a:off x="478086" y="2507972"/>
            <a:ext cx="6634640" cy="921029"/>
          </a:xfrm>
        </p:spPr>
        <p:txBody>
          <a:bodyPr anchor="t" anchorCtr="0">
            <a:normAutofit/>
          </a:bodyPr>
          <a:lstStyle>
            <a:lvl1pPr>
              <a:defRPr sz="2700"/>
            </a:lvl1pPr>
          </a:lstStyle>
          <a:p>
            <a:r>
              <a:rPr lang="en-US" noProof="0"/>
              <a:t>Click to edit Master title style</a:t>
            </a:r>
            <a:endParaRPr lang="en-GB" noProof="0" dirty="0"/>
          </a:p>
        </p:txBody>
      </p:sp>
      <p:sp>
        <p:nvSpPr>
          <p:cNvPr id="3" name="Text Placeholder 2">
            <a:extLst>
              <a:ext uri="{FF2B5EF4-FFF2-40B4-BE49-F238E27FC236}">
                <a16:creationId xmlns:a16="http://schemas.microsoft.com/office/drawing/2014/main" xmlns="" id="{227E7594-E5D4-4FEF-814C-EA3988C7BF95}"/>
              </a:ext>
            </a:extLst>
          </p:cNvPr>
          <p:cNvSpPr>
            <a:spLocks noGrp="1"/>
          </p:cNvSpPr>
          <p:nvPr>
            <p:ph type="body" idx="1"/>
          </p:nvPr>
        </p:nvSpPr>
        <p:spPr>
          <a:xfrm>
            <a:off x="478086" y="3788230"/>
            <a:ext cx="6634640" cy="92103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xmlns="" val="3452660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Decorative image">
            <a:extLst>
              <a:ext uri="{FF2B5EF4-FFF2-40B4-BE49-F238E27FC236}">
                <a16:creationId xmlns:a16="http://schemas.microsoft.com/office/drawing/2014/main" xmlns="" id="{23B96379-0296-4792-A194-958504546369}"/>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EEE9BF5-C92E-4147-866D-E82A6661081C}"/>
              </a:ext>
            </a:extLst>
          </p:cNvPr>
          <p:cNvSpPr>
            <a:spLocks noGrp="1"/>
          </p:cNvSpPr>
          <p:nvPr>
            <p:ph type="title"/>
          </p:nvPr>
        </p:nvSpPr>
        <p:spPr/>
        <p:txBody>
          <a:bodyPr/>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xmlns="" id="{614E684D-A9D8-4608-8588-F94F82EF6A94}"/>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a:extLst>
              <a:ext uri="{FF2B5EF4-FFF2-40B4-BE49-F238E27FC236}">
                <a16:creationId xmlns:a16="http://schemas.microsoft.com/office/drawing/2014/main" xmlns="" id="{B6F5197C-C2AA-4017-945F-D84A05D1C5BE}"/>
              </a:ext>
            </a:extLst>
          </p:cNvPr>
          <p:cNvSpPr>
            <a:spLocks noGrp="1"/>
          </p:cNvSpPr>
          <p:nvPr>
            <p:ph type="dt" sz="half" idx="10"/>
          </p:nvPr>
        </p:nvSpPr>
        <p:spPr/>
        <p:txBody>
          <a:bodyPr/>
          <a:lstStyle/>
          <a:p>
            <a:fld id="{79F05A44-940C-4EBC-8583-5302F7866A02}" type="datetime1">
              <a:rPr lang="en-GB" smtClean="0"/>
              <a:pPr/>
              <a:t>25/11/2022</a:t>
            </a:fld>
            <a:endParaRPr lang="en-GB"/>
          </a:p>
        </p:txBody>
      </p:sp>
      <p:sp>
        <p:nvSpPr>
          <p:cNvPr id="5" name="Footer Placeholder 4">
            <a:extLst>
              <a:ext uri="{FF2B5EF4-FFF2-40B4-BE49-F238E27FC236}">
                <a16:creationId xmlns:a16="http://schemas.microsoft.com/office/drawing/2014/main" xmlns="" id="{23A2B3D6-69D9-4AD9-A27D-AF4A4653E7CE}"/>
              </a:ext>
            </a:extLst>
          </p:cNvPr>
          <p:cNvSpPr>
            <a:spLocks noGrp="1"/>
          </p:cNvSpPr>
          <p:nvPr>
            <p:ph type="ftr" sz="quarter" idx="11"/>
          </p:nvPr>
        </p:nvSpPr>
        <p:spPr/>
        <p:txBody>
          <a:bodyPr/>
          <a:lstStyle/>
          <a:p>
            <a:r>
              <a:rPr lang="en-GB"/>
              <a:t>On the Insert ribbon select Header &amp; Footer to edit this holding text</a:t>
            </a:r>
          </a:p>
        </p:txBody>
      </p:sp>
      <p:sp>
        <p:nvSpPr>
          <p:cNvPr id="6" name="Slide Number Placeholder 5">
            <a:extLst>
              <a:ext uri="{FF2B5EF4-FFF2-40B4-BE49-F238E27FC236}">
                <a16:creationId xmlns:a16="http://schemas.microsoft.com/office/drawing/2014/main" xmlns="" id="{A599E80F-CEFE-45E6-A275-E6D2DBBBA3F3}"/>
              </a:ext>
            </a:extLst>
          </p:cNvPr>
          <p:cNvSpPr>
            <a:spLocks noGrp="1"/>
          </p:cNvSpPr>
          <p:nvPr>
            <p:ph type="sldNum" sz="quarter" idx="12"/>
          </p:nvPr>
        </p:nvSpPr>
        <p:spPr/>
        <p:txBody>
          <a:bodyPr/>
          <a:lstStyle/>
          <a:p>
            <a:fld id="{2CE490D1-C499-4D8B-B014-C91967E37A39}" type="slidenum">
              <a:rPr lang="en-GB" smtClean="0"/>
              <a:pPr/>
              <a:t>‹#›</a:t>
            </a:fld>
            <a:endParaRPr lang="en-GB"/>
          </a:p>
        </p:txBody>
      </p:sp>
    </p:spTree>
    <p:extLst>
      <p:ext uri="{BB962C8B-B14F-4D97-AF65-F5344CB8AC3E}">
        <p14:creationId xmlns:p14="http://schemas.microsoft.com/office/powerpoint/2010/main" xmlns="" val="4239168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ecorative image">
            <a:extLst>
              <a:ext uri="{FF2B5EF4-FFF2-40B4-BE49-F238E27FC236}">
                <a16:creationId xmlns:a16="http://schemas.microsoft.com/office/drawing/2014/main" xmlns="" id="{BBE0C92F-EF09-4408-B90D-5127FE84BD72}"/>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CD45904A-604E-4D46-B895-7FA8F011E014}"/>
              </a:ext>
            </a:extLst>
          </p:cNvPr>
          <p:cNvSpPr>
            <a:spLocks noGrp="1"/>
          </p:cNvSpPr>
          <p:nvPr>
            <p:ph type="title"/>
          </p:nvPr>
        </p:nvSpPr>
        <p:spPr/>
        <p:txBody>
          <a:bodyPr/>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xmlns="" id="{F7323F66-2307-42C5-BE8E-62EB111BA236}"/>
              </a:ext>
            </a:extLst>
          </p:cNvPr>
          <p:cNvSpPr>
            <a:spLocks noGrp="1"/>
          </p:cNvSpPr>
          <p:nvPr>
            <p:ph sz="half" idx="1"/>
          </p:nvPr>
        </p:nvSpPr>
        <p:spPr>
          <a:xfrm>
            <a:off x="486000" y="1825625"/>
            <a:ext cx="38826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a:extLst>
              <a:ext uri="{FF2B5EF4-FFF2-40B4-BE49-F238E27FC236}">
                <a16:creationId xmlns:a16="http://schemas.microsoft.com/office/drawing/2014/main" xmlns="" id="{707237B8-9E4F-4FF7-A645-3FE0B34F6DE3}"/>
              </a:ext>
            </a:extLst>
          </p:cNvPr>
          <p:cNvSpPr>
            <a:spLocks noGrp="1"/>
          </p:cNvSpPr>
          <p:nvPr>
            <p:ph sz="half" idx="2"/>
          </p:nvPr>
        </p:nvSpPr>
        <p:spPr>
          <a:xfrm>
            <a:off x="4702628" y="1825625"/>
            <a:ext cx="3883372"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a:extLst>
              <a:ext uri="{FF2B5EF4-FFF2-40B4-BE49-F238E27FC236}">
                <a16:creationId xmlns:a16="http://schemas.microsoft.com/office/drawing/2014/main" xmlns="" id="{369B22FD-7928-47E6-8725-04EC4DC3825C}"/>
              </a:ext>
            </a:extLst>
          </p:cNvPr>
          <p:cNvSpPr>
            <a:spLocks noGrp="1"/>
          </p:cNvSpPr>
          <p:nvPr>
            <p:ph type="dt" sz="half" idx="10"/>
          </p:nvPr>
        </p:nvSpPr>
        <p:spPr/>
        <p:txBody>
          <a:bodyPr/>
          <a:lstStyle/>
          <a:p>
            <a:fld id="{E9CB2AFB-CF56-4A8E-AAF6-8F1ED470B1C9}" type="datetime1">
              <a:rPr lang="en-GB" smtClean="0"/>
              <a:pPr/>
              <a:t>25/11/2022</a:t>
            </a:fld>
            <a:endParaRPr lang="en-GB"/>
          </a:p>
        </p:txBody>
      </p:sp>
      <p:sp>
        <p:nvSpPr>
          <p:cNvPr id="6" name="Footer Placeholder 5">
            <a:extLst>
              <a:ext uri="{FF2B5EF4-FFF2-40B4-BE49-F238E27FC236}">
                <a16:creationId xmlns:a16="http://schemas.microsoft.com/office/drawing/2014/main" xmlns="" id="{4CABFDE8-154C-4317-881F-44B33434115A}"/>
              </a:ext>
            </a:extLst>
          </p:cNvPr>
          <p:cNvSpPr>
            <a:spLocks noGrp="1"/>
          </p:cNvSpPr>
          <p:nvPr>
            <p:ph type="ftr" sz="quarter" idx="11"/>
          </p:nvPr>
        </p:nvSpPr>
        <p:spPr/>
        <p:txBody>
          <a:bodyPr/>
          <a:lstStyle/>
          <a:p>
            <a:r>
              <a:rPr lang="en-GB"/>
              <a:t>On the Insert ribbon select Header &amp; Footer to edit this holding text</a:t>
            </a:r>
          </a:p>
        </p:txBody>
      </p:sp>
      <p:sp>
        <p:nvSpPr>
          <p:cNvPr id="7" name="Slide Number Placeholder 6">
            <a:extLst>
              <a:ext uri="{FF2B5EF4-FFF2-40B4-BE49-F238E27FC236}">
                <a16:creationId xmlns:a16="http://schemas.microsoft.com/office/drawing/2014/main" xmlns="" id="{00B92C67-F7E1-4988-B2EE-8CAF9CE076EC}"/>
              </a:ext>
            </a:extLst>
          </p:cNvPr>
          <p:cNvSpPr>
            <a:spLocks noGrp="1"/>
          </p:cNvSpPr>
          <p:nvPr>
            <p:ph type="sldNum" sz="quarter" idx="12"/>
          </p:nvPr>
        </p:nvSpPr>
        <p:spPr/>
        <p:txBody>
          <a:bodyPr/>
          <a:lstStyle/>
          <a:p>
            <a:fld id="{2CE490D1-C499-4D8B-B014-C91967E37A39}" type="slidenum">
              <a:rPr lang="en-GB" smtClean="0"/>
              <a:pPr/>
              <a:t>‹#›</a:t>
            </a:fld>
            <a:endParaRPr lang="en-GB"/>
          </a:p>
        </p:txBody>
      </p:sp>
    </p:spTree>
    <p:extLst>
      <p:ext uri="{BB962C8B-B14F-4D97-AF65-F5344CB8AC3E}">
        <p14:creationId xmlns:p14="http://schemas.microsoft.com/office/powerpoint/2010/main" xmlns="" val="82299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descr="Decorative image">
            <a:extLst>
              <a:ext uri="{FF2B5EF4-FFF2-40B4-BE49-F238E27FC236}">
                <a16:creationId xmlns:a16="http://schemas.microsoft.com/office/drawing/2014/main" xmlns="" id="{57587732-1516-4F51-87F3-78526F962F48}"/>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Text Placeholder 2">
            <a:extLst>
              <a:ext uri="{FF2B5EF4-FFF2-40B4-BE49-F238E27FC236}">
                <a16:creationId xmlns:a16="http://schemas.microsoft.com/office/drawing/2014/main" xmlns="" id="{227E7594-E5D4-4FEF-814C-EA3988C7BF95}"/>
              </a:ext>
            </a:extLst>
          </p:cNvPr>
          <p:cNvSpPr>
            <a:spLocks noGrp="1"/>
          </p:cNvSpPr>
          <p:nvPr>
            <p:ph type="body" idx="1"/>
          </p:nvPr>
        </p:nvSpPr>
        <p:spPr>
          <a:xfrm>
            <a:off x="478086" y="2115403"/>
            <a:ext cx="6634640" cy="3539809"/>
          </a:xfrm>
        </p:spPr>
        <p:txBody>
          <a:bodyPr anchor="b" anchorCtr="0">
            <a:norm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xmlns="" val="2096185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E720411-FB6E-B54A-BAA2-87BBE1577A0D}" type="datetimeFigureOut">
              <a:rPr lang="en-US" smtClean="0"/>
              <a:pPr/>
              <a:t>11/25/2022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76881-E08B-3943-8B41-61D64EC10807}" type="slidenum">
              <a:rPr lang="en-US" smtClean="0"/>
              <a:pPr/>
              <a:t>‹#›</a:t>
            </a:fld>
            <a:endParaRPr lang="en-US"/>
          </a:p>
        </p:txBody>
      </p:sp>
      <p:pic>
        <p:nvPicPr>
          <p:cNvPr id="9" name="Picture 8">
            <a:extLst>
              <a:ext uri="{FF2B5EF4-FFF2-40B4-BE49-F238E27FC236}">
                <a16:creationId xmlns:a16="http://schemas.microsoft.com/office/drawing/2014/main" xmlns="" id="{B8819315-3DAA-2742-BC4F-6A0FB69681B6}"/>
              </a:ext>
            </a:extLst>
          </p:cNvPr>
          <p:cNvPicPr>
            <a:picLocks noChangeAspect="1"/>
          </p:cNvPicPr>
          <p:nvPr userDrawn="1"/>
        </p:nvPicPr>
        <p:blipFill>
          <a:blip r:embed="rId2"/>
          <a:stretch>
            <a:fillRect/>
          </a:stretch>
        </p:blipFill>
        <p:spPr>
          <a:xfrm>
            <a:off x="0" y="5473700"/>
            <a:ext cx="9144000" cy="1384300"/>
          </a:xfrm>
          <a:prstGeom prst="rect">
            <a:avLst/>
          </a:prstGeom>
        </p:spPr>
      </p:pic>
    </p:spTree>
    <p:extLst>
      <p:ext uri="{BB962C8B-B14F-4D97-AF65-F5344CB8AC3E}">
        <p14:creationId xmlns:p14="http://schemas.microsoft.com/office/powerpoint/2010/main" xmlns="" val="2158374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E720411-FB6E-B54A-BAA2-87BBE1577A0D}" type="datetimeFigureOut">
              <a:rPr lang="en-US" smtClean="0"/>
              <a:pPr/>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76881-E08B-3943-8B41-61D64EC10807}" type="slidenum">
              <a:rPr lang="en-US" smtClean="0"/>
              <a:pPr/>
              <a:t>‹#›</a:t>
            </a:fld>
            <a:endParaRPr lang="en-US"/>
          </a:p>
        </p:txBody>
      </p:sp>
    </p:spTree>
    <p:extLst>
      <p:ext uri="{BB962C8B-B14F-4D97-AF65-F5344CB8AC3E}">
        <p14:creationId xmlns:p14="http://schemas.microsoft.com/office/powerpoint/2010/main" xmlns="" val="356012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E720411-FB6E-B54A-BAA2-87BBE1577A0D}" type="datetimeFigureOut">
              <a:rPr lang="en-US" smtClean="0"/>
              <a:pPr/>
              <a:t>11/25/2022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76881-E08B-3943-8B41-61D64EC10807}" type="slidenum">
              <a:rPr lang="en-US" smtClean="0"/>
              <a:pPr/>
              <a:t>‹#›</a:t>
            </a:fld>
            <a:endParaRPr lang="en-US"/>
          </a:p>
        </p:txBody>
      </p:sp>
    </p:spTree>
    <p:extLst>
      <p:ext uri="{BB962C8B-B14F-4D97-AF65-F5344CB8AC3E}">
        <p14:creationId xmlns:p14="http://schemas.microsoft.com/office/powerpoint/2010/main" xmlns="" val="835439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E720411-FB6E-B54A-BAA2-87BBE1577A0D}" type="datetimeFigureOut">
              <a:rPr lang="en-US" smtClean="0"/>
              <a:pPr/>
              <a:t>11/25/2022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76881-E08B-3943-8B41-61D64EC10807}" type="slidenum">
              <a:rPr lang="en-US" smtClean="0"/>
              <a:pPr/>
              <a:t>‹#›</a:t>
            </a:fld>
            <a:endParaRPr lang="en-US"/>
          </a:p>
        </p:txBody>
      </p:sp>
    </p:spTree>
    <p:extLst>
      <p:ext uri="{BB962C8B-B14F-4D97-AF65-F5344CB8AC3E}">
        <p14:creationId xmlns:p14="http://schemas.microsoft.com/office/powerpoint/2010/main" xmlns="" val="1146847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E720411-FB6E-B54A-BAA2-87BBE1577A0D}" type="datetimeFigureOut">
              <a:rPr lang="en-US" smtClean="0"/>
              <a:pPr/>
              <a:t>11/25/2022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76881-E08B-3943-8B41-61D64EC10807}" type="slidenum">
              <a:rPr lang="en-US" smtClean="0"/>
              <a:pPr/>
              <a:t>‹#›</a:t>
            </a:fld>
            <a:endParaRPr lang="en-US"/>
          </a:p>
        </p:txBody>
      </p:sp>
    </p:spTree>
    <p:extLst>
      <p:ext uri="{BB962C8B-B14F-4D97-AF65-F5344CB8AC3E}">
        <p14:creationId xmlns:p14="http://schemas.microsoft.com/office/powerpoint/2010/main" xmlns="" val="325025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720411-FB6E-B54A-BAA2-87BBE1577A0D}" type="datetimeFigureOut">
              <a:rPr lang="en-US" smtClean="0"/>
              <a:pPr/>
              <a:t>11/25/2022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76881-E08B-3943-8B41-61D64EC10807}" type="slidenum">
              <a:rPr lang="en-US" smtClean="0"/>
              <a:pPr/>
              <a:t>‹#›</a:t>
            </a:fld>
            <a:endParaRPr lang="en-US"/>
          </a:p>
        </p:txBody>
      </p:sp>
      <p:pic>
        <p:nvPicPr>
          <p:cNvPr id="6" name="Picture 5">
            <a:extLst>
              <a:ext uri="{FF2B5EF4-FFF2-40B4-BE49-F238E27FC236}">
                <a16:creationId xmlns:a16="http://schemas.microsoft.com/office/drawing/2014/main" xmlns="" id="{8A0BAAD5-7783-224D-9441-4B615D187D4B}"/>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xmlns="" val="2730516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E720411-FB6E-B54A-BAA2-87BBE1577A0D}" type="datetimeFigureOut">
              <a:rPr lang="en-US" smtClean="0"/>
              <a:pPr/>
              <a:t>11/25/2022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76881-E08B-3943-8B41-61D64EC10807}" type="slidenum">
              <a:rPr lang="en-US" smtClean="0"/>
              <a:pPr/>
              <a:t>‹#›</a:t>
            </a:fld>
            <a:endParaRPr lang="en-US"/>
          </a:p>
        </p:txBody>
      </p:sp>
    </p:spTree>
    <p:extLst>
      <p:ext uri="{BB962C8B-B14F-4D97-AF65-F5344CB8AC3E}">
        <p14:creationId xmlns:p14="http://schemas.microsoft.com/office/powerpoint/2010/main" xmlns="" val="3868947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E720411-FB6E-B54A-BAA2-87BBE1577A0D}" type="datetimeFigureOut">
              <a:rPr lang="en-US" smtClean="0"/>
              <a:pPr/>
              <a:t>11/25/2022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76881-E08B-3943-8B41-61D64EC10807}" type="slidenum">
              <a:rPr lang="en-US" smtClean="0"/>
              <a:pPr/>
              <a:t>‹#›</a:t>
            </a:fld>
            <a:endParaRPr lang="en-US"/>
          </a:p>
        </p:txBody>
      </p:sp>
    </p:spTree>
    <p:extLst>
      <p:ext uri="{BB962C8B-B14F-4D97-AF65-F5344CB8AC3E}">
        <p14:creationId xmlns:p14="http://schemas.microsoft.com/office/powerpoint/2010/main" xmlns="" val="342019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xmlns="" id="{FCFD91B3-ED6D-7A42-9C42-530BB44686E3}"/>
              </a:ext>
            </a:extLst>
          </p:cNvPr>
          <p:cNvSpPr/>
          <p:nvPr userDrawn="1"/>
        </p:nvSpPr>
        <p:spPr>
          <a:xfrm>
            <a:off x="628650" y="670560"/>
            <a:ext cx="7886700" cy="619760"/>
          </a:xfrm>
          <a:prstGeom prst="roundRect">
            <a:avLst>
              <a:gd name="adj" fmla="val 50000"/>
            </a:avLst>
          </a:prstGeom>
          <a:solidFill>
            <a:srgbClr val="004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8A2CE84D-2EA7-9A47-90AA-49ECDD3D04D6}"/>
              </a:ext>
            </a:extLst>
          </p:cNvPr>
          <p:cNvPicPr>
            <a:picLocks noChangeAspect="1"/>
          </p:cNvPicPr>
          <p:nvPr userDrawn="1"/>
        </p:nvPicPr>
        <p:blipFill>
          <a:blip r:embed="rId13"/>
          <a:srcRect/>
          <a:stretch/>
        </p:blipFill>
        <p:spPr>
          <a:xfrm>
            <a:off x="0" y="5475450"/>
            <a:ext cx="9144000" cy="1384300"/>
          </a:xfrm>
          <a:prstGeom prst="rect">
            <a:avLst/>
          </a:prstGeom>
        </p:spPr>
      </p:pic>
      <p:sp>
        <p:nvSpPr>
          <p:cNvPr id="2" name="Title Placeholder 1"/>
          <p:cNvSpPr>
            <a:spLocks noGrp="1"/>
          </p:cNvSpPr>
          <p:nvPr>
            <p:ph type="title"/>
          </p:nvPr>
        </p:nvSpPr>
        <p:spPr>
          <a:xfrm>
            <a:off x="628650" y="640081"/>
            <a:ext cx="7886700" cy="69088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720411-FB6E-B54A-BAA2-87BBE1577A0D}" type="datetimeFigureOut">
              <a:rPr lang="en-US" smtClean="0"/>
              <a:pPr/>
              <a:t>11/25/2022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76881-E08B-3943-8B41-61D64EC10807}" type="slidenum">
              <a:rPr lang="en-US" smtClean="0"/>
              <a:pPr/>
              <a:t>‹#›</a:t>
            </a:fld>
            <a:endParaRPr lang="en-US"/>
          </a:p>
        </p:txBody>
      </p:sp>
    </p:spTree>
    <p:extLst>
      <p:ext uri="{BB962C8B-B14F-4D97-AF65-F5344CB8AC3E}">
        <p14:creationId xmlns:p14="http://schemas.microsoft.com/office/powerpoint/2010/main" xmlns="" val="23247308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4957AFB-8255-4334-A928-06D38988FFA8}"/>
              </a:ext>
            </a:extLst>
          </p:cNvPr>
          <p:cNvSpPr>
            <a:spLocks noGrp="1"/>
          </p:cNvSpPr>
          <p:nvPr>
            <p:ph type="title"/>
          </p:nvPr>
        </p:nvSpPr>
        <p:spPr>
          <a:xfrm>
            <a:off x="486000" y="542671"/>
            <a:ext cx="8100000" cy="1018501"/>
          </a:xfrm>
          <a:prstGeom prst="rect">
            <a:avLst/>
          </a:prstGeom>
        </p:spPr>
        <p:txBody>
          <a:bodyPr vert="horz" lIns="0" tIns="0" rIns="0" bIns="0" rtlCol="0" anchor="t" anchorCtr="0">
            <a:normAutofit/>
          </a:bodyPr>
          <a:lstStyle/>
          <a:p>
            <a:r>
              <a:rPr lang="en-US" noProof="0"/>
              <a:t>Click to edit Master title style</a:t>
            </a:r>
            <a:endParaRPr lang="en-GB" noProof="0" dirty="0"/>
          </a:p>
        </p:txBody>
      </p:sp>
      <p:sp>
        <p:nvSpPr>
          <p:cNvPr id="3" name="Text Placeholder 2">
            <a:extLst>
              <a:ext uri="{FF2B5EF4-FFF2-40B4-BE49-F238E27FC236}">
                <a16:creationId xmlns:a16="http://schemas.microsoft.com/office/drawing/2014/main" xmlns="" id="{F2AD4F9F-A816-44C2-8ECA-9F0ED24A10A7}"/>
              </a:ext>
            </a:extLst>
          </p:cNvPr>
          <p:cNvSpPr>
            <a:spLocks noGrp="1"/>
          </p:cNvSpPr>
          <p:nvPr>
            <p:ph type="body" idx="1"/>
          </p:nvPr>
        </p:nvSpPr>
        <p:spPr>
          <a:xfrm>
            <a:off x="486001" y="1825625"/>
            <a:ext cx="8113499" cy="4351338"/>
          </a:xfrm>
          <a:prstGeom prst="rect">
            <a:avLst/>
          </a:prstGeom>
        </p:spPr>
        <p:txBody>
          <a:bodyPr vert="horz" lIns="0" tIns="0" rIns="0" bIns="0" rtlCol="0" anchor="t" anchorCtr="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a:extLst>
              <a:ext uri="{FF2B5EF4-FFF2-40B4-BE49-F238E27FC236}">
                <a16:creationId xmlns:a16="http://schemas.microsoft.com/office/drawing/2014/main" xmlns="" id="{CECB6D32-5DC2-42E8-B51F-86727CEB0AB3}"/>
              </a:ext>
            </a:extLst>
          </p:cNvPr>
          <p:cNvSpPr>
            <a:spLocks noGrp="1"/>
          </p:cNvSpPr>
          <p:nvPr>
            <p:ph type="dt" sz="half" idx="2"/>
          </p:nvPr>
        </p:nvSpPr>
        <p:spPr>
          <a:xfrm>
            <a:off x="486000" y="6303011"/>
            <a:ext cx="1080000" cy="180000"/>
          </a:xfrm>
          <a:prstGeom prst="rect">
            <a:avLst/>
          </a:prstGeom>
        </p:spPr>
        <p:txBody>
          <a:bodyPr vert="horz" lIns="0" tIns="0" rIns="0" bIns="0" rtlCol="0" anchor="t" anchorCtr="0"/>
          <a:lstStyle>
            <a:lvl1pPr algn="l">
              <a:defRPr sz="900">
                <a:solidFill>
                  <a:schemeClr val="tx1"/>
                </a:solidFill>
              </a:defRPr>
            </a:lvl1pPr>
          </a:lstStyle>
          <a:p>
            <a:fld id="{DA0B82BE-BB06-4FCE-AB5A-1CFBBB79701E}" type="datetime1">
              <a:rPr lang="en-GB" smtClean="0"/>
              <a:pPr/>
              <a:t>25/11/2022</a:t>
            </a:fld>
            <a:endParaRPr lang="en-GB" dirty="0"/>
          </a:p>
        </p:txBody>
      </p:sp>
      <p:sp>
        <p:nvSpPr>
          <p:cNvPr id="5" name="Footer Placeholder 4">
            <a:extLst>
              <a:ext uri="{FF2B5EF4-FFF2-40B4-BE49-F238E27FC236}">
                <a16:creationId xmlns:a16="http://schemas.microsoft.com/office/drawing/2014/main" xmlns="" id="{D7B8107F-2B28-46AB-B1DE-D6E7C7B13E1D}"/>
              </a:ext>
            </a:extLst>
          </p:cNvPr>
          <p:cNvSpPr>
            <a:spLocks noGrp="1"/>
          </p:cNvSpPr>
          <p:nvPr>
            <p:ph type="ftr" sz="quarter" idx="3"/>
          </p:nvPr>
        </p:nvSpPr>
        <p:spPr>
          <a:xfrm>
            <a:off x="2314575" y="6303010"/>
            <a:ext cx="5400000" cy="180000"/>
          </a:xfrm>
          <a:prstGeom prst="rect">
            <a:avLst/>
          </a:prstGeom>
        </p:spPr>
        <p:txBody>
          <a:bodyPr vert="horz" lIns="0" tIns="0" rIns="0" bIns="0" rtlCol="0" anchor="t" anchorCtr="0"/>
          <a:lstStyle>
            <a:lvl1pPr algn="l">
              <a:defRPr sz="900" b="1">
                <a:solidFill>
                  <a:schemeClr val="accent1"/>
                </a:solidFill>
              </a:defRPr>
            </a:lvl1pPr>
          </a:lstStyle>
          <a:p>
            <a:r>
              <a:rPr lang="en-GB"/>
              <a:t>On the Insert ribbon select Header &amp; Footer to edit this holding text</a:t>
            </a:r>
            <a:endParaRPr lang="en-GB" dirty="0"/>
          </a:p>
        </p:txBody>
      </p:sp>
      <p:sp>
        <p:nvSpPr>
          <p:cNvPr id="6" name="Slide Number Placeholder 5">
            <a:extLst>
              <a:ext uri="{FF2B5EF4-FFF2-40B4-BE49-F238E27FC236}">
                <a16:creationId xmlns:a16="http://schemas.microsoft.com/office/drawing/2014/main" xmlns="" id="{9381B169-8373-4A3C-AA76-A09C99AC938C}"/>
              </a:ext>
            </a:extLst>
          </p:cNvPr>
          <p:cNvSpPr>
            <a:spLocks noGrp="1"/>
          </p:cNvSpPr>
          <p:nvPr>
            <p:ph type="sldNum" sz="quarter" idx="4"/>
          </p:nvPr>
        </p:nvSpPr>
        <p:spPr>
          <a:xfrm>
            <a:off x="8553450" y="6427481"/>
            <a:ext cx="540000" cy="180000"/>
          </a:xfrm>
          <a:prstGeom prst="rect">
            <a:avLst/>
          </a:prstGeom>
        </p:spPr>
        <p:txBody>
          <a:bodyPr vert="horz" lIns="0" tIns="0" rIns="0" bIns="0" rtlCol="0" anchor="t" anchorCtr="0"/>
          <a:lstStyle>
            <a:lvl1pPr algn="ctr">
              <a:defRPr sz="900">
                <a:solidFill>
                  <a:schemeClr val="tx1"/>
                </a:solidFill>
              </a:defRPr>
            </a:lvl1pPr>
          </a:lstStyle>
          <a:p>
            <a:fld id="{2CE490D1-C499-4D8B-B014-C91967E37A39}" type="slidenum">
              <a:rPr lang="en-GB" smtClean="0"/>
              <a:pPr/>
              <a:t>‹#›</a:t>
            </a:fld>
            <a:endParaRPr lang="en-GB" dirty="0"/>
          </a:p>
        </p:txBody>
      </p:sp>
    </p:spTree>
    <p:extLst>
      <p:ext uri="{BB962C8B-B14F-4D97-AF65-F5344CB8AC3E}">
        <p14:creationId xmlns:p14="http://schemas.microsoft.com/office/powerpoint/2010/main" xmlns="" val="206021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p:txStyles>
    <p:titleStyle>
      <a:lvl1pPr algn="l" defTabSz="685800" rtl="0" eaLnBrk="1" latinLnBrk="0" hangingPunct="1">
        <a:lnSpc>
          <a:spcPct val="90000"/>
        </a:lnSpc>
        <a:spcBef>
          <a:spcPct val="0"/>
        </a:spcBef>
        <a:buNone/>
        <a:defRPr sz="2475" b="1" kern="1200">
          <a:solidFill>
            <a:schemeClr val="accent1"/>
          </a:solidFill>
          <a:latin typeface="+mj-lt"/>
          <a:ea typeface="+mj-ea"/>
          <a:cs typeface="+mj-cs"/>
        </a:defRPr>
      </a:lvl1pPr>
    </p:titleStyle>
    <p:bodyStyle>
      <a:lvl1pPr marL="0" indent="0" algn="l" defTabSz="685800" rtl="0" eaLnBrk="1" latinLnBrk="0" hangingPunct="1">
        <a:lnSpc>
          <a:spcPct val="100000"/>
        </a:lnSpc>
        <a:spcBef>
          <a:spcPts val="0"/>
        </a:spcBef>
        <a:spcAft>
          <a:spcPts val="450"/>
        </a:spcAft>
        <a:buFont typeface="Arial" panose="020B0604020202020204" pitchFamily="34" charset="0"/>
        <a:buNone/>
        <a:defRPr sz="1200" kern="1200">
          <a:solidFill>
            <a:schemeClr val="tx1"/>
          </a:solidFill>
          <a:latin typeface="+mn-lt"/>
          <a:ea typeface="+mn-ea"/>
          <a:cs typeface="+mn-cs"/>
        </a:defRPr>
      </a:lvl1pPr>
      <a:lvl2pPr marL="0" indent="0" algn="l" defTabSz="685800" rtl="0" eaLnBrk="1" latinLnBrk="0" hangingPunct="1">
        <a:lnSpc>
          <a:spcPct val="100000"/>
        </a:lnSpc>
        <a:spcBef>
          <a:spcPts val="0"/>
        </a:spcBef>
        <a:spcAft>
          <a:spcPts val="450"/>
        </a:spcAft>
        <a:buFont typeface="Arial" panose="020B0604020202020204" pitchFamily="34" charset="0"/>
        <a:buNone/>
        <a:defRPr sz="1350" b="1" kern="1200">
          <a:solidFill>
            <a:schemeClr val="accent1"/>
          </a:solidFill>
          <a:latin typeface="+mn-lt"/>
          <a:ea typeface="+mn-ea"/>
          <a:cs typeface="+mn-cs"/>
        </a:defRPr>
      </a:lvl2pPr>
      <a:lvl3pPr marL="162000" indent="-16200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mn-lt"/>
          <a:ea typeface="+mn-ea"/>
          <a:cs typeface="+mn-cs"/>
        </a:defRPr>
      </a:lvl3pPr>
      <a:lvl4pPr marL="324000" indent="-16200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mn-lt"/>
          <a:ea typeface="+mn-ea"/>
          <a:cs typeface="+mn-cs"/>
        </a:defRPr>
      </a:lvl4pPr>
      <a:lvl5pPr marL="486000" indent="-16200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hyperlink" Target="https://1drv.ms/v/s!AiDcfuIg3LXK22S2C_FUJHRZLZPL?e=qemJz0" TargetMode="External"/><Relationship Id="rId3" Type="http://schemas.openxmlformats.org/officeDocument/2006/relationships/image" Target="../media/image21.jpeg"/><Relationship Id="rId7" Type="http://schemas.openxmlformats.org/officeDocument/2006/relationships/image" Target="../media/image36.jpeg"/><Relationship Id="rId2" Type="http://schemas.openxmlformats.org/officeDocument/2006/relationships/image" Target="../media/image20.jpeg"/><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hyperlink" Target="GIP%20Case%20Study.ppt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1.jpeg"/><Relationship Id="rId7" Type="http://schemas.openxmlformats.org/officeDocument/2006/relationships/image" Target="../media/image42.jpeg"/><Relationship Id="rId2" Type="http://schemas.openxmlformats.org/officeDocument/2006/relationships/image" Target="../media/image20.jpeg"/><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1.jpeg"/><Relationship Id="rId7" Type="http://schemas.openxmlformats.org/officeDocument/2006/relationships/image" Target="../media/image47.png"/><Relationship Id="rId2" Type="http://schemas.openxmlformats.org/officeDocument/2006/relationships/image" Target="../media/image20.jpeg"/><Relationship Id="rId1" Type="http://schemas.openxmlformats.org/officeDocument/2006/relationships/slideLayout" Target="../slideLayouts/slideLayout1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sv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svg"/><Relationship Id="rId4" Type="http://schemas.openxmlformats.org/officeDocument/2006/relationships/image" Target="../media/image9.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A0F624-41E3-274A-AFA9-C6D39ADCF529}"/>
              </a:ext>
            </a:extLst>
          </p:cNvPr>
          <p:cNvSpPr>
            <a:spLocks noGrp="1"/>
          </p:cNvSpPr>
          <p:nvPr>
            <p:ph type="ctrTitle"/>
          </p:nvPr>
        </p:nvSpPr>
        <p:spPr>
          <a:xfrm>
            <a:off x="4818580" y="1961804"/>
            <a:ext cx="4017195" cy="3007091"/>
          </a:xfrm>
        </p:spPr>
        <p:txBody>
          <a:bodyPr anchor="ctr">
            <a:noAutofit/>
          </a:bodyPr>
          <a:lstStyle/>
          <a:p>
            <a:pPr algn="r"/>
            <a:r>
              <a:rPr lang="en-US" sz="2400" dirty="0">
                <a:solidFill>
                  <a:srgbClr val="004280"/>
                </a:solidFill>
              </a:rPr>
              <a:t>Grassroots Innovation Programme</a:t>
            </a:r>
            <a:br>
              <a:rPr lang="en-US" sz="2400" dirty="0">
                <a:solidFill>
                  <a:srgbClr val="004280"/>
                </a:solidFill>
              </a:rPr>
            </a:br>
            <a:r>
              <a:rPr lang="en-US" sz="2400" dirty="0">
                <a:solidFill>
                  <a:srgbClr val="004280"/>
                </a:solidFill>
              </a:rPr>
              <a:t/>
            </a:r>
            <a:br>
              <a:rPr lang="en-US" sz="2400" dirty="0">
                <a:solidFill>
                  <a:srgbClr val="004280"/>
                </a:solidFill>
              </a:rPr>
            </a:br>
            <a:endParaRPr lang="en-US" sz="2400" dirty="0">
              <a:solidFill>
                <a:srgbClr val="F68220"/>
              </a:solidFill>
            </a:endParaRPr>
          </a:p>
        </p:txBody>
      </p:sp>
    </p:spTree>
    <p:extLst>
      <p:ext uri="{BB962C8B-B14F-4D97-AF65-F5344CB8AC3E}">
        <p14:creationId xmlns:p14="http://schemas.microsoft.com/office/powerpoint/2010/main" xmlns="" val="3057696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40081"/>
            <a:ext cx="7886700" cy="690880"/>
          </a:xfrm>
        </p:spPr>
        <p:txBody>
          <a:bodyPr>
            <a:normAutofit/>
          </a:bodyPr>
          <a:lstStyle/>
          <a:p>
            <a:r>
              <a:rPr lang="en-US" sz="3200" dirty="0"/>
              <a:t>Demographics</a:t>
            </a:r>
          </a:p>
        </p:txBody>
      </p:sp>
      <p:graphicFrame>
        <p:nvGraphicFramePr>
          <p:cNvPr id="9" name="Chart 8">
            <a:extLst>
              <a:ext uri="{FF2B5EF4-FFF2-40B4-BE49-F238E27FC236}">
                <a16:creationId xmlns:a16="http://schemas.microsoft.com/office/drawing/2014/main" xmlns="" id="{A67B3756-B0E6-46CD-A92F-A6890567338E}"/>
              </a:ext>
            </a:extLst>
          </p:cNvPr>
          <p:cNvGraphicFramePr>
            <a:graphicFrameLocks/>
          </p:cNvGraphicFramePr>
          <p:nvPr>
            <p:extLst>
              <p:ext uri="{D42A27DB-BD31-4B8C-83A1-F6EECF244321}">
                <p14:modId xmlns:p14="http://schemas.microsoft.com/office/powerpoint/2010/main" xmlns="" val="1135727050"/>
              </p:ext>
            </p:extLst>
          </p:nvPr>
        </p:nvGraphicFramePr>
        <p:xfrm>
          <a:off x="628650" y="1403349"/>
          <a:ext cx="4048124" cy="2473325"/>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a:extLst>
              <a:ext uri="{FF2B5EF4-FFF2-40B4-BE49-F238E27FC236}">
                <a16:creationId xmlns:a16="http://schemas.microsoft.com/office/drawing/2014/main" xmlns="" id="{EE0BFEE7-F5B0-1C5E-44D1-3383A7C7C0BA}"/>
              </a:ext>
            </a:extLst>
          </p:cNvPr>
          <p:cNvPicPr>
            <a:picLocks noChangeAspect="1"/>
          </p:cNvPicPr>
          <p:nvPr/>
        </p:nvPicPr>
        <p:blipFill>
          <a:blip r:embed="rId3"/>
          <a:stretch>
            <a:fillRect/>
          </a:stretch>
        </p:blipFill>
        <p:spPr>
          <a:xfrm>
            <a:off x="4705350" y="1396998"/>
            <a:ext cx="3932518" cy="2489201"/>
          </a:xfrm>
          <a:prstGeom prst="rect">
            <a:avLst/>
          </a:prstGeom>
        </p:spPr>
      </p:pic>
      <p:pic>
        <p:nvPicPr>
          <p:cNvPr id="14" name="Picture 13">
            <a:extLst>
              <a:ext uri="{FF2B5EF4-FFF2-40B4-BE49-F238E27FC236}">
                <a16:creationId xmlns:a16="http://schemas.microsoft.com/office/drawing/2014/main" xmlns="" id="{F8A080A9-1446-84CE-7CCA-E164D5B86FC3}"/>
              </a:ext>
            </a:extLst>
          </p:cNvPr>
          <p:cNvPicPr>
            <a:picLocks noChangeAspect="1"/>
          </p:cNvPicPr>
          <p:nvPr/>
        </p:nvPicPr>
        <p:blipFill>
          <a:blip r:embed="rId4"/>
          <a:stretch>
            <a:fillRect/>
          </a:stretch>
        </p:blipFill>
        <p:spPr>
          <a:xfrm>
            <a:off x="3631056" y="4245055"/>
            <a:ext cx="4512820" cy="895104"/>
          </a:xfrm>
          <a:prstGeom prst="rect">
            <a:avLst/>
          </a:prstGeom>
        </p:spPr>
      </p:pic>
      <p:pic>
        <p:nvPicPr>
          <p:cNvPr id="15" name="Picture 14">
            <a:extLst>
              <a:ext uri="{FF2B5EF4-FFF2-40B4-BE49-F238E27FC236}">
                <a16:creationId xmlns:a16="http://schemas.microsoft.com/office/drawing/2014/main" xmlns="" id="{0E0AB487-E6EF-E722-8FC9-5BF0A3F6E12D}"/>
              </a:ext>
            </a:extLst>
          </p:cNvPr>
          <p:cNvPicPr>
            <a:picLocks noChangeAspect="1"/>
          </p:cNvPicPr>
          <p:nvPr/>
        </p:nvPicPr>
        <p:blipFill>
          <a:blip r:embed="rId5"/>
          <a:stretch>
            <a:fillRect/>
          </a:stretch>
        </p:blipFill>
        <p:spPr>
          <a:xfrm>
            <a:off x="986292" y="4245056"/>
            <a:ext cx="2356983" cy="895867"/>
          </a:xfrm>
          <a:prstGeom prst="rect">
            <a:avLst/>
          </a:prstGeom>
        </p:spPr>
      </p:pic>
    </p:spTree>
    <p:extLst>
      <p:ext uri="{BB962C8B-B14F-4D97-AF65-F5344CB8AC3E}">
        <p14:creationId xmlns:p14="http://schemas.microsoft.com/office/powerpoint/2010/main" xmlns="" val="2177949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40081"/>
            <a:ext cx="7886700" cy="690880"/>
          </a:xfrm>
        </p:spPr>
        <p:txBody>
          <a:bodyPr>
            <a:normAutofit/>
          </a:bodyPr>
          <a:lstStyle/>
          <a:p>
            <a:r>
              <a:rPr lang="en-US" sz="3200" dirty="0"/>
              <a:t>Strategic Partners (1)</a:t>
            </a:r>
          </a:p>
        </p:txBody>
      </p:sp>
      <p:sp>
        <p:nvSpPr>
          <p:cNvPr id="5" name="Content Placeholder 4">
            <a:extLst>
              <a:ext uri="{FF2B5EF4-FFF2-40B4-BE49-F238E27FC236}">
                <a16:creationId xmlns:a16="http://schemas.microsoft.com/office/drawing/2014/main" xmlns="" id="{55EAF8F1-4635-0AAB-C580-B0F3093203E9}"/>
              </a:ext>
            </a:extLst>
          </p:cNvPr>
          <p:cNvSpPr>
            <a:spLocks noGrp="1"/>
          </p:cNvSpPr>
          <p:nvPr>
            <p:ph idx="1"/>
          </p:nvPr>
        </p:nvSpPr>
        <p:spPr>
          <a:xfrm>
            <a:off x="628650" y="1568450"/>
            <a:ext cx="7886700" cy="4351338"/>
          </a:xfrm>
        </p:spPr>
        <p:txBody>
          <a:bodyPr>
            <a:normAutofit fontScale="92500" lnSpcReduction="20000"/>
          </a:bodyPr>
          <a:lstStyle/>
          <a:p>
            <a:r>
              <a:rPr lang="en-US" sz="1800" dirty="0">
                <a:latin typeface="Arial" panose="020B0604020202020204" pitchFamily="34" charset="0"/>
                <a:cs typeface="Arial" panose="020B0604020202020204" pitchFamily="34" charset="0"/>
              </a:rPr>
              <a:t>Insurance Sector Education and Training Authority (INSETA)</a:t>
            </a:r>
          </a:p>
          <a:p>
            <a:pPr lvl="1" algn="just">
              <a:lnSpc>
                <a:spcPct val="150000"/>
              </a:lnSpc>
              <a:spcBef>
                <a:spcPts val="0"/>
              </a:spcBef>
              <a:buFont typeface="Courier New" panose="02070309020205020404" pitchFamily="49" charset="0"/>
              <a:buChar char="o"/>
            </a:pPr>
            <a:r>
              <a:rPr lang="en-US" sz="1400" dirty="0">
                <a:latin typeface="Arial" panose="020B0604020202020204" pitchFamily="34" charset="0"/>
                <a:cs typeface="Arial" panose="020B0604020202020204" pitchFamily="34" charset="0"/>
              </a:rPr>
              <a:t>Collaboration agreement for the Innovation Challenge Pilot Project in the insurance and related services sector for period of 2 years and 3 months to the valued of R17.5million</a:t>
            </a:r>
          </a:p>
          <a:p>
            <a:pPr lvl="1" algn="just">
              <a:lnSpc>
                <a:spcPct val="150000"/>
              </a:lnSpc>
              <a:spcBef>
                <a:spcPts val="0"/>
              </a:spcBef>
              <a:buFont typeface="Courier New" panose="02070309020205020404" pitchFamily="49" charset="0"/>
              <a:buChar char="o"/>
            </a:pPr>
            <a:r>
              <a:rPr lang="en-US" sz="1400" dirty="0">
                <a:latin typeface="Arial" panose="020B0604020202020204" pitchFamily="34" charset="0"/>
                <a:cs typeface="Arial" panose="020B0604020202020204" pitchFamily="34" charset="0"/>
              </a:rPr>
              <a:t>The partnership identified 20 innovative solutions addressing challenges faced by the insurance industry and related services sector resulting from the impact of the 4th industrial revolution (4IR) and the COVID-19 pandemic. </a:t>
            </a:r>
          </a:p>
          <a:p>
            <a:pPr marL="457200" lvl="1" indent="0" algn="just">
              <a:lnSpc>
                <a:spcPct val="150000"/>
              </a:lnSpc>
              <a:spcBef>
                <a:spcPts val="0"/>
              </a:spcBef>
              <a:buNone/>
            </a:pPr>
            <a:endParaRPr lang="en-US" sz="1400" dirty="0">
              <a:latin typeface="Arial" panose="020B0604020202020204" pitchFamily="34" charset="0"/>
              <a:cs typeface="Arial" panose="020B0604020202020204" pitchFamily="34" charset="0"/>
            </a:endParaRPr>
          </a:p>
          <a:p>
            <a:pPr algn="just">
              <a:lnSpc>
                <a:spcPct val="150000"/>
              </a:lnSpc>
              <a:spcBef>
                <a:spcPts val="0"/>
              </a:spcBef>
            </a:pPr>
            <a:r>
              <a:rPr lang="en-US" sz="1800" dirty="0">
                <a:latin typeface="Arial" panose="020B0604020202020204" pitchFamily="34" charset="0"/>
                <a:cs typeface="Arial" panose="020B0604020202020204" pitchFamily="34" charset="0"/>
              </a:rPr>
              <a:t>Department of Tourism</a:t>
            </a:r>
            <a:endParaRPr lang="en-US" sz="2200" dirty="0">
              <a:latin typeface="Arial" panose="020B0604020202020204" pitchFamily="34" charset="0"/>
              <a:cs typeface="Arial" panose="020B0604020202020204" pitchFamily="34" charset="0"/>
            </a:endParaRPr>
          </a:p>
          <a:p>
            <a:pPr lvl="1" algn="just">
              <a:lnSpc>
                <a:spcPct val="150000"/>
              </a:lnSpc>
              <a:spcBef>
                <a:spcPts val="0"/>
              </a:spcBef>
              <a:buFont typeface="Courier New" panose="02070309020205020404" pitchFamily="49" charset="0"/>
              <a:buChar char="o"/>
            </a:pPr>
            <a:r>
              <a:rPr lang="en-US" sz="1400" dirty="0">
                <a:latin typeface="Arial" panose="020B0604020202020204" pitchFamily="34" charset="0"/>
                <a:cs typeface="Arial" panose="020B0604020202020204" pitchFamily="34" charset="0"/>
              </a:rPr>
              <a:t>Collaboration agreement for the Technology Tourism Grassroots Innovation and Incubation Programme (TTGIIP) for a period of 2 years to valued of R9.9million.</a:t>
            </a:r>
          </a:p>
          <a:p>
            <a:pPr lvl="1" algn="just">
              <a:lnSpc>
                <a:spcPct val="150000"/>
              </a:lnSpc>
              <a:spcBef>
                <a:spcPts val="0"/>
              </a:spcBef>
              <a:buFont typeface="Courier New" panose="02070309020205020404" pitchFamily="49" charset="0"/>
              <a:buChar char="o"/>
            </a:pPr>
            <a:r>
              <a:rPr lang="en-US" sz="1400" dirty="0">
                <a:latin typeface="Arial" panose="020B0604020202020204" pitchFamily="34" charset="0"/>
                <a:cs typeface="Arial" panose="020B0604020202020204" pitchFamily="34" charset="0"/>
              </a:rPr>
              <a:t>The partnership is  empowering 20 tourism enterprises, youth owned enterprises (start-ups and existing), in technology and innovation businesses in tourism. </a:t>
            </a:r>
          </a:p>
          <a:p>
            <a:pPr algn="just">
              <a:lnSpc>
                <a:spcPct val="150000"/>
              </a:lnSpc>
              <a:spcBef>
                <a:spcPts val="0"/>
              </a:spcBef>
            </a:pPr>
            <a:r>
              <a:rPr lang="en-US" sz="1800" dirty="0">
                <a:latin typeface="Arial" panose="020B0604020202020204" pitchFamily="34" charset="0"/>
                <a:cs typeface="Arial" panose="020B0604020202020204" pitchFamily="34" charset="0"/>
              </a:rPr>
              <a:t>Industrial Development Cooperation</a:t>
            </a:r>
          </a:p>
          <a:p>
            <a:pPr lvl="1" algn="just">
              <a:lnSpc>
                <a:spcPct val="150000"/>
              </a:lnSpc>
              <a:spcBef>
                <a:spcPts val="0"/>
              </a:spcBef>
              <a:buFont typeface="Courier New" panose="02070309020205020404" pitchFamily="49" charset="0"/>
              <a:buChar char="o"/>
            </a:pPr>
            <a:r>
              <a:rPr lang="en-US" sz="1400" dirty="0">
                <a:latin typeface="Arial" panose="020B0604020202020204" pitchFamily="34" charset="0"/>
                <a:cs typeface="Arial" panose="020B0604020202020204" pitchFamily="34" charset="0"/>
              </a:rPr>
              <a:t>Engagement with the IDC for follow on funding through the Grassroots Innovation </a:t>
            </a:r>
            <a:r>
              <a:rPr lang="en-US" sz="1400">
                <a:latin typeface="Arial" panose="020B0604020202020204" pitchFamily="34" charset="0"/>
                <a:cs typeface="Arial" panose="020B0604020202020204" pitchFamily="34" charset="0"/>
              </a:rPr>
              <a:t>Facilitation Scheme of the IDC. </a:t>
            </a:r>
            <a:endParaRPr lang="en-US" sz="1400" dirty="0">
              <a:latin typeface="Arial" panose="020B0604020202020204" pitchFamily="34" charset="0"/>
              <a:cs typeface="Arial" panose="020B0604020202020204" pitchFamily="34" charset="0"/>
            </a:endParaRPr>
          </a:p>
          <a:p>
            <a:pPr marL="0" indent="0" algn="just">
              <a:lnSpc>
                <a:spcPct val="150000"/>
              </a:lnSpc>
              <a:spcBef>
                <a:spcPts val="0"/>
              </a:spcBef>
              <a:buNone/>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36426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40081"/>
            <a:ext cx="7886700" cy="690880"/>
          </a:xfrm>
        </p:spPr>
        <p:txBody>
          <a:bodyPr>
            <a:normAutofit/>
          </a:bodyPr>
          <a:lstStyle/>
          <a:p>
            <a:r>
              <a:rPr lang="en-US" sz="3200" dirty="0"/>
              <a:t>Strategic Partners (2)</a:t>
            </a:r>
          </a:p>
        </p:txBody>
      </p:sp>
      <p:sp>
        <p:nvSpPr>
          <p:cNvPr id="5" name="Content Placeholder 4">
            <a:extLst>
              <a:ext uri="{FF2B5EF4-FFF2-40B4-BE49-F238E27FC236}">
                <a16:creationId xmlns:a16="http://schemas.microsoft.com/office/drawing/2014/main" xmlns="" id="{55EAF8F1-4635-0AAB-C580-B0F3093203E9}"/>
              </a:ext>
            </a:extLst>
          </p:cNvPr>
          <p:cNvSpPr>
            <a:spLocks noGrp="1"/>
          </p:cNvSpPr>
          <p:nvPr>
            <p:ph idx="1"/>
          </p:nvPr>
        </p:nvSpPr>
        <p:spPr>
          <a:xfrm>
            <a:off x="798897" y="1453415"/>
            <a:ext cx="8133347" cy="4764504"/>
          </a:xfrm>
        </p:spPr>
        <p:txBody>
          <a:bodyPr>
            <a:normAutofit fontScale="77500" lnSpcReduction="20000"/>
          </a:bodyPr>
          <a:lstStyle/>
          <a:p>
            <a:r>
              <a:rPr lang="en-US" sz="1800" dirty="0">
                <a:latin typeface="Arial" panose="020B0604020202020204" pitchFamily="34" charset="0"/>
                <a:cs typeface="Arial" panose="020B0604020202020204" pitchFamily="34" charset="0"/>
              </a:rPr>
              <a:t>SAB Foundation</a:t>
            </a:r>
          </a:p>
          <a:p>
            <a:pPr lvl="1" algn="just">
              <a:lnSpc>
                <a:spcPct val="150000"/>
              </a:lnSpc>
              <a:spcBef>
                <a:spcPts val="0"/>
              </a:spcBef>
              <a:buFont typeface="Courier New" panose="02070309020205020404" pitchFamily="49" charset="0"/>
              <a:buChar char="o"/>
            </a:pPr>
            <a:r>
              <a:rPr lang="en-US" sz="1400" dirty="0">
                <a:latin typeface="Arial" panose="020B0604020202020204" pitchFamily="34" charset="0"/>
                <a:cs typeface="Arial" panose="020B0604020202020204" pitchFamily="34" charset="0"/>
              </a:rPr>
              <a:t>Collaboration agreement for implementation of the TIA-SABF Industry partnership for a period 3 years to the valued of R18million.</a:t>
            </a:r>
          </a:p>
          <a:p>
            <a:pPr lvl="1" algn="just">
              <a:lnSpc>
                <a:spcPct val="150000"/>
              </a:lnSpc>
              <a:spcBef>
                <a:spcPts val="0"/>
              </a:spcBef>
              <a:buFont typeface="Courier New" panose="02070309020205020404" pitchFamily="49" charset="0"/>
              <a:buChar char="o"/>
            </a:pPr>
            <a:r>
              <a:rPr lang="en-US" sz="1400" dirty="0">
                <a:latin typeface="Arial" panose="020B0604020202020204" pitchFamily="34" charset="0"/>
                <a:cs typeface="Arial" panose="020B0604020202020204" pitchFamily="34" charset="0"/>
              </a:rPr>
              <a:t>The partnership aims support 22 companies. </a:t>
            </a:r>
          </a:p>
          <a:p>
            <a:pPr marL="0" indent="0" algn="just">
              <a:lnSpc>
                <a:spcPct val="150000"/>
              </a:lnSpc>
              <a:spcBef>
                <a:spcPts val="0"/>
              </a:spcBef>
              <a:buNone/>
            </a:pPr>
            <a:endParaRPr lang="en-US" sz="1800" dirty="0">
              <a:latin typeface="Arial" panose="020B0604020202020204" pitchFamily="34" charset="0"/>
              <a:cs typeface="Arial" panose="020B0604020202020204" pitchFamily="34" charset="0"/>
            </a:endParaRPr>
          </a:p>
          <a:p>
            <a:pPr algn="just">
              <a:lnSpc>
                <a:spcPct val="150000"/>
              </a:lnSpc>
              <a:spcBef>
                <a:spcPts val="0"/>
              </a:spcBef>
            </a:pPr>
            <a:r>
              <a:rPr lang="en-US" sz="1800" dirty="0">
                <a:latin typeface="Arial" panose="020B0604020202020204" pitchFamily="34" charset="0"/>
                <a:cs typeface="Arial" panose="020B0604020202020204" pitchFamily="34" charset="0"/>
              </a:rPr>
              <a:t>UNDP</a:t>
            </a:r>
          </a:p>
          <a:p>
            <a:pPr lvl="1" algn="just">
              <a:lnSpc>
                <a:spcPct val="150000"/>
              </a:lnSpc>
              <a:spcBef>
                <a:spcPts val="0"/>
              </a:spcBef>
              <a:buFont typeface="Courier New" panose="02070309020205020404" pitchFamily="49" charset="0"/>
              <a:buChar char="o"/>
            </a:pPr>
            <a:r>
              <a:rPr lang="en-US" sz="1400" dirty="0">
                <a:latin typeface="Arial" panose="020B0604020202020204" pitchFamily="34" charset="0"/>
                <a:cs typeface="Arial" panose="020B0604020202020204" pitchFamily="34" charset="0"/>
              </a:rPr>
              <a:t>Collaboration between UNDP, City of Tshwane &amp; Innovation Hub for R800K to support grassroots technologies that will be piloted at the City of Tshwane.</a:t>
            </a:r>
          </a:p>
          <a:p>
            <a:pPr algn="just">
              <a:lnSpc>
                <a:spcPct val="150000"/>
              </a:lnSpc>
              <a:spcBef>
                <a:spcPts val="0"/>
              </a:spcBef>
            </a:pPr>
            <a:r>
              <a:rPr lang="en-US" sz="1800" dirty="0">
                <a:latin typeface="Arial" panose="020B0604020202020204" pitchFamily="34" charset="0"/>
                <a:cs typeface="Arial" panose="020B0604020202020204" pitchFamily="34" charset="0"/>
              </a:rPr>
              <a:t>Eskom Expo</a:t>
            </a:r>
          </a:p>
          <a:p>
            <a:pPr lvl="1" algn="just">
              <a:lnSpc>
                <a:spcPct val="150000"/>
              </a:lnSpc>
              <a:spcBef>
                <a:spcPts val="0"/>
              </a:spcBef>
              <a:buFont typeface="Courier New" panose="02070309020205020404" pitchFamily="49" charset="0"/>
              <a:buChar char="o"/>
            </a:pPr>
            <a:r>
              <a:rPr lang="en-US" sz="1400" dirty="0">
                <a:latin typeface="Arial" panose="020B0604020202020204" pitchFamily="34" charset="0"/>
                <a:cs typeface="Arial" panose="020B0604020202020204" pitchFamily="34" charset="0"/>
              </a:rPr>
              <a:t>Partnership with Eskom Expo for the Grassroots Innovation School </a:t>
            </a:r>
            <a:r>
              <a:rPr lang="en-US" sz="1400" dirty="0" err="1">
                <a:latin typeface="Arial" panose="020B0604020202020204" pitchFamily="34" charset="0"/>
                <a:cs typeface="Arial" panose="020B0604020202020204" pitchFamily="34" charset="0"/>
              </a:rPr>
              <a:t>Programme</a:t>
            </a:r>
            <a:r>
              <a:rPr lang="en-US" sz="1400" dirty="0">
                <a:latin typeface="Arial" panose="020B0604020202020204" pitchFamily="34" charset="0"/>
                <a:cs typeface="Arial" panose="020B0604020202020204" pitchFamily="34" charset="0"/>
              </a:rPr>
              <a:t>. </a:t>
            </a:r>
          </a:p>
          <a:p>
            <a:pPr lvl="1" algn="just">
              <a:lnSpc>
                <a:spcPct val="150000"/>
              </a:lnSpc>
              <a:spcBef>
                <a:spcPts val="0"/>
              </a:spcBef>
              <a:buFont typeface="Courier New" panose="02070309020205020404" pitchFamily="49" charset="0"/>
              <a:buChar char="o"/>
            </a:pPr>
            <a:r>
              <a:rPr lang="en-US" sz="1400" dirty="0">
                <a:latin typeface="Arial" panose="020B0604020202020204" pitchFamily="34" charset="0"/>
                <a:cs typeface="Arial" panose="020B0604020202020204" pitchFamily="34" charset="0"/>
              </a:rPr>
              <a:t>On an annual basis between 20 and 30 learners who have innovation projects are exposed to a 5 day bootcamp.</a:t>
            </a:r>
          </a:p>
          <a:p>
            <a:pPr lvl="1" algn="just">
              <a:lnSpc>
                <a:spcPct val="150000"/>
              </a:lnSpc>
              <a:spcBef>
                <a:spcPts val="0"/>
              </a:spcBef>
              <a:buFont typeface="Courier New" panose="02070309020205020404" pitchFamily="49" charset="0"/>
              <a:buChar char="o"/>
            </a:pPr>
            <a:r>
              <a:rPr lang="en-US" sz="1400" dirty="0">
                <a:latin typeface="Arial" panose="020B0604020202020204" pitchFamily="34" charset="0"/>
                <a:cs typeface="Arial" panose="020B0604020202020204" pitchFamily="34" charset="0"/>
              </a:rPr>
              <a:t>Thereafter, learners submit applications for funding.</a:t>
            </a:r>
          </a:p>
          <a:p>
            <a:pPr algn="just">
              <a:lnSpc>
                <a:spcPct val="150000"/>
              </a:lnSpc>
              <a:spcBef>
                <a:spcPts val="0"/>
              </a:spcBef>
            </a:pPr>
            <a:r>
              <a:rPr lang="en-US" sz="1800" dirty="0">
                <a:latin typeface="Arial" panose="020B0604020202020204" pitchFamily="34" charset="0"/>
                <a:cs typeface="Arial" panose="020B0604020202020204" pitchFamily="34" charset="0"/>
              </a:rPr>
              <a:t>DDM Initiatives</a:t>
            </a:r>
          </a:p>
          <a:p>
            <a:pPr lvl="1" algn="just">
              <a:lnSpc>
                <a:spcPct val="150000"/>
              </a:lnSpc>
              <a:spcBef>
                <a:spcPts val="0"/>
              </a:spcBef>
              <a:buFont typeface="Courier New" panose="02070309020205020404" pitchFamily="49" charset="0"/>
              <a:buChar char="o"/>
            </a:pPr>
            <a:r>
              <a:rPr lang="en-US" sz="1400" dirty="0">
                <a:latin typeface="Arial" panose="020B0604020202020204" pitchFamily="34" charset="0"/>
                <a:cs typeface="Arial" panose="020B0604020202020204" pitchFamily="34" charset="0"/>
              </a:rPr>
              <a:t>Partnership with </a:t>
            </a:r>
            <a:r>
              <a:rPr lang="en-US" sz="1400" dirty="0" err="1">
                <a:latin typeface="Arial" panose="020B0604020202020204" pitchFamily="34" charset="0"/>
                <a:cs typeface="Arial" panose="020B0604020202020204" pitchFamily="34" charset="0"/>
              </a:rPr>
              <a:t>Ugu</a:t>
            </a:r>
            <a:r>
              <a:rPr lang="en-US" sz="1400" dirty="0">
                <a:latin typeface="Arial" panose="020B0604020202020204" pitchFamily="34" charset="0"/>
                <a:cs typeface="Arial" panose="020B0604020202020204" pitchFamily="34" charset="0"/>
              </a:rPr>
              <a:t> and Zululand District Municipalities to support youth innovators. Ten innovators will be selected from each District.</a:t>
            </a:r>
          </a:p>
          <a:p>
            <a:pPr marL="457200" lvl="1" indent="0" algn="just">
              <a:lnSpc>
                <a:spcPct val="150000"/>
              </a:lnSpc>
              <a:spcBef>
                <a:spcPts val="0"/>
              </a:spcBef>
              <a:buNone/>
            </a:pPr>
            <a:endParaRPr lang="en-US" sz="1400" dirty="0">
              <a:latin typeface="Arial" panose="020B0604020202020204" pitchFamily="34" charset="0"/>
              <a:cs typeface="Arial" panose="020B0604020202020204" pitchFamily="34" charset="0"/>
            </a:endParaRPr>
          </a:p>
          <a:p>
            <a:pPr algn="just">
              <a:lnSpc>
                <a:spcPct val="150000"/>
              </a:lnSpc>
              <a:spcBef>
                <a:spcPts val="0"/>
              </a:spcBef>
            </a:pPr>
            <a:r>
              <a:rPr lang="en-US" sz="1800" dirty="0">
                <a:latin typeface="Arial" panose="020B0604020202020204" pitchFamily="34" charset="0"/>
                <a:cs typeface="Arial" panose="020B0604020202020204" pitchFamily="34" charset="0"/>
              </a:rPr>
              <a:t>Eskom Development Foundation (</a:t>
            </a:r>
            <a:r>
              <a:rPr lang="en-US" sz="1800" dirty="0">
                <a:solidFill>
                  <a:srgbClr val="FF0000"/>
                </a:solidFill>
                <a:latin typeface="Arial" panose="020B0604020202020204" pitchFamily="34" charset="0"/>
                <a:cs typeface="Arial" panose="020B0604020202020204" pitchFamily="34" charset="0"/>
              </a:rPr>
              <a:t>new)</a:t>
            </a:r>
          </a:p>
          <a:p>
            <a:pPr lvl="1" algn="just">
              <a:lnSpc>
                <a:spcPct val="150000"/>
              </a:lnSpc>
              <a:spcBef>
                <a:spcPts val="0"/>
              </a:spcBef>
              <a:buFont typeface="Courier New" panose="02070309020205020404" pitchFamily="49" charset="0"/>
              <a:buChar char="o"/>
            </a:pPr>
            <a:r>
              <a:rPr lang="en-US" sz="1400" dirty="0">
                <a:latin typeface="Arial" panose="020B0604020202020204" pitchFamily="34" charset="0"/>
                <a:cs typeface="Arial" panose="020B0604020202020204" pitchFamily="34" charset="0"/>
              </a:rPr>
              <a:t>Eskom Foundation to make a deed of donation to support the deployment of grassroots technologies to communities for socio-economic upliftment and skills development. </a:t>
            </a:r>
          </a:p>
          <a:p>
            <a:pPr marL="457200" lvl="1" indent="0" algn="just">
              <a:lnSpc>
                <a:spcPct val="150000"/>
              </a:lnSpc>
              <a:spcBef>
                <a:spcPts val="0"/>
              </a:spcBef>
              <a:buNone/>
            </a:pP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448429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frica Accelerate logo2.png"/>
          <p:cNvPicPr>
            <a:picLocks noChangeAspect="1"/>
          </p:cNvPicPr>
          <p:nvPr/>
        </p:nvPicPr>
        <p:blipFill>
          <a:blip r:embed="rId2" cstate="print"/>
          <a:stretch>
            <a:fillRect/>
          </a:stretch>
        </p:blipFill>
        <p:spPr>
          <a:xfrm>
            <a:off x="3810017" y="5091319"/>
            <a:ext cx="729682" cy="729682"/>
          </a:xfrm>
          <a:prstGeom prst="rect">
            <a:avLst/>
          </a:prstGeom>
        </p:spPr>
      </p:pic>
      <p:pic>
        <p:nvPicPr>
          <p:cNvPr id="18" name="Picture 17" descr="credit peak logo big.png"/>
          <p:cNvPicPr>
            <a:picLocks noChangeAspect="1"/>
          </p:cNvPicPr>
          <p:nvPr/>
        </p:nvPicPr>
        <p:blipFill>
          <a:blip r:embed="rId3" cstate="print"/>
          <a:stretch>
            <a:fillRect/>
          </a:stretch>
        </p:blipFill>
        <p:spPr>
          <a:xfrm>
            <a:off x="2775502" y="1751773"/>
            <a:ext cx="1416326" cy="1416326"/>
          </a:xfrm>
          <a:prstGeom prst="rect">
            <a:avLst/>
          </a:prstGeom>
        </p:spPr>
      </p:pic>
      <p:pic>
        <p:nvPicPr>
          <p:cNvPr id="33" name="Picture 32" descr="mtn yellow.png"/>
          <p:cNvPicPr>
            <a:picLocks noChangeAspect="1"/>
          </p:cNvPicPr>
          <p:nvPr/>
        </p:nvPicPr>
        <p:blipFill>
          <a:blip r:embed="rId4"/>
          <a:stretch>
            <a:fillRect/>
          </a:stretch>
        </p:blipFill>
        <p:spPr>
          <a:xfrm>
            <a:off x="3081130" y="4962111"/>
            <a:ext cx="693254" cy="526775"/>
          </a:xfrm>
          <a:prstGeom prst="rect">
            <a:avLst/>
          </a:prstGeom>
        </p:spPr>
      </p:pic>
      <p:sp>
        <p:nvSpPr>
          <p:cNvPr id="9" name="Subtitle 8">
            <a:extLst>
              <a:ext uri="{FF2B5EF4-FFF2-40B4-BE49-F238E27FC236}">
                <a16:creationId xmlns:a16="http://schemas.microsoft.com/office/drawing/2014/main" xmlns="" id="{FFC40026-1CAC-40AF-9040-A4FC73C1F813}"/>
              </a:ext>
            </a:extLst>
          </p:cNvPr>
          <p:cNvSpPr txBox="1">
            <a:spLocks/>
          </p:cNvSpPr>
          <p:nvPr/>
        </p:nvSpPr>
        <p:spPr>
          <a:xfrm>
            <a:off x="280353" y="1138574"/>
            <a:ext cx="4319980" cy="296648"/>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lnSpc>
                <a:spcPct val="113000"/>
              </a:lnSpc>
              <a:spcBef>
                <a:spcPts val="750"/>
              </a:spcBef>
            </a:pPr>
            <a:r>
              <a:rPr lang="en-US" sz="1050" b="1" dirty="0">
                <a:solidFill>
                  <a:srgbClr val="7030A0"/>
                </a:solidFill>
                <a:latin typeface="Arial"/>
              </a:rPr>
              <a:t>Grassroots</a:t>
            </a:r>
            <a:r>
              <a:rPr lang="en-US" sz="1200" b="1" dirty="0">
                <a:solidFill>
                  <a:srgbClr val="7030A0"/>
                </a:solidFill>
                <a:latin typeface="Arial"/>
              </a:rPr>
              <a:t> Innovation Programme (GIP</a:t>
            </a:r>
            <a:r>
              <a:rPr lang="en-US" sz="1200" b="1" dirty="0">
                <a:solidFill>
                  <a:srgbClr val="8E1A60"/>
                </a:solidFill>
                <a:latin typeface="Arial"/>
              </a:rPr>
              <a:t>)  </a:t>
            </a:r>
            <a:endParaRPr lang="en-US" sz="1200" dirty="0">
              <a:solidFill>
                <a:srgbClr val="8E1A60"/>
              </a:solidFill>
              <a:latin typeface="Arial"/>
            </a:endParaRPr>
          </a:p>
        </p:txBody>
      </p:sp>
      <p:pic>
        <p:nvPicPr>
          <p:cNvPr id="10" name="Picture 9" descr="A picture containing text&#10;&#10;Description automatically generated">
            <a:extLst>
              <a:ext uri="{FF2B5EF4-FFF2-40B4-BE49-F238E27FC236}">
                <a16:creationId xmlns:a16="http://schemas.microsoft.com/office/drawing/2014/main" xmlns="" id="{D363787A-5031-EA8A-7590-BAA6B3E7560E}"/>
              </a:ext>
            </a:extLst>
          </p:cNvPr>
          <p:cNvPicPr>
            <a:picLocks noChangeAspect="1"/>
          </p:cNvPicPr>
          <p:nvPr/>
        </p:nvPicPr>
        <p:blipFill>
          <a:blip r:embed="rId5" cstate="hqprint">
            <a:extLst>
              <a:ext uri="{28A0092B-C50C-407E-A947-70E740481C1C}">
                <a14:useLocalDpi xmlns:a14="http://schemas.microsoft.com/office/drawing/2010/main" xmlns="" val="0"/>
              </a:ext>
            </a:extLst>
          </a:blip>
          <a:stretch>
            <a:fillRect/>
          </a:stretch>
        </p:blipFill>
        <p:spPr>
          <a:xfrm>
            <a:off x="4299062" y="1110915"/>
            <a:ext cx="2685147" cy="770066"/>
          </a:xfrm>
          <a:prstGeom prst="rect">
            <a:avLst/>
          </a:prstGeom>
        </p:spPr>
      </p:pic>
      <p:pic>
        <p:nvPicPr>
          <p:cNvPr id="11" name="Picture 10">
            <a:extLst>
              <a:ext uri="{FF2B5EF4-FFF2-40B4-BE49-F238E27FC236}">
                <a16:creationId xmlns:a16="http://schemas.microsoft.com/office/drawing/2014/main" xmlns="" id="{0DF3583B-BCCA-F174-51B3-341A20EA8CED}"/>
              </a:ext>
            </a:extLst>
          </p:cNvPr>
          <p:cNvPicPr>
            <a:picLocks noChangeAspect="1"/>
          </p:cNvPicPr>
          <p:nvPr/>
        </p:nvPicPr>
        <p:blipFill>
          <a:blip r:embed="rId6" cstate="hqprint">
            <a:extLst>
              <a:ext uri="{28A0092B-C50C-407E-A947-70E740481C1C}">
                <a14:useLocalDpi xmlns:a14="http://schemas.microsoft.com/office/drawing/2010/main" xmlns="" val="0"/>
              </a:ext>
            </a:extLst>
          </a:blip>
          <a:stretch>
            <a:fillRect/>
          </a:stretch>
        </p:blipFill>
        <p:spPr>
          <a:xfrm>
            <a:off x="7270128" y="1144775"/>
            <a:ext cx="1188073" cy="750731"/>
          </a:xfrm>
          <a:prstGeom prst="rect">
            <a:avLst/>
          </a:prstGeom>
        </p:spPr>
      </p:pic>
      <p:sp>
        <p:nvSpPr>
          <p:cNvPr id="16" name="Title 7">
            <a:extLst>
              <a:ext uri="{FF2B5EF4-FFF2-40B4-BE49-F238E27FC236}">
                <a16:creationId xmlns:a16="http://schemas.microsoft.com/office/drawing/2014/main" xmlns="" id="{EE7A6CEA-6837-4765-96CB-E8EBEF0C25E7}"/>
              </a:ext>
            </a:extLst>
          </p:cNvPr>
          <p:cNvSpPr txBox="1">
            <a:spLocks/>
          </p:cNvSpPr>
          <p:nvPr/>
        </p:nvSpPr>
        <p:spPr>
          <a:xfrm>
            <a:off x="265769" y="1470141"/>
            <a:ext cx="4515401" cy="382695"/>
          </a:xfrm>
          <a:prstGeom prst="rect">
            <a:avLst/>
          </a:prstGeom>
        </p:spPr>
        <p:txBody>
          <a:bodyPr/>
          <a:lstStyle>
            <a:lvl1pPr algn="l" defTabSz="1219170" rtl="0" eaLnBrk="1" latinLnBrk="0" hangingPunct="1">
              <a:lnSpc>
                <a:spcPct val="90000"/>
              </a:lnSpc>
              <a:spcBef>
                <a:spcPct val="0"/>
              </a:spcBef>
              <a:buNone/>
              <a:defRPr lang="en-US" sz="2667" b="1" kern="1200" dirty="0">
                <a:solidFill>
                  <a:schemeClr val="accent3"/>
                </a:solidFill>
                <a:latin typeface="Montserrat Medium" panose="00000600000000000000" pitchFamily="2" charset="0"/>
                <a:ea typeface="+mn-ea"/>
                <a:cs typeface="+mn-cs"/>
              </a:defRPr>
            </a:lvl1pPr>
          </a:lstStyle>
          <a:p>
            <a:pPr defTabSz="914378">
              <a:lnSpc>
                <a:spcPct val="113000"/>
              </a:lnSpc>
              <a:spcBef>
                <a:spcPts val="750"/>
              </a:spcBef>
            </a:pPr>
            <a:r>
              <a:rPr lang="en-GB" sz="2100" dirty="0" err="1">
                <a:solidFill>
                  <a:srgbClr val="7030A0"/>
                </a:solidFill>
                <a:latin typeface="Arial"/>
              </a:rPr>
              <a:t>Pramod</a:t>
            </a:r>
            <a:r>
              <a:rPr lang="en-GB" sz="2100" dirty="0">
                <a:solidFill>
                  <a:srgbClr val="7030A0"/>
                </a:solidFill>
                <a:latin typeface="Arial"/>
              </a:rPr>
              <a:t> </a:t>
            </a:r>
            <a:r>
              <a:rPr lang="en-GB" sz="2100" dirty="0" err="1">
                <a:solidFill>
                  <a:srgbClr val="7030A0"/>
                </a:solidFill>
                <a:latin typeface="Arial"/>
              </a:rPr>
              <a:t>Penceliah</a:t>
            </a:r>
            <a:endParaRPr lang="en-GB" sz="2100" dirty="0">
              <a:solidFill>
                <a:srgbClr val="7030A0"/>
              </a:solidFill>
              <a:latin typeface="Arial"/>
            </a:endParaRPr>
          </a:p>
        </p:txBody>
      </p:sp>
      <p:grpSp>
        <p:nvGrpSpPr>
          <p:cNvPr id="19" name="Group 18">
            <a:extLst>
              <a:ext uri="{FF2B5EF4-FFF2-40B4-BE49-F238E27FC236}">
                <a16:creationId xmlns:a16="http://schemas.microsoft.com/office/drawing/2014/main" xmlns="" id="{E898EC12-883C-4DD1-9434-06187EB5EA73}"/>
              </a:ext>
            </a:extLst>
          </p:cNvPr>
          <p:cNvGrpSpPr/>
          <p:nvPr/>
        </p:nvGrpSpPr>
        <p:grpSpPr>
          <a:xfrm>
            <a:off x="1551119" y="1850705"/>
            <a:ext cx="3049214" cy="801339"/>
            <a:chOff x="2391635" y="1571108"/>
            <a:chExt cx="4065618" cy="1068452"/>
          </a:xfrm>
        </p:grpSpPr>
        <p:sp>
          <p:nvSpPr>
            <p:cNvPr id="21" name="Subtitle 8">
              <a:extLst>
                <a:ext uri="{FF2B5EF4-FFF2-40B4-BE49-F238E27FC236}">
                  <a16:creationId xmlns:a16="http://schemas.microsoft.com/office/drawing/2014/main" xmlns="" id="{8B810C95-46A4-45BA-91CA-B4E753C44522}"/>
                </a:ext>
              </a:extLst>
            </p:cNvPr>
            <p:cNvSpPr txBox="1">
              <a:spLocks/>
            </p:cNvSpPr>
            <p:nvPr/>
          </p:nvSpPr>
          <p:spPr>
            <a:xfrm>
              <a:off x="2391635" y="1571108"/>
              <a:ext cx="461348" cy="342116"/>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ts val="750"/>
                </a:spcBef>
              </a:pPr>
              <a:endParaRPr lang="en-US" sz="1350" dirty="0">
                <a:solidFill>
                  <a:srgbClr val="8E1A60"/>
                </a:solidFill>
                <a:latin typeface="Arial"/>
              </a:endParaRPr>
            </a:p>
          </p:txBody>
        </p:sp>
        <p:sp>
          <p:nvSpPr>
            <p:cNvPr id="22" name="Subtitle 8">
              <a:extLst>
                <a:ext uri="{FF2B5EF4-FFF2-40B4-BE49-F238E27FC236}">
                  <a16:creationId xmlns:a16="http://schemas.microsoft.com/office/drawing/2014/main" xmlns="" id="{C53BEE19-4063-4E32-BFF4-F031F46BCBE8}"/>
                </a:ext>
              </a:extLst>
            </p:cNvPr>
            <p:cNvSpPr txBox="1">
              <a:spLocks/>
            </p:cNvSpPr>
            <p:nvPr/>
          </p:nvSpPr>
          <p:spPr>
            <a:xfrm>
              <a:off x="6113788" y="2297444"/>
              <a:ext cx="343465" cy="342116"/>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ts val="750"/>
                </a:spcBef>
              </a:pPr>
              <a:endParaRPr lang="en-US" sz="1350" dirty="0">
                <a:solidFill>
                  <a:srgbClr val="8E1A60"/>
                </a:solidFill>
                <a:latin typeface="Arial"/>
              </a:endParaRPr>
            </a:p>
          </p:txBody>
        </p:sp>
      </p:grpSp>
      <p:sp>
        <p:nvSpPr>
          <p:cNvPr id="23" name="TextBox 22">
            <a:extLst>
              <a:ext uri="{FF2B5EF4-FFF2-40B4-BE49-F238E27FC236}">
                <a16:creationId xmlns:a16="http://schemas.microsoft.com/office/drawing/2014/main" xmlns="" id="{F5706F26-CFC8-D882-25A0-4BEC43E2341D}"/>
              </a:ext>
            </a:extLst>
          </p:cNvPr>
          <p:cNvSpPr txBox="1"/>
          <p:nvPr/>
        </p:nvSpPr>
        <p:spPr>
          <a:xfrm>
            <a:off x="1316620" y="2203864"/>
            <a:ext cx="2555149" cy="654346"/>
          </a:xfrm>
          <a:prstGeom prst="rect">
            <a:avLst/>
          </a:prstGeom>
          <a:noFill/>
        </p:spPr>
        <p:txBody>
          <a:bodyPr wrap="square" rtlCol="0">
            <a:spAutoFit/>
          </a:bodyPr>
          <a:lstStyle/>
          <a:p>
            <a:pPr defTabSz="685800">
              <a:lnSpc>
                <a:spcPct val="107000"/>
              </a:lnSpc>
              <a:spcAft>
                <a:spcPts val="450"/>
              </a:spcAft>
            </a:pPr>
            <a:r>
              <a:rPr lang="en-GB" sz="900" b="1" dirty="0">
                <a:solidFill>
                  <a:srgbClr val="7030A0"/>
                </a:solidFill>
                <a:latin typeface="Arial"/>
                <a:cs typeface="Times New Roman" panose="02020603050405020304" pitchFamily="18" charset="0"/>
              </a:rPr>
              <a:t>Financial Inclusion</a:t>
            </a:r>
          </a:p>
          <a:p>
            <a:pPr defTabSz="685800">
              <a:lnSpc>
                <a:spcPct val="107000"/>
              </a:lnSpc>
              <a:spcAft>
                <a:spcPts val="450"/>
              </a:spcAft>
            </a:pPr>
            <a:r>
              <a:rPr lang="en-GB" sz="900" b="1" dirty="0">
                <a:solidFill>
                  <a:srgbClr val="7030A0"/>
                </a:solidFill>
                <a:latin typeface="Arial"/>
                <a:cs typeface="Times New Roman" panose="02020603050405020304" pitchFamily="18" charset="0"/>
              </a:rPr>
              <a:t>Alternative Credit Scoring</a:t>
            </a:r>
          </a:p>
          <a:p>
            <a:pPr defTabSz="685800">
              <a:lnSpc>
                <a:spcPct val="107000"/>
              </a:lnSpc>
              <a:spcAft>
                <a:spcPts val="450"/>
              </a:spcAft>
            </a:pPr>
            <a:r>
              <a:rPr lang="en-GB" sz="900" b="1" dirty="0">
                <a:solidFill>
                  <a:srgbClr val="7030A0"/>
                </a:solidFill>
                <a:latin typeface="Arial"/>
                <a:cs typeface="Times New Roman" panose="02020603050405020304" pitchFamily="18" charset="0"/>
              </a:rPr>
              <a:t>Underwriting</a:t>
            </a:r>
          </a:p>
        </p:txBody>
      </p:sp>
      <p:sp>
        <p:nvSpPr>
          <p:cNvPr id="24" name="Subtitle 8">
            <a:extLst>
              <a:ext uri="{FF2B5EF4-FFF2-40B4-BE49-F238E27FC236}">
                <a16:creationId xmlns:a16="http://schemas.microsoft.com/office/drawing/2014/main" xmlns="" id="{A446FB41-C77A-4558-9048-EC2BFE604962}"/>
              </a:ext>
            </a:extLst>
          </p:cNvPr>
          <p:cNvSpPr txBox="1">
            <a:spLocks/>
          </p:cNvSpPr>
          <p:nvPr/>
        </p:nvSpPr>
        <p:spPr>
          <a:xfrm>
            <a:off x="290292" y="2970053"/>
            <a:ext cx="4468082" cy="1576029"/>
          </a:xfrm>
          <a:prstGeom prst="rect">
            <a:avLst/>
          </a:prstGeom>
        </p:spPr>
        <p:txBody>
          <a:bodyPr vert="horz" lIns="68580" tIns="34290" rIns="68580" bIns="34290" rtlCol="0" anchor="t">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lnSpc>
                <a:spcPct val="140000"/>
              </a:lnSpc>
              <a:spcBef>
                <a:spcPts val="750"/>
              </a:spcBef>
              <a:spcAft>
                <a:spcPts val="450"/>
              </a:spcAft>
            </a:pPr>
            <a:r>
              <a:rPr lang="en-GB" sz="1350" b="1" i="1" dirty="0">
                <a:solidFill>
                  <a:srgbClr val="7030A0"/>
                </a:solidFill>
                <a:latin typeface="Arial"/>
                <a:cs typeface="Times New Roman" panose="02020603050405020304" pitchFamily="18" charset="0"/>
              </a:rPr>
              <a:t>Credit Peak </a:t>
            </a:r>
            <a:r>
              <a:rPr lang="en-GB" sz="900" dirty="0">
                <a:solidFill>
                  <a:schemeClr val="tx1"/>
                </a:solidFill>
                <a:latin typeface="Arial"/>
                <a:cs typeface="Times New Roman" panose="02020603050405020304" pitchFamily="18" charset="0"/>
              </a:rPr>
              <a:t>is the first mobile wallet in South Africa that will help you build credit, earn rewards points and access greater financial inclusion.                                          No credit checks. Use your existing bank!</a:t>
            </a:r>
          </a:p>
          <a:p>
            <a:pPr defTabSz="342900">
              <a:lnSpc>
                <a:spcPct val="140000"/>
              </a:lnSpc>
              <a:spcBef>
                <a:spcPts val="750"/>
              </a:spcBef>
              <a:spcAft>
                <a:spcPts val="450"/>
              </a:spcAft>
            </a:pPr>
            <a:r>
              <a:rPr lang="en-GB" sz="1050" b="1" i="1" dirty="0">
                <a:solidFill>
                  <a:srgbClr val="7030A0"/>
                </a:solidFill>
                <a:latin typeface="Arial"/>
                <a:cs typeface="Times New Roman" panose="02020603050405020304" pitchFamily="18" charset="0"/>
              </a:rPr>
              <a:t>Start building or improving your credit with Credit Peak                                          </a:t>
            </a:r>
            <a:r>
              <a:rPr lang="en-GB" sz="900" dirty="0">
                <a:solidFill>
                  <a:schemeClr val="tx1"/>
                </a:solidFill>
                <a:latin typeface="Arial"/>
                <a:cs typeface="Times New Roman" panose="02020603050405020304" pitchFamily="18" charset="0"/>
              </a:rPr>
              <a:t>At the end of every month, Credit Peak totals up all your purchases and payments and reports them to a registered credit bureau to build your credit score.</a:t>
            </a:r>
          </a:p>
          <a:p>
            <a:pPr defTabSz="342900">
              <a:lnSpc>
                <a:spcPct val="140000"/>
              </a:lnSpc>
              <a:spcBef>
                <a:spcPts val="750"/>
              </a:spcBef>
              <a:spcAft>
                <a:spcPts val="450"/>
              </a:spcAft>
            </a:pPr>
            <a:r>
              <a:rPr lang="en-GB" sz="1050" b="1" i="1" dirty="0">
                <a:solidFill>
                  <a:srgbClr val="7030A0"/>
                </a:solidFill>
                <a:latin typeface="Arial"/>
                <a:cs typeface="Times New Roman" panose="02020603050405020304" pitchFamily="18" charset="0"/>
              </a:rPr>
              <a:t>Connect your bank                                                                                           </a:t>
            </a:r>
            <a:r>
              <a:rPr lang="en-GB" sz="900" dirty="0">
                <a:solidFill>
                  <a:schemeClr val="tx1"/>
                </a:solidFill>
                <a:latin typeface="Arial"/>
                <a:cs typeface="Times New Roman" panose="02020603050405020304" pitchFamily="18" charset="0"/>
              </a:rPr>
              <a:t>Credit Peak is compatible with all banks in South Africa- keep your money where you want while spending smarter with Credit Peak</a:t>
            </a:r>
            <a:r>
              <a:rPr lang="en-GB" sz="900" b="1" dirty="0">
                <a:solidFill>
                  <a:schemeClr val="tx1"/>
                </a:solidFill>
                <a:latin typeface="Arial"/>
                <a:cs typeface="Times New Roman" panose="02020603050405020304" pitchFamily="18" charset="0"/>
              </a:rPr>
              <a:t>.</a:t>
            </a:r>
          </a:p>
          <a:p>
            <a:pPr algn="just" defTabSz="342900">
              <a:lnSpc>
                <a:spcPct val="140000"/>
              </a:lnSpc>
              <a:spcBef>
                <a:spcPts val="750"/>
              </a:spcBef>
            </a:pPr>
            <a:endParaRPr lang="en-ZA" sz="900" dirty="0">
              <a:solidFill>
                <a:srgbClr val="000000"/>
              </a:solidFill>
              <a:latin typeface="Montserrat"/>
              <a:ea typeface="Calibri" panose="020F0502020204030204" pitchFamily="34" charset="0"/>
              <a:cs typeface="Times New Roman"/>
            </a:endParaRPr>
          </a:p>
        </p:txBody>
      </p:sp>
      <p:sp>
        <p:nvSpPr>
          <p:cNvPr id="26" name="Subtitle 8">
            <a:extLst>
              <a:ext uri="{FF2B5EF4-FFF2-40B4-BE49-F238E27FC236}">
                <a16:creationId xmlns:a16="http://schemas.microsoft.com/office/drawing/2014/main" xmlns="" id="{C99C91F2-FF4A-48E5-88B9-E581F5FDC575}"/>
              </a:ext>
            </a:extLst>
          </p:cNvPr>
          <p:cNvSpPr txBox="1">
            <a:spLocks/>
          </p:cNvSpPr>
          <p:nvPr/>
        </p:nvSpPr>
        <p:spPr>
          <a:xfrm>
            <a:off x="4819813" y="2119741"/>
            <a:ext cx="4023040" cy="1339124"/>
          </a:xfrm>
          <a:prstGeom prst="rect">
            <a:avLst/>
          </a:prstGeom>
        </p:spPr>
        <p:txBody>
          <a:bodyPr vert="horz" lIns="68580" tIns="34290" rIns="68580" bIns="34290" rtlCol="0" anchor="t">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lnSpc>
                <a:spcPct val="107000"/>
              </a:lnSpc>
              <a:spcBef>
                <a:spcPts val="450"/>
              </a:spcBef>
              <a:spcAft>
                <a:spcPts val="450"/>
              </a:spcAft>
            </a:pPr>
            <a:r>
              <a:rPr lang="en-GB" sz="900" b="1" dirty="0">
                <a:solidFill>
                  <a:srgbClr val="7030A0"/>
                </a:solidFill>
                <a:latin typeface="Arial"/>
              </a:rPr>
              <a:t>Achievements since start of GIP</a:t>
            </a:r>
          </a:p>
          <a:p>
            <a:pPr defTabSz="342900">
              <a:lnSpc>
                <a:spcPct val="107000"/>
              </a:lnSpc>
              <a:spcBef>
                <a:spcPts val="450"/>
              </a:spcBef>
              <a:spcAft>
                <a:spcPts val="450"/>
              </a:spcAft>
            </a:pPr>
            <a:r>
              <a:rPr lang="en-GB" sz="825" b="1" dirty="0">
                <a:solidFill>
                  <a:srgbClr val="7030A0"/>
                </a:solidFill>
                <a:latin typeface="Arial"/>
                <a:ea typeface="Calibri" panose="020F0502020204030204" pitchFamily="34" charset="0"/>
                <a:cs typeface="Times New Roman"/>
              </a:rPr>
              <a:t>Funding:</a:t>
            </a:r>
            <a:r>
              <a:rPr lang="en-GB" sz="825" dirty="0">
                <a:solidFill>
                  <a:srgbClr val="7030A0"/>
                </a:solidFill>
                <a:latin typeface="Arial"/>
                <a:ea typeface="Calibri" panose="020F0502020204030204" pitchFamily="34" charset="0"/>
                <a:cs typeface="Times New Roman"/>
              </a:rPr>
              <a:t>  R910k (TIA), R200K self-funded.</a:t>
            </a:r>
            <a:endParaRPr lang="en-GB" sz="825" dirty="0">
              <a:solidFill>
                <a:srgbClr val="7030A0"/>
              </a:solidFill>
              <a:latin typeface="Arial"/>
              <a:ea typeface="Calibri" panose="020F0502020204030204" pitchFamily="34" charset="0"/>
              <a:cs typeface="Times New Roman" panose="02020603050405020304" pitchFamily="18" charset="0"/>
            </a:endParaRPr>
          </a:p>
          <a:p>
            <a:pPr defTabSz="342900">
              <a:lnSpc>
                <a:spcPct val="107000"/>
              </a:lnSpc>
              <a:spcBef>
                <a:spcPts val="450"/>
              </a:spcBef>
            </a:pPr>
            <a:r>
              <a:rPr lang="en-GB" sz="825" b="1" dirty="0">
                <a:solidFill>
                  <a:srgbClr val="7030A0"/>
                </a:solidFill>
                <a:latin typeface="Arial"/>
                <a:ea typeface="Calibri" panose="020F0502020204030204" pitchFamily="34" charset="0"/>
                <a:cs typeface="Times New Roman"/>
              </a:rPr>
              <a:t>Partnerships: </a:t>
            </a:r>
          </a:p>
          <a:p>
            <a:pPr defTabSz="342900">
              <a:lnSpc>
                <a:spcPct val="107000"/>
              </a:lnSpc>
              <a:spcBef>
                <a:spcPts val="450"/>
              </a:spcBef>
            </a:pPr>
            <a:r>
              <a:rPr lang="en-GB" sz="825" dirty="0">
                <a:solidFill>
                  <a:schemeClr val="tx1"/>
                </a:solidFill>
                <a:latin typeface="Arial"/>
                <a:ea typeface="Calibri" panose="020F0502020204030204" pitchFamily="34" charset="0"/>
                <a:cs typeface="Times New Roman"/>
              </a:rPr>
              <a:t>University of Cape Town</a:t>
            </a:r>
          </a:p>
          <a:p>
            <a:pPr defTabSz="342900">
              <a:lnSpc>
                <a:spcPct val="107000"/>
              </a:lnSpc>
              <a:spcBef>
                <a:spcPts val="450"/>
              </a:spcBef>
            </a:pPr>
            <a:r>
              <a:rPr lang="en-GB" sz="825" dirty="0">
                <a:solidFill>
                  <a:schemeClr val="tx1"/>
                </a:solidFill>
                <a:latin typeface="Arial"/>
                <a:ea typeface="Calibri" panose="020F0502020204030204" pitchFamily="34" charset="0"/>
                <a:cs typeface="Times New Roman"/>
              </a:rPr>
              <a:t>Nedbank</a:t>
            </a:r>
          </a:p>
          <a:p>
            <a:pPr defTabSz="342900">
              <a:lnSpc>
                <a:spcPct val="107000"/>
              </a:lnSpc>
              <a:spcBef>
                <a:spcPts val="450"/>
              </a:spcBef>
            </a:pPr>
            <a:r>
              <a:rPr lang="en-GB" sz="825" dirty="0">
                <a:solidFill>
                  <a:schemeClr val="tx1"/>
                </a:solidFill>
                <a:latin typeface="Arial"/>
                <a:ea typeface="Calibri" panose="020F0502020204030204" pitchFamily="34" charset="0"/>
                <a:cs typeface="Times New Roman"/>
              </a:rPr>
              <a:t>Consumer Profile Bureau</a:t>
            </a:r>
          </a:p>
          <a:p>
            <a:pPr defTabSz="342900">
              <a:lnSpc>
                <a:spcPct val="107000"/>
              </a:lnSpc>
              <a:spcBef>
                <a:spcPts val="450"/>
              </a:spcBef>
            </a:pPr>
            <a:r>
              <a:rPr lang="en-GB" sz="825" dirty="0" err="1">
                <a:solidFill>
                  <a:schemeClr val="tx1"/>
                </a:solidFill>
                <a:latin typeface="Arial"/>
                <a:ea typeface="Calibri" panose="020F0502020204030204" pitchFamily="34" charset="0"/>
                <a:cs typeface="Times New Roman"/>
              </a:rPr>
              <a:t>i</a:t>
            </a:r>
            <a:r>
              <a:rPr lang="en-GB" sz="825" dirty="0">
                <a:solidFill>
                  <a:schemeClr val="tx1"/>
                </a:solidFill>
                <a:latin typeface="Arial"/>
                <a:ea typeface="Calibri" panose="020F0502020204030204" pitchFamily="34" charset="0"/>
                <a:cs typeface="Times New Roman"/>
              </a:rPr>
              <a:t>-solar Energy</a:t>
            </a:r>
          </a:p>
          <a:p>
            <a:pPr defTabSz="342900">
              <a:lnSpc>
                <a:spcPct val="107000"/>
              </a:lnSpc>
              <a:spcBef>
                <a:spcPts val="450"/>
              </a:spcBef>
            </a:pPr>
            <a:r>
              <a:rPr lang="en-GB" sz="825" dirty="0">
                <a:solidFill>
                  <a:schemeClr val="tx1"/>
                </a:solidFill>
                <a:latin typeface="Arial"/>
                <a:ea typeface="Calibri" panose="020F0502020204030204" pitchFamily="34" charset="0"/>
                <a:cs typeface="Times New Roman"/>
              </a:rPr>
              <a:t>MTN</a:t>
            </a:r>
          </a:p>
          <a:p>
            <a:pPr defTabSz="342900">
              <a:lnSpc>
                <a:spcPct val="107000"/>
              </a:lnSpc>
              <a:spcBef>
                <a:spcPts val="450"/>
              </a:spcBef>
            </a:pPr>
            <a:r>
              <a:rPr lang="en-GB" sz="825" dirty="0">
                <a:solidFill>
                  <a:schemeClr val="tx1"/>
                </a:solidFill>
                <a:latin typeface="Arial"/>
                <a:ea typeface="Calibri" panose="020F0502020204030204" pitchFamily="34" charset="0"/>
                <a:cs typeface="Times New Roman"/>
              </a:rPr>
              <a:t>African Bank., </a:t>
            </a:r>
            <a:r>
              <a:rPr lang="en-GB" sz="825" dirty="0" err="1">
                <a:solidFill>
                  <a:schemeClr val="tx1"/>
                </a:solidFill>
                <a:latin typeface="Arial"/>
                <a:ea typeface="Calibri" panose="020F0502020204030204" pitchFamily="34" charset="0"/>
                <a:cs typeface="Times New Roman"/>
              </a:rPr>
              <a:t>Uloans</a:t>
            </a:r>
            <a:r>
              <a:rPr lang="en-GB" sz="825" dirty="0">
                <a:solidFill>
                  <a:schemeClr val="tx1"/>
                </a:solidFill>
                <a:latin typeface="Arial"/>
                <a:ea typeface="Calibri" panose="020F0502020204030204" pitchFamily="34" charset="0"/>
                <a:cs typeface="Times New Roman"/>
              </a:rPr>
              <a:t>.</a:t>
            </a:r>
          </a:p>
          <a:p>
            <a:pPr defTabSz="342900">
              <a:lnSpc>
                <a:spcPct val="107000"/>
              </a:lnSpc>
              <a:spcBef>
                <a:spcPts val="450"/>
              </a:spcBef>
            </a:pPr>
            <a:endParaRPr lang="en-GB" sz="825" b="1" dirty="0">
              <a:solidFill>
                <a:srgbClr val="8E1A60"/>
              </a:solidFill>
              <a:latin typeface="Arial"/>
              <a:ea typeface="Calibri" panose="020F0502020204030204" pitchFamily="34" charset="0"/>
              <a:cs typeface="Times New Roman"/>
            </a:endParaRPr>
          </a:p>
        </p:txBody>
      </p:sp>
      <p:sp>
        <p:nvSpPr>
          <p:cNvPr id="27" name="Subtitle 8">
            <a:extLst>
              <a:ext uri="{FF2B5EF4-FFF2-40B4-BE49-F238E27FC236}">
                <a16:creationId xmlns:a16="http://schemas.microsoft.com/office/drawing/2014/main" xmlns="" id="{16C8F5DF-528E-4809-AB1A-3FA537D4AD22}"/>
              </a:ext>
            </a:extLst>
          </p:cNvPr>
          <p:cNvSpPr txBox="1">
            <a:spLocks/>
          </p:cNvSpPr>
          <p:nvPr/>
        </p:nvSpPr>
        <p:spPr>
          <a:xfrm>
            <a:off x="4811855" y="4082250"/>
            <a:ext cx="4110763" cy="1406636"/>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342900">
              <a:lnSpc>
                <a:spcPct val="107000"/>
              </a:lnSpc>
              <a:spcBef>
                <a:spcPts val="450"/>
              </a:spcBef>
              <a:spcAft>
                <a:spcPts val="450"/>
              </a:spcAft>
            </a:pPr>
            <a:r>
              <a:rPr lang="en-GB" sz="900" b="1" dirty="0">
                <a:solidFill>
                  <a:srgbClr val="7030A0"/>
                </a:solidFill>
                <a:latin typeface="Arial"/>
              </a:rPr>
              <a:t>What Next?</a:t>
            </a:r>
          </a:p>
          <a:p>
            <a:pPr algn="just" defTabSz="342900">
              <a:lnSpc>
                <a:spcPct val="107000"/>
              </a:lnSpc>
              <a:spcBef>
                <a:spcPts val="450"/>
              </a:spcBef>
              <a:spcAft>
                <a:spcPts val="450"/>
              </a:spcAft>
            </a:pPr>
            <a:r>
              <a:rPr lang="en-GB" sz="900" dirty="0">
                <a:solidFill>
                  <a:schemeClr val="tx1"/>
                </a:solidFill>
                <a:latin typeface="Arial"/>
              </a:rPr>
              <a:t>The innovation has established an acceptable marketplace for consumers who are otherwise excluded. The marketplace enables banks and financial service providers to tailor products according to a customers risk profile, we aim to grow this marketplace in 2023!</a:t>
            </a:r>
          </a:p>
          <a:p>
            <a:pPr algn="just" defTabSz="342900">
              <a:lnSpc>
                <a:spcPct val="107000"/>
              </a:lnSpc>
              <a:spcBef>
                <a:spcPts val="450"/>
              </a:spcBef>
              <a:spcAft>
                <a:spcPts val="450"/>
              </a:spcAft>
            </a:pPr>
            <a:r>
              <a:rPr lang="en-GB" sz="900" dirty="0">
                <a:solidFill>
                  <a:schemeClr val="tx1"/>
                </a:solidFill>
                <a:latin typeface="Arial"/>
              </a:rPr>
              <a:t>We aim to accelerate research and development in enhancing our methodology of  "energy being a driver of financial inclusion".</a:t>
            </a:r>
          </a:p>
          <a:p>
            <a:pPr algn="just" defTabSz="342900">
              <a:lnSpc>
                <a:spcPct val="107000"/>
              </a:lnSpc>
              <a:spcBef>
                <a:spcPts val="450"/>
              </a:spcBef>
              <a:spcAft>
                <a:spcPts val="450"/>
              </a:spcAft>
            </a:pPr>
            <a:endParaRPr lang="en-GB" sz="900" dirty="0">
              <a:solidFill>
                <a:schemeClr val="tx1"/>
              </a:solidFill>
              <a:latin typeface="Arial"/>
            </a:endParaRPr>
          </a:p>
        </p:txBody>
      </p:sp>
      <p:sp>
        <p:nvSpPr>
          <p:cNvPr id="28" name="TextBox 27">
            <a:extLst>
              <a:ext uri="{FF2B5EF4-FFF2-40B4-BE49-F238E27FC236}">
                <a16:creationId xmlns:a16="http://schemas.microsoft.com/office/drawing/2014/main" xmlns="" id="{5F7D5291-6892-89AB-7E30-27E15E656AF5}"/>
              </a:ext>
            </a:extLst>
          </p:cNvPr>
          <p:cNvSpPr txBox="1"/>
          <p:nvPr/>
        </p:nvSpPr>
        <p:spPr>
          <a:xfrm>
            <a:off x="4035292" y="5525176"/>
            <a:ext cx="2107092" cy="275653"/>
          </a:xfrm>
          <a:prstGeom prst="rect">
            <a:avLst/>
          </a:prstGeom>
          <a:noFill/>
        </p:spPr>
        <p:txBody>
          <a:bodyPr wrap="square" rtlCol="0">
            <a:spAutoFit/>
          </a:bodyPr>
          <a:lstStyle/>
          <a:p>
            <a:pPr algn="ctr" defTabSz="685800">
              <a:lnSpc>
                <a:spcPct val="107000"/>
              </a:lnSpc>
              <a:spcAft>
                <a:spcPts val="450"/>
              </a:spcAft>
            </a:pPr>
            <a:r>
              <a:rPr lang="en-GB" sz="1200" b="1" dirty="0">
                <a:solidFill>
                  <a:srgbClr val="7030A0"/>
                </a:solidFill>
                <a:latin typeface="Arial"/>
                <a:cs typeface="Times New Roman" panose="02020603050405020304" pitchFamily="18" charset="0"/>
              </a:rPr>
              <a:t>credit-peak.com</a:t>
            </a:r>
          </a:p>
        </p:txBody>
      </p:sp>
      <p:pic>
        <p:nvPicPr>
          <p:cNvPr id="17" name="Picture 16" descr="pramod pic profile.jpg"/>
          <p:cNvPicPr>
            <a:picLocks noChangeAspect="1"/>
          </p:cNvPicPr>
          <p:nvPr/>
        </p:nvPicPr>
        <p:blipFill>
          <a:blip r:embed="rId7" cstate="print"/>
          <a:stretch>
            <a:fillRect/>
          </a:stretch>
        </p:blipFill>
        <p:spPr>
          <a:xfrm>
            <a:off x="404553" y="1916856"/>
            <a:ext cx="671139" cy="1097186"/>
          </a:xfrm>
          <a:prstGeom prst="rect">
            <a:avLst/>
          </a:prstGeom>
        </p:spPr>
      </p:pic>
      <p:pic>
        <p:nvPicPr>
          <p:cNvPr id="20" name="Picture 19" descr="nedbank logo.PNG"/>
          <p:cNvPicPr>
            <a:picLocks noChangeAspect="1"/>
          </p:cNvPicPr>
          <p:nvPr/>
        </p:nvPicPr>
        <p:blipFill>
          <a:blip r:embed="rId8" cstate="print"/>
          <a:stretch>
            <a:fillRect/>
          </a:stretch>
        </p:blipFill>
        <p:spPr>
          <a:xfrm>
            <a:off x="1417881" y="5263174"/>
            <a:ext cx="460615" cy="450112"/>
          </a:xfrm>
          <a:prstGeom prst="rect">
            <a:avLst/>
          </a:prstGeom>
        </p:spPr>
      </p:pic>
      <p:pic>
        <p:nvPicPr>
          <p:cNvPr id="31" name="Picture 30" descr="nwu logo1.png"/>
          <p:cNvPicPr>
            <a:picLocks noChangeAspect="1"/>
          </p:cNvPicPr>
          <p:nvPr/>
        </p:nvPicPr>
        <p:blipFill>
          <a:blip r:embed="rId9"/>
          <a:stretch>
            <a:fillRect/>
          </a:stretch>
        </p:blipFill>
        <p:spPr>
          <a:xfrm>
            <a:off x="1930521" y="5245176"/>
            <a:ext cx="1001522" cy="521693"/>
          </a:xfrm>
          <a:prstGeom prst="rect">
            <a:avLst/>
          </a:prstGeom>
        </p:spPr>
      </p:pic>
      <p:pic>
        <p:nvPicPr>
          <p:cNvPr id="32" name="Picture 31" descr="uct logo.png"/>
          <p:cNvPicPr>
            <a:picLocks noChangeAspect="1"/>
          </p:cNvPicPr>
          <p:nvPr/>
        </p:nvPicPr>
        <p:blipFill>
          <a:blip r:embed="rId10"/>
          <a:stretch>
            <a:fillRect/>
          </a:stretch>
        </p:blipFill>
        <p:spPr>
          <a:xfrm>
            <a:off x="337932" y="5259537"/>
            <a:ext cx="1003851" cy="542432"/>
          </a:xfrm>
          <a:prstGeom prst="rect">
            <a:avLst/>
          </a:prstGeom>
        </p:spPr>
      </p:pic>
      <p:pic>
        <p:nvPicPr>
          <p:cNvPr id="30" name="Picture 29" descr="african bank.png"/>
          <p:cNvPicPr>
            <a:picLocks noChangeAspect="1"/>
          </p:cNvPicPr>
          <p:nvPr/>
        </p:nvPicPr>
        <p:blipFill>
          <a:blip r:embed="rId11"/>
          <a:stretch>
            <a:fillRect/>
          </a:stretch>
        </p:blipFill>
        <p:spPr>
          <a:xfrm>
            <a:off x="2951921" y="5379555"/>
            <a:ext cx="983975" cy="499441"/>
          </a:xfrm>
          <a:prstGeom prst="rect">
            <a:avLst/>
          </a:prstGeom>
        </p:spPr>
      </p:pic>
    </p:spTree>
    <p:extLst>
      <p:ext uri="{BB962C8B-B14F-4D97-AF65-F5344CB8AC3E}">
        <p14:creationId xmlns:p14="http://schemas.microsoft.com/office/powerpoint/2010/main" xmlns="" val="4043240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xmlns="" id="{FFC40026-1CAC-40AF-9040-A4FC73C1F813}"/>
              </a:ext>
            </a:extLst>
          </p:cNvPr>
          <p:cNvSpPr txBox="1">
            <a:spLocks/>
          </p:cNvSpPr>
          <p:nvPr/>
        </p:nvSpPr>
        <p:spPr>
          <a:xfrm>
            <a:off x="280353" y="1138574"/>
            <a:ext cx="4319980" cy="296648"/>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lnSpc>
                <a:spcPct val="113000"/>
              </a:lnSpc>
              <a:spcBef>
                <a:spcPts val="750"/>
              </a:spcBef>
            </a:pPr>
            <a:r>
              <a:rPr lang="en-US" sz="1200" b="1" dirty="0">
                <a:solidFill>
                  <a:srgbClr val="8E1A60"/>
                </a:solidFill>
                <a:latin typeface="Arial"/>
              </a:rPr>
              <a:t>Grassroots Innovation Programme (GIP)  </a:t>
            </a:r>
            <a:endParaRPr lang="en-US" sz="1200" dirty="0">
              <a:solidFill>
                <a:srgbClr val="8E1A60"/>
              </a:solidFill>
              <a:latin typeface="Arial"/>
            </a:endParaRPr>
          </a:p>
        </p:txBody>
      </p:sp>
      <p:pic>
        <p:nvPicPr>
          <p:cNvPr id="10" name="Picture 9" descr="A picture containing text&#10;&#10;Description automatically generated">
            <a:extLst>
              <a:ext uri="{FF2B5EF4-FFF2-40B4-BE49-F238E27FC236}">
                <a16:creationId xmlns:a16="http://schemas.microsoft.com/office/drawing/2014/main" xmlns="" id="{D363787A-5031-EA8A-7590-BAA6B3E7560E}"/>
              </a:ext>
            </a:extLst>
          </p:cNvPr>
          <p:cNvPicPr>
            <a:picLocks noChangeAspect="1"/>
          </p:cNvPicPr>
          <p:nvPr/>
        </p:nvPicPr>
        <p:blipFill>
          <a:blip r:embed="rId2" cstate="hqprint">
            <a:extLst>
              <a:ext uri="{28A0092B-C50C-407E-A947-70E740481C1C}">
                <a14:useLocalDpi xmlns:a14="http://schemas.microsoft.com/office/drawing/2010/main" xmlns="" val="0"/>
              </a:ext>
            </a:extLst>
          </a:blip>
          <a:stretch>
            <a:fillRect/>
          </a:stretch>
        </p:blipFill>
        <p:spPr>
          <a:xfrm>
            <a:off x="4299062" y="1110915"/>
            <a:ext cx="1129758" cy="324000"/>
          </a:xfrm>
          <a:prstGeom prst="rect">
            <a:avLst/>
          </a:prstGeom>
        </p:spPr>
      </p:pic>
      <p:pic>
        <p:nvPicPr>
          <p:cNvPr id="11" name="Picture 10">
            <a:extLst>
              <a:ext uri="{FF2B5EF4-FFF2-40B4-BE49-F238E27FC236}">
                <a16:creationId xmlns:a16="http://schemas.microsoft.com/office/drawing/2014/main" xmlns="" id="{0DF3583B-BCCA-F174-51B3-341A20EA8CED}"/>
              </a:ext>
            </a:extLst>
          </p:cNvPr>
          <p:cNvPicPr>
            <a:picLocks noChangeAspect="1"/>
          </p:cNvPicPr>
          <p:nvPr/>
        </p:nvPicPr>
        <p:blipFill>
          <a:blip r:embed="rId3" cstate="hqprint">
            <a:extLst>
              <a:ext uri="{28A0092B-C50C-407E-A947-70E740481C1C}">
                <a14:useLocalDpi xmlns:a14="http://schemas.microsoft.com/office/drawing/2010/main" xmlns="" val="0"/>
              </a:ext>
            </a:extLst>
          </a:blip>
          <a:stretch>
            <a:fillRect/>
          </a:stretch>
        </p:blipFill>
        <p:spPr>
          <a:xfrm>
            <a:off x="5530780" y="1124897"/>
            <a:ext cx="512747" cy="324000"/>
          </a:xfrm>
          <a:prstGeom prst="rect">
            <a:avLst/>
          </a:prstGeom>
        </p:spPr>
      </p:pic>
      <p:sp>
        <p:nvSpPr>
          <p:cNvPr id="16" name="Title 7">
            <a:extLst>
              <a:ext uri="{FF2B5EF4-FFF2-40B4-BE49-F238E27FC236}">
                <a16:creationId xmlns:a16="http://schemas.microsoft.com/office/drawing/2014/main" xmlns="" id="{EE7A6CEA-6837-4765-96CB-E8EBEF0C25E7}"/>
              </a:ext>
            </a:extLst>
          </p:cNvPr>
          <p:cNvSpPr txBox="1">
            <a:spLocks/>
          </p:cNvSpPr>
          <p:nvPr/>
        </p:nvSpPr>
        <p:spPr>
          <a:xfrm>
            <a:off x="265769" y="1470141"/>
            <a:ext cx="4515401" cy="382695"/>
          </a:xfrm>
          <a:prstGeom prst="rect">
            <a:avLst/>
          </a:prstGeom>
        </p:spPr>
        <p:txBody>
          <a:bodyPr/>
          <a:lstStyle>
            <a:lvl1pPr algn="l" defTabSz="1219170" rtl="0" eaLnBrk="1" latinLnBrk="0" hangingPunct="1">
              <a:lnSpc>
                <a:spcPct val="90000"/>
              </a:lnSpc>
              <a:spcBef>
                <a:spcPct val="0"/>
              </a:spcBef>
              <a:buNone/>
              <a:defRPr lang="en-US" sz="2667" b="1" kern="1200" dirty="0">
                <a:solidFill>
                  <a:schemeClr val="accent3"/>
                </a:solidFill>
                <a:latin typeface="Montserrat Medium" panose="00000600000000000000" pitchFamily="2" charset="0"/>
                <a:ea typeface="+mn-ea"/>
                <a:cs typeface="+mn-cs"/>
              </a:defRPr>
            </a:lvl1pPr>
          </a:lstStyle>
          <a:p>
            <a:pPr defTabSz="914378">
              <a:lnSpc>
                <a:spcPct val="113000"/>
              </a:lnSpc>
              <a:spcBef>
                <a:spcPts val="750"/>
              </a:spcBef>
            </a:pPr>
            <a:r>
              <a:rPr lang="en-US" sz="2100" dirty="0" err="1">
                <a:solidFill>
                  <a:srgbClr val="8E1A60"/>
                </a:solidFill>
                <a:latin typeface="Arial"/>
              </a:rPr>
              <a:t>Siphiwo</a:t>
            </a:r>
            <a:r>
              <a:rPr lang="en-US" sz="2100" dirty="0">
                <a:solidFill>
                  <a:srgbClr val="8E1A60"/>
                </a:solidFill>
                <a:latin typeface="Arial"/>
              </a:rPr>
              <a:t> Peace </a:t>
            </a:r>
            <a:r>
              <a:rPr lang="en-US" sz="2100" dirty="0" err="1">
                <a:solidFill>
                  <a:srgbClr val="8E1A60"/>
                </a:solidFill>
                <a:latin typeface="Arial"/>
              </a:rPr>
              <a:t>Mjwara</a:t>
            </a:r>
            <a:endParaRPr lang="en-GB" sz="2100" dirty="0">
              <a:solidFill>
                <a:srgbClr val="8E1A60"/>
              </a:solidFill>
              <a:latin typeface="Arial"/>
            </a:endParaRPr>
          </a:p>
        </p:txBody>
      </p:sp>
      <p:grpSp>
        <p:nvGrpSpPr>
          <p:cNvPr id="19" name="Group 18">
            <a:extLst>
              <a:ext uri="{FF2B5EF4-FFF2-40B4-BE49-F238E27FC236}">
                <a16:creationId xmlns:a16="http://schemas.microsoft.com/office/drawing/2014/main" xmlns="" id="{E898EC12-883C-4DD1-9434-06187EB5EA73}"/>
              </a:ext>
            </a:extLst>
          </p:cNvPr>
          <p:cNvGrpSpPr/>
          <p:nvPr/>
        </p:nvGrpSpPr>
        <p:grpSpPr>
          <a:xfrm>
            <a:off x="1551119" y="1850705"/>
            <a:ext cx="3049214" cy="801339"/>
            <a:chOff x="2391635" y="1571108"/>
            <a:chExt cx="4065618" cy="1068452"/>
          </a:xfrm>
        </p:grpSpPr>
        <p:sp>
          <p:nvSpPr>
            <p:cNvPr id="21" name="Subtitle 8">
              <a:extLst>
                <a:ext uri="{FF2B5EF4-FFF2-40B4-BE49-F238E27FC236}">
                  <a16:creationId xmlns:a16="http://schemas.microsoft.com/office/drawing/2014/main" xmlns="" id="{8B810C95-46A4-45BA-91CA-B4E753C44522}"/>
                </a:ext>
              </a:extLst>
            </p:cNvPr>
            <p:cNvSpPr txBox="1">
              <a:spLocks/>
            </p:cNvSpPr>
            <p:nvPr/>
          </p:nvSpPr>
          <p:spPr>
            <a:xfrm>
              <a:off x="2391635" y="1571108"/>
              <a:ext cx="461348" cy="342116"/>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ts val="750"/>
                </a:spcBef>
              </a:pPr>
              <a:endParaRPr lang="en-US" sz="1350" dirty="0">
                <a:solidFill>
                  <a:srgbClr val="8E1A60"/>
                </a:solidFill>
                <a:latin typeface="Arial"/>
              </a:endParaRPr>
            </a:p>
          </p:txBody>
        </p:sp>
        <p:sp>
          <p:nvSpPr>
            <p:cNvPr id="22" name="Subtitle 8">
              <a:extLst>
                <a:ext uri="{FF2B5EF4-FFF2-40B4-BE49-F238E27FC236}">
                  <a16:creationId xmlns:a16="http://schemas.microsoft.com/office/drawing/2014/main" xmlns="" id="{C53BEE19-4063-4E32-BFF4-F031F46BCBE8}"/>
                </a:ext>
              </a:extLst>
            </p:cNvPr>
            <p:cNvSpPr txBox="1">
              <a:spLocks/>
            </p:cNvSpPr>
            <p:nvPr/>
          </p:nvSpPr>
          <p:spPr>
            <a:xfrm>
              <a:off x="6113788" y="2297444"/>
              <a:ext cx="343465" cy="342116"/>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ts val="750"/>
                </a:spcBef>
              </a:pPr>
              <a:endParaRPr lang="en-US" sz="1350" dirty="0">
                <a:solidFill>
                  <a:srgbClr val="8E1A60"/>
                </a:solidFill>
                <a:latin typeface="Arial"/>
              </a:endParaRPr>
            </a:p>
          </p:txBody>
        </p:sp>
      </p:grpSp>
      <p:sp>
        <p:nvSpPr>
          <p:cNvPr id="23" name="TextBox 22">
            <a:extLst>
              <a:ext uri="{FF2B5EF4-FFF2-40B4-BE49-F238E27FC236}">
                <a16:creationId xmlns:a16="http://schemas.microsoft.com/office/drawing/2014/main" xmlns="" id="{F5706F26-CFC8-D882-25A0-4BEC43E2341D}"/>
              </a:ext>
            </a:extLst>
          </p:cNvPr>
          <p:cNvSpPr txBox="1"/>
          <p:nvPr/>
        </p:nvSpPr>
        <p:spPr>
          <a:xfrm>
            <a:off x="1724124" y="2511978"/>
            <a:ext cx="2555149" cy="377924"/>
          </a:xfrm>
          <a:prstGeom prst="rect">
            <a:avLst/>
          </a:prstGeom>
          <a:noFill/>
        </p:spPr>
        <p:txBody>
          <a:bodyPr wrap="square" rtlCol="0">
            <a:spAutoFit/>
          </a:bodyPr>
          <a:lstStyle/>
          <a:p>
            <a:pPr defTabSz="685800">
              <a:lnSpc>
                <a:spcPct val="107000"/>
              </a:lnSpc>
              <a:spcAft>
                <a:spcPts val="450"/>
              </a:spcAft>
            </a:pPr>
            <a:r>
              <a:rPr lang="en-GB" sz="900" b="1" dirty="0">
                <a:solidFill>
                  <a:srgbClr val="8E1A60"/>
                </a:solidFill>
                <a:latin typeface="Arial"/>
              </a:rPr>
              <a:t>Sector: Health Technologies, Internet of Things, Data Analytics, Sanitation.</a:t>
            </a:r>
            <a:endParaRPr lang="en-GB" sz="900" b="1" dirty="0">
              <a:solidFill>
                <a:srgbClr val="8E1A60"/>
              </a:solidFill>
              <a:latin typeface="Arial"/>
              <a:cs typeface="Times New Roman" panose="02020603050405020304" pitchFamily="18" charset="0"/>
            </a:endParaRPr>
          </a:p>
        </p:txBody>
      </p:sp>
      <p:sp>
        <p:nvSpPr>
          <p:cNvPr id="24" name="Subtitle 8">
            <a:extLst>
              <a:ext uri="{FF2B5EF4-FFF2-40B4-BE49-F238E27FC236}">
                <a16:creationId xmlns:a16="http://schemas.microsoft.com/office/drawing/2014/main" xmlns="" id="{A446FB41-C77A-4558-9048-EC2BFE604962}"/>
              </a:ext>
            </a:extLst>
          </p:cNvPr>
          <p:cNvSpPr txBox="1">
            <a:spLocks/>
          </p:cNvSpPr>
          <p:nvPr/>
        </p:nvSpPr>
        <p:spPr>
          <a:xfrm>
            <a:off x="289429" y="3232485"/>
            <a:ext cx="4468082" cy="1568693"/>
          </a:xfrm>
          <a:prstGeom prst="rect">
            <a:avLst/>
          </a:prstGeom>
        </p:spPr>
        <p:txBody>
          <a:bodyPr vert="horz" lIns="68580" tIns="34290" rIns="68580" bIns="34290" rtlCol="0" anchor="t">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342900">
              <a:lnSpc>
                <a:spcPct val="140000"/>
              </a:lnSpc>
              <a:spcBef>
                <a:spcPts val="750"/>
              </a:spcBef>
              <a:spcAft>
                <a:spcPts val="450"/>
              </a:spcAft>
            </a:pPr>
            <a:r>
              <a:rPr lang="en-GB" sz="675" b="1" dirty="0">
                <a:solidFill>
                  <a:srgbClr val="8E1A60"/>
                </a:solidFill>
                <a:latin typeface="Arial" panose="020B0604020202020204" pitchFamily="34" charset="0"/>
                <a:cs typeface="Arial" panose="020B0604020202020204" pitchFamily="34" charset="0"/>
              </a:rPr>
              <a:t>What is the innovation/project?</a:t>
            </a:r>
          </a:p>
          <a:p>
            <a:pPr algn="just" defTabSz="342900">
              <a:lnSpc>
                <a:spcPct val="140000"/>
              </a:lnSpc>
              <a:spcBef>
                <a:spcPts val="750"/>
              </a:spcBef>
            </a:pPr>
            <a:r>
              <a:rPr lang="en-ZA" sz="675" dirty="0">
                <a:solidFill>
                  <a:srgbClr val="000000"/>
                </a:solidFill>
                <a:latin typeface="Arial" panose="020B0604020202020204" pitchFamily="34" charset="0"/>
                <a:ea typeface="Calibri" panose="020F0502020204030204" pitchFamily="34" charset="0"/>
                <a:cs typeface="Arial" panose="020B0604020202020204" pitchFamily="34" charset="0"/>
              </a:rPr>
              <a:t>Mkazi Concepts (Pty) Ltd has developed the Sensani™ system, an intelligent hand sanitation station that acts as a preventative intervention against the spread of communicable diseases and infectious germs. It is a people management system for high foot traffic environments which grants employees and the public, access to a building based on infection prevention, sanitation and public health and safety standards. User data is logged and propagated in real-time to the building and company-wide management system and centralized dashboard which allows cross-enterprise profile sharing and gives companies intelligent and actionable people movement </a:t>
            </a:r>
            <a:r>
              <a:rPr lang="en-US" sz="675" dirty="0">
                <a:solidFill>
                  <a:srgbClr val="000000"/>
                </a:solidFill>
                <a:latin typeface="Arial" panose="020B0604020202020204" pitchFamily="34" charset="0"/>
                <a:ea typeface="Calibri" panose="020F0502020204030204" pitchFamily="34" charset="0"/>
                <a:cs typeface="Arial" panose="020B0604020202020204" pitchFamily="34" charset="0"/>
              </a:rPr>
              <a:t>insights. The solution  uses a combination of near field communicators to accurately record unique digital profiles. </a:t>
            </a:r>
            <a:endParaRPr lang="en-ZA" sz="675"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defTabSz="342900">
              <a:lnSpc>
                <a:spcPct val="140000"/>
              </a:lnSpc>
              <a:spcBef>
                <a:spcPts val="750"/>
              </a:spcBef>
            </a:pPr>
            <a:endParaRPr lang="en-ZA" sz="675"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AB3F4E9B-E944-AED1-E41B-7C448E0289DC}"/>
              </a:ext>
            </a:extLst>
          </p:cNvPr>
          <p:cNvSpPr txBox="1"/>
          <p:nvPr/>
        </p:nvSpPr>
        <p:spPr>
          <a:xfrm>
            <a:off x="288407" y="4713541"/>
            <a:ext cx="4319980" cy="469103"/>
          </a:xfrm>
          <a:prstGeom prst="rect">
            <a:avLst/>
          </a:prstGeom>
          <a:noFill/>
        </p:spPr>
        <p:txBody>
          <a:bodyPr wrap="square" rtlCol="0">
            <a:spAutoFit/>
          </a:bodyPr>
          <a:lstStyle/>
          <a:p>
            <a:pPr defTabSz="685800">
              <a:lnSpc>
                <a:spcPct val="140000"/>
              </a:lnSpc>
              <a:spcBef>
                <a:spcPts val="750"/>
              </a:spcBef>
            </a:pPr>
            <a:r>
              <a:rPr lang="en-GB" sz="675" b="1" dirty="0">
                <a:solidFill>
                  <a:srgbClr val="8E1A60"/>
                </a:solidFill>
                <a:latin typeface="Arial"/>
              </a:rPr>
              <a:t>Who is involved?</a:t>
            </a:r>
            <a:endParaRPr lang="en-GB" sz="675" b="1" dirty="0">
              <a:solidFill>
                <a:srgbClr val="8E1A60"/>
              </a:solidFill>
              <a:latin typeface="Arial"/>
              <a:cs typeface="Times New Roman" panose="02020603050405020304" pitchFamily="18" charset="0"/>
            </a:endParaRPr>
          </a:p>
          <a:p>
            <a:pPr defTabSz="685800">
              <a:lnSpc>
                <a:spcPct val="140000"/>
              </a:lnSpc>
              <a:spcBef>
                <a:spcPts val="750"/>
              </a:spcBef>
            </a:pPr>
            <a:r>
              <a:rPr lang="en-GB" sz="675" dirty="0">
                <a:solidFill>
                  <a:prstClr val="black"/>
                </a:solidFill>
                <a:latin typeface="Arial"/>
                <a:ea typeface="Calibri" panose="020F0502020204030204" pitchFamily="34" charset="0"/>
                <a:cs typeface="Times New Roman" panose="02020603050405020304" pitchFamily="18" charset="0"/>
              </a:rPr>
              <a:t>Tshwane University of Technology, Institute for advance tooling and </a:t>
            </a:r>
            <a:r>
              <a:rPr lang="en-GB" sz="675" dirty="0" err="1">
                <a:solidFill>
                  <a:prstClr val="black"/>
                </a:solidFill>
                <a:latin typeface="Arial"/>
                <a:ea typeface="Calibri" panose="020F0502020204030204" pitchFamily="34" charset="0"/>
                <a:cs typeface="Times New Roman" panose="02020603050405020304" pitchFamily="18" charset="0"/>
              </a:rPr>
              <a:t>Inovo</a:t>
            </a:r>
            <a:r>
              <a:rPr lang="en-GB" sz="675" dirty="0">
                <a:solidFill>
                  <a:prstClr val="black"/>
                </a:solidFill>
                <a:latin typeface="Arial"/>
                <a:ea typeface="Calibri" panose="020F0502020204030204" pitchFamily="34" charset="0"/>
                <a:cs typeface="Times New Roman" panose="02020603050405020304" pitchFamily="18" charset="0"/>
              </a:rPr>
              <a:t> Systems.</a:t>
            </a:r>
          </a:p>
        </p:txBody>
      </p:sp>
      <p:sp>
        <p:nvSpPr>
          <p:cNvPr id="26" name="Subtitle 8">
            <a:extLst>
              <a:ext uri="{FF2B5EF4-FFF2-40B4-BE49-F238E27FC236}">
                <a16:creationId xmlns:a16="http://schemas.microsoft.com/office/drawing/2014/main" xmlns="" id="{C99C91F2-FF4A-48E5-88B9-E581F5FDC575}"/>
              </a:ext>
            </a:extLst>
          </p:cNvPr>
          <p:cNvSpPr txBox="1">
            <a:spLocks/>
          </p:cNvSpPr>
          <p:nvPr/>
        </p:nvSpPr>
        <p:spPr>
          <a:xfrm>
            <a:off x="4819813" y="2119741"/>
            <a:ext cx="4023040" cy="1339124"/>
          </a:xfrm>
          <a:prstGeom prst="rect">
            <a:avLst/>
          </a:prstGeom>
        </p:spPr>
        <p:txBody>
          <a:bodyPr vert="horz" lIns="68580" tIns="34290" rIns="68580" bIns="34290" rtlCol="0" anchor="t">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lnSpc>
                <a:spcPct val="107000"/>
              </a:lnSpc>
              <a:spcBef>
                <a:spcPts val="450"/>
              </a:spcBef>
              <a:spcAft>
                <a:spcPts val="450"/>
              </a:spcAft>
            </a:pPr>
            <a:r>
              <a:rPr lang="en-GB" sz="900" b="1" dirty="0">
                <a:solidFill>
                  <a:srgbClr val="8E1A60"/>
                </a:solidFill>
                <a:latin typeface="Arial"/>
              </a:rPr>
              <a:t>Achievements since start of GIP</a:t>
            </a:r>
          </a:p>
          <a:p>
            <a:pPr defTabSz="342900">
              <a:lnSpc>
                <a:spcPct val="107000"/>
              </a:lnSpc>
              <a:spcBef>
                <a:spcPts val="450"/>
              </a:spcBef>
              <a:spcAft>
                <a:spcPts val="450"/>
              </a:spcAft>
            </a:pPr>
            <a:r>
              <a:rPr lang="en-GB" sz="825" b="1" dirty="0">
                <a:solidFill>
                  <a:srgbClr val="8E1A60"/>
                </a:solidFill>
                <a:latin typeface="Arial"/>
                <a:ea typeface="Calibri" panose="020F0502020204030204" pitchFamily="34" charset="0"/>
                <a:cs typeface="Times New Roman"/>
              </a:rPr>
              <a:t>Funding:</a:t>
            </a:r>
            <a:r>
              <a:rPr lang="en-GB" sz="825" dirty="0">
                <a:solidFill>
                  <a:srgbClr val="8E1A60"/>
                </a:solidFill>
                <a:latin typeface="Arial"/>
                <a:ea typeface="Calibri" panose="020F0502020204030204" pitchFamily="34" charset="0"/>
                <a:cs typeface="Times New Roman"/>
              </a:rPr>
              <a:t> </a:t>
            </a:r>
            <a:r>
              <a:rPr lang="en-GB" sz="675" dirty="0">
                <a:solidFill>
                  <a:prstClr val="black"/>
                </a:solidFill>
                <a:latin typeface="Arial" panose="020B0604020202020204" pitchFamily="34" charset="0"/>
                <a:ea typeface="Calibri" panose="020F0502020204030204" pitchFamily="34" charset="0"/>
                <a:cs typeface="Arial" panose="020B0604020202020204" pitchFamily="34" charset="0"/>
              </a:rPr>
              <a:t>R 260 000 (GIP) / R25 000.00 Innovation support fund. (Innovate Durban)</a:t>
            </a:r>
          </a:p>
          <a:p>
            <a:pPr defTabSz="342900">
              <a:lnSpc>
                <a:spcPct val="107000"/>
              </a:lnSpc>
              <a:spcBef>
                <a:spcPts val="450"/>
              </a:spcBef>
            </a:pPr>
            <a:r>
              <a:rPr lang="en-GB" sz="825" b="1" dirty="0">
                <a:solidFill>
                  <a:srgbClr val="8E1A60"/>
                </a:solidFill>
                <a:latin typeface="Arial"/>
                <a:ea typeface="Calibri" panose="020F0502020204030204" pitchFamily="34" charset="0"/>
                <a:cs typeface="Times New Roman"/>
              </a:rPr>
              <a:t>Partnerships: N/A </a:t>
            </a:r>
            <a:endParaRPr lang="en-GB" sz="825" dirty="0">
              <a:solidFill>
                <a:prstClr val="black"/>
              </a:solidFill>
              <a:latin typeface="Arial"/>
              <a:ea typeface="Calibri" panose="020F0502020204030204" pitchFamily="34" charset="0"/>
              <a:cs typeface="CordiaUPC" panose="020B0502040204020203" pitchFamily="34" charset="-34"/>
            </a:endParaRPr>
          </a:p>
        </p:txBody>
      </p:sp>
      <p:sp>
        <p:nvSpPr>
          <p:cNvPr id="27" name="Subtitle 8">
            <a:extLst>
              <a:ext uri="{FF2B5EF4-FFF2-40B4-BE49-F238E27FC236}">
                <a16:creationId xmlns:a16="http://schemas.microsoft.com/office/drawing/2014/main" xmlns="" id="{16C8F5DF-528E-4809-AB1A-3FA537D4AD22}"/>
              </a:ext>
            </a:extLst>
          </p:cNvPr>
          <p:cNvSpPr txBox="1">
            <a:spLocks/>
          </p:cNvSpPr>
          <p:nvPr/>
        </p:nvSpPr>
        <p:spPr>
          <a:xfrm>
            <a:off x="4901307" y="3446146"/>
            <a:ext cx="4023040" cy="1253737"/>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342900">
              <a:lnSpc>
                <a:spcPct val="107000"/>
              </a:lnSpc>
              <a:spcBef>
                <a:spcPts val="450"/>
              </a:spcBef>
              <a:spcAft>
                <a:spcPts val="450"/>
              </a:spcAft>
            </a:pPr>
            <a:r>
              <a:rPr lang="en-GB" sz="900" b="1" dirty="0">
                <a:solidFill>
                  <a:srgbClr val="8E1A60"/>
                </a:solidFill>
                <a:latin typeface="Arial"/>
              </a:rPr>
              <a:t>What’s next?</a:t>
            </a:r>
          </a:p>
          <a:p>
            <a:pPr algn="just" defTabSz="342900">
              <a:lnSpc>
                <a:spcPct val="107000"/>
              </a:lnSpc>
              <a:spcBef>
                <a:spcPts val="450"/>
              </a:spcBef>
              <a:spcAft>
                <a:spcPts val="450"/>
              </a:spcAft>
            </a:pPr>
            <a:r>
              <a:rPr lang="en-GB" sz="675" dirty="0">
                <a:solidFill>
                  <a:prstClr val="black"/>
                </a:solidFill>
                <a:latin typeface="Arial" panose="020B0604020202020204" pitchFamily="34" charset="0"/>
                <a:cs typeface="Arial" panose="020B0604020202020204" pitchFamily="34" charset="0"/>
              </a:rPr>
              <a:t>The company is seeking collaborative partnerships and is raising capital to help implement market penetration strategies an mobilise the plans for scale. The company will conduct team expansions and continue environmental trials.  </a:t>
            </a:r>
          </a:p>
        </p:txBody>
      </p:sp>
      <p:pic>
        <p:nvPicPr>
          <p:cNvPr id="2" name="Picture 1">
            <a:extLst>
              <a:ext uri="{FF2B5EF4-FFF2-40B4-BE49-F238E27FC236}">
                <a16:creationId xmlns:a16="http://schemas.microsoft.com/office/drawing/2014/main" xmlns="" id="{9696DA88-989B-D5C3-9679-9C7879804C3C}"/>
              </a:ext>
            </a:extLst>
          </p:cNvPr>
          <p:cNvPicPr>
            <a:picLocks noChangeAspect="1"/>
          </p:cNvPicPr>
          <p:nvPr/>
        </p:nvPicPr>
        <p:blipFill>
          <a:blip r:embed="rId4"/>
          <a:stretch>
            <a:fillRect/>
          </a:stretch>
        </p:blipFill>
        <p:spPr>
          <a:xfrm>
            <a:off x="325847" y="1879980"/>
            <a:ext cx="1338552" cy="1338552"/>
          </a:xfrm>
          <a:prstGeom prst="rect">
            <a:avLst/>
          </a:prstGeom>
        </p:spPr>
      </p:pic>
      <p:pic>
        <p:nvPicPr>
          <p:cNvPr id="4" name="Picture 3">
            <a:extLst>
              <a:ext uri="{FF2B5EF4-FFF2-40B4-BE49-F238E27FC236}">
                <a16:creationId xmlns:a16="http://schemas.microsoft.com/office/drawing/2014/main" xmlns="" id="{67A05FAC-0B8F-F496-70FD-536362217CE2}"/>
              </a:ext>
            </a:extLst>
          </p:cNvPr>
          <p:cNvPicPr>
            <a:picLocks noChangeAspect="1"/>
          </p:cNvPicPr>
          <p:nvPr/>
        </p:nvPicPr>
        <p:blipFill>
          <a:blip r:embed="rId5"/>
          <a:stretch>
            <a:fillRect/>
          </a:stretch>
        </p:blipFill>
        <p:spPr>
          <a:xfrm>
            <a:off x="2145423" y="5361050"/>
            <a:ext cx="589839" cy="493819"/>
          </a:xfrm>
          <a:prstGeom prst="rect">
            <a:avLst/>
          </a:prstGeom>
        </p:spPr>
      </p:pic>
      <p:pic>
        <p:nvPicPr>
          <p:cNvPr id="3" name="Picture 4">
            <a:extLst>
              <a:ext uri="{FF2B5EF4-FFF2-40B4-BE49-F238E27FC236}">
                <a16:creationId xmlns:a16="http://schemas.microsoft.com/office/drawing/2014/main" xmlns="" id="{E9820FA1-AB73-95FD-FB30-48F822B57FFA}"/>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43345" y="1887755"/>
            <a:ext cx="980237" cy="1306982"/>
          </a:xfrm>
          <a:prstGeom prst="rect">
            <a:avLst/>
          </a:prstGeom>
        </p:spPr>
      </p:pic>
      <p:pic>
        <p:nvPicPr>
          <p:cNvPr id="5" name="Picture 5">
            <a:extLst>
              <a:ext uri="{FF2B5EF4-FFF2-40B4-BE49-F238E27FC236}">
                <a16:creationId xmlns:a16="http://schemas.microsoft.com/office/drawing/2014/main" xmlns="" id="{84A6E9E4-D67A-D216-933C-941716AB3236}"/>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023324" y="5166731"/>
            <a:ext cx="711938" cy="711938"/>
          </a:xfrm>
          <a:prstGeom prst="rect">
            <a:avLst/>
          </a:prstGeom>
        </p:spPr>
      </p:pic>
    </p:spTree>
    <p:extLst>
      <p:ext uri="{BB962C8B-B14F-4D97-AF65-F5344CB8AC3E}">
        <p14:creationId xmlns:p14="http://schemas.microsoft.com/office/powerpoint/2010/main" xmlns="" val="3234921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xmlns="" id="{FFC40026-1CAC-40AF-9040-A4FC73C1F813}"/>
              </a:ext>
            </a:extLst>
          </p:cNvPr>
          <p:cNvSpPr txBox="1">
            <a:spLocks/>
          </p:cNvSpPr>
          <p:nvPr/>
        </p:nvSpPr>
        <p:spPr>
          <a:xfrm>
            <a:off x="280353" y="1138574"/>
            <a:ext cx="4319980" cy="296648"/>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lnSpc>
                <a:spcPct val="113000"/>
              </a:lnSpc>
              <a:spcBef>
                <a:spcPts val="750"/>
              </a:spcBef>
            </a:pPr>
            <a:r>
              <a:rPr lang="en-US" sz="1200" b="1" dirty="0">
                <a:solidFill>
                  <a:srgbClr val="8E1A60"/>
                </a:solidFill>
                <a:latin typeface="Arial"/>
              </a:rPr>
              <a:t>Grassroots Innovation Programme (GIP)  </a:t>
            </a:r>
            <a:endParaRPr lang="en-US" sz="1200" dirty="0">
              <a:solidFill>
                <a:srgbClr val="8E1A60"/>
              </a:solidFill>
              <a:latin typeface="Arial"/>
            </a:endParaRPr>
          </a:p>
        </p:txBody>
      </p:sp>
      <p:pic>
        <p:nvPicPr>
          <p:cNvPr id="10" name="Picture 9" descr="A picture containing text&#10;&#10;Description automatically generated">
            <a:extLst>
              <a:ext uri="{FF2B5EF4-FFF2-40B4-BE49-F238E27FC236}">
                <a16:creationId xmlns:a16="http://schemas.microsoft.com/office/drawing/2014/main" xmlns="" id="{D363787A-5031-EA8A-7590-BAA6B3E7560E}"/>
              </a:ext>
            </a:extLst>
          </p:cNvPr>
          <p:cNvPicPr>
            <a:picLocks noChangeAspect="1"/>
          </p:cNvPicPr>
          <p:nvPr/>
        </p:nvPicPr>
        <p:blipFill>
          <a:blip r:embed="rId2" cstate="hqprint">
            <a:extLst>
              <a:ext uri="{28A0092B-C50C-407E-A947-70E740481C1C}">
                <a14:useLocalDpi xmlns:a14="http://schemas.microsoft.com/office/drawing/2010/main" xmlns="" val="0"/>
              </a:ext>
            </a:extLst>
          </a:blip>
          <a:stretch>
            <a:fillRect/>
          </a:stretch>
        </p:blipFill>
        <p:spPr>
          <a:xfrm>
            <a:off x="4299062" y="1110915"/>
            <a:ext cx="1129758" cy="324000"/>
          </a:xfrm>
          <a:prstGeom prst="rect">
            <a:avLst/>
          </a:prstGeom>
        </p:spPr>
      </p:pic>
      <p:pic>
        <p:nvPicPr>
          <p:cNvPr id="11" name="Picture 10">
            <a:extLst>
              <a:ext uri="{FF2B5EF4-FFF2-40B4-BE49-F238E27FC236}">
                <a16:creationId xmlns:a16="http://schemas.microsoft.com/office/drawing/2014/main" xmlns="" id="{0DF3583B-BCCA-F174-51B3-341A20EA8CED}"/>
              </a:ext>
            </a:extLst>
          </p:cNvPr>
          <p:cNvPicPr>
            <a:picLocks noChangeAspect="1"/>
          </p:cNvPicPr>
          <p:nvPr/>
        </p:nvPicPr>
        <p:blipFill>
          <a:blip r:embed="rId3" cstate="hqprint">
            <a:extLst>
              <a:ext uri="{28A0092B-C50C-407E-A947-70E740481C1C}">
                <a14:useLocalDpi xmlns:a14="http://schemas.microsoft.com/office/drawing/2010/main" xmlns="" val="0"/>
              </a:ext>
            </a:extLst>
          </a:blip>
          <a:stretch>
            <a:fillRect/>
          </a:stretch>
        </p:blipFill>
        <p:spPr>
          <a:xfrm>
            <a:off x="5530780" y="1124897"/>
            <a:ext cx="512747" cy="324000"/>
          </a:xfrm>
          <a:prstGeom prst="rect">
            <a:avLst/>
          </a:prstGeom>
        </p:spPr>
      </p:pic>
      <p:sp>
        <p:nvSpPr>
          <p:cNvPr id="16" name="Title 7">
            <a:extLst>
              <a:ext uri="{FF2B5EF4-FFF2-40B4-BE49-F238E27FC236}">
                <a16:creationId xmlns:a16="http://schemas.microsoft.com/office/drawing/2014/main" xmlns="" id="{EE7A6CEA-6837-4765-96CB-E8EBEF0C25E7}"/>
              </a:ext>
            </a:extLst>
          </p:cNvPr>
          <p:cNvSpPr txBox="1">
            <a:spLocks/>
          </p:cNvSpPr>
          <p:nvPr/>
        </p:nvSpPr>
        <p:spPr>
          <a:xfrm>
            <a:off x="265769" y="1470141"/>
            <a:ext cx="4515401" cy="382695"/>
          </a:xfrm>
          <a:prstGeom prst="rect">
            <a:avLst/>
          </a:prstGeom>
        </p:spPr>
        <p:txBody>
          <a:bodyPr/>
          <a:lstStyle>
            <a:lvl1pPr algn="l" defTabSz="1219170" rtl="0" eaLnBrk="1" latinLnBrk="0" hangingPunct="1">
              <a:lnSpc>
                <a:spcPct val="90000"/>
              </a:lnSpc>
              <a:spcBef>
                <a:spcPct val="0"/>
              </a:spcBef>
              <a:buNone/>
              <a:defRPr lang="en-US" sz="2667" b="1" kern="1200" dirty="0">
                <a:solidFill>
                  <a:schemeClr val="accent3"/>
                </a:solidFill>
                <a:latin typeface="Montserrat Medium" panose="00000600000000000000" pitchFamily="2" charset="0"/>
                <a:ea typeface="+mn-ea"/>
                <a:cs typeface="+mn-cs"/>
              </a:defRPr>
            </a:lvl1pPr>
          </a:lstStyle>
          <a:p>
            <a:pPr defTabSz="914378">
              <a:lnSpc>
                <a:spcPct val="113000"/>
              </a:lnSpc>
              <a:spcBef>
                <a:spcPts val="750"/>
              </a:spcBef>
            </a:pPr>
            <a:r>
              <a:rPr lang="en-GB" sz="2100" dirty="0" err="1">
                <a:solidFill>
                  <a:srgbClr val="8E1A60"/>
                </a:solidFill>
                <a:latin typeface="Arial"/>
              </a:rPr>
              <a:t>Ntshabo</a:t>
            </a:r>
            <a:r>
              <a:rPr lang="en-GB" sz="2100" dirty="0">
                <a:solidFill>
                  <a:srgbClr val="8E1A60"/>
                </a:solidFill>
                <a:latin typeface="Arial"/>
              </a:rPr>
              <a:t> Lehong</a:t>
            </a:r>
          </a:p>
        </p:txBody>
      </p:sp>
      <p:grpSp>
        <p:nvGrpSpPr>
          <p:cNvPr id="19" name="Group 18">
            <a:extLst>
              <a:ext uri="{FF2B5EF4-FFF2-40B4-BE49-F238E27FC236}">
                <a16:creationId xmlns:a16="http://schemas.microsoft.com/office/drawing/2014/main" xmlns="" id="{E898EC12-883C-4DD1-9434-06187EB5EA73}"/>
              </a:ext>
            </a:extLst>
          </p:cNvPr>
          <p:cNvGrpSpPr/>
          <p:nvPr/>
        </p:nvGrpSpPr>
        <p:grpSpPr>
          <a:xfrm>
            <a:off x="1551119" y="1850705"/>
            <a:ext cx="3049214" cy="801339"/>
            <a:chOff x="2391635" y="1571108"/>
            <a:chExt cx="4065618" cy="1068452"/>
          </a:xfrm>
        </p:grpSpPr>
        <p:sp>
          <p:nvSpPr>
            <p:cNvPr id="21" name="Subtitle 8">
              <a:extLst>
                <a:ext uri="{FF2B5EF4-FFF2-40B4-BE49-F238E27FC236}">
                  <a16:creationId xmlns:a16="http://schemas.microsoft.com/office/drawing/2014/main" xmlns="" id="{8B810C95-46A4-45BA-91CA-B4E753C44522}"/>
                </a:ext>
              </a:extLst>
            </p:cNvPr>
            <p:cNvSpPr txBox="1">
              <a:spLocks/>
            </p:cNvSpPr>
            <p:nvPr/>
          </p:nvSpPr>
          <p:spPr>
            <a:xfrm>
              <a:off x="2391635" y="1571108"/>
              <a:ext cx="461348" cy="342116"/>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ts val="750"/>
                </a:spcBef>
              </a:pPr>
              <a:endParaRPr lang="en-US" sz="1350" dirty="0">
                <a:solidFill>
                  <a:srgbClr val="8E1A60"/>
                </a:solidFill>
                <a:latin typeface="Arial"/>
              </a:endParaRPr>
            </a:p>
          </p:txBody>
        </p:sp>
        <p:sp>
          <p:nvSpPr>
            <p:cNvPr id="22" name="Subtitle 8">
              <a:extLst>
                <a:ext uri="{FF2B5EF4-FFF2-40B4-BE49-F238E27FC236}">
                  <a16:creationId xmlns:a16="http://schemas.microsoft.com/office/drawing/2014/main" xmlns="" id="{C53BEE19-4063-4E32-BFF4-F031F46BCBE8}"/>
                </a:ext>
              </a:extLst>
            </p:cNvPr>
            <p:cNvSpPr txBox="1">
              <a:spLocks/>
            </p:cNvSpPr>
            <p:nvPr/>
          </p:nvSpPr>
          <p:spPr>
            <a:xfrm>
              <a:off x="6113788" y="2297444"/>
              <a:ext cx="343465" cy="342116"/>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ts val="750"/>
                </a:spcBef>
              </a:pPr>
              <a:endParaRPr lang="en-US" sz="1350" dirty="0">
                <a:solidFill>
                  <a:srgbClr val="8E1A60"/>
                </a:solidFill>
                <a:latin typeface="Arial"/>
              </a:endParaRPr>
            </a:p>
          </p:txBody>
        </p:sp>
      </p:grpSp>
      <p:sp>
        <p:nvSpPr>
          <p:cNvPr id="23" name="TextBox 22">
            <a:extLst>
              <a:ext uri="{FF2B5EF4-FFF2-40B4-BE49-F238E27FC236}">
                <a16:creationId xmlns:a16="http://schemas.microsoft.com/office/drawing/2014/main" xmlns="" id="{F5706F26-CFC8-D882-25A0-4BEC43E2341D}"/>
              </a:ext>
            </a:extLst>
          </p:cNvPr>
          <p:cNvSpPr txBox="1"/>
          <p:nvPr/>
        </p:nvSpPr>
        <p:spPr>
          <a:xfrm>
            <a:off x="1724124" y="2511979"/>
            <a:ext cx="2555149" cy="229743"/>
          </a:xfrm>
          <a:prstGeom prst="rect">
            <a:avLst/>
          </a:prstGeom>
          <a:noFill/>
        </p:spPr>
        <p:txBody>
          <a:bodyPr wrap="square" rtlCol="0">
            <a:spAutoFit/>
          </a:bodyPr>
          <a:lstStyle/>
          <a:p>
            <a:pPr defTabSz="685800">
              <a:lnSpc>
                <a:spcPct val="107000"/>
              </a:lnSpc>
              <a:spcAft>
                <a:spcPts val="450"/>
              </a:spcAft>
            </a:pPr>
            <a:r>
              <a:rPr lang="en-GB" sz="900" b="1" dirty="0">
                <a:solidFill>
                  <a:srgbClr val="8E1A60"/>
                </a:solidFill>
                <a:latin typeface="Arial"/>
              </a:rPr>
              <a:t>Sector: </a:t>
            </a:r>
            <a:r>
              <a:rPr lang="en-GB" sz="900" b="1" dirty="0">
                <a:solidFill>
                  <a:prstClr val="black"/>
                </a:solidFill>
                <a:latin typeface="Arial"/>
              </a:rPr>
              <a:t>Tourism Technology</a:t>
            </a:r>
            <a:endParaRPr lang="en-GB" sz="900" b="1" dirty="0">
              <a:solidFill>
                <a:prstClr val="black"/>
              </a:solidFill>
              <a:latin typeface="Arial"/>
              <a:cs typeface="Times New Roman" panose="02020603050405020304" pitchFamily="18" charset="0"/>
            </a:endParaRPr>
          </a:p>
        </p:txBody>
      </p:sp>
      <p:sp>
        <p:nvSpPr>
          <p:cNvPr id="24" name="Subtitle 8">
            <a:extLst>
              <a:ext uri="{FF2B5EF4-FFF2-40B4-BE49-F238E27FC236}">
                <a16:creationId xmlns:a16="http://schemas.microsoft.com/office/drawing/2014/main" xmlns="" id="{A446FB41-C77A-4558-9048-EC2BFE604962}"/>
              </a:ext>
            </a:extLst>
          </p:cNvPr>
          <p:cNvSpPr txBox="1">
            <a:spLocks/>
          </p:cNvSpPr>
          <p:nvPr/>
        </p:nvSpPr>
        <p:spPr>
          <a:xfrm>
            <a:off x="280353" y="3218532"/>
            <a:ext cx="4468082" cy="1576029"/>
          </a:xfrm>
          <a:prstGeom prst="rect">
            <a:avLst/>
          </a:prstGeom>
        </p:spPr>
        <p:txBody>
          <a:bodyPr vert="horz" lIns="68580" tIns="34290" rIns="68580" bIns="34290" rtlCol="0" anchor="t">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342900">
              <a:lnSpc>
                <a:spcPct val="140000"/>
              </a:lnSpc>
              <a:spcBef>
                <a:spcPts val="750"/>
              </a:spcBef>
              <a:spcAft>
                <a:spcPts val="450"/>
              </a:spcAft>
            </a:pPr>
            <a:r>
              <a:rPr lang="en-GB" sz="900" b="1" dirty="0">
                <a:solidFill>
                  <a:srgbClr val="8E1A60"/>
                </a:solidFill>
                <a:latin typeface="Arial"/>
              </a:rPr>
              <a:t>What is the innovation/project? </a:t>
            </a:r>
            <a:r>
              <a:rPr lang="en-US" sz="825" dirty="0">
                <a:solidFill>
                  <a:srgbClr val="000000"/>
                </a:solidFill>
                <a:latin typeface="Arial"/>
              </a:rPr>
              <a:t>m-Temp is a Hospitality Staffing Chatbot platform that will be used by two types of users (1) the temporary work job seeker and (2) hospitality business or enterprise client. The Chatbot will be used for job seeker engagement, collection of information and data, whilst the website will be used by the hospitality business or enterprise client to post available work shifts based on their requirements. </a:t>
            </a:r>
          </a:p>
          <a:p>
            <a:pPr algn="just" defTabSz="342900">
              <a:lnSpc>
                <a:spcPct val="140000"/>
              </a:lnSpc>
              <a:spcBef>
                <a:spcPts val="750"/>
              </a:spcBef>
            </a:pPr>
            <a:endParaRPr lang="en-ZA" sz="900" dirty="0">
              <a:solidFill>
                <a:srgbClr val="000000"/>
              </a:solidFill>
              <a:latin typeface="Montserrat"/>
              <a:ea typeface="Calibri" panose="020F0502020204030204" pitchFamily="34" charset="0"/>
              <a:cs typeface="Times New Roman"/>
            </a:endParaRPr>
          </a:p>
        </p:txBody>
      </p:sp>
      <p:sp>
        <p:nvSpPr>
          <p:cNvPr id="25" name="TextBox 24">
            <a:extLst>
              <a:ext uri="{FF2B5EF4-FFF2-40B4-BE49-F238E27FC236}">
                <a16:creationId xmlns:a16="http://schemas.microsoft.com/office/drawing/2014/main" xmlns="" id="{AB3F4E9B-E944-AED1-E41B-7C448E0289DC}"/>
              </a:ext>
            </a:extLst>
          </p:cNvPr>
          <p:cNvSpPr txBox="1"/>
          <p:nvPr/>
        </p:nvSpPr>
        <p:spPr>
          <a:xfrm>
            <a:off x="280353" y="4274346"/>
            <a:ext cx="4319980" cy="901722"/>
          </a:xfrm>
          <a:prstGeom prst="rect">
            <a:avLst/>
          </a:prstGeom>
          <a:noFill/>
        </p:spPr>
        <p:txBody>
          <a:bodyPr wrap="square" rtlCol="0">
            <a:spAutoFit/>
          </a:bodyPr>
          <a:lstStyle/>
          <a:p>
            <a:pPr defTabSz="685800">
              <a:lnSpc>
                <a:spcPct val="140000"/>
              </a:lnSpc>
              <a:spcBef>
                <a:spcPts val="750"/>
              </a:spcBef>
            </a:pPr>
            <a:r>
              <a:rPr lang="en-GB" sz="900" b="1" dirty="0">
                <a:solidFill>
                  <a:srgbClr val="8E1A60"/>
                </a:solidFill>
                <a:latin typeface="Arial"/>
              </a:rPr>
              <a:t>Who is involved?</a:t>
            </a:r>
            <a:endParaRPr lang="en-GB" sz="825" b="1" dirty="0">
              <a:solidFill>
                <a:prstClr val="black"/>
              </a:solidFill>
              <a:latin typeface="Arial"/>
              <a:ea typeface="Calibri" panose="020F0502020204030204" pitchFamily="34" charset="0"/>
              <a:cs typeface="Times New Roman" panose="02020603050405020304" pitchFamily="18" charset="0"/>
            </a:endParaRPr>
          </a:p>
          <a:p>
            <a:pPr defTabSz="685800">
              <a:lnSpc>
                <a:spcPct val="140000"/>
              </a:lnSpc>
              <a:spcBef>
                <a:spcPts val="750"/>
              </a:spcBef>
            </a:pPr>
            <a:r>
              <a:rPr lang="en-GB" sz="825" dirty="0" err="1">
                <a:solidFill>
                  <a:prstClr val="black"/>
                </a:solidFill>
                <a:latin typeface="Arial"/>
                <a:ea typeface="Calibri" panose="020F0502020204030204" pitchFamily="34" charset="0"/>
                <a:cs typeface="Times New Roman" panose="02020603050405020304" pitchFamily="18" charset="0"/>
              </a:rPr>
              <a:t>Makeeda</a:t>
            </a:r>
            <a:r>
              <a:rPr lang="en-GB" sz="825" dirty="0">
                <a:solidFill>
                  <a:prstClr val="black"/>
                </a:solidFill>
                <a:latin typeface="Arial"/>
                <a:ea typeface="Calibri" panose="020F0502020204030204" pitchFamily="34" charset="0"/>
                <a:cs typeface="Times New Roman" panose="02020603050405020304" pitchFamily="18" charset="0"/>
              </a:rPr>
              <a:t> is led by three young hospitality industry black females that hold Hospitality Management qualifications and with operational, training and marketing experience gained over the last 6 years. </a:t>
            </a:r>
          </a:p>
        </p:txBody>
      </p:sp>
      <p:sp>
        <p:nvSpPr>
          <p:cNvPr id="26" name="Subtitle 8">
            <a:extLst>
              <a:ext uri="{FF2B5EF4-FFF2-40B4-BE49-F238E27FC236}">
                <a16:creationId xmlns:a16="http://schemas.microsoft.com/office/drawing/2014/main" xmlns="" id="{C99C91F2-FF4A-48E5-88B9-E581F5FDC575}"/>
              </a:ext>
            </a:extLst>
          </p:cNvPr>
          <p:cNvSpPr txBox="1">
            <a:spLocks/>
          </p:cNvSpPr>
          <p:nvPr/>
        </p:nvSpPr>
        <p:spPr>
          <a:xfrm>
            <a:off x="4819813" y="2119741"/>
            <a:ext cx="4023040" cy="1339124"/>
          </a:xfrm>
          <a:prstGeom prst="rect">
            <a:avLst/>
          </a:prstGeom>
        </p:spPr>
        <p:txBody>
          <a:bodyPr vert="horz" lIns="68580" tIns="34290" rIns="68580" bIns="34290" rtlCol="0" anchor="t">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lnSpc>
                <a:spcPct val="107000"/>
              </a:lnSpc>
              <a:spcBef>
                <a:spcPts val="450"/>
              </a:spcBef>
              <a:spcAft>
                <a:spcPts val="450"/>
              </a:spcAft>
            </a:pPr>
            <a:r>
              <a:rPr lang="en-GB" sz="900" b="1" dirty="0">
                <a:solidFill>
                  <a:srgbClr val="8E1A60"/>
                </a:solidFill>
                <a:latin typeface="Arial"/>
              </a:rPr>
              <a:t>Achievements since start of GIP</a:t>
            </a:r>
          </a:p>
          <a:p>
            <a:pPr defTabSz="342900">
              <a:lnSpc>
                <a:spcPct val="107000"/>
              </a:lnSpc>
              <a:spcBef>
                <a:spcPts val="450"/>
              </a:spcBef>
              <a:spcAft>
                <a:spcPts val="450"/>
              </a:spcAft>
            </a:pPr>
            <a:r>
              <a:rPr lang="en-GB" sz="825" b="1" dirty="0">
                <a:solidFill>
                  <a:srgbClr val="8E1A60"/>
                </a:solidFill>
                <a:latin typeface="Arial"/>
                <a:ea typeface="Calibri" panose="020F0502020204030204" pitchFamily="34" charset="0"/>
                <a:cs typeface="Times New Roman"/>
              </a:rPr>
              <a:t>Funding:</a:t>
            </a:r>
            <a:r>
              <a:rPr lang="en-GB" sz="825" dirty="0">
                <a:solidFill>
                  <a:srgbClr val="8E1A60"/>
                </a:solidFill>
                <a:latin typeface="Arial"/>
                <a:ea typeface="Calibri" panose="020F0502020204030204" pitchFamily="34" charset="0"/>
                <a:cs typeface="Times New Roman"/>
              </a:rPr>
              <a:t> </a:t>
            </a:r>
            <a:r>
              <a:rPr lang="en-GB" sz="825" dirty="0">
                <a:solidFill>
                  <a:prstClr val="black"/>
                </a:solidFill>
                <a:latin typeface="Arial"/>
                <a:ea typeface="Calibri" panose="020F0502020204030204" pitchFamily="34" charset="0"/>
                <a:cs typeface="Times New Roman"/>
              </a:rPr>
              <a:t>R200 000 for technology development received to date, R45 000 in project fees, R22 000 towards piloting, R12 000 towards NVC training, R24 000 towards Incubation </a:t>
            </a:r>
            <a:endParaRPr lang="en-GB" sz="825" dirty="0">
              <a:solidFill>
                <a:prstClr val="black"/>
              </a:solidFill>
              <a:latin typeface="Arial"/>
              <a:ea typeface="Calibri" panose="020F0502020204030204" pitchFamily="34" charset="0"/>
              <a:cs typeface="Times New Roman" panose="02020603050405020304" pitchFamily="18" charset="0"/>
            </a:endParaRPr>
          </a:p>
          <a:p>
            <a:pPr defTabSz="342900">
              <a:lnSpc>
                <a:spcPct val="107000"/>
              </a:lnSpc>
              <a:spcBef>
                <a:spcPts val="450"/>
              </a:spcBef>
            </a:pPr>
            <a:r>
              <a:rPr lang="en-GB" sz="825" b="1" dirty="0">
                <a:solidFill>
                  <a:srgbClr val="8E1A60"/>
                </a:solidFill>
                <a:latin typeface="Arial"/>
                <a:ea typeface="Calibri" panose="020F0502020204030204" pitchFamily="34" charset="0"/>
                <a:cs typeface="Times New Roman"/>
              </a:rPr>
              <a:t>Partnerships:</a:t>
            </a:r>
          </a:p>
          <a:p>
            <a:pPr defTabSz="342900">
              <a:lnSpc>
                <a:spcPct val="107000"/>
              </a:lnSpc>
              <a:spcBef>
                <a:spcPts val="450"/>
              </a:spcBef>
            </a:pPr>
            <a:r>
              <a:rPr lang="en-GB" sz="825" dirty="0">
                <a:solidFill>
                  <a:prstClr val="black"/>
                </a:solidFill>
                <a:latin typeface="Arial"/>
                <a:ea typeface="Calibri" panose="020F0502020204030204" pitchFamily="34" charset="0"/>
                <a:cs typeface="Times New Roman"/>
              </a:rPr>
              <a:t>Timbaktuu (Pty) Ltd for piloting, using their township internet café network partner points for job seeker recruitment and advertising within local township communities.. </a:t>
            </a:r>
            <a:endParaRPr lang="en-GB" sz="825" dirty="0">
              <a:solidFill>
                <a:prstClr val="black"/>
              </a:solidFill>
              <a:latin typeface="Arial"/>
              <a:ea typeface="Calibri" panose="020F0502020204030204" pitchFamily="34" charset="0"/>
              <a:cs typeface="CordiaUPC" panose="020B0502040204020203" pitchFamily="34" charset="-34"/>
            </a:endParaRPr>
          </a:p>
        </p:txBody>
      </p:sp>
      <p:sp>
        <p:nvSpPr>
          <p:cNvPr id="27" name="Subtitle 8">
            <a:extLst>
              <a:ext uri="{FF2B5EF4-FFF2-40B4-BE49-F238E27FC236}">
                <a16:creationId xmlns:a16="http://schemas.microsoft.com/office/drawing/2014/main" xmlns="" id="{16C8F5DF-528E-4809-AB1A-3FA537D4AD22}"/>
              </a:ext>
            </a:extLst>
          </p:cNvPr>
          <p:cNvSpPr txBox="1">
            <a:spLocks/>
          </p:cNvSpPr>
          <p:nvPr/>
        </p:nvSpPr>
        <p:spPr>
          <a:xfrm>
            <a:off x="4819812" y="3601911"/>
            <a:ext cx="4023040" cy="1253737"/>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342900">
              <a:lnSpc>
                <a:spcPct val="107000"/>
              </a:lnSpc>
              <a:spcBef>
                <a:spcPts val="450"/>
              </a:spcBef>
              <a:spcAft>
                <a:spcPts val="450"/>
              </a:spcAft>
            </a:pPr>
            <a:r>
              <a:rPr lang="en-GB" sz="900" b="1" dirty="0">
                <a:solidFill>
                  <a:srgbClr val="8E1A60"/>
                </a:solidFill>
                <a:latin typeface="Arial"/>
              </a:rPr>
              <a:t>What’s next?</a:t>
            </a:r>
          </a:p>
          <a:p>
            <a:pPr algn="just" defTabSz="342900">
              <a:lnSpc>
                <a:spcPct val="107000"/>
              </a:lnSpc>
              <a:spcBef>
                <a:spcPts val="450"/>
              </a:spcBef>
              <a:spcAft>
                <a:spcPts val="450"/>
              </a:spcAft>
            </a:pPr>
            <a:r>
              <a:rPr lang="en-GB" sz="825" dirty="0">
                <a:solidFill>
                  <a:prstClr val="black"/>
                </a:solidFill>
                <a:latin typeface="Arial"/>
              </a:rPr>
              <a:t>We are currently in pre-pilot implementation stage working towards full pilot and commercialization of the product. </a:t>
            </a:r>
          </a:p>
          <a:p>
            <a:pPr algn="just" defTabSz="342900">
              <a:lnSpc>
                <a:spcPct val="107000"/>
              </a:lnSpc>
              <a:spcBef>
                <a:spcPts val="450"/>
              </a:spcBef>
              <a:spcAft>
                <a:spcPts val="450"/>
              </a:spcAft>
            </a:pPr>
            <a:r>
              <a:rPr lang="en-GB" sz="825" dirty="0">
                <a:solidFill>
                  <a:prstClr val="black"/>
                </a:solidFill>
                <a:latin typeface="Arial"/>
              </a:rPr>
              <a:t>Once commercialized we would like to stimulate more short term jobs, particularly to digitize the short term township labour market in the hospitality and tourism industries. We will also investigate the potential of licensing the technology for other industries</a:t>
            </a:r>
            <a:r>
              <a:rPr lang="en-GB" sz="825" b="1" dirty="0">
                <a:solidFill>
                  <a:srgbClr val="8E1A60"/>
                </a:solidFill>
                <a:latin typeface="Arial"/>
              </a:rPr>
              <a:t>. </a:t>
            </a:r>
          </a:p>
        </p:txBody>
      </p:sp>
      <p:sp>
        <p:nvSpPr>
          <p:cNvPr id="28" name="TextBox 27">
            <a:extLst>
              <a:ext uri="{FF2B5EF4-FFF2-40B4-BE49-F238E27FC236}">
                <a16:creationId xmlns:a16="http://schemas.microsoft.com/office/drawing/2014/main" xmlns="" id="{5F7D5291-6892-89AB-7E30-27E15E656AF5}"/>
              </a:ext>
            </a:extLst>
          </p:cNvPr>
          <p:cNvSpPr txBox="1"/>
          <p:nvPr/>
        </p:nvSpPr>
        <p:spPr>
          <a:xfrm>
            <a:off x="3508517" y="5564477"/>
            <a:ext cx="2126966" cy="275653"/>
          </a:xfrm>
          <a:prstGeom prst="rect">
            <a:avLst/>
          </a:prstGeom>
          <a:noFill/>
        </p:spPr>
        <p:txBody>
          <a:bodyPr wrap="square" rtlCol="0">
            <a:spAutoFit/>
          </a:bodyPr>
          <a:lstStyle/>
          <a:p>
            <a:pPr algn="ctr" defTabSz="685800">
              <a:lnSpc>
                <a:spcPct val="107000"/>
              </a:lnSpc>
              <a:spcAft>
                <a:spcPts val="450"/>
              </a:spcAft>
            </a:pPr>
            <a:r>
              <a:rPr lang="en-GB" sz="1200" b="1" dirty="0">
                <a:solidFill>
                  <a:srgbClr val="8E1A60"/>
                </a:solidFill>
                <a:latin typeface="Arial"/>
                <a:cs typeface="Times New Roman" panose="02020603050405020304" pitchFamily="18" charset="0"/>
              </a:rPr>
              <a:t>www.makeeda.co.za</a:t>
            </a:r>
          </a:p>
        </p:txBody>
      </p:sp>
      <p:pic>
        <p:nvPicPr>
          <p:cNvPr id="2" name="Picture 1">
            <a:extLst>
              <a:ext uri="{FF2B5EF4-FFF2-40B4-BE49-F238E27FC236}">
                <a16:creationId xmlns:a16="http://schemas.microsoft.com/office/drawing/2014/main" xmlns="" id="{9696DA88-989B-D5C3-9679-9C7879804C3C}"/>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31199"/>
          <a:stretch/>
        </p:blipFill>
        <p:spPr>
          <a:xfrm>
            <a:off x="368952" y="1924881"/>
            <a:ext cx="1355172" cy="1243163"/>
          </a:xfrm>
          <a:prstGeom prst="rect">
            <a:avLst/>
          </a:prstGeom>
        </p:spPr>
      </p:pic>
      <p:pic>
        <p:nvPicPr>
          <p:cNvPr id="4" name="Picture 3">
            <a:extLst>
              <a:ext uri="{FF2B5EF4-FFF2-40B4-BE49-F238E27FC236}">
                <a16:creationId xmlns:a16="http://schemas.microsoft.com/office/drawing/2014/main" xmlns="" id="{67A05FAC-0B8F-F496-70FD-536362217CE2}"/>
              </a:ext>
            </a:extLst>
          </p:cNvPr>
          <p:cNvPicPr>
            <a:picLocks noChangeAspect="1"/>
          </p:cNvPicPr>
          <p:nvPr/>
        </p:nvPicPr>
        <p:blipFill>
          <a:blip r:embed="rId5">
            <a:extLst>
              <a:ext uri="{28A0092B-C50C-407E-A947-70E740481C1C}">
                <a14:useLocalDpi xmlns:a14="http://schemas.microsoft.com/office/drawing/2010/main" xmlns="" val="0"/>
              </a:ext>
            </a:extLst>
          </a:blip>
          <a:srcRect/>
          <a:stretch/>
        </p:blipFill>
        <p:spPr>
          <a:xfrm>
            <a:off x="368952" y="5593547"/>
            <a:ext cx="589839" cy="251760"/>
          </a:xfrm>
          <a:prstGeom prst="rect">
            <a:avLst/>
          </a:prstGeom>
        </p:spPr>
      </p:pic>
      <p:pic>
        <p:nvPicPr>
          <p:cNvPr id="7" name="Picture 6">
            <a:extLst>
              <a:ext uri="{FF2B5EF4-FFF2-40B4-BE49-F238E27FC236}">
                <a16:creationId xmlns:a16="http://schemas.microsoft.com/office/drawing/2014/main" xmlns="" id="{459F0CBE-8D8D-6E1D-9B6E-0FE870D4343E}"/>
              </a:ext>
            </a:extLst>
          </p:cNvPr>
          <p:cNvPicPr>
            <a:picLocks noChangeAspect="1"/>
          </p:cNvPicPr>
          <p:nvPr/>
        </p:nvPicPr>
        <p:blipFill rotWithShape="1">
          <a:blip r:embed="rId6">
            <a:extLst>
              <a:ext uri="{28A0092B-C50C-407E-A947-70E740481C1C}">
                <a14:useLocalDpi xmlns:a14="http://schemas.microsoft.com/office/drawing/2010/main" xmlns="" val="0"/>
              </a:ext>
            </a:extLst>
          </a:blip>
          <a:srcRect t="50836" b="37833"/>
          <a:stretch/>
        </p:blipFill>
        <p:spPr>
          <a:xfrm>
            <a:off x="1181295" y="5606817"/>
            <a:ext cx="2104718" cy="238490"/>
          </a:xfrm>
          <a:prstGeom prst="rect">
            <a:avLst/>
          </a:prstGeom>
        </p:spPr>
      </p:pic>
    </p:spTree>
    <p:extLst>
      <p:ext uri="{BB962C8B-B14F-4D97-AF65-F5344CB8AC3E}">
        <p14:creationId xmlns:p14="http://schemas.microsoft.com/office/powerpoint/2010/main" xmlns="" val="138276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xmlns="" id="{FFC40026-1CAC-40AF-9040-A4FC73C1F813}"/>
              </a:ext>
            </a:extLst>
          </p:cNvPr>
          <p:cNvSpPr txBox="1">
            <a:spLocks/>
          </p:cNvSpPr>
          <p:nvPr/>
        </p:nvSpPr>
        <p:spPr>
          <a:xfrm>
            <a:off x="291076" y="1037889"/>
            <a:ext cx="4319980" cy="296648"/>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lnSpc>
                <a:spcPct val="113000"/>
              </a:lnSpc>
              <a:spcBef>
                <a:spcPts val="750"/>
              </a:spcBef>
            </a:pPr>
            <a:r>
              <a:rPr lang="en-US" sz="1200" b="1" dirty="0">
                <a:solidFill>
                  <a:srgbClr val="8E1A60"/>
                </a:solidFill>
                <a:latin typeface="Arial"/>
              </a:rPr>
              <a:t>Grassroots Innovation Programme (GIP)  </a:t>
            </a:r>
            <a:endParaRPr lang="en-US" sz="1200" dirty="0">
              <a:solidFill>
                <a:srgbClr val="8E1A60"/>
              </a:solidFill>
              <a:latin typeface="Arial"/>
            </a:endParaRPr>
          </a:p>
        </p:txBody>
      </p:sp>
      <p:pic>
        <p:nvPicPr>
          <p:cNvPr id="10" name="Picture 9" descr="A picture containing text&#10;&#10;Description automatically generated">
            <a:extLst>
              <a:ext uri="{FF2B5EF4-FFF2-40B4-BE49-F238E27FC236}">
                <a16:creationId xmlns:a16="http://schemas.microsoft.com/office/drawing/2014/main" xmlns="" id="{D363787A-5031-EA8A-7590-BAA6B3E7560E}"/>
              </a:ext>
            </a:extLst>
          </p:cNvPr>
          <p:cNvPicPr>
            <a:picLocks noChangeAspect="1"/>
          </p:cNvPicPr>
          <p:nvPr/>
        </p:nvPicPr>
        <p:blipFill>
          <a:blip r:embed="rId2" cstate="hqprint">
            <a:extLst>
              <a:ext uri="{28A0092B-C50C-407E-A947-70E740481C1C}">
                <a14:useLocalDpi xmlns:a14="http://schemas.microsoft.com/office/drawing/2010/main" xmlns="" val="0"/>
              </a:ext>
            </a:extLst>
          </a:blip>
          <a:stretch>
            <a:fillRect/>
          </a:stretch>
        </p:blipFill>
        <p:spPr>
          <a:xfrm>
            <a:off x="4299062" y="1110915"/>
            <a:ext cx="1129758" cy="324000"/>
          </a:xfrm>
          <a:prstGeom prst="rect">
            <a:avLst/>
          </a:prstGeom>
        </p:spPr>
      </p:pic>
      <p:pic>
        <p:nvPicPr>
          <p:cNvPr id="11" name="Picture 10">
            <a:extLst>
              <a:ext uri="{FF2B5EF4-FFF2-40B4-BE49-F238E27FC236}">
                <a16:creationId xmlns:a16="http://schemas.microsoft.com/office/drawing/2014/main" xmlns="" id="{0DF3583B-BCCA-F174-51B3-341A20EA8CED}"/>
              </a:ext>
            </a:extLst>
          </p:cNvPr>
          <p:cNvPicPr>
            <a:picLocks noChangeAspect="1"/>
          </p:cNvPicPr>
          <p:nvPr/>
        </p:nvPicPr>
        <p:blipFill>
          <a:blip r:embed="rId3" cstate="hqprint">
            <a:extLst>
              <a:ext uri="{28A0092B-C50C-407E-A947-70E740481C1C}">
                <a14:useLocalDpi xmlns:a14="http://schemas.microsoft.com/office/drawing/2010/main" xmlns="" val="0"/>
              </a:ext>
            </a:extLst>
          </a:blip>
          <a:stretch>
            <a:fillRect/>
          </a:stretch>
        </p:blipFill>
        <p:spPr>
          <a:xfrm>
            <a:off x="5530780" y="1124897"/>
            <a:ext cx="512747" cy="324000"/>
          </a:xfrm>
          <a:prstGeom prst="rect">
            <a:avLst/>
          </a:prstGeom>
        </p:spPr>
      </p:pic>
      <p:sp>
        <p:nvSpPr>
          <p:cNvPr id="16" name="Title 7">
            <a:extLst>
              <a:ext uri="{FF2B5EF4-FFF2-40B4-BE49-F238E27FC236}">
                <a16:creationId xmlns:a16="http://schemas.microsoft.com/office/drawing/2014/main" xmlns="" id="{EE7A6CEA-6837-4765-96CB-E8EBEF0C25E7}"/>
              </a:ext>
            </a:extLst>
          </p:cNvPr>
          <p:cNvSpPr txBox="1">
            <a:spLocks/>
          </p:cNvSpPr>
          <p:nvPr/>
        </p:nvSpPr>
        <p:spPr>
          <a:xfrm>
            <a:off x="291076" y="1239222"/>
            <a:ext cx="4515401" cy="382695"/>
          </a:xfrm>
          <a:prstGeom prst="rect">
            <a:avLst/>
          </a:prstGeom>
        </p:spPr>
        <p:txBody>
          <a:bodyPr/>
          <a:lstStyle>
            <a:lvl1pPr algn="l" defTabSz="1219170" rtl="0" eaLnBrk="1" latinLnBrk="0" hangingPunct="1">
              <a:lnSpc>
                <a:spcPct val="90000"/>
              </a:lnSpc>
              <a:spcBef>
                <a:spcPct val="0"/>
              </a:spcBef>
              <a:buNone/>
              <a:defRPr lang="en-US" sz="2667" b="1" kern="1200" dirty="0">
                <a:solidFill>
                  <a:schemeClr val="accent3"/>
                </a:solidFill>
                <a:latin typeface="Montserrat Medium" panose="00000600000000000000" pitchFamily="2" charset="0"/>
                <a:ea typeface="+mn-ea"/>
                <a:cs typeface="+mn-cs"/>
              </a:defRPr>
            </a:lvl1pPr>
          </a:lstStyle>
          <a:p>
            <a:pPr defTabSz="914378">
              <a:lnSpc>
                <a:spcPct val="113000"/>
              </a:lnSpc>
              <a:spcBef>
                <a:spcPts val="750"/>
              </a:spcBef>
            </a:pPr>
            <a:r>
              <a:rPr lang="en-GB" sz="2100" dirty="0">
                <a:solidFill>
                  <a:srgbClr val="8E1A60"/>
                </a:solidFill>
                <a:latin typeface="Arial"/>
              </a:rPr>
              <a:t>Thabiso Tiro Kegakilwe</a:t>
            </a:r>
          </a:p>
        </p:txBody>
      </p:sp>
      <p:grpSp>
        <p:nvGrpSpPr>
          <p:cNvPr id="19" name="Group 18">
            <a:extLst>
              <a:ext uri="{FF2B5EF4-FFF2-40B4-BE49-F238E27FC236}">
                <a16:creationId xmlns:a16="http://schemas.microsoft.com/office/drawing/2014/main" xmlns="" id="{E898EC12-883C-4DD1-9434-06187EB5EA73}"/>
              </a:ext>
            </a:extLst>
          </p:cNvPr>
          <p:cNvGrpSpPr/>
          <p:nvPr/>
        </p:nvGrpSpPr>
        <p:grpSpPr>
          <a:xfrm>
            <a:off x="1551119" y="1850705"/>
            <a:ext cx="3049214" cy="801339"/>
            <a:chOff x="2391635" y="1571108"/>
            <a:chExt cx="4065618" cy="1068452"/>
          </a:xfrm>
        </p:grpSpPr>
        <p:sp>
          <p:nvSpPr>
            <p:cNvPr id="21" name="Subtitle 8">
              <a:extLst>
                <a:ext uri="{FF2B5EF4-FFF2-40B4-BE49-F238E27FC236}">
                  <a16:creationId xmlns:a16="http://schemas.microsoft.com/office/drawing/2014/main" xmlns="" id="{8B810C95-46A4-45BA-91CA-B4E753C44522}"/>
                </a:ext>
              </a:extLst>
            </p:cNvPr>
            <p:cNvSpPr txBox="1">
              <a:spLocks/>
            </p:cNvSpPr>
            <p:nvPr/>
          </p:nvSpPr>
          <p:spPr>
            <a:xfrm>
              <a:off x="2391635" y="1571108"/>
              <a:ext cx="461348" cy="342116"/>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ts val="750"/>
                </a:spcBef>
              </a:pPr>
              <a:endParaRPr lang="en-US" sz="1350" dirty="0">
                <a:solidFill>
                  <a:srgbClr val="8E1A60"/>
                </a:solidFill>
                <a:latin typeface="Arial"/>
              </a:endParaRPr>
            </a:p>
          </p:txBody>
        </p:sp>
        <p:sp>
          <p:nvSpPr>
            <p:cNvPr id="22" name="Subtitle 8">
              <a:extLst>
                <a:ext uri="{FF2B5EF4-FFF2-40B4-BE49-F238E27FC236}">
                  <a16:creationId xmlns:a16="http://schemas.microsoft.com/office/drawing/2014/main" xmlns="" id="{C53BEE19-4063-4E32-BFF4-F031F46BCBE8}"/>
                </a:ext>
              </a:extLst>
            </p:cNvPr>
            <p:cNvSpPr txBox="1">
              <a:spLocks/>
            </p:cNvSpPr>
            <p:nvPr/>
          </p:nvSpPr>
          <p:spPr>
            <a:xfrm>
              <a:off x="6113788" y="2297444"/>
              <a:ext cx="343465" cy="342116"/>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ts val="750"/>
                </a:spcBef>
              </a:pPr>
              <a:endParaRPr lang="en-US" sz="1350" dirty="0">
                <a:solidFill>
                  <a:srgbClr val="8E1A60"/>
                </a:solidFill>
                <a:latin typeface="Arial"/>
              </a:endParaRPr>
            </a:p>
          </p:txBody>
        </p:sp>
      </p:grpSp>
      <p:sp>
        <p:nvSpPr>
          <p:cNvPr id="23" name="TextBox 22">
            <a:extLst>
              <a:ext uri="{FF2B5EF4-FFF2-40B4-BE49-F238E27FC236}">
                <a16:creationId xmlns:a16="http://schemas.microsoft.com/office/drawing/2014/main" xmlns="" id="{F5706F26-CFC8-D882-25A0-4BEC43E2341D}"/>
              </a:ext>
            </a:extLst>
          </p:cNvPr>
          <p:cNvSpPr txBox="1"/>
          <p:nvPr/>
        </p:nvSpPr>
        <p:spPr>
          <a:xfrm>
            <a:off x="2340616" y="2452749"/>
            <a:ext cx="1629005" cy="229743"/>
          </a:xfrm>
          <a:prstGeom prst="rect">
            <a:avLst/>
          </a:prstGeom>
          <a:noFill/>
        </p:spPr>
        <p:txBody>
          <a:bodyPr wrap="square" rtlCol="0">
            <a:spAutoFit/>
          </a:bodyPr>
          <a:lstStyle/>
          <a:p>
            <a:pPr defTabSz="685800">
              <a:lnSpc>
                <a:spcPct val="107000"/>
              </a:lnSpc>
              <a:spcAft>
                <a:spcPts val="450"/>
              </a:spcAft>
            </a:pPr>
            <a:r>
              <a:rPr lang="en-GB" sz="900" b="1" dirty="0">
                <a:solidFill>
                  <a:srgbClr val="8E1A60"/>
                </a:solidFill>
                <a:latin typeface="Arial"/>
              </a:rPr>
              <a:t>ICT</a:t>
            </a:r>
            <a:endParaRPr lang="en-GB" sz="900" b="1" dirty="0">
              <a:solidFill>
                <a:srgbClr val="8E1A60"/>
              </a:solidFill>
              <a:latin typeface="Arial"/>
              <a:cs typeface="Times New Roman" panose="02020603050405020304" pitchFamily="18" charset="0"/>
            </a:endParaRPr>
          </a:p>
        </p:txBody>
      </p:sp>
      <p:sp>
        <p:nvSpPr>
          <p:cNvPr id="24" name="Subtitle 8">
            <a:extLst>
              <a:ext uri="{FF2B5EF4-FFF2-40B4-BE49-F238E27FC236}">
                <a16:creationId xmlns:a16="http://schemas.microsoft.com/office/drawing/2014/main" xmlns="" id="{A446FB41-C77A-4558-9048-EC2BFE604962}"/>
              </a:ext>
            </a:extLst>
          </p:cNvPr>
          <p:cNvSpPr txBox="1">
            <a:spLocks/>
          </p:cNvSpPr>
          <p:nvPr/>
        </p:nvSpPr>
        <p:spPr>
          <a:xfrm>
            <a:off x="291076" y="3183662"/>
            <a:ext cx="4468082" cy="1184747"/>
          </a:xfrm>
          <a:prstGeom prst="rect">
            <a:avLst/>
          </a:prstGeom>
        </p:spPr>
        <p:txBody>
          <a:bodyPr vert="horz" lIns="68580" tIns="34290" rIns="68580" bIns="34290" rtlCol="0" anchor="t">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342900">
              <a:lnSpc>
                <a:spcPct val="140000"/>
              </a:lnSpc>
              <a:spcBef>
                <a:spcPts val="750"/>
              </a:spcBef>
              <a:spcAft>
                <a:spcPts val="450"/>
              </a:spcAft>
            </a:pPr>
            <a:r>
              <a:rPr lang="en-GB" sz="900" b="1" dirty="0">
                <a:solidFill>
                  <a:srgbClr val="8E1A60"/>
                </a:solidFill>
                <a:latin typeface="Arial"/>
              </a:rPr>
              <a:t>What is the innovation/project?</a:t>
            </a:r>
          </a:p>
          <a:p>
            <a:pPr algn="just" defTabSz="342900">
              <a:lnSpc>
                <a:spcPct val="140000"/>
              </a:lnSpc>
              <a:spcBef>
                <a:spcPts val="750"/>
              </a:spcBef>
            </a:pPr>
            <a:r>
              <a:rPr lang="en-US" sz="900" dirty="0">
                <a:solidFill>
                  <a:schemeClr val="tx1"/>
                </a:solidFill>
                <a:latin typeface="Arial"/>
                <a:ea typeface="Calibri" panose="020F0502020204030204" pitchFamily="34" charset="0"/>
                <a:cs typeface="Times New Roman"/>
              </a:rPr>
              <a:t>User-friendly and self-serviced print, photocopy, fax, email, scan, mobile typing, cloud storage and internet services paid via a virtual account, vouchers or cash. To be accessible at nearest municipal offices, post offices, police stations, community </a:t>
            </a:r>
            <a:r>
              <a:rPr lang="en-US" sz="900" dirty="0" err="1">
                <a:solidFill>
                  <a:schemeClr val="tx1"/>
                </a:solidFill>
                <a:latin typeface="Arial"/>
                <a:ea typeface="Calibri" panose="020F0502020204030204" pitchFamily="34" charset="0"/>
                <a:cs typeface="Times New Roman"/>
              </a:rPr>
              <a:t>centres</a:t>
            </a:r>
            <a:r>
              <a:rPr lang="en-US" sz="900" dirty="0">
                <a:solidFill>
                  <a:schemeClr val="tx1"/>
                </a:solidFill>
                <a:latin typeface="Arial"/>
                <a:ea typeface="Calibri" panose="020F0502020204030204" pitchFamily="34" charset="0"/>
                <a:cs typeface="Times New Roman"/>
              </a:rPr>
              <a:t>, libraries, schools, and shopping </a:t>
            </a:r>
            <a:r>
              <a:rPr lang="en-US" sz="900" dirty="0" err="1">
                <a:solidFill>
                  <a:schemeClr val="tx1"/>
                </a:solidFill>
                <a:latin typeface="Arial"/>
                <a:ea typeface="Calibri" panose="020F0502020204030204" pitchFamily="34" charset="0"/>
                <a:cs typeface="Times New Roman"/>
              </a:rPr>
              <a:t>centres</a:t>
            </a:r>
            <a:r>
              <a:rPr lang="en-US" sz="900" dirty="0">
                <a:solidFill>
                  <a:schemeClr val="tx1"/>
                </a:solidFill>
                <a:latin typeface="Arial"/>
                <a:ea typeface="Calibri" panose="020F0502020204030204" pitchFamily="34" charset="0"/>
                <a:cs typeface="Times New Roman"/>
              </a:rPr>
              <a:t>.</a:t>
            </a:r>
            <a:endParaRPr lang="en-ZA" sz="900" dirty="0">
              <a:solidFill>
                <a:schemeClr val="tx1"/>
              </a:solidFill>
              <a:latin typeface="Montserrat"/>
              <a:ea typeface="Calibri" panose="020F0502020204030204" pitchFamily="34" charset="0"/>
              <a:cs typeface="Times New Roman"/>
            </a:endParaRPr>
          </a:p>
        </p:txBody>
      </p:sp>
      <p:sp>
        <p:nvSpPr>
          <p:cNvPr id="25" name="TextBox 24">
            <a:extLst>
              <a:ext uri="{FF2B5EF4-FFF2-40B4-BE49-F238E27FC236}">
                <a16:creationId xmlns:a16="http://schemas.microsoft.com/office/drawing/2014/main" xmlns="" id="{AB3F4E9B-E944-AED1-E41B-7C448E0289DC}"/>
              </a:ext>
            </a:extLst>
          </p:cNvPr>
          <p:cNvSpPr txBox="1"/>
          <p:nvPr/>
        </p:nvSpPr>
        <p:spPr>
          <a:xfrm>
            <a:off x="290472" y="4354818"/>
            <a:ext cx="4319980" cy="1142172"/>
          </a:xfrm>
          <a:prstGeom prst="rect">
            <a:avLst/>
          </a:prstGeom>
          <a:noFill/>
        </p:spPr>
        <p:txBody>
          <a:bodyPr wrap="square" rtlCol="0">
            <a:spAutoFit/>
          </a:bodyPr>
          <a:lstStyle/>
          <a:p>
            <a:pPr defTabSz="685800">
              <a:lnSpc>
                <a:spcPct val="140000"/>
              </a:lnSpc>
              <a:spcBef>
                <a:spcPts val="750"/>
              </a:spcBef>
            </a:pPr>
            <a:r>
              <a:rPr lang="en-GB" sz="900" b="1" dirty="0">
                <a:solidFill>
                  <a:srgbClr val="8E1A60"/>
                </a:solidFill>
                <a:latin typeface="Arial"/>
              </a:rPr>
              <a:t>Who is involved?</a:t>
            </a:r>
          </a:p>
          <a:p>
            <a:pPr defTabSz="685800">
              <a:lnSpc>
                <a:spcPct val="140000"/>
              </a:lnSpc>
              <a:spcBef>
                <a:spcPts val="750"/>
              </a:spcBef>
            </a:pPr>
            <a:r>
              <a:rPr lang="en-GB" sz="900" dirty="0">
                <a:latin typeface="Arial"/>
                <a:cs typeface="Times New Roman" panose="02020603050405020304" pitchFamily="18" charset="0"/>
              </a:rPr>
              <a:t>ALPHA LAB TECHNOLOGIES (owned by two computer science students from the University of North West, Mafikeng) is assisting us with application development and Wafrika Technologies (owned by Mr Thabiso Tiro Kegakilwe) is doing oversight. Initially we used Black Ice Digital which assisted with prototype.</a:t>
            </a:r>
            <a:endParaRPr lang="en-GB" sz="825" dirty="0">
              <a:solidFill>
                <a:prstClr val="black"/>
              </a:solidFill>
              <a:latin typeface="Arial"/>
              <a:ea typeface="Calibri" panose="020F0502020204030204" pitchFamily="34" charset="0"/>
              <a:cs typeface="Times New Roman" panose="02020603050405020304" pitchFamily="18" charset="0"/>
            </a:endParaRPr>
          </a:p>
        </p:txBody>
      </p:sp>
      <p:sp>
        <p:nvSpPr>
          <p:cNvPr id="26" name="Subtitle 8">
            <a:extLst>
              <a:ext uri="{FF2B5EF4-FFF2-40B4-BE49-F238E27FC236}">
                <a16:creationId xmlns:a16="http://schemas.microsoft.com/office/drawing/2014/main" xmlns="" id="{C99C91F2-FF4A-48E5-88B9-E581F5FDC575}"/>
              </a:ext>
            </a:extLst>
          </p:cNvPr>
          <p:cNvSpPr txBox="1">
            <a:spLocks/>
          </p:cNvSpPr>
          <p:nvPr/>
        </p:nvSpPr>
        <p:spPr>
          <a:xfrm>
            <a:off x="4829885" y="1870341"/>
            <a:ext cx="4023040" cy="1339124"/>
          </a:xfrm>
          <a:prstGeom prst="rect">
            <a:avLst/>
          </a:prstGeom>
        </p:spPr>
        <p:txBody>
          <a:bodyPr vert="horz" lIns="68580" tIns="34290" rIns="68580" bIns="34290" rtlCol="0" anchor="t">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lnSpc>
                <a:spcPct val="107000"/>
              </a:lnSpc>
              <a:spcBef>
                <a:spcPts val="450"/>
              </a:spcBef>
              <a:spcAft>
                <a:spcPts val="450"/>
              </a:spcAft>
            </a:pPr>
            <a:r>
              <a:rPr lang="en-GB" sz="900" b="1" dirty="0">
                <a:solidFill>
                  <a:srgbClr val="8E1A60"/>
                </a:solidFill>
                <a:latin typeface="Arial"/>
              </a:rPr>
              <a:t>Achievements since start of GIP</a:t>
            </a:r>
          </a:p>
          <a:p>
            <a:pPr defTabSz="342900">
              <a:lnSpc>
                <a:spcPct val="107000"/>
              </a:lnSpc>
              <a:spcBef>
                <a:spcPts val="450"/>
              </a:spcBef>
              <a:spcAft>
                <a:spcPts val="450"/>
              </a:spcAft>
            </a:pPr>
            <a:r>
              <a:rPr lang="en-GB" sz="825" b="1" dirty="0">
                <a:solidFill>
                  <a:srgbClr val="8E1A60"/>
                </a:solidFill>
                <a:latin typeface="Arial"/>
                <a:ea typeface="Calibri" panose="020F0502020204030204" pitchFamily="34" charset="0"/>
                <a:cs typeface="Times New Roman"/>
              </a:rPr>
              <a:t>Funding:</a:t>
            </a:r>
            <a:r>
              <a:rPr lang="en-GB" sz="825" dirty="0">
                <a:solidFill>
                  <a:srgbClr val="8E1A60"/>
                </a:solidFill>
                <a:latin typeface="Arial"/>
                <a:ea typeface="Calibri" panose="020F0502020204030204" pitchFamily="34" charset="0"/>
                <a:cs typeface="Times New Roman"/>
              </a:rPr>
              <a:t> </a:t>
            </a:r>
            <a:r>
              <a:rPr lang="en-GB" sz="825" dirty="0">
                <a:solidFill>
                  <a:prstClr val="black"/>
                </a:solidFill>
                <a:latin typeface="Arial"/>
                <a:ea typeface="Calibri" panose="020F0502020204030204" pitchFamily="34" charset="0"/>
                <a:cs typeface="Times New Roman"/>
              </a:rPr>
              <a:t>R 260 000 (initial funding) and R300 000( follow-up funding)</a:t>
            </a:r>
          </a:p>
          <a:p>
            <a:pPr defTabSz="342900">
              <a:lnSpc>
                <a:spcPct val="107000"/>
              </a:lnSpc>
              <a:spcBef>
                <a:spcPts val="450"/>
              </a:spcBef>
              <a:spcAft>
                <a:spcPts val="450"/>
              </a:spcAft>
            </a:pPr>
            <a:r>
              <a:rPr lang="en-GB" sz="825" dirty="0">
                <a:solidFill>
                  <a:prstClr val="black"/>
                </a:solidFill>
                <a:latin typeface="Arial"/>
                <a:ea typeface="Calibri" panose="020F0502020204030204" pitchFamily="34" charset="0"/>
                <a:cs typeface="Times New Roman"/>
              </a:rPr>
              <a:t>We managed to develop a proof of concept and a working prototype. We’re busy fine tuning the system for market readiness.</a:t>
            </a:r>
            <a:endParaRPr lang="en-GB" sz="825" dirty="0">
              <a:solidFill>
                <a:prstClr val="black"/>
              </a:solidFill>
              <a:latin typeface="Arial"/>
              <a:ea typeface="Calibri" panose="020F0502020204030204" pitchFamily="34" charset="0"/>
              <a:cs typeface="Times New Roman" panose="02020603050405020304" pitchFamily="18" charset="0"/>
            </a:endParaRPr>
          </a:p>
          <a:p>
            <a:pPr defTabSz="342900">
              <a:lnSpc>
                <a:spcPct val="107000"/>
              </a:lnSpc>
              <a:spcBef>
                <a:spcPts val="450"/>
              </a:spcBef>
            </a:pPr>
            <a:r>
              <a:rPr lang="en-GB" sz="825" b="1" dirty="0">
                <a:solidFill>
                  <a:srgbClr val="8E1A60"/>
                </a:solidFill>
                <a:latin typeface="Arial"/>
                <a:ea typeface="Calibri" panose="020F0502020204030204" pitchFamily="34" charset="0"/>
                <a:cs typeface="Times New Roman"/>
              </a:rPr>
              <a:t>Partnerships: None so far</a:t>
            </a:r>
            <a:endParaRPr lang="en-GB" sz="825" dirty="0">
              <a:solidFill>
                <a:prstClr val="black"/>
              </a:solidFill>
              <a:latin typeface="Arial"/>
              <a:ea typeface="Calibri" panose="020F0502020204030204" pitchFamily="34" charset="0"/>
              <a:cs typeface="CordiaUPC" panose="020B0502040204020203" pitchFamily="34" charset="-34"/>
            </a:endParaRPr>
          </a:p>
        </p:txBody>
      </p:sp>
      <p:sp>
        <p:nvSpPr>
          <p:cNvPr id="27" name="Subtitle 8">
            <a:extLst>
              <a:ext uri="{FF2B5EF4-FFF2-40B4-BE49-F238E27FC236}">
                <a16:creationId xmlns:a16="http://schemas.microsoft.com/office/drawing/2014/main" xmlns="" id="{16C8F5DF-528E-4809-AB1A-3FA537D4AD22}"/>
              </a:ext>
            </a:extLst>
          </p:cNvPr>
          <p:cNvSpPr txBox="1">
            <a:spLocks/>
          </p:cNvSpPr>
          <p:nvPr/>
        </p:nvSpPr>
        <p:spPr>
          <a:xfrm>
            <a:off x="4819812" y="3336653"/>
            <a:ext cx="4023040" cy="902060"/>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342900">
              <a:lnSpc>
                <a:spcPct val="107000"/>
              </a:lnSpc>
              <a:spcBef>
                <a:spcPts val="450"/>
              </a:spcBef>
              <a:spcAft>
                <a:spcPts val="450"/>
              </a:spcAft>
            </a:pPr>
            <a:r>
              <a:rPr lang="en-GB" sz="900" b="1" dirty="0">
                <a:solidFill>
                  <a:srgbClr val="8E1A60"/>
                </a:solidFill>
                <a:latin typeface="Arial"/>
              </a:rPr>
              <a:t>What’s next?</a:t>
            </a:r>
          </a:p>
          <a:p>
            <a:pPr algn="just" defTabSz="342900">
              <a:lnSpc>
                <a:spcPct val="107000"/>
              </a:lnSpc>
              <a:spcBef>
                <a:spcPts val="450"/>
              </a:spcBef>
              <a:spcAft>
                <a:spcPts val="450"/>
              </a:spcAft>
            </a:pPr>
            <a:r>
              <a:rPr lang="en-GB" sz="900" dirty="0">
                <a:solidFill>
                  <a:schemeClr val="tx1"/>
                </a:solidFill>
                <a:latin typeface="Arial"/>
              </a:rPr>
              <a:t>To finalize fine tuning the project and get funding early next year for piloting the project in Ngaka Modiri Molema District municipality police stations and local municipality offices (Mahikeng local municipality and Ramotshere Moiloa local municipality)</a:t>
            </a:r>
          </a:p>
        </p:txBody>
      </p:sp>
      <p:sp>
        <p:nvSpPr>
          <p:cNvPr id="28" name="TextBox 27">
            <a:extLst>
              <a:ext uri="{FF2B5EF4-FFF2-40B4-BE49-F238E27FC236}">
                <a16:creationId xmlns:a16="http://schemas.microsoft.com/office/drawing/2014/main" xmlns="" id="{5F7D5291-6892-89AB-7E30-27E15E656AF5}"/>
              </a:ext>
            </a:extLst>
          </p:cNvPr>
          <p:cNvSpPr txBox="1"/>
          <p:nvPr/>
        </p:nvSpPr>
        <p:spPr>
          <a:xfrm>
            <a:off x="3536850" y="5676714"/>
            <a:ext cx="2126966" cy="275653"/>
          </a:xfrm>
          <a:prstGeom prst="rect">
            <a:avLst/>
          </a:prstGeom>
          <a:noFill/>
        </p:spPr>
        <p:txBody>
          <a:bodyPr wrap="square" rtlCol="0">
            <a:spAutoFit/>
          </a:bodyPr>
          <a:lstStyle/>
          <a:p>
            <a:pPr algn="ctr" defTabSz="685800">
              <a:lnSpc>
                <a:spcPct val="107000"/>
              </a:lnSpc>
              <a:spcAft>
                <a:spcPts val="450"/>
              </a:spcAft>
            </a:pPr>
            <a:r>
              <a:rPr lang="en-GB" sz="1200" b="1" dirty="0">
                <a:solidFill>
                  <a:srgbClr val="8E1A60"/>
                </a:solidFill>
                <a:latin typeface="Arial"/>
                <a:cs typeface="Times New Roman" panose="02020603050405020304" pitchFamily="18" charset="0"/>
                <a:hlinkClick r:id="rId4" action="ppaction://hlinkpres?slideindex=1&amp;slidetitle="/>
              </a:rPr>
              <a:t>www.wafrikatech.co.za</a:t>
            </a:r>
            <a:endParaRPr lang="en-GB" sz="1200" b="1" dirty="0">
              <a:solidFill>
                <a:srgbClr val="8E1A60"/>
              </a:solidFill>
              <a:latin typeface="Arial"/>
              <a:cs typeface="Times New Roman" panose="02020603050405020304" pitchFamily="18" charset="0"/>
            </a:endParaRPr>
          </a:p>
        </p:txBody>
      </p:sp>
      <p:pic>
        <p:nvPicPr>
          <p:cNvPr id="2" name="Picture 1">
            <a:extLst>
              <a:ext uri="{FF2B5EF4-FFF2-40B4-BE49-F238E27FC236}">
                <a16:creationId xmlns:a16="http://schemas.microsoft.com/office/drawing/2014/main" xmlns="" id="{9696DA88-989B-D5C3-9679-9C7879804C3C}"/>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22414" t="-3681" r="13751" b="4672"/>
          <a:stretch/>
        </p:blipFill>
        <p:spPr>
          <a:xfrm>
            <a:off x="489775" y="1535871"/>
            <a:ext cx="1631361" cy="1688530"/>
          </a:xfrm>
          <a:prstGeom prst="rect">
            <a:avLst/>
          </a:prstGeom>
        </p:spPr>
      </p:pic>
      <p:pic>
        <p:nvPicPr>
          <p:cNvPr id="4" name="Picture 3">
            <a:extLst>
              <a:ext uri="{FF2B5EF4-FFF2-40B4-BE49-F238E27FC236}">
                <a16:creationId xmlns:a16="http://schemas.microsoft.com/office/drawing/2014/main" xmlns="" id="{67A05FAC-0B8F-F496-70FD-536362217CE2}"/>
              </a:ext>
            </a:extLst>
          </p:cNvPr>
          <p:cNvPicPr>
            <a:picLocks noChangeAspect="1"/>
          </p:cNvPicPr>
          <p:nvPr/>
        </p:nvPicPr>
        <p:blipFill rotWithShape="1">
          <a:blip r:embed="rId6">
            <a:extLst>
              <a:ext uri="{28A0092B-C50C-407E-A947-70E740481C1C}">
                <a14:useLocalDpi xmlns:a14="http://schemas.microsoft.com/office/drawing/2010/main" xmlns="" val="0"/>
              </a:ext>
            </a:extLst>
          </a:blip>
          <a:srcRect t="18001" b="19125"/>
          <a:stretch/>
        </p:blipFill>
        <p:spPr>
          <a:xfrm>
            <a:off x="5530780" y="5547017"/>
            <a:ext cx="1112127" cy="372171"/>
          </a:xfrm>
          <a:prstGeom prst="rect">
            <a:avLst/>
          </a:prstGeom>
        </p:spPr>
      </p:pic>
      <p:pic>
        <p:nvPicPr>
          <p:cNvPr id="5" name="Picture 4" descr="A picture containing text, floor, indoor&#10;&#10;Description automatically generated">
            <a:extLst>
              <a:ext uri="{FF2B5EF4-FFF2-40B4-BE49-F238E27FC236}">
                <a16:creationId xmlns:a16="http://schemas.microsoft.com/office/drawing/2014/main" xmlns="" id="{6547D8E1-5639-1E3B-9BB0-1BFD289BA731}"/>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10324" t="3512" r="17636" b="1586"/>
          <a:stretch/>
        </p:blipFill>
        <p:spPr>
          <a:xfrm>
            <a:off x="3040903" y="1561204"/>
            <a:ext cx="1106718" cy="1943919"/>
          </a:xfrm>
          <a:prstGeom prst="rect">
            <a:avLst/>
          </a:prstGeom>
        </p:spPr>
      </p:pic>
      <p:sp>
        <p:nvSpPr>
          <p:cNvPr id="7" name="Subtitle 8">
            <a:extLst>
              <a:ext uri="{FF2B5EF4-FFF2-40B4-BE49-F238E27FC236}">
                <a16:creationId xmlns:a16="http://schemas.microsoft.com/office/drawing/2014/main" xmlns="" id="{C3FCDD0F-BCF4-8757-56BD-FE208F8814C3}"/>
              </a:ext>
            </a:extLst>
          </p:cNvPr>
          <p:cNvSpPr txBox="1">
            <a:spLocks/>
          </p:cNvSpPr>
          <p:nvPr/>
        </p:nvSpPr>
        <p:spPr>
          <a:xfrm>
            <a:off x="4830489" y="4458543"/>
            <a:ext cx="4023040" cy="902060"/>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342900">
              <a:lnSpc>
                <a:spcPct val="107000"/>
              </a:lnSpc>
              <a:spcBef>
                <a:spcPts val="450"/>
              </a:spcBef>
              <a:spcAft>
                <a:spcPts val="450"/>
              </a:spcAft>
            </a:pPr>
            <a:r>
              <a:rPr lang="en-GB" sz="900" b="1" dirty="0">
                <a:solidFill>
                  <a:srgbClr val="8E1A60"/>
                </a:solidFill>
                <a:latin typeface="Arial"/>
              </a:rPr>
              <a:t>Snap media Presentation of the project</a:t>
            </a:r>
          </a:p>
          <a:p>
            <a:pPr defTabSz="342900">
              <a:lnSpc>
                <a:spcPct val="107000"/>
              </a:lnSpc>
              <a:spcBef>
                <a:spcPts val="450"/>
              </a:spcBef>
              <a:spcAft>
                <a:spcPts val="450"/>
              </a:spcAft>
            </a:pPr>
            <a:r>
              <a:rPr lang="en-GB" sz="900" dirty="0">
                <a:solidFill>
                  <a:schemeClr val="tx1"/>
                </a:solidFill>
                <a:latin typeface="Arial"/>
              </a:rPr>
              <a:t>To view click here </a:t>
            </a:r>
            <a:r>
              <a:rPr lang="en-GB" sz="900" dirty="0">
                <a:solidFill>
                  <a:srgbClr val="8E1A60"/>
                </a:solidFill>
                <a:latin typeface="Arial"/>
              </a:rPr>
              <a:t>: </a:t>
            </a:r>
            <a:r>
              <a:rPr lang="en-GB" sz="900" dirty="0">
                <a:solidFill>
                  <a:srgbClr val="8E1A60"/>
                </a:solidFill>
                <a:latin typeface="Arial"/>
                <a:hlinkClick r:id="rId8"/>
              </a:rPr>
              <a:t>https://1drv.ms/v/s!AiDcfuIg3LXK22S2C_FUJHRZLZPL?e=qemJz0</a:t>
            </a:r>
            <a:endParaRPr lang="en-GB" sz="900" dirty="0">
              <a:solidFill>
                <a:srgbClr val="8E1A60"/>
              </a:solidFill>
              <a:latin typeface="Arial"/>
            </a:endParaRPr>
          </a:p>
          <a:p>
            <a:pPr algn="just" defTabSz="342900">
              <a:lnSpc>
                <a:spcPct val="107000"/>
              </a:lnSpc>
              <a:spcBef>
                <a:spcPts val="450"/>
              </a:spcBef>
              <a:spcAft>
                <a:spcPts val="450"/>
              </a:spcAft>
            </a:pPr>
            <a:endParaRPr lang="en-GB" sz="900" dirty="0">
              <a:solidFill>
                <a:srgbClr val="8E1A60"/>
              </a:solidFill>
              <a:latin typeface="Arial"/>
            </a:endParaRPr>
          </a:p>
        </p:txBody>
      </p:sp>
    </p:spTree>
    <p:extLst>
      <p:ext uri="{BB962C8B-B14F-4D97-AF65-F5344CB8AC3E}">
        <p14:creationId xmlns:p14="http://schemas.microsoft.com/office/powerpoint/2010/main" xmlns="" val="3011736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xmlns="" id="{FFC40026-1CAC-40AF-9040-A4FC73C1F813}"/>
              </a:ext>
            </a:extLst>
          </p:cNvPr>
          <p:cNvSpPr txBox="1">
            <a:spLocks/>
          </p:cNvSpPr>
          <p:nvPr/>
        </p:nvSpPr>
        <p:spPr>
          <a:xfrm>
            <a:off x="280353" y="1138574"/>
            <a:ext cx="4319980" cy="296648"/>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lnSpc>
                <a:spcPct val="113000"/>
              </a:lnSpc>
              <a:spcBef>
                <a:spcPts val="750"/>
              </a:spcBef>
            </a:pPr>
            <a:r>
              <a:rPr lang="en-US" sz="1200" b="1" dirty="0">
                <a:solidFill>
                  <a:srgbClr val="8E1A60"/>
                </a:solidFill>
                <a:latin typeface="Arial"/>
              </a:rPr>
              <a:t>Grassroots Innovation Programme (GIP)  </a:t>
            </a:r>
            <a:endParaRPr lang="en-US" sz="1200" dirty="0">
              <a:solidFill>
                <a:srgbClr val="8E1A60"/>
              </a:solidFill>
              <a:latin typeface="Arial"/>
            </a:endParaRPr>
          </a:p>
        </p:txBody>
      </p:sp>
      <p:pic>
        <p:nvPicPr>
          <p:cNvPr id="10" name="Picture 9" descr="A picture containing text&#10;&#10;Description automatically generated">
            <a:extLst>
              <a:ext uri="{FF2B5EF4-FFF2-40B4-BE49-F238E27FC236}">
                <a16:creationId xmlns:a16="http://schemas.microsoft.com/office/drawing/2014/main" xmlns="" id="{D363787A-5031-EA8A-7590-BAA6B3E7560E}"/>
              </a:ext>
            </a:extLst>
          </p:cNvPr>
          <p:cNvPicPr>
            <a:picLocks noChangeAspect="1"/>
          </p:cNvPicPr>
          <p:nvPr/>
        </p:nvPicPr>
        <p:blipFill>
          <a:blip r:embed="rId2" cstate="hqprint">
            <a:extLst>
              <a:ext uri="{28A0092B-C50C-407E-A947-70E740481C1C}">
                <a14:useLocalDpi xmlns:a14="http://schemas.microsoft.com/office/drawing/2010/main" xmlns="" val="0"/>
              </a:ext>
            </a:extLst>
          </a:blip>
          <a:stretch>
            <a:fillRect/>
          </a:stretch>
        </p:blipFill>
        <p:spPr>
          <a:xfrm>
            <a:off x="4299062" y="1110915"/>
            <a:ext cx="1129758" cy="324000"/>
          </a:xfrm>
          <a:prstGeom prst="rect">
            <a:avLst/>
          </a:prstGeom>
        </p:spPr>
      </p:pic>
      <p:pic>
        <p:nvPicPr>
          <p:cNvPr id="11" name="Picture 10">
            <a:extLst>
              <a:ext uri="{FF2B5EF4-FFF2-40B4-BE49-F238E27FC236}">
                <a16:creationId xmlns:a16="http://schemas.microsoft.com/office/drawing/2014/main" xmlns="" id="{0DF3583B-BCCA-F174-51B3-341A20EA8CED}"/>
              </a:ext>
            </a:extLst>
          </p:cNvPr>
          <p:cNvPicPr>
            <a:picLocks noChangeAspect="1"/>
          </p:cNvPicPr>
          <p:nvPr/>
        </p:nvPicPr>
        <p:blipFill>
          <a:blip r:embed="rId3" cstate="hqprint">
            <a:extLst>
              <a:ext uri="{28A0092B-C50C-407E-A947-70E740481C1C}">
                <a14:useLocalDpi xmlns:a14="http://schemas.microsoft.com/office/drawing/2010/main" xmlns="" val="0"/>
              </a:ext>
            </a:extLst>
          </a:blip>
          <a:stretch>
            <a:fillRect/>
          </a:stretch>
        </p:blipFill>
        <p:spPr>
          <a:xfrm>
            <a:off x="5530780" y="1124897"/>
            <a:ext cx="512747" cy="324000"/>
          </a:xfrm>
          <a:prstGeom prst="rect">
            <a:avLst/>
          </a:prstGeom>
        </p:spPr>
      </p:pic>
      <p:sp>
        <p:nvSpPr>
          <p:cNvPr id="16" name="Title 7">
            <a:extLst>
              <a:ext uri="{FF2B5EF4-FFF2-40B4-BE49-F238E27FC236}">
                <a16:creationId xmlns:a16="http://schemas.microsoft.com/office/drawing/2014/main" xmlns="" id="{EE7A6CEA-6837-4765-96CB-E8EBEF0C25E7}"/>
              </a:ext>
            </a:extLst>
          </p:cNvPr>
          <p:cNvSpPr txBox="1">
            <a:spLocks/>
          </p:cNvSpPr>
          <p:nvPr/>
        </p:nvSpPr>
        <p:spPr>
          <a:xfrm>
            <a:off x="290752" y="1448897"/>
            <a:ext cx="4515401" cy="382695"/>
          </a:xfrm>
          <a:prstGeom prst="rect">
            <a:avLst/>
          </a:prstGeom>
        </p:spPr>
        <p:txBody>
          <a:bodyPr/>
          <a:lstStyle>
            <a:lvl1pPr algn="l" defTabSz="1219170" rtl="0" eaLnBrk="1" latinLnBrk="0" hangingPunct="1">
              <a:lnSpc>
                <a:spcPct val="90000"/>
              </a:lnSpc>
              <a:spcBef>
                <a:spcPct val="0"/>
              </a:spcBef>
              <a:buNone/>
              <a:defRPr lang="en-US" sz="2667" b="1" kern="1200" dirty="0">
                <a:solidFill>
                  <a:schemeClr val="accent3"/>
                </a:solidFill>
                <a:latin typeface="Montserrat Medium" panose="00000600000000000000" pitchFamily="2" charset="0"/>
                <a:ea typeface="+mn-ea"/>
                <a:cs typeface="+mn-cs"/>
              </a:defRPr>
            </a:lvl1pPr>
          </a:lstStyle>
          <a:p>
            <a:pPr defTabSz="914378">
              <a:lnSpc>
                <a:spcPct val="113000"/>
              </a:lnSpc>
              <a:spcBef>
                <a:spcPts val="750"/>
              </a:spcBef>
            </a:pPr>
            <a:r>
              <a:rPr lang="en-GB" sz="2100" dirty="0">
                <a:solidFill>
                  <a:srgbClr val="8E1A60"/>
                </a:solidFill>
                <a:latin typeface="Arial"/>
              </a:rPr>
              <a:t>Lisa Von Benecke</a:t>
            </a:r>
          </a:p>
        </p:txBody>
      </p:sp>
      <p:grpSp>
        <p:nvGrpSpPr>
          <p:cNvPr id="19" name="Group 18">
            <a:extLst>
              <a:ext uri="{FF2B5EF4-FFF2-40B4-BE49-F238E27FC236}">
                <a16:creationId xmlns:a16="http://schemas.microsoft.com/office/drawing/2014/main" xmlns="" id="{E898EC12-883C-4DD1-9434-06187EB5EA73}"/>
              </a:ext>
            </a:extLst>
          </p:cNvPr>
          <p:cNvGrpSpPr/>
          <p:nvPr/>
        </p:nvGrpSpPr>
        <p:grpSpPr>
          <a:xfrm>
            <a:off x="1551119" y="1850705"/>
            <a:ext cx="3049214" cy="801339"/>
            <a:chOff x="2391635" y="1571108"/>
            <a:chExt cx="4065618" cy="1068452"/>
          </a:xfrm>
        </p:grpSpPr>
        <p:sp>
          <p:nvSpPr>
            <p:cNvPr id="21" name="Subtitle 8">
              <a:extLst>
                <a:ext uri="{FF2B5EF4-FFF2-40B4-BE49-F238E27FC236}">
                  <a16:creationId xmlns:a16="http://schemas.microsoft.com/office/drawing/2014/main" xmlns="" id="{8B810C95-46A4-45BA-91CA-B4E753C44522}"/>
                </a:ext>
              </a:extLst>
            </p:cNvPr>
            <p:cNvSpPr txBox="1">
              <a:spLocks/>
            </p:cNvSpPr>
            <p:nvPr/>
          </p:nvSpPr>
          <p:spPr>
            <a:xfrm>
              <a:off x="2391635" y="1571108"/>
              <a:ext cx="461348" cy="342116"/>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ts val="750"/>
                </a:spcBef>
              </a:pPr>
              <a:endParaRPr lang="en-US" sz="1350" dirty="0">
                <a:solidFill>
                  <a:srgbClr val="8E1A60"/>
                </a:solidFill>
                <a:latin typeface="Arial"/>
              </a:endParaRPr>
            </a:p>
          </p:txBody>
        </p:sp>
        <p:sp>
          <p:nvSpPr>
            <p:cNvPr id="22" name="Subtitle 8">
              <a:extLst>
                <a:ext uri="{FF2B5EF4-FFF2-40B4-BE49-F238E27FC236}">
                  <a16:creationId xmlns:a16="http://schemas.microsoft.com/office/drawing/2014/main" xmlns="" id="{C53BEE19-4063-4E32-BFF4-F031F46BCBE8}"/>
                </a:ext>
              </a:extLst>
            </p:cNvPr>
            <p:cNvSpPr txBox="1">
              <a:spLocks/>
            </p:cNvSpPr>
            <p:nvPr/>
          </p:nvSpPr>
          <p:spPr>
            <a:xfrm>
              <a:off x="6113788" y="2297444"/>
              <a:ext cx="343465" cy="342116"/>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ts val="750"/>
                </a:spcBef>
              </a:pPr>
              <a:endParaRPr lang="en-US" sz="1350" dirty="0">
                <a:solidFill>
                  <a:srgbClr val="8E1A60"/>
                </a:solidFill>
                <a:latin typeface="Arial"/>
              </a:endParaRPr>
            </a:p>
          </p:txBody>
        </p:sp>
      </p:grpSp>
      <p:sp>
        <p:nvSpPr>
          <p:cNvPr id="23" name="TextBox 22">
            <a:extLst>
              <a:ext uri="{FF2B5EF4-FFF2-40B4-BE49-F238E27FC236}">
                <a16:creationId xmlns:a16="http://schemas.microsoft.com/office/drawing/2014/main" xmlns="" id="{F5706F26-CFC8-D882-25A0-4BEC43E2341D}"/>
              </a:ext>
            </a:extLst>
          </p:cNvPr>
          <p:cNvSpPr txBox="1"/>
          <p:nvPr/>
        </p:nvSpPr>
        <p:spPr>
          <a:xfrm>
            <a:off x="2251004" y="2486185"/>
            <a:ext cx="2555149" cy="229743"/>
          </a:xfrm>
          <a:prstGeom prst="rect">
            <a:avLst/>
          </a:prstGeom>
          <a:noFill/>
        </p:spPr>
        <p:txBody>
          <a:bodyPr wrap="square" rtlCol="0">
            <a:spAutoFit/>
          </a:bodyPr>
          <a:lstStyle/>
          <a:p>
            <a:pPr defTabSz="685800">
              <a:lnSpc>
                <a:spcPct val="107000"/>
              </a:lnSpc>
              <a:spcAft>
                <a:spcPts val="450"/>
              </a:spcAft>
            </a:pPr>
            <a:r>
              <a:rPr lang="en-GB" sz="900" b="1" dirty="0">
                <a:solidFill>
                  <a:srgbClr val="8E1A60"/>
                </a:solidFill>
                <a:latin typeface="Arial"/>
              </a:rPr>
              <a:t>Sector: Energy</a:t>
            </a:r>
            <a:endParaRPr lang="en-GB" sz="900" b="1" dirty="0">
              <a:solidFill>
                <a:srgbClr val="8E1A60"/>
              </a:solidFill>
              <a:latin typeface="Arial"/>
              <a:cs typeface="Times New Roman" panose="02020603050405020304" pitchFamily="18" charset="0"/>
            </a:endParaRPr>
          </a:p>
        </p:txBody>
      </p:sp>
      <p:sp>
        <p:nvSpPr>
          <p:cNvPr id="24" name="Subtitle 8">
            <a:extLst>
              <a:ext uri="{FF2B5EF4-FFF2-40B4-BE49-F238E27FC236}">
                <a16:creationId xmlns:a16="http://schemas.microsoft.com/office/drawing/2014/main" xmlns="" id="{A446FB41-C77A-4558-9048-EC2BFE604962}"/>
              </a:ext>
            </a:extLst>
          </p:cNvPr>
          <p:cNvSpPr txBox="1">
            <a:spLocks/>
          </p:cNvSpPr>
          <p:nvPr/>
        </p:nvSpPr>
        <p:spPr>
          <a:xfrm>
            <a:off x="280353" y="3260479"/>
            <a:ext cx="4468082" cy="1576029"/>
          </a:xfrm>
          <a:prstGeom prst="rect">
            <a:avLst/>
          </a:prstGeom>
        </p:spPr>
        <p:txBody>
          <a:bodyPr vert="horz" lIns="68580" tIns="34290" rIns="68580" bIns="34290" rtlCol="0" anchor="t">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342900">
              <a:lnSpc>
                <a:spcPct val="140000"/>
              </a:lnSpc>
              <a:spcBef>
                <a:spcPts val="750"/>
              </a:spcBef>
              <a:spcAft>
                <a:spcPts val="450"/>
              </a:spcAft>
            </a:pPr>
            <a:r>
              <a:rPr lang="en-GB" sz="900" b="1" dirty="0">
                <a:solidFill>
                  <a:srgbClr val="8E1A60"/>
                </a:solidFill>
                <a:latin typeface="Arial"/>
              </a:rPr>
              <a:t>What is the innovation/project?</a:t>
            </a:r>
            <a:endParaRPr lang="en-GB" sz="900" b="1" dirty="0">
              <a:solidFill>
                <a:srgbClr val="8E1A60"/>
              </a:solidFill>
              <a:latin typeface="Arial"/>
              <a:cs typeface="Times New Roman" panose="02020603050405020304" pitchFamily="18" charset="0"/>
            </a:endParaRPr>
          </a:p>
          <a:p>
            <a:pPr algn="just" defTabSz="342900">
              <a:lnSpc>
                <a:spcPct val="140000"/>
              </a:lnSpc>
              <a:spcBef>
                <a:spcPts val="750"/>
              </a:spcBef>
            </a:pPr>
            <a:r>
              <a:rPr lang="en-ZA" sz="825" dirty="0">
                <a:solidFill>
                  <a:prstClr val="black"/>
                </a:solidFill>
                <a:latin typeface="Arial"/>
                <a:cs typeface="Times New Roman" panose="02020603050405020304" pitchFamily="18" charset="0"/>
              </a:rPr>
              <a:t>LC Dynamics is a technology </a:t>
            </a:r>
            <a:r>
              <a:rPr lang="en-ZA" sz="825" dirty="0" err="1">
                <a:solidFill>
                  <a:prstClr val="black"/>
                </a:solidFill>
                <a:latin typeface="Arial"/>
                <a:cs typeface="Times New Roman" panose="02020603050405020304" pitchFamily="18" charset="0"/>
              </a:rPr>
              <a:t>startup</a:t>
            </a:r>
            <a:r>
              <a:rPr lang="en-ZA" sz="825" dirty="0">
                <a:solidFill>
                  <a:prstClr val="black"/>
                </a:solidFill>
                <a:latin typeface="Arial"/>
                <a:cs typeface="Times New Roman" panose="02020603050405020304" pitchFamily="18" charset="0"/>
              </a:rPr>
              <a:t> aiming to improve access to clean alternative energy solutions. Our first product is a mobile solar window blind which aims to make solar PV technology accessible for tenants and sectional title schemes where customers often lack the freedom, space or ownership of their properties to install a traditional solar system. We are also developing an online platform to help connect clients find the most suitable product.</a:t>
            </a:r>
          </a:p>
        </p:txBody>
      </p:sp>
      <p:sp>
        <p:nvSpPr>
          <p:cNvPr id="25" name="TextBox 24">
            <a:extLst>
              <a:ext uri="{FF2B5EF4-FFF2-40B4-BE49-F238E27FC236}">
                <a16:creationId xmlns:a16="http://schemas.microsoft.com/office/drawing/2014/main" xmlns="" id="{AB3F4E9B-E944-AED1-E41B-7C448E0289DC}"/>
              </a:ext>
            </a:extLst>
          </p:cNvPr>
          <p:cNvSpPr txBox="1"/>
          <p:nvPr/>
        </p:nvSpPr>
        <p:spPr>
          <a:xfrm>
            <a:off x="292598" y="4605367"/>
            <a:ext cx="4319980" cy="723981"/>
          </a:xfrm>
          <a:prstGeom prst="rect">
            <a:avLst/>
          </a:prstGeom>
          <a:noFill/>
        </p:spPr>
        <p:txBody>
          <a:bodyPr wrap="square" rtlCol="0">
            <a:spAutoFit/>
          </a:bodyPr>
          <a:lstStyle/>
          <a:p>
            <a:pPr defTabSz="685800">
              <a:lnSpc>
                <a:spcPct val="140000"/>
              </a:lnSpc>
              <a:spcBef>
                <a:spcPts val="750"/>
              </a:spcBef>
            </a:pPr>
            <a:r>
              <a:rPr lang="en-GB" sz="900" b="1" dirty="0">
                <a:solidFill>
                  <a:srgbClr val="8E1A60"/>
                </a:solidFill>
                <a:latin typeface="Arial"/>
              </a:rPr>
              <a:t>Who is involved?</a:t>
            </a:r>
            <a:endParaRPr lang="en-GB" sz="900" b="1" dirty="0">
              <a:solidFill>
                <a:srgbClr val="8E1A60"/>
              </a:solidFill>
              <a:latin typeface="Arial"/>
              <a:cs typeface="Times New Roman" panose="02020603050405020304" pitchFamily="18" charset="0"/>
            </a:endParaRPr>
          </a:p>
          <a:p>
            <a:pPr defTabSz="685800">
              <a:lnSpc>
                <a:spcPct val="140000"/>
              </a:lnSpc>
              <a:spcBef>
                <a:spcPts val="750"/>
              </a:spcBef>
            </a:pPr>
            <a:r>
              <a:rPr lang="en-GB" sz="825" dirty="0">
                <a:solidFill>
                  <a:prstClr val="black"/>
                </a:solidFill>
                <a:latin typeface="Arial"/>
                <a:ea typeface="Calibri" panose="020F0502020204030204" pitchFamily="34" charset="0"/>
                <a:cs typeface="Times New Roman" panose="02020603050405020304" pitchFamily="18" charset="0"/>
              </a:rPr>
              <a:t>LC Dynamics is a 100% female, youth-owned company currently based in </a:t>
            </a:r>
            <a:r>
              <a:rPr lang="en-GB" sz="825" dirty="0" err="1">
                <a:solidFill>
                  <a:prstClr val="black"/>
                </a:solidFill>
                <a:latin typeface="Arial"/>
                <a:ea typeface="Calibri" panose="020F0502020204030204" pitchFamily="34" charset="0"/>
                <a:cs typeface="Times New Roman" panose="02020603050405020304" pitchFamily="18" charset="0"/>
              </a:rPr>
              <a:t>Matatiele</a:t>
            </a:r>
            <a:r>
              <a:rPr lang="en-GB" sz="825" dirty="0">
                <a:solidFill>
                  <a:prstClr val="black"/>
                </a:solidFill>
                <a:latin typeface="Arial"/>
                <a:ea typeface="Calibri" panose="020F0502020204030204" pitchFamily="34" charset="0"/>
                <a:cs typeface="Times New Roman" panose="02020603050405020304" pitchFamily="18" charset="0"/>
              </a:rPr>
              <a:t>, Eastern Cape. </a:t>
            </a:r>
          </a:p>
        </p:txBody>
      </p:sp>
      <p:sp>
        <p:nvSpPr>
          <p:cNvPr id="26" name="Subtitle 8">
            <a:extLst>
              <a:ext uri="{FF2B5EF4-FFF2-40B4-BE49-F238E27FC236}">
                <a16:creationId xmlns:a16="http://schemas.microsoft.com/office/drawing/2014/main" xmlns="" id="{C99C91F2-FF4A-48E5-88B9-E581F5FDC575}"/>
              </a:ext>
            </a:extLst>
          </p:cNvPr>
          <p:cNvSpPr txBox="1">
            <a:spLocks/>
          </p:cNvSpPr>
          <p:nvPr/>
        </p:nvSpPr>
        <p:spPr>
          <a:xfrm>
            <a:off x="4968318" y="1998065"/>
            <a:ext cx="3738919" cy="2197454"/>
          </a:xfrm>
          <a:prstGeom prst="rect">
            <a:avLst/>
          </a:prstGeom>
        </p:spPr>
        <p:txBody>
          <a:bodyPr vert="horz" lIns="68580" tIns="34290" rIns="68580" bIns="34290" rtlCol="0" anchor="t">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lnSpc>
                <a:spcPct val="107000"/>
              </a:lnSpc>
              <a:spcBef>
                <a:spcPts val="450"/>
              </a:spcBef>
              <a:spcAft>
                <a:spcPts val="450"/>
              </a:spcAft>
            </a:pPr>
            <a:r>
              <a:rPr lang="en-GB" sz="900" b="1" dirty="0">
                <a:solidFill>
                  <a:srgbClr val="8E1A60"/>
                </a:solidFill>
                <a:latin typeface="Arial"/>
              </a:rPr>
              <a:t>Achievements since start of GIP</a:t>
            </a:r>
          </a:p>
          <a:p>
            <a:pPr indent="-128588" defTabSz="685800">
              <a:lnSpc>
                <a:spcPct val="140000"/>
              </a:lnSpc>
              <a:spcBef>
                <a:spcPts val="750"/>
              </a:spcBef>
              <a:spcAft>
                <a:spcPts val="450"/>
              </a:spcAft>
              <a:buFont typeface="Arial" panose="020B0604020202020204" pitchFamily="34" charset="0"/>
              <a:buChar char="•"/>
            </a:pPr>
            <a:r>
              <a:rPr lang="en-GB" sz="825" dirty="0" err="1">
                <a:solidFill>
                  <a:prstClr val="black"/>
                </a:solidFill>
                <a:latin typeface="Arial"/>
                <a:cs typeface="Times New Roman" panose="02020603050405020304" pitchFamily="18" charset="0"/>
              </a:rPr>
              <a:t>TotalEnergies</a:t>
            </a:r>
            <a:r>
              <a:rPr lang="en-GB" sz="825" dirty="0">
                <a:solidFill>
                  <a:prstClr val="black"/>
                </a:solidFill>
                <a:latin typeface="Arial"/>
                <a:cs typeface="Times New Roman" panose="02020603050405020304" pitchFamily="18" charset="0"/>
              </a:rPr>
              <a:t> </a:t>
            </a:r>
            <a:r>
              <a:rPr lang="en-GB" sz="825" dirty="0" err="1">
                <a:solidFill>
                  <a:prstClr val="black"/>
                </a:solidFill>
                <a:latin typeface="Arial"/>
                <a:cs typeface="Times New Roman" panose="02020603050405020304" pitchFamily="18" charset="0"/>
              </a:rPr>
              <a:t>Startupper</a:t>
            </a:r>
            <a:r>
              <a:rPr lang="en-GB" sz="825" dirty="0">
                <a:solidFill>
                  <a:prstClr val="black"/>
                </a:solidFill>
                <a:latin typeface="Arial"/>
                <a:cs typeface="Times New Roman" panose="02020603050405020304" pitchFamily="18" charset="0"/>
              </a:rPr>
              <a:t> Challenge-  Best Female Entrepreneur Award</a:t>
            </a:r>
          </a:p>
          <a:p>
            <a:pPr indent="-128588" defTabSz="685800">
              <a:lnSpc>
                <a:spcPct val="140000"/>
              </a:lnSpc>
              <a:spcBef>
                <a:spcPts val="750"/>
              </a:spcBef>
              <a:spcAft>
                <a:spcPts val="450"/>
              </a:spcAft>
              <a:buFont typeface="Arial" panose="020B0604020202020204" pitchFamily="34" charset="0"/>
              <a:buChar char="•"/>
            </a:pPr>
            <a:r>
              <a:rPr lang="en-GB" sz="825" dirty="0">
                <a:solidFill>
                  <a:prstClr val="black"/>
                </a:solidFill>
                <a:latin typeface="Arial"/>
                <a:cs typeface="Times New Roman" panose="02020603050405020304" pitchFamily="18" charset="0"/>
              </a:rPr>
              <a:t>Mail &amp; Guardian 200 Young South Africans- Business &amp; Entrepreneurship</a:t>
            </a:r>
          </a:p>
          <a:p>
            <a:pPr defTabSz="342900">
              <a:lnSpc>
                <a:spcPct val="107000"/>
              </a:lnSpc>
              <a:spcBef>
                <a:spcPts val="450"/>
              </a:spcBef>
              <a:spcAft>
                <a:spcPts val="450"/>
              </a:spcAft>
            </a:pPr>
            <a:r>
              <a:rPr lang="en-GB" sz="825" b="1" dirty="0">
                <a:solidFill>
                  <a:srgbClr val="8E1A60"/>
                </a:solidFill>
                <a:latin typeface="Arial"/>
                <a:ea typeface="Calibri" panose="020F0502020204030204" pitchFamily="34" charset="0"/>
                <a:cs typeface="Times New Roman"/>
              </a:rPr>
              <a:t>Funding:</a:t>
            </a:r>
            <a:r>
              <a:rPr lang="en-GB" sz="825" dirty="0">
                <a:solidFill>
                  <a:srgbClr val="8E1A60"/>
                </a:solidFill>
                <a:latin typeface="Arial"/>
                <a:ea typeface="Calibri" panose="020F0502020204030204" pitchFamily="34" charset="0"/>
                <a:cs typeface="Times New Roman"/>
              </a:rPr>
              <a:t> </a:t>
            </a:r>
          </a:p>
          <a:p>
            <a:pPr marL="128588" indent="-128588" defTabSz="342900">
              <a:lnSpc>
                <a:spcPct val="107000"/>
              </a:lnSpc>
              <a:spcBef>
                <a:spcPts val="450"/>
              </a:spcBef>
              <a:spcAft>
                <a:spcPts val="450"/>
              </a:spcAft>
              <a:buFont typeface="Arial" panose="020B0604020202020204" pitchFamily="34" charset="0"/>
              <a:buChar char="•"/>
            </a:pPr>
            <a:r>
              <a:rPr lang="en-GB" sz="825" dirty="0">
                <a:solidFill>
                  <a:prstClr val="black"/>
                </a:solidFill>
                <a:latin typeface="Arial"/>
                <a:ea typeface="Calibri" panose="020F0502020204030204" pitchFamily="34" charset="0"/>
                <a:cs typeface="Times New Roman"/>
              </a:rPr>
              <a:t>R 360 000.00 (GIP/INSETA) Prototype and technology development</a:t>
            </a:r>
          </a:p>
          <a:p>
            <a:pPr marL="128588" indent="-128588" defTabSz="342900">
              <a:lnSpc>
                <a:spcPct val="107000"/>
              </a:lnSpc>
              <a:spcBef>
                <a:spcPts val="450"/>
              </a:spcBef>
              <a:spcAft>
                <a:spcPts val="450"/>
              </a:spcAft>
              <a:buFont typeface="Arial" panose="020B0604020202020204" pitchFamily="34" charset="0"/>
              <a:buChar char="•"/>
            </a:pPr>
            <a:r>
              <a:rPr lang="en-GB" sz="825" dirty="0">
                <a:solidFill>
                  <a:prstClr val="black"/>
                </a:solidFill>
                <a:latin typeface="Arial"/>
                <a:ea typeface="Calibri" panose="020F0502020204030204" pitchFamily="34" charset="0"/>
                <a:cs typeface="Times New Roman"/>
              </a:rPr>
              <a:t>R250 000.00 (GIP/INSETA) Commercialisation funding</a:t>
            </a:r>
            <a:endParaRPr lang="en-GB" sz="825" b="1" dirty="0">
              <a:solidFill>
                <a:srgbClr val="8E1A60"/>
              </a:solidFill>
              <a:latin typeface="Arial"/>
              <a:ea typeface="Calibri" panose="020F0502020204030204" pitchFamily="34" charset="0"/>
              <a:cs typeface="Times New Roman"/>
            </a:endParaRPr>
          </a:p>
          <a:p>
            <a:pPr defTabSz="342900">
              <a:lnSpc>
                <a:spcPct val="107000"/>
              </a:lnSpc>
              <a:spcBef>
                <a:spcPts val="450"/>
              </a:spcBef>
            </a:pPr>
            <a:endParaRPr lang="en-GB" sz="825" dirty="0">
              <a:solidFill>
                <a:prstClr val="black"/>
              </a:solidFill>
              <a:latin typeface="Arial"/>
              <a:ea typeface="Calibri" panose="020F0502020204030204" pitchFamily="34" charset="0"/>
              <a:cs typeface="CordiaUPC" panose="020B0502040204020203" pitchFamily="34" charset="-34"/>
            </a:endParaRPr>
          </a:p>
        </p:txBody>
      </p:sp>
      <p:sp>
        <p:nvSpPr>
          <p:cNvPr id="27" name="Subtitle 8">
            <a:extLst>
              <a:ext uri="{FF2B5EF4-FFF2-40B4-BE49-F238E27FC236}">
                <a16:creationId xmlns:a16="http://schemas.microsoft.com/office/drawing/2014/main" xmlns="" id="{16C8F5DF-528E-4809-AB1A-3FA537D4AD22}"/>
              </a:ext>
            </a:extLst>
          </p:cNvPr>
          <p:cNvSpPr txBox="1">
            <a:spLocks/>
          </p:cNvSpPr>
          <p:nvPr/>
        </p:nvSpPr>
        <p:spPr>
          <a:xfrm>
            <a:off x="4980562" y="3897994"/>
            <a:ext cx="3738918" cy="1253737"/>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342900">
              <a:lnSpc>
                <a:spcPct val="107000"/>
              </a:lnSpc>
              <a:spcBef>
                <a:spcPts val="450"/>
              </a:spcBef>
              <a:spcAft>
                <a:spcPts val="450"/>
              </a:spcAft>
            </a:pPr>
            <a:r>
              <a:rPr lang="en-GB" sz="900" b="1" dirty="0">
                <a:solidFill>
                  <a:srgbClr val="8E1A60"/>
                </a:solidFill>
                <a:latin typeface="Arial"/>
              </a:rPr>
              <a:t>What’s next?</a:t>
            </a:r>
          </a:p>
          <a:p>
            <a:pPr indent="-128588" defTabSz="685800">
              <a:lnSpc>
                <a:spcPct val="140000"/>
              </a:lnSpc>
              <a:spcBef>
                <a:spcPts val="750"/>
              </a:spcBef>
              <a:spcAft>
                <a:spcPts val="450"/>
              </a:spcAft>
              <a:buFont typeface="Arial" panose="020B0604020202020204" pitchFamily="34" charset="0"/>
              <a:buChar char="•"/>
            </a:pPr>
            <a:r>
              <a:rPr lang="en-GB" sz="825" dirty="0">
                <a:solidFill>
                  <a:prstClr val="black"/>
                </a:solidFill>
                <a:latin typeface="Arial"/>
                <a:cs typeface="Times New Roman" panose="02020603050405020304" pitchFamily="18" charset="0"/>
              </a:rPr>
              <a:t>Pilot the solar blind product</a:t>
            </a:r>
          </a:p>
          <a:p>
            <a:pPr indent="-128588" defTabSz="685800">
              <a:lnSpc>
                <a:spcPct val="140000"/>
              </a:lnSpc>
              <a:spcBef>
                <a:spcPts val="750"/>
              </a:spcBef>
              <a:spcAft>
                <a:spcPts val="450"/>
              </a:spcAft>
              <a:buFont typeface="Arial" panose="020B0604020202020204" pitchFamily="34" charset="0"/>
              <a:buChar char="•"/>
            </a:pPr>
            <a:r>
              <a:rPr lang="en-GB" sz="825" dirty="0">
                <a:solidFill>
                  <a:prstClr val="black"/>
                </a:solidFill>
                <a:latin typeface="Arial"/>
                <a:cs typeface="Times New Roman" panose="02020603050405020304" pitchFamily="18" charset="0"/>
              </a:rPr>
              <a:t>Develop online platform</a:t>
            </a:r>
          </a:p>
          <a:p>
            <a:pPr indent="-128588" defTabSz="685800">
              <a:lnSpc>
                <a:spcPct val="140000"/>
              </a:lnSpc>
              <a:spcBef>
                <a:spcPts val="750"/>
              </a:spcBef>
              <a:spcAft>
                <a:spcPts val="450"/>
              </a:spcAft>
              <a:buFont typeface="Arial" panose="020B0604020202020204" pitchFamily="34" charset="0"/>
              <a:buChar char="•"/>
            </a:pPr>
            <a:r>
              <a:rPr lang="en-GB" sz="825" dirty="0">
                <a:solidFill>
                  <a:prstClr val="black"/>
                </a:solidFill>
                <a:latin typeface="Arial"/>
                <a:cs typeface="Times New Roman" panose="02020603050405020304" pitchFamily="18" charset="0"/>
              </a:rPr>
              <a:t>Grow team and scale business for investment-readiness </a:t>
            </a:r>
          </a:p>
          <a:p>
            <a:pPr algn="just" defTabSz="342900">
              <a:lnSpc>
                <a:spcPct val="107000"/>
              </a:lnSpc>
              <a:spcBef>
                <a:spcPts val="450"/>
              </a:spcBef>
              <a:spcAft>
                <a:spcPts val="450"/>
              </a:spcAft>
            </a:pPr>
            <a:endParaRPr lang="en-GB" sz="900" b="1" dirty="0">
              <a:solidFill>
                <a:srgbClr val="8E1A60"/>
              </a:solidFill>
              <a:latin typeface="Arial"/>
            </a:endParaRPr>
          </a:p>
        </p:txBody>
      </p:sp>
      <p:sp>
        <p:nvSpPr>
          <p:cNvPr id="28" name="TextBox 27">
            <a:extLst>
              <a:ext uri="{FF2B5EF4-FFF2-40B4-BE49-F238E27FC236}">
                <a16:creationId xmlns:a16="http://schemas.microsoft.com/office/drawing/2014/main" xmlns="" id="{5F7D5291-6892-89AB-7E30-27E15E656AF5}"/>
              </a:ext>
            </a:extLst>
          </p:cNvPr>
          <p:cNvSpPr txBox="1"/>
          <p:nvPr/>
        </p:nvSpPr>
        <p:spPr>
          <a:xfrm>
            <a:off x="3508517" y="5466954"/>
            <a:ext cx="2126966" cy="275653"/>
          </a:xfrm>
          <a:prstGeom prst="rect">
            <a:avLst/>
          </a:prstGeom>
          <a:noFill/>
        </p:spPr>
        <p:txBody>
          <a:bodyPr wrap="square" rtlCol="0">
            <a:spAutoFit/>
          </a:bodyPr>
          <a:lstStyle/>
          <a:p>
            <a:pPr algn="ctr" defTabSz="685800">
              <a:lnSpc>
                <a:spcPct val="107000"/>
              </a:lnSpc>
              <a:spcAft>
                <a:spcPts val="450"/>
              </a:spcAft>
            </a:pPr>
            <a:r>
              <a:rPr lang="en-GB" sz="1200" b="1" dirty="0">
                <a:solidFill>
                  <a:srgbClr val="8E1A60"/>
                </a:solidFill>
                <a:latin typeface="Arial"/>
                <a:cs typeface="Times New Roman" panose="02020603050405020304" pitchFamily="18" charset="0"/>
              </a:rPr>
              <a:t>www.lcdynamics.co.za</a:t>
            </a:r>
          </a:p>
        </p:txBody>
      </p:sp>
      <p:pic>
        <p:nvPicPr>
          <p:cNvPr id="2" name="Picture 1">
            <a:extLst>
              <a:ext uri="{FF2B5EF4-FFF2-40B4-BE49-F238E27FC236}">
                <a16:creationId xmlns:a16="http://schemas.microsoft.com/office/drawing/2014/main" xmlns="" id="{9696DA88-989B-D5C3-9679-9C7879804C3C}"/>
              </a:ext>
            </a:extLst>
          </p:cNvPr>
          <p:cNvPicPr>
            <a:picLocks noChangeAspect="1"/>
          </p:cNvPicPr>
          <p:nvPr/>
        </p:nvPicPr>
        <p:blipFill>
          <a:blip r:embed="rId4"/>
          <a:stretch>
            <a:fillRect/>
          </a:stretch>
        </p:blipFill>
        <p:spPr>
          <a:xfrm>
            <a:off x="686944" y="1892948"/>
            <a:ext cx="1338552" cy="1338552"/>
          </a:xfrm>
          <a:prstGeom prst="rect">
            <a:avLst/>
          </a:prstGeom>
        </p:spPr>
      </p:pic>
      <p:pic>
        <p:nvPicPr>
          <p:cNvPr id="7" name="Picture 6" descr="A person wearing a pink hat&#10;&#10;Description automatically generated with medium confidence">
            <a:extLst>
              <a:ext uri="{FF2B5EF4-FFF2-40B4-BE49-F238E27FC236}">
                <a16:creationId xmlns:a16="http://schemas.microsoft.com/office/drawing/2014/main" xmlns="" id="{84A58EC1-B78C-853A-65FE-4E97BD527D56}"/>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13258"/>
          <a:stretch/>
        </p:blipFill>
        <p:spPr>
          <a:xfrm>
            <a:off x="614161" y="1892948"/>
            <a:ext cx="1392290" cy="1327418"/>
          </a:xfrm>
          <a:prstGeom prst="rect">
            <a:avLst/>
          </a:prstGeom>
        </p:spPr>
      </p:pic>
      <p:pic>
        <p:nvPicPr>
          <p:cNvPr id="12" name="Picture 11" descr="Logo, company name&#10;&#10;Description automatically generated">
            <a:extLst>
              <a:ext uri="{FF2B5EF4-FFF2-40B4-BE49-F238E27FC236}">
                <a16:creationId xmlns:a16="http://schemas.microsoft.com/office/drawing/2014/main" xmlns="" id="{F4529712-9035-A2F9-1BEB-9953492FB9FB}"/>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12899" t="26647" r="14442" b="31241"/>
          <a:stretch/>
        </p:blipFill>
        <p:spPr>
          <a:xfrm>
            <a:off x="2514394" y="5132719"/>
            <a:ext cx="1153391" cy="668468"/>
          </a:xfrm>
          <a:prstGeom prst="rect">
            <a:avLst/>
          </a:prstGeom>
        </p:spPr>
      </p:pic>
    </p:spTree>
    <p:extLst>
      <p:ext uri="{BB962C8B-B14F-4D97-AF65-F5344CB8AC3E}">
        <p14:creationId xmlns:p14="http://schemas.microsoft.com/office/powerpoint/2010/main" xmlns="" val="3381773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xmlns="" id="{FFC40026-1CAC-40AF-9040-A4FC73C1F813}"/>
              </a:ext>
            </a:extLst>
          </p:cNvPr>
          <p:cNvSpPr txBox="1">
            <a:spLocks/>
          </p:cNvSpPr>
          <p:nvPr/>
        </p:nvSpPr>
        <p:spPr>
          <a:xfrm>
            <a:off x="280353" y="1138574"/>
            <a:ext cx="4319980" cy="296648"/>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lnSpc>
                <a:spcPct val="113000"/>
              </a:lnSpc>
              <a:spcBef>
                <a:spcPts val="750"/>
              </a:spcBef>
            </a:pPr>
            <a:r>
              <a:rPr lang="en-US" sz="1200" b="1" dirty="0">
                <a:solidFill>
                  <a:srgbClr val="8E1A60"/>
                </a:solidFill>
                <a:latin typeface="Arial"/>
              </a:rPr>
              <a:t>Grassroots Innovation Programme (GIP)  </a:t>
            </a:r>
            <a:endParaRPr lang="en-US" sz="1200" dirty="0">
              <a:solidFill>
                <a:srgbClr val="8E1A60"/>
              </a:solidFill>
              <a:latin typeface="Arial"/>
            </a:endParaRPr>
          </a:p>
        </p:txBody>
      </p:sp>
      <p:pic>
        <p:nvPicPr>
          <p:cNvPr id="10" name="Picture 9" descr="A picture containing text&#10;&#10;Description automatically generated">
            <a:extLst>
              <a:ext uri="{FF2B5EF4-FFF2-40B4-BE49-F238E27FC236}">
                <a16:creationId xmlns:a16="http://schemas.microsoft.com/office/drawing/2014/main" xmlns="" id="{D363787A-5031-EA8A-7590-BAA6B3E7560E}"/>
              </a:ext>
            </a:extLst>
          </p:cNvPr>
          <p:cNvPicPr>
            <a:picLocks noChangeAspect="1"/>
          </p:cNvPicPr>
          <p:nvPr/>
        </p:nvPicPr>
        <p:blipFill>
          <a:blip r:embed="rId2" cstate="hqprint">
            <a:extLst>
              <a:ext uri="{28A0092B-C50C-407E-A947-70E740481C1C}">
                <a14:useLocalDpi xmlns:a14="http://schemas.microsoft.com/office/drawing/2010/main" xmlns="" val="0"/>
              </a:ext>
            </a:extLst>
          </a:blip>
          <a:stretch>
            <a:fillRect/>
          </a:stretch>
        </p:blipFill>
        <p:spPr>
          <a:xfrm>
            <a:off x="4299062" y="1110915"/>
            <a:ext cx="1129758" cy="324000"/>
          </a:xfrm>
          <a:prstGeom prst="rect">
            <a:avLst/>
          </a:prstGeom>
        </p:spPr>
      </p:pic>
      <p:pic>
        <p:nvPicPr>
          <p:cNvPr id="11" name="Picture 10">
            <a:extLst>
              <a:ext uri="{FF2B5EF4-FFF2-40B4-BE49-F238E27FC236}">
                <a16:creationId xmlns:a16="http://schemas.microsoft.com/office/drawing/2014/main" xmlns="" id="{0DF3583B-BCCA-F174-51B3-341A20EA8CED}"/>
              </a:ext>
            </a:extLst>
          </p:cNvPr>
          <p:cNvPicPr>
            <a:picLocks noChangeAspect="1"/>
          </p:cNvPicPr>
          <p:nvPr/>
        </p:nvPicPr>
        <p:blipFill>
          <a:blip r:embed="rId3" cstate="hqprint">
            <a:extLst>
              <a:ext uri="{28A0092B-C50C-407E-A947-70E740481C1C}">
                <a14:useLocalDpi xmlns:a14="http://schemas.microsoft.com/office/drawing/2010/main" xmlns="" val="0"/>
              </a:ext>
            </a:extLst>
          </a:blip>
          <a:stretch>
            <a:fillRect/>
          </a:stretch>
        </p:blipFill>
        <p:spPr>
          <a:xfrm>
            <a:off x="5530780" y="1124897"/>
            <a:ext cx="512747" cy="324000"/>
          </a:xfrm>
          <a:prstGeom prst="rect">
            <a:avLst/>
          </a:prstGeom>
        </p:spPr>
      </p:pic>
      <p:sp>
        <p:nvSpPr>
          <p:cNvPr id="16" name="Title 7">
            <a:extLst>
              <a:ext uri="{FF2B5EF4-FFF2-40B4-BE49-F238E27FC236}">
                <a16:creationId xmlns:a16="http://schemas.microsoft.com/office/drawing/2014/main" xmlns="" id="{EE7A6CEA-6837-4765-96CB-E8EBEF0C25E7}"/>
              </a:ext>
            </a:extLst>
          </p:cNvPr>
          <p:cNvSpPr txBox="1">
            <a:spLocks/>
          </p:cNvSpPr>
          <p:nvPr/>
        </p:nvSpPr>
        <p:spPr>
          <a:xfrm>
            <a:off x="272543" y="1320013"/>
            <a:ext cx="4515401" cy="382695"/>
          </a:xfrm>
          <a:prstGeom prst="rect">
            <a:avLst/>
          </a:prstGeom>
        </p:spPr>
        <p:txBody>
          <a:bodyPr/>
          <a:lstStyle>
            <a:lvl1pPr algn="l" defTabSz="1219170" rtl="0" eaLnBrk="1" latinLnBrk="0" hangingPunct="1">
              <a:lnSpc>
                <a:spcPct val="90000"/>
              </a:lnSpc>
              <a:spcBef>
                <a:spcPct val="0"/>
              </a:spcBef>
              <a:buNone/>
              <a:defRPr lang="en-US" sz="2667" b="1" kern="1200" dirty="0">
                <a:solidFill>
                  <a:schemeClr val="accent3"/>
                </a:solidFill>
                <a:latin typeface="Montserrat Medium" panose="00000600000000000000" pitchFamily="2" charset="0"/>
                <a:ea typeface="+mn-ea"/>
                <a:cs typeface="+mn-cs"/>
              </a:defRPr>
            </a:lvl1pPr>
          </a:lstStyle>
          <a:p>
            <a:pPr defTabSz="914378">
              <a:lnSpc>
                <a:spcPct val="113000"/>
              </a:lnSpc>
              <a:spcBef>
                <a:spcPts val="750"/>
              </a:spcBef>
            </a:pPr>
            <a:r>
              <a:rPr lang="en-GB" sz="2100" dirty="0">
                <a:solidFill>
                  <a:srgbClr val="8E1A60"/>
                </a:solidFill>
                <a:latin typeface="Arial"/>
              </a:rPr>
              <a:t>Brendan Fernandez (26)</a:t>
            </a:r>
          </a:p>
          <a:p>
            <a:pPr defTabSz="914378">
              <a:lnSpc>
                <a:spcPct val="113000"/>
              </a:lnSpc>
              <a:spcBef>
                <a:spcPts val="750"/>
              </a:spcBef>
            </a:pPr>
            <a:endParaRPr lang="en-GB" sz="2100" dirty="0">
              <a:solidFill>
                <a:srgbClr val="8E1A60"/>
              </a:solidFill>
              <a:latin typeface="Arial"/>
            </a:endParaRPr>
          </a:p>
        </p:txBody>
      </p:sp>
      <p:grpSp>
        <p:nvGrpSpPr>
          <p:cNvPr id="19" name="Group 18">
            <a:extLst>
              <a:ext uri="{FF2B5EF4-FFF2-40B4-BE49-F238E27FC236}">
                <a16:creationId xmlns:a16="http://schemas.microsoft.com/office/drawing/2014/main" xmlns="" id="{E898EC12-883C-4DD1-9434-06187EB5EA73}"/>
              </a:ext>
            </a:extLst>
          </p:cNvPr>
          <p:cNvGrpSpPr/>
          <p:nvPr/>
        </p:nvGrpSpPr>
        <p:grpSpPr>
          <a:xfrm>
            <a:off x="1551119" y="1850705"/>
            <a:ext cx="3049214" cy="801339"/>
            <a:chOff x="2391635" y="1571108"/>
            <a:chExt cx="4065618" cy="1068452"/>
          </a:xfrm>
        </p:grpSpPr>
        <p:sp>
          <p:nvSpPr>
            <p:cNvPr id="21" name="Subtitle 8">
              <a:extLst>
                <a:ext uri="{FF2B5EF4-FFF2-40B4-BE49-F238E27FC236}">
                  <a16:creationId xmlns:a16="http://schemas.microsoft.com/office/drawing/2014/main" xmlns="" id="{8B810C95-46A4-45BA-91CA-B4E753C44522}"/>
                </a:ext>
              </a:extLst>
            </p:cNvPr>
            <p:cNvSpPr txBox="1">
              <a:spLocks/>
            </p:cNvSpPr>
            <p:nvPr/>
          </p:nvSpPr>
          <p:spPr>
            <a:xfrm>
              <a:off x="2391635" y="1571108"/>
              <a:ext cx="461348" cy="342116"/>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ts val="750"/>
                </a:spcBef>
              </a:pPr>
              <a:endParaRPr lang="en-US" sz="1350" dirty="0">
                <a:solidFill>
                  <a:srgbClr val="8E1A60"/>
                </a:solidFill>
                <a:latin typeface="Arial"/>
              </a:endParaRPr>
            </a:p>
          </p:txBody>
        </p:sp>
        <p:sp>
          <p:nvSpPr>
            <p:cNvPr id="22" name="Subtitle 8">
              <a:extLst>
                <a:ext uri="{FF2B5EF4-FFF2-40B4-BE49-F238E27FC236}">
                  <a16:creationId xmlns:a16="http://schemas.microsoft.com/office/drawing/2014/main" xmlns="" id="{C53BEE19-4063-4E32-BFF4-F031F46BCBE8}"/>
                </a:ext>
              </a:extLst>
            </p:cNvPr>
            <p:cNvSpPr txBox="1">
              <a:spLocks/>
            </p:cNvSpPr>
            <p:nvPr/>
          </p:nvSpPr>
          <p:spPr>
            <a:xfrm>
              <a:off x="6113788" y="2297444"/>
              <a:ext cx="343465" cy="342116"/>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spcBef>
                  <a:spcPts val="750"/>
                </a:spcBef>
              </a:pPr>
              <a:endParaRPr lang="en-US" sz="1350" dirty="0">
                <a:solidFill>
                  <a:srgbClr val="8E1A60"/>
                </a:solidFill>
                <a:latin typeface="Arial"/>
              </a:endParaRPr>
            </a:p>
          </p:txBody>
        </p:sp>
      </p:grpSp>
      <p:sp>
        <p:nvSpPr>
          <p:cNvPr id="23" name="TextBox 22">
            <a:extLst>
              <a:ext uri="{FF2B5EF4-FFF2-40B4-BE49-F238E27FC236}">
                <a16:creationId xmlns:a16="http://schemas.microsoft.com/office/drawing/2014/main" xmlns="" id="{F5706F26-CFC8-D882-25A0-4BEC43E2341D}"/>
              </a:ext>
            </a:extLst>
          </p:cNvPr>
          <p:cNvSpPr txBox="1"/>
          <p:nvPr/>
        </p:nvSpPr>
        <p:spPr>
          <a:xfrm>
            <a:off x="2040658" y="2110184"/>
            <a:ext cx="2555149" cy="442044"/>
          </a:xfrm>
          <a:prstGeom prst="rect">
            <a:avLst/>
          </a:prstGeom>
          <a:noFill/>
        </p:spPr>
        <p:txBody>
          <a:bodyPr wrap="square" rtlCol="0">
            <a:spAutoFit/>
          </a:bodyPr>
          <a:lstStyle/>
          <a:p>
            <a:pPr defTabSz="685800">
              <a:lnSpc>
                <a:spcPct val="107000"/>
              </a:lnSpc>
              <a:spcAft>
                <a:spcPts val="450"/>
              </a:spcAft>
            </a:pPr>
            <a:r>
              <a:rPr lang="en-GB" sz="900" b="1" dirty="0">
                <a:solidFill>
                  <a:srgbClr val="8E1A60"/>
                </a:solidFill>
                <a:latin typeface="Arial"/>
              </a:rPr>
              <a:t>Sector: </a:t>
            </a:r>
          </a:p>
          <a:p>
            <a:pPr defTabSz="685800">
              <a:lnSpc>
                <a:spcPct val="107000"/>
              </a:lnSpc>
              <a:spcAft>
                <a:spcPts val="450"/>
              </a:spcAft>
            </a:pPr>
            <a:r>
              <a:rPr lang="en-GB" sz="900" dirty="0">
                <a:solidFill>
                  <a:prstClr val="black"/>
                </a:solidFill>
                <a:latin typeface="Arial"/>
              </a:rPr>
              <a:t>Artificial Intelligence</a:t>
            </a:r>
            <a:r>
              <a:rPr lang="en-GB" sz="900" dirty="0">
                <a:solidFill>
                  <a:srgbClr val="8E1A60"/>
                </a:solidFill>
                <a:latin typeface="Arial"/>
              </a:rPr>
              <a:t> (</a:t>
            </a:r>
            <a:r>
              <a:rPr lang="en-GB" sz="900" dirty="0">
                <a:solidFill>
                  <a:prstClr val="black"/>
                </a:solidFill>
                <a:latin typeface="Arial"/>
              </a:rPr>
              <a:t>Big Data and Analytics</a:t>
            </a:r>
            <a:r>
              <a:rPr lang="en-GB" sz="900" dirty="0">
                <a:solidFill>
                  <a:srgbClr val="8E1A60"/>
                </a:solidFill>
                <a:latin typeface="Arial"/>
              </a:rPr>
              <a:t>) </a:t>
            </a:r>
            <a:endParaRPr lang="en-GB" sz="900" dirty="0">
              <a:solidFill>
                <a:srgbClr val="8E1A60"/>
              </a:solidFill>
              <a:latin typeface="Arial"/>
              <a:cs typeface="Times New Roman" panose="02020603050405020304" pitchFamily="18" charset="0"/>
            </a:endParaRPr>
          </a:p>
        </p:txBody>
      </p:sp>
      <p:sp>
        <p:nvSpPr>
          <p:cNvPr id="24" name="Subtitle 8">
            <a:extLst>
              <a:ext uri="{FF2B5EF4-FFF2-40B4-BE49-F238E27FC236}">
                <a16:creationId xmlns:a16="http://schemas.microsoft.com/office/drawing/2014/main" xmlns="" id="{A446FB41-C77A-4558-9048-EC2BFE604962}"/>
              </a:ext>
            </a:extLst>
          </p:cNvPr>
          <p:cNvSpPr txBox="1">
            <a:spLocks/>
          </p:cNvSpPr>
          <p:nvPr/>
        </p:nvSpPr>
        <p:spPr>
          <a:xfrm>
            <a:off x="279824" y="2873036"/>
            <a:ext cx="4468082" cy="1840148"/>
          </a:xfrm>
          <a:prstGeom prst="rect">
            <a:avLst/>
          </a:prstGeom>
        </p:spPr>
        <p:txBody>
          <a:bodyPr vert="horz" lIns="68580" tIns="34290" rIns="68580" bIns="34290" rtlCol="0" anchor="t">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342900">
              <a:lnSpc>
                <a:spcPct val="140000"/>
              </a:lnSpc>
              <a:spcBef>
                <a:spcPts val="750"/>
              </a:spcBef>
              <a:spcAft>
                <a:spcPts val="450"/>
              </a:spcAft>
            </a:pPr>
            <a:r>
              <a:rPr lang="en-GB" sz="900" b="1" dirty="0">
                <a:solidFill>
                  <a:srgbClr val="8E1A60"/>
                </a:solidFill>
                <a:latin typeface="Arial"/>
              </a:rPr>
              <a:t>What is the innovation/project?</a:t>
            </a:r>
            <a:endParaRPr lang="en-ZA" sz="900" b="1" dirty="0">
              <a:solidFill>
                <a:srgbClr val="000000"/>
              </a:solidFill>
              <a:latin typeface="Montserrat"/>
              <a:cs typeface="Times New Roman"/>
            </a:endParaRPr>
          </a:p>
          <a:p>
            <a:pPr algn="just" defTabSz="342900">
              <a:lnSpc>
                <a:spcPct val="107000"/>
              </a:lnSpc>
              <a:spcBef>
                <a:spcPts val="450"/>
              </a:spcBef>
              <a:spcAft>
                <a:spcPts val="450"/>
              </a:spcAft>
            </a:pPr>
            <a:r>
              <a:rPr lang="en-GB" sz="900" dirty="0">
                <a:solidFill>
                  <a:prstClr val="black"/>
                </a:solidFill>
                <a:latin typeface="Arial"/>
              </a:rPr>
              <a:t>ERS Tech is an end-to-end Business Intelligence (BI) driven Fleet Management Solution. This solution connects multiple Internet-of-Things enabled devices and sensors (incl. GPS tracking devices, fuel sensors, temperature sensors, on-board video cameras etc.) to collect data of interest from vehicles, thereafter, the solution uses AI and Machine Learning algorithms to analyse data and produce actionable insights to inform decision making in real-time. The core solution features include driver behaviour and safety management, fuel management, route optimization, predictive and prescriptive maintenance planning and live BI reporting dashboards. ERS Tech leverages data to help fleet managers improve operational efficiencies while reducing costs, among other benefits. </a:t>
            </a:r>
          </a:p>
          <a:p>
            <a:pPr algn="just" defTabSz="342900">
              <a:lnSpc>
                <a:spcPct val="140000"/>
              </a:lnSpc>
              <a:spcBef>
                <a:spcPts val="750"/>
              </a:spcBef>
              <a:spcAft>
                <a:spcPts val="450"/>
              </a:spcAft>
            </a:pPr>
            <a:endParaRPr lang="en-GB" sz="900" b="1" dirty="0">
              <a:solidFill>
                <a:prstClr val="black"/>
              </a:solidFill>
              <a:latin typeface="Arial"/>
              <a:cs typeface="Times New Roman" panose="02020603050405020304" pitchFamily="18" charset="0"/>
            </a:endParaRPr>
          </a:p>
        </p:txBody>
      </p:sp>
      <p:sp>
        <p:nvSpPr>
          <p:cNvPr id="25" name="TextBox 24">
            <a:extLst>
              <a:ext uri="{FF2B5EF4-FFF2-40B4-BE49-F238E27FC236}">
                <a16:creationId xmlns:a16="http://schemas.microsoft.com/office/drawing/2014/main" xmlns="" id="{AB3F4E9B-E944-AED1-E41B-7C448E0289DC}"/>
              </a:ext>
            </a:extLst>
          </p:cNvPr>
          <p:cNvSpPr txBox="1"/>
          <p:nvPr/>
        </p:nvSpPr>
        <p:spPr>
          <a:xfrm>
            <a:off x="282721" y="4670876"/>
            <a:ext cx="4319980" cy="1336071"/>
          </a:xfrm>
          <a:prstGeom prst="rect">
            <a:avLst/>
          </a:prstGeom>
          <a:noFill/>
        </p:spPr>
        <p:txBody>
          <a:bodyPr wrap="square" rtlCol="0">
            <a:spAutoFit/>
          </a:bodyPr>
          <a:lstStyle/>
          <a:p>
            <a:pPr defTabSz="685800">
              <a:lnSpc>
                <a:spcPct val="140000"/>
              </a:lnSpc>
              <a:spcBef>
                <a:spcPts val="750"/>
              </a:spcBef>
            </a:pPr>
            <a:r>
              <a:rPr lang="en-GB" sz="900" b="1" dirty="0">
                <a:solidFill>
                  <a:srgbClr val="8E1A60"/>
                </a:solidFill>
                <a:latin typeface="Arial"/>
              </a:rPr>
              <a:t>Who is involved?</a:t>
            </a:r>
            <a:endParaRPr lang="en-GB" sz="900" b="1" dirty="0">
              <a:solidFill>
                <a:srgbClr val="8E1A60"/>
              </a:solidFill>
              <a:latin typeface="Arial"/>
              <a:cs typeface="Times New Roman" panose="02020603050405020304" pitchFamily="18" charset="0"/>
            </a:endParaRPr>
          </a:p>
          <a:p>
            <a:pPr defTabSz="685800">
              <a:lnSpc>
                <a:spcPct val="140000"/>
              </a:lnSpc>
              <a:spcBef>
                <a:spcPts val="750"/>
              </a:spcBef>
            </a:pPr>
            <a:r>
              <a:rPr lang="en-GB" sz="900" dirty="0">
                <a:solidFill>
                  <a:prstClr val="black"/>
                </a:solidFill>
                <a:latin typeface="Arial"/>
                <a:ea typeface="Calibri" panose="020F0502020204030204" pitchFamily="34" charset="0"/>
                <a:cs typeface="Times New Roman" panose="02020603050405020304" pitchFamily="18" charset="0"/>
              </a:rPr>
              <a:t>Graf-in Tech was recently awarded as a winner of the City of Johannesburg (COJ) Smart City Innovation Challenge 2021/2022 and has secured an opportunity to pilot the ERS Tech solution for </a:t>
            </a:r>
            <a:r>
              <a:rPr lang="en-GB" sz="900" dirty="0" err="1">
                <a:solidFill>
                  <a:prstClr val="black"/>
                </a:solidFill>
                <a:latin typeface="Arial"/>
                <a:ea typeface="Calibri" panose="020F0502020204030204" pitchFamily="34" charset="0"/>
                <a:cs typeface="Times New Roman" panose="02020603050405020304" pitchFamily="18" charset="0"/>
              </a:rPr>
              <a:t>Pikitup’s</a:t>
            </a:r>
            <a:r>
              <a:rPr lang="en-GB" sz="900" dirty="0">
                <a:solidFill>
                  <a:prstClr val="black"/>
                </a:solidFill>
                <a:latin typeface="Arial"/>
                <a:ea typeface="Calibri" panose="020F0502020204030204" pitchFamily="34" charset="0"/>
                <a:cs typeface="Times New Roman" panose="02020603050405020304" pitchFamily="18" charset="0"/>
              </a:rPr>
              <a:t> fleet – which collects waste from over 3 million households and 17 thousand businesses around the City of Johannesburg. </a:t>
            </a:r>
          </a:p>
        </p:txBody>
      </p:sp>
      <p:sp>
        <p:nvSpPr>
          <p:cNvPr id="26" name="Subtitle 8">
            <a:extLst>
              <a:ext uri="{FF2B5EF4-FFF2-40B4-BE49-F238E27FC236}">
                <a16:creationId xmlns:a16="http://schemas.microsoft.com/office/drawing/2014/main" xmlns="" id="{C99C91F2-FF4A-48E5-88B9-E581F5FDC575}"/>
              </a:ext>
            </a:extLst>
          </p:cNvPr>
          <p:cNvSpPr txBox="1">
            <a:spLocks/>
          </p:cNvSpPr>
          <p:nvPr/>
        </p:nvSpPr>
        <p:spPr>
          <a:xfrm>
            <a:off x="4735789" y="1717677"/>
            <a:ext cx="4324187" cy="1339124"/>
          </a:xfrm>
          <a:prstGeom prst="rect">
            <a:avLst/>
          </a:prstGeom>
        </p:spPr>
        <p:txBody>
          <a:bodyPr vert="horz" lIns="68580" tIns="34290" rIns="68580" bIns="34290" rtlCol="0" anchor="t">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342900">
              <a:lnSpc>
                <a:spcPct val="107000"/>
              </a:lnSpc>
              <a:spcBef>
                <a:spcPts val="450"/>
              </a:spcBef>
              <a:spcAft>
                <a:spcPts val="450"/>
              </a:spcAft>
            </a:pPr>
            <a:r>
              <a:rPr lang="en-GB" sz="900" b="1" dirty="0">
                <a:solidFill>
                  <a:srgbClr val="8E1A60"/>
                </a:solidFill>
                <a:latin typeface="Arial"/>
              </a:rPr>
              <a:t>Achievements since start of GIP</a:t>
            </a:r>
          </a:p>
          <a:p>
            <a:pPr defTabSz="342900">
              <a:lnSpc>
                <a:spcPct val="107000"/>
              </a:lnSpc>
              <a:spcBef>
                <a:spcPts val="450"/>
              </a:spcBef>
              <a:spcAft>
                <a:spcPts val="450"/>
              </a:spcAft>
            </a:pPr>
            <a:r>
              <a:rPr lang="en-GB" sz="825" b="1" dirty="0">
                <a:solidFill>
                  <a:srgbClr val="8E1A60"/>
                </a:solidFill>
                <a:latin typeface="Arial"/>
                <a:ea typeface="Calibri" panose="020F0502020204030204" pitchFamily="34" charset="0"/>
                <a:cs typeface="Times New Roman"/>
              </a:rPr>
              <a:t>Funding:</a:t>
            </a:r>
            <a:r>
              <a:rPr lang="en-GB" sz="825" dirty="0">
                <a:solidFill>
                  <a:srgbClr val="8E1A60"/>
                </a:solidFill>
                <a:latin typeface="Arial"/>
                <a:ea typeface="Calibri" panose="020F0502020204030204" pitchFamily="34" charset="0"/>
                <a:cs typeface="Times New Roman"/>
              </a:rPr>
              <a:t> </a:t>
            </a:r>
            <a:r>
              <a:rPr lang="en-GB" sz="825" dirty="0">
                <a:solidFill>
                  <a:prstClr val="black"/>
                </a:solidFill>
                <a:latin typeface="Arial"/>
                <a:ea typeface="Calibri" panose="020F0502020204030204" pitchFamily="34" charset="0"/>
                <a:cs typeface="Times New Roman"/>
              </a:rPr>
              <a:t>R 560 000.00 from TIA (+ additional R500k grant committed by COJ)</a:t>
            </a:r>
            <a:endParaRPr lang="en-GB" sz="825" dirty="0">
              <a:solidFill>
                <a:prstClr val="black"/>
              </a:solidFill>
              <a:latin typeface="Arial"/>
              <a:ea typeface="Calibri" panose="020F0502020204030204" pitchFamily="34" charset="0"/>
              <a:cs typeface="Times New Roman" panose="02020603050405020304" pitchFamily="18" charset="0"/>
            </a:endParaRPr>
          </a:p>
          <a:p>
            <a:pPr defTabSz="342900">
              <a:lnSpc>
                <a:spcPct val="107000"/>
              </a:lnSpc>
              <a:spcBef>
                <a:spcPts val="450"/>
              </a:spcBef>
            </a:pPr>
            <a:r>
              <a:rPr lang="en-GB" sz="825" b="1" dirty="0">
                <a:solidFill>
                  <a:srgbClr val="8E1A60"/>
                </a:solidFill>
                <a:latin typeface="Arial"/>
                <a:ea typeface="Calibri" panose="020F0502020204030204" pitchFamily="34" charset="0"/>
                <a:cs typeface="Times New Roman"/>
              </a:rPr>
              <a:t>Partnerships: </a:t>
            </a:r>
            <a:endParaRPr lang="en-GB" sz="825" dirty="0">
              <a:solidFill>
                <a:prstClr val="black"/>
              </a:solidFill>
              <a:latin typeface="Arial"/>
              <a:ea typeface="Calibri" panose="020F0502020204030204" pitchFamily="34" charset="0"/>
              <a:cs typeface="CordiaUPC" panose="020B0502040204020203" pitchFamily="34" charset="-34"/>
            </a:endParaRPr>
          </a:p>
        </p:txBody>
      </p:sp>
      <p:sp>
        <p:nvSpPr>
          <p:cNvPr id="27" name="Subtitle 8">
            <a:extLst>
              <a:ext uri="{FF2B5EF4-FFF2-40B4-BE49-F238E27FC236}">
                <a16:creationId xmlns:a16="http://schemas.microsoft.com/office/drawing/2014/main" xmlns="" id="{16C8F5DF-528E-4809-AB1A-3FA537D4AD22}"/>
              </a:ext>
            </a:extLst>
          </p:cNvPr>
          <p:cNvSpPr txBox="1">
            <a:spLocks/>
          </p:cNvSpPr>
          <p:nvPr/>
        </p:nvSpPr>
        <p:spPr>
          <a:xfrm>
            <a:off x="4754048" y="3365049"/>
            <a:ext cx="4023040" cy="2368054"/>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342900">
              <a:lnSpc>
                <a:spcPct val="107000"/>
              </a:lnSpc>
              <a:spcBef>
                <a:spcPts val="450"/>
              </a:spcBef>
              <a:spcAft>
                <a:spcPts val="450"/>
              </a:spcAft>
            </a:pPr>
            <a:r>
              <a:rPr lang="en-GB" sz="900" b="1" dirty="0">
                <a:solidFill>
                  <a:srgbClr val="8E1A60"/>
                </a:solidFill>
                <a:latin typeface="Arial"/>
              </a:rPr>
              <a:t>What’s next?</a:t>
            </a:r>
          </a:p>
          <a:p>
            <a:pPr algn="just" defTabSz="342900">
              <a:lnSpc>
                <a:spcPct val="107000"/>
              </a:lnSpc>
              <a:spcBef>
                <a:spcPts val="450"/>
              </a:spcBef>
              <a:spcAft>
                <a:spcPts val="450"/>
              </a:spcAft>
            </a:pPr>
            <a:r>
              <a:rPr lang="en-GB" sz="900" dirty="0">
                <a:solidFill>
                  <a:prstClr val="black"/>
                </a:solidFill>
                <a:latin typeface="Arial"/>
              </a:rPr>
              <a:t>ERS Tech is a fully functional solution that has been successfully deployed for multiple private bus operators around Gauteng province. A successful pilot roll-out for </a:t>
            </a:r>
            <a:r>
              <a:rPr lang="en-GB" sz="900" dirty="0" err="1">
                <a:solidFill>
                  <a:prstClr val="black"/>
                </a:solidFill>
                <a:latin typeface="Arial"/>
              </a:rPr>
              <a:t>Pikitup</a:t>
            </a:r>
            <a:r>
              <a:rPr lang="en-GB" sz="900" dirty="0">
                <a:solidFill>
                  <a:prstClr val="black"/>
                </a:solidFill>
                <a:latin typeface="Arial"/>
              </a:rPr>
              <a:t> will be followed by a full solution implementation that will deliver clear Returns-on-Investment (ROI) for the entity. Moreover, Graf-in Tech is actively pursuing new opportunities to scale ERS Tech to other municipalities, government departments, and private sector clients across multiple industries such as logistics, agriculture, manufacturing and mining. </a:t>
            </a:r>
          </a:p>
          <a:p>
            <a:pPr algn="just" defTabSz="342900">
              <a:lnSpc>
                <a:spcPct val="107000"/>
              </a:lnSpc>
              <a:spcBef>
                <a:spcPts val="450"/>
              </a:spcBef>
              <a:spcAft>
                <a:spcPts val="450"/>
              </a:spcAft>
            </a:pPr>
            <a:r>
              <a:rPr lang="en-GB" sz="900" dirty="0">
                <a:solidFill>
                  <a:prstClr val="black"/>
                </a:solidFill>
                <a:latin typeface="Arial"/>
              </a:rPr>
              <a:t>Graf-in Tech is a Level 1 BBBEE contributor company and a registered member of MEMSA – through this partnership, we are now implementing ERS Tech to create live visibility for Key Performance Indicators, </a:t>
            </a:r>
            <a:r>
              <a:rPr lang="en-GB" sz="900">
                <a:solidFill>
                  <a:prstClr val="black"/>
                </a:solidFill>
                <a:latin typeface="Arial"/>
              </a:rPr>
              <a:t>predict equipment failure, </a:t>
            </a:r>
            <a:r>
              <a:rPr lang="en-GB" sz="900" dirty="0">
                <a:solidFill>
                  <a:prstClr val="black"/>
                </a:solidFill>
                <a:latin typeface="Arial"/>
              </a:rPr>
              <a:t>and optimise the performance of underground mining drills and rock bolter autonomous machines manufactured in SA – thus reducing machine downtime and saving significant costs for clients.</a:t>
            </a:r>
          </a:p>
        </p:txBody>
      </p:sp>
      <p:pic>
        <p:nvPicPr>
          <p:cNvPr id="5" name="Picture 4" descr="A person in a white shirt&#10;&#10;Description automatically generated with medium confidence">
            <a:extLst>
              <a:ext uri="{FF2B5EF4-FFF2-40B4-BE49-F238E27FC236}">
                <a16:creationId xmlns:a16="http://schemas.microsoft.com/office/drawing/2014/main" xmlns="" id="{F02684EE-32C9-D15A-FBE5-AA36267C2990}"/>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46088" y="1899189"/>
            <a:ext cx="1568779" cy="1023383"/>
          </a:xfrm>
          <a:prstGeom prst="rect">
            <a:avLst/>
          </a:prstGeom>
        </p:spPr>
      </p:pic>
      <p:pic>
        <p:nvPicPr>
          <p:cNvPr id="7" name="Picture 6" descr="Text&#10;&#10;Description automatically generated">
            <a:extLst>
              <a:ext uri="{FF2B5EF4-FFF2-40B4-BE49-F238E27FC236}">
                <a16:creationId xmlns:a16="http://schemas.microsoft.com/office/drawing/2014/main" xmlns="" id="{1B4C9008-B3B8-E6B7-1790-46C9C6EB695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990520" y="2522845"/>
            <a:ext cx="1721987" cy="407426"/>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xmlns="" id="{D41041C5-6921-5FD6-D806-D0BD1DE873E4}"/>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11965" t="14387" r="9803" b="11603"/>
          <a:stretch/>
        </p:blipFill>
        <p:spPr>
          <a:xfrm>
            <a:off x="4813556" y="2517031"/>
            <a:ext cx="953076" cy="816401"/>
          </a:xfrm>
          <a:prstGeom prst="rect">
            <a:avLst/>
          </a:prstGeom>
        </p:spPr>
      </p:pic>
      <p:pic>
        <p:nvPicPr>
          <p:cNvPr id="14" name="Picture 13">
            <a:extLst>
              <a:ext uri="{FF2B5EF4-FFF2-40B4-BE49-F238E27FC236}">
                <a16:creationId xmlns:a16="http://schemas.microsoft.com/office/drawing/2014/main" xmlns="" id="{B330417F-1F93-FDD5-FC4D-8DD5AC57C411}"/>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63793" b="11149"/>
          <a:stretch/>
        </p:blipFill>
        <p:spPr>
          <a:xfrm>
            <a:off x="5862916" y="2485414"/>
            <a:ext cx="706748" cy="879635"/>
          </a:xfrm>
          <a:prstGeom prst="rect">
            <a:avLst/>
          </a:prstGeom>
        </p:spPr>
      </p:pic>
      <p:pic>
        <p:nvPicPr>
          <p:cNvPr id="17" name="Picture 16">
            <a:extLst>
              <a:ext uri="{FF2B5EF4-FFF2-40B4-BE49-F238E27FC236}">
                <a16:creationId xmlns:a16="http://schemas.microsoft.com/office/drawing/2014/main" xmlns="" id="{7E6EFE91-8A23-1D7A-E471-EED663C80811}"/>
              </a:ext>
            </a:extLst>
          </p:cNvPr>
          <p:cNvPicPr>
            <a:picLocks noChangeAspect="1"/>
          </p:cNvPicPr>
          <p:nvPr/>
        </p:nvPicPr>
        <p:blipFill>
          <a:blip r:embed="rId8"/>
          <a:stretch>
            <a:fillRect/>
          </a:stretch>
        </p:blipFill>
        <p:spPr>
          <a:xfrm>
            <a:off x="6811262" y="2443137"/>
            <a:ext cx="921913" cy="921913"/>
          </a:xfrm>
          <a:prstGeom prst="rect">
            <a:avLst/>
          </a:prstGeom>
        </p:spPr>
      </p:pic>
      <p:pic>
        <p:nvPicPr>
          <p:cNvPr id="20" name="Picture 19" descr="Logo, company name&#10;&#10;Description automatically generated">
            <a:extLst>
              <a:ext uri="{FF2B5EF4-FFF2-40B4-BE49-F238E27FC236}">
                <a16:creationId xmlns:a16="http://schemas.microsoft.com/office/drawing/2014/main" xmlns="" id="{1AA62943-3179-3B61-B848-152F97D293C1}"/>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29905" t="17824" r="29854" b="18114"/>
          <a:stretch/>
        </p:blipFill>
        <p:spPr>
          <a:xfrm>
            <a:off x="7830119" y="2443137"/>
            <a:ext cx="1104066" cy="988869"/>
          </a:xfrm>
          <a:prstGeom prst="rect">
            <a:avLst/>
          </a:prstGeom>
        </p:spPr>
      </p:pic>
      <p:sp>
        <p:nvSpPr>
          <p:cNvPr id="30" name="TextBox 29">
            <a:extLst>
              <a:ext uri="{FF2B5EF4-FFF2-40B4-BE49-F238E27FC236}">
                <a16:creationId xmlns:a16="http://schemas.microsoft.com/office/drawing/2014/main" xmlns="" id="{D8873DA3-BEAE-7818-EBFB-CE4C94A55369}"/>
              </a:ext>
            </a:extLst>
          </p:cNvPr>
          <p:cNvSpPr txBox="1"/>
          <p:nvPr/>
        </p:nvSpPr>
        <p:spPr>
          <a:xfrm>
            <a:off x="272543" y="5750253"/>
            <a:ext cx="3320763" cy="207749"/>
          </a:xfrm>
          <a:prstGeom prst="rect">
            <a:avLst/>
          </a:prstGeom>
          <a:noFill/>
        </p:spPr>
        <p:txBody>
          <a:bodyPr wrap="square">
            <a:spAutoFit/>
          </a:bodyPr>
          <a:lstStyle/>
          <a:p>
            <a:pPr defTabSz="685800"/>
            <a:r>
              <a:rPr lang="en-ZA" sz="750" b="1" dirty="0">
                <a:solidFill>
                  <a:prstClr val="black"/>
                </a:solidFill>
                <a:latin typeface="Arial"/>
              </a:rPr>
              <a:t>Social Media: </a:t>
            </a:r>
            <a:r>
              <a:rPr lang="en-ZA" sz="750" u="sng" dirty="0">
                <a:solidFill>
                  <a:srgbClr val="0070C0"/>
                </a:solidFill>
                <a:latin typeface="Arial"/>
              </a:rPr>
              <a:t>https://www.linkedin.com/company/graf-in-tech-pty-ltd/</a:t>
            </a:r>
          </a:p>
        </p:txBody>
      </p:sp>
      <p:sp>
        <p:nvSpPr>
          <p:cNvPr id="32" name="TextBox 31">
            <a:extLst>
              <a:ext uri="{FF2B5EF4-FFF2-40B4-BE49-F238E27FC236}">
                <a16:creationId xmlns:a16="http://schemas.microsoft.com/office/drawing/2014/main" xmlns="" id="{B2961822-A823-D793-0EC1-BFE92ACC7720}"/>
              </a:ext>
            </a:extLst>
          </p:cNvPr>
          <p:cNvSpPr txBox="1"/>
          <p:nvPr/>
        </p:nvSpPr>
        <p:spPr>
          <a:xfrm>
            <a:off x="291941" y="1654495"/>
            <a:ext cx="4572000" cy="252633"/>
          </a:xfrm>
          <a:prstGeom prst="rect">
            <a:avLst/>
          </a:prstGeom>
          <a:noFill/>
        </p:spPr>
        <p:txBody>
          <a:bodyPr wrap="square">
            <a:spAutoFit/>
          </a:bodyPr>
          <a:lstStyle/>
          <a:p>
            <a:pPr defTabSz="685800">
              <a:lnSpc>
                <a:spcPct val="107000"/>
              </a:lnSpc>
              <a:spcAft>
                <a:spcPts val="450"/>
              </a:spcAft>
            </a:pPr>
            <a:r>
              <a:rPr lang="en-GB" sz="1050" b="1" dirty="0">
                <a:solidFill>
                  <a:prstClr val="black"/>
                </a:solidFill>
                <a:latin typeface="Arial"/>
              </a:rPr>
              <a:t>Graf-in Tech Founder &amp; Chief Executive Officer</a:t>
            </a:r>
          </a:p>
        </p:txBody>
      </p:sp>
    </p:spTree>
    <p:extLst>
      <p:ext uri="{BB962C8B-B14F-4D97-AF65-F5344CB8AC3E}">
        <p14:creationId xmlns:p14="http://schemas.microsoft.com/office/powerpoint/2010/main" xmlns="" val="547982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xmlns="" id="{FFC40026-1CAC-40AF-9040-A4FC73C1F813}"/>
              </a:ext>
            </a:extLst>
          </p:cNvPr>
          <p:cNvSpPr txBox="1">
            <a:spLocks/>
          </p:cNvSpPr>
          <p:nvPr/>
        </p:nvSpPr>
        <p:spPr>
          <a:xfrm>
            <a:off x="280353" y="1138574"/>
            <a:ext cx="4319980" cy="296648"/>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3000"/>
              </a:lnSpc>
            </a:pPr>
            <a:r>
              <a:rPr lang="en-US" sz="1200" b="1" dirty="0">
                <a:solidFill>
                  <a:schemeClr val="accent3"/>
                </a:solidFill>
              </a:rPr>
              <a:t>Grassroots Innovation Programme (GIP)  </a:t>
            </a:r>
            <a:endParaRPr lang="en-US" sz="1200" dirty="0">
              <a:solidFill>
                <a:schemeClr val="accent3"/>
              </a:solidFill>
            </a:endParaRPr>
          </a:p>
        </p:txBody>
      </p:sp>
      <p:pic>
        <p:nvPicPr>
          <p:cNvPr id="10" name="Picture 9" descr="A picture containing text&#10;&#10;Description automatically generated">
            <a:extLst>
              <a:ext uri="{FF2B5EF4-FFF2-40B4-BE49-F238E27FC236}">
                <a16:creationId xmlns:a16="http://schemas.microsoft.com/office/drawing/2014/main" xmlns="" id="{D363787A-5031-EA8A-7590-BAA6B3E7560E}"/>
              </a:ext>
            </a:extLst>
          </p:cNvPr>
          <p:cNvPicPr>
            <a:picLocks noChangeAspect="1"/>
          </p:cNvPicPr>
          <p:nvPr/>
        </p:nvPicPr>
        <p:blipFill>
          <a:blip r:embed="rId2" cstate="hqprint">
            <a:extLst>
              <a:ext uri="{28A0092B-C50C-407E-A947-70E740481C1C}">
                <a14:useLocalDpi xmlns:a14="http://schemas.microsoft.com/office/drawing/2010/main" xmlns="" val="0"/>
              </a:ext>
            </a:extLst>
          </a:blip>
          <a:stretch>
            <a:fillRect/>
          </a:stretch>
        </p:blipFill>
        <p:spPr>
          <a:xfrm>
            <a:off x="4299062" y="1110915"/>
            <a:ext cx="1129758" cy="324000"/>
          </a:xfrm>
          <a:prstGeom prst="rect">
            <a:avLst/>
          </a:prstGeom>
        </p:spPr>
      </p:pic>
      <p:pic>
        <p:nvPicPr>
          <p:cNvPr id="11" name="Picture 10">
            <a:extLst>
              <a:ext uri="{FF2B5EF4-FFF2-40B4-BE49-F238E27FC236}">
                <a16:creationId xmlns:a16="http://schemas.microsoft.com/office/drawing/2014/main" xmlns="" id="{0DF3583B-BCCA-F174-51B3-341A20EA8CED}"/>
              </a:ext>
            </a:extLst>
          </p:cNvPr>
          <p:cNvPicPr>
            <a:picLocks noChangeAspect="1"/>
          </p:cNvPicPr>
          <p:nvPr/>
        </p:nvPicPr>
        <p:blipFill>
          <a:blip r:embed="rId3" cstate="hqprint">
            <a:extLst>
              <a:ext uri="{28A0092B-C50C-407E-A947-70E740481C1C}">
                <a14:useLocalDpi xmlns:a14="http://schemas.microsoft.com/office/drawing/2010/main" xmlns="" val="0"/>
              </a:ext>
            </a:extLst>
          </a:blip>
          <a:stretch>
            <a:fillRect/>
          </a:stretch>
        </p:blipFill>
        <p:spPr>
          <a:xfrm>
            <a:off x="5530780" y="1124897"/>
            <a:ext cx="512747" cy="324000"/>
          </a:xfrm>
          <a:prstGeom prst="rect">
            <a:avLst/>
          </a:prstGeom>
        </p:spPr>
      </p:pic>
      <p:sp>
        <p:nvSpPr>
          <p:cNvPr id="16" name="Title 7">
            <a:extLst>
              <a:ext uri="{FF2B5EF4-FFF2-40B4-BE49-F238E27FC236}">
                <a16:creationId xmlns:a16="http://schemas.microsoft.com/office/drawing/2014/main" xmlns="" id="{EE7A6CEA-6837-4765-96CB-E8EBEF0C25E7}"/>
              </a:ext>
            </a:extLst>
          </p:cNvPr>
          <p:cNvSpPr txBox="1">
            <a:spLocks/>
          </p:cNvSpPr>
          <p:nvPr/>
        </p:nvSpPr>
        <p:spPr>
          <a:xfrm>
            <a:off x="265769" y="1470141"/>
            <a:ext cx="4515401" cy="382695"/>
          </a:xfrm>
          <a:prstGeom prst="rect">
            <a:avLst/>
          </a:prstGeom>
        </p:spPr>
        <p:txBody>
          <a:bodyPr/>
          <a:lstStyle>
            <a:lvl1pPr algn="l" defTabSz="1219170" rtl="0" eaLnBrk="1" latinLnBrk="0" hangingPunct="1">
              <a:lnSpc>
                <a:spcPct val="90000"/>
              </a:lnSpc>
              <a:spcBef>
                <a:spcPct val="0"/>
              </a:spcBef>
              <a:buNone/>
              <a:defRPr lang="en-US" sz="2667" b="1" kern="1200" dirty="0">
                <a:solidFill>
                  <a:schemeClr val="accent3"/>
                </a:solidFill>
                <a:latin typeface="Montserrat Medium" panose="00000600000000000000" pitchFamily="2" charset="0"/>
                <a:ea typeface="+mn-ea"/>
                <a:cs typeface="+mn-cs"/>
              </a:defRPr>
            </a:lvl1pPr>
          </a:lstStyle>
          <a:p>
            <a:pPr>
              <a:lnSpc>
                <a:spcPct val="113000"/>
              </a:lnSpc>
              <a:spcBef>
                <a:spcPts val="750"/>
              </a:spcBef>
            </a:pPr>
            <a:r>
              <a:rPr lang="en-GB" sz="2100" dirty="0">
                <a:latin typeface="+mj-lt"/>
              </a:rPr>
              <a:t>Busisiwe Ndabana</a:t>
            </a:r>
          </a:p>
        </p:txBody>
      </p:sp>
      <p:grpSp>
        <p:nvGrpSpPr>
          <p:cNvPr id="19" name="Group 18">
            <a:extLst>
              <a:ext uri="{FF2B5EF4-FFF2-40B4-BE49-F238E27FC236}">
                <a16:creationId xmlns:a16="http://schemas.microsoft.com/office/drawing/2014/main" xmlns="" id="{E898EC12-883C-4DD1-9434-06187EB5EA73}"/>
              </a:ext>
            </a:extLst>
          </p:cNvPr>
          <p:cNvGrpSpPr/>
          <p:nvPr/>
        </p:nvGrpSpPr>
        <p:grpSpPr>
          <a:xfrm>
            <a:off x="1551119" y="1850705"/>
            <a:ext cx="3049214" cy="801339"/>
            <a:chOff x="2391635" y="1571108"/>
            <a:chExt cx="4065618" cy="1068452"/>
          </a:xfrm>
        </p:grpSpPr>
        <p:sp>
          <p:nvSpPr>
            <p:cNvPr id="21" name="Subtitle 8">
              <a:extLst>
                <a:ext uri="{FF2B5EF4-FFF2-40B4-BE49-F238E27FC236}">
                  <a16:creationId xmlns:a16="http://schemas.microsoft.com/office/drawing/2014/main" xmlns="" id="{8B810C95-46A4-45BA-91CA-B4E753C44522}"/>
                </a:ext>
              </a:extLst>
            </p:cNvPr>
            <p:cNvSpPr txBox="1">
              <a:spLocks/>
            </p:cNvSpPr>
            <p:nvPr/>
          </p:nvSpPr>
          <p:spPr>
            <a:xfrm>
              <a:off x="2391635" y="1571108"/>
              <a:ext cx="461348" cy="342116"/>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350" dirty="0">
                <a:solidFill>
                  <a:schemeClr val="accent3"/>
                </a:solidFill>
                <a:latin typeface="+mn-lt"/>
              </a:endParaRPr>
            </a:p>
          </p:txBody>
        </p:sp>
        <p:sp>
          <p:nvSpPr>
            <p:cNvPr id="22" name="Subtitle 8">
              <a:extLst>
                <a:ext uri="{FF2B5EF4-FFF2-40B4-BE49-F238E27FC236}">
                  <a16:creationId xmlns:a16="http://schemas.microsoft.com/office/drawing/2014/main" xmlns="" id="{C53BEE19-4063-4E32-BFF4-F031F46BCBE8}"/>
                </a:ext>
              </a:extLst>
            </p:cNvPr>
            <p:cNvSpPr txBox="1">
              <a:spLocks/>
            </p:cNvSpPr>
            <p:nvPr/>
          </p:nvSpPr>
          <p:spPr>
            <a:xfrm>
              <a:off x="6113788" y="2297444"/>
              <a:ext cx="343465" cy="342116"/>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350" dirty="0">
                <a:solidFill>
                  <a:schemeClr val="accent3"/>
                </a:solidFill>
                <a:latin typeface="+mn-lt"/>
              </a:endParaRPr>
            </a:p>
          </p:txBody>
        </p:sp>
      </p:grpSp>
      <p:sp>
        <p:nvSpPr>
          <p:cNvPr id="23" name="TextBox 22">
            <a:extLst>
              <a:ext uri="{FF2B5EF4-FFF2-40B4-BE49-F238E27FC236}">
                <a16:creationId xmlns:a16="http://schemas.microsoft.com/office/drawing/2014/main" xmlns="" id="{F5706F26-CFC8-D882-25A0-4BEC43E2341D}"/>
              </a:ext>
            </a:extLst>
          </p:cNvPr>
          <p:cNvSpPr txBox="1"/>
          <p:nvPr/>
        </p:nvSpPr>
        <p:spPr>
          <a:xfrm>
            <a:off x="1724124" y="2511979"/>
            <a:ext cx="2555149" cy="229743"/>
          </a:xfrm>
          <a:prstGeom prst="rect">
            <a:avLst/>
          </a:prstGeom>
          <a:noFill/>
        </p:spPr>
        <p:txBody>
          <a:bodyPr wrap="square" rtlCol="0">
            <a:spAutoFit/>
          </a:bodyPr>
          <a:lstStyle/>
          <a:p>
            <a:pPr>
              <a:lnSpc>
                <a:spcPct val="107000"/>
              </a:lnSpc>
              <a:spcAft>
                <a:spcPts val="450"/>
              </a:spcAft>
            </a:pPr>
            <a:r>
              <a:rPr lang="en-GB" sz="900" b="1" dirty="0">
                <a:cs typeface="Times New Roman" panose="02020603050405020304" pitchFamily="18" charset="0"/>
              </a:rPr>
              <a:t>ICT Sector</a:t>
            </a:r>
          </a:p>
        </p:txBody>
      </p:sp>
      <p:sp>
        <p:nvSpPr>
          <p:cNvPr id="24" name="Subtitle 8">
            <a:extLst>
              <a:ext uri="{FF2B5EF4-FFF2-40B4-BE49-F238E27FC236}">
                <a16:creationId xmlns:a16="http://schemas.microsoft.com/office/drawing/2014/main" xmlns="" id="{A446FB41-C77A-4558-9048-EC2BFE604962}"/>
              </a:ext>
            </a:extLst>
          </p:cNvPr>
          <p:cNvSpPr txBox="1">
            <a:spLocks/>
          </p:cNvSpPr>
          <p:nvPr/>
        </p:nvSpPr>
        <p:spPr>
          <a:xfrm>
            <a:off x="267749" y="3324817"/>
            <a:ext cx="4426455" cy="1244225"/>
          </a:xfrm>
          <a:prstGeom prst="rect">
            <a:avLst/>
          </a:prstGeom>
        </p:spPr>
        <p:txBody>
          <a:bodyPr vert="horz" lIns="68580" tIns="34290" rIns="68580" bIns="34290" rtlCol="0" anchor="t">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40000"/>
              </a:lnSpc>
              <a:spcAft>
                <a:spcPts val="450"/>
              </a:spcAft>
            </a:pPr>
            <a:r>
              <a:rPr lang="en-GB" sz="900" b="1" dirty="0">
                <a:solidFill>
                  <a:schemeClr val="accent3"/>
                </a:solidFill>
                <a:latin typeface="+mn-lt"/>
              </a:rPr>
              <a:t>What is the innovation/project?</a:t>
            </a:r>
          </a:p>
          <a:p>
            <a:pPr algn="just">
              <a:lnSpc>
                <a:spcPct val="140000"/>
              </a:lnSpc>
              <a:spcAft>
                <a:spcPts val="450"/>
              </a:spcAft>
            </a:pPr>
            <a:r>
              <a:rPr lang="en-GB" sz="900" dirty="0">
                <a:solidFill>
                  <a:schemeClr val="tx1"/>
                </a:solidFill>
                <a:latin typeface="+mn-lt"/>
              </a:rPr>
              <a:t>Street Governor is a transport intelligence system designed to help stabilise the minibus taxi industry. This is achieved by providing a set of decision-support tools to various stakeholders that make the business of the taxi industry work. The system will narrow the trust deficit by improving transparency, accountability and profitability.</a:t>
            </a:r>
          </a:p>
          <a:p>
            <a:pPr algn="just">
              <a:lnSpc>
                <a:spcPct val="140000"/>
              </a:lnSpc>
              <a:spcAft>
                <a:spcPts val="450"/>
              </a:spcAft>
            </a:pPr>
            <a:endParaRPr lang="en-GB" sz="900" dirty="0">
              <a:solidFill>
                <a:schemeClr val="tx1"/>
              </a:solidFill>
              <a:latin typeface="+mn-lt"/>
              <a:cs typeface="Times New Roman" panose="02020603050405020304" pitchFamily="18" charset="0"/>
            </a:endParaRPr>
          </a:p>
          <a:p>
            <a:pPr algn="just">
              <a:lnSpc>
                <a:spcPct val="140000"/>
              </a:lnSpc>
            </a:pPr>
            <a:endParaRPr lang="en-ZA" sz="900" dirty="0">
              <a:solidFill>
                <a:srgbClr val="000000"/>
              </a:solidFill>
              <a:latin typeface="Montserrat"/>
              <a:ea typeface="Calibri" panose="020F0502020204030204" pitchFamily="34" charset="0"/>
              <a:cs typeface="Times New Roman"/>
            </a:endParaRPr>
          </a:p>
        </p:txBody>
      </p:sp>
      <p:sp>
        <p:nvSpPr>
          <p:cNvPr id="25" name="TextBox 24">
            <a:extLst>
              <a:ext uri="{FF2B5EF4-FFF2-40B4-BE49-F238E27FC236}">
                <a16:creationId xmlns:a16="http://schemas.microsoft.com/office/drawing/2014/main" xmlns="" id="{AB3F4E9B-E944-AED1-E41B-7C448E0289DC}"/>
              </a:ext>
            </a:extLst>
          </p:cNvPr>
          <p:cNvSpPr txBox="1"/>
          <p:nvPr/>
        </p:nvSpPr>
        <p:spPr>
          <a:xfrm>
            <a:off x="297027" y="4555411"/>
            <a:ext cx="4319980" cy="1036630"/>
          </a:xfrm>
          <a:prstGeom prst="rect">
            <a:avLst/>
          </a:prstGeom>
          <a:noFill/>
        </p:spPr>
        <p:txBody>
          <a:bodyPr wrap="square" rtlCol="0">
            <a:spAutoFit/>
          </a:bodyPr>
          <a:lstStyle/>
          <a:p>
            <a:pPr>
              <a:lnSpc>
                <a:spcPct val="140000"/>
              </a:lnSpc>
              <a:spcBef>
                <a:spcPts val="750"/>
              </a:spcBef>
            </a:pPr>
            <a:r>
              <a:rPr lang="en-GB" sz="900" b="1" dirty="0">
                <a:solidFill>
                  <a:schemeClr val="accent3"/>
                </a:solidFill>
              </a:rPr>
              <a:t>Who is involved?</a:t>
            </a:r>
          </a:p>
          <a:p>
            <a:pPr>
              <a:lnSpc>
                <a:spcPct val="140000"/>
              </a:lnSpc>
              <a:spcBef>
                <a:spcPts val="750"/>
              </a:spcBef>
            </a:pPr>
            <a:r>
              <a:rPr lang="en-GB" sz="900" dirty="0">
                <a:cs typeface="Times New Roman" panose="02020603050405020304" pitchFamily="18" charset="0"/>
              </a:rPr>
              <a:t>SmartVein and Santaco have partnered on the Street Governor project. All public transport formations affiliated with Santaco will be part of Street Governor. </a:t>
            </a:r>
          </a:p>
          <a:p>
            <a:pPr>
              <a:lnSpc>
                <a:spcPct val="140000"/>
              </a:lnSpc>
              <a:spcBef>
                <a:spcPts val="750"/>
              </a:spcBef>
            </a:pPr>
            <a:endParaRPr lang="en-GB" sz="825" dirty="0">
              <a:ea typeface="Calibri" panose="020F0502020204030204" pitchFamily="34" charset="0"/>
              <a:cs typeface="Times New Roman" panose="02020603050405020304" pitchFamily="18" charset="0"/>
            </a:endParaRPr>
          </a:p>
        </p:txBody>
      </p:sp>
      <p:sp>
        <p:nvSpPr>
          <p:cNvPr id="26" name="Subtitle 8">
            <a:extLst>
              <a:ext uri="{FF2B5EF4-FFF2-40B4-BE49-F238E27FC236}">
                <a16:creationId xmlns:a16="http://schemas.microsoft.com/office/drawing/2014/main" xmlns="" id="{C99C91F2-FF4A-48E5-88B9-E581F5FDC575}"/>
              </a:ext>
            </a:extLst>
          </p:cNvPr>
          <p:cNvSpPr txBox="1">
            <a:spLocks/>
          </p:cNvSpPr>
          <p:nvPr/>
        </p:nvSpPr>
        <p:spPr>
          <a:xfrm>
            <a:off x="4795113" y="1684747"/>
            <a:ext cx="4023040" cy="1339124"/>
          </a:xfrm>
          <a:prstGeom prst="rect">
            <a:avLst/>
          </a:prstGeom>
        </p:spPr>
        <p:txBody>
          <a:bodyPr vert="horz" lIns="68580" tIns="34290" rIns="68580" bIns="34290" rtlCol="0" anchor="t">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Bef>
                <a:spcPts val="450"/>
              </a:spcBef>
              <a:spcAft>
                <a:spcPts val="450"/>
              </a:spcAft>
            </a:pPr>
            <a:r>
              <a:rPr lang="en-GB" sz="900" b="1" dirty="0">
                <a:solidFill>
                  <a:schemeClr val="accent3"/>
                </a:solidFill>
                <a:latin typeface="+mn-lt"/>
              </a:rPr>
              <a:t>Achievements since the start of GIP</a:t>
            </a:r>
          </a:p>
          <a:p>
            <a:pPr>
              <a:lnSpc>
                <a:spcPct val="107000"/>
              </a:lnSpc>
              <a:spcBef>
                <a:spcPts val="450"/>
              </a:spcBef>
              <a:spcAft>
                <a:spcPts val="450"/>
              </a:spcAft>
            </a:pPr>
            <a:r>
              <a:rPr lang="en-GB" sz="825" b="1" dirty="0">
                <a:solidFill>
                  <a:schemeClr val="accent3"/>
                </a:solidFill>
                <a:latin typeface="+mn-lt"/>
                <a:ea typeface="Calibri" panose="020F0502020204030204" pitchFamily="34" charset="0"/>
                <a:cs typeface="Times New Roman"/>
              </a:rPr>
              <a:t>Funding:</a:t>
            </a:r>
            <a:r>
              <a:rPr lang="en-GB" sz="825" dirty="0">
                <a:solidFill>
                  <a:schemeClr val="accent3"/>
                </a:solidFill>
                <a:latin typeface="+mn-lt"/>
                <a:ea typeface="Calibri" panose="020F0502020204030204" pitchFamily="34" charset="0"/>
                <a:cs typeface="Times New Roman"/>
              </a:rPr>
              <a:t> </a:t>
            </a:r>
            <a:r>
              <a:rPr lang="en-GB" sz="825" dirty="0">
                <a:solidFill>
                  <a:schemeClr val="tx1"/>
                </a:solidFill>
                <a:latin typeface="+mn-lt"/>
                <a:ea typeface="Calibri" panose="020F0502020204030204" pitchFamily="34" charset="0"/>
                <a:cs typeface="Times New Roman"/>
              </a:rPr>
              <a:t>R 260k GIP grant, R300k GIP grant, Fem in Tech Investment Readiness Program, Patent, trademarks and a partnership with Santaco through an equity deal transaction.</a:t>
            </a:r>
            <a:endParaRPr lang="en-GB" sz="825" dirty="0">
              <a:solidFill>
                <a:schemeClr val="tx1"/>
              </a:solidFill>
              <a:latin typeface="+mn-lt"/>
              <a:ea typeface="Calibri" panose="020F0502020204030204" pitchFamily="34" charset="0"/>
              <a:cs typeface="Times New Roman" panose="02020603050405020304" pitchFamily="18" charset="0"/>
            </a:endParaRPr>
          </a:p>
          <a:p>
            <a:pPr>
              <a:lnSpc>
                <a:spcPct val="107000"/>
              </a:lnSpc>
              <a:spcBef>
                <a:spcPts val="450"/>
              </a:spcBef>
            </a:pPr>
            <a:r>
              <a:rPr lang="en-GB" sz="825" b="1" dirty="0">
                <a:solidFill>
                  <a:schemeClr val="accent3"/>
                </a:solidFill>
                <a:latin typeface="+mn-lt"/>
                <a:ea typeface="Calibri" panose="020F0502020204030204" pitchFamily="34" charset="0"/>
                <a:cs typeface="Times New Roman"/>
              </a:rPr>
              <a:t>Partnerships: </a:t>
            </a:r>
          </a:p>
          <a:p>
            <a:pPr>
              <a:lnSpc>
                <a:spcPct val="107000"/>
              </a:lnSpc>
              <a:spcBef>
                <a:spcPts val="450"/>
              </a:spcBef>
            </a:pPr>
            <a:endParaRPr lang="en-GB" sz="825" dirty="0">
              <a:solidFill>
                <a:schemeClr val="tx1"/>
              </a:solidFill>
              <a:latin typeface="+mn-lt"/>
              <a:ea typeface="Calibri" panose="020F0502020204030204" pitchFamily="34" charset="0"/>
              <a:cs typeface="CordiaUPC" panose="020B0502040204020203" pitchFamily="34" charset="-34"/>
            </a:endParaRPr>
          </a:p>
        </p:txBody>
      </p:sp>
      <p:sp>
        <p:nvSpPr>
          <p:cNvPr id="27" name="Subtitle 8">
            <a:extLst>
              <a:ext uri="{FF2B5EF4-FFF2-40B4-BE49-F238E27FC236}">
                <a16:creationId xmlns:a16="http://schemas.microsoft.com/office/drawing/2014/main" xmlns="" id="{16C8F5DF-528E-4809-AB1A-3FA537D4AD22}"/>
              </a:ext>
            </a:extLst>
          </p:cNvPr>
          <p:cNvSpPr txBox="1">
            <a:spLocks/>
          </p:cNvSpPr>
          <p:nvPr/>
        </p:nvSpPr>
        <p:spPr>
          <a:xfrm>
            <a:off x="4867124" y="3116430"/>
            <a:ext cx="4023040" cy="2439688"/>
          </a:xfrm>
          <a:prstGeom prst="rect">
            <a:avLst/>
          </a:prstGeom>
        </p:spPr>
        <p:txBody>
          <a:bodyPr vert="horz" lIns="68580" tIns="34290" rIns="68580" bIns="34290" rtlCol="0">
            <a:noAutofit/>
          </a:bodyPr>
          <a:lstStyle>
            <a:lvl1pPr marL="0" indent="0" algn="l" defTabSz="457200" rtl="0" eaLnBrk="1" latinLnBrk="0" hangingPunct="1">
              <a:lnSpc>
                <a:spcPct val="114000"/>
              </a:lnSpc>
              <a:spcBef>
                <a:spcPts val="1000"/>
              </a:spcBef>
              <a:buFont typeface="Arial" panose="020B0604020202020204" pitchFamily="34" charset="0"/>
              <a:buNone/>
              <a:defRPr lang="en-GB" sz="2100" kern="1200" dirty="0">
                <a:solidFill>
                  <a:schemeClr val="bg1"/>
                </a:solidFill>
                <a:latin typeface="+mj-lt"/>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7000"/>
              </a:lnSpc>
              <a:spcBef>
                <a:spcPts val="450"/>
              </a:spcBef>
              <a:spcAft>
                <a:spcPts val="450"/>
              </a:spcAft>
            </a:pPr>
            <a:endParaRPr lang="en-GB" sz="900" b="1" dirty="0">
              <a:solidFill>
                <a:schemeClr val="accent3"/>
              </a:solidFill>
              <a:latin typeface="+mn-lt"/>
            </a:endParaRPr>
          </a:p>
          <a:p>
            <a:pPr algn="just">
              <a:lnSpc>
                <a:spcPct val="107000"/>
              </a:lnSpc>
              <a:spcBef>
                <a:spcPts val="450"/>
              </a:spcBef>
              <a:spcAft>
                <a:spcPts val="450"/>
              </a:spcAft>
            </a:pPr>
            <a:r>
              <a:rPr lang="en-GB" sz="900" b="1" dirty="0">
                <a:solidFill>
                  <a:schemeClr val="accent3"/>
                </a:solidFill>
                <a:latin typeface="+mn-lt"/>
              </a:rPr>
              <a:t>What’s next?</a:t>
            </a:r>
          </a:p>
          <a:p>
            <a:pPr algn="just">
              <a:lnSpc>
                <a:spcPct val="107000"/>
              </a:lnSpc>
              <a:spcBef>
                <a:spcPts val="450"/>
              </a:spcBef>
              <a:spcAft>
                <a:spcPts val="450"/>
              </a:spcAft>
            </a:pPr>
            <a:r>
              <a:rPr lang="en-GB" sz="900" dirty="0">
                <a:solidFill>
                  <a:schemeClr val="tx1"/>
                </a:solidFill>
                <a:latin typeface="+mn-lt"/>
              </a:rPr>
              <a:t>An equity transaction between SmartVein and Santaco will be concluded by the end of November 2022.</a:t>
            </a:r>
          </a:p>
          <a:p>
            <a:pPr algn="just">
              <a:lnSpc>
                <a:spcPct val="107000"/>
              </a:lnSpc>
              <a:spcBef>
                <a:spcPts val="450"/>
              </a:spcBef>
              <a:spcAft>
                <a:spcPts val="450"/>
              </a:spcAft>
            </a:pPr>
            <a:r>
              <a:rPr lang="en-GB" sz="900" dirty="0">
                <a:solidFill>
                  <a:schemeClr val="tx1"/>
                </a:solidFill>
                <a:latin typeface="+mn-lt"/>
              </a:rPr>
              <a:t>By October 2023, all biometrics and general information of all taxi industry members (taxi drivers, operators, queue Marshalls, squad patrols, admin staff, rank managers, and rank informal traders) would have been captured onto Street Governor. </a:t>
            </a:r>
          </a:p>
          <a:p>
            <a:pPr algn="just">
              <a:lnSpc>
                <a:spcPct val="107000"/>
              </a:lnSpc>
              <a:spcBef>
                <a:spcPts val="450"/>
              </a:spcBef>
              <a:spcAft>
                <a:spcPts val="450"/>
              </a:spcAft>
            </a:pPr>
            <a:r>
              <a:rPr lang="en-GB" sz="900" dirty="0">
                <a:solidFill>
                  <a:schemeClr val="tx1"/>
                </a:solidFill>
                <a:latin typeface="+mn-lt"/>
              </a:rPr>
              <a:t>Regulatory compliance monitoring, analytics and Regulatory reporting framework will be concluded, and the reporting tools will go live by November 2023 on Street Governor.</a:t>
            </a:r>
          </a:p>
          <a:p>
            <a:pPr algn="just">
              <a:lnSpc>
                <a:spcPct val="107000"/>
              </a:lnSpc>
              <a:spcBef>
                <a:spcPts val="450"/>
              </a:spcBef>
              <a:spcAft>
                <a:spcPts val="450"/>
              </a:spcAft>
            </a:pPr>
            <a:r>
              <a:rPr lang="en-GB" sz="900" dirty="0">
                <a:solidFill>
                  <a:schemeClr val="tx1"/>
                </a:solidFill>
                <a:latin typeface="+mn-lt"/>
              </a:rPr>
              <a:t>Data backed policy formulation framework will go live by March 2024</a:t>
            </a:r>
          </a:p>
        </p:txBody>
      </p:sp>
      <p:sp>
        <p:nvSpPr>
          <p:cNvPr id="28" name="TextBox 27">
            <a:extLst>
              <a:ext uri="{FF2B5EF4-FFF2-40B4-BE49-F238E27FC236}">
                <a16:creationId xmlns:a16="http://schemas.microsoft.com/office/drawing/2014/main" xmlns="" id="{5F7D5291-6892-89AB-7E30-27E15E656AF5}"/>
              </a:ext>
            </a:extLst>
          </p:cNvPr>
          <p:cNvSpPr txBox="1"/>
          <p:nvPr/>
        </p:nvSpPr>
        <p:spPr>
          <a:xfrm>
            <a:off x="3508517" y="5546153"/>
            <a:ext cx="2126966" cy="275653"/>
          </a:xfrm>
          <a:prstGeom prst="rect">
            <a:avLst/>
          </a:prstGeom>
          <a:noFill/>
        </p:spPr>
        <p:txBody>
          <a:bodyPr wrap="square" rtlCol="0">
            <a:spAutoFit/>
          </a:bodyPr>
          <a:lstStyle/>
          <a:p>
            <a:pPr algn="ctr">
              <a:lnSpc>
                <a:spcPct val="107000"/>
              </a:lnSpc>
              <a:spcAft>
                <a:spcPts val="450"/>
              </a:spcAft>
            </a:pPr>
            <a:r>
              <a:rPr lang="en-GB" sz="1200" b="1" dirty="0">
                <a:cs typeface="Times New Roman" panose="02020603050405020304" pitchFamily="18" charset="0"/>
              </a:rPr>
              <a:t>www.smartvein.africa</a:t>
            </a:r>
          </a:p>
        </p:txBody>
      </p:sp>
      <p:pic>
        <p:nvPicPr>
          <p:cNvPr id="2" name="Picture 1">
            <a:extLst>
              <a:ext uri="{FF2B5EF4-FFF2-40B4-BE49-F238E27FC236}">
                <a16:creationId xmlns:a16="http://schemas.microsoft.com/office/drawing/2014/main" xmlns="" id="{9696DA88-989B-D5C3-9679-9C7879804C3C}"/>
              </a:ext>
            </a:extLst>
          </p:cNvPr>
          <p:cNvPicPr>
            <a:picLocks noChangeAspect="1"/>
          </p:cNvPicPr>
          <p:nvPr/>
        </p:nvPicPr>
        <p:blipFill>
          <a:blip r:embed="rId4"/>
          <a:stretch>
            <a:fillRect/>
          </a:stretch>
        </p:blipFill>
        <p:spPr>
          <a:xfrm>
            <a:off x="325847" y="1879980"/>
            <a:ext cx="1338552" cy="133855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xmlns="" id="{16B2C6F1-EE75-C4C7-882C-1B3FFE9B69F0}"/>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25848" y="1824111"/>
            <a:ext cx="1398277" cy="1399278"/>
          </a:xfrm>
          <a:prstGeom prst="rect">
            <a:avLst/>
          </a:prstGeom>
        </p:spPr>
      </p:pic>
      <p:pic>
        <p:nvPicPr>
          <p:cNvPr id="12" name="Picture 11" descr="Diagram, logo&#10;&#10;Description automatically generated">
            <a:extLst>
              <a:ext uri="{FF2B5EF4-FFF2-40B4-BE49-F238E27FC236}">
                <a16:creationId xmlns:a16="http://schemas.microsoft.com/office/drawing/2014/main" xmlns="" id="{7B6F513E-06E1-2B42-F7BC-B84B1F75FA5A}"/>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718911" y="2630528"/>
            <a:ext cx="1402772" cy="747338"/>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xmlns="" id="{005FF229-3248-7E9E-4FB2-E4B73951F129}"/>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487266" y="5387859"/>
            <a:ext cx="1906154" cy="517943"/>
          </a:xfrm>
          <a:prstGeom prst="rect">
            <a:avLst/>
          </a:prstGeom>
        </p:spPr>
      </p:pic>
      <p:pic>
        <p:nvPicPr>
          <p:cNvPr id="18" name="Picture 17" descr="Logo&#10;&#10;Description automatically generated">
            <a:extLst>
              <a:ext uri="{FF2B5EF4-FFF2-40B4-BE49-F238E27FC236}">
                <a16:creationId xmlns:a16="http://schemas.microsoft.com/office/drawing/2014/main" xmlns="" id="{46EBEB33-E3A5-96FF-BB24-D19B671CE896}"/>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246740" y="2577479"/>
            <a:ext cx="972203" cy="800387"/>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xmlns="" id="{455D738C-8B0F-526B-BF40-8EE5FBA83A92}"/>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380494" y="2666379"/>
            <a:ext cx="1516951" cy="714983"/>
          </a:xfrm>
          <a:prstGeom prst="rect">
            <a:avLst/>
          </a:prstGeom>
        </p:spPr>
      </p:pic>
    </p:spTree>
    <p:extLst>
      <p:ext uri="{BB962C8B-B14F-4D97-AF65-F5344CB8AC3E}">
        <p14:creationId xmlns:p14="http://schemas.microsoft.com/office/powerpoint/2010/main" xmlns="" val="868561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7A9570-26E6-02E2-A4C9-8E0DB4DFCBC3}"/>
              </a:ext>
            </a:extLst>
          </p:cNvPr>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High-level Impact</a:t>
            </a:r>
            <a:endParaRPr lang="en-ZA"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9E306A8D-B89B-75F3-B937-83572C452722}"/>
              </a:ext>
            </a:extLst>
          </p:cNvPr>
          <p:cNvSpPr txBox="1"/>
          <p:nvPr/>
        </p:nvSpPr>
        <p:spPr>
          <a:xfrm>
            <a:off x="5775656" y="2211339"/>
            <a:ext cx="1580088"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Projects </a:t>
            </a:r>
          </a:p>
          <a:p>
            <a:pPr algn="ctr"/>
            <a:r>
              <a:rPr lang="en-US" sz="1600" dirty="0">
                <a:latin typeface="Arial" panose="020B0604020202020204" pitchFamily="34" charset="0"/>
                <a:cs typeface="Arial" panose="020B0604020202020204" pitchFamily="34" charset="0"/>
              </a:rPr>
              <a:t>raised </a:t>
            </a:r>
            <a:r>
              <a:rPr lang="en-US" sz="1600" b="1" dirty="0">
                <a:solidFill>
                  <a:srgbClr val="F68220"/>
                </a:solidFill>
                <a:latin typeface="Arial" panose="020B0604020202020204" pitchFamily="34" charset="0"/>
                <a:cs typeface="Arial" panose="020B0604020202020204" pitchFamily="34" charset="0"/>
              </a:rPr>
              <a:t>R13,8m</a:t>
            </a:r>
            <a:endParaRPr lang="en-ZA" sz="1600" b="1" dirty="0">
              <a:solidFill>
                <a:srgbClr val="F6822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F983D90A-D210-EC24-008C-B2A9A20E0B76}"/>
              </a:ext>
            </a:extLst>
          </p:cNvPr>
          <p:cNvSpPr txBox="1"/>
          <p:nvPr/>
        </p:nvSpPr>
        <p:spPr>
          <a:xfrm>
            <a:off x="3545255" y="2262296"/>
            <a:ext cx="1903045"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Programme </a:t>
            </a:r>
          </a:p>
          <a:p>
            <a:pPr algn="ctr"/>
            <a:r>
              <a:rPr lang="en-US" sz="1600" dirty="0">
                <a:latin typeface="Arial" panose="020B0604020202020204" pitchFamily="34" charset="0"/>
                <a:cs typeface="Arial" panose="020B0604020202020204" pitchFamily="34" charset="0"/>
              </a:rPr>
              <a:t>leveraged </a:t>
            </a:r>
            <a:r>
              <a:rPr lang="en-US" sz="1600" b="1" dirty="0">
                <a:solidFill>
                  <a:srgbClr val="F68220"/>
                </a:solidFill>
                <a:latin typeface="Arial" panose="020B0604020202020204" pitchFamily="34" charset="0"/>
                <a:cs typeface="Arial" panose="020B0604020202020204" pitchFamily="34" charset="0"/>
              </a:rPr>
              <a:t>R20.3m</a:t>
            </a:r>
            <a:endParaRPr lang="en-ZA" sz="1600" b="1" dirty="0">
              <a:solidFill>
                <a:srgbClr val="F68220"/>
              </a:solidFill>
              <a:latin typeface="Arial" panose="020B0604020202020204" pitchFamily="34" charset="0"/>
              <a:cs typeface="Arial" panose="020B0604020202020204" pitchFamily="34" charset="0"/>
            </a:endParaRPr>
          </a:p>
        </p:txBody>
      </p:sp>
      <p:pic>
        <p:nvPicPr>
          <p:cNvPr id="14" name="Graphic 13" descr="Business Growth with solid fill">
            <a:extLst>
              <a:ext uri="{FF2B5EF4-FFF2-40B4-BE49-F238E27FC236}">
                <a16:creationId xmlns:a16="http://schemas.microsoft.com/office/drawing/2014/main" xmlns="" id="{2ED1CB21-9D39-D615-1E31-9DD2585FA5D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69814" y="1454339"/>
            <a:ext cx="914400" cy="914400"/>
          </a:xfrm>
          <a:prstGeom prst="rect">
            <a:avLst/>
          </a:prstGeom>
        </p:spPr>
      </p:pic>
      <p:sp>
        <p:nvSpPr>
          <p:cNvPr id="15" name="TextBox 14">
            <a:extLst>
              <a:ext uri="{FF2B5EF4-FFF2-40B4-BE49-F238E27FC236}">
                <a16:creationId xmlns:a16="http://schemas.microsoft.com/office/drawing/2014/main" xmlns="" id="{7A502A44-85D0-AA73-F10D-2C6A084F256F}"/>
              </a:ext>
            </a:extLst>
          </p:cNvPr>
          <p:cNvSpPr txBox="1"/>
          <p:nvPr/>
        </p:nvSpPr>
        <p:spPr>
          <a:xfrm>
            <a:off x="1693341" y="2314223"/>
            <a:ext cx="1415680" cy="584775"/>
          </a:xfrm>
          <a:prstGeom prst="rect">
            <a:avLst/>
          </a:prstGeom>
          <a:noFill/>
        </p:spPr>
        <p:txBody>
          <a:bodyPr wrap="square" rtlCol="0">
            <a:spAutoFit/>
          </a:bodyPr>
          <a:lstStyle/>
          <a:p>
            <a:pPr algn="ctr"/>
            <a:r>
              <a:rPr lang="en-US" sz="1600" b="1" dirty="0">
                <a:solidFill>
                  <a:srgbClr val="F68220"/>
                </a:solidFill>
                <a:latin typeface="Arial" panose="020B0604020202020204" pitchFamily="34" charset="0"/>
                <a:cs typeface="Arial" panose="020B0604020202020204" pitchFamily="34" charset="0"/>
              </a:rPr>
              <a:t>139</a:t>
            </a:r>
            <a:r>
              <a:rPr lang="en-US" sz="1600" b="1" dirty="0">
                <a:solidFill>
                  <a:schemeClr val="accent1"/>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Projects </a:t>
            </a:r>
          </a:p>
          <a:p>
            <a:pPr algn="ctr"/>
            <a:r>
              <a:rPr lang="en-US" sz="1600" dirty="0">
                <a:latin typeface="Arial" panose="020B0604020202020204" pitchFamily="34" charset="0"/>
                <a:cs typeface="Arial" panose="020B0604020202020204" pitchFamily="34" charset="0"/>
              </a:rPr>
              <a:t>approved</a:t>
            </a:r>
            <a:endParaRPr lang="en-ZA" sz="1600" dirty="0">
              <a:latin typeface="Arial" panose="020B0604020202020204" pitchFamily="34" charset="0"/>
              <a:cs typeface="Arial" panose="020B0604020202020204" pitchFamily="34" charset="0"/>
            </a:endParaRPr>
          </a:p>
        </p:txBody>
      </p:sp>
      <p:pic>
        <p:nvPicPr>
          <p:cNvPr id="21" name="Graphic 20" descr="Shopping cart with solid fill">
            <a:extLst>
              <a:ext uri="{FF2B5EF4-FFF2-40B4-BE49-F238E27FC236}">
                <a16:creationId xmlns:a16="http://schemas.microsoft.com/office/drawing/2014/main" xmlns="" id="{0ED7A7C5-2EFE-CAAF-EC1D-1A4FCF6B996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027369" y="3564502"/>
            <a:ext cx="914400" cy="914400"/>
          </a:xfrm>
          <a:prstGeom prst="rect">
            <a:avLst/>
          </a:prstGeom>
        </p:spPr>
      </p:pic>
      <p:sp>
        <p:nvSpPr>
          <p:cNvPr id="22" name="TextBox 21">
            <a:extLst>
              <a:ext uri="{FF2B5EF4-FFF2-40B4-BE49-F238E27FC236}">
                <a16:creationId xmlns:a16="http://schemas.microsoft.com/office/drawing/2014/main" xmlns="" id="{D98C759B-CA4D-F2F4-E76A-8E94C097C064}"/>
              </a:ext>
            </a:extLst>
          </p:cNvPr>
          <p:cNvSpPr txBox="1"/>
          <p:nvPr/>
        </p:nvSpPr>
        <p:spPr>
          <a:xfrm>
            <a:off x="4814162" y="4651551"/>
            <a:ext cx="1580088" cy="584775"/>
          </a:xfrm>
          <a:prstGeom prst="rect">
            <a:avLst/>
          </a:prstGeom>
          <a:noFill/>
        </p:spPr>
        <p:txBody>
          <a:bodyPr wrap="square" rtlCol="0">
            <a:spAutoFit/>
          </a:bodyPr>
          <a:lstStyle/>
          <a:p>
            <a:pPr algn="ctr"/>
            <a:r>
              <a:rPr lang="en-US" sz="1600" b="1" dirty="0">
                <a:solidFill>
                  <a:srgbClr val="F68220"/>
                </a:solidFill>
                <a:latin typeface="Arial" panose="020B0604020202020204" pitchFamily="34" charset="0"/>
                <a:cs typeface="Arial" panose="020B0604020202020204" pitchFamily="34" charset="0"/>
              </a:rPr>
              <a:t>15 Products </a:t>
            </a:r>
          </a:p>
          <a:p>
            <a:pPr algn="ctr"/>
            <a:r>
              <a:rPr lang="en-US" sz="1600" dirty="0">
                <a:latin typeface="Arial" panose="020B0604020202020204" pitchFamily="34" charset="0"/>
                <a:cs typeface="Arial" panose="020B0604020202020204" pitchFamily="34" charset="0"/>
              </a:rPr>
              <a:t>in the market</a:t>
            </a:r>
            <a:endParaRPr lang="en-ZA" sz="1600" dirty="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xmlns="" id="{9D57FCC2-72CF-B7CD-ADAF-8D1785877677}"/>
              </a:ext>
            </a:extLst>
          </p:cNvPr>
          <p:cNvPicPr>
            <a:picLocks noChangeAspect="1"/>
          </p:cNvPicPr>
          <p:nvPr/>
        </p:nvPicPr>
        <p:blipFill>
          <a:blip r:embed="rId6"/>
          <a:stretch>
            <a:fillRect/>
          </a:stretch>
        </p:blipFill>
        <p:spPr>
          <a:xfrm>
            <a:off x="6915147" y="3518756"/>
            <a:ext cx="1041408" cy="865006"/>
          </a:xfrm>
          <a:prstGeom prst="rect">
            <a:avLst/>
          </a:prstGeom>
        </p:spPr>
      </p:pic>
      <p:pic>
        <p:nvPicPr>
          <p:cNvPr id="24" name="Picture 23">
            <a:extLst>
              <a:ext uri="{FF2B5EF4-FFF2-40B4-BE49-F238E27FC236}">
                <a16:creationId xmlns:a16="http://schemas.microsoft.com/office/drawing/2014/main" xmlns="" id="{16AFDD38-323D-7DD0-C908-63009738308F}"/>
              </a:ext>
            </a:extLst>
          </p:cNvPr>
          <p:cNvPicPr>
            <a:picLocks noChangeAspect="1"/>
          </p:cNvPicPr>
          <p:nvPr/>
        </p:nvPicPr>
        <p:blipFill>
          <a:blip r:embed="rId7"/>
          <a:stretch>
            <a:fillRect/>
          </a:stretch>
        </p:blipFill>
        <p:spPr>
          <a:xfrm>
            <a:off x="3100379" y="3529778"/>
            <a:ext cx="842963" cy="842963"/>
          </a:xfrm>
          <a:prstGeom prst="rect">
            <a:avLst/>
          </a:prstGeom>
        </p:spPr>
      </p:pic>
      <p:pic>
        <p:nvPicPr>
          <p:cNvPr id="27" name="Content Placeholder 26">
            <a:extLst>
              <a:ext uri="{FF2B5EF4-FFF2-40B4-BE49-F238E27FC236}">
                <a16:creationId xmlns:a16="http://schemas.microsoft.com/office/drawing/2014/main" xmlns="" id="{59AF76F8-05EC-E004-2763-F6B1011BBE99}"/>
              </a:ext>
            </a:extLst>
          </p:cNvPr>
          <p:cNvPicPr>
            <a:picLocks noGrp="1" noChangeAspect="1"/>
          </p:cNvPicPr>
          <p:nvPr>
            <p:ph idx="1"/>
          </p:nvPr>
        </p:nvPicPr>
        <p:blipFill>
          <a:blip r:embed="rId8"/>
          <a:stretch>
            <a:fillRect/>
          </a:stretch>
        </p:blipFill>
        <p:spPr>
          <a:xfrm>
            <a:off x="6192839" y="1480522"/>
            <a:ext cx="508388" cy="508388"/>
          </a:xfrm>
          <a:prstGeom prst="rect">
            <a:avLst/>
          </a:prstGeom>
        </p:spPr>
      </p:pic>
      <p:pic>
        <p:nvPicPr>
          <p:cNvPr id="28" name="Content Placeholder 26">
            <a:extLst>
              <a:ext uri="{FF2B5EF4-FFF2-40B4-BE49-F238E27FC236}">
                <a16:creationId xmlns:a16="http://schemas.microsoft.com/office/drawing/2014/main" xmlns="" id="{E2082E8B-31A2-F271-BBF4-AD3CF109E1E5}"/>
              </a:ext>
            </a:extLst>
          </p:cNvPr>
          <p:cNvPicPr>
            <a:picLocks noChangeAspect="1"/>
          </p:cNvPicPr>
          <p:nvPr/>
        </p:nvPicPr>
        <p:blipFill>
          <a:blip r:embed="rId8"/>
          <a:stretch>
            <a:fillRect/>
          </a:stretch>
        </p:blipFill>
        <p:spPr>
          <a:xfrm>
            <a:off x="4114792" y="1542211"/>
            <a:ext cx="508388" cy="508388"/>
          </a:xfrm>
          <a:prstGeom prst="rect">
            <a:avLst/>
          </a:prstGeom>
        </p:spPr>
      </p:pic>
      <p:sp>
        <p:nvSpPr>
          <p:cNvPr id="29" name="TextBox 28">
            <a:extLst>
              <a:ext uri="{FF2B5EF4-FFF2-40B4-BE49-F238E27FC236}">
                <a16:creationId xmlns:a16="http://schemas.microsoft.com/office/drawing/2014/main" xmlns="" id="{881A7738-BF3C-54B9-0E57-94108E769BE1}"/>
              </a:ext>
            </a:extLst>
          </p:cNvPr>
          <p:cNvSpPr txBox="1"/>
          <p:nvPr/>
        </p:nvSpPr>
        <p:spPr>
          <a:xfrm>
            <a:off x="2867024" y="4642525"/>
            <a:ext cx="1565698" cy="584775"/>
          </a:xfrm>
          <a:prstGeom prst="rect">
            <a:avLst/>
          </a:prstGeom>
          <a:noFill/>
        </p:spPr>
        <p:txBody>
          <a:bodyPr wrap="square" rtlCol="0">
            <a:spAutoFit/>
          </a:bodyPr>
          <a:lstStyle/>
          <a:p>
            <a:pPr algn="ctr"/>
            <a:r>
              <a:rPr lang="en-US" sz="1600" b="1" dirty="0">
                <a:solidFill>
                  <a:srgbClr val="F68220"/>
                </a:solidFill>
                <a:latin typeface="Arial" panose="020B0604020202020204" pitchFamily="34" charset="0"/>
                <a:cs typeface="Arial" panose="020B0604020202020204" pitchFamily="34" charset="0"/>
              </a:rPr>
              <a:t>18 Companies </a:t>
            </a:r>
          </a:p>
          <a:p>
            <a:pPr algn="ctr"/>
            <a:r>
              <a:rPr lang="en-US" sz="1600" dirty="0">
                <a:latin typeface="Arial" panose="020B0604020202020204" pitchFamily="34" charset="0"/>
                <a:cs typeface="Arial" panose="020B0604020202020204" pitchFamily="34" charset="0"/>
              </a:rPr>
              <a:t>created</a:t>
            </a:r>
            <a:endParaRPr lang="en-ZA" sz="16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DE60341A-B9D4-7F9B-109C-5E298D44776D}"/>
              </a:ext>
            </a:extLst>
          </p:cNvPr>
          <p:cNvSpPr txBox="1"/>
          <p:nvPr/>
        </p:nvSpPr>
        <p:spPr>
          <a:xfrm>
            <a:off x="6730814" y="4631302"/>
            <a:ext cx="1330516" cy="830997"/>
          </a:xfrm>
          <a:prstGeom prst="rect">
            <a:avLst/>
          </a:prstGeom>
          <a:noFill/>
        </p:spPr>
        <p:txBody>
          <a:bodyPr wrap="square" rtlCol="0">
            <a:spAutoFit/>
          </a:bodyPr>
          <a:lstStyle/>
          <a:p>
            <a:pPr algn="ctr"/>
            <a:r>
              <a:rPr lang="en-US" sz="1600" b="1" dirty="0">
                <a:solidFill>
                  <a:srgbClr val="F68220"/>
                </a:solidFill>
                <a:latin typeface="Arial" panose="020B0604020202020204" pitchFamily="34" charset="0"/>
                <a:cs typeface="Arial" panose="020B0604020202020204" pitchFamily="34" charset="0"/>
              </a:rPr>
              <a:t>22 Jobs </a:t>
            </a:r>
            <a:r>
              <a:rPr lang="en-US" sz="1600" dirty="0">
                <a:latin typeface="Arial" panose="020B0604020202020204" pitchFamily="34" charset="0"/>
                <a:cs typeface="Arial" panose="020B0604020202020204" pitchFamily="34" charset="0"/>
              </a:rPr>
              <a:t>created FY2021/22</a:t>
            </a:r>
            <a:endParaRPr lang="en-ZA" sz="1600" dirty="0">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xmlns="" id="{825D2828-3C9F-6B22-3B26-EA1C62AF05DE}"/>
              </a:ext>
            </a:extLst>
          </p:cNvPr>
          <p:cNvPicPr>
            <a:picLocks noChangeAspect="1"/>
          </p:cNvPicPr>
          <p:nvPr/>
        </p:nvPicPr>
        <p:blipFill>
          <a:blip r:embed="rId9"/>
          <a:stretch>
            <a:fillRect/>
          </a:stretch>
        </p:blipFill>
        <p:spPr>
          <a:xfrm>
            <a:off x="988218" y="3305395"/>
            <a:ext cx="1067346" cy="1067346"/>
          </a:xfrm>
          <a:prstGeom prst="rect">
            <a:avLst/>
          </a:prstGeom>
        </p:spPr>
      </p:pic>
      <p:sp>
        <p:nvSpPr>
          <p:cNvPr id="33" name="TextBox 32">
            <a:extLst>
              <a:ext uri="{FF2B5EF4-FFF2-40B4-BE49-F238E27FC236}">
                <a16:creationId xmlns:a16="http://schemas.microsoft.com/office/drawing/2014/main" xmlns="" id="{01216143-D491-3496-6C7F-ADCC4F141686}"/>
              </a:ext>
            </a:extLst>
          </p:cNvPr>
          <p:cNvSpPr txBox="1"/>
          <p:nvPr/>
        </p:nvSpPr>
        <p:spPr>
          <a:xfrm>
            <a:off x="838200" y="4591050"/>
            <a:ext cx="1565698" cy="830997"/>
          </a:xfrm>
          <a:prstGeom prst="rect">
            <a:avLst/>
          </a:prstGeom>
          <a:noFill/>
        </p:spPr>
        <p:txBody>
          <a:bodyPr wrap="square" rtlCol="0">
            <a:spAutoFit/>
          </a:bodyPr>
          <a:lstStyle/>
          <a:p>
            <a:pPr algn="ctr"/>
            <a:r>
              <a:rPr lang="en-ZA" sz="1600" b="1" dirty="0">
                <a:solidFill>
                  <a:srgbClr val="F68220"/>
                </a:solidFill>
                <a:latin typeface="Arial" panose="020B0604020202020204" pitchFamily="34" charset="0"/>
                <a:cs typeface="Arial" panose="020B0604020202020204" pitchFamily="34" charset="0"/>
              </a:rPr>
              <a:t>40 Innovation Products</a:t>
            </a:r>
            <a:r>
              <a:rPr lang="en-ZA" sz="1600" b="1" dirty="0">
                <a:latin typeface="Arial" panose="020B0604020202020204" pitchFamily="34" charset="0"/>
                <a:cs typeface="Arial" panose="020B0604020202020204" pitchFamily="34" charset="0"/>
              </a:rPr>
              <a:t> </a:t>
            </a:r>
            <a:r>
              <a:rPr lang="en-ZA" sz="1600" dirty="0">
                <a:latin typeface="Arial" panose="020B0604020202020204" pitchFamily="34" charset="0"/>
                <a:cs typeface="Arial" panose="020B0604020202020204" pitchFamily="34" charset="0"/>
              </a:rPr>
              <a:t>developed</a:t>
            </a:r>
          </a:p>
        </p:txBody>
      </p:sp>
    </p:spTree>
    <p:extLst>
      <p:ext uri="{BB962C8B-B14F-4D97-AF65-F5344CB8AC3E}">
        <p14:creationId xmlns:p14="http://schemas.microsoft.com/office/powerpoint/2010/main" xmlns="" val="620431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Background</a:t>
            </a:r>
          </a:p>
        </p:txBody>
      </p:sp>
      <p:sp>
        <p:nvSpPr>
          <p:cNvPr id="5" name="Content Placeholder 4"/>
          <p:cNvSpPr>
            <a:spLocks noGrp="1"/>
          </p:cNvSpPr>
          <p:nvPr>
            <p:ph idx="1"/>
          </p:nvPr>
        </p:nvSpPr>
        <p:spPr>
          <a:xfrm>
            <a:off x="628650" y="1373064"/>
            <a:ext cx="7886700" cy="4486274"/>
          </a:xfrm>
        </p:spPr>
        <p:txBody>
          <a:bodyPr>
            <a:normAutofit/>
          </a:bodyPr>
          <a:lstStyle/>
          <a:p>
            <a:pPr algn="just">
              <a:lnSpc>
                <a:spcPct val="150000"/>
              </a:lnSpc>
              <a:spcBef>
                <a:spcPts val="0"/>
              </a:spcBef>
            </a:pPr>
            <a:r>
              <a:rPr lang="en-US" sz="1800" dirty="0">
                <a:latin typeface="Arial" panose="020B0604020202020204" pitchFamily="34" charset="0"/>
                <a:cs typeface="Arial" panose="020B0604020202020204" pitchFamily="34" charset="0"/>
              </a:rPr>
              <a:t>The Grassroots Innovation Programme (GIP) is a strategic intervention initiated by the Department of Science and Innovation (DSI) mainly to support the needs of grassroots innovators. </a:t>
            </a:r>
          </a:p>
          <a:p>
            <a:pPr marL="0" indent="0" algn="just">
              <a:lnSpc>
                <a:spcPct val="150000"/>
              </a:lnSpc>
              <a:spcBef>
                <a:spcPts val="0"/>
              </a:spcBef>
              <a:buNone/>
            </a:pPr>
            <a:endParaRPr lang="en-US" sz="1800" dirty="0">
              <a:latin typeface="Arial" panose="020B0604020202020204" pitchFamily="34" charset="0"/>
              <a:cs typeface="Arial" panose="020B0604020202020204" pitchFamily="34" charset="0"/>
            </a:endParaRPr>
          </a:p>
          <a:p>
            <a:pPr algn="just">
              <a:lnSpc>
                <a:spcPct val="150000"/>
              </a:lnSpc>
              <a:spcBef>
                <a:spcPts val="0"/>
              </a:spcBef>
            </a:pPr>
            <a:r>
              <a:rPr lang="en-US" sz="1800" dirty="0">
                <a:latin typeface="Arial" panose="020B0604020202020204" pitchFamily="34" charset="0"/>
                <a:cs typeface="Arial" panose="020B0604020202020204" pitchFamily="34" charset="0"/>
              </a:rPr>
              <a:t>The Programme forms part of interventions intended to support development and commercialisation of innovations for tackling unemployment, poverty and inequality through innovation in South Africa. </a:t>
            </a:r>
          </a:p>
          <a:p>
            <a:pPr algn="just">
              <a:lnSpc>
                <a:spcPct val="150000"/>
              </a:lnSpc>
              <a:spcBef>
                <a:spcPts val="0"/>
              </a:spcBef>
            </a:pPr>
            <a:endParaRPr lang="en-US" sz="1800" dirty="0">
              <a:latin typeface="Arial" panose="020B0604020202020204" pitchFamily="34" charset="0"/>
              <a:cs typeface="Arial" panose="020B0604020202020204" pitchFamily="34" charset="0"/>
            </a:endParaRPr>
          </a:p>
          <a:p>
            <a:pPr algn="just">
              <a:lnSpc>
                <a:spcPct val="150000"/>
              </a:lnSpc>
              <a:spcBef>
                <a:spcPts val="0"/>
              </a:spcBef>
            </a:pPr>
            <a:r>
              <a:rPr lang="en-US" sz="1800" dirty="0">
                <a:latin typeface="Arial" panose="020B0604020202020204" pitchFamily="34" charset="0"/>
                <a:cs typeface="Arial" panose="020B0604020202020204" pitchFamily="34" charset="0"/>
              </a:rPr>
              <a:t>The programme seeks to fund and support innovative solutions that have a market need or the potential to address challenges in communities.</a:t>
            </a:r>
          </a:p>
          <a:p>
            <a:pPr algn="just">
              <a:lnSpc>
                <a:spcPct val="150000"/>
              </a:lnSpc>
              <a:spcBef>
                <a:spcPts val="0"/>
              </a:spcBef>
            </a:pPr>
            <a:endParaRPr lang="en-US" sz="1800" dirty="0">
              <a:latin typeface="Arial" panose="020B0604020202020204" pitchFamily="34" charset="0"/>
              <a:cs typeface="Arial" panose="020B0604020202020204" pitchFamily="34" charset="0"/>
            </a:endParaRPr>
          </a:p>
          <a:p>
            <a:pPr marL="0" indent="0" algn="just">
              <a:lnSpc>
                <a:spcPct val="150000"/>
              </a:lnSpc>
              <a:spcBef>
                <a:spcPts val="0"/>
              </a:spcBef>
              <a:buNone/>
            </a:pPr>
            <a:endParaRPr lang="en-US" sz="18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2BAE2FD5-7713-4074-9DDA-33665327FCB7}" type="slidenum">
              <a:rPr lang="en-ZA" smtClean="0"/>
              <a:pPr/>
              <a:t>3</a:t>
            </a:fld>
            <a:endParaRPr lang="en-ZA" dirty="0"/>
          </a:p>
        </p:txBody>
      </p:sp>
    </p:spTree>
    <p:extLst>
      <p:ext uri="{BB962C8B-B14F-4D97-AF65-F5344CB8AC3E}">
        <p14:creationId xmlns:p14="http://schemas.microsoft.com/office/powerpoint/2010/main" xmlns="" val="1128981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Programme Objectives</a:t>
            </a:r>
          </a:p>
        </p:txBody>
      </p:sp>
      <p:sp>
        <p:nvSpPr>
          <p:cNvPr id="5" name="Content Placeholder 4"/>
          <p:cNvSpPr>
            <a:spLocks noGrp="1"/>
          </p:cNvSpPr>
          <p:nvPr>
            <p:ph idx="1"/>
          </p:nvPr>
        </p:nvSpPr>
        <p:spPr>
          <a:xfrm>
            <a:off x="628650" y="1373064"/>
            <a:ext cx="7886700" cy="4486274"/>
          </a:xfrm>
        </p:spPr>
        <p:txBody>
          <a:bodyPr>
            <a:normAutofit/>
          </a:bodyPr>
          <a:lstStyle/>
          <a:p>
            <a:pPr marL="285750" lvl="1" indent="-285750" algn="just">
              <a:lnSpc>
                <a:spcPct val="150000"/>
              </a:lnSpc>
              <a:spcBef>
                <a:spcPts val="0"/>
              </a:spcBef>
            </a:pPr>
            <a:r>
              <a:rPr lang="en-US" sz="1800" dirty="0">
                <a:latin typeface="Arial" panose="020B0604020202020204" pitchFamily="34" charset="0"/>
                <a:cs typeface="Arial" panose="020B0604020202020204" pitchFamily="34" charset="0"/>
              </a:rPr>
              <a:t>Identify grassroots innovators in South Africa across all the provinces;</a:t>
            </a:r>
          </a:p>
          <a:p>
            <a:pPr marL="285750" lvl="1" indent="-285750" algn="just">
              <a:lnSpc>
                <a:spcPct val="150000"/>
              </a:lnSpc>
              <a:spcBef>
                <a:spcPts val="0"/>
              </a:spcBef>
            </a:pPr>
            <a:r>
              <a:rPr lang="en-US" sz="1800" dirty="0">
                <a:latin typeface="Arial" panose="020B0604020202020204" pitchFamily="34" charset="0"/>
                <a:cs typeface="Arial" panose="020B0604020202020204" pitchFamily="34" charset="0"/>
              </a:rPr>
              <a:t>Provide access to a range of interventions including funding and business development; </a:t>
            </a:r>
          </a:p>
          <a:p>
            <a:pPr marL="285750" lvl="1" indent="-285750" algn="just">
              <a:lnSpc>
                <a:spcPct val="150000"/>
              </a:lnSpc>
              <a:spcBef>
                <a:spcPts val="0"/>
              </a:spcBef>
            </a:pPr>
            <a:r>
              <a:rPr lang="en-US" sz="1800" dirty="0">
                <a:latin typeface="Arial" panose="020B0604020202020204" pitchFamily="34" charset="0"/>
                <a:cs typeface="Arial" panose="020B0604020202020204" pitchFamily="34" charset="0"/>
              </a:rPr>
              <a:t>Assist grassroots innovators to enhance their innovations and skills and enable them to progress towards pre-commercialisation;</a:t>
            </a:r>
          </a:p>
          <a:p>
            <a:pPr marL="285750" lvl="1" indent="-285750" algn="just">
              <a:lnSpc>
                <a:spcPct val="150000"/>
              </a:lnSpc>
              <a:spcBef>
                <a:spcPts val="0"/>
              </a:spcBef>
            </a:pPr>
            <a:r>
              <a:rPr lang="en-US" sz="1800" dirty="0">
                <a:latin typeface="Arial" panose="020B0604020202020204" pitchFamily="34" charset="0"/>
                <a:cs typeface="Arial" panose="020B0604020202020204" pitchFamily="34" charset="0"/>
              </a:rPr>
              <a:t>Profile and showcase their innovations of the participating grassroots innovators;</a:t>
            </a:r>
          </a:p>
          <a:p>
            <a:pPr lvl="1" algn="just">
              <a:lnSpc>
                <a:spcPct val="150000"/>
              </a:lnSpc>
              <a:spcBef>
                <a:spcPts val="0"/>
              </a:spcBef>
              <a:buFont typeface="Wingdings" panose="05000000000000000000" pitchFamily="2" charset="2"/>
              <a:buChar char="§"/>
            </a:pPr>
            <a:endParaRPr lang="en-ZA" sz="1800" dirty="0">
              <a:latin typeface="Arial" panose="020B0604020202020204" pitchFamily="34" charset="0"/>
              <a:cs typeface="Arial" panose="020B0604020202020204" pitchFamily="34" charset="0"/>
            </a:endParaRPr>
          </a:p>
          <a:p>
            <a:endParaRPr lang="en-ZA" dirty="0"/>
          </a:p>
        </p:txBody>
      </p:sp>
      <p:sp>
        <p:nvSpPr>
          <p:cNvPr id="2" name="Slide Number Placeholder 1"/>
          <p:cNvSpPr>
            <a:spLocks noGrp="1"/>
          </p:cNvSpPr>
          <p:nvPr>
            <p:ph type="sldNum" sz="quarter" idx="12"/>
          </p:nvPr>
        </p:nvSpPr>
        <p:spPr/>
        <p:txBody>
          <a:bodyPr/>
          <a:lstStyle/>
          <a:p>
            <a:fld id="{2BAE2FD5-7713-4074-9DDA-33665327FCB7}" type="slidenum">
              <a:rPr lang="en-ZA" smtClean="0"/>
              <a:pPr/>
              <a:t>4</a:t>
            </a:fld>
            <a:endParaRPr lang="en-ZA" dirty="0"/>
          </a:p>
        </p:txBody>
      </p:sp>
    </p:spTree>
    <p:extLst>
      <p:ext uri="{BB962C8B-B14F-4D97-AF65-F5344CB8AC3E}">
        <p14:creationId xmlns:p14="http://schemas.microsoft.com/office/powerpoint/2010/main" xmlns="" val="482482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BAE2FD5-7713-4074-9DDA-33665327FCB7}" type="slidenum">
              <a:rPr kumimoji="0" lang="en-Z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ZA" sz="1800" b="0" i="0" u="none" strike="noStrike" kern="0" cap="none" spc="0" normalizeH="0" baseline="0" noProof="0" dirty="0">
              <a:ln>
                <a:noFill/>
              </a:ln>
              <a:solidFill>
                <a:sysClr val="windowText" lastClr="000000"/>
              </a:solidFill>
              <a:effectLst/>
              <a:uLnTx/>
              <a:uFillTx/>
            </a:endParaRPr>
          </a:p>
        </p:txBody>
      </p:sp>
      <p:sp>
        <p:nvSpPr>
          <p:cNvPr id="3" name="Title 2"/>
          <p:cNvSpPr>
            <a:spLocks noGrp="1"/>
          </p:cNvSpPr>
          <p:nvPr>
            <p:ph type="title"/>
          </p:nvPr>
        </p:nvSpPr>
        <p:spPr>
          <a:xfrm>
            <a:off x="471017" y="53545"/>
            <a:ext cx="7886700" cy="1754849"/>
          </a:xfrm>
        </p:spPr>
        <p:txBody>
          <a:bodyPr>
            <a:normAutofit/>
          </a:bodyPr>
          <a:lstStyle/>
          <a:p>
            <a:pPr eaLnBrk="0" fontAlgn="base" hangingPunct="0">
              <a:spcAft>
                <a:spcPct val="0"/>
              </a:spcAft>
            </a:pPr>
            <a:r>
              <a:rPr lang="en-US" sz="2800" dirty="0">
                <a:latin typeface="Arial" panose="020B0604020202020204" pitchFamily="34" charset="0"/>
                <a:cs typeface="Arial" panose="020B0604020202020204" pitchFamily="34" charset="0"/>
              </a:rPr>
              <a:t>Support Package</a:t>
            </a:r>
          </a:p>
        </p:txBody>
      </p:sp>
      <p:grpSp>
        <p:nvGrpSpPr>
          <p:cNvPr id="4" name="Group 3">
            <a:extLst>
              <a:ext uri="{FF2B5EF4-FFF2-40B4-BE49-F238E27FC236}">
                <a16:creationId xmlns:a16="http://schemas.microsoft.com/office/drawing/2014/main" xmlns="" id="{850E1FA5-5FAF-4C05-9672-CBE8BB5711AF}"/>
              </a:ext>
            </a:extLst>
          </p:cNvPr>
          <p:cNvGrpSpPr/>
          <p:nvPr/>
        </p:nvGrpSpPr>
        <p:grpSpPr>
          <a:xfrm>
            <a:off x="943276" y="1433268"/>
            <a:ext cx="7323579" cy="4062757"/>
            <a:chOff x="997488" y="2357255"/>
            <a:chExt cx="6896382" cy="4972947"/>
          </a:xfrm>
        </p:grpSpPr>
        <p:sp>
          <p:nvSpPr>
            <p:cNvPr id="5" name="Rechteck 313">
              <a:extLst>
                <a:ext uri="{FF2B5EF4-FFF2-40B4-BE49-F238E27FC236}">
                  <a16:creationId xmlns:a16="http://schemas.microsoft.com/office/drawing/2014/main" xmlns="" id="{D3913BFA-4359-489E-B36C-97ABC4CFA394}"/>
                </a:ext>
              </a:extLst>
            </p:cNvPr>
            <p:cNvSpPr/>
            <p:nvPr/>
          </p:nvSpPr>
          <p:spPr>
            <a:xfrm>
              <a:off x="3363703" y="2357255"/>
              <a:ext cx="2492791" cy="4218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154" b="1"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GRANT FUNDING</a:t>
              </a:r>
            </a:p>
            <a:p>
              <a:pPr marL="0" marR="0" lvl="0" indent="0" algn="ctr" defTabSz="914400" eaLnBrk="1" fontAlgn="auto" latinLnBrk="0" hangingPunct="1">
                <a:lnSpc>
                  <a:spcPct val="100000"/>
                </a:lnSpc>
                <a:spcBef>
                  <a:spcPts val="0"/>
                </a:spcBef>
                <a:spcAft>
                  <a:spcPts val="0"/>
                </a:spcAft>
                <a:buClrTx/>
                <a:buSzTx/>
                <a:buFontTx/>
                <a:buNone/>
                <a:tabLst/>
                <a:defRPr/>
              </a:pPr>
              <a:r>
                <a:rPr lang="de-DE" sz="1154" b="1" kern="0" noProof="1">
                  <a:solidFill>
                    <a:srgbClr val="5B9BD5">
                      <a:lumMod val="50000"/>
                    </a:srgbClr>
                  </a:solidFill>
                  <a:latin typeface="Arial" panose="020B0604020202020204" pitchFamily="34" charset="0"/>
                  <a:cs typeface="Arial" panose="020B0604020202020204" pitchFamily="34" charset="0"/>
                </a:rPr>
                <a:t>R260 000</a:t>
              </a:r>
              <a:endParaRPr kumimoji="0" lang="de-DE" sz="1154" b="1"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6" name="Rechteck 309">
              <a:extLst>
                <a:ext uri="{FF2B5EF4-FFF2-40B4-BE49-F238E27FC236}">
                  <a16:creationId xmlns:a16="http://schemas.microsoft.com/office/drawing/2014/main" xmlns="" id="{D7FB5D1D-D53A-4F08-A191-B23AED5CBF58}"/>
                </a:ext>
              </a:extLst>
            </p:cNvPr>
            <p:cNvSpPr/>
            <p:nvPr/>
          </p:nvSpPr>
          <p:spPr>
            <a:xfrm>
              <a:off x="6011529" y="3300163"/>
              <a:ext cx="1366245" cy="767390"/>
            </a:xfrm>
            <a:prstGeom prst="rect">
              <a:avLst/>
            </a:prstGeom>
          </p:spPr>
          <p:txBody>
            <a:bodyPr wrap="square">
              <a:spAutoFit/>
            </a:bodyPr>
            <a:lstStyle/>
            <a:p>
              <a:pPr marL="0" marR="0" lvl="0" indent="0" defTabSz="914400" eaLnBrk="1" fontAlgn="auto" latinLnBrk="0" hangingPunct="1">
                <a:lnSpc>
                  <a:spcPct val="95000"/>
                </a:lnSpc>
                <a:spcBef>
                  <a:spcPts val="0"/>
                </a:spcBef>
                <a:spcAft>
                  <a:spcPts val="769"/>
                </a:spcAft>
                <a:buClrTx/>
                <a:buSzTx/>
                <a:buFontTx/>
                <a:buNone/>
                <a:tabLst/>
                <a:defRPr/>
              </a:pPr>
              <a:r>
                <a:rPr kumimoji="0" lang="de-DE" sz="1154" b="1"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IDEA DEVELOPMENT </a:t>
              </a:r>
              <a:r>
                <a:rPr kumimoji="0" lang="de-DE"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Conceptulisng &amp; IP protection</a:t>
              </a:r>
              <a:endParaRPr kumimoji="0" lang="en-US"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7" name="Rechteck 305">
              <a:extLst>
                <a:ext uri="{FF2B5EF4-FFF2-40B4-BE49-F238E27FC236}">
                  <a16:creationId xmlns:a16="http://schemas.microsoft.com/office/drawing/2014/main" xmlns="" id="{C7A37B8C-96A3-471F-99F8-E99D4E3DF382}"/>
                </a:ext>
              </a:extLst>
            </p:cNvPr>
            <p:cNvSpPr/>
            <p:nvPr/>
          </p:nvSpPr>
          <p:spPr>
            <a:xfrm>
              <a:off x="6455870" y="4245116"/>
              <a:ext cx="1426304" cy="1207510"/>
            </a:xfrm>
            <a:prstGeom prst="rect">
              <a:avLst/>
            </a:prstGeom>
          </p:spPr>
          <p:txBody>
            <a:bodyPr wrap="square">
              <a:spAutoFit/>
            </a:bodyPr>
            <a:lstStyle/>
            <a:p>
              <a:pPr marL="0" marR="0" lvl="0" indent="0" defTabSz="914400" eaLnBrk="1" fontAlgn="auto" latinLnBrk="0" hangingPunct="1">
                <a:lnSpc>
                  <a:spcPct val="95000"/>
                </a:lnSpc>
                <a:spcBef>
                  <a:spcPts val="0"/>
                </a:spcBef>
                <a:spcAft>
                  <a:spcPts val="769"/>
                </a:spcAft>
                <a:buClrTx/>
                <a:buSzTx/>
                <a:buFontTx/>
                <a:buNone/>
                <a:tabLst/>
                <a:defRPr/>
              </a:pPr>
              <a:r>
                <a:rPr kumimoji="0" lang="de-DE" sz="1154" b="1"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BUSINESS MODEL</a:t>
              </a:r>
              <a:r>
                <a:rPr kumimoji="0" lang="de-DE"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
              </a:r>
              <a:br>
                <a:rPr kumimoji="0" lang="de-DE"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br>
              <a:r>
                <a:rPr kumimoji="0" lang="de-DE"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Product market fit, market feasibility &amp; testing</a:t>
              </a:r>
              <a:endParaRPr kumimoji="0" lang="en-US"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95000"/>
                </a:lnSpc>
                <a:spcBef>
                  <a:spcPts val="0"/>
                </a:spcBef>
                <a:spcAft>
                  <a:spcPts val="769"/>
                </a:spcAft>
                <a:buClrTx/>
                <a:buSzTx/>
                <a:buFontTx/>
                <a:buNone/>
                <a:tabLst/>
                <a:defRPr/>
              </a:pPr>
              <a:endParaRPr kumimoji="0" lang="en-US"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8" name="Rechteck 301">
              <a:extLst>
                <a:ext uri="{FF2B5EF4-FFF2-40B4-BE49-F238E27FC236}">
                  <a16:creationId xmlns:a16="http://schemas.microsoft.com/office/drawing/2014/main" xmlns="" id="{B8E3746E-0CB2-451C-AB86-9330EA29A59E}"/>
                </a:ext>
              </a:extLst>
            </p:cNvPr>
            <p:cNvSpPr/>
            <p:nvPr/>
          </p:nvSpPr>
          <p:spPr>
            <a:xfrm>
              <a:off x="5988573" y="5539105"/>
              <a:ext cx="1905297" cy="133562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54" b="1"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BUSINESS AND TECHNICAL SKILLS TRAINING</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Capability &amp; needs based blended learning opportunities per innovator</a:t>
              </a:r>
              <a:endParaRPr kumimoji="0" lang="en-US"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9" name="Rechteck 297">
              <a:extLst>
                <a:ext uri="{FF2B5EF4-FFF2-40B4-BE49-F238E27FC236}">
                  <a16:creationId xmlns:a16="http://schemas.microsoft.com/office/drawing/2014/main" xmlns="" id="{3FF1B4E4-A795-4B43-84E8-369E8B828200}"/>
                </a:ext>
              </a:extLst>
            </p:cNvPr>
            <p:cNvSpPr/>
            <p:nvPr/>
          </p:nvSpPr>
          <p:spPr>
            <a:xfrm flipH="1">
              <a:off x="3418634" y="6447770"/>
              <a:ext cx="2499513" cy="882432"/>
            </a:xfrm>
            <a:prstGeom prst="rect">
              <a:avLst/>
            </a:prstGeom>
          </p:spPr>
          <p:txBody>
            <a:bodyPr wrap="square">
              <a:spAutoFit/>
            </a:bodyPr>
            <a:lstStyle/>
            <a:p>
              <a:pPr marL="0" marR="0" lvl="0" indent="0" algn="ctr" defTabSz="914400" eaLnBrk="1" fontAlgn="auto" latinLnBrk="0" hangingPunct="1">
                <a:lnSpc>
                  <a:spcPct val="95000"/>
                </a:lnSpc>
                <a:spcBef>
                  <a:spcPts val="0"/>
                </a:spcBef>
                <a:spcAft>
                  <a:spcPts val="769"/>
                </a:spcAft>
                <a:buClrTx/>
                <a:buSzTx/>
                <a:buFontTx/>
                <a:buNone/>
                <a:tabLst/>
                <a:defRPr/>
              </a:pPr>
              <a:r>
                <a:rPr kumimoji="0" lang="de-DE" sz="1154" b="1"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NETWORKING</a:t>
              </a:r>
              <a:br>
                <a:rPr kumimoji="0" lang="de-DE" sz="1154" b="1"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br>
              <a:r>
                <a:rPr kumimoji="0" lang="de-DE"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Partners that can enhance access to market, incubation, distribution &amp; additional funding. Including p</a:t>
              </a:r>
              <a:r>
                <a:rPr kumimoji="0" lang="en-US"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eer learning &amp; media profiling</a:t>
              </a:r>
            </a:p>
          </p:txBody>
        </p:sp>
        <p:sp>
          <p:nvSpPr>
            <p:cNvPr id="10" name="Rechteck 293">
              <a:extLst>
                <a:ext uri="{FF2B5EF4-FFF2-40B4-BE49-F238E27FC236}">
                  <a16:creationId xmlns:a16="http://schemas.microsoft.com/office/drawing/2014/main" xmlns="" id="{27819145-011F-49BB-B736-5722CF979274}"/>
                </a:ext>
              </a:extLst>
            </p:cNvPr>
            <p:cNvSpPr/>
            <p:nvPr/>
          </p:nvSpPr>
          <p:spPr>
            <a:xfrm flipH="1">
              <a:off x="997488" y="5638103"/>
              <a:ext cx="2233841" cy="860748"/>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54" b="1"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TECHNICAL PROTOTYPE DEVELOPMENT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Placement at TIA Technology Stations accessing infrastructure, expertise &amp; support</a:t>
              </a:r>
            </a:p>
          </p:txBody>
        </p:sp>
        <p:sp>
          <p:nvSpPr>
            <p:cNvPr id="11" name="Rechteck 289">
              <a:extLst>
                <a:ext uri="{FF2B5EF4-FFF2-40B4-BE49-F238E27FC236}">
                  <a16:creationId xmlns:a16="http://schemas.microsoft.com/office/drawing/2014/main" xmlns="" id="{EE55A512-992F-470B-9E1E-363472F765B8}"/>
                </a:ext>
              </a:extLst>
            </p:cNvPr>
            <p:cNvSpPr/>
            <p:nvPr/>
          </p:nvSpPr>
          <p:spPr>
            <a:xfrm flipH="1">
              <a:off x="1118231" y="4245116"/>
              <a:ext cx="1663158" cy="767390"/>
            </a:xfrm>
            <a:prstGeom prst="rect">
              <a:avLst/>
            </a:prstGeom>
          </p:spPr>
          <p:txBody>
            <a:bodyPr wrap="square">
              <a:spAutoFit/>
            </a:bodyPr>
            <a:lstStyle/>
            <a:p>
              <a:pPr marL="0" marR="0" lvl="0" indent="0" algn="r" defTabSz="914400" eaLnBrk="1" fontAlgn="auto" latinLnBrk="0" hangingPunct="1">
                <a:lnSpc>
                  <a:spcPct val="95000"/>
                </a:lnSpc>
                <a:spcBef>
                  <a:spcPts val="0"/>
                </a:spcBef>
                <a:spcAft>
                  <a:spcPts val="769"/>
                </a:spcAft>
                <a:buClrTx/>
                <a:buSzTx/>
                <a:buFontTx/>
                <a:buNone/>
                <a:tabLst/>
                <a:defRPr/>
              </a:pPr>
              <a:r>
                <a:rPr kumimoji="0" lang="de-DE" sz="1154" b="1"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MENTORSHIP</a:t>
              </a:r>
              <a:br>
                <a:rPr kumimoji="0" lang="de-DE" sz="1154" b="1"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br>
              <a:r>
                <a:rPr kumimoji="0" lang="de-DE"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Individualised coaching on technical &amp; business elements</a:t>
              </a:r>
            </a:p>
          </p:txBody>
        </p:sp>
        <p:sp>
          <p:nvSpPr>
            <p:cNvPr id="12" name="Rechteck 285">
              <a:extLst>
                <a:ext uri="{FF2B5EF4-FFF2-40B4-BE49-F238E27FC236}">
                  <a16:creationId xmlns:a16="http://schemas.microsoft.com/office/drawing/2014/main" xmlns="" id="{A5292F6C-6ED1-4E56-8571-B71473B1D5D6}"/>
                </a:ext>
              </a:extLst>
            </p:cNvPr>
            <p:cNvSpPr/>
            <p:nvPr/>
          </p:nvSpPr>
          <p:spPr>
            <a:xfrm flipH="1">
              <a:off x="1585688" y="2857406"/>
              <a:ext cx="1598678" cy="767390"/>
            </a:xfrm>
            <a:prstGeom prst="rect">
              <a:avLst/>
            </a:prstGeom>
          </p:spPr>
          <p:txBody>
            <a:bodyPr wrap="square">
              <a:spAutoFit/>
            </a:bodyPr>
            <a:lstStyle/>
            <a:p>
              <a:pPr marL="0" marR="0" lvl="0" indent="0" algn="r" defTabSz="914400" eaLnBrk="1" fontAlgn="auto" latinLnBrk="0" hangingPunct="1">
                <a:lnSpc>
                  <a:spcPct val="95000"/>
                </a:lnSpc>
                <a:spcBef>
                  <a:spcPts val="0"/>
                </a:spcBef>
                <a:spcAft>
                  <a:spcPts val="769"/>
                </a:spcAft>
                <a:buClrTx/>
                <a:buSzTx/>
                <a:buFontTx/>
                <a:buNone/>
                <a:tabLst/>
                <a:defRPr/>
              </a:pPr>
              <a:r>
                <a:rPr kumimoji="0" lang="de-DE" sz="1154" b="1"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COMPLIANCE</a:t>
              </a:r>
              <a:r>
                <a:rPr kumimoji="0" lang="de-DE"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
              </a:r>
              <a:br>
                <a:rPr kumimoji="0" lang="de-DE"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br>
              <a:r>
                <a:rPr kumimoji="0" lang="de-DE" sz="1154" b="0" i="0" u="none" strike="noStrike" kern="0" cap="none" spc="0" normalizeH="0" baseline="0" noProof="1">
                  <a:ln>
                    <a:noFill/>
                  </a:ln>
                  <a:solidFill>
                    <a:srgbClr val="5B9BD5">
                      <a:lumMod val="50000"/>
                    </a:srgbClr>
                  </a:solidFill>
                  <a:effectLst/>
                  <a:uLnTx/>
                  <a:uFillTx/>
                  <a:latin typeface="Arial" panose="020B0604020202020204" pitchFamily="34" charset="0"/>
                  <a:cs typeface="Arial" panose="020B0604020202020204" pitchFamily="34" charset="0"/>
                </a:rPr>
                <a:t>Support to adhere to business &amp; industry regulation</a:t>
              </a:r>
            </a:p>
          </p:txBody>
        </p:sp>
        <p:sp>
          <p:nvSpPr>
            <p:cNvPr id="13" name="Ellipse 198">
              <a:extLst>
                <a:ext uri="{FF2B5EF4-FFF2-40B4-BE49-F238E27FC236}">
                  <a16:creationId xmlns:a16="http://schemas.microsoft.com/office/drawing/2014/main" xmlns="" id="{C60B3E27-66DC-49BF-9188-CBAD1D2ACE8F}"/>
                </a:ext>
              </a:extLst>
            </p:cNvPr>
            <p:cNvSpPr/>
            <p:nvPr/>
          </p:nvSpPr>
          <p:spPr bwMode="auto">
            <a:xfrm>
              <a:off x="3112738" y="3104339"/>
              <a:ext cx="3020692" cy="3007752"/>
            </a:xfrm>
            <a:prstGeom prst="ellipse">
              <a:avLst/>
            </a:prstGeom>
            <a:noFill/>
            <a:ln w="12700">
              <a:solidFill>
                <a:srgbClr val="990099"/>
              </a:solidFill>
              <a:prstDash val="sysDot"/>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nvGrpSpPr>
            <p:cNvPr id="14" name="Gruppieren 201">
              <a:extLst>
                <a:ext uri="{FF2B5EF4-FFF2-40B4-BE49-F238E27FC236}">
                  <a16:creationId xmlns:a16="http://schemas.microsoft.com/office/drawing/2014/main" xmlns="" id="{34987641-2838-4C3D-BFF2-1C72F4F10F00}"/>
                </a:ext>
              </a:extLst>
            </p:cNvPr>
            <p:cNvGrpSpPr/>
            <p:nvPr/>
          </p:nvGrpSpPr>
          <p:grpSpPr>
            <a:xfrm>
              <a:off x="5586779" y="4226752"/>
              <a:ext cx="803483" cy="801718"/>
              <a:chOff x="7162031" y="3492557"/>
              <a:chExt cx="896823" cy="898703"/>
            </a:xfrm>
          </p:grpSpPr>
          <p:grpSp>
            <p:nvGrpSpPr>
              <p:cNvPr id="100" name="Gruppieren 263">
                <a:extLst>
                  <a:ext uri="{FF2B5EF4-FFF2-40B4-BE49-F238E27FC236}">
                    <a16:creationId xmlns:a16="http://schemas.microsoft.com/office/drawing/2014/main" xmlns="" id="{1B1E1B0C-9679-46A9-AC19-2D61C3BF3EC0}"/>
                  </a:ext>
                </a:extLst>
              </p:cNvPr>
              <p:cNvGrpSpPr/>
              <p:nvPr/>
            </p:nvGrpSpPr>
            <p:grpSpPr>
              <a:xfrm rot="8097999">
                <a:off x="7128584" y="3526004"/>
                <a:ext cx="898703" cy="831810"/>
                <a:chOff x="3705226" y="2926556"/>
                <a:chExt cx="1471613" cy="1362076"/>
              </a:xfrm>
              <a:solidFill>
                <a:srgbClr val="B6C6CA"/>
              </a:solidFill>
            </p:grpSpPr>
            <p:sp>
              <p:nvSpPr>
                <p:cNvPr id="108" name="Ellipse 271">
                  <a:extLst>
                    <a:ext uri="{FF2B5EF4-FFF2-40B4-BE49-F238E27FC236}">
                      <a16:creationId xmlns:a16="http://schemas.microsoft.com/office/drawing/2014/main" xmlns="" id="{661CCD61-0110-4D34-9147-F415188D1392}"/>
                    </a:ext>
                  </a:extLst>
                </p:cNvPr>
                <p:cNvSpPr/>
                <p:nvPr/>
              </p:nvSpPr>
              <p:spPr bwMode="auto">
                <a:xfrm>
                  <a:off x="3814764" y="2926557"/>
                  <a:ext cx="1362075" cy="1362075"/>
                </a:xfrm>
                <a:prstGeom prst="ellipse">
                  <a:avLst/>
                </a:prstGeom>
                <a:solidFill>
                  <a:srgbClr val="92D050"/>
                </a:solidFill>
                <a:ln w="57150">
                  <a:solidFill>
                    <a:srgbClr val="9AB901"/>
                  </a:solidFill>
                  <a:miter lim="800000"/>
                  <a:headEnd/>
                  <a:tailEnd/>
                </a:ln>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109" name="Ellipse 272">
                  <a:extLst>
                    <a:ext uri="{FF2B5EF4-FFF2-40B4-BE49-F238E27FC236}">
                      <a16:creationId xmlns:a16="http://schemas.microsoft.com/office/drawing/2014/main" xmlns="" id="{4CC9078B-90C2-4948-9430-B806D5F5F9A8}"/>
                    </a:ext>
                  </a:extLst>
                </p:cNvPr>
                <p:cNvSpPr/>
                <p:nvPr/>
              </p:nvSpPr>
              <p:spPr bwMode="auto">
                <a:xfrm>
                  <a:off x="3705226" y="2926556"/>
                  <a:ext cx="469900" cy="469900"/>
                </a:xfrm>
                <a:prstGeom prst="ellipse">
                  <a:avLst/>
                </a:prstGeom>
                <a:solidFill>
                  <a:srgbClr val="FFFFFF"/>
                </a:solidFill>
                <a:ln w="38100">
                  <a:solidFill>
                    <a:srgbClr val="515869"/>
                  </a:solid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grpSp>
            <p:nvGrpSpPr>
              <p:cNvPr id="101" name="Gruppieren 264">
                <a:extLst>
                  <a:ext uri="{FF2B5EF4-FFF2-40B4-BE49-F238E27FC236}">
                    <a16:creationId xmlns:a16="http://schemas.microsoft.com/office/drawing/2014/main" xmlns="" id="{F4C418D5-A2E0-4B88-B1CB-60B527D6CB8F}"/>
                  </a:ext>
                </a:extLst>
              </p:cNvPr>
              <p:cNvGrpSpPr/>
              <p:nvPr/>
            </p:nvGrpSpPr>
            <p:grpSpPr>
              <a:xfrm>
                <a:off x="7400659" y="3722248"/>
                <a:ext cx="452704" cy="405831"/>
                <a:chOff x="7400659" y="3722248"/>
                <a:chExt cx="452704" cy="405831"/>
              </a:xfrm>
            </p:grpSpPr>
            <p:cxnSp>
              <p:nvCxnSpPr>
                <p:cNvPr id="103" name="Gerade Verbindung 266">
                  <a:extLst>
                    <a:ext uri="{FF2B5EF4-FFF2-40B4-BE49-F238E27FC236}">
                      <a16:creationId xmlns:a16="http://schemas.microsoft.com/office/drawing/2014/main" xmlns="" id="{FE04AC51-66E3-46C7-A89E-0294511A31E7}"/>
                    </a:ext>
                  </a:extLst>
                </p:cNvPr>
                <p:cNvCxnSpPr/>
                <p:nvPr/>
              </p:nvCxnSpPr>
              <p:spPr>
                <a:xfrm>
                  <a:off x="7400659" y="3722248"/>
                  <a:ext cx="0" cy="405831"/>
                </a:xfrm>
                <a:prstGeom prst="line">
                  <a:avLst/>
                </a:prstGeom>
                <a:noFill/>
                <a:ln w="12700" cap="flat" cmpd="sng" algn="ctr">
                  <a:solidFill>
                    <a:srgbClr val="FFFFFF"/>
                  </a:solidFill>
                  <a:prstDash val="solid"/>
                  <a:miter lim="800000"/>
                </a:ln>
                <a:effectLst/>
              </p:spPr>
            </p:cxnSp>
            <p:cxnSp>
              <p:nvCxnSpPr>
                <p:cNvPr id="104" name="Gerade Verbindung 267">
                  <a:extLst>
                    <a:ext uri="{FF2B5EF4-FFF2-40B4-BE49-F238E27FC236}">
                      <a16:creationId xmlns:a16="http://schemas.microsoft.com/office/drawing/2014/main" xmlns="" id="{C81E9F9E-8C16-4037-8106-BFB8C58FA4E6}"/>
                    </a:ext>
                  </a:extLst>
                </p:cNvPr>
                <p:cNvCxnSpPr/>
                <p:nvPr/>
              </p:nvCxnSpPr>
              <p:spPr>
                <a:xfrm>
                  <a:off x="7401796" y="4120936"/>
                  <a:ext cx="451567" cy="0"/>
                </a:xfrm>
                <a:prstGeom prst="line">
                  <a:avLst/>
                </a:prstGeom>
                <a:noFill/>
                <a:ln w="12700" cap="flat" cmpd="sng" algn="ctr">
                  <a:solidFill>
                    <a:srgbClr val="FFFFFF"/>
                  </a:solidFill>
                  <a:prstDash val="solid"/>
                  <a:miter lim="800000"/>
                </a:ln>
                <a:effectLst/>
              </p:spPr>
            </p:cxnSp>
            <p:sp>
              <p:nvSpPr>
                <p:cNvPr id="105" name="Rechteck 268">
                  <a:extLst>
                    <a:ext uri="{FF2B5EF4-FFF2-40B4-BE49-F238E27FC236}">
                      <a16:creationId xmlns:a16="http://schemas.microsoft.com/office/drawing/2014/main" xmlns="" id="{A45BB626-BED7-4BF3-BE28-EB92A32E1E09}"/>
                    </a:ext>
                  </a:extLst>
                </p:cNvPr>
                <p:cNvSpPr/>
                <p:nvPr/>
              </p:nvSpPr>
              <p:spPr bwMode="auto">
                <a:xfrm>
                  <a:off x="7465219" y="3990975"/>
                  <a:ext cx="66675" cy="127580"/>
                </a:xfrm>
                <a:prstGeom prst="rect">
                  <a:avLst/>
                </a:prstGeom>
                <a:noFill/>
                <a:ln w="9525">
                  <a:solidFill>
                    <a:srgbClr val="FFFFFF"/>
                  </a:solid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106" name="Rechteck 269">
                  <a:extLst>
                    <a:ext uri="{FF2B5EF4-FFF2-40B4-BE49-F238E27FC236}">
                      <a16:creationId xmlns:a16="http://schemas.microsoft.com/office/drawing/2014/main" xmlns="" id="{E09118F3-880E-4346-9F8F-BA5CB410EE7C}"/>
                    </a:ext>
                  </a:extLst>
                </p:cNvPr>
                <p:cNvSpPr/>
                <p:nvPr/>
              </p:nvSpPr>
              <p:spPr bwMode="auto">
                <a:xfrm>
                  <a:off x="7562851" y="3915639"/>
                  <a:ext cx="66675" cy="198153"/>
                </a:xfrm>
                <a:prstGeom prst="rect">
                  <a:avLst/>
                </a:prstGeom>
                <a:noFill/>
                <a:ln w="9525">
                  <a:solidFill>
                    <a:srgbClr val="FFFFFF"/>
                  </a:solid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107" name="Rechteck 270">
                  <a:extLst>
                    <a:ext uri="{FF2B5EF4-FFF2-40B4-BE49-F238E27FC236}">
                      <a16:creationId xmlns:a16="http://schemas.microsoft.com/office/drawing/2014/main" xmlns="" id="{9BEBA8B8-0B88-42D7-A527-D9950617F1CF}"/>
                    </a:ext>
                  </a:extLst>
                </p:cNvPr>
                <p:cNvSpPr/>
                <p:nvPr/>
              </p:nvSpPr>
              <p:spPr bwMode="auto">
                <a:xfrm>
                  <a:off x="7679382" y="3817815"/>
                  <a:ext cx="66675" cy="295977"/>
                </a:xfrm>
                <a:prstGeom prst="rect">
                  <a:avLst/>
                </a:prstGeom>
                <a:noFill/>
                <a:ln w="9525">
                  <a:solidFill>
                    <a:srgbClr val="FFFFFF"/>
                  </a:solid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sp>
            <p:nvSpPr>
              <p:cNvPr id="102" name="Textfeld 265">
                <a:extLst>
                  <a:ext uri="{FF2B5EF4-FFF2-40B4-BE49-F238E27FC236}">
                    <a16:creationId xmlns:a16="http://schemas.microsoft.com/office/drawing/2014/main" xmlns="" id="{1CEEBFC1-212C-43D4-B3F7-A51DBC555CB5}"/>
                  </a:ext>
                </a:extLst>
              </p:cNvPr>
              <p:cNvSpPr txBox="1"/>
              <p:nvPr/>
            </p:nvSpPr>
            <p:spPr>
              <a:xfrm>
                <a:off x="7936934" y="3766181"/>
                <a:ext cx="121920" cy="285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rPr>
                  <a:t>3</a:t>
                </a: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grpSp>
          <p:nvGrpSpPr>
            <p:cNvPr id="15" name="Gruppieren 202">
              <a:extLst>
                <a:ext uri="{FF2B5EF4-FFF2-40B4-BE49-F238E27FC236}">
                  <a16:creationId xmlns:a16="http://schemas.microsoft.com/office/drawing/2014/main" xmlns="" id="{CE8D8BDF-B4A8-4FF6-8CFD-F5518D455BCB}"/>
                </a:ext>
              </a:extLst>
            </p:cNvPr>
            <p:cNvGrpSpPr/>
            <p:nvPr/>
          </p:nvGrpSpPr>
          <p:grpSpPr>
            <a:xfrm>
              <a:off x="5129739" y="5119503"/>
              <a:ext cx="759469" cy="742072"/>
              <a:chOff x="6651898" y="4493301"/>
              <a:chExt cx="847696" cy="831841"/>
            </a:xfrm>
          </p:grpSpPr>
          <p:grpSp>
            <p:nvGrpSpPr>
              <p:cNvPr id="96" name="Gruppieren 258">
                <a:extLst>
                  <a:ext uri="{FF2B5EF4-FFF2-40B4-BE49-F238E27FC236}">
                    <a16:creationId xmlns:a16="http://schemas.microsoft.com/office/drawing/2014/main" xmlns="" id="{795AD59E-D510-41EB-B324-6EA466415F97}"/>
                  </a:ext>
                </a:extLst>
              </p:cNvPr>
              <p:cNvGrpSpPr/>
              <p:nvPr/>
            </p:nvGrpSpPr>
            <p:grpSpPr>
              <a:xfrm rot="10176487">
                <a:off x="6651898" y="4493301"/>
                <a:ext cx="847696" cy="831841"/>
                <a:chOff x="3705238" y="2926512"/>
                <a:chExt cx="1388089" cy="1362126"/>
              </a:xfrm>
              <a:solidFill>
                <a:srgbClr val="B6C6CA"/>
              </a:solidFill>
            </p:grpSpPr>
            <p:sp>
              <p:nvSpPr>
                <p:cNvPr id="98" name="Ellipse 261">
                  <a:extLst>
                    <a:ext uri="{FF2B5EF4-FFF2-40B4-BE49-F238E27FC236}">
                      <a16:creationId xmlns:a16="http://schemas.microsoft.com/office/drawing/2014/main" xmlns="" id="{66EB09A0-5C9E-4337-A408-016F8B9FC2D7}"/>
                    </a:ext>
                  </a:extLst>
                </p:cNvPr>
                <p:cNvSpPr/>
                <p:nvPr/>
              </p:nvSpPr>
              <p:spPr bwMode="auto">
                <a:xfrm>
                  <a:off x="3814764" y="2926559"/>
                  <a:ext cx="1278563" cy="1362075"/>
                </a:xfrm>
                <a:prstGeom prst="ellipse">
                  <a:avLst/>
                </a:prstGeom>
                <a:solidFill>
                  <a:srgbClr val="E0102E"/>
                </a:solidFill>
                <a:ln w="57150">
                  <a:solidFill>
                    <a:srgbClr val="FA9CAC"/>
                  </a:solidFill>
                  <a:miter lim="800000"/>
                  <a:headEnd/>
                  <a:tailEnd/>
                </a:ln>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99" name="Ellipse 262">
                  <a:extLst>
                    <a:ext uri="{FF2B5EF4-FFF2-40B4-BE49-F238E27FC236}">
                      <a16:creationId xmlns:a16="http://schemas.microsoft.com/office/drawing/2014/main" xmlns="" id="{22ECB597-1E9A-4545-88D2-0B6EB8A2759A}"/>
                    </a:ext>
                  </a:extLst>
                </p:cNvPr>
                <p:cNvSpPr/>
                <p:nvPr/>
              </p:nvSpPr>
              <p:spPr bwMode="auto">
                <a:xfrm>
                  <a:off x="3705226" y="2926556"/>
                  <a:ext cx="469900" cy="469900"/>
                </a:xfrm>
                <a:prstGeom prst="ellipse">
                  <a:avLst/>
                </a:prstGeom>
                <a:solidFill>
                  <a:srgbClr val="FFFFFF"/>
                </a:solidFill>
                <a:ln w="38100">
                  <a:solidFill>
                    <a:srgbClr val="515869"/>
                  </a:solid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sp>
            <p:nvSpPr>
              <p:cNvPr id="97" name="Textfeld 260">
                <a:extLst>
                  <a:ext uri="{FF2B5EF4-FFF2-40B4-BE49-F238E27FC236}">
                    <a16:creationId xmlns:a16="http://schemas.microsoft.com/office/drawing/2014/main" xmlns="" id="{C3356348-C565-4FA5-A757-A973ADDC29DA}"/>
                  </a:ext>
                </a:extLst>
              </p:cNvPr>
              <p:cNvSpPr txBox="1"/>
              <p:nvPr/>
            </p:nvSpPr>
            <p:spPr>
              <a:xfrm>
                <a:off x="7345630" y="4982696"/>
                <a:ext cx="121920" cy="285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rPr>
                  <a:t>4</a:t>
                </a: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grpSp>
          <p:nvGrpSpPr>
            <p:cNvPr id="16" name="Gruppieren 203">
              <a:extLst>
                <a:ext uri="{FF2B5EF4-FFF2-40B4-BE49-F238E27FC236}">
                  <a16:creationId xmlns:a16="http://schemas.microsoft.com/office/drawing/2014/main" xmlns="" id="{F1042548-79CE-4395-9513-8F3CFE01E569}"/>
                </a:ext>
              </a:extLst>
            </p:cNvPr>
            <p:cNvGrpSpPr/>
            <p:nvPr/>
          </p:nvGrpSpPr>
          <p:grpSpPr>
            <a:xfrm>
              <a:off x="4222655" y="5534172"/>
              <a:ext cx="745236" cy="889164"/>
              <a:chOff x="5639437" y="4958138"/>
              <a:chExt cx="831810" cy="996728"/>
            </a:xfrm>
          </p:grpSpPr>
          <p:grpSp>
            <p:nvGrpSpPr>
              <p:cNvPr id="88" name="Gruppieren 250">
                <a:extLst>
                  <a:ext uri="{FF2B5EF4-FFF2-40B4-BE49-F238E27FC236}">
                    <a16:creationId xmlns:a16="http://schemas.microsoft.com/office/drawing/2014/main" xmlns="" id="{2FF95797-A2FF-4581-BC12-CB47ACBA509C}"/>
                  </a:ext>
                </a:extLst>
              </p:cNvPr>
              <p:cNvGrpSpPr/>
              <p:nvPr/>
            </p:nvGrpSpPr>
            <p:grpSpPr>
              <a:xfrm rot="13664561">
                <a:off x="5605990" y="4991585"/>
                <a:ext cx="898703" cy="831810"/>
                <a:chOff x="3705226" y="2926556"/>
                <a:chExt cx="1471613" cy="1362076"/>
              </a:xfrm>
              <a:solidFill>
                <a:srgbClr val="B6C6CA"/>
              </a:solidFill>
            </p:grpSpPr>
            <p:sp>
              <p:nvSpPr>
                <p:cNvPr id="94" name="Ellipse 256">
                  <a:extLst>
                    <a:ext uri="{FF2B5EF4-FFF2-40B4-BE49-F238E27FC236}">
                      <a16:creationId xmlns:a16="http://schemas.microsoft.com/office/drawing/2014/main" xmlns="" id="{75E79470-DE8D-435F-9EB2-AFCB92BFCBEB}"/>
                    </a:ext>
                  </a:extLst>
                </p:cNvPr>
                <p:cNvSpPr/>
                <p:nvPr/>
              </p:nvSpPr>
              <p:spPr bwMode="auto">
                <a:xfrm>
                  <a:off x="3814764" y="2926557"/>
                  <a:ext cx="1362075" cy="1362075"/>
                </a:xfrm>
                <a:prstGeom prst="ellipse">
                  <a:avLst/>
                </a:prstGeom>
                <a:solidFill>
                  <a:srgbClr val="FFFF00"/>
                </a:solidFill>
                <a:ln w="57150">
                  <a:solidFill>
                    <a:srgbClr val="FFC000"/>
                  </a:solidFill>
                  <a:miter lim="800000"/>
                  <a:headEnd/>
                  <a:tailEnd/>
                </a:ln>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95" name="Ellipse 257">
                  <a:extLst>
                    <a:ext uri="{FF2B5EF4-FFF2-40B4-BE49-F238E27FC236}">
                      <a16:creationId xmlns:a16="http://schemas.microsoft.com/office/drawing/2014/main" xmlns="" id="{2E24BA97-922E-427C-BB0D-D72B478B9683}"/>
                    </a:ext>
                  </a:extLst>
                </p:cNvPr>
                <p:cNvSpPr/>
                <p:nvPr/>
              </p:nvSpPr>
              <p:spPr bwMode="auto">
                <a:xfrm>
                  <a:off x="3705226" y="2926556"/>
                  <a:ext cx="469900" cy="469900"/>
                </a:xfrm>
                <a:prstGeom prst="ellipse">
                  <a:avLst/>
                </a:prstGeom>
                <a:solidFill>
                  <a:srgbClr val="FFFFFF"/>
                </a:solidFill>
                <a:ln w="38100">
                  <a:solidFill>
                    <a:srgbClr val="515869"/>
                  </a:solid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grpSp>
            <p:nvGrpSpPr>
              <p:cNvPr id="89" name="Gruppieren 251">
                <a:extLst>
                  <a:ext uri="{FF2B5EF4-FFF2-40B4-BE49-F238E27FC236}">
                    <a16:creationId xmlns:a16="http://schemas.microsoft.com/office/drawing/2014/main" xmlns="" id="{153E9AAA-042B-4A45-A054-8D0D53F38ABE}"/>
                  </a:ext>
                </a:extLst>
              </p:cNvPr>
              <p:cNvGrpSpPr/>
              <p:nvPr/>
            </p:nvGrpSpPr>
            <p:grpSpPr>
              <a:xfrm>
                <a:off x="5804666" y="5157688"/>
                <a:ext cx="456365" cy="448281"/>
                <a:chOff x="5724205" y="2320924"/>
                <a:chExt cx="806450" cy="792163"/>
              </a:xfrm>
            </p:grpSpPr>
            <p:sp>
              <p:nvSpPr>
                <p:cNvPr id="91" name="Freeform 13">
                  <a:extLst>
                    <a:ext uri="{FF2B5EF4-FFF2-40B4-BE49-F238E27FC236}">
                      <a16:creationId xmlns:a16="http://schemas.microsoft.com/office/drawing/2014/main" xmlns="" id="{BFCF220C-D317-45D8-BC6D-7E51ACE67A18}"/>
                    </a:ext>
                  </a:extLst>
                </p:cNvPr>
                <p:cNvSpPr>
                  <a:spLocks/>
                </p:cNvSpPr>
                <p:nvPr/>
              </p:nvSpPr>
              <p:spPr bwMode="auto">
                <a:xfrm>
                  <a:off x="6197280" y="2320924"/>
                  <a:ext cx="333375" cy="536575"/>
                </a:xfrm>
                <a:custGeom>
                  <a:avLst/>
                  <a:gdLst>
                    <a:gd name="T0" fmla="*/ 80 w 89"/>
                    <a:gd name="T1" fmla="*/ 143 h 143"/>
                    <a:gd name="T2" fmla="*/ 87 w 89"/>
                    <a:gd name="T3" fmla="*/ 141 h 143"/>
                    <a:gd name="T4" fmla="*/ 89 w 89"/>
                    <a:gd name="T5" fmla="*/ 135 h 143"/>
                    <a:gd name="T6" fmla="*/ 87 w 89"/>
                    <a:gd name="T7" fmla="*/ 123 h 143"/>
                    <a:gd name="T8" fmla="*/ 57 w 89"/>
                    <a:gd name="T9" fmla="*/ 93 h 143"/>
                    <a:gd name="T10" fmla="*/ 51 w 89"/>
                    <a:gd name="T11" fmla="*/ 90 h 143"/>
                    <a:gd name="T12" fmla="*/ 50 w 89"/>
                    <a:gd name="T13" fmla="*/ 84 h 143"/>
                    <a:gd name="T14" fmla="*/ 55 w 89"/>
                    <a:gd name="T15" fmla="*/ 78 h 143"/>
                    <a:gd name="T16" fmla="*/ 56 w 89"/>
                    <a:gd name="T17" fmla="*/ 76 h 143"/>
                    <a:gd name="T18" fmla="*/ 61 w 89"/>
                    <a:gd name="T19" fmla="*/ 67 h 143"/>
                    <a:gd name="T20" fmla="*/ 65 w 89"/>
                    <a:gd name="T21" fmla="*/ 63 h 143"/>
                    <a:gd name="T22" fmla="*/ 68 w 89"/>
                    <a:gd name="T23" fmla="*/ 44 h 143"/>
                    <a:gd name="T24" fmla="*/ 65 w 89"/>
                    <a:gd name="T25" fmla="*/ 41 h 143"/>
                    <a:gd name="T26" fmla="*/ 44 w 89"/>
                    <a:gd name="T27" fmla="*/ 6 h 143"/>
                    <a:gd name="T28" fmla="*/ 32 w 89"/>
                    <a:gd name="T29" fmla="*/ 1 h 143"/>
                    <a:gd name="T30" fmla="*/ 30 w 89"/>
                    <a:gd name="T31" fmla="*/ 1 h 143"/>
                    <a:gd name="T32" fmla="*/ 25 w 89"/>
                    <a:gd name="T33" fmla="*/ 0 h 143"/>
                    <a:gd name="T34" fmla="*/ 24 w 89"/>
                    <a:gd name="T35" fmla="*/ 0 h 143"/>
                    <a:gd name="T36" fmla="*/ 16 w 89"/>
                    <a:gd name="T37" fmla="*/ 5 h 143"/>
                    <a:gd name="T38" fmla="*/ 8 w 89"/>
                    <a:gd name="T39" fmla="*/ 13 h 143"/>
                    <a:gd name="T40" fmla="*/ 8 w 89"/>
                    <a:gd name="T41" fmla="*/ 14 h 143"/>
                    <a:gd name="T42" fmla="*/ 0 w 89"/>
                    <a:gd name="T43" fmla="*/ 29 h 143"/>
                    <a:gd name="T44" fmla="*/ 3 w 89"/>
                    <a:gd name="T45" fmla="*/ 34 h 143"/>
                    <a:gd name="T46" fmla="*/ 8 w 89"/>
                    <a:gd name="T47" fmla="*/ 31 h 143"/>
                    <a:gd name="T48" fmla="*/ 16 w 89"/>
                    <a:gd name="T49" fmla="*/ 17 h 143"/>
                    <a:gd name="T50" fmla="*/ 17 w 89"/>
                    <a:gd name="T51" fmla="*/ 12 h 143"/>
                    <a:gd name="T52" fmla="*/ 18 w 89"/>
                    <a:gd name="T53" fmla="*/ 11 h 143"/>
                    <a:gd name="T54" fmla="*/ 18 w 89"/>
                    <a:gd name="T55" fmla="*/ 11 h 143"/>
                    <a:gd name="T56" fmla="*/ 23 w 89"/>
                    <a:gd name="T57" fmla="*/ 8 h 143"/>
                    <a:gd name="T58" fmla="*/ 25 w 89"/>
                    <a:gd name="T59" fmla="*/ 8 h 143"/>
                    <a:gd name="T60" fmla="*/ 27 w 89"/>
                    <a:gd name="T61" fmla="*/ 8 h 143"/>
                    <a:gd name="T62" fmla="*/ 30 w 89"/>
                    <a:gd name="T63" fmla="*/ 9 h 143"/>
                    <a:gd name="T64" fmla="*/ 41 w 89"/>
                    <a:gd name="T65" fmla="*/ 13 h 143"/>
                    <a:gd name="T66" fmla="*/ 57 w 89"/>
                    <a:gd name="T67" fmla="*/ 43 h 143"/>
                    <a:gd name="T68" fmla="*/ 59 w 89"/>
                    <a:gd name="T69" fmla="*/ 46 h 143"/>
                    <a:gd name="T70" fmla="*/ 61 w 89"/>
                    <a:gd name="T71" fmla="*/ 47 h 143"/>
                    <a:gd name="T72" fmla="*/ 58 w 89"/>
                    <a:gd name="T73" fmla="*/ 60 h 143"/>
                    <a:gd name="T74" fmla="*/ 57 w 89"/>
                    <a:gd name="T75" fmla="*/ 60 h 143"/>
                    <a:gd name="T76" fmla="*/ 54 w 89"/>
                    <a:gd name="T77" fmla="*/ 63 h 143"/>
                    <a:gd name="T78" fmla="*/ 49 w 89"/>
                    <a:gd name="T79" fmla="*/ 71 h 143"/>
                    <a:gd name="T80" fmla="*/ 48 w 89"/>
                    <a:gd name="T81" fmla="*/ 74 h 143"/>
                    <a:gd name="T82" fmla="*/ 44 w 89"/>
                    <a:gd name="T83" fmla="*/ 79 h 143"/>
                    <a:gd name="T84" fmla="*/ 42 w 89"/>
                    <a:gd name="T85" fmla="*/ 82 h 143"/>
                    <a:gd name="T86" fmla="*/ 43 w 89"/>
                    <a:gd name="T87" fmla="*/ 94 h 143"/>
                    <a:gd name="T88" fmla="*/ 46 w 89"/>
                    <a:gd name="T89" fmla="*/ 96 h 143"/>
                    <a:gd name="T90" fmla="*/ 54 w 89"/>
                    <a:gd name="T91" fmla="*/ 101 h 143"/>
                    <a:gd name="T92" fmla="*/ 79 w 89"/>
                    <a:gd name="T93" fmla="*/ 125 h 143"/>
                    <a:gd name="T94" fmla="*/ 82 w 89"/>
                    <a:gd name="T95" fmla="*/ 135 h 143"/>
                    <a:gd name="T96" fmla="*/ 82 w 89"/>
                    <a:gd name="T97" fmla="*/ 135 h 143"/>
                    <a:gd name="T98" fmla="*/ 78 w 89"/>
                    <a:gd name="T99" fmla="*/ 135 h 143"/>
                    <a:gd name="T100" fmla="*/ 75 w 89"/>
                    <a:gd name="T101" fmla="*/ 135 h 143"/>
                    <a:gd name="T102" fmla="*/ 18 w 89"/>
                    <a:gd name="T103" fmla="*/ 135 h 143"/>
                    <a:gd name="T104" fmla="*/ 14 w 89"/>
                    <a:gd name="T105" fmla="*/ 139 h 143"/>
                    <a:gd name="T106" fmla="*/ 18 w 89"/>
                    <a:gd name="T107" fmla="*/ 143 h 143"/>
                    <a:gd name="T108" fmla="*/ 80 w 89"/>
                    <a:gd name="T10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9" h="143">
                      <a:moveTo>
                        <a:pt x="80" y="143"/>
                      </a:moveTo>
                      <a:cubicBezTo>
                        <a:pt x="83" y="143"/>
                        <a:pt x="85" y="143"/>
                        <a:pt x="87" y="141"/>
                      </a:cubicBezTo>
                      <a:cubicBezTo>
                        <a:pt x="89" y="139"/>
                        <a:pt x="89" y="137"/>
                        <a:pt x="89" y="135"/>
                      </a:cubicBezTo>
                      <a:cubicBezTo>
                        <a:pt x="89" y="132"/>
                        <a:pt x="89" y="130"/>
                        <a:pt x="87" y="123"/>
                      </a:cubicBezTo>
                      <a:cubicBezTo>
                        <a:pt x="84" y="115"/>
                        <a:pt x="72" y="100"/>
                        <a:pt x="57" y="93"/>
                      </a:cubicBezTo>
                      <a:cubicBezTo>
                        <a:pt x="51" y="90"/>
                        <a:pt x="51" y="90"/>
                        <a:pt x="51" y="90"/>
                      </a:cubicBezTo>
                      <a:cubicBezTo>
                        <a:pt x="50" y="88"/>
                        <a:pt x="50" y="86"/>
                        <a:pt x="50" y="84"/>
                      </a:cubicBezTo>
                      <a:cubicBezTo>
                        <a:pt x="52" y="82"/>
                        <a:pt x="53" y="81"/>
                        <a:pt x="55" y="78"/>
                      </a:cubicBezTo>
                      <a:cubicBezTo>
                        <a:pt x="55" y="77"/>
                        <a:pt x="56" y="76"/>
                        <a:pt x="56" y="76"/>
                      </a:cubicBezTo>
                      <a:cubicBezTo>
                        <a:pt x="58" y="73"/>
                        <a:pt x="59" y="70"/>
                        <a:pt x="61" y="67"/>
                      </a:cubicBezTo>
                      <a:cubicBezTo>
                        <a:pt x="62" y="66"/>
                        <a:pt x="64" y="65"/>
                        <a:pt x="65" y="63"/>
                      </a:cubicBezTo>
                      <a:cubicBezTo>
                        <a:pt x="68" y="58"/>
                        <a:pt x="70" y="48"/>
                        <a:pt x="68" y="44"/>
                      </a:cubicBezTo>
                      <a:cubicBezTo>
                        <a:pt x="68" y="42"/>
                        <a:pt x="67" y="41"/>
                        <a:pt x="65" y="41"/>
                      </a:cubicBezTo>
                      <a:cubicBezTo>
                        <a:pt x="65" y="24"/>
                        <a:pt x="57" y="11"/>
                        <a:pt x="44" y="6"/>
                      </a:cubicBezTo>
                      <a:cubicBezTo>
                        <a:pt x="42" y="5"/>
                        <a:pt x="38" y="3"/>
                        <a:pt x="32" y="1"/>
                      </a:cubicBezTo>
                      <a:cubicBezTo>
                        <a:pt x="31" y="1"/>
                        <a:pt x="30" y="1"/>
                        <a:pt x="30" y="1"/>
                      </a:cubicBezTo>
                      <a:cubicBezTo>
                        <a:pt x="28" y="0"/>
                        <a:pt x="27" y="0"/>
                        <a:pt x="25" y="0"/>
                      </a:cubicBezTo>
                      <a:cubicBezTo>
                        <a:pt x="25" y="0"/>
                        <a:pt x="24" y="0"/>
                        <a:pt x="24" y="0"/>
                      </a:cubicBezTo>
                      <a:cubicBezTo>
                        <a:pt x="20" y="0"/>
                        <a:pt x="17" y="2"/>
                        <a:pt x="16" y="5"/>
                      </a:cubicBezTo>
                      <a:cubicBezTo>
                        <a:pt x="13" y="6"/>
                        <a:pt x="9" y="8"/>
                        <a:pt x="8" y="13"/>
                      </a:cubicBezTo>
                      <a:cubicBezTo>
                        <a:pt x="8" y="13"/>
                        <a:pt x="8" y="14"/>
                        <a:pt x="8" y="14"/>
                      </a:cubicBezTo>
                      <a:cubicBezTo>
                        <a:pt x="4" y="18"/>
                        <a:pt x="2" y="23"/>
                        <a:pt x="0" y="29"/>
                      </a:cubicBezTo>
                      <a:cubicBezTo>
                        <a:pt x="0" y="31"/>
                        <a:pt x="1" y="33"/>
                        <a:pt x="3" y="34"/>
                      </a:cubicBezTo>
                      <a:cubicBezTo>
                        <a:pt x="5" y="34"/>
                        <a:pt x="7" y="33"/>
                        <a:pt x="8" y="31"/>
                      </a:cubicBezTo>
                      <a:cubicBezTo>
                        <a:pt x="9" y="25"/>
                        <a:pt x="12" y="20"/>
                        <a:pt x="16" y="17"/>
                      </a:cubicBezTo>
                      <a:cubicBezTo>
                        <a:pt x="17" y="16"/>
                        <a:pt x="18" y="14"/>
                        <a:pt x="17" y="12"/>
                      </a:cubicBezTo>
                      <a:cubicBezTo>
                        <a:pt x="18" y="12"/>
                        <a:pt x="18" y="11"/>
                        <a:pt x="18" y="11"/>
                      </a:cubicBezTo>
                      <a:cubicBezTo>
                        <a:pt x="18" y="11"/>
                        <a:pt x="18" y="11"/>
                        <a:pt x="18" y="11"/>
                      </a:cubicBezTo>
                      <a:cubicBezTo>
                        <a:pt x="20" y="11"/>
                        <a:pt x="22" y="11"/>
                        <a:pt x="23" y="8"/>
                      </a:cubicBezTo>
                      <a:cubicBezTo>
                        <a:pt x="23" y="8"/>
                        <a:pt x="24" y="8"/>
                        <a:pt x="25" y="8"/>
                      </a:cubicBezTo>
                      <a:cubicBezTo>
                        <a:pt x="26" y="8"/>
                        <a:pt x="26" y="8"/>
                        <a:pt x="27" y="8"/>
                      </a:cubicBezTo>
                      <a:cubicBezTo>
                        <a:pt x="28" y="8"/>
                        <a:pt x="29" y="9"/>
                        <a:pt x="30" y="9"/>
                      </a:cubicBezTo>
                      <a:cubicBezTo>
                        <a:pt x="35" y="10"/>
                        <a:pt x="39" y="12"/>
                        <a:pt x="41" y="13"/>
                      </a:cubicBezTo>
                      <a:cubicBezTo>
                        <a:pt x="52" y="17"/>
                        <a:pt x="58" y="28"/>
                        <a:pt x="57" y="43"/>
                      </a:cubicBezTo>
                      <a:cubicBezTo>
                        <a:pt x="57" y="44"/>
                        <a:pt x="58" y="45"/>
                        <a:pt x="59" y="46"/>
                      </a:cubicBezTo>
                      <a:cubicBezTo>
                        <a:pt x="59" y="47"/>
                        <a:pt x="60" y="47"/>
                        <a:pt x="61" y="47"/>
                      </a:cubicBezTo>
                      <a:cubicBezTo>
                        <a:pt x="61" y="50"/>
                        <a:pt x="60" y="55"/>
                        <a:pt x="58" y="60"/>
                      </a:cubicBezTo>
                      <a:cubicBezTo>
                        <a:pt x="57" y="60"/>
                        <a:pt x="57" y="60"/>
                        <a:pt x="57" y="60"/>
                      </a:cubicBezTo>
                      <a:cubicBezTo>
                        <a:pt x="56" y="60"/>
                        <a:pt x="55" y="61"/>
                        <a:pt x="54" y="63"/>
                      </a:cubicBezTo>
                      <a:cubicBezTo>
                        <a:pt x="53" y="66"/>
                        <a:pt x="51" y="68"/>
                        <a:pt x="49" y="71"/>
                      </a:cubicBezTo>
                      <a:cubicBezTo>
                        <a:pt x="49" y="72"/>
                        <a:pt x="48" y="73"/>
                        <a:pt x="48" y="74"/>
                      </a:cubicBezTo>
                      <a:cubicBezTo>
                        <a:pt x="46" y="76"/>
                        <a:pt x="45" y="78"/>
                        <a:pt x="44" y="79"/>
                      </a:cubicBezTo>
                      <a:cubicBezTo>
                        <a:pt x="43" y="80"/>
                        <a:pt x="42" y="81"/>
                        <a:pt x="42" y="82"/>
                      </a:cubicBezTo>
                      <a:cubicBezTo>
                        <a:pt x="42" y="85"/>
                        <a:pt x="42" y="90"/>
                        <a:pt x="43" y="94"/>
                      </a:cubicBezTo>
                      <a:cubicBezTo>
                        <a:pt x="44" y="95"/>
                        <a:pt x="44" y="96"/>
                        <a:pt x="46" y="96"/>
                      </a:cubicBezTo>
                      <a:cubicBezTo>
                        <a:pt x="54" y="101"/>
                        <a:pt x="54" y="101"/>
                        <a:pt x="54" y="101"/>
                      </a:cubicBezTo>
                      <a:cubicBezTo>
                        <a:pt x="67" y="106"/>
                        <a:pt x="78" y="119"/>
                        <a:pt x="79" y="125"/>
                      </a:cubicBezTo>
                      <a:cubicBezTo>
                        <a:pt x="82" y="133"/>
                        <a:pt x="82" y="133"/>
                        <a:pt x="82" y="135"/>
                      </a:cubicBezTo>
                      <a:cubicBezTo>
                        <a:pt x="82" y="135"/>
                        <a:pt x="82" y="135"/>
                        <a:pt x="82" y="135"/>
                      </a:cubicBezTo>
                      <a:cubicBezTo>
                        <a:pt x="82" y="135"/>
                        <a:pt x="79" y="135"/>
                        <a:pt x="78" y="135"/>
                      </a:cubicBezTo>
                      <a:cubicBezTo>
                        <a:pt x="77" y="135"/>
                        <a:pt x="76" y="135"/>
                        <a:pt x="75" y="135"/>
                      </a:cubicBezTo>
                      <a:cubicBezTo>
                        <a:pt x="18" y="135"/>
                        <a:pt x="18" y="135"/>
                        <a:pt x="18" y="135"/>
                      </a:cubicBezTo>
                      <a:cubicBezTo>
                        <a:pt x="16" y="135"/>
                        <a:pt x="14" y="137"/>
                        <a:pt x="14" y="139"/>
                      </a:cubicBezTo>
                      <a:cubicBezTo>
                        <a:pt x="14" y="141"/>
                        <a:pt x="16" y="143"/>
                        <a:pt x="18" y="143"/>
                      </a:cubicBezTo>
                      <a:lnTo>
                        <a:pt x="80" y="14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92" name="Freeform 14">
                  <a:extLst>
                    <a:ext uri="{FF2B5EF4-FFF2-40B4-BE49-F238E27FC236}">
                      <a16:creationId xmlns:a16="http://schemas.microsoft.com/office/drawing/2014/main" xmlns="" id="{54119FF1-0CC0-48A9-9553-3FB4F08AFC27}"/>
                    </a:ext>
                  </a:extLst>
                </p:cNvPr>
                <p:cNvSpPr>
                  <a:spLocks/>
                </p:cNvSpPr>
                <p:nvPr/>
              </p:nvSpPr>
              <p:spPr bwMode="auto">
                <a:xfrm>
                  <a:off x="5724205" y="2320924"/>
                  <a:ext cx="333375" cy="536575"/>
                </a:xfrm>
                <a:custGeom>
                  <a:avLst/>
                  <a:gdLst>
                    <a:gd name="T0" fmla="*/ 72 w 89"/>
                    <a:gd name="T1" fmla="*/ 143 h 143"/>
                    <a:gd name="T2" fmla="*/ 76 w 89"/>
                    <a:gd name="T3" fmla="*/ 139 h 143"/>
                    <a:gd name="T4" fmla="*/ 72 w 89"/>
                    <a:gd name="T5" fmla="*/ 135 h 143"/>
                    <a:gd name="T6" fmla="*/ 13 w 89"/>
                    <a:gd name="T7" fmla="*/ 135 h 143"/>
                    <a:gd name="T8" fmla="*/ 11 w 89"/>
                    <a:gd name="T9" fmla="*/ 135 h 143"/>
                    <a:gd name="T10" fmla="*/ 8 w 89"/>
                    <a:gd name="T11" fmla="*/ 135 h 143"/>
                    <a:gd name="T12" fmla="*/ 8 w 89"/>
                    <a:gd name="T13" fmla="*/ 135 h 143"/>
                    <a:gd name="T14" fmla="*/ 10 w 89"/>
                    <a:gd name="T15" fmla="*/ 125 h 143"/>
                    <a:gd name="T16" fmla="*/ 38 w 89"/>
                    <a:gd name="T17" fmla="*/ 101 h 143"/>
                    <a:gd name="T18" fmla="*/ 47 w 89"/>
                    <a:gd name="T19" fmla="*/ 95 h 143"/>
                    <a:gd name="T20" fmla="*/ 47 w 89"/>
                    <a:gd name="T21" fmla="*/ 93 h 143"/>
                    <a:gd name="T22" fmla="*/ 48 w 89"/>
                    <a:gd name="T23" fmla="*/ 83 h 143"/>
                    <a:gd name="T24" fmla="*/ 47 w 89"/>
                    <a:gd name="T25" fmla="*/ 79 h 143"/>
                    <a:gd name="T26" fmla="*/ 42 w 89"/>
                    <a:gd name="T27" fmla="*/ 74 h 143"/>
                    <a:gd name="T28" fmla="*/ 41 w 89"/>
                    <a:gd name="T29" fmla="*/ 71 h 143"/>
                    <a:gd name="T30" fmla="*/ 36 w 89"/>
                    <a:gd name="T31" fmla="*/ 63 h 143"/>
                    <a:gd name="T32" fmla="*/ 33 w 89"/>
                    <a:gd name="T33" fmla="*/ 60 h 143"/>
                    <a:gd name="T34" fmla="*/ 32 w 89"/>
                    <a:gd name="T35" fmla="*/ 59 h 143"/>
                    <a:gd name="T36" fmla="*/ 29 w 89"/>
                    <a:gd name="T37" fmla="*/ 47 h 143"/>
                    <a:gd name="T38" fmla="*/ 32 w 89"/>
                    <a:gd name="T39" fmla="*/ 46 h 143"/>
                    <a:gd name="T40" fmla="*/ 33 w 89"/>
                    <a:gd name="T41" fmla="*/ 43 h 143"/>
                    <a:gd name="T42" fmla="*/ 42 w 89"/>
                    <a:gd name="T43" fmla="*/ 17 h 143"/>
                    <a:gd name="T44" fmla="*/ 43 w 89"/>
                    <a:gd name="T45" fmla="*/ 13 h 143"/>
                    <a:gd name="T46" fmla="*/ 44 w 89"/>
                    <a:gd name="T47" fmla="*/ 13 h 143"/>
                    <a:gd name="T48" fmla="*/ 45 w 89"/>
                    <a:gd name="T49" fmla="*/ 13 h 143"/>
                    <a:gd name="T50" fmla="*/ 49 w 89"/>
                    <a:gd name="T51" fmla="*/ 9 h 143"/>
                    <a:gd name="T52" fmla="*/ 51 w 89"/>
                    <a:gd name="T53" fmla="*/ 8 h 143"/>
                    <a:gd name="T54" fmla="*/ 52 w 89"/>
                    <a:gd name="T55" fmla="*/ 8 h 143"/>
                    <a:gd name="T56" fmla="*/ 56 w 89"/>
                    <a:gd name="T57" fmla="*/ 9 h 143"/>
                    <a:gd name="T58" fmla="*/ 67 w 89"/>
                    <a:gd name="T59" fmla="*/ 13 h 143"/>
                    <a:gd name="T60" fmla="*/ 81 w 89"/>
                    <a:gd name="T61" fmla="*/ 29 h 143"/>
                    <a:gd name="T62" fmla="*/ 86 w 89"/>
                    <a:gd name="T63" fmla="*/ 31 h 143"/>
                    <a:gd name="T64" fmla="*/ 89 w 89"/>
                    <a:gd name="T65" fmla="*/ 26 h 143"/>
                    <a:gd name="T66" fmla="*/ 70 w 89"/>
                    <a:gd name="T67" fmla="*/ 6 h 143"/>
                    <a:gd name="T68" fmla="*/ 58 w 89"/>
                    <a:gd name="T69" fmla="*/ 1 h 143"/>
                    <a:gd name="T70" fmla="*/ 53 w 89"/>
                    <a:gd name="T71" fmla="*/ 0 h 143"/>
                    <a:gd name="T72" fmla="*/ 51 w 89"/>
                    <a:gd name="T73" fmla="*/ 0 h 143"/>
                    <a:gd name="T74" fmla="*/ 49 w 89"/>
                    <a:gd name="T75" fmla="*/ 0 h 143"/>
                    <a:gd name="T76" fmla="*/ 42 w 89"/>
                    <a:gd name="T77" fmla="*/ 5 h 143"/>
                    <a:gd name="T78" fmla="*/ 34 w 89"/>
                    <a:gd name="T79" fmla="*/ 13 h 143"/>
                    <a:gd name="T80" fmla="*/ 34 w 89"/>
                    <a:gd name="T81" fmla="*/ 14 h 143"/>
                    <a:gd name="T82" fmla="*/ 25 w 89"/>
                    <a:gd name="T83" fmla="*/ 40 h 143"/>
                    <a:gd name="T84" fmla="*/ 21 w 89"/>
                    <a:gd name="T85" fmla="*/ 44 h 143"/>
                    <a:gd name="T86" fmla="*/ 25 w 89"/>
                    <a:gd name="T87" fmla="*/ 63 h 143"/>
                    <a:gd name="T88" fmla="*/ 29 w 89"/>
                    <a:gd name="T89" fmla="*/ 67 h 143"/>
                    <a:gd name="T90" fmla="*/ 34 w 89"/>
                    <a:gd name="T91" fmla="*/ 76 h 143"/>
                    <a:gd name="T92" fmla="*/ 35 w 89"/>
                    <a:gd name="T93" fmla="*/ 78 h 143"/>
                    <a:gd name="T94" fmla="*/ 40 w 89"/>
                    <a:gd name="T95" fmla="*/ 84 h 143"/>
                    <a:gd name="T96" fmla="*/ 40 w 89"/>
                    <a:gd name="T97" fmla="*/ 91 h 143"/>
                    <a:gd name="T98" fmla="*/ 35 w 89"/>
                    <a:gd name="T99" fmla="*/ 93 h 143"/>
                    <a:gd name="T100" fmla="*/ 2 w 89"/>
                    <a:gd name="T101" fmla="*/ 123 h 143"/>
                    <a:gd name="T102" fmla="*/ 0 w 89"/>
                    <a:gd name="T103" fmla="*/ 135 h 143"/>
                    <a:gd name="T104" fmla="*/ 2 w 89"/>
                    <a:gd name="T105" fmla="*/ 141 h 143"/>
                    <a:gd name="T106" fmla="*/ 9 w 89"/>
                    <a:gd name="T107" fmla="*/ 143 h 143"/>
                    <a:gd name="T108" fmla="*/ 72 w 89"/>
                    <a:gd name="T10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9" h="143">
                      <a:moveTo>
                        <a:pt x="72" y="143"/>
                      </a:moveTo>
                      <a:cubicBezTo>
                        <a:pt x="74" y="143"/>
                        <a:pt x="76" y="141"/>
                        <a:pt x="76" y="139"/>
                      </a:cubicBezTo>
                      <a:cubicBezTo>
                        <a:pt x="76" y="137"/>
                        <a:pt x="74" y="135"/>
                        <a:pt x="72" y="135"/>
                      </a:cubicBezTo>
                      <a:cubicBezTo>
                        <a:pt x="13" y="135"/>
                        <a:pt x="13" y="135"/>
                        <a:pt x="13" y="135"/>
                      </a:cubicBezTo>
                      <a:cubicBezTo>
                        <a:pt x="12" y="135"/>
                        <a:pt x="11" y="135"/>
                        <a:pt x="11" y="135"/>
                      </a:cubicBezTo>
                      <a:cubicBezTo>
                        <a:pt x="10" y="135"/>
                        <a:pt x="8" y="135"/>
                        <a:pt x="8" y="135"/>
                      </a:cubicBezTo>
                      <a:cubicBezTo>
                        <a:pt x="8" y="135"/>
                        <a:pt x="8" y="135"/>
                        <a:pt x="8" y="135"/>
                      </a:cubicBezTo>
                      <a:cubicBezTo>
                        <a:pt x="8" y="135"/>
                        <a:pt x="8" y="131"/>
                        <a:pt x="10" y="125"/>
                      </a:cubicBezTo>
                      <a:cubicBezTo>
                        <a:pt x="11" y="118"/>
                        <a:pt x="26" y="105"/>
                        <a:pt x="38" y="101"/>
                      </a:cubicBezTo>
                      <a:cubicBezTo>
                        <a:pt x="44" y="98"/>
                        <a:pt x="46" y="95"/>
                        <a:pt x="47" y="95"/>
                      </a:cubicBezTo>
                      <a:cubicBezTo>
                        <a:pt x="47" y="94"/>
                        <a:pt x="47" y="94"/>
                        <a:pt x="47" y="93"/>
                      </a:cubicBezTo>
                      <a:cubicBezTo>
                        <a:pt x="48" y="89"/>
                        <a:pt x="48" y="84"/>
                        <a:pt x="48" y="83"/>
                      </a:cubicBezTo>
                      <a:cubicBezTo>
                        <a:pt x="49" y="81"/>
                        <a:pt x="48" y="80"/>
                        <a:pt x="47" y="79"/>
                      </a:cubicBezTo>
                      <a:cubicBezTo>
                        <a:pt x="45" y="78"/>
                        <a:pt x="44" y="76"/>
                        <a:pt x="42" y="74"/>
                      </a:cubicBezTo>
                      <a:cubicBezTo>
                        <a:pt x="42" y="73"/>
                        <a:pt x="41" y="72"/>
                        <a:pt x="41" y="71"/>
                      </a:cubicBezTo>
                      <a:cubicBezTo>
                        <a:pt x="39" y="69"/>
                        <a:pt x="37" y="66"/>
                        <a:pt x="36" y="63"/>
                      </a:cubicBezTo>
                      <a:cubicBezTo>
                        <a:pt x="35" y="61"/>
                        <a:pt x="34" y="60"/>
                        <a:pt x="33" y="60"/>
                      </a:cubicBezTo>
                      <a:cubicBezTo>
                        <a:pt x="33" y="60"/>
                        <a:pt x="32" y="60"/>
                        <a:pt x="32" y="59"/>
                      </a:cubicBezTo>
                      <a:cubicBezTo>
                        <a:pt x="30" y="55"/>
                        <a:pt x="29" y="50"/>
                        <a:pt x="29" y="47"/>
                      </a:cubicBezTo>
                      <a:cubicBezTo>
                        <a:pt x="30" y="47"/>
                        <a:pt x="31" y="47"/>
                        <a:pt x="32" y="46"/>
                      </a:cubicBezTo>
                      <a:cubicBezTo>
                        <a:pt x="32" y="46"/>
                        <a:pt x="33" y="44"/>
                        <a:pt x="33" y="43"/>
                      </a:cubicBezTo>
                      <a:cubicBezTo>
                        <a:pt x="32" y="32"/>
                        <a:pt x="36" y="23"/>
                        <a:pt x="42" y="17"/>
                      </a:cubicBezTo>
                      <a:cubicBezTo>
                        <a:pt x="43" y="16"/>
                        <a:pt x="44" y="14"/>
                        <a:pt x="43" y="13"/>
                      </a:cubicBezTo>
                      <a:cubicBezTo>
                        <a:pt x="44" y="13"/>
                        <a:pt x="44" y="13"/>
                        <a:pt x="44" y="13"/>
                      </a:cubicBezTo>
                      <a:cubicBezTo>
                        <a:pt x="44" y="13"/>
                        <a:pt x="45" y="13"/>
                        <a:pt x="45" y="13"/>
                      </a:cubicBezTo>
                      <a:cubicBezTo>
                        <a:pt x="47" y="13"/>
                        <a:pt x="49" y="11"/>
                        <a:pt x="49" y="9"/>
                      </a:cubicBezTo>
                      <a:cubicBezTo>
                        <a:pt x="49" y="9"/>
                        <a:pt x="50" y="8"/>
                        <a:pt x="51" y="8"/>
                      </a:cubicBezTo>
                      <a:cubicBezTo>
                        <a:pt x="51" y="8"/>
                        <a:pt x="52" y="8"/>
                        <a:pt x="52" y="8"/>
                      </a:cubicBezTo>
                      <a:cubicBezTo>
                        <a:pt x="53" y="8"/>
                        <a:pt x="54" y="8"/>
                        <a:pt x="56" y="9"/>
                      </a:cubicBezTo>
                      <a:cubicBezTo>
                        <a:pt x="60" y="10"/>
                        <a:pt x="63" y="11"/>
                        <a:pt x="67" y="13"/>
                      </a:cubicBezTo>
                      <a:cubicBezTo>
                        <a:pt x="74" y="16"/>
                        <a:pt x="78" y="21"/>
                        <a:pt x="81" y="29"/>
                      </a:cubicBezTo>
                      <a:cubicBezTo>
                        <a:pt x="82" y="31"/>
                        <a:pt x="84" y="32"/>
                        <a:pt x="86" y="31"/>
                      </a:cubicBezTo>
                      <a:cubicBezTo>
                        <a:pt x="88" y="30"/>
                        <a:pt x="89" y="28"/>
                        <a:pt x="89" y="26"/>
                      </a:cubicBezTo>
                      <a:cubicBezTo>
                        <a:pt x="85" y="16"/>
                        <a:pt x="79" y="9"/>
                        <a:pt x="70" y="6"/>
                      </a:cubicBezTo>
                      <a:cubicBezTo>
                        <a:pt x="66" y="4"/>
                        <a:pt x="62" y="2"/>
                        <a:pt x="58" y="1"/>
                      </a:cubicBezTo>
                      <a:cubicBezTo>
                        <a:pt x="56" y="1"/>
                        <a:pt x="55" y="0"/>
                        <a:pt x="53" y="0"/>
                      </a:cubicBezTo>
                      <a:cubicBezTo>
                        <a:pt x="53" y="0"/>
                        <a:pt x="52" y="0"/>
                        <a:pt x="51" y="0"/>
                      </a:cubicBezTo>
                      <a:cubicBezTo>
                        <a:pt x="50" y="0"/>
                        <a:pt x="50" y="0"/>
                        <a:pt x="49" y="0"/>
                      </a:cubicBezTo>
                      <a:cubicBezTo>
                        <a:pt x="47" y="0"/>
                        <a:pt x="44" y="2"/>
                        <a:pt x="42" y="5"/>
                      </a:cubicBezTo>
                      <a:cubicBezTo>
                        <a:pt x="39" y="6"/>
                        <a:pt x="35" y="8"/>
                        <a:pt x="34" y="13"/>
                      </a:cubicBezTo>
                      <a:cubicBezTo>
                        <a:pt x="34" y="13"/>
                        <a:pt x="34" y="14"/>
                        <a:pt x="34" y="14"/>
                      </a:cubicBezTo>
                      <a:cubicBezTo>
                        <a:pt x="29" y="19"/>
                        <a:pt x="25" y="28"/>
                        <a:pt x="25" y="40"/>
                      </a:cubicBezTo>
                      <a:cubicBezTo>
                        <a:pt x="23" y="41"/>
                        <a:pt x="22" y="42"/>
                        <a:pt x="21" y="44"/>
                      </a:cubicBezTo>
                      <a:cubicBezTo>
                        <a:pt x="20" y="48"/>
                        <a:pt x="22" y="58"/>
                        <a:pt x="25" y="63"/>
                      </a:cubicBezTo>
                      <a:cubicBezTo>
                        <a:pt x="26" y="65"/>
                        <a:pt x="28" y="66"/>
                        <a:pt x="29" y="67"/>
                      </a:cubicBezTo>
                      <a:cubicBezTo>
                        <a:pt x="31" y="71"/>
                        <a:pt x="32" y="73"/>
                        <a:pt x="34" y="76"/>
                      </a:cubicBezTo>
                      <a:cubicBezTo>
                        <a:pt x="34" y="76"/>
                        <a:pt x="35" y="77"/>
                        <a:pt x="35" y="78"/>
                      </a:cubicBezTo>
                      <a:cubicBezTo>
                        <a:pt x="37" y="81"/>
                        <a:pt x="39" y="83"/>
                        <a:pt x="40" y="84"/>
                      </a:cubicBezTo>
                      <a:cubicBezTo>
                        <a:pt x="40" y="86"/>
                        <a:pt x="40" y="89"/>
                        <a:pt x="40" y="91"/>
                      </a:cubicBezTo>
                      <a:cubicBezTo>
                        <a:pt x="39" y="91"/>
                        <a:pt x="38" y="92"/>
                        <a:pt x="35" y="93"/>
                      </a:cubicBezTo>
                      <a:cubicBezTo>
                        <a:pt x="21" y="99"/>
                        <a:pt x="4" y="113"/>
                        <a:pt x="2" y="123"/>
                      </a:cubicBezTo>
                      <a:cubicBezTo>
                        <a:pt x="0" y="130"/>
                        <a:pt x="0" y="135"/>
                        <a:pt x="0" y="135"/>
                      </a:cubicBezTo>
                      <a:cubicBezTo>
                        <a:pt x="0" y="138"/>
                        <a:pt x="1" y="140"/>
                        <a:pt x="2" y="141"/>
                      </a:cubicBezTo>
                      <a:cubicBezTo>
                        <a:pt x="4" y="143"/>
                        <a:pt x="6" y="143"/>
                        <a:pt x="9" y="143"/>
                      </a:cubicBezTo>
                      <a:lnTo>
                        <a:pt x="72" y="14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93" name="Freeform 15">
                  <a:extLst>
                    <a:ext uri="{FF2B5EF4-FFF2-40B4-BE49-F238E27FC236}">
                      <a16:creationId xmlns:a16="http://schemas.microsoft.com/office/drawing/2014/main" xmlns="" id="{889E30C8-DA6E-4881-A49C-9E7BCAF85259}"/>
                    </a:ext>
                  </a:extLst>
                </p:cNvPr>
                <p:cNvSpPr>
                  <a:spLocks noEditPoints="1"/>
                </p:cNvSpPr>
                <p:nvPr/>
              </p:nvSpPr>
              <p:spPr bwMode="auto">
                <a:xfrm>
                  <a:off x="5814693" y="2425699"/>
                  <a:ext cx="625475" cy="687388"/>
                </a:xfrm>
                <a:custGeom>
                  <a:avLst/>
                  <a:gdLst>
                    <a:gd name="T0" fmla="*/ 167 w 167"/>
                    <a:gd name="T1" fmla="*/ 174 h 183"/>
                    <a:gd name="T2" fmla="*/ 116 w 167"/>
                    <a:gd name="T3" fmla="*/ 122 h 183"/>
                    <a:gd name="T4" fmla="*/ 106 w 167"/>
                    <a:gd name="T5" fmla="*/ 109 h 183"/>
                    <a:gd name="T6" fmla="*/ 114 w 167"/>
                    <a:gd name="T7" fmla="*/ 98 h 183"/>
                    <a:gd name="T8" fmla="*/ 124 w 167"/>
                    <a:gd name="T9" fmla="*/ 83 h 183"/>
                    <a:gd name="T10" fmla="*/ 125 w 167"/>
                    <a:gd name="T11" fmla="*/ 55 h 183"/>
                    <a:gd name="T12" fmla="*/ 84 w 167"/>
                    <a:gd name="T13" fmla="*/ 6 h 183"/>
                    <a:gd name="T14" fmla="*/ 77 w 167"/>
                    <a:gd name="T15" fmla="*/ 1 h 183"/>
                    <a:gd name="T16" fmla="*/ 67 w 167"/>
                    <a:gd name="T17" fmla="*/ 8 h 183"/>
                    <a:gd name="T18" fmla="*/ 54 w 167"/>
                    <a:gd name="T19" fmla="*/ 20 h 183"/>
                    <a:gd name="T20" fmla="*/ 43 w 167"/>
                    <a:gd name="T21" fmla="*/ 55 h 183"/>
                    <a:gd name="T22" fmla="*/ 43 w 167"/>
                    <a:gd name="T23" fmla="*/ 83 h 183"/>
                    <a:gd name="T24" fmla="*/ 54 w 167"/>
                    <a:gd name="T25" fmla="*/ 98 h 183"/>
                    <a:gd name="T26" fmla="*/ 63 w 167"/>
                    <a:gd name="T27" fmla="*/ 109 h 183"/>
                    <a:gd name="T28" fmla="*/ 56 w 167"/>
                    <a:gd name="T29" fmla="*/ 122 h 183"/>
                    <a:gd name="T30" fmla="*/ 0 w 167"/>
                    <a:gd name="T31" fmla="*/ 173 h 183"/>
                    <a:gd name="T32" fmla="*/ 13 w 167"/>
                    <a:gd name="T33" fmla="*/ 183 h 183"/>
                    <a:gd name="T34" fmla="*/ 159 w 167"/>
                    <a:gd name="T35" fmla="*/ 175 h 183"/>
                    <a:gd name="T36" fmla="*/ 154 w 167"/>
                    <a:gd name="T37" fmla="*/ 175 h 183"/>
                    <a:gd name="T38" fmla="*/ 17 w 167"/>
                    <a:gd name="T39" fmla="*/ 175 h 183"/>
                    <a:gd name="T40" fmla="*/ 13 w 167"/>
                    <a:gd name="T41" fmla="*/ 175 h 183"/>
                    <a:gd name="T42" fmla="*/ 8 w 167"/>
                    <a:gd name="T43" fmla="*/ 174 h 183"/>
                    <a:gd name="T44" fmla="*/ 59 w 167"/>
                    <a:gd name="T45" fmla="*/ 129 h 183"/>
                    <a:gd name="T46" fmla="*/ 69 w 167"/>
                    <a:gd name="T47" fmla="*/ 121 h 183"/>
                    <a:gd name="T48" fmla="*/ 69 w 167"/>
                    <a:gd name="T49" fmla="*/ 104 h 183"/>
                    <a:gd name="T50" fmla="*/ 61 w 167"/>
                    <a:gd name="T51" fmla="*/ 94 h 183"/>
                    <a:gd name="T52" fmla="*/ 51 w 167"/>
                    <a:gd name="T53" fmla="*/ 80 h 183"/>
                    <a:gd name="T54" fmla="*/ 46 w 167"/>
                    <a:gd name="T55" fmla="*/ 62 h 183"/>
                    <a:gd name="T56" fmla="*/ 50 w 167"/>
                    <a:gd name="T57" fmla="*/ 61 h 183"/>
                    <a:gd name="T58" fmla="*/ 63 w 167"/>
                    <a:gd name="T59" fmla="*/ 24 h 183"/>
                    <a:gd name="T60" fmla="*/ 71 w 167"/>
                    <a:gd name="T61" fmla="*/ 18 h 183"/>
                    <a:gd name="T62" fmla="*/ 75 w 167"/>
                    <a:gd name="T63" fmla="*/ 16 h 183"/>
                    <a:gd name="T64" fmla="*/ 75 w 167"/>
                    <a:gd name="T65" fmla="*/ 10 h 183"/>
                    <a:gd name="T66" fmla="*/ 96 w 167"/>
                    <a:gd name="T67" fmla="*/ 18 h 183"/>
                    <a:gd name="T68" fmla="*/ 118 w 167"/>
                    <a:gd name="T69" fmla="*/ 61 h 183"/>
                    <a:gd name="T70" fmla="*/ 121 w 167"/>
                    <a:gd name="T71" fmla="*/ 62 h 183"/>
                    <a:gd name="T72" fmla="*/ 116 w 167"/>
                    <a:gd name="T73" fmla="*/ 80 h 183"/>
                    <a:gd name="T74" fmla="*/ 107 w 167"/>
                    <a:gd name="T75" fmla="*/ 94 h 183"/>
                    <a:gd name="T76" fmla="*/ 99 w 167"/>
                    <a:gd name="T77" fmla="*/ 104 h 183"/>
                    <a:gd name="T78" fmla="*/ 99 w 167"/>
                    <a:gd name="T79" fmla="*/ 121 h 183"/>
                    <a:gd name="T80" fmla="*/ 112 w 167"/>
                    <a:gd name="T81" fmla="*/ 129 h 183"/>
                    <a:gd name="T82" fmla="*/ 159 w 167"/>
                    <a:gd name="T83" fmla="*/ 17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7" h="183">
                      <a:moveTo>
                        <a:pt x="156" y="183"/>
                      </a:moveTo>
                      <a:cubicBezTo>
                        <a:pt x="164" y="183"/>
                        <a:pt x="167" y="180"/>
                        <a:pt x="167" y="174"/>
                      </a:cubicBezTo>
                      <a:cubicBezTo>
                        <a:pt x="167" y="170"/>
                        <a:pt x="167" y="168"/>
                        <a:pt x="164" y="158"/>
                      </a:cubicBezTo>
                      <a:cubicBezTo>
                        <a:pt x="161" y="147"/>
                        <a:pt x="130" y="128"/>
                        <a:pt x="116" y="122"/>
                      </a:cubicBezTo>
                      <a:cubicBezTo>
                        <a:pt x="107" y="118"/>
                        <a:pt x="107" y="118"/>
                        <a:pt x="107" y="118"/>
                      </a:cubicBezTo>
                      <a:cubicBezTo>
                        <a:pt x="106" y="115"/>
                        <a:pt x="106" y="112"/>
                        <a:pt x="106" y="109"/>
                      </a:cubicBezTo>
                      <a:cubicBezTo>
                        <a:pt x="108" y="107"/>
                        <a:pt x="110" y="104"/>
                        <a:pt x="112" y="101"/>
                      </a:cubicBezTo>
                      <a:cubicBezTo>
                        <a:pt x="112" y="100"/>
                        <a:pt x="113" y="99"/>
                        <a:pt x="114" y="98"/>
                      </a:cubicBezTo>
                      <a:cubicBezTo>
                        <a:pt x="116" y="95"/>
                        <a:pt x="118" y="92"/>
                        <a:pt x="120" y="87"/>
                      </a:cubicBezTo>
                      <a:cubicBezTo>
                        <a:pt x="122" y="86"/>
                        <a:pt x="123" y="85"/>
                        <a:pt x="124" y="83"/>
                      </a:cubicBezTo>
                      <a:cubicBezTo>
                        <a:pt x="128" y="76"/>
                        <a:pt x="131" y="64"/>
                        <a:pt x="129" y="59"/>
                      </a:cubicBezTo>
                      <a:cubicBezTo>
                        <a:pt x="128" y="57"/>
                        <a:pt x="127" y="56"/>
                        <a:pt x="125" y="55"/>
                      </a:cubicBezTo>
                      <a:cubicBezTo>
                        <a:pt x="125" y="34"/>
                        <a:pt x="115" y="17"/>
                        <a:pt x="99" y="11"/>
                      </a:cubicBezTo>
                      <a:cubicBezTo>
                        <a:pt x="96" y="10"/>
                        <a:pt x="91" y="8"/>
                        <a:pt x="84" y="6"/>
                      </a:cubicBezTo>
                      <a:cubicBezTo>
                        <a:pt x="81" y="5"/>
                        <a:pt x="79" y="3"/>
                        <a:pt x="79" y="3"/>
                      </a:cubicBezTo>
                      <a:cubicBezTo>
                        <a:pt x="79" y="2"/>
                        <a:pt x="78" y="1"/>
                        <a:pt x="77" y="1"/>
                      </a:cubicBezTo>
                      <a:cubicBezTo>
                        <a:pt x="77" y="0"/>
                        <a:pt x="75" y="0"/>
                        <a:pt x="74" y="0"/>
                      </a:cubicBezTo>
                      <a:cubicBezTo>
                        <a:pt x="71" y="1"/>
                        <a:pt x="69" y="5"/>
                        <a:pt x="67" y="8"/>
                      </a:cubicBezTo>
                      <a:cubicBezTo>
                        <a:pt x="67" y="8"/>
                        <a:pt x="67" y="9"/>
                        <a:pt x="67" y="10"/>
                      </a:cubicBezTo>
                      <a:cubicBezTo>
                        <a:pt x="61" y="11"/>
                        <a:pt x="56" y="14"/>
                        <a:pt x="54" y="20"/>
                      </a:cubicBezTo>
                      <a:cubicBezTo>
                        <a:pt x="54" y="20"/>
                        <a:pt x="54" y="21"/>
                        <a:pt x="54" y="21"/>
                      </a:cubicBezTo>
                      <a:cubicBezTo>
                        <a:pt x="48" y="28"/>
                        <a:pt x="43" y="38"/>
                        <a:pt x="43" y="55"/>
                      </a:cubicBezTo>
                      <a:cubicBezTo>
                        <a:pt x="41" y="55"/>
                        <a:pt x="39" y="57"/>
                        <a:pt x="39" y="59"/>
                      </a:cubicBezTo>
                      <a:cubicBezTo>
                        <a:pt x="37" y="64"/>
                        <a:pt x="40" y="76"/>
                        <a:pt x="43" y="83"/>
                      </a:cubicBezTo>
                      <a:cubicBezTo>
                        <a:pt x="44" y="85"/>
                        <a:pt x="46" y="86"/>
                        <a:pt x="48" y="87"/>
                      </a:cubicBezTo>
                      <a:cubicBezTo>
                        <a:pt x="50" y="92"/>
                        <a:pt x="52" y="95"/>
                        <a:pt x="54" y="98"/>
                      </a:cubicBezTo>
                      <a:cubicBezTo>
                        <a:pt x="55" y="99"/>
                        <a:pt x="55" y="100"/>
                        <a:pt x="56" y="101"/>
                      </a:cubicBezTo>
                      <a:cubicBezTo>
                        <a:pt x="58" y="105"/>
                        <a:pt x="60" y="107"/>
                        <a:pt x="63" y="109"/>
                      </a:cubicBezTo>
                      <a:cubicBezTo>
                        <a:pt x="63" y="112"/>
                        <a:pt x="62" y="116"/>
                        <a:pt x="62" y="118"/>
                      </a:cubicBezTo>
                      <a:cubicBezTo>
                        <a:pt x="61" y="119"/>
                        <a:pt x="59" y="121"/>
                        <a:pt x="56" y="122"/>
                      </a:cubicBezTo>
                      <a:cubicBezTo>
                        <a:pt x="42" y="127"/>
                        <a:pt x="7" y="145"/>
                        <a:pt x="4" y="159"/>
                      </a:cubicBezTo>
                      <a:cubicBezTo>
                        <a:pt x="1" y="168"/>
                        <a:pt x="0" y="172"/>
                        <a:pt x="0" y="173"/>
                      </a:cubicBezTo>
                      <a:cubicBezTo>
                        <a:pt x="0" y="173"/>
                        <a:pt x="0" y="173"/>
                        <a:pt x="0" y="173"/>
                      </a:cubicBezTo>
                      <a:cubicBezTo>
                        <a:pt x="0" y="183"/>
                        <a:pt x="9" y="183"/>
                        <a:pt x="13" y="183"/>
                      </a:cubicBezTo>
                      <a:lnTo>
                        <a:pt x="156" y="183"/>
                      </a:lnTo>
                      <a:close/>
                      <a:moveTo>
                        <a:pt x="159" y="175"/>
                      </a:moveTo>
                      <a:cubicBezTo>
                        <a:pt x="159" y="175"/>
                        <a:pt x="158" y="175"/>
                        <a:pt x="156" y="175"/>
                      </a:cubicBezTo>
                      <a:cubicBezTo>
                        <a:pt x="156" y="175"/>
                        <a:pt x="155" y="175"/>
                        <a:pt x="154" y="175"/>
                      </a:cubicBezTo>
                      <a:cubicBezTo>
                        <a:pt x="153" y="175"/>
                        <a:pt x="152" y="175"/>
                        <a:pt x="151" y="175"/>
                      </a:cubicBezTo>
                      <a:cubicBezTo>
                        <a:pt x="17" y="175"/>
                        <a:pt x="17" y="175"/>
                        <a:pt x="17" y="175"/>
                      </a:cubicBezTo>
                      <a:cubicBezTo>
                        <a:pt x="16" y="175"/>
                        <a:pt x="15" y="175"/>
                        <a:pt x="15" y="175"/>
                      </a:cubicBezTo>
                      <a:cubicBezTo>
                        <a:pt x="13" y="175"/>
                        <a:pt x="13" y="175"/>
                        <a:pt x="13" y="175"/>
                      </a:cubicBezTo>
                      <a:cubicBezTo>
                        <a:pt x="9" y="175"/>
                        <a:pt x="9" y="175"/>
                        <a:pt x="8" y="175"/>
                      </a:cubicBezTo>
                      <a:cubicBezTo>
                        <a:pt x="8" y="175"/>
                        <a:pt x="8" y="174"/>
                        <a:pt x="8" y="174"/>
                      </a:cubicBezTo>
                      <a:cubicBezTo>
                        <a:pt x="9" y="172"/>
                        <a:pt x="10" y="168"/>
                        <a:pt x="12" y="161"/>
                      </a:cubicBezTo>
                      <a:cubicBezTo>
                        <a:pt x="13" y="153"/>
                        <a:pt x="40" y="136"/>
                        <a:pt x="59" y="129"/>
                      </a:cubicBezTo>
                      <a:cubicBezTo>
                        <a:pt x="65" y="127"/>
                        <a:pt x="68" y="123"/>
                        <a:pt x="69" y="122"/>
                      </a:cubicBezTo>
                      <a:cubicBezTo>
                        <a:pt x="69" y="122"/>
                        <a:pt x="69" y="122"/>
                        <a:pt x="69" y="121"/>
                      </a:cubicBezTo>
                      <a:cubicBezTo>
                        <a:pt x="71" y="116"/>
                        <a:pt x="71" y="109"/>
                        <a:pt x="71" y="107"/>
                      </a:cubicBezTo>
                      <a:cubicBezTo>
                        <a:pt x="71" y="106"/>
                        <a:pt x="70" y="105"/>
                        <a:pt x="69" y="104"/>
                      </a:cubicBezTo>
                      <a:cubicBezTo>
                        <a:pt x="67" y="103"/>
                        <a:pt x="65" y="100"/>
                        <a:pt x="63" y="97"/>
                      </a:cubicBezTo>
                      <a:cubicBezTo>
                        <a:pt x="62" y="96"/>
                        <a:pt x="62" y="95"/>
                        <a:pt x="61" y="94"/>
                      </a:cubicBezTo>
                      <a:cubicBezTo>
                        <a:pt x="59" y="90"/>
                        <a:pt x="57" y="87"/>
                        <a:pt x="55" y="82"/>
                      </a:cubicBezTo>
                      <a:cubicBezTo>
                        <a:pt x="54" y="81"/>
                        <a:pt x="53" y="80"/>
                        <a:pt x="51" y="80"/>
                      </a:cubicBezTo>
                      <a:cubicBezTo>
                        <a:pt x="51" y="80"/>
                        <a:pt x="51" y="79"/>
                        <a:pt x="50" y="79"/>
                      </a:cubicBezTo>
                      <a:cubicBezTo>
                        <a:pt x="47" y="73"/>
                        <a:pt x="46" y="65"/>
                        <a:pt x="46" y="62"/>
                      </a:cubicBezTo>
                      <a:cubicBezTo>
                        <a:pt x="46" y="62"/>
                        <a:pt x="47" y="62"/>
                        <a:pt x="47" y="62"/>
                      </a:cubicBezTo>
                      <a:cubicBezTo>
                        <a:pt x="48" y="62"/>
                        <a:pt x="49" y="62"/>
                        <a:pt x="50" y="61"/>
                      </a:cubicBezTo>
                      <a:cubicBezTo>
                        <a:pt x="51" y="60"/>
                        <a:pt x="51" y="59"/>
                        <a:pt x="51" y="58"/>
                      </a:cubicBezTo>
                      <a:cubicBezTo>
                        <a:pt x="50" y="39"/>
                        <a:pt x="57" y="29"/>
                        <a:pt x="63" y="24"/>
                      </a:cubicBezTo>
                      <a:cubicBezTo>
                        <a:pt x="64" y="23"/>
                        <a:pt x="65" y="21"/>
                        <a:pt x="64" y="19"/>
                      </a:cubicBezTo>
                      <a:cubicBezTo>
                        <a:pt x="67" y="18"/>
                        <a:pt x="70" y="18"/>
                        <a:pt x="71" y="18"/>
                      </a:cubicBezTo>
                      <a:cubicBezTo>
                        <a:pt x="71" y="18"/>
                        <a:pt x="71" y="18"/>
                        <a:pt x="71" y="18"/>
                      </a:cubicBezTo>
                      <a:cubicBezTo>
                        <a:pt x="72" y="18"/>
                        <a:pt x="74" y="17"/>
                        <a:pt x="75" y="16"/>
                      </a:cubicBezTo>
                      <a:cubicBezTo>
                        <a:pt x="75" y="15"/>
                        <a:pt x="75" y="13"/>
                        <a:pt x="75" y="12"/>
                      </a:cubicBezTo>
                      <a:cubicBezTo>
                        <a:pt x="75" y="12"/>
                        <a:pt x="75" y="11"/>
                        <a:pt x="75" y="10"/>
                      </a:cubicBezTo>
                      <a:cubicBezTo>
                        <a:pt x="77" y="12"/>
                        <a:pt x="79" y="13"/>
                        <a:pt x="81" y="13"/>
                      </a:cubicBezTo>
                      <a:cubicBezTo>
                        <a:pt x="88" y="15"/>
                        <a:pt x="93" y="17"/>
                        <a:pt x="96" y="18"/>
                      </a:cubicBezTo>
                      <a:cubicBezTo>
                        <a:pt x="110" y="24"/>
                        <a:pt x="118" y="38"/>
                        <a:pt x="117" y="58"/>
                      </a:cubicBezTo>
                      <a:cubicBezTo>
                        <a:pt x="117" y="59"/>
                        <a:pt x="117" y="60"/>
                        <a:pt x="118" y="61"/>
                      </a:cubicBezTo>
                      <a:cubicBezTo>
                        <a:pt x="119" y="62"/>
                        <a:pt x="120" y="62"/>
                        <a:pt x="121" y="62"/>
                      </a:cubicBezTo>
                      <a:cubicBezTo>
                        <a:pt x="121" y="62"/>
                        <a:pt x="121" y="62"/>
                        <a:pt x="121" y="62"/>
                      </a:cubicBezTo>
                      <a:cubicBezTo>
                        <a:pt x="122" y="65"/>
                        <a:pt x="120" y="73"/>
                        <a:pt x="117" y="79"/>
                      </a:cubicBezTo>
                      <a:cubicBezTo>
                        <a:pt x="117" y="79"/>
                        <a:pt x="116" y="80"/>
                        <a:pt x="116" y="80"/>
                      </a:cubicBezTo>
                      <a:cubicBezTo>
                        <a:pt x="115" y="80"/>
                        <a:pt x="113" y="81"/>
                        <a:pt x="113" y="82"/>
                      </a:cubicBezTo>
                      <a:cubicBezTo>
                        <a:pt x="111" y="87"/>
                        <a:pt x="109" y="90"/>
                        <a:pt x="107" y="94"/>
                      </a:cubicBezTo>
                      <a:cubicBezTo>
                        <a:pt x="106" y="95"/>
                        <a:pt x="106" y="96"/>
                        <a:pt x="105" y="97"/>
                      </a:cubicBezTo>
                      <a:cubicBezTo>
                        <a:pt x="103" y="100"/>
                        <a:pt x="101" y="103"/>
                        <a:pt x="99" y="104"/>
                      </a:cubicBezTo>
                      <a:cubicBezTo>
                        <a:pt x="98" y="105"/>
                        <a:pt x="98" y="106"/>
                        <a:pt x="98" y="107"/>
                      </a:cubicBezTo>
                      <a:cubicBezTo>
                        <a:pt x="98" y="110"/>
                        <a:pt x="98" y="116"/>
                        <a:pt x="99" y="121"/>
                      </a:cubicBezTo>
                      <a:cubicBezTo>
                        <a:pt x="100" y="123"/>
                        <a:pt x="100" y="123"/>
                        <a:pt x="101" y="124"/>
                      </a:cubicBezTo>
                      <a:cubicBezTo>
                        <a:pt x="112" y="129"/>
                        <a:pt x="112" y="129"/>
                        <a:pt x="112" y="129"/>
                      </a:cubicBezTo>
                      <a:cubicBezTo>
                        <a:pt x="130" y="137"/>
                        <a:pt x="154" y="154"/>
                        <a:pt x="156" y="161"/>
                      </a:cubicBezTo>
                      <a:cubicBezTo>
                        <a:pt x="159" y="170"/>
                        <a:pt x="159" y="171"/>
                        <a:pt x="159" y="174"/>
                      </a:cubicBezTo>
                      <a:cubicBezTo>
                        <a:pt x="159" y="174"/>
                        <a:pt x="159" y="175"/>
                        <a:pt x="159" y="17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sp>
            <p:nvSpPr>
              <p:cNvPr id="90" name="Textfeld 252">
                <a:extLst>
                  <a:ext uri="{FF2B5EF4-FFF2-40B4-BE49-F238E27FC236}">
                    <a16:creationId xmlns:a16="http://schemas.microsoft.com/office/drawing/2014/main" xmlns="" id="{16264A3A-B669-4029-BB9D-59F7F793C6DD}"/>
                  </a:ext>
                </a:extLst>
              </p:cNvPr>
              <p:cNvSpPr txBox="1"/>
              <p:nvPr/>
            </p:nvSpPr>
            <p:spPr>
              <a:xfrm>
                <a:off x="6000338" y="5668868"/>
                <a:ext cx="121920" cy="285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rPr>
                  <a:t>5</a:t>
                </a: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grpSp>
          <p:nvGrpSpPr>
            <p:cNvPr id="17" name="Gruppieren 204">
              <a:extLst>
                <a:ext uri="{FF2B5EF4-FFF2-40B4-BE49-F238E27FC236}">
                  <a16:creationId xmlns:a16="http://schemas.microsoft.com/office/drawing/2014/main" xmlns="" id="{6933742F-68F6-4AAF-AC0C-1E9959CCC099}"/>
                </a:ext>
              </a:extLst>
            </p:cNvPr>
            <p:cNvGrpSpPr/>
            <p:nvPr/>
          </p:nvGrpSpPr>
          <p:grpSpPr>
            <a:xfrm>
              <a:off x="3323117" y="5084494"/>
              <a:ext cx="745236" cy="801718"/>
              <a:chOff x="4635400" y="4454062"/>
              <a:chExt cx="831810" cy="898703"/>
            </a:xfrm>
          </p:grpSpPr>
          <p:grpSp>
            <p:nvGrpSpPr>
              <p:cNvPr id="81" name="Gruppieren 243">
                <a:extLst>
                  <a:ext uri="{FF2B5EF4-FFF2-40B4-BE49-F238E27FC236}">
                    <a16:creationId xmlns:a16="http://schemas.microsoft.com/office/drawing/2014/main" xmlns="" id="{8E28D4F0-0324-4037-9EA3-88EF3E0818F5}"/>
                  </a:ext>
                </a:extLst>
              </p:cNvPr>
              <p:cNvGrpSpPr/>
              <p:nvPr/>
            </p:nvGrpSpPr>
            <p:grpSpPr>
              <a:xfrm rot="16960464">
                <a:off x="4601953" y="4487509"/>
                <a:ext cx="898703" cy="831810"/>
                <a:chOff x="3705226" y="2926556"/>
                <a:chExt cx="1471613" cy="1362076"/>
              </a:xfrm>
              <a:solidFill>
                <a:srgbClr val="B6C6CA"/>
              </a:solidFill>
            </p:grpSpPr>
            <p:sp>
              <p:nvSpPr>
                <p:cNvPr id="86" name="Ellipse 248">
                  <a:extLst>
                    <a:ext uri="{FF2B5EF4-FFF2-40B4-BE49-F238E27FC236}">
                      <a16:creationId xmlns:a16="http://schemas.microsoft.com/office/drawing/2014/main" xmlns="" id="{B5475966-D521-4331-AFAF-1B5A08F76F81}"/>
                    </a:ext>
                  </a:extLst>
                </p:cNvPr>
                <p:cNvSpPr/>
                <p:nvPr/>
              </p:nvSpPr>
              <p:spPr bwMode="auto">
                <a:xfrm>
                  <a:off x="3814764" y="2926557"/>
                  <a:ext cx="1362075" cy="1362075"/>
                </a:xfrm>
                <a:prstGeom prst="ellipse">
                  <a:avLst/>
                </a:prstGeom>
                <a:solidFill>
                  <a:srgbClr val="FA9CAC"/>
                </a:solidFill>
                <a:ln w="57150">
                  <a:solidFill>
                    <a:srgbClr val="EE76E5"/>
                  </a:solidFill>
                  <a:miter lim="800000"/>
                  <a:headEnd/>
                  <a:tailEnd/>
                </a:ln>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87" name="Ellipse 249">
                  <a:extLst>
                    <a:ext uri="{FF2B5EF4-FFF2-40B4-BE49-F238E27FC236}">
                      <a16:creationId xmlns:a16="http://schemas.microsoft.com/office/drawing/2014/main" xmlns="" id="{82572781-C07C-4CAF-8F06-91841603E44D}"/>
                    </a:ext>
                  </a:extLst>
                </p:cNvPr>
                <p:cNvSpPr/>
                <p:nvPr/>
              </p:nvSpPr>
              <p:spPr bwMode="auto">
                <a:xfrm>
                  <a:off x="3705226" y="2926556"/>
                  <a:ext cx="469900" cy="469900"/>
                </a:xfrm>
                <a:prstGeom prst="ellipse">
                  <a:avLst/>
                </a:prstGeom>
                <a:solidFill>
                  <a:srgbClr val="FFFFFF"/>
                </a:solidFill>
                <a:ln w="38100">
                  <a:solidFill>
                    <a:srgbClr val="515869"/>
                  </a:solid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grpSp>
            <p:nvGrpSpPr>
              <p:cNvPr id="82" name="Gruppieren 244">
                <a:extLst>
                  <a:ext uri="{FF2B5EF4-FFF2-40B4-BE49-F238E27FC236}">
                    <a16:creationId xmlns:a16="http://schemas.microsoft.com/office/drawing/2014/main" xmlns="" id="{7A805C22-90D2-417D-99A5-BE87D8287AE6}"/>
                  </a:ext>
                </a:extLst>
              </p:cNvPr>
              <p:cNvGrpSpPr/>
              <p:nvPr/>
            </p:nvGrpSpPr>
            <p:grpSpPr>
              <a:xfrm>
                <a:off x="4752454" y="4574062"/>
                <a:ext cx="612378" cy="555590"/>
                <a:chOff x="5562091" y="4531625"/>
                <a:chExt cx="899692" cy="816260"/>
              </a:xfrm>
            </p:grpSpPr>
            <p:sp>
              <p:nvSpPr>
                <p:cNvPr id="84" name="Freeform 23">
                  <a:extLst>
                    <a:ext uri="{FF2B5EF4-FFF2-40B4-BE49-F238E27FC236}">
                      <a16:creationId xmlns:a16="http://schemas.microsoft.com/office/drawing/2014/main" xmlns="" id="{6926EB08-855A-4637-8832-1E2C9966046D}"/>
                    </a:ext>
                  </a:extLst>
                </p:cNvPr>
                <p:cNvSpPr>
                  <a:spLocks noEditPoints="1"/>
                </p:cNvSpPr>
                <p:nvPr/>
              </p:nvSpPr>
              <p:spPr bwMode="auto">
                <a:xfrm>
                  <a:off x="5562091" y="4531625"/>
                  <a:ext cx="612378" cy="621142"/>
                </a:xfrm>
                <a:custGeom>
                  <a:avLst/>
                  <a:gdLst>
                    <a:gd name="T0" fmla="*/ 101 w 237"/>
                    <a:gd name="T1" fmla="*/ 233 h 240"/>
                    <a:gd name="T2" fmla="*/ 76 w 237"/>
                    <a:gd name="T3" fmla="*/ 198 h 240"/>
                    <a:gd name="T4" fmla="*/ 41 w 237"/>
                    <a:gd name="T5" fmla="*/ 211 h 240"/>
                    <a:gd name="T6" fmla="*/ 26 w 237"/>
                    <a:gd name="T7" fmla="*/ 188 h 240"/>
                    <a:gd name="T8" fmla="*/ 33 w 237"/>
                    <a:gd name="T9" fmla="*/ 146 h 240"/>
                    <a:gd name="T10" fmla="*/ 0 w 237"/>
                    <a:gd name="T11" fmla="*/ 130 h 240"/>
                    <a:gd name="T12" fmla="*/ 32 w 237"/>
                    <a:gd name="T13" fmla="*/ 96 h 240"/>
                    <a:gd name="T14" fmla="*/ 40 w 237"/>
                    <a:gd name="T15" fmla="*/ 76 h 240"/>
                    <a:gd name="T16" fmla="*/ 34 w 237"/>
                    <a:gd name="T17" fmla="*/ 36 h 240"/>
                    <a:gd name="T18" fmla="*/ 75 w 237"/>
                    <a:gd name="T19" fmla="*/ 42 h 240"/>
                    <a:gd name="T20" fmla="*/ 94 w 237"/>
                    <a:gd name="T21" fmla="*/ 34 h 240"/>
                    <a:gd name="T22" fmla="*/ 128 w 237"/>
                    <a:gd name="T23" fmla="*/ 0 h 240"/>
                    <a:gd name="T24" fmla="*/ 144 w 237"/>
                    <a:gd name="T25" fmla="*/ 35 h 240"/>
                    <a:gd name="T26" fmla="*/ 186 w 237"/>
                    <a:gd name="T27" fmla="*/ 29 h 240"/>
                    <a:gd name="T28" fmla="*/ 209 w 237"/>
                    <a:gd name="T29" fmla="*/ 43 h 240"/>
                    <a:gd name="T30" fmla="*/ 196 w 237"/>
                    <a:gd name="T31" fmla="*/ 78 h 240"/>
                    <a:gd name="T32" fmla="*/ 231 w 237"/>
                    <a:gd name="T33" fmla="*/ 104 h 240"/>
                    <a:gd name="T34" fmla="*/ 231 w 237"/>
                    <a:gd name="T35" fmla="*/ 138 h 240"/>
                    <a:gd name="T36" fmla="*/ 196 w 237"/>
                    <a:gd name="T37" fmla="*/ 163 h 240"/>
                    <a:gd name="T38" fmla="*/ 209 w 237"/>
                    <a:gd name="T39" fmla="*/ 198 h 240"/>
                    <a:gd name="T40" fmla="*/ 186 w 237"/>
                    <a:gd name="T41" fmla="*/ 212 h 240"/>
                    <a:gd name="T42" fmla="*/ 144 w 237"/>
                    <a:gd name="T43" fmla="*/ 206 h 240"/>
                    <a:gd name="T44" fmla="*/ 127 w 237"/>
                    <a:gd name="T45" fmla="*/ 240 h 240"/>
                    <a:gd name="T46" fmla="*/ 127 w 237"/>
                    <a:gd name="T47" fmla="*/ 231 h 240"/>
                    <a:gd name="T48" fmla="*/ 157 w 237"/>
                    <a:gd name="T49" fmla="*/ 191 h 240"/>
                    <a:gd name="T50" fmla="*/ 190 w 237"/>
                    <a:gd name="T51" fmla="*/ 205 h 240"/>
                    <a:gd name="T52" fmla="*/ 189 w 237"/>
                    <a:gd name="T53" fmla="*/ 168 h 240"/>
                    <a:gd name="T54" fmla="*/ 202 w 237"/>
                    <a:gd name="T55" fmla="*/ 137 h 240"/>
                    <a:gd name="T56" fmla="*/ 202 w 237"/>
                    <a:gd name="T57" fmla="*/ 104 h 240"/>
                    <a:gd name="T58" fmla="*/ 189 w 237"/>
                    <a:gd name="T59" fmla="*/ 73 h 240"/>
                    <a:gd name="T60" fmla="*/ 190 w 237"/>
                    <a:gd name="T61" fmla="*/ 36 h 240"/>
                    <a:gd name="T62" fmla="*/ 157 w 237"/>
                    <a:gd name="T63" fmla="*/ 50 h 240"/>
                    <a:gd name="T64" fmla="*/ 128 w 237"/>
                    <a:gd name="T65" fmla="*/ 9 h 240"/>
                    <a:gd name="T66" fmla="*/ 109 w 237"/>
                    <a:gd name="T67" fmla="*/ 9 h 240"/>
                    <a:gd name="T68" fmla="*/ 79 w 237"/>
                    <a:gd name="T69" fmla="*/ 49 h 240"/>
                    <a:gd name="T70" fmla="*/ 47 w 237"/>
                    <a:gd name="T71" fmla="*/ 35 h 240"/>
                    <a:gd name="T72" fmla="*/ 34 w 237"/>
                    <a:gd name="T73" fmla="*/ 48 h 240"/>
                    <a:gd name="T74" fmla="*/ 48 w 237"/>
                    <a:gd name="T75" fmla="*/ 81 h 240"/>
                    <a:gd name="T76" fmla="*/ 8 w 237"/>
                    <a:gd name="T77" fmla="*/ 111 h 240"/>
                    <a:gd name="T78" fmla="*/ 41 w 237"/>
                    <a:gd name="T79" fmla="*/ 143 h 240"/>
                    <a:gd name="T80" fmla="*/ 33 w 237"/>
                    <a:gd name="T81" fmla="*/ 192 h 240"/>
                    <a:gd name="T82" fmla="*/ 70 w 237"/>
                    <a:gd name="T83" fmla="*/ 191 h 240"/>
                    <a:gd name="T84" fmla="*/ 102 w 237"/>
                    <a:gd name="T85" fmla="*/ 204 h 240"/>
                    <a:gd name="T86" fmla="*/ 118 w 237"/>
                    <a:gd name="T87" fmla="*/ 161 h 240"/>
                    <a:gd name="T88" fmla="*/ 89 w 237"/>
                    <a:gd name="T89" fmla="*/ 91 h 240"/>
                    <a:gd name="T90" fmla="*/ 159 w 237"/>
                    <a:gd name="T91" fmla="*/ 120 h 240"/>
                    <a:gd name="T92" fmla="*/ 118 w 237"/>
                    <a:gd name="T93" fmla="*/ 87 h 240"/>
                    <a:gd name="T94" fmla="*/ 95 w 237"/>
                    <a:gd name="T95" fmla="*/ 144 h 240"/>
                    <a:gd name="T96" fmla="*/ 151 w 237"/>
                    <a:gd name="T97" fmla="*/ 1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 h="240">
                      <a:moveTo>
                        <a:pt x="127" y="240"/>
                      </a:moveTo>
                      <a:cubicBezTo>
                        <a:pt x="109" y="240"/>
                        <a:pt x="109" y="240"/>
                        <a:pt x="109" y="240"/>
                      </a:cubicBezTo>
                      <a:cubicBezTo>
                        <a:pt x="105" y="240"/>
                        <a:pt x="102" y="236"/>
                        <a:pt x="101" y="233"/>
                      </a:cubicBezTo>
                      <a:cubicBezTo>
                        <a:pt x="94" y="206"/>
                        <a:pt x="94" y="206"/>
                        <a:pt x="94" y="206"/>
                      </a:cubicBezTo>
                      <a:cubicBezTo>
                        <a:pt x="94" y="206"/>
                        <a:pt x="93" y="206"/>
                        <a:pt x="93" y="205"/>
                      </a:cubicBezTo>
                      <a:cubicBezTo>
                        <a:pt x="76" y="198"/>
                        <a:pt x="76" y="198"/>
                        <a:pt x="76" y="198"/>
                      </a:cubicBezTo>
                      <a:cubicBezTo>
                        <a:pt x="75" y="198"/>
                        <a:pt x="74" y="198"/>
                        <a:pt x="74" y="198"/>
                      </a:cubicBezTo>
                      <a:cubicBezTo>
                        <a:pt x="50" y="212"/>
                        <a:pt x="50" y="212"/>
                        <a:pt x="50" y="212"/>
                      </a:cubicBezTo>
                      <a:cubicBezTo>
                        <a:pt x="48" y="213"/>
                        <a:pt x="43" y="213"/>
                        <a:pt x="41" y="211"/>
                      </a:cubicBezTo>
                      <a:cubicBezTo>
                        <a:pt x="41" y="211"/>
                        <a:pt x="37" y="207"/>
                        <a:pt x="34" y="205"/>
                      </a:cubicBezTo>
                      <a:cubicBezTo>
                        <a:pt x="31" y="201"/>
                        <a:pt x="27" y="197"/>
                        <a:pt x="27" y="197"/>
                      </a:cubicBezTo>
                      <a:cubicBezTo>
                        <a:pt x="25" y="195"/>
                        <a:pt x="25" y="191"/>
                        <a:pt x="26" y="188"/>
                      </a:cubicBezTo>
                      <a:cubicBezTo>
                        <a:pt x="40" y="164"/>
                        <a:pt x="40" y="164"/>
                        <a:pt x="40" y="164"/>
                      </a:cubicBezTo>
                      <a:cubicBezTo>
                        <a:pt x="40" y="164"/>
                        <a:pt x="40" y="163"/>
                        <a:pt x="40" y="163"/>
                      </a:cubicBezTo>
                      <a:cubicBezTo>
                        <a:pt x="33" y="146"/>
                        <a:pt x="33" y="146"/>
                        <a:pt x="33" y="146"/>
                      </a:cubicBezTo>
                      <a:cubicBezTo>
                        <a:pt x="33" y="145"/>
                        <a:pt x="32" y="144"/>
                        <a:pt x="32" y="144"/>
                      </a:cubicBezTo>
                      <a:cubicBezTo>
                        <a:pt x="5" y="137"/>
                        <a:pt x="5" y="137"/>
                        <a:pt x="5" y="137"/>
                      </a:cubicBezTo>
                      <a:cubicBezTo>
                        <a:pt x="2" y="136"/>
                        <a:pt x="0" y="133"/>
                        <a:pt x="0" y="130"/>
                      </a:cubicBezTo>
                      <a:cubicBezTo>
                        <a:pt x="0" y="111"/>
                        <a:pt x="0" y="111"/>
                        <a:pt x="0" y="111"/>
                      </a:cubicBezTo>
                      <a:cubicBezTo>
                        <a:pt x="0" y="107"/>
                        <a:pt x="2" y="104"/>
                        <a:pt x="6" y="103"/>
                      </a:cubicBezTo>
                      <a:cubicBezTo>
                        <a:pt x="32" y="96"/>
                        <a:pt x="32" y="96"/>
                        <a:pt x="32" y="96"/>
                      </a:cubicBezTo>
                      <a:cubicBezTo>
                        <a:pt x="32" y="96"/>
                        <a:pt x="33" y="95"/>
                        <a:pt x="33" y="95"/>
                      </a:cubicBezTo>
                      <a:cubicBezTo>
                        <a:pt x="40" y="78"/>
                        <a:pt x="40" y="78"/>
                        <a:pt x="40" y="78"/>
                      </a:cubicBezTo>
                      <a:cubicBezTo>
                        <a:pt x="40" y="77"/>
                        <a:pt x="40" y="77"/>
                        <a:pt x="40" y="76"/>
                      </a:cubicBezTo>
                      <a:cubicBezTo>
                        <a:pt x="27" y="52"/>
                        <a:pt x="27" y="52"/>
                        <a:pt x="27" y="52"/>
                      </a:cubicBezTo>
                      <a:cubicBezTo>
                        <a:pt x="25" y="49"/>
                        <a:pt x="25" y="46"/>
                        <a:pt x="28" y="43"/>
                      </a:cubicBezTo>
                      <a:cubicBezTo>
                        <a:pt x="28" y="43"/>
                        <a:pt x="31" y="39"/>
                        <a:pt x="34" y="36"/>
                      </a:cubicBezTo>
                      <a:cubicBezTo>
                        <a:pt x="37" y="33"/>
                        <a:pt x="41" y="29"/>
                        <a:pt x="41" y="29"/>
                      </a:cubicBezTo>
                      <a:cubicBezTo>
                        <a:pt x="44" y="27"/>
                        <a:pt x="48" y="27"/>
                        <a:pt x="51" y="28"/>
                      </a:cubicBezTo>
                      <a:cubicBezTo>
                        <a:pt x="75" y="42"/>
                        <a:pt x="75" y="42"/>
                        <a:pt x="75" y="42"/>
                      </a:cubicBezTo>
                      <a:cubicBezTo>
                        <a:pt x="75" y="42"/>
                        <a:pt x="76" y="42"/>
                        <a:pt x="76" y="42"/>
                      </a:cubicBezTo>
                      <a:cubicBezTo>
                        <a:pt x="93" y="35"/>
                        <a:pt x="93" y="35"/>
                        <a:pt x="93" y="35"/>
                      </a:cubicBezTo>
                      <a:cubicBezTo>
                        <a:pt x="94" y="35"/>
                        <a:pt x="94" y="34"/>
                        <a:pt x="94" y="34"/>
                      </a:cubicBezTo>
                      <a:cubicBezTo>
                        <a:pt x="102" y="7"/>
                        <a:pt x="102" y="7"/>
                        <a:pt x="102" y="7"/>
                      </a:cubicBezTo>
                      <a:cubicBezTo>
                        <a:pt x="102" y="4"/>
                        <a:pt x="105" y="0"/>
                        <a:pt x="109" y="0"/>
                      </a:cubicBezTo>
                      <a:cubicBezTo>
                        <a:pt x="128" y="0"/>
                        <a:pt x="128" y="0"/>
                        <a:pt x="128" y="0"/>
                      </a:cubicBezTo>
                      <a:cubicBezTo>
                        <a:pt x="132" y="0"/>
                        <a:pt x="135" y="4"/>
                        <a:pt x="136" y="7"/>
                      </a:cubicBezTo>
                      <a:cubicBezTo>
                        <a:pt x="143" y="34"/>
                        <a:pt x="143" y="34"/>
                        <a:pt x="143" y="34"/>
                      </a:cubicBezTo>
                      <a:cubicBezTo>
                        <a:pt x="143" y="35"/>
                        <a:pt x="143" y="35"/>
                        <a:pt x="144" y="35"/>
                      </a:cubicBezTo>
                      <a:cubicBezTo>
                        <a:pt x="161" y="42"/>
                        <a:pt x="161" y="42"/>
                        <a:pt x="161" y="42"/>
                      </a:cubicBezTo>
                      <a:cubicBezTo>
                        <a:pt x="161" y="43"/>
                        <a:pt x="162" y="42"/>
                        <a:pt x="162" y="42"/>
                      </a:cubicBezTo>
                      <a:cubicBezTo>
                        <a:pt x="186" y="29"/>
                        <a:pt x="186" y="29"/>
                        <a:pt x="186" y="29"/>
                      </a:cubicBezTo>
                      <a:cubicBezTo>
                        <a:pt x="189" y="27"/>
                        <a:pt x="193" y="28"/>
                        <a:pt x="196" y="30"/>
                      </a:cubicBezTo>
                      <a:cubicBezTo>
                        <a:pt x="196" y="30"/>
                        <a:pt x="200" y="33"/>
                        <a:pt x="203" y="36"/>
                      </a:cubicBezTo>
                      <a:cubicBezTo>
                        <a:pt x="206" y="39"/>
                        <a:pt x="209" y="43"/>
                        <a:pt x="209" y="43"/>
                      </a:cubicBezTo>
                      <a:cubicBezTo>
                        <a:pt x="212" y="46"/>
                        <a:pt x="212" y="50"/>
                        <a:pt x="210" y="53"/>
                      </a:cubicBezTo>
                      <a:cubicBezTo>
                        <a:pt x="196" y="77"/>
                        <a:pt x="196" y="77"/>
                        <a:pt x="196" y="77"/>
                      </a:cubicBezTo>
                      <a:cubicBezTo>
                        <a:pt x="196" y="77"/>
                        <a:pt x="196" y="78"/>
                        <a:pt x="196" y="78"/>
                      </a:cubicBezTo>
                      <a:cubicBezTo>
                        <a:pt x="203" y="95"/>
                        <a:pt x="203" y="95"/>
                        <a:pt x="203" y="95"/>
                      </a:cubicBezTo>
                      <a:cubicBezTo>
                        <a:pt x="204" y="96"/>
                        <a:pt x="204" y="96"/>
                        <a:pt x="205" y="96"/>
                      </a:cubicBezTo>
                      <a:cubicBezTo>
                        <a:pt x="231" y="104"/>
                        <a:pt x="231" y="104"/>
                        <a:pt x="231" y="104"/>
                      </a:cubicBezTo>
                      <a:cubicBezTo>
                        <a:pt x="234" y="104"/>
                        <a:pt x="237" y="108"/>
                        <a:pt x="237" y="111"/>
                      </a:cubicBezTo>
                      <a:cubicBezTo>
                        <a:pt x="237" y="130"/>
                        <a:pt x="237" y="130"/>
                        <a:pt x="237" y="130"/>
                      </a:cubicBezTo>
                      <a:cubicBezTo>
                        <a:pt x="237" y="134"/>
                        <a:pt x="234" y="137"/>
                        <a:pt x="231" y="138"/>
                      </a:cubicBezTo>
                      <a:cubicBezTo>
                        <a:pt x="204" y="145"/>
                        <a:pt x="204" y="145"/>
                        <a:pt x="204" y="145"/>
                      </a:cubicBezTo>
                      <a:cubicBezTo>
                        <a:pt x="204" y="145"/>
                        <a:pt x="203" y="145"/>
                        <a:pt x="203" y="146"/>
                      </a:cubicBezTo>
                      <a:cubicBezTo>
                        <a:pt x="196" y="163"/>
                        <a:pt x="196" y="163"/>
                        <a:pt x="196" y="163"/>
                      </a:cubicBezTo>
                      <a:cubicBezTo>
                        <a:pt x="196" y="163"/>
                        <a:pt x="196" y="164"/>
                        <a:pt x="196" y="164"/>
                      </a:cubicBezTo>
                      <a:cubicBezTo>
                        <a:pt x="210" y="188"/>
                        <a:pt x="210" y="188"/>
                        <a:pt x="210" y="188"/>
                      </a:cubicBezTo>
                      <a:cubicBezTo>
                        <a:pt x="211" y="191"/>
                        <a:pt x="211" y="195"/>
                        <a:pt x="209" y="198"/>
                      </a:cubicBezTo>
                      <a:cubicBezTo>
                        <a:pt x="209" y="198"/>
                        <a:pt x="205" y="202"/>
                        <a:pt x="202" y="205"/>
                      </a:cubicBezTo>
                      <a:cubicBezTo>
                        <a:pt x="199" y="208"/>
                        <a:pt x="195" y="211"/>
                        <a:pt x="195" y="211"/>
                      </a:cubicBezTo>
                      <a:cubicBezTo>
                        <a:pt x="193" y="213"/>
                        <a:pt x="189" y="214"/>
                        <a:pt x="186" y="212"/>
                      </a:cubicBezTo>
                      <a:cubicBezTo>
                        <a:pt x="162" y="198"/>
                        <a:pt x="162" y="198"/>
                        <a:pt x="162" y="198"/>
                      </a:cubicBezTo>
                      <a:cubicBezTo>
                        <a:pt x="162" y="198"/>
                        <a:pt x="161" y="198"/>
                        <a:pt x="161" y="198"/>
                      </a:cubicBezTo>
                      <a:cubicBezTo>
                        <a:pt x="144" y="206"/>
                        <a:pt x="144" y="206"/>
                        <a:pt x="144" y="206"/>
                      </a:cubicBezTo>
                      <a:cubicBezTo>
                        <a:pt x="143" y="206"/>
                        <a:pt x="142" y="206"/>
                        <a:pt x="142" y="207"/>
                      </a:cubicBezTo>
                      <a:cubicBezTo>
                        <a:pt x="135" y="233"/>
                        <a:pt x="135" y="233"/>
                        <a:pt x="135" y="233"/>
                      </a:cubicBezTo>
                      <a:cubicBezTo>
                        <a:pt x="134" y="236"/>
                        <a:pt x="131" y="240"/>
                        <a:pt x="127" y="240"/>
                      </a:cubicBezTo>
                      <a:close/>
                      <a:moveTo>
                        <a:pt x="109" y="232"/>
                      </a:moveTo>
                      <a:cubicBezTo>
                        <a:pt x="127" y="232"/>
                        <a:pt x="127" y="232"/>
                        <a:pt x="127" y="232"/>
                      </a:cubicBezTo>
                      <a:cubicBezTo>
                        <a:pt x="127" y="231"/>
                        <a:pt x="127" y="231"/>
                        <a:pt x="127" y="231"/>
                      </a:cubicBezTo>
                      <a:cubicBezTo>
                        <a:pt x="135" y="204"/>
                        <a:pt x="135" y="204"/>
                        <a:pt x="135" y="204"/>
                      </a:cubicBezTo>
                      <a:cubicBezTo>
                        <a:pt x="135" y="202"/>
                        <a:pt x="138" y="199"/>
                        <a:pt x="141" y="198"/>
                      </a:cubicBezTo>
                      <a:cubicBezTo>
                        <a:pt x="157" y="191"/>
                        <a:pt x="157" y="191"/>
                        <a:pt x="157" y="191"/>
                      </a:cubicBezTo>
                      <a:cubicBezTo>
                        <a:pt x="158" y="191"/>
                        <a:pt x="160" y="190"/>
                        <a:pt x="161" y="190"/>
                      </a:cubicBezTo>
                      <a:cubicBezTo>
                        <a:pt x="163" y="190"/>
                        <a:pt x="165" y="191"/>
                        <a:pt x="166" y="192"/>
                      </a:cubicBezTo>
                      <a:cubicBezTo>
                        <a:pt x="190" y="205"/>
                        <a:pt x="190" y="205"/>
                        <a:pt x="190" y="205"/>
                      </a:cubicBezTo>
                      <a:cubicBezTo>
                        <a:pt x="190" y="205"/>
                        <a:pt x="194" y="202"/>
                        <a:pt x="197" y="199"/>
                      </a:cubicBezTo>
                      <a:cubicBezTo>
                        <a:pt x="200" y="196"/>
                        <a:pt x="203" y="192"/>
                        <a:pt x="203" y="192"/>
                      </a:cubicBezTo>
                      <a:cubicBezTo>
                        <a:pt x="189" y="168"/>
                        <a:pt x="189" y="168"/>
                        <a:pt x="189" y="168"/>
                      </a:cubicBezTo>
                      <a:cubicBezTo>
                        <a:pt x="188" y="166"/>
                        <a:pt x="188" y="162"/>
                        <a:pt x="189" y="159"/>
                      </a:cubicBezTo>
                      <a:cubicBezTo>
                        <a:pt x="196" y="143"/>
                        <a:pt x="196" y="143"/>
                        <a:pt x="196" y="143"/>
                      </a:cubicBezTo>
                      <a:cubicBezTo>
                        <a:pt x="197" y="140"/>
                        <a:pt x="199" y="138"/>
                        <a:pt x="202" y="137"/>
                      </a:cubicBezTo>
                      <a:cubicBezTo>
                        <a:pt x="229" y="130"/>
                        <a:pt x="229" y="130"/>
                        <a:pt x="229" y="130"/>
                      </a:cubicBezTo>
                      <a:cubicBezTo>
                        <a:pt x="229" y="111"/>
                        <a:pt x="229" y="111"/>
                        <a:pt x="229" y="111"/>
                      </a:cubicBezTo>
                      <a:cubicBezTo>
                        <a:pt x="202" y="104"/>
                        <a:pt x="202" y="104"/>
                        <a:pt x="202" y="104"/>
                      </a:cubicBezTo>
                      <a:cubicBezTo>
                        <a:pt x="200" y="103"/>
                        <a:pt x="197" y="101"/>
                        <a:pt x="196" y="98"/>
                      </a:cubicBezTo>
                      <a:cubicBezTo>
                        <a:pt x="189" y="81"/>
                        <a:pt x="189" y="81"/>
                        <a:pt x="189" y="81"/>
                      </a:cubicBezTo>
                      <a:cubicBezTo>
                        <a:pt x="188" y="79"/>
                        <a:pt x="188" y="75"/>
                        <a:pt x="189" y="73"/>
                      </a:cubicBezTo>
                      <a:cubicBezTo>
                        <a:pt x="203" y="49"/>
                        <a:pt x="203" y="49"/>
                        <a:pt x="203" y="49"/>
                      </a:cubicBezTo>
                      <a:cubicBezTo>
                        <a:pt x="203" y="49"/>
                        <a:pt x="200" y="45"/>
                        <a:pt x="197" y="42"/>
                      </a:cubicBezTo>
                      <a:cubicBezTo>
                        <a:pt x="194" y="39"/>
                        <a:pt x="190" y="36"/>
                        <a:pt x="190" y="36"/>
                      </a:cubicBezTo>
                      <a:cubicBezTo>
                        <a:pt x="166" y="49"/>
                        <a:pt x="166" y="49"/>
                        <a:pt x="166" y="49"/>
                      </a:cubicBezTo>
                      <a:cubicBezTo>
                        <a:pt x="165" y="50"/>
                        <a:pt x="163" y="50"/>
                        <a:pt x="161" y="50"/>
                      </a:cubicBezTo>
                      <a:cubicBezTo>
                        <a:pt x="160" y="50"/>
                        <a:pt x="159" y="50"/>
                        <a:pt x="157" y="50"/>
                      </a:cubicBezTo>
                      <a:cubicBezTo>
                        <a:pt x="141" y="43"/>
                        <a:pt x="141" y="43"/>
                        <a:pt x="141" y="43"/>
                      </a:cubicBezTo>
                      <a:cubicBezTo>
                        <a:pt x="138" y="42"/>
                        <a:pt x="136" y="39"/>
                        <a:pt x="135" y="36"/>
                      </a:cubicBezTo>
                      <a:cubicBezTo>
                        <a:pt x="128" y="9"/>
                        <a:pt x="128" y="9"/>
                        <a:pt x="128" y="9"/>
                      </a:cubicBezTo>
                      <a:cubicBezTo>
                        <a:pt x="128" y="9"/>
                        <a:pt x="128" y="8"/>
                        <a:pt x="127" y="8"/>
                      </a:cubicBezTo>
                      <a:cubicBezTo>
                        <a:pt x="110" y="8"/>
                        <a:pt x="110" y="8"/>
                        <a:pt x="110" y="8"/>
                      </a:cubicBezTo>
                      <a:cubicBezTo>
                        <a:pt x="110" y="8"/>
                        <a:pt x="109" y="9"/>
                        <a:pt x="109" y="9"/>
                      </a:cubicBezTo>
                      <a:cubicBezTo>
                        <a:pt x="102" y="36"/>
                        <a:pt x="102" y="36"/>
                        <a:pt x="102" y="36"/>
                      </a:cubicBezTo>
                      <a:cubicBezTo>
                        <a:pt x="101" y="38"/>
                        <a:pt x="99" y="42"/>
                        <a:pt x="96" y="43"/>
                      </a:cubicBezTo>
                      <a:cubicBezTo>
                        <a:pt x="79" y="49"/>
                        <a:pt x="79" y="49"/>
                        <a:pt x="79" y="49"/>
                      </a:cubicBezTo>
                      <a:cubicBezTo>
                        <a:pt x="78" y="50"/>
                        <a:pt x="76" y="50"/>
                        <a:pt x="75" y="50"/>
                      </a:cubicBezTo>
                      <a:cubicBezTo>
                        <a:pt x="74" y="50"/>
                        <a:pt x="72" y="50"/>
                        <a:pt x="71" y="49"/>
                      </a:cubicBezTo>
                      <a:cubicBezTo>
                        <a:pt x="47" y="35"/>
                        <a:pt x="47" y="35"/>
                        <a:pt x="47" y="35"/>
                      </a:cubicBezTo>
                      <a:cubicBezTo>
                        <a:pt x="47" y="35"/>
                        <a:pt x="43" y="39"/>
                        <a:pt x="40" y="41"/>
                      </a:cubicBezTo>
                      <a:cubicBezTo>
                        <a:pt x="37" y="44"/>
                        <a:pt x="34" y="48"/>
                        <a:pt x="34" y="48"/>
                      </a:cubicBezTo>
                      <a:cubicBezTo>
                        <a:pt x="34" y="48"/>
                        <a:pt x="34" y="48"/>
                        <a:pt x="34" y="48"/>
                      </a:cubicBezTo>
                      <a:cubicBezTo>
                        <a:pt x="34" y="48"/>
                        <a:pt x="34" y="48"/>
                        <a:pt x="34" y="49"/>
                      </a:cubicBezTo>
                      <a:cubicBezTo>
                        <a:pt x="47" y="72"/>
                        <a:pt x="47" y="72"/>
                        <a:pt x="47" y="72"/>
                      </a:cubicBezTo>
                      <a:cubicBezTo>
                        <a:pt x="49" y="75"/>
                        <a:pt x="49" y="79"/>
                        <a:pt x="48" y="81"/>
                      </a:cubicBezTo>
                      <a:cubicBezTo>
                        <a:pt x="41" y="98"/>
                        <a:pt x="41" y="98"/>
                        <a:pt x="41" y="98"/>
                      </a:cubicBezTo>
                      <a:cubicBezTo>
                        <a:pt x="40" y="100"/>
                        <a:pt x="37" y="103"/>
                        <a:pt x="34" y="104"/>
                      </a:cubicBezTo>
                      <a:cubicBezTo>
                        <a:pt x="8" y="111"/>
                        <a:pt x="8" y="111"/>
                        <a:pt x="8" y="111"/>
                      </a:cubicBezTo>
                      <a:cubicBezTo>
                        <a:pt x="8" y="130"/>
                        <a:pt x="8" y="130"/>
                        <a:pt x="8" y="130"/>
                      </a:cubicBezTo>
                      <a:cubicBezTo>
                        <a:pt x="34" y="137"/>
                        <a:pt x="34" y="137"/>
                        <a:pt x="34" y="137"/>
                      </a:cubicBezTo>
                      <a:cubicBezTo>
                        <a:pt x="37" y="137"/>
                        <a:pt x="40" y="140"/>
                        <a:pt x="41" y="143"/>
                      </a:cubicBezTo>
                      <a:cubicBezTo>
                        <a:pt x="47" y="159"/>
                        <a:pt x="47" y="159"/>
                        <a:pt x="47" y="159"/>
                      </a:cubicBezTo>
                      <a:cubicBezTo>
                        <a:pt x="49" y="162"/>
                        <a:pt x="49" y="165"/>
                        <a:pt x="47" y="168"/>
                      </a:cubicBezTo>
                      <a:cubicBezTo>
                        <a:pt x="33" y="192"/>
                        <a:pt x="33" y="192"/>
                        <a:pt x="33" y="192"/>
                      </a:cubicBezTo>
                      <a:cubicBezTo>
                        <a:pt x="33" y="192"/>
                        <a:pt x="37" y="196"/>
                        <a:pt x="39" y="199"/>
                      </a:cubicBezTo>
                      <a:cubicBezTo>
                        <a:pt x="42" y="202"/>
                        <a:pt x="46" y="205"/>
                        <a:pt x="46" y="205"/>
                      </a:cubicBezTo>
                      <a:cubicBezTo>
                        <a:pt x="70" y="191"/>
                        <a:pt x="70" y="191"/>
                        <a:pt x="70" y="191"/>
                      </a:cubicBezTo>
                      <a:cubicBezTo>
                        <a:pt x="73" y="190"/>
                        <a:pt x="77" y="190"/>
                        <a:pt x="79" y="191"/>
                      </a:cubicBezTo>
                      <a:cubicBezTo>
                        <a:pt x="96" y="198"/>
                        <a:pt x="96" y="198"/>
                        <a:pt x="96" y="198"/>
                      </a:cubicBezTo>
                      <a:cubicBezTo>
                        <a:pt x="98" y="199"/>
                        <a:pt x="101" y="202"/>
                        <a:pt x="102" y="204"/>
                      </a:cubicBezTo>
                      <a:cubicBezTo>
                        <a:pt x="109" y="231"/>
                        <a:pt x="109" y="231"/>
                        <a:pt x="109" y="231"/>
                      </a:cubicBezTo>
                      <a:cubicBezTo>
                        <a:pt x="109" y="231"/>
                        <a:pt x="109" y="231"/>
                        <a:pt x="109" y="232"/>
                      </a:cubicBezTo>
                      <a:close/>
                      <a:moveTo>
                        <a:pt x="118" y="161"/>
                      </a:moveTo>
                      <a:cubicBezTo>
                        <a:pt x="107" y="161"/>
                        <a:pt x="97" y="157"/>
                        <a:pt x="89" y="149"/>
                      </a:cubicBezTo>
                      <a:cubicBezTo>
                        <a:pt x="81" y="142"/>
                        <a:pt x="77" y="131"/>
                        <a:pt x="77" y="120"/>
                      </a:cubicBezTo>
                      <a:cubicBezTo>
                        <a:pt x="77" y="109"/>
                        <a:pt x="81" y="99"/>
                        <a:pt x="89" y="91"/>
                      </a:cubicBezTo>
                      <a:cubicBezTo>
                        <a:pt x="97" y="83"/>
                        <a:pt x="107" y="79"/>
                        <a:pt x="118" y="79"/>
                      </a:cubicBezTo>
                      <a:cubicBezTo>
                        <a:pt x="129" y="79"/>
                        <a:pt x="140" y="83"/>
                        <a:pt x="147" y="91"/>
                      </a:cubicBezTo>
                      <a:cubicBezTo>
                        <a:pt x="155" y="99"/>
                        <a:pt x="159" y="109"/>
                        <a:pt x="159" y="120"/>
                      </a:cubicBezTo>
                      <a:cubicBezTo>
                        <a:pt x="159" y="131"/>
                        <a:pt x="155" y="142"/>
                        <a:pt x="147" y="150"/>
                      </a:cubicBezTo>
                      <a:cubicBezTo>
                        <a:pt x="140" y="157"/>
                        <a:pt x="129" y="161"/>
                        <a:pt x="118" y="161"/>
                      </a:cubicBezTo>
                      <a:close/>
                      <a:moveTo>
                        <a:pt x="118" y="87"/>
                      </a:moveTo>
                      <a:cubicBezTo>
                        <a:pt x="109" y="87"/>
                        <a:pt x="101" y="91"/>
                        <a:pt x="95" y="97"/>
                      </a:cubicBezTo>
                      <a:cubicBezTo>
                        <a:pt x="89" y="103"/>
                        <a:pt x="85" y="111"/>
                        <a:pt x="85" y="120"/>
                      </a:cubicBezTo>
                      <a:cubicBezTo>
                        <a:pt x="85" y="129"/>
                        <a:pt x="89" y="137"/>
                        <a:pt x="95" y="144"/>
                      </a:cubicBezTo>
                      <a:cubicBezTo>
                        <a:pt x="101" y="150"/>
                        <a:pt x="109" y="153"/>
                        <a:pt x="118" y="153"/>
                      </a:cubicBezTo>
                      <a:cubicBezTo>
                        <a:pt x="127" y="153"/>
                        <a:pt x="135" y="150"/>
                        <a:pt x="142" y="144"/>
                      </a:cubicBezTo>
                      <a:cubicBezTo>
                        <a:pt x="148" y="138"/>
                        <a:pt x="151" y="129"/>
                        <a:pt x="151" y="120"/>
                      </a:cubicBezTo>
                      <a:cubicBezTo>
                        <a:pt x="151" y="112"/>
                        <a:pt x="148" y="103"/>
                        <a:pt x="142" y="97"/>
                      </a:cubicBezTo>
                      <a:cubicBezTo>
                        <a:pt x="135" y="91"/>
                        <a:pt x="127" y="87"/>
                        <a:pt x="118" y="87"/>
                      </a:cubicBezTo>
                      <a:close/>
                    </a:path>
                  </a:pathLst>
                </a:custGeom>
                <a:solidFill>
                  <a:srgbClr val="FFFFFF"/>
                </a:solidFill>
                <a:ln>
                  <a:noFill/>
                </a:ln>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85" name="Freeform 23">
                  <a:extLst>
                    <a:ext uri="{FF2B5EF4-FFF2-40B4-BE49-F238E27FC236}">
                      <a16:creationId xmlns:a16="http://schemas.microsoft.com/office/drawing/2014/main" xmlns="" id="{3B0582A2-1AF4-407E-B3B0-77C9E144A777}"/>
                    </a:ext>
                  </a:extLst>
                </p:cNvPr>
                <p:cNvSpPr>
                  <a:spLocks noEditPoints="1"/>
                </p:cNvSpPr>
                <p:nvPr/>
              </p:nvSpPr>
              <p:spPr bwMode="auto">
                <a:xfrm>
                  <a:off x="6077054" y="4957650"/>
                  <a:ext cx="384729" cy="390235"/>
                </a:xfrm>
                <a:custGeom>
                  <a:avLst/>
                  <a:gdLst>
                    <a:gd name="T0" fmla="*/ 101 w 237"/>
                    <a:gd name="T1" fmla="*/ 233 h 240"/>
                    <a:gd name="T2" fmla="*/ 76 w 237"/>
                    <a:gd name="T3" fmla="*/ 198 h 240"/>
                    <a:gd name="T4" fmla="*/ 41 w 237"/>
                    <a:gd name="T5" fmla="*/ 211 h 240"/>
                    <a:gd name="T6" fmla="*/ 26 w 237"/>
                    <a:gd name="T7" fmla="*/ 188 h 240"/>
                    <a:gd name="T8" fmla="*/ 33 w 237"/>
                    <a:gd name="T9" fmla="*/ 146 h 240"/>
                    <a:gd name="T10" fmla="*/ 0 w 237"/>
                    <a:gd name="T11" fmla="*/ 130 h 240"/>
                    <a:gd name="T12" fmla="*/ 32 w 237"/>
                    <a:gd name="T13" fmla="*/ 96 h 240"/>
                    <a:gd name="T14" fmla="*/ 40 w 237"/>
                    <a:gd name="T15" fmla="*/ 76 h 240"/>
                    <a:gd name="T16" fmla="*/ 34 w 237"/>
                    <a:gd name="T17" fmla="*/ 36 h 240"/>
                    <a:gd name="T18" fmla="*/ 75 w 237"/>
                    <a:gd name="T19" fmla="*/ 42 h 240"/>
                    <a:gd name="T20" fmla="*/ 94 w 237"/>
                    <a:gd name="T21" fmla="*/ 34 h 240"/>
                    <a:gd name="T22" fmla="*/ 128 w 237"/>
                    <a:gd name="T23" fmla="*/ 0 h 240"/>
                    <a:gd name="T24" fmla="*/ 144 w 237"/>
                    <a:gd name="T25" fmla="*/ 35 h 240"/>
                    <a:gd name="T26" fmla="*/ 186 w 237"/>
                    <a:gd name="T27" fmla="*/ 29 h 240"/>
                    <a:gd name="T28" fmla="*/ 209 w 237"/>
                    <a:gd name="T29" fmla="*/ 43 h 240"/>
                    <a:gd name="T30" fmla="*/ 196 w 237"/>
                    <a:gd name="T31" fmla="*/ 78 h 240"/>
                    <a:gd name="T32" fmla="*/ 231 w 237"/>
                    <a:gd name="T33" fmla="*/ 104 h 240"/>
                    <a:gd name="T34" fmla="*/ 231 w 237"/>
                    <a:gd name="T35" fmla="*/ 138 h 240"/>
                    <a:gd name="T36" fmla="*/ 196 w 237"/>
                    <a:gd name="T37" fmla="*/ 163 h 240"/>
                    <a:gd name="T38" fmla="*/ 209 w 237"/>
                    <a:gd name="T39" fmla="*/ 198 h 240"/>
                    <a:gd name="T40" fmla="*/ 186 w 237"/>
                    <a:gd name="T41" fmla="*/ 212 h 240"/>
                    <a:gd name="T42" fmla="*/ 144 w 237"/>
                    <a:gd name="T43" fmla="*/ 206 h 240"/>
                    <a:gd name="T44" fmla="*/ 127 w 237"/>
                    <a:gd name="T45" fmla="*/ 240 h 240"/>
                    <a:gd name="T46" fmla="*/ 127 w 237"/>
                    <a:gd name="T47" fmla="*/ 231 h 240"/>
                    <a:gd name="T48" fmla="*/ 157 w 237"/>
                    <a:gd name="T49" fmla="*/ 191 h 240"/>
                    <a:gd name="T50" fmla="*/ 190 w 237"/>
                    <a:gd name="T51" fmla="*/ 205 h 240"/>
                    <a:gd name="T52" fmla="*/ 189 w 237"/>
                    <a:gd name="T53" fmla="*/ 168 h 240"/>
                    <a:gd name="T54" fmla="*/ 202 w 237"/>
                    <a:gd name="T55" fmla="*/ 137 h 240"/>
                    <a:gd name="T56" fmla="*/ 202 w 237"/>
                    <a:gd name="T57" fmla="*/ 104 h 240"/>
                    <a:gd name="T58" fmla="*/ 189 w 237"/>
                    <a:gd name="T59" fmla="*/ 73 h 240"/>
                    <a:gd name="T60" fmla="*/ 190 w 237"/>
                    <a:gd name="T61" fmla="*/ 36 h 240"/>
                    <a:gd name="T62" fmla="*/ 157 w 237"/>
                    <a:gd name="T63" fmla="*/ 50 h 240"/>
                    <a:gd name="T64" fmla="*/ 128 w 237"/>
                    <a:gd name="T65" fmla="*/ 9 h 240"/>
                    <a:gd name="T66" fmla="*/ 109 w 237"/>
                    <a:gd name="T67" fmla="*/ 9 h 240"/>
                    <a:gd name="T68" fmla="*/ 79 w 237"/>
                    <a:gd name="T69" fmla="*/ 49 h 240"/>
                    <a:gd name="T70" fmla="*/ 47 w 237"/>
                    <a:gd name="T71" fmla="*/ 35 h 240"/>
                    <a:gd name="T72" fmla="*/ 34 w 237"/>
                    <a:gd name="T73" fmla="*/ 48 h 240"/>
                    <a:gd name="T74" fmla="*/ 48 w 237"/>
                    <a:gd name="T75" fmla="*/ 81 h 240"/>
                    <a:gd name="T76" fmla="*/ 8 w 237"/>
                    <a:gd name="T77" fmla="*/ 111 h 240"/>
                    <a:gd name="T78" fmla="*/ 41 w 237"/>
                    <a:gd name="T79" fmla="*/ 143 h 240"/>
                    <a:gd name="T80" fmla="*/ 33 w 237"/>
                    <a:gd name="T81" fmla="*/ 192 h 240"/>
                    <a:gd name="T82" fmla="*/ 70 w 237"/>
                    <a:gd name="T83" fmla="*/ 191 h 240"/>
                    <a:gd name="T84" fmla="*/ 102 w 237"/>
                    <a:gd name="T85" fmla="*/ 204 h 240"/>
                    <a:gd name="T86" fmla="*/ 118 w 237"/>
                    <a:gd name="T87" fmla="*/ 161 h 240"/>
                    <a:gd name="T88" fmla="*/ 89 w 237"/>
                    <a:gd name="T89" fmla="*/ 91 h 240"/>
                    <a:gd name="T90" fmla="*/ 159 w 237"/>
                    <a:gd name="T91" fmla="*/ 120 h 240"/>
                    <a:gd name="T92" fmla="*/ 118 w 237"/>
                    <a:gd name="T93" fmla="*/ 87 h 240"/>
                    <a:gd name="T94" fmla="*/ 95 w 237"/>
                    <a:gd name="T95" fmla="*/ 144 h 240"/>
                    <a:gd name="T96" fmla="*/ 151 w 237"/>
                    <a:gd name="T97" fmla="*/ 1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 h="240">
                      <a:moveTo>
                        <a:pt x="127" y="240"/>
                      </a:moveTo>
                      <a:cubicBezTo>
                        <a:pt x="109" y="240"/>
                        <a:pt x="109" y="240"/>
                        <a:pt x="109" y="240"/>
                      </a:cubicBezTo>
                      <a:cubicBezTo>
                        <a:pt x="105" y="240"/>
                        <a:pt x="102" y="236"/>
                        <a:pt x="101" y="233"/>
                      </a:cubicBezTo>
                      <a:cubicBezTo>
                        <a:pt x="94" y="206"/>
                        <a:pt x="94" y="206"/>
                        <a:pt x="94" y="206"/>
                      </a:cubicBezTo>
                      <a:cubicBezTo>
                        <a:pt x="94" y="206"/>
                        <a:pt x="93" y="206"/>
                        <a:pt x="93" y="205"/>
                      </a:cubicBezTo>
                      <a:cubicBezTo>
                        <a:pt x="76" y="198"/>
                        <a:pt x="76" y="198"/>
                        <a:pt x="76" y="198"/>
                      </a:cubicBezTo>
                      <a:cubicBezTo>
                        <a:pt x="75" y="198"/>
                        <a:pt x="74" y="198"/>
                        <a:pt x="74" y="198"/>
                      </a:cubicBezTo>
                      <a:cubicBezTo>
                        <a:pt x="50" y="212"/>
                        <a:pt x="50" y="212"/>
                        <a:pt x="50" y="212"/>
                      </a:cubicBezTo>
                      <a:cubicBezTo>
                        <a:pt x="48" y="213"/>
                        <a:pt x="43" y="213"/>
                        <a:pt x="41" y="211"/>
                      </a:cubicBezTo>
                      <a:cubicBezTo>
                        <a:pt x="41" y="211"/>
                        <a:pt x="37" y="207"/>
                        <a:pt x="34" y="205"/>
                      </a:cubicBezTo>
                      <a:cubicBezTo>
                        <a:pt x="31" y="201"/>
                        <a:pt x="27" y="197"/>
                        <a:pt x="27" y="197"/>
                      </a:cubicBezTo>
                      <a:cubicBezTo>
                        <a:pt x="25" y="195"/>
                        <a:pt x="25" y="191"/>
                        <a:pt x="26" y="188"/>
                      </a:cubicBezTo>
                      <a:cubicBezTo>
                        <a:pt x="40" y="164"/>
                        <a:pt x="40" y="164"/>
                        <a:pt x="40" y="164"/>
                      </a:cubicBezTo>
                      <a:cubicBezTo>
                        <a:pt x="40" y="164"/>
                        <a:pt x="40" y="163"/>
                        <a:pt x="40" y="163"/>
                      </a:cubicBezTo>
                      <a:cubicBezTo>
                        <a:pt x="33" y="146"/>
                        <a:pt x="33" y="146"/>
                        <a:pt x="33" y="146"/>
                      </a:cubicBezTo>
                      <a:cubicBezTo>
                        <a:pt x="33" y="145"/>
                        <a:pt x="32" y="144"/>
                        <a:pt x="32" y="144"/>
                      </a:cubicBezTo>
                      <a:cubicBezTo>
                        <a:pt x="5" y="137"/>
                        <a:pt x="5" y="137"/>
                        <a:pt x="5" y="137"/>
                      </a:cubicBezTo>
                      <a:cubicBezTo>
                        <a:pt x="2" y="136"/>
                        <a:pt x="0" y="133"/>
                        <a:pt x="0" y="130"/>
                      </a:cubicBezTo>
                      <a:cubicBezTo>
                        <a:pt x="0" y="111"/>
                        <a:pt x="0" y="111"/>
                        <a:pt x="0" y="111"/>
                      </a:cubicBezTo>
                      <a:cubicBezTo>
                        <a:pt x="0" y="107"/>
                        <a:pt x="2" y="104"/>
                        <a:pt x="6" y="103"/>
                      </a:cubicBezTo>
                      <a:cubicBezTo>
                        <a:pt x="32" y="96"/>
                        <a:pt x="32" y="96"/>
                        <a:pt x="32" y="96"/>
                      </a:cubicBezTo>
                      <a:cubicBezTo>
                        <a:pt x="32" y="96"/>
                        <a:pt x="33" y="95"/>
                        <a:pt x="33" y="95"/>
                      </a:cubicBezTo>
                      <a:cubicBezTo>
                        <a:pt x="40" y="78"/>
                        <a:pt x="40" y="78"/>
                        <a:pt x="40" y="78"/>
                      </a:cubicBezTo>
                      <a:cubicBezTo>
                        <a:pt x="40" y="77"/>
                        <a:pt x="40" y="77"/>
                        <a:pt x="40" y="76"/>
                      </a:cubicBezTo>
                      <a:cubicBezTo>
                        <a:pt x="27" y="52"/>
                        <a:pt x="27" y="52"/>
                        <a:pt x="27" y="52"/>
                      </a:cubicBezTo>
                      <a:cubicBezTo>
                        <a:pt x="25" y="49"/>
                        <a:pt x="25" y="46"/>
                        <a:pt x="28" y="43"/>
                      </a:cubicBezTo>
                      <a:cubicBezTo>
                        <a:pt x="28" y="43"/>
                        <a:pt x="31" y="39"/>
                        <a:pt x="34" y="36"/>
                      </a:cubicBezTo>
                      <a:cubicBezTo>
                        <a:pt x="37" y="33"/>
                        <a:pt x="41" y="29"/>
                        <a:pt x="41" y="29"/>
                      </a:cubicBezTo>
                      <a:cubicBezTo>
                        <a:pt x="44" y="27"/>
                        <a:pt x="48" y="27"/>
                        <a:pt x="51" y="28"/>
                      </a:cubicBezTo>
                      <a:cubicBezTo>
                        <a:pt x="75" y="42"/>
                        <a:pt x="75" y="42"/>
                        <a:pt x="75" y="42"/>
                      </a:cubicBezTo>
                      <a:cubicBezTo>
                        <a:pt x="75" y="42"/>
                        <a:pt x="76" y="42"/>
                        <a:pt x="76" y="42"/>
                      </a:cubicBezTo>
                      <a:cubicBezTo>
                        <a:pt x="93" y="35"/>
                        <a:pt x="93" y="35"/>
                        <a:pt x="93" y="35"/>
                      </a:cubicBezTo>
                      <a:cubicBezTo>
                        <a:pt x="94" y="35"/>
                        <a:pt x="94" y="34"/>
                        <a:pt x="94" y="34"/>
                      </a:cubicBezTo>
                      <a:cubicBezTo>
                        <a:pt x="102" y="7"/>
                        <a:pt x="102" y="7"/>
                        <a:pt x="102" y="7"/>
                      </a:cubicBezTo>
                      <a:cubicBezTo>
                        <a:pt x="102" y="4"/>
                        <a:pt x="105" y="0"/>
                        <a:pt x="109" y="0"/>
                      </a:cubicBezTo>
                      <a:cubicBezTo>
                        <a:pt x="128" y="0"/>
                        <a:pt x="128" y="0"/>
                        <a:pt x="128" y="0"/>
                      </a:cubicBezTo>
                      <a:cubicBezTo>
                        <a:pt x="132" y="0"/>
                        <a:pt x="135" y="4"/>
                        <a:pt x="136" y="7"/>
                      </a:cubicBezTo>
                      <a:cubicBezTo>
                        <a:pt x="143" y="34"/>
                        <a:pt x="143" y="34"/>
                        <a:pt x="143" y="34"/>
                      </a:cubicBezTo>
                      <a:cubicBezTo>
                        <a:pt x="143" y="35"/>
                        <a:pt x="143" y="35"/>
                        <a:pt x="144" y="35"/>
                      </a:cubicBezTo>
                      <a:cubicBezTo>
                        <a:pt x="161" y="42"/>
                        <a:pt x="161" y="42"/>
                        <a:pt x="161" y="42"/>
                      </a:cubicBezTo>
                      <a:cubicBezTo>
                        <a:pt x="161" y="43"/>
                        <a:pt x="162" y="42"/>
                        <a:pt x="162" y="42"/>
                      </a:cubicBezTo>
                      <a:cubicBezTo>
                        <a:pt x="186" y="29"/>
                        <a:pt x="186" y="29"/>
                        <a:pt x="186" y="29"/>
                      </a:cubicBezTo>
                      <a:cubicBezTo>
                        <a:pt x="189" y="27"/>
                        <a:pt x="193" y="28"/>
                        <a:pt x="196" y="30"/>
                      </a:cubicBezTo>
                      <a:cubicBezTo>
                        <a:pt x="196" y="30"/>
                        <a:pt x="200" y="33"/>
                        <a:pt x="203" y="36"/>
                      </a:cubicBezTo>
                      <a:cubicBezTo>
                        <a:pt x="206" y="39"/>
                        <a:pt x="209" y="43"/>
                        <a:pt x="209" y="43"/>
                      </a:cubicBezTo>
                      <a:cubicBezTo>
                        <a:pt x="212" y="46"/>
                        <a:pt x="212" y="50"/>
                        <a:pt x="210" y="53"/>
                      </a:cubicBezTo>
                      <a:cubicBezTo>
                        <a:pt x="196" y="77"/>
                        <a:pt x="196" y="77"/>
                        <a:pt x="196" y="77"/>
                      </a:cubicBezTo>
                      <a:cubicBezTo>
                        <a:pt x="196" y="77"/>
                        <a:pt x="196" y="78"/>
                        <a:pt x="196" y="78"/>
                      </a:cubicBezTo>
                      <a:cubicBezTo>
                        <a:pt x="203" y="95"/>
                        <a:pt x="203" y="95"/>
                        <a:pt x="203" y="95"/>
                      </a:cubicBezTo>
                      <a:cubicBezTo>
                        <a:pt x="204" y="96"/>
                        <a:pt x="204" y="96"/>
                        <a:pt x="205" y="96"/>
                      </a:cubicBezTo>
                      <a:cubicBezTo>
                        <a:pt x="231" y="104"/>
                        <a:pt x="231" y="104"/>
                        <a:pt x="231" y="104"/>
                      </a:cubicBezTo>
                      <a:cubicBezTo>
                        <a:pt x="234" y="104"/>
                        <a:pt x="237" y="108"/>
                        <a:pt x="237" y="111"/>
                      </a:cubicBezTo>
                      <a:cubicBezTo>
                        <a:pt x="237" y="130"/>
                        <a:pt x="237" y="130"/>
                        <a:pt x="237" y="130"/>
                      </a:cubicBezTo>
                      <a:cubicBezTo>
                        <a:pt x="237" y="134"/>
                        <a:pt x="234" y="137"/>
                        <a:pt x="231" y="138"/>
                      </a:cubicBezTo>
                      <a:cubicBezTo>
                        <a:pt x="204" y="145"/>
                        <a:pt x="204" y="145"/>
                        <a:pt x="204" y="145"/>
                      </a:cubicBezTo>
                      <a:cubicBezTo>
                        <a:pt x="204" y="145"/>
                        <a:pt x="203" y="145"/>
                        <a:pt x="203" y="146"/>
                      </a:cubicBezTo>
                      <a:cubicBezTo>
                        <a:pt x="196" y="163"/>
                        <a:pt x="196" y="163"/>
                        <a:pt x="196" y="163"/>
                      </a:cubicBezTo>
                      <a:cubicBezTo>
                        <a:pt x="196" y="163"/>
                        <a:pt x="196" y="164"/>
                        <a:pt x="196" y="164"/>
                      </a:cubicBezTo>
                      <a:cubicBezTo>
                        <a:pt x="210" y="188"/>
                        <a:pt x="210" y="188"/>
                        <a:pt x="210" y="188"/>
                      </a:cubicBezTo>
                      <a:cubicBezTo>
                        <a:pt x="211" y="191"/>
                        <a:pt x="211" y="195"/>
                        <a:pt x="209" y="198"/>
                      </a:cubicBezTo>
                      <a:cubicBezTo>
                        <a:pt x="209" y="198"/>
                        <a:pt x="205" y="202"/>
                        <a:pt x="202" y="205"/>
                      </a:cubicBezTo>
                      <a:cubicBezTo>
                        <a:pt x="199" y="208"/>
                        <a:pt x="195" y="211"/>
                        <a:pt x="195" y="211"/>
                      </a:cubicBezTo>
                      <a:cubicBezTo>
                        <a:pt x="193" y="213"/>
                        <a:pt x="189" y="214"/>
                        <a:pt x="186" y="212"/>
                      </a:cubicBezTo>
                      <a:cubicBezTo>
                        <a:pt x="162" y="198"/>
                        <a:pt x="162" y="198"/>
                        <a:pt x="162" y="198"/>
                      </a:cubicBezTo>
                      <a:cubicBezTo>
                        <a:pt x="162" y="198"/>
                        <a:pt x="161" y="198"/>
                        <a:pt x="161" y="198"/>
                      </a:cubicBezTo>
                      <a:cubicBezTo>
                        <a:pt x="144" y="206"/>
                        <a:pt x="144" y="206"/>
                        <a:pt x="144" y="206"/>
                      </a:cubicBezTo>
                      <a:cubicBezTo>
                        <a:pt x="143" y="206"/>
                        <a:pt x="142" y="206"/>
                        <a:pt x="142" y="207"/>
                      </a:cubicBezTo>
                      <a:cubicBezTo>
                        <a:pt x="135" y="233"/>
                        <a:pt x="135" y="233"/>
                        <a:pt x="135" y="233"/>
                      </a:cubicBezTo>
                      <a:cubicBezTo>
                        <a:pt x="134" y="236"/>
                        <a:pt x="131" y="240"/>
                        <a:pt x="127" y="240"/>
                      </a:cubicBezTo>
                      <a:close/>
                      <a:moveTo>
                        <a:pt x="109" y="232"/>
                      </a:moveTo>
                      <a:cubicBezTo>
                        <a:pt x="127" y="232"/>
                        <a:pt x="127" y="232"/>
                        <a:pt x="127" y="232"/>
                      </a:cubicBezTo>
                      <a:cubicBezTo>
                        <a:pt x="127" y="231"/>
                        <a:pt x="127" y="231"/>
                        <a:pt x="127" y="231"/>
                      </a:cubicBezTo>
                      <a:cubicBezTo>
                        <a:pt x="135" y="204"/>
                        <a:pt x="135" y="204"/>
                        <a:pt x="135" y="204"/>
                      </a:cubicBezTo>
                      <a:cubicBezTo>
                        <a:pt x="135" y="202"/>
                        <a:pt x="138" y="199"/>
                        <a:pt x="141" y="198"/>
                      </a:cubicBezTo>
                      <a:cubicBezTo>
                        <a:pt x="157" y="191"/>
                        <a:pt x="157" y="191"/>
                        <a:pt x="157" y="191"/>
                      </a:cubicBezTo>
                      <a:cubicBezTo>
                        <a:pt x="158" y="191"/>
                        <a:pt x="160" y="190"/>
                        <a:pt x="161" y="190"/>
                      </a:cubicBezTo>
                      <a:cubicBezTo>
                        <a:pt x="163" y="190"/>
                        <a:pt x="165" y="191"/>
                        <a:pt x="166" y="192"/>
                      </a:cubicBezTo>
                      <a:cubicBezTo>
                        <a:pt x="190" y="205"/>
                        <a:pt x="190" y="205"/>
                        <a:pt x="190" y="205"/>
                      </a:cubicBezTo>
                      <a:cubicBezTo>
                        <a:pt x="190" y="205"/>
                        <a:pt x="194" y="202"/>
                        <a:pt x="197" y="199"/>
                      </a:cubicBezTo>
                      <a:cubicBezTo>
                        <a:pt x="200" y="196"/>
                        <a:pt x="203" y="192"/>
                        <a:pt x="203" y="192"/>
                      </a:cubicBezTo>
                      <a:cubicBezTo>
                        <a:pt x="189" y="168"/>
                        <a:pt x="189" y="168"/>
                        <a:pt x="189" y="168"/>
                      </a:cubicBezTo>
                      <a:cubicBezTo>
                        <a:pt x="188" y="166"/>
                        <a:pt x="188" y="162"/>
                        <a:pt x="189" y="159"/>
                      </a:cubicBezTo>
                      <a:cubicBezTo>
                        <a:pt x="196" y="143"/>
                        <a:pt x="196" y="143"/>
                        <a:pt x="196" y="143"/>
                      </a:cubicBezTo>
                      <a:cubicBezTo>
                        <a:pt x="197" y="140"/>
                        <a:pt x="199" y="138"/>
                        <a:pt x="202" y="137"/>
                      </a:cubicBezTo>
                      <a:cubicBezTo>
                        <a:pt x="229" y="130"/>
                        <a:pt x="229" y="130"/>
                        <a:pt x="229" y="130"/>
                      </a:cubicBezTo>
                      <a:cubicBezTo>
                        <a:pt x="229" y="111"/>
                        <a:pt x="229" y="111"/>
                        <a:pt x="229" y="111"/>
                      </a:cubicBezTo>
                      <a:cubicBezTo>
                        <a:pt x="202" y="104"/>
                        <a:pt x="202" y="104"/>
                        <a:pt x="202" y="104"/>
                      </a:cubicBezTo>
                      <a:cubicBezTo>
                        <a:pt x="200" y="103"/>
                        <a:pt x="197" y="101"/>
                        <a:pt x="196" y="98"/>
                      </a:cubicBezTo>
                      <a:cubicBezTo>
                        <a:pt x="189" y="81"/>
                        <a:pt x="189" y="81"/>
                        <a:pt x="189" y="81"/>
                      </a:cubicBezTo>
                      <a:cubicBezTo>
                        <a:pt x="188" y="79"/>
                        <a:pt x="188" y="75"/>
                        <a:pt x="189" y="73"/>
                      </a:cubicBezTo>
                      <a:cubicBezTo>
                        <a:pt x="203" y="49"/>
                        <a:pt x="203" y="49"/>
                        <a:pt x="203" y="49"/>
                      </a:cubicBezTo>
                      <a:cubicBezTo>
                        <a:pt x="203" y="49"/>
                        <a:pt x="200" y="45"/>
                        <a:pt x="197" y="42"/>
                      </a:cubicBezTo>
                      <a:cubicBezTo>
                        <a:pt x="194" y="39"/>
                        <a:pt x="190" y="36"/>
                        <a:pt x="190" y="36"/>
                      </a:cubicBezTo>
                      <a:cubicBezTo>
                        <a:pt x="166" y="49"/>
                        <a:pt x="166" y="49"/>
                        <a:pt x="166" y="49"/>
                      </a:cubicBezTo>
                      <a:cubicBezTo>
                        <a:pt x="165" y="50"/>
                        <a:pt x="163" y="50"/>
                        <a:pt x="161" y="50"/>
                      </a:cubicBezTo>
                      <a:cubicBezTo>
                        <a:pt x="160" y="50"/>
                        <a:pt x="159" y="50"/>
                        <a:pt x="157" y="50"/>
                      </a:cubicBezTo>
                      <a:cubicBezTo>
                        <a:pt x="141" y="43"/>
                        <a:pt x="141" y="43"/>
                        <a:pt x="141" y="43"/>
                      </a:cubicBezTo>
                      <a:cubicBezTo>
                        <a:pt x="138" y="42"/>
                        <a:pt x="136" y="39"/>
                        <a:pt x="135" y="36"/>
                      </a:cubicBezTo>
                      <a:cubicBezTo>
                        <a:pt x="128" y="9"/>
                        <a:pt x="128" y="9"/>
                        <a:pt x="128" y="9"/>
                      </a:cubicBezTo>
                      <a:cubicBezTo>
                        <a:pt x="128" y="9"/>
                        <a:pt x="128" y="8"/>
                        <a:pt x="127" y="8"/>
                      </a:cubicBezTo>
                      <a:cubicBezTo>
                        <a:pt x="110" y="8"/>
                        <a:pt x="110" y="8"/>
                        <a:pt x="110" y="8"/>
                      </a:cubicBezTo>
                      <a:cubicBezTo>
                        <a:pt x="110" y="8"/>
                        <a:pt x="109" y="9"/>
                        <a:pt x="109" y="9"/>
                      </a:cubicBezTo>
                      <a:cubicBezTo>
                        <a:pt x="102" y="36"/>
                        <a:pt x="102" y="36"/>
                        <a:pt x="102" y="36"/>
                      </a:cubicBezTo>
                      <a:cubicBezTo>
                        <a:pt x="101" y="38"/>
                        <a:pt x="99" y="42"/>
                        <a:pt x="96" y="43"/>
                      </a:cubicBezTo>
                      <a:cubicBezTo>
                        <a:pt x="79" y="49"/>
                        <a:pt x="79" y="49"/>
                        <a:pt x="79" y="49"/>
                      </a:cubicBezTo>
                      <a:cubicBezTo>
                        <a:pt x="78" y="50"/>
                        <a:pt x="76" y="50"/>
                        <a:pt x="75" y="50"/>
                      </a:cubicBezTo>
                      <a:cubicBezTo>
                        <a:pt x="74" y="50"/>
                        <a:pt x="72" y="50"/>
                        <a:pt x="71" y="49"/>
                      </a:cubicBezTo>
                      <a:cubicBezTo>
                        <a:pt x="47" y="35"/>
                        <a:pt x="47" y="35"/>
                        <a:pt x="47" y="35"/>
                      </a:cubicBezTo>
                      <a:cubicBezTo>
                        <a:pt x="47" y="35"/>
                        <a:pt x="43" y="39"/>
                        <a:pt x="40" y="41"/>
                      </a:cubicBezTo>
                      <a:cubicBezTo>
                        <a:pt x="37" y="44"/>
                        <a:pt x="34" y="48"/>
                        <a:pt x="34" y="48"/>
                      </a:cubicBezTo>
                      <a:cubicBezTo>
                        <a:pt x="34" y="48"/>
                        <a:pt x="34" y="48"/>
                        <a:pt x="34" y="48"/>
                      </a:cubicBezTo>
                      <a:cubicBezTo>
                        <a:pt x="34" y="48"/>
                        <a:pt x="34" y="48"/>
                        <a:pt x="34" y="49"/>
                      </a:cubicBezTo>
                      <a:cubicBezTo>
                        <a:pt x="47" y="72"/>
                        <a:pt x="47" y="72"/>
                        <a:pt x="47" y="72"/>
                      </a:cubicBezTo>
                      <a:cubicBezTo>
                        <a:pt x="49" y="75"/>
                        <a:pt x="49" y="79"/>
                        <a:pt x="48" y="81"/>
                      </a:cubicBezTo>
                      <a:cubicBezTo>
                        <a:pt x="41" y="98"/>
                        <a:pt x="41" y="98"/>
                        <a:pt x="41" y="98"/>
                      </a:cubicBezTo>
                      <a:cubicBezTo>
                        <a:pt x="40" y="100"/>
                        <a:pt x="37" y="103"/>
                        <a:pt x="34" y="104"/>
                      </a:cubicBezTo>
                      <a:cubicBezTo>
                        <a:pt x="8" y="111"/>
                        <a:pt x="8" y="111"/>
                        <a:pt x="8" y="111"/>
                      </a:cubicBezTo>
                      <a:cubicBezTo>
                        <a:pt x="8" y="130"/>
                        <a:pt x="8" y="130"/>
                        <a:pt x="8" y="130"/>
                      </a:cubicBezTo>
                      <a:cubicBezTo>
                        <a:pt x="34" y="137"/>
                        <a:pt x="34" y="137"/>
                        <a:pt x="34" y="137"/>
                      </a:cubicBezTo>
                      <a:cubicBezTo>
                        <a:pt x="37" y="137"/>
                        <a:pt x="40" y="140"/>
                        <a:pt x="41" y="143"/>
                      </a:cubicBezTo>
                      <a:cubicBezTo>
                        <a:pt x="47" y="159"/>
                        <a:pt x="47" y="159"/>
                        <a:pt x="47" y="159"/>
                      </a:cubicBezTo>
                      <a:cubicBezTo>
                        <a:pt x="49" y="162"/>
                        <a:pt x="49" y="165"/>
                        <a:pt x="47" y="168"/>
                      </a:cubicBezTo>
                      <a:cubicBezTo>
                        <a:pt x="33" y="192"/>
                        <a:pt x="33" y="192"/>
                        <a:pt x="33" y="192"/>
                      </a:cubicBezTo>
                      <a:cubicBezTo>
                        <a:pt x="33" y="192"/>
                        <a:pt x="37" y="196"/>
                        <a:pt x="39" y="199"/>
                      </a:cubicBezTo>
                      <a:cubicBezTo>
                        <a:pt x="42" y="202"/>
                        <a:pt x="46" y="205"/>
                        <a:pt x="46" y="205"/>
                      </a:cubicBezTo>
                      <a:cubicBezTo>
                        <a:pt x="70" y="191"/>
                        <a:pt x="70" y="191"/>
                        <a:pt x="70" y="191"/>
                      </a:cubicBezTo>
                      <a:cubicBezTo>
                        <a:pt x="73" y="190"/>
                        <a:pt x="77" y="190"/>
                        <a:pt x="79" y="191"/>
                      </a:cubicBezTo>
                      <a:cubicBezTo>
                        <a:pt x="96" y="198"/>
                        <a:pt x="96" y="198"/>
                        <a:pt x="96" y="198"/>
                      </a:cubicBezTo>
                      <a:cubicBezTo>
                        <a:pt x="98" y="199"/>
                        <a:pt x="101" y="202"/>
                        <a:pt x="102" y="204"/>
                      </a:cubicBezTo>
                      <a:cubicBezTo>
                        <a:pt x="109" y="231"/>
                        <a:pt x="109" y="231"/>
                        <a:pt x="109" y="231"/>
                      </a:cubicBezTo>
                      <a:cubicBezTo>
                        <a:pt x="109" y="231"/>
                        <a:pt x="109" y="231"/>
                        <a:pt x="109" y="232"/>
                      </a:cubicBezTo>
                      <a:close/>
                      <a:moveTo>
                        <a:pt x="118" y="161"/>
                      </a:moveTo>
                      <a:cubicBezTo>
                        <a:pt x="107" y="161"/>
                        <a:pt x="97" y="157"/>
                        <a:pt x="89" y="149"/>
                      </a:cubicBezTo>
                      <a:cubicBezTo>
                        <a:pt x="81" y="142"/>
                        <a:pt x="77" y="131"/>
                        <a:pt x="77" y="120"/>
                      </a:cubicBezTo>
                      <a:cubicBezTo>
                        <a:pt x="77" y="109"/>
                        <a:pt x="81" y="99"/>
                        <a:pt x="89" y="91"/>
                      </a:cubicBezTo>
                      <a:cubicBezTo>
                        <a:pt x="97" y="83"/>
                        <a:pt x="107" y="79"/>
                        <a:pt x="118" y="79"/>
                      </a:cubicBezTo>
                      <a:cubicBezTo>
                        <a:pt x="129" y="79"/>
                        <a:pt x="140" y="83"/>
                        <a:pt x="147" y="91"/>
                      </a:cubicBezTo>
                      <a:cubicBezTo>
                        <a:pt x="155" y="99"/>
                        <a:pt x="159" y="109"/>
                        <a:pt x="159" y="120"/>
                      </a:cubicBezTo>
                      <a:cubicBezTo>
                        <a:pt x="159" y="131"/>
                        <a:pt x="155" y="142"/>
                        <a:pt x="147" y="150"/>
                      </a:cubicBezTo>
                      <a:cubicBezTo>
                        <a:pt x="140" y="157"/>
                        <a:pt x="129" y="161"/>
                        <a:pt x="118" y="161"/>
                      </a:cubicBezTo>
                      <a:close/>
                      <a:moveTo>
                        <a:pt x="118" y="87"/>
                      </a:moveTo>
                      <a:cubicBezTo>
                        <a:pt x="109" y="87"/>
                        <a:pt x="101" y="91"/>
                        <a:pt x="95" y="97"/>
                      </a:cubicBezTo>
                      <a:cubicBezTo>
                        <a:pt x="89" y="103"/>
                        <a:pt x="85" y="111"/>
                        <a:pt x="85" y="120"/>
                      </a:cubicBezTo>
                      <a:cubicBezTo>
                        <a:pt x="85" y="129"/>
                        <a:pt x="89" y="137"/>
                        <a:pt x="95" y="144"/>
                      </a:cubicBezTo>
                      <a:cubicBezTo>
                        <a:pt x="101" y="150"/>
                        <a:pt x="109" y="153"/>
                        <a:pt x="118" y="153"/>
                      </a:cubicBezTo>
                      <a:cubicBezTo>
                        <a:pt x="127" y="153"/>
                        <a:pt x="135" y="150"/>
                        <a:pt x="142" y="144"/>
                      </a:cubicBezTo>
                      <a:cubicBezTo>
                        <a:pt x="148" y="138"/>
                        <a:pt x="151" y="129"/>
                        <a:pt x="151" y="120"/>
                      </a:cubicBezTo>
                      <a:cubicBezTo>
                        <a:pt x="151" y="112"/>
                        <a:pt x="148" y="103"/>
                        <a:pt x="142" y="97"/>
                      </a:cubicBezTo>
                      <a:cubicBezTo>
                        <a:pt x="135" y="91"/>
                        <a:pt x="127" y="87"/>
                        <a:pt x="118" y="87"/>
                      </a:cubicBezTo>
                      <a:close/>
                    </a:path>
                  </a:pathLst>
                </a:custGeom>
                <a:solidFill>
                  <a:srgbClr val="FFFFFF"/>
                </a:solidFill>
                <a:ln>
                  <a:noFill/>
                </a:ln>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sp>
            <p:nvSpPr>
              <p:cNvPr id="83" name="Textfeld 245">
                <a:extLst>
                  <a:ext uri="{FF2B5EF4-FFF2-40B4-BE49-F238E27FC236}">
                    <a16:creationId xmlns:a16="http://schemas.microsoft.com/office/drawing/2014/main" xmlns="" id="{9EE9BC8C-6C10-4651-9719-210E511471C2}"/>
                  </a:ext>
                </a:extLst>
              </p:cNvPr>
              <p:cNvSpPr txBox="1"/>
              <p:nvPr/>
            </p:nvSpPr>
            <p:spPr>
              <a:xfrm>
                <a:off x="4657449" y="4997979"/>
                <a:ext cx="121920" cy="285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rPr>
                  <a:t>6</a:t>
                </a: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grpSp>
          <p:nvGrpSpPr>
            <p:cNvPr id="18" name="Gruppieren 205">
              <a:extLst>
                <a:ext uri="{FF2B5EF4-FFF2-40B4-BE49-F238E27FC236}">
                  <a16:creationId xmlns:a16="http://schemas.microsoft.com/office/drawing/2014/main" xmlns="" id="{6717C6C9-C2EA-4694-B813-D6E3217645CC}"/>
                </a:ext>
              </a:extLst>
            </p:cNvPr>
            <p:cNvGrpSpPr/>
            <p:nvPr/>
          </p:nvGrpSpPr>
          <p:grpSpPr>
            <a:xfrm>
              <a:off x="5120401" y="3316680"/>
              <a:ext cx="745236" cy="801718"/>
              <a:chOff x="6641474" y="2472392"/>
              <a:chExt cx="831810" cy="898703"/>
            </a:xfrm>
          </p:grpSpPr>
          <p:grpSp>
            <p:nvGrpSpPr>
              <p:cNvPr id="77" name="Gruppieren 235">
                <a:extLst>
                  <a:ext uri="{FF2B5EF4-FFF2-40B4-BE49-F238E27FC236}">
                    <a16:creationId xmlns:a16="http://schemas.microsoft.com/office/drawing/2014/main" xmlns="" id="{18966427-879A-4197-BD53-8312DFF7EE74}"/>
                  </a:ext>
                </a:extLst>
              </p:cNvPr>
              <p:cNvGrpSpPr/>
              <p:nvPr/>
            </p:nvGrpSpPr>
            <p:grpSpPr>
              <a:xfrm rot="6332529">
                <a:off x="6608027" y="2505839"/>
                <a:ext cx="898703" cy="831810"/>
                <a:chOff x="3705226" y="2926556"/>
                <a:chExt cx="1471613" cy="1362076"/>
              </a:xfrm>
              <a:solidFill>
                <a:srgbClr val="B6C6CA"/>
              </a:solidFill>
            </p:grpSpPr>
            <p:sp>
              <p:nvSpPr>
                <p:cNvPr id="79" name="Ellipse 241">
                  <a:extLst>
                    <a:ext uri="{FF2B5EF4-FFF2-40B4-BE49-F238E27FC236}">
                      <a16:creationId xmlns:a16="http://schemas.microsoft.com/office/drawing/2014/main" xmlns="" id="{CE1A0748-2A33-4E63-BABA-83CACDF91F2A}"/>
                    </a:ext>
                  </a:extLst>
                </p:cNvPr>
                <p:cNvSpPr/>
                <p:nvPr/>
              </p:nvSpPr>
              <p:spPr bwMode="auto">
                <a:xfrm>
                  <a:off x="3814764" y="2926557"/>
                  <a:ext cx="1362075" cy="1362075"/>
                </a:xfrm>
                <a:prstGeom prst="ellipse">
                  <a:avLst/>
                </a:prstGeom>
                <a:solidFill>
                  <a:srgbClr val="E68D0A"/>
                </a:solidFill>
                <a:ln w="57150">
                  <a:solidFill>
                    <a:schemeClr val="accent4">
                      <a:lumMod val="75000"/>
                    </a:schemeClr>
                  </a:solidFill>
                  <a:miter lim="800000"/>
                  <a:headEnd/>
                  <a:tailEnd/>
                </a:ln>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80" name="Ellipse 242">
                  <a:extLst>
                    <a:ext uri="{FF2B5EF4-FFF2-40B4-BE49-F238E27FC236}">
                      <a16:creationId xmlns:a16="http://schemas.microsoft.com/office/drawing/2014/main" xmlns="" id="{8E47C248-8146-4006-AE95-1A1936E09850}"/>
                    </a:ext>
                  </a:extLst>
                </p:cNvPr>
                <p:cNvSpPr/>
                <p:nvPr/>
              </p:nvSpPr>
              <p:spPr bwMode="auto">
                <a:xfrm>
                  <a:off x="3705226" y="2926556"/>
                  <a:ext cx="469900" cy="469900"/>
                </a:xfrm>
                <a:prstGeom prst="ellipse">
                  <a:avLst/>
                </a:prstGeom>
                <a:solidFill>
                  <a:srgbClr val="FFFFFF"/>
                </a:solidFill>
                <a:ln w="38100">
                  <a:solidFill>
                    <a:srgbClr val="515869"/>
                  </a:solid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sp>
            <p:nvSpPr>
              <p:cNvPr id="78" name="Textfeld 236">
                <a:extLst>
                  <a:ext uri="{FF2B5EF4-FFF2-40B4-BE49-F238E27FC236}">
                    <a16:creationId xmlns:a16="http://schemas.microsoft.com/office/drawing/2014/main" xmlns="" id="{1EEB6301-54E0-4686-898C-86C272B3FE88}"/>
                  </a:ext>
                </a:extLst>
              </p:cNvPr>
              <p:cNvSpPr txBox="1"/>
              <p:nvPr/>
            </p:nvSpPr>
            <p:spPr>
              <a:xfrm>
                <a:off x="7342202" y="2542042"/>
                <a:ext cx="121920" cy="285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rPr>
                  <a:t>2</a:t>
                </a: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grpSp>
          <p:nvGrpSpPr>
            <p:cNvPr id="19" name="Gruppieren 206">
              <a:extLst>
                <a:ext uri="{FF2B5EF4-FFF2-40B4-BE49-F238E27FC236}">
                  <a16:creationId xmlns:a16="http://schemas.microsoft.com/office/drawing/2014/main" xmlns="" id="{07FD77DF-234B-4A04-BEB9-2FB19C31F662}"/>
                </a:ext>
              </a:extLst>
            </p:cNvPr>
            <p:cNvGrpSpPr/>
            <p:nvPr/>
          </p:nvGrpSpPr>
          <p:grpSpPr>
            <a:xfrm>
              <a:off x="3286404" y="3379948"/>
              <a:ext cx="805167" cy="742044"/>
              <a:chOff x="4594422" y="2543314"/>
              <a:chExt cx="898703" cy="831810"/>
            </a:xfrm>
          </p:grpSpPr>
          <p:grpSp>
            <p:nvGrpSpPr>
              <p:cNvPr id="69" name="Gruppieren 227">
                <a:extLst>
                  <a:ext uri="{FF2B5EF4-FFF2-40B4-BE49-F238E27FC236}">
                    <a16:creationId xmlns:a16="http://schemas.microsoft.com/office/drawing/2014/main" xmlns="" id="{D9E04327-3C0C-4253-9E9E-5C1B4D969B3B}"/>
                  </a:ext>
                </a:extLst>
              </p:cNvPr>
              <p:cNvGrpSpPr/>
              <p:nvPr/>
            </p:nvGrpSpPr>
            <p:grpSpPr>
              <a:xfrm rot="21398231">
                <a:off x="4594422" y="2543314"/>
                <a:ext cx="898703" cy="831810"/>
                <a:chOff x="3705226" y="2926556"/>
                <a:chExt cx="1471613" cy="1362076"/>
              </a:xfrm>
              <a:solidFill>
                <a:srgbClr val="B6C6CA"/>
              </a:solidFill>
            </p:grpSpPr>
            <p:sp>
              <p:nvSpPr>
                <p:cNvPr id="75" name="Ellipse 233">
                  <a:extLst>
                    <a:ext uri="{FF2B5EF4-FFF2-40B4-BE49-F238E27FC236}">
                      <a16:creationId xmlns:a16="http://schemas.microsoft.com/office/drawing/2014/main" xmlns="" id="{D41C3343-B2F2-479D-9600-48F80F36682E}"/>
                    </a:ext>
                  </a:extLst>
                </p:cNvPr>
                <p:cNvSpPr/>
                <p:nvPr/>
              </p:nvSpPr>
              <p:spPr bwMode="auto">
                <a:xfrm>
                  <a:off x="3814764" y="2926557"/>
                  <a:ext cx="1362075" cy="1362075"/>
                </a:xfrm>
                <a:prstGeom prst="ellipse">
                  <a:avLst/>
                </a:prstGeom>
                <a:solidFill>
                  <a:srgbClr val="0EE2D8"/>
                </a:solidFill>
                <a:ln w="57150">
                  <a:solidFill>
                    <a:srgbClr val="199BA1"/>
                  </a:solidFill>
                  <a:miter lim="800000"/>
                  <a:headEnd/>
                  <a:tailEnd/>
                </a:ln>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76" name="Ellipse 234">
                  <a:extLst>
                    <a:ext uri="{FF2B5EF4-FFF2-40B4-BE49-F238E27FC236}">
                      <a16:creationId xmlns:a16="http://schemas.microsoft.com/office/drawing/2014/main" xmlns="" id="{9A10BDC3-2D7C-47B4-96F3-512C9AF93C17}"/>
                    </a:ext>
                  </a:extLst>
                </p:cNvPr>
                <p:cNvSpPr/>
                <p:nvPr/>
              </p:nvSpPr>
              <p:spPr bwMode="auto">
                <a:xfrm>
                  <a:off x="3705226" y="2926556"/>
                  <a:ext cx="469900" cy="469900"/>
                </a:xfrm>
                <a:prstGeom prst="ellipse">
                  <a:avLst/>
                </a:prstGeom>
                <a:solidFill>
                  <a:srgbClr val="FFFFFF"/>
                </a:solidFill>
                <a:ln w="38100">
                  <a:solidFill>
                    <a:srgbClr val="515869"/>
                  </a:solid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sp>
            <p:nvSpPr>
              <p:cNvPr id="70" name="Textfeld 228">
                <a:extLst>
                  <a:ext uri="{FF2B5EF4-FFF2-40B4-BE49-F238E27FC236}">
                    <a16:creationId xmlns:a16="http://schemas.microsoft.com/office/drawing/2014/main" xmlns="" id="{B911AC13-755D-4F56-B28A-6C38978266FE}"/>
                  </a:ext>
                </a:extLst>
              </p:cNvPr>
              <p:cNvSpPr txBox="1"/>
              <p:nvPr/>
            </p:nvSpPr>
            <p:spPr>
              <a:xfrm>
                <a:off x="4657449" y="2546165"/>
                <a:ext cx="121920" cy="285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rPr>
                  <a:t>8</a:t>
                </a: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nvGrpSpPr>
              <p:cNvPr id="71" name="Gruppieren 229">
                <a:extLst>
                  <a:ext uri="{FF2B5EF4-FFF2-40B4-BE49-F238E27FC236}">
                    <a16:creationId xmlns:a16="http://schemas.microsoft.com/office/drawing/2014/main" xmlns="" id="{C92D71D4-09EE-403E-9BE4-DEEC76AE7C3C}"/>
                  </a:ext>
                </a:extLst>
              </p:cNvPr>
              <p:cNvGrpSpPr/>
              <p:nvPr/>
            </p:nvGrpSpPr>
            <p:grpSpPr>
              <a:xfrm>
                <a:off x="4859849" y="2722606"/>
                <a:ext cx="354649" cy="497962"/>
                <a:chOff x="4937125" y="666750"/>
                <a:chExt cx="852488" cy="1196976"/>
              </a:xfrm>
            </p:grpSpPr>
            <p:sp>
              <p:nvSpPr>
                <p:cNvPr id="72" name="Freeform 13">
                  <a:extLst>
                    <a:ext uri="{FF2B5EF4-FFF2-40B4-BE49-F238E27FC236}">
                      <a16:creationId xmlns:a16="http://schemas.microsoft.com/office/drawing/2014/main" xmlns="" id="{29844E06-8225-4828-8696-731A1EEE92D6}"/>
                    </a:ext>
                  </a:extLst>
                </p:cNvPr>
                <p:cNvSpPr>
                  <a:spLocks/>
                </p:cNvSpPr>
                <p:nvPr/>
              </p:nvSpPr>
              <p:spPr bwMode="auto">
                <a:xfrm>
                  <a:off x="4937125" y="760413"/>
                  <a:ext cx="852488" cy="1103313"/>
                </a:xfrm>
                <a:custGeom>
                  <a:avLst/>
                  <a:gdLst>
                    <a:gd name="T0" fmla="*/ 227 w 227"/>
                    <a:gd name="T1" fmla="*/ 290 h 294"/>
                    <a:gd name="T2" fmla="*/ 223 w 227"/>
                    <a:gd name="T3" fmla="*/ 294 h 294"/>
                    <a:gd name="T4" fmla="*/ 4 w 227"/>
                    <a:gd name="T5" fmla="*/ 294 h 294"/>
                    <a:gd name="T6" fmla="*/ 0 w 227"/>
                    <a:gd name="T7" fmla="*/ 290 h 294"/>
                    <a:gd name="T8" fmla="*/ 0 w 227"/>
                    <a:gd name="T9" fmla="*/ 4 h 294"/>
                    <a:gd name="T10" fmla="*/ 4 w 227"/>
                    <a:gd name="T11" fmla="*/ 0 h 294"/>
                    <a:gd name="T12" fmla="*/ 223 w 227"/>
                    <a:gd name="T13" fmla="*/ 0 h 294"/>
                    <a:gd name="T14" fmla="*/ 227 w 227"/>
                    <a:gd name="T15" fmla="*/ 4 h 294"/>
                    <a:gd name="T16" fmla="*/ 227 w 227"/>
                    <a:gd name="T17" fmla="*/ 29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294">
                      <a:moveTo>
                        <a:pt x="227" y="290"/>
                      </a:moveTo>
                      <a:cubicBezTo>
                        <a:pt x="227" y="292"/>
                        <a:pt x="225" y="294"/>
                        <a:pt x="223" y="294"/>
                      </a:cubicBezTo>
                      <a:cubicBezTo>
                        <a:pt x="4" y="294"/>
                        <a:pt x="4" y="294"/>
                        <a:pt x="4" y="294"/>
                      </a:cubicBezTo>
                      <a:cubicBezTo>
                        <a:pt x="2" y="294"/>
                        <a:pt x="0" y="292"/>
                        <a:pt x="0" y="290"/>
                      </a:cubicBezTo>
                      <a:cubicBezTo>
                        <a:pt x="0" y="4"/>
                        <a:pt x="0" y="4"/>
                        <a:pt x="0" y="4"/>
                      </a:cubicBezTo>
                      <a:cubicBezTo>
                        <a:pt x="0" y="1"/>
                        <a:pt x="2" y="0"/>
                        <a:pt x="4" y="0"/>
                      </a:cubicBezTo>
                      <a:cubicBezTo>
                        <a:pt x="223" y="0"/>
                        <a:pt x="223" y="0"/>
                        <a:pt x="223" y="0"/>
                      </a:cubicBezTo>
                      <a:cubicBezTo>
                        <a:pt x="225" y="0"/>
                        <a:pt x="227" y="1"/>
                        <a:pt x="227" y="4"/>
                      </a:cubicBezTo>
                      <a:lnTo>
                        <a:pt x="227" y="290"/>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73" name="Rectangle 14">
                  <a:extLst>
                    <a:ext uri="{FF2B5EF4-FFF2-40B4-BE49-F238E27FC236}">
                      <a16:creationId xmlns:a16="http://schemas.microsoft.com/office/drawing/2014/main" xmlns="" id="{D34A839D-6D1F-40D4-9655-113B174FB4B5}"/>
                    </a:ext>
                  </a:extLst>
                </p:cNvPr>
                <p:cNvSpPr>
                  <a:spLocks noChangeArrowheads="1"/>
                </p:cNvSpPr>
                <p:nvPr/>
              </p:nvSpPr>
              <p:spPr bwMode="auto">
                <a:xfrm>
                  <a:off x="5008563" y="809625"/>
                  <a:ext cx="709613" cy="955675"/>
                </a:xfrm>
                <a:prstGeom prst="rect">
                  <a:avLst/>
                </a:prstGeom>
                <a:noFill/>
                <a:ln w="11113"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74" name="Freeform 15">
                  <a:extLst>
                    <a:ext uri="{FF2B5EF4-FFF2-40B4-BE49-F238E27FC236}">
                      <a16:creationId xmlns:a16="http://schemas.microsoft.com/office/drawing/2014/main" xmlns="" id="{A090983C-72A0-4D7E-8173-FA8644BDD7FD}"/>
                    </a:ext>
                  </a:extLst>
                </p:cNvPr>
                <p:cNvSpPr>
                  <a:spLocks/>
                </p:cNvSpPr>
                <p:nvPr/>
              </p:nvSpPr>
              <p:spPr bwMode="auto">
                <a:xfrm>
                  <a:off x="5180805" y="666750"/>
                  <a:ext cx="365125" cy="142874"/>
                </a:xfrm>
                <a:custGeom>
                  <a:avLst/>
                  <a:gdLst>
                    <a:gd name="T0" fmla="*/ 6 w 97"/>
                    <a:gd name="T1" fmla="*/ 38 h 38"/>
                    <a:gd name="T2" fmla="*/ 36 w 97"/>
                    <a:gd name="T3" fmla="*/ 16 h 38"/>
                    <a:gd name="T4" fmla="*/ 50 w 97"/>
                    <a:gd name="T5" fmla="*/ 2 h 38"/>
                    <a:gd name="T6" fmla="*/ 62 w 97"/>
                    <a:gd name="T7" fmla="*/ 16 h 38"/>
                    <a:gd name="T8" fmla="*/ 97 w 97"/>
                    <a:gd name="T9" fmla="*/ 38 h 38"/>
                    <a:gd name="T10" fmla="*/ 7 w 97"/>
                    <a:gd name="T11" fmla="*/ 38 h 38"/>
                  </a:gdLst>
                  <a:ahLst/>
                  <a:cxnLst>
                    <a:cxn ang="0">
                      <a:pos x="T0" y="T1"/>
                    </a:cxn>
                    <a:cxn ang="0">
                      <a:pos x="T2" y="T3"/>
                    </a:cxn>
                    <a:cxn ang="0">
                      <a:pos x="T4" y="T5"/>
                    </a:cxn>
                    <a:cxn ang="0">
                      <a:pos x="T6" y="T7"/>
                    </a:cxn>
                    <a:cxn ang="0">
                      <a:pos x="T8" y="T9"/>
                    </a:cxn>
                    <a:cxn ang="0">
                      <a:pos x="T10" y="T11"/>
                    </a:cxn>
                  </a:cxnLst>
                  <a:rect l="0" t="0" r="r" b="b"/>
                  <a:pathLst>
                    <a:path w="97" h="38">
                      <a:moveTo>
                        <a:pt x="6" y="38"/>
                      </a:moveTo>
                      <a:cubicBezTo>
                        <a:pt x="6" y="38"/>
                        <a:pt x="0" y="15"/>
                        <a:pt x="36" y="16"/>
                      </a:cubicBezTo>
                      <a:cubicBezTo>
                        <a:pt x="36" y="16"/>
                        <a:pt x="36" y="2"/>
                        <a:pt x="50" y="2"/>
                      </a:cubicBezTo>
                      <a:cubicBezTo>
                        <a:pt x="50" y="2"/>
                        <a:pt x="62" y="0"/>
                        <a:pt x="62" y="16"/>
                      </a:cubicBezTo>
                      <a:cubicBezTo>
                        <a:pt x="62" y="16"/>
                        <a:pt x="93" y="12"/>
                        <a:pt x="97" y="38"/>
                      </a:cubicBezTo>
                      <a:cubicBezTo>
                        <a:pt x="7" y="38"/>
                        <a:pt x="7" y="38"/>
                        <a:pt x="7" y="38"/>
                      </a:cubicBezTo>
                    </a:path>
                  </a:pathLst>
                </a:custGeom>
                <a:solidFill>
                  <a:srgbClr val="FFFFFF"/>
                </a:solidFill>
                <a:ln w="6350" cap="flat">
                  <a:solidFill>
                    <a:srgbClr val="FFFFFF"/>
                  </a:solidFill>
                  <a:prstDash val="solid"/>
                  <a:miter lim="800000"/>
                  <a:headEnd/>
                  <a:tailEnd/>
                </a:ln>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grpSp>
        <p:grpSp>
          <p:nvGrpSpPr>
            <p:cNvPr id="20" name="Gruppieren 207">
              <a:extLst>
                <a:ext uri="{FF2B5EF4-FFF2-40B4-BE49-F238E27FC236}">
                  <a16:creationId xmlns:a16="http://schemas.microsoft.com/office/drawing/2014/main" xmlns="" id="{49CD1DB1-77B7-470E-B3F9-D7EED0F4ACB8}"/>
                </a:ext>
              </a:extLst>
            </p:cNvPr>
            <p:cNvGrpSpPr/>
            <p:nvPr/>
          </p:nvGrpSpPr>
          <p:grpSpPr>
            <a:xfrm>
              <a:off x="2819995" y="4257166"/>
              <a:ext cx="830946" cy="742044"/>
              <a:chOff x="4073831" y="3526650"/>
              <a:chExt cx="927476" cy="831810"/>
            </a:xfrm>
          </p:grpSpPr>
          <p:grpSp>
            <p:nvGrpSpPr>
              <p:cNvPr id="60" name="Gruppieren 218">
                <a:extLst>
                  <a:ext uri="{FF2B5EF4-FFF2-40B4-BE49-F238E27FC236}">
                    <a16:creationId xmlns:a16="http://schemas.microsoft.com/office/drawing/2014/main" xmlns="" id="{2B93084D-CB1B-4E38-9D93-D93EE207D521}"/>
                  </a:ext>
                </a:extLst>
              </p:cNvPr>
              <p:cNvGrpSpPr/>
              <p:nvPr/>
            </p:nvGrpSpPr>
            <p:grpSpPr>
              <a:xfrm rot="19042931">
                <a:off x="4102604" y="3526650"/>
                <a:ext cx="898703" cy="831810"/>
                <a:chOff x="3705226" y="2926556"/>
                <a:chExt cx="1471613" cy="1362076"/>
              </a:xfrm>
              <a:solidFill>
                <a:srgbClr val="B6C6CA"/>
              </a:solidFill>
            </p:grpSpPr>
            <p:sp>
              <p:nvSpPr>
                <p:cNvPr id="67" name="Ellipse 225">
                  <a:extLst>
                    <a:ext uri="{FF2B5EF4-FFF2-40B4-BE49-F238E27FC236}">
                      <a16:creationId xmlns:a16="http://schemas.microsoft.com/office/drawing/2014/main" xmlns="" id="{68EB99EA-3769-4EE0-AE65-B48054C06A33}"/>
                    </a:ext>
                  </a:extLst>
                </p:cNvPr>
                <p:cNvSpPr/>
                <p:nvPr/>
              </p:nvSpPr>
              <p:spPr bwMode="auto">
                <a:xfrm>
                  <a:off x="3814764" y="2926557"/>
                  <a:ext cx="1362075" cy="1362075"/>
                </a:xfrm>
                <a:prstGeom prst="ellipse">
                  <a:avLst/>
                </a:prstGeom>
                <a:solidFill>
                  <a:srgbClr val="FFC000"/>
                </a:solidFill>
                <a:ln w="57150">
                  <a:solidFill>
                    <a:schemeClr val="accent4">
                      <a:lumMod val="40000"/>
                      <a:lumOff val="60000"/>
                    </a:schemeClr>
                  </a:solidFill>
                  <a:miter lim="800000"/>
                  <a:headEnd/>
                  <a:tailEnd/>
                </a:ln>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68" name="Ellipse 226">
                  <a:extLst>
                    <a:ext uri="{FF2B5EF4-FFF2-40B4-BE49-F238E27FC236}">
                      <a16:creationId xmlns:a16="http://schemas.microsoft.com/office/drawing/2014/main" xmlns="" id="{AA3918CF-FA76-4ECD-A7CA-8D02139D5F91}"/>
                    </a:ext>
                  </a:extLst>
                </p:cNvPr>
                <p:cNvSpPr/>
                <p:nvPr/>
              </p:nvSpPr>
              <p:spPr bwMode="auto">
                <a:xfrm>
                  <a:off x="3705226" y="2926556"/>
                  <a:ext cx="469900" cy="469900"/>
                </a:xfrm>
                <a:prstGeom prst="ellipse">
                  <a:avLst/>
                </a:prstGeom>
                <a:solidFill>
                  <a:srgbClr val="FFFFFF"/>
                </a:solidFill>
                <a:ln w="38100">
                  <a:solidFill>
                    <a:srgbClr val="515869"/>
                  </a:solid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sp>
            <p:nvSpPr>
              <p:cNvPr id="61" name="Textfeld 219">
                <a:extLst>
                  <a:ext uri="{FF2B5EF4-FFF2-40B4-BE49-F238E27FC236}">
                    <a16:creationId xmlns:a16="http://schemas.microsoft.com/office/drawing/2014/main" xmlns="" id="{6F866EE4-8CAB-4D73-8AA7-BC92D4EFB396}"/>
                  </a:ext>
                </a:extLst>
              </p:cNvPr>
              <p:cNvSpPr txBox="1"/>
              <p:nvPr/>
            </p:nvSpPr>
            <p:spPr>
              <a:xfrm>
                <a:off x="4073831" y="3795299"/>
                <a:ext cx="121920" cy="285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rPr>
                  <a:t>7</a:t>
                </a: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nvGrpSpPr>
              <p:cNvPr id="62" name="Gruppieren 220">
                <a:extLst>
                  <a:ext uri="{FF2B5EF4-FFF2-40B4-BE49-F238E27FC236}">
                    <a16:creationId xmlns:a16="http://schemas.microsoft.com/office/drawing/2014/main" xmlns="" id="{D7FD4064-9A88-42C4-9D15-9594CA444D1C}"/>
                  </a:ext>
                </a:extLst>
              </p:cNvPr>
              <p:cNvGrpSpPr/>
              <p:nvPr/>
            </p:nvGrpSpPr>
            <p:grpSpPr>
              <a:xfrm>
                <a:off x="4314878" y="3779213"/>
                <a:ext cx="577329" cy="389737"/>
                <a:chOff x="4314878" y="3779213"/>
                <a:chExt cx="577329" cy="389737"/>
              </a:xfrm>
            </p:grpSpPr>
            <p:grpSp>
              <p:nvGrpSpPr>
                <p:cNvPr id="63" name="Gruppieren 221">
                  <a:extLst>
                    <a:ext uri="{FF2B5EF4-FFF2-40B4-BE49-F238E27FC236}">
                      <a16:creationId xmlns:a16="http://schemas.microsoft.com/office/drawing/2014/main" xmlns="" id="{0F9D8AFD-62A4-47C7-AC09-572EB14FA424}"/>
                    </a:ext>
                  </a:extLst>
                </p:cNvPr>
                <p:cNvGrpSpPr/>
                <p:nvPr/>
              </p:nvGrpSpPr>
              <p:grpSpPr>
                <a:xfrm>
                  <a:off x="4558698" y="3779213"/>
                  <a:ext cx="224839" cy="224839"/>
                  <a:chOff x="5664200" y="2968625"/>
                  <a:chExt cx="284162" cy="284162"/>
                </a:xfrm>
              </p:grpSpPr>
              <p:sp>
                <p:nvSpPr>
                  <p:cNvPr id="65" name="Rectangle 26">
                    <a:extLst>
                      <a:ext uri="{FF2B5EF4-FFF2-40B4-BE49-F238E27FC236}">
                        <a16:creationId xmlns:a16="http://schemas.microsoft.com/office/drawing/2014/main" xmlns="" id="{E2C16550-A5F5-4514-A90B-71409A246ED4}"/>
                      </a:ext>
                    </a:extLst>
                  </p:cNvPr>
                  <p:cNvSpPr>
                    <a:spLocks noChangeArrowheads="1"/>
                  </p:cNvSpPr>
                  <p:nvPr/>
                </p:nvSpPr>
                <p:spPr bwMode="auto">
                  <a:xfrm>
                    <a:off x="5664200" y="2968625"/>
                    <a:ext cx="284162" cy="284162"/>
                  </a:xfrm>
                  <a:prstGeom prst="rect">
                    <a:avLst/>
                  </a:prstGeom>
                  <a:noFill/>
                  <a:ln w="15875"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66" name="Freeform 27">
                    <a:extLst>
                      <a:ext uri="{FF2B5EF4-FFF2-40B4-BE49-F238E27FC236}">
                        <a16:creationId xmlns:a16="http://schemas.microsoft.com/office/drawing/2014/main" xmlns="" id="{2EE1EDCB-EA7B-442D-A722-C47BDCF448A6}"/>
                      </a:ext>
                    </a:extLst>
                  </p:cNvPr>
                  <p:cNvSpPr>
                    <a:spLocks/>
                  </p:cNvSpPr>
                  <p:nvPr/>
                </p:nvSpPr>
                <p:spPr bwMode="auto">
                  <a:xfrm>
                    <a:off x="5664200" y="2971800"/>
                    <a:ext cx="280987" cy="280987"/>
                  </a:xfrm>
                  <a:custGeom>
                    <a:avLst/>
                    <a:gdLst>
                      <a:gd name="T0" fmla="*/ 177 w 177"/>
                      <a:gd name="T1" fmla="*/ 81 h 177"/>
                      <a:gd name="T2" fmla="*/ 99 w 177"/>
                      <a:gd name="T3" fmla="*/ 81 h 177"/>
                      <a:gd name="T4" fmla="*/ 99 w 177"/>
                      <a:gd name="T5" fmla="*/ 0 h 177"/>
                      <a:gd name="T6" fmla="*/ 83 w 177"/>
                      <a:gd name="T7" fmla="*/ 0 h 177"/>
                      <a:gd name="T8" fmla="*/ 83 w 177"/>
                      <a:gd name="T9" fmla="*/ 81 h 177"/>
                      <a:gd name="T10" fmla="*/ 0 w 177"/>
                      <a:gd name="T11" fmla="*/ 81 h 177"/>
                      <a:gd name="T12" fmla="*/ 0 w 177"/>
                      <a:gd name="T13" fmla="*/ 97 h 177"/>
                      <a:gd name="T14" fmla="*/ 83 w 177"/>
                      <a:gd name="T15" fmla="*/ 97 h 177"/>
                      <a:gd name="T16" fmla="*/ 83 w 177"/>
                      <a:gd name="T17" fmla="*/ 177 h 177"/>
                      <a:gd name="T18" fmla="*/ 99 w 177"/>
                      <a:gd name="T19" fmla="*/ 177 h 177"/>
                      <a:gd name="T20" fmla="*/ 99 w 177"/>
                      <a:gd name="T21" fmla="*/ 97 h 177"/>
                      <a:gd name="T22" fmla="*/ 177 w 177"/>
                      <a:gd name="T23" fmla="*/ 97 h 177"/>
                      <a:gd name="T24" fmla="*/ 177 w 177"/>
                      <a:gd name="T25" fmla="*/ 81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7" h="177">
                        <a:moveTo>
                          <a:pt x="177" y="81"/>
                        </a:moveTo>
                        <a:lnTo>
                          <a:pt x="99" y="81"/>
                        </a:lnTo>
                        <a:lnTo>
                          <a:pt x="99" y="0"/>
                        </a:lnTo>
                        <a:lnTo>
                          <a:pt x="83" y="0"/>
                        </a:lnTo>
                        <a:lnTo>
                          <a:pt x="83" y="81"/>
                        </a:lnTo>
                        <a:lnTo>
                          <a:pt x="0" y="81"/>
                        </a:lnTo>
                        <a:lnTo>
                          <a:pt x="0" y="97"/>
                        </a:lnTo>
                        <a:lnTo>
                          <a:pt x="83" y="97"/>
                        </a:lnTo>
                        <a:lnTo>
                          <a:pt x="83" y="177"/>
                        </a:lnTo>
                        <a:lnTo>
                          <a:pt x="99" y="177"/>
                        </a:lnTo>
                        <a:lnTo>
                          <a:pt x="99" y="97"/>
                        </a:lnTo>
                        <a:lnTo>
                          <a:pt x="177" y="97"/>
                        </a:lnTo>
                        <a:lnTo>
                          <a:pt x="177" y="81"/>
                        </a:lnTo>
                        <a:close/>
                      </a:path>
                    </a:pathLst>
                  </a:custGeom>
                  <a:solidFill>
                    <a:srgbClr val="FFFFFF"/>
                  </a:solidFill>
                  <a:ln>
                    <a:noFill/>
                  </a:ln>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sp>
              <p:nvSpPr>
                <p:cNvPr id="64" name="Freeform 20">
                  <a:extLst>
                    <a:ext uri="{FF2B5EF4-FFF2-40B4-BE49-F238E27FC236}">
                      <a16:creationId xmlns:a16="http://schemas.microsoft.com/office/drawing/2014/main" xmlns="" id="{FC3ACC08-7962-459D-8937-ECBF7C3D2F82}"/>
                    </a:ext>
                  </a:extLst>
                </p:cNvPr>
                <p:cNvSpPr>
                  <a:spLocks/>
                </p:cNvSpPr>
                <p:nvPr/>
              </p:nvSpPr>
              <p:spPr bwMode="auto">
                <a:xfrm>
                  <a:off x="4314878" y="3958028"/>
                  <a:ext cx="577329" cy="210922"/>
                </a:xfrm>
                <a:custGeom>
                  <a:avLst/>
                  <a:gdLst>
                    <a:gd name="T0" fmla="*/ 0 w 564"/>
                    <a:gd name="T1" fmla="*/ 16 h 206"/>
                    <a:gd name="T2" fmla="*/ 0 w 564"/>
                    <a:gd name="T3" fmla="*/ 131 h 206"/>
                    <a:gd name="T4" fmla="*/ 125 w 564"/>
                    <a:gd name="T5" fmla="*/ 120 h 206"/>
                    <a:gd name="T6" fmla="*/ 194 w 564"/>
                    <a:gd name="T7" fmla="*/ 171 h 206"/>
                    <a:gd name="T8" fmla="*/ 415 w 564"/>
                    <a:gd name="T9" fmla="*/ 165 h 206"/>
                    <a:gd name="T10" fmla="*/ 564 w 564"/>
                    <a:gd name="T11" fmla="*/ 59 h 206"/>
                    <a:gd name="T12" fmla="*/ 431 w 564"/>
                    <a:gd name="T13" fmla="*/ 68 h 206"/>
                    <a:gd name="T14" fmla="*/ 438 w 564"/>
                    <a:gd name="T15" fmla="*/ 96 h 206"/>
                    <a:gd name="T16" fmla="*/ 256 w 564"/>
                    <a:gd name="T17" fmla="*/ 92 h 206"/>
                    <a:gd name="T18" fmla="*/ 268 w 564"/>
                    <a:gd name="T19" fmla="*/ 88 h 206"/>
                    <a:gd name="T20" fmla="*/ 425 w 564"/>
                    <a:gd name="T21" fmla="*/ 90 h 206"/>
                    <a:gd name="T22" fmla="*/ 330 w 564"/>
                    <a:gd name="T23" fmla="*/ 54 h 206"/>
                    <a:gd name="T24" fmla="*/ 277 w 564"/>
                    <a:gd name="T25" fmla="*/ 27 h 206"/>
                    <a:gd name="T26" fmla="*/ 175 w 564"/>
                    <a:gd name="T27" fmla="*/ 8 h 206"/>
                    <a:gd name="T28" fmla="*/ 173 w 564"/>
                    <a:gd name="T29" fmla="*/ 8 h 206"/>
                    <a:gd name="T30" fmla="*/ 0 w 564"/>
                    <a:gd name="T31" fmla="*/ 1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4" h="206">
                      <a:moveTo>
                        <a:pt x="0" y="16"/>
                      </a:moveTo>
                      <a:cubicBezTo>
                        <a:pt x="0" y="131"/>
                        <a:pt x="0" y="131"/>
                        <a:pt x="0" y="131"/>
                      </a:cubicBezTo>
                      <a:cubicBezTo>
                        <a:pt x="0" y="131"/>
                        <a:pt x="112" y="107"/>
                        <a:pt x="125" y="120"/>
                      </a:cubicBezTo>
                      <a:cubicBezTo>
                        <a:pt x="125" y="120"/>
                        <a:pt x="186" y="169"/>
                        <a:pt x="194" y="171"/>
                      </a:cubicBezTo>
                      <a:cubicBezTo>
                        <a:pt x="194" y="171"/>
                        <a:pt x="360" y="206"/>
                        <a:pt x="415" y="165"/>
                      </a:cubicBezTo>
                      <a:cubicBezTo>
                        <a:pt x="564" y="59"/>
                        <a:pt x="564" y="59"/>
                        <a:pt x="564" y="59"/>
                      </a:cubicBezTo>
                      <a:cubicBezTo>
                        <a:pt x="564" y="59"/>
                        <a:pt x="542" y="0"/>
                        <a:pt x="431" y="68"/>
                      </a:cubicBezTo>
                      <a:cubicBezTo>
                        <a:pt x="431" y="68"/>
                        <a:pt x="438" y="83"/>
                        <a:pt x="438" y="96"/>
                      </a:cubicBezTo>
                      <a:cubicBezTo>
                        <a:pt x="438" y="96"/>
                        <a:pt x="334" y="133"/>
                        <a:pt x="256" y="92"/>
                      </a:cubicBezTo>
                      <a:cubicBezTo>
                        <a:pt x="256" y="92"/>
                        <a:pt x="257" y="82"/>
                        <a:pt x="268" y="88"/>
                      </a:cubicBezTo>
                      <a:cubicBezTo>
                        <a:pt x="268" y="88"/>
                        <a:pt x="336" y="123"/>
                        <a:pt x="425" y="90"/>
                      </a:cubicBezTo>
                      <a:cubicBezTo>
                        <a:pt x="425" y="90"/>
                        <a:pt x="442" y="56"/>
                        <a:pt x="330" y="54"/>
                      </a:cubicBezTo>
                      <a:cubicBezTo>
                        <a:pt x="330" y="54"/>
                        <a:pt x="292" y="43"/>
                        <a:pt x="277" y="27"/>
                      </a:cubicBezTo>
                      <a:cubicBezTo>
                        <a:pt x="277" y="27"/>
                        <a:pt x="257" y="1"/>
                        <a:pt x="175" y="8"/>
                      </a:cubicBezTo>
                      <a:cubicBezTo>
                        <a:pt x="174" y="8"/>
                        <a:pt x="174" y="8"/>
                        <a:pt x="173" y="8"/>
                      </a:cubicBezTo>
                      <a:cubicBezTo>
                        <a:pt x="173" y="8"/>
                        <a:pt x="20" y="8"/>
                        <a:pt x="0" y="16"/>
                      </a:cubicBezTo>
                      <a:close/>
                    </a:path>
                  </a:pathLst>
                </a:custGeom>
                <a:solidFill>
                  <a:srgbClr val="515869"/>
                </a:solidFill>
                <a:ln w="12700" cap="flat">
                  <a:solidFill>
                    <a:srgbClr val="FFFFFF"/>
                  </a:solidFill>
                  <a:prstDash val="solid"/>
                  <a:miter lim="800000"/>
                  <a:headEnd/>
                  <a:tailEnd/>
                </a:ln>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grpSp>
        <p:grpSp>
          <p:nvGrpSpPr>
            <p:cNvPr id="21" name="Gruppieren 208">
              <a:extLst>
                <a:ext uri="{FF2B5EF4-FFF2-40B4-BE49-F238E27FC236}">
                  <a16:creationId xmlns:a16="http://schemas.microsoft.com/office/drawing/2014/main" xmlns="" id="{ED809AF8-042C-416C-A809-C57DE1FA6CA7}"/>
                </a:ext>
              </a:extLst>
            </p:cNvPr>
            <p:cNvGrpSpPr/>
            <p:nvPr/>
          </p:nvGrpSpPr>
          <p:grpSpPr>
            <a:xfrm>
              <a:off x="4229815" y="2797624"/>
              <a:ext cx="745235" cy="894410"/>
              <a:chOff x="5647429" y="1890544"/>
              <a:chExt cx="831809" cy="1002608"/>
            </a:xfrm>
          </p:grpSpPr>
          <p:grpSp>
            <p:nvGrpSpPr>
              <p:cNvPr id="51" name="Gruppieren 209">
                <a:extLst>
                  <a:ext uri="{FF2B5EF4-FFF2-40B4-BE49-F238E27FC236}">
                    <a16:creationId xmlns:a16="http://schemas.microsoft.com/office/drawing/2014/main" xmlns="" id="{6F7E6B5F-C4DD-4E64-9914-30BA484A7485}"/>
                  </a:ext>
                </a:extLst>
              </p:cNvPr>
              <p:cNvGrpSpPr/>
              <p:nvPr/>
            </p:nvGrpSpPr>
            <p:grpSpPr>
              <a:xfrm rot="3107029">
                <a:off x="5647429" y="2061343"/>
                <a:ext cx="831809" cy="831809"/>
                <a:chOff x="3814764" y="2926557"/>
                <a:chExt cx="1362075" cy="1362075"/>
              </a:xfrm>
              <a:solidFill>
                <a:srgbClr val="B6C6CA"/>
              </a:solidFill>
            </p:grpSpPr>
            <p:sp>
              <p:nvSpPr>
                <p:cNvPr id="58" name="Ellipse 216">
                  <a:extLst>
                    <a:ext uri="{FF2B5EF4-FFF2-40B4-BE49-F238E27FC236}">
                      <a16:creationId xmlns:a16="http://schemas.microsoft.com/office/drawing/2014/main" xmlns="" id="{02F20D37-A297-4A7D-AD91-10B9A464D5E0}"/>
                    </a:ext>
                  </a:extLst>
                </p:cNvPr>
                <p:cNvSpPr/>
                <p:nvPr/>
              </p:nvSpPr>
              <p:spPr bwMode="auto">
                <a:xfrm>
                  <a:off x="3814764" y="2926557"/>
                  <a:ext cx="1362075" cy="1362075"/>
                </a:xfrm>
                <a:prstGeom prst="ellipse">
                  <a:avLst/>
                </a:prstGeom>
                <a:solidFill>
                  <a:srgbClr val="DF1195"/>
                </a:solidFill>
                <a:ln w="57150">
                  <a:solidFill>
                    <a:srgbClr val="FC60FF"/>
                  </a:solidFill>
                  <a:miter lim="800000"/>
                  <a:headEnd/>
                  <a:tailEnd/>
                </a:ln>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59" name="Ellipse 217">
                  <a:extLst>
                    <a:ext uri="{FF2B5EF4-FFF2-40B4-BE49-F238E27FC236}">
                      <a16:creationId xmlns:a16="http://schemas.microsoft.com/office/drawing/2014/main" xmlns="" id="{1A3C2E68-804D-4BAB-A964-E125398D3E02}"/>
                    </a:ext>
                  </a:extLst>
                </p:cNvPr>
                <p:cNvSpPr/>
                <p:nvPr/>
              </p:nvSpPr>
              <p:spPr bwMode="auto">
                <a:xfrm>
                  <a:off x="3829417" y="3022336"/>
                  <a:ext cx="469899" cy="469901"/>
                </a:xfrm>
                <a:prstGeom prst="ellipse">
                  <a:avLst/>
                </a:prstGeom>
                <a:solidFill>
                  <a:srgbClr val="FFFFFF"/>
                </a:solidFill>
                <a:ln w="38100">
                  <a:solidFill>
                    <a:srgbClr val="515869"/>
                  </a:solid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sp>
            <p:nvSpPr>
              <p:cNvPr id="52" name="Textfeld 210">
                <a:extLst>
                  <a:ext uri="{FF2B5EF4-FFF2-40B4-BE49-F238E27FC236}">
                    <a16:creationId xmlns:a16="http://schemas.microsoft.com/office/drawing/2014/main" xmlns="" id="{50C43D0B-B2AE-4B21-A4B7-F1C0D0AB00D1}"/>
                  </a:ext>
                </a:extLst>
              </p:cNvPr>
              <p:cNvSpPr txBox="1"/>
              <p:nvPr/>
            </p:nvSpPr>
            <p:spPr>
              <a:xfrm>
                <a:off x="6000337" y="1890544"/>
                <a:ext cx="121920" cy="285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rPr>
                  <a:t>1</a:t>
                </a: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nvGrpSpPr>
              <p:cNvPr id="53" name="Gruppieren 211">
                <a:extLst>
                  <a:ext uri="{FF2B5EF4-FFF2-40B4-BE49-F238E27FC236}">
                    <a16:creationId xmlns:a16="http://schemas.microsoft.com/office/drawing/2014/main" xmlns="" id="{9A25B367-983B-4656-A20C-9DBC81383B9E}"/>
                  </a:ext>
                </a:extLst>
              </p:cNvPr>
              <p:cNvGrpSpPr/>
              <p:nvPr/>
            </p:nvGrpSpPr>
            <p:grpSpPr>
              <a:xfrm>
                <a:off x="5795337" y="2217835"/>
                <a:ext cx="525798" cy="532509"/>
                <a:chOff x="5795337" y="2217835"/>
                <a:chExt cx="525798" cy="532509"/>
              </a:xfrm>
            </p:grpSpPr>
            <p:grpSp>
              <p:nvGrpSpPr>
                <p:cNvPr id="54" name="Gruppieren 212">
                  <a:extLst>
                    <a:ext uri="{FF2B5EF4-FFF2-40B4-BE49-F238E27FC236}">
                      <a16:creationId xmlns:a16="http://schemas.microsoft.com/office/drawing/2014/main" xmlns="" id="{C2A73328-64ED-400D-8C50-3E16BAEF5B9F}"/>
                    </a:ext>
                  </a:extLst>
                </p:cNvPr>
                <p:cNvGrpSpPr/>
                <p:nvPr/>
              </p:nvGrpSpPr>
              <p:grpSpPr>
                <a:xfrm>
                  <a:off x="5993990" y="2343664"/>
                  <a:ext cx="139341" cy="283770"/>
                  <a:chOff x="5542590" y="960513"/>
                  <a:chExt cx="155888" cy="317469"/>
                </a:xfrm>
              </p:grpSpPr>
              <p:sp>
                <p:nvSpPr>
                  <p:cNvPr id="56" name="Freeform 32">
                    <a:extLst>
                      <a:ext uri="{FF2B5EF4-FFF2-40B4-BE49-F238E27FC236}">
                        <a16:creationId xmlns:a16="http://schemas.microsoft.com/office/drawing/2014/main" xmlns="" id="{752592E3-5042-41DC-8140-28C40954CE4C}"/>
                      </a:ext>
                    </a:extLst>
                  </p:cNvPr>
                  <p:cNvSpPr>
                    <a:spLocks/>
                  </p:cNvSpPr>
                  <p:nvPr/>
                </p:nvSpPr>
                <p:spPr bwMode="auto">
                  <a:xfrm>
                    <a:off x="5542590" y="994548"/>
                    <a:ext cx="155888" cy="283433"/>
                  </a:xfrm>
                  <a:custGeom>
                    <a:avLst/>
                    <a:gdLst>
                      <a:gd name="T0" fmla="*/ 57 w 61"/>
                      <a:gd name="T1" fmla="*/ 24 h 110"/>
                      <a:gd name="T2" fmla="*/ 6 w 61"/>
                      <a:gd name="T3" fmla="*/ 26 h 110"/>
                      <a:gd name="T4" fmla="*/ 29 w 61"/>
                      <a:gd name="T5" fmla="*/ 57 h 110"/>
                      <a:gd name="T6" fmla="*/ 38 w 61"/>
                      <a:gd name="T7" fmla="*/ 82 h 110"/>
                      <a:gd name="T8" fmla="*/ 16 w 61"/>
                      <a:gd name="T9" fmla="*/ 77 h 110"/>
                      <a:gd name="T10" fmla="*/ 4 w 61"/>
                      <a:gd name="T11" fmla="*/ 84 h 110"/>
                      <a:gd name="T12" fmla="*/ 57 w 61"/>
                      <a:gd name="T13" fmla="*/ 78 h 110"/>
                      <a:gd name="T14" fmla="*/ 39 w 61"/>
                      <a:gd name="T15" fmla="*/ 47 h 110"/>
                      <a:gd name="T16" fmla="*/ 21 w 61"/>
                      <a:gd name="T17" fmla="*/ 31 h 110"/>
                      <a:gd name="T18" fmla="*/ 44 w 61"/>
                      <a:gd name="T19" fmla="*/ 27 h 110"/>
                      <a:gd name="T20" fmla="*/ 57 w 61"/>
                      <a:gd name="T21" fmla="*/ 2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10">
                        <a:moveTo>
                          <a:pt x="57" y="24"/>
                        </a:moveTo>
                        <a:cubicBezTo>
                          <a:pt x="51" y="3"/>
                          <a:pt x="7" y="0"/>
                          <a:pt x="6" y="26"/>
                        </a:cubicBezTo>
                        <a:cubicBezTo>
                          <a:pt x="6" y="40"/>
                          <a:pt x="18" y="49"/>
                          <a:pt x="29" y="57"/>
                        </a:cubicBezTo>
                        <a:cubicBezTo>
                          <a:pt x="37" y="63"/>
                          <a:pt x="50" y="73"/>
                          <a:pt x="38" y="82"/>
                        </a:cubicBezTo>
                        <a:cubicBezTo>
                          <a:pt x="30" y="89"/>
                          <a:pt x="20" y="86"/>
                          <a:pt x="16" y="77"/>
                        </a:cubicBezTo>
                        <a:cubicBezTo>
                          <a:pt x="12" y="69"/>
                          <a:pt x="0" y="76"/>
                          <a:pt x="4" y="84"/>
                        </a:cubicBezTo>
                        <a:cubicBezTo>
                          <a:pt x="15" y="110"/>
                          <a:pt x="49" y="101"/>
                          <a:pt x="57" y="78"/>
                        </a:cubicBezTo>
                        <a:cubicBezTo>
                          <a:pt x="61" y="65"/>
                          <a:pt x="47" y="54"/>
                          <a:pt x="39" y="47"/>
                        </a:cubicBezTo>
                        <a:cubicBezTo>
                          <a:pt x="32" y="42"/>
                          <a:pt x="26" y="38"/>
                          <a:pt x="21" y="31"/>
                        </a:cubicBezTo>
                        <a:cubicBezTo>
                          <a:pt x="15" y="21"/>
                          <a:pt x="40" y="18"/>
                          <a:pt x="44" y="27"/>
                        </a:cubicBezTo>
                        <a:cubicBezTo>
                          <a:pt x="46" y="36"/>
                          <a:pt x="60" y="32"/>
                          <a:pt x="57" y="24"/>
                        </a:cubicBezTo>
                        <a:close/>
                      </a:path>
                    </a:pathLst>
                  </a:custGeom>
                  <a:solidFill>
                    <a:srgbClr val="FFFFFF"/>
                  </a:solidFill>
                  <a:ln w="9525">
                    <a:noFill/>
                    <a:round/>
                    <a:headEnd/>
                    <a:tailEnd/>
                  </a:ln>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57" name="Line 33">
                    <a:extLst>
                      <a:ext uri="{FF2B5EF4-FFF2-40B4-BE49-F238E27FC236}">
                        <a16:creationId xmlns:a16="http://schemas.microsoft.com/office/drawing/2014/main" xmlns="" id="{2F3462C0-2790-4254-A62A-435660269099}"/>
                      </a:ext>
                    </a:extLst>
                  </p:cNvPr>
                  <p:cNvSpPr>
                    <a:spLocks noChangeShapeType="1"/>
                  </p:cNvSpPr>
                  <p:nvPr/>
                </p:nvSpPr>
                <p:spPr bwMode="auto">
                  <a:xfrm flipH="1">
                    <a:off x="5620533" y="960513"/>
                    <a:ext cx="0" cy="317469"/>
                  </a:xfrm>
                  <a:prstGeom prst="line">
                    <a:avLst/>
                  </a:prstGeom>
                  <a:noFill/>
                  <a:ln w="19050" cap="flat">
                    <a:solidFill>
                      <a:srgbClr val="FFFFFF"/>
                    </a:solidFill>
                    <a:prstDash val="solid"/>
                    <a:miter lim="800000"/>
                    <a:headEnd/>
                    <a:tailEnd/>
                  </a:ln>
                  <a:extLst>
                    <a:ext uri="{909E8E84-426E-40DD-AFC4-6F175D3DCCD1}">
                      <a14:hiddenFill xmlns:a14="http://schemas.microsoft.com/office/drawing/2010/main" xmlns="">
                        <a:noFill/>
                      </a14:hiddenFill>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sp>
              <p:nvSpPr>
                <p:cNvPr id="55" name="Oval 35">
                  <a:extLst>
                    <a:ext uri="{FF2B5EF4-FFF2-40B4-BE49-F238E27FC236}">
                      <a16:creationId xmlns:a16="http://schemas.microsoft.com/office/drawing/2014/main" xmlns="" id="{222771CE-903E-42DC-B7BB-71C01D462678}"/>
                    </a:ext>
                  </a:extLst>
                </p:cNvPr>
                <p:cNvSpPr>
                  <a:spLocks noChangeArrowheads="1"/>
                </p:cNvSpPr>
                <p:nvPr/>
              </p:nvSpPr>
              <p:spPr bwMode="auto">
                <a:xfrm>
                  <a:off x="5795337" y="2217835"/>
                  <a:ext cx="525798" cy="532509"/>
                </a:xfrm>
                <a:prstGeom prst="ellipse">
                  <a:avLst/>
                </a:prstGeom>
                <a:noFill/>
                <a:ln w="14288"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8"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grpSp>
        <p:grpSp>
          <p:nvGrpSpPr>
            <p:cNvPr id="22" name="Group 21">
              <a:extLst>
                <a:ext uri="{FF2B5EF4-FFF2-40B4-BE49-F238E27FC236}">
                  <a16:creationId xmlns:a16="http://schemas.microsoft.com/office/drawing/2014/main" xmlns="" id="{D001F115-DDCA-4397-97CA-BE20190E2E47}"/>
                </a:ext>
              </a:extLst>
            </p:cNvPr>
            <p:cNvGrpSpPr/>
            <p:nvPr/>
          </p:nvGrpSpPr>
          <p:grpSpPr>
            <a:xfrm>
              <a:off x="4180653" y="4120687"/>
              <a:ext cx="911149" cy="892169"/>
              <a:chOff x="3660779" y="2948324"/>
              <a:chExt cx="1070277" cy="1052491"/>
            </a:xfrm>
            <a:solidFill>
              <a:srgbClr val="00B0F0"/>
            </a:solidFill>
          </p:grpSpPr>
          <p:sp>
            <p:nvSpPr>
              <p:cNvPr id="43" name="Oval 6">
                <a:extLst>
                  <a:ext uri="{FF2B5EF4-FFF2-40B4-BE49-F238E27FC236}">
                    <a16:creationId xmlns:a16="http://schemas.microsoft.com/office/drawing/2014/main" xmlns="" id="{C6B2B6E6-3DF7-4319-AD25-1A132048092C}"/>
                  </a:ext>
                </a:extLst>
              </p:cNvPr>
              <p:cNvSpPr>
                <a:spLocks noChangeArrowheads="1"/>
              </p:cNvSpPr>
              <p:nvPr/>
            </p:nvSpPr>
            <p:spPr bwMode="auto">
              <a:xfrm>
                <a:off x="4482332" y="3355148"/>
                <a:ext cx="248724" cy="249571"/>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1"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44" name="Oval 7">
                <a:extLst>
                  <a:ext uri="{FF2B5EF4-FFF2-40B4-BE49-F238E27FC236}">
                    <a16:creationId xmlns:a16="http://schemas.microsoft.com/office/drawing/2014/main" xmlns="" id="{2DA34ECC-B88B-4AD7-826F-E92C61059A2B}"/>
                  </a:ext>
                </a:extLst>
              </p:cNvPr>
              <p:cNvSpPr>
                <a:spLocks noChangeArrowheads="1"/>
              </p:cNvSpPr>
              <p:nvPr/>
            </p:nvSpPr>
            <p:spPr bwMode="auto">
              <a:xfrm>
                <a:off x="4299106" y="3177851"/>
                <a:ext cx="163463" cy="163464"/>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1"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45" name="Oval 8">
                <a:extLst>
                  <a:ext uri="{FF2B5EF4-FFF2-40B4-BE49-F238E27FC236}">
                    <a16:creationId xmlns:a16="http://schemas.microsoft.com/office/drawing/2014/main" xmlns="" id="{9558DF76-846F-4830-9AB7-A059CD658CDC}"/>
                  </a:ext>
                </a:extLst>
              </p:cNvPr>
              <p:cNvSpPr>
                <a:spLocks noChangeArrowheads="1"/>
              </p:cNvSpPr>
              <p:nvPr/>
            </p:nvSpPr>
            <p:spPr bwMode="auto">
              <a:xfrm>
                <a:off x="3980930" y="2948324"/>
                <a:ext cx="160076" cy="160076"/>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1"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46" name="Oval 9">
                <a:extLst>
                  <a:ext uri="{FF2B5EF4-FFF2-40B4-BE49-F238E27FC236}">
                    <a16:creationId xmlns:a16="http://schemas.microsoft.com/office/drawing/2014/main" xmlns="" id="{D8AADE1F-7756-490A-A9D4-02426D239F35}"/>
                  </a:ext>
                </a:extLst>
              </p:cNvPr>
              <p:cNvSpPr>
                <a:spLocks noChangeArrowheads="1"/>
              </p:cNvSpPr>
              <p:nvPr/>
            </p:nvSpPr>
            <p:spPr bwMode="auto">
              <a:xfrm>
                <a:off x="3971614" y="3170510"/>
                <a:ext cx="199318" cy="19931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1"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47" name="Oval 10">
                <a:extLst>
                  <a:ext uri="{FF2B5EF4-FFF2-40B4-BE49-F238E27FC236}">
                    <a16:creationId xmlns:a16="http://schemas.microsoft.com/office/drawing/2014/main" xmlns="" id="{E9A07948-FA9D-4426-9FC8-B940C2D96DB5}"/>
                  </a:ext>
                </a:extLst>
              </p:cNvPr>
              <p:cNvSpPr>
                <a:spLocks noChangeArrowheads="1"/>
              </p:cNvSpPr>
              <p:nvPr/>
            </p:nvSpPr>
            <p:spPr bwMode="auto">
              <a:xfrm>
                <a:off x="3660779" y="3429963"/>
                <a:ext cx="330880" cy="33088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1"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48" name="Freeform 11">
                <a:extLst>
                  <a:ext uri="{FF2B5EF4-FFF2-40B4-BE49-F238E27FC236}">
                    <a16:creationId xmlns:a16="http://schemas.microsoft.com/office/drawing/2014/main" xmlns="" id="{C5FA76E9-CFD8-4007-9062-B14E484C15D3}"/>
                  </a:ext>
                </a:extLst>
              </p:cNvPr>
              <p:cNvSpPr>
                <a:spLocks/>
              </p:cNvSpPr>
              <p:nvPr/>
            </p:nvSpPr>
            <p:spPr bwMode="auto">
              <a:xfrm>
                <a:off x="4190977" y="3328610"/>
                <a:ext cx="289378" cy="672205"/>
              </a:xfrm>
              <a:custGeom>
                <a:avLst/>
                <a:gdLst>
                  <a:gd name="T0" fmla="*/ 95 w 434"/>
                  <a:gd name="T1" fmla="*/ 488 h 1008"/>
                  <a:gd name="T2" fmla="*/ 434 w 434"/>
                  <a:gd name="T3" fmla="*/ 278 h 1008"/>
                  <a:gd name="T4" fmla="*/ 114 w 434"/>
                  <a:gd name="T5" fmla="*/ 363 h 1008"/>
                  <a:gd name="T6" fmla="*/ 210 w 434"/>
                  <a:gd name="T7" fmla="*/ 0 h 1008"/>
                  <a:gd name="T8" fmla="*/ 95 w 434"/>
                  <a:gd name="T9" fmla="*/ 166 h 1008"/>
                  <a:gd name="T10" fmla="*/ 94 w 434"/>
                  <a:gd name="T11" fmla="*/ 159 h 1008"/>
                  <a:gd name="T12" fmla="*/ 29 w 434"/>
                  <a:gd name="T13" fmla="*/ 395 h 1008"/>
                  <a:gd name="T14" fmla="*/ 14 w 434"/>
                  <a:gd name="T15" fmla="*/ 497 h 1008"/>
                  <a:gd name="T16" fmla="*/ 0 w 434"/>
                  <a:gd name="T17" fmla="*/ 617 h 1008"/>
                  <a:gd name="T18" fmla="*/ 10 w 434"/>
                  <a:gd name="T19" fmla="*/ 1008 h 1008"/>
                  <a:gd name="T20" fmla="*/ 154 w 434"/>
                  <a:gd name="T21" fmla="*/ 1008 h 1008"/>
                  <a:gd name="T22" fmla="*/ 95 w 434"/>
                  <a:gd name="T23" fmla="*/ 488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1008">
                    <a:moveTo>
                      <a:pt x="95" y="488"/>
                    </a:moveTo>
                    <a:cubicBezTo>
                      <a:pt x="95" y="488"/>
                      <a:pt x="229" y="326"/>
                      <a:pt x="434" y="278"/>
                    </a:cubicBezTo>
                    <a:cubicBezTo>
                      <a:pt x="434" y="278"/>
                      <a:pt x="333" y="230"/>
                      <a:pt x="114" y="363"/>
                    </a:cubicBezTo>
                    <a:cubicBezTo>
                      <a:pt x="114" y="363"/>
                      <a:pt x="58" y="283"/>
                      <a:pt x="210" y="0"/>
                    </a:cubicBezTo>
                    <a:cubicBezTo>
                      <a:pt x="210" y="0"/>
                      <a:pt x="117" y="96"/>
                      <a:pt x="95" y="166"/>
                    </a:cubicBezTo>
                    <a:cubicBezTo>
                      <a:pt x="95" y="166"/>
                      <a:pt x="95" y="163"/>
                      <a:pt x="94" y="159"/>
                    </a:cubicBezTo>
                    <a:cubicBezTo>
                      <a:pt x="75" y="223"/>
                      <a:pt x="48" y="315"/>
                      <a:pt x="29" y="395"/>
                    </a:cubicBezTo>
                    <a:cubicBezTo>
                      <a:pt x="28" y="429"/>
                      <a:pt x="23" y="464"/>
                      <a:pt x="14" y="497"/>
                    </a:cubicBezTo>
                    <a:cubicBezTo>
                      <a:pt x="0" y="617"/>
                      <a:pt x="0" y="617"/>
                      <a:pt x="0" y="617"/>
                    </a:cubicBezTo>
                    <a:cubicBezTo>
                      <a:pt x="10" y="1008"/>
                      <a:pt x="10" y="1008"/>
                      <a:pt x="10" y="1008"/>
                    </a:cubicBezTo>
                    <a:cubicBezTo>
                      <a:pt x="154" y="1008"/>
                      <a:pt x="154" y="1008"/>
                      <a:pt x="154" y="1008"/>
                    </a:cubicBezTo>
                    <a:cubicBezTo>
                      <a:pt x="154" y="1008"/>
                      <a:pt x="82" y="539"/>
                      <a:pt x="95" y="48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1"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49" name="Freeform 12">
                <a:extLst>
                  <a:ext uri="{FF2B5EF4-FFF2-40B4-BE49-F238E27FC236}">
                    <a16:creationId xmlns:a16="http://schemas.microsoft.com/office/drawing/2014/main" xmlns="" id="{457EF75D-44A3-4F68-AF2C-65BA7BC743E7}"/>
                  </a:ext>
                </a:extLst>
              </p:cNvPr>
              <p:cNvSpPr>
                <a:spLocks/>
              </p:cNvSpPr>
              <p:nvPr/>
            </p:nvSpPr>
            <p:spPr bwMode="auto">
              <a:xfrm>
                <a:off x="4115597" y="3088355"/>
                <a:ext cx="138055" cy="503660"/>
              </a:xfrm>
              <a:custGeom>
                <a:avLst/>
                <a:gdLst>
                  <a:gd name="T0" fmla="*/ 207 w 207"/>
                  <a:gd name="T1" fmla="*/ 519 h 755"/>
                  <a:gd name="T2" fmla="*/ 199 w 207"/>
                  <a:gd name="T3" fmla="*/ 468 h 755"/>
                  <a:gd name="T4" fmla="*/ 0 w 207"/>
                  <a:gd name="T5" fmla="*/ 0 h 755"/>
                  <a:gd name="T6" fmla="*/ 144 w 207"/>
                  <a:gd name="T7" fmla="*/ 513 h 755"/>
                  <a:gd name="T8" fmla="*/ 142 w 207"/>
                  <a:gd name="T9" fmla="*/ 531 h 755"/>
                  <a:gd name="T10" fmla="*/ 137 w 207"/>
                  <a:gd name="T11" fmla="*/ 519 h 755"/>
                  <a:gd name="T12" fmla="*/ 48 w 207"/>
                  <a:gd name="T13" fmla="*/ 379 h 755"/>
                  <a:gd name="T14" fmla="*/ 111 w 207"/>
                  <a:gd name="T15" fmla="*/ 540 h 755"/>
                  <a:gd name="T16" fmla="*/ 142 w 207"/>
                  <a:gd name="T17" fmla="*/ 755 h 755"/>
                  <a:gd name="T18" fmla="*/ 207 w 207"/>
                  <a:gd name="T19" fmla="*/ 519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755">
                    <a:moveTo>
                      <a:pt x="207" y="519"/>
                    </a:moveTo>
                    <a:cubicBezTo>
                      <a:pt x="206" y="510"/>
                      <a:pt x="203" y="492"/>
                      <a:pt x="199" y="468"/>
                    </a:cubicBezTo>
                    <a:cubicBezTo>
                      <a:pt x="176" y="348"/>
                      <a:pt x="114" y="76"/>
                      <a:pt x="0" y="0"/>
                    </a:cubicBezTo>
                    <a:cubicBezTo>
                      <a:pt x="0" y="0"/>
                      <a:pt x="165" y="275"/>
                      <a:pt x="144" y="513"/>
                    </a:cubicBezTo>
                    <a:cubicBezTo>
                      <a:pt x="143" y="519"/>
                      <a:pt x="142" y="525"/>
                      <a:pt x="142" y="531"/>
                    </a:cubicBezTo>
                    <a:cubicBezTo>
                      <a:pt x="142" y="531"/>
                      <a:pt x="140" y="526"/>
                      <a:pt x="137" y="519"/>
                    </a:cubicBezTo>
                    <a:cubicBezTo>
                      <a:pt x="125" y="487"/>
                      <a:pt x="89" y="403"/>
                      <a:pt x="48" y="379"/>
                    </a:cubicBezTo>
                    <a:cubicBezTo>
                      <a:pt x="48" y="379"/>
                      <a:pt x="84" y="446"/>
                      <a:pt x="111" y="540"/>
                    </a:cubicBezTo>
                    <a:cubicBezTo>
                      <a:pt x="130" y="603"/>
                      <a:pt x="144" y="679"/>
                      <a:pt x="142" y="755"/>
                    </a:cubicBezTo>
                    <a:cubicBezTo>
                      <a:pt x="161" y="675"/>
                      <a:pt x="188" y="583"/>
                      <a:pt x="207" y="5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1"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sp>
            <p:nvSpPr>
              <p:cNvPr id="50" name="Freeform 13">
                <a:extLst>
                  <a:ext uri="{FF2B5EF4-FFF2-40B4-BE49-F238E27FC236}">
                    <a16:creationId xmlns:a16="http://schemas.microsoft.com/office/drawing/2014/main" xmlns="" id="{EB14BB90-40A7-42E9-9C4F-2381818979CD}"/>
                  </a:ext>
                </a:extLst>
              </p:cNvPr>
              <p:cNvSpPr>
                <a:spLocks/>
              </p:cNvSpPr>
              <p:nvPr/>
            </p:nvSpPr>
            <p:spPr bwMode="auto">
              <a:xfrm>
                <a:off x="3982342" y="3587215"/>
                <a:ext cx="217951" cy="152735"/>
              </a:xfrm>
              <a:custGeom>
                <a:avLst/>
                <a:gdLst>
                  <a:gd name="T0" fmla="*/ 326 w 327"/>
                  <a:gd name="T1" fmla="*/ 114 h 229"/>
                  <a:gd name="T2" fmla="*/ 223 w 327"/>
                  <a:gd name="T3" fmla="*/ 57 h 229"/>
                  <a:gd name="T4" fmla="*/ 0 w 327"/>
                  <a:gd name="T5" fmla="*/ 7 h 229"/>
                  <a:gd name="T6" fmla="*/ 215 w 327"/>
                  <a:gd name="T7" fmla="*/ 127 h 229"/>
                  <a:gd name="T8" fmla="*/ 312 w 327"/>
                  <a:gd name="T9" fmla="*/ 212 h 229"/>
                  <a:gd name="T10" fmla="*/ 313 w 327"/>
                  <a:gd name="T11" fmla="*/ 229 h 229"/>
                  <a:gd name="T12" fmla="*/ 327 w 327"/>
                  <a:gd name="T13" fmla="*/ 109 h 229"/>
                  <a:gd name="T14" fmla="*/ 326 w 327"/>
                  <a:gd name="T15" fmla="*/ 114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29">
                    <a:moveTo>
                      <a:pt x="326" y="114"/>
                    </a:moveTo>
                    <a:cubicBezTo>
                      <a:pt x="326" y="114"/>
                      <a:pt x="283" y="85"/>
                      <a:pt x="223" y="57"/>
                    </a:cubicBezTo>
                    <a:cubicBezTo>
                      <a:pt x="159" y="28"/>
                      <a:pt x="75" y="0"/>
                      <a:pt x="0" y="7"/>
                    </a:cubicBezTo>
                    <a:cubicBezTo>
                      <a:pt x="0" y="7"/>
                      <a:pt x="120" y="61"/>
                      <a:pt x="215" y="127"/>
                    </a:cubicBezTo>
                    <a:cubicBezTo>
                      <a:pt x="255" y="154"/>
                      <a:pt x="291" y="184"/>
                      <a:pt x="312" y="212"/>
                    </a:cubicBezTo>
                    <a:cubicBezTo>
                      <a:pt x="313" y="229"/>
                      <a:pt x="313" y="229"/>
                      <a:pt x="313" y="229"/>
                    </a:cubicBezTo>
                    <a:cubicBezTo>
                      <a:pt x="327" y="109"/>
                      <a:pt x="327" y="109"/>
                      <a:pt x="327" y="109"/>
                    </a:cubicBezTo>
                    <a:cubicBezTo>
                      <a:pt x="327" y="110"/>
                      <a:pt x="326" y="112"/>
                      <a:pt x="326" y="1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7929" tIns="43964" rIns="87929" bIns="43964"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31" b="0" i="0" u="none" strike="noStrike" kern="0" cap="none" spc="0" normalizeH="0" baseline="0" noProof="0" dirty="0">
                  <a:ln>
                    <a:noFill/>
                  </a:ln>
                  <a:solidFill>
                    <a:srgbClr val="5B9BD5">
                      <a:lumMod val="50000"/>
                    </a:srgbClr>
                  </a:solidFill>
                  <a:effectLst/>
                  <a:uLnTx/>
                  <a:uFillTx/>
                  <a:latin typeface="Arial" panose="020B0604020202020204" pitchFamily="34" charset="0"/>
                  <a:cs typeface="Arial" panose="020B0604020202020204" pitchFamily="34" charset="0"/>
                </a:endParaRPr>
              </a:p>
            </p:txBody>
          </p:sp>
        </p:grpSp>
        <p:grpSp>
          <p:nvGrpSpPr>
            <p:cNvPr id="28" name="Gruppieren 25">
              <a:extLst>
                <a:ext uri="{FF2B5EF4-FFF2-40B4-BE49-F238E27FC236}">
                  <a16:creationId xmlns:a16="http://schemas.microsoft.com/office/drawing/2014/main" xmlns="" id="{20D98C0C-F694-49E6-878A-3EF60CAEBB37}"/>
                </a:ext>
              </a:extLst>
            </p:cNvPr>
            <p:cNvGrpSpPr/>
            <p:nvPr/>
          </p:nvGrpSpPr>
          <p:grpSpPr>
            <a:xfrm>
              <a:off x="5281315" y="3492599"/>
              <a:ext cx="384434" cy="381992"/>
              <a:chOff x="4183201" y="2471526"/>
              <a:chExt cx="376998" cy="428305"/>
            </a:xfrm>
            <a:solidFill>
              <a:sysClr val="window" lastClr="FFFFFF"/>
            </a:solidFill>
          </p:grpSpPr>
          <p:sp>
            <p:nvSpPr>
              <p:cNvPr id="30" name="Freeform 1028">
                <a:extLst>
                  <a:ext uri="{FF2B5EF4-FFF2-40B4-BE49-F238E27FC236}">
                    <a16:creationId xmlns:a16="http://schemas.microsoft.com/office/drawing/2014/main" xmlns="" id="{E7C43D9B-7094-44CD-8A71-423147A90343}"/>
                  </a:ext>
                </a:extLst>
              </p:cNvPr>
              <p:cNvSpPr>
                <a:spLocks/>
              </p:cNvSpPr>
              <p:nvPr/>
            </p:nvSpPr>
            <p:spPr bwMode="auto">
              <a:xfrm>
                <a:off x="4261278" y="2542910"/>
                <a:ext cx="220845" cy="258767"/>
              </a:xfrm>
              <a:custGeom>
                <a:avLst/>
                <a:gdLst>
                  <a:gd name="T0" fmla="*/ 103 w 139"/>
                  <a:gd name="T1" fmla="*/ 163 h 163"/>
                  <a:gd name="T2" fmla="*/ 37 w 139"/>
                  <a:gd name="T3" fmla="*/ 163 h 163"/>
                  <a:gd name="T4" fmla="*/ 36 w 139"/>
                  <a:gd name="T5" fmla="*/ 157 h 163"/>
                  <a:gd name="T6" fmla="*/ 25 w 139"/>
                  <a:gd name="T7" fmla="*/ 128 h 163"/>
                  <a:gd name="T8" fmla="*/ 8 w 139"/>
                  <a:gd name="T9" fmla="*/ 97 h 163"/>
                  <a:gd name="T10" fmla="*/ 4 w 139"/>
                  <a:gd name="T11" fmla="*/ 51 h 163"/>
                  <a:gd name="T12" fmla="*/ 37 w 139"/>
                  <a:gd name="T13" fmla="*/ 10 h 163"/>
                  <a:gd name="T14" fmla="*/ 102 w 139"/>
                  <a:gd name="T15" fmla="*/ 9 h 163"/>
                  <a:gd name="T16" fmla="*/ 138 w 139"/>
                  <a:gd name="T17" fmla="*/ 73 h 163"/>
                  <a:gd name="T18" fmla="*/ 126 w 139"/>
                  <a:gd name="T19" fmla="*/ 109 h 163"/>
                  <a:gd name="T20" fmla="*/ 111 w 139"/>
                  <a:gd name="T21" fmla="*/ 136 h 163"/>
                  <a:gd name="T22" fmla="*/ 103 w 139"/>
                  <a:gd name="T23" fmla="*/ 161 h 163"/>
                  <a:gd name="T24" fmla="*/ 103 w 139"/>
                  <a:gd name="T2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63">
                    <a:moveTo>
                      <a:pt x="103" y="163"/>
                    </a:moveTo>
                    <a:cubicBezTo>
                      <a:pt x="81" y="163"/>
                      <a:pt x="59" y="163"/>
                      <a:pt x="37" y="163"/>
                    </a:cubicBezTo>
                    <a:cubicBezTo>
                      <a:pt x="37" y="161"/>
                      <a:pt x="36" y="159"/>
                      <a:pt x="36" y="157"/>
                    </a:cubicBezTo>
                    <a:cubicBezTo>
                      <a:pt x="35" y="146"/>
                      <a:pt x="30" y="137"/>
                      <a:pt x="25" y="128"/>
                    </a:cubicBezTo>
                    <a:cubicBezTo>
                      <a:pt x="19" y="118"/>
                      <a:pt x="13" y="108"/>
                      <a:pt x="8" y="97"/>
                    </a:cubicBezTo>
                    <a:cubicBezTo>
                      <a:pt x="1" y="82"/>
                      <a:pt x="0" y="67"/>
                      <a:pt x="4" y="51"/>
                    </a:cubicBezTo>
                    <a:cubicBezTo>
                      <a:pt x="8" y="32"/>
                      <a:pt x="19" y="18"/>
                      <a:pt x="37" y="10"/>
                    </a:cubicBezTo>
                    <a:cubicBezTo>
                      <a:pt x="58" y="0"/>
                      <a:pt x="80" y="0"/>
                      <a:pt x="102" y="9"/>
                    </a:cubicBezTo>
                    <a:cubicBezTo>
                      <a:pt x="128" y="21"/>
                      <a:pt x="139" y="45"/>
                      <a:pt x="138" y="73"/>
                    </a:cubicBezTo>
                    <a:cubicBezTo>
                      <a:pt x="137" y="86"/>
                      <a:pt x="132" y="98"/>
                      <a:pt x="126" y="109"/>
                    </a:cubicBezTo>
                    <a:cubicBezTo>
                      <a:pt x="121" y="118"/>
                      <a:pt x="115" y="127"/>
                      <a:pt x="111" y="136"/>
                    </a:cubicBezTo>
                    <a:cubicBezTo>
                      <a:pt x="106" y="144"/>
                      <a:pt x="104" y="152"/>
                      <a:pt x="103" y="161"/>
                    </a:cubicBezTo>
                    <a:cubicBezTo>
                      <a:pt x="103" y="161"/>
                      <a:pt x="103" y="162"/>
                      <a:pt x="103" y="163"/>
                    </a:cubicBezTo>
                    <a:close/>
                  </a:path>
                </a:pathLst>
              </a:custGeom>
              <a:grpFill/>
              <a:ln>
                <a:noFill/>
              </a:ln>
            </p:spPr>
            <p:txBody>
              <a:bodyPr vert="horz" wrap="square" lIns="83126" tIns="41562" rIns="83126" bIns="41562" numCol="1" anchor="t" anchorCtr="0" compatLnSpc="1">
                <a:prstTxWarp prst="textNoShape">
                  <a:avLst/>
                </a:prstTxWarp>
              </a:bodyPr>
              <a:lstStyle/>
              <a:p>
                <a:pPr marL="0" marR="0" lvl="0" indent="0" defTabSz="1251619" eaLnBrk="1" fontAlgn="auto" latinLnBrk="0" hangingPunct="1">
                  <a:lnSpc>
                    <a:spcPct val="100000"/>
                  </a:lnSpc>
                  <a:spcBef>
                    <a:spcPts val="0"/>
                  </a:spcBef>
                  <a:spcAft>
                    <a:spcPts val="0"/>
                  </a:spcAft>
                  <a:buClrTx/>
                  <a:buSzTx/>
                  <a:buFontTx/>
                  <a:buNone/>
                  <a:tabLst/>
                  <a:defRPr/>
                </a:pPr>
                <a:endParaRPr kumimoji="0" lang="en-US" sz="1455" b="0" i="0" u="none" strike="noStrike" kern="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31" name="Freeform 1029">
                <a:extLst>
                  <a:ext uri="{FF2B5EF4-FFF2-40B4-BE49-F238E27FC236}">
                    <a16:creationId xmlns:a16="http://schemas.microsoft.com/office/drawing/2014/main" xmlns="" id="{7FE70FAF-9DF0-416E-821E-B71A873BF625}"/>
                  </a:ext>
                </a:extLst>
              </p:cNvPr>
              <p:cNvSpPr>
                <a:spLocks/>
              </p:cNvSpPr>
              <p:nvPr/>
            </p:nvSpPr>
            <p:spPr bwMode="auto">
              <a:xfrm>
                <a:off x="4325969" y="2815062"/>
                <a:ext cx="95923" cy="17846"/>
              </a:xfrm>
              <a:custGeom>
                <a:avLst/>
                <a:gdLst>
                  <a:gd name="T0" fmla="*/ 30 w 60"/>
                  <a:gd name="T1" fmla="*/ 12 h 12"/>
                  <a:gd name="T2" fmla="*/ 8 w 60"/>
                  <a:gd name="T3" fmla="*/ 12 h 12"/>
                  <a:gd name="T4" fmla="*/ 0 w 60"/>
                  <a:gd name="T5" fmla="*/ 6 h 12"/>
                  <a:gd name="T6" fmla="*/ 8 w 60"/>
                  <a:gd name="T7" fmla="*/ 0 h 12"/>
                  <a:gd name="T8" fmla="*/ 52 w 60"/>
                  <a:gd name="T9" fmla="*/ 0 h 12"/>
                  <a:gd name="T10" fmla="*/ 59 w 60"/>
                  <a:gd name="T11" fmla="*/ 7 h 12"/>
                  <a:gd name="T12" fmla="*/ 52 w 60"/>
                  <a:gd name="T13" fmla="*/ 12 h 12"/>
                  <a:gd name="T14" fmla="*/ 50 w 60"/>
                  <a:gd name="T15" fmla="*/ 12 h 12"/>
                  <a:gd name="T16" fmla="*/ 30 w 60"/>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
                    <a:moveTo>
                      <a:pt x="30" y="12"/>
                    </a:moveTo>
                    <a:cubicBezTo>
                      <a:pt x="22" y="12"/>
                      <a:pt x="15" y="12"/>
                      <a:pt x="8" y="12"/>
                    </a:cubicBezTo>
                    <a:cubicBezTo>
                      <a:pt x="3" y="12"/>
                      <a:pt x="0" y="10"/>
                      <a:pt x="0" y="6"/>
                    </a:cubicBezTo>
                    <a:cubicBezTo>
                      <a:pt x="0" y="3"/>
                      <a:pt x="3" y="0"/>
                      <a:pt x="8" y="0"/>
                    </a:cubicBezTo>
                    <a:cubicBezTo>
                      <a:pt x="23" y="0"/>
                      <a:pt x="37" y="0"/>
                      <a:pt x="52" y="0"/>
                    </a:cubicBezTo>
                    <a:cubicBezTo>
                      <a:pt x="57" y="0"/>
                      <a:pt x="60" y="3"/>
                      <a:pt x="59" y="7"/>
                    </a:cubicBezTo>
                    <a:cubicBezTo>
                      <a:pt x="59" y="10"/>
                      <a:pt x="56" y="12"/>
                      <a:pt x="52" y="12"/>
                    </a:cubicBezTo>
                    <a:cubicBezTo>
                      <a:pt x="52" y="12"/>
                      <a:pt x="51" y="12"/>
                      <a:pt x="50" y="12"/>
                    </a:cubicBezTo>
                    <a:cubicBezTo>
                      <a:pt x="43" y="12"/>
                      <a:pt x="37" y="12"/>
                      <a:pt x="30" y="12"/>
                    </a:cubicBezTo>
                    <a:close/>
                  </a:path>
                </a:pathLst>
              </a:custGeom>
              <a:grpFill/>
              <a:ln>
                <a:noFill/>
              </a:ln>
            </p:spPr>
            <p:txBody>
              <a:bodyPr vert="horz" wrap="square" lIns="83126" tIns="41562" rIns="83126" bIns="41562" numCol="1" anchor="t" anchorCtr="0" compatLnSpc="1">
                <a:prstTxWarp prst="textNoShape">
                  <a:avLst/>
                </a:prstTxWarp>
              </a:bodyPr>
              <a:lstStyle/>
              <a:p>
                <a:pPr marL="0" marR="0" lvl="0" indent="0" defTabSz="1251619" eaLnBrk="1" fontAlgn="auto" latinLnBrk="0" hangingPunct="1">
                  <a:lnSpc>
                    <a:spcPct val="100000"/>
                  </a:lnSpc>
                  <a:spcBef>
                    <a:spcPts val="0"/>
                  </a:spcBef>
                  <a:spcAft>
                    <a:spcPts val="0"/>
                  </a:spcAft>
                  <a:buClrTx/>
                  <a:buSzTx/>
                  <a:buFontTx/>
                  <a:buNone/>
                  <a:tabLst/>
                  <a:defRPr/>
                </a:pPr>
                <a:endParaRPr kumimoji="0" lang="en-US" sz="1455" b="0" i="0" u="none" strike="noStrike" kern="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32" name="Freeform 1030">
                <a:extLst>
                  <a:ext uri="{FF2B5EF4-FFF2-40B4-BE49-F238E27FC236}">
                    <a16:creationId xmlns:a16="http://schemas.microsoft.com/office/drawing/2014/main" xmlns="" id="{EA4B6470-11B0-4A8C-841B-2DF4F9CF2560}"/>
                  </a:ext>
                </a:extLst>
              </p:cNvPr>
              <p:cNvSpPr>
                <a:spLocks/>
              </p:cNvSpPr>
              <p:nvPr/>
            </p:nvSpPr>
            <p:spPr bwMode="auto">
              <a:xfrm>
                <a:off x="4328201" y="2846292"/>
                <a:ext cx="89230" cy="20076"/>
              </a:xfrm>
              <a:custGeom>
                <a:avLst/>
                <a:gdLst>
                  <a:gd name="T0" fmla="*/ 29 w 57"/>
                  <a:gd name="T1" fmla="*/ 12 h 12"/>
                  <a:gd name="T2" fmla="*/ 7 w 57"/>
                  <a:gd name="T3" fmla="*/ 12 h 12"/>
                  <a:gd name="T4" fmla="*/ 1 w 57"/>
                  <a:gd name="T5" fmla="*/ 6 h 12"/>
                  <a:gd name="T6" fmla="*/ 7 w 57"/>
                  <a:gd name="T7" fmla="*/ 0 h 12"/>
                  <a:gd name="T8" fmla="*/ 51 w 57"/>
                  <a:gd name="T9" fmla="*/ 0 h 12"/>
                  <a:gd name="T10" fmla="*/ 57 w 57"/>
                  <a:gd name="T11" fmla="*/ 6 h 12"/>
                  <a:gd name="T12" fmla="*/ 51 w 57"/>
                  <a:gd name="T13" fmla="*/ 12 h 12"/>
                  <a:gd name="T14" fmla="*/ 29 w 57"/>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2">
                    <a:moveTo>
                      <a:pt x="29" y="12"/>
                    </a:moveTo>
                    <a:cubicBezTo>
                      <a:pt x="22" y="12"/>
                      <a:pt x="14" y="12"/>
                      <a:pt x="7" y="12"/>
                    </a:cubicBezTo>
                    <a:cubicBezTo>
                      <a:pt x="3" y="12"/>
                      <a:pt x="0" y="10"/>
                      <a:pt x="1" y="6"/>
                    </a:cubicBezTo>
                    <a:cubicBezTo>
                      <a:pt x="1" y="3"/>
                      <a:pt x="3" y="0"/>
                      <a:pt x="7" y="0"/>
                    </a:cubicBezTo>
                    <a:cubicBezTo>
                      <a:pt x="22" y="0"/>
                      <a:pt x="36" y="0"/>
                      <a:pt x="51" y="0"/>
                    </a:cubicBezTo>
                    <a:cubicBezTo>
                      <a:pt x="55" y="0"/>
                      <a:pt x="57" y="3"/>
                      <a:pt x="57" y="6"/>
                    </a:cubicBezTo>
                    <a:cubicBezTo>
                      <a:pt x="57" y="10"/>
                      <a:pt x="55" y="12"/>
                      <a:pt x="51" y="12"/>
                    </a:cubicBezTo>
                    <a:cubicBezTo>
                      <a:pt x="43" y="12"/>
                      <a:pt x="36" y="12"/>
                      <a:pt x="29" y="12"/>
                    </a:cubicBezTo>
                    <a:close/>
                  </a:path>
                </a:pathLst>
              </a:custGeom>
              <a:grpFill/>
              <a:ln>
                <a:noFill/>
              </a:ln>
            </p:spPr>
            <p:txBody>
              <a:bodyPr vert="horz" wrap="square" lIns="83126" tIns="41562" rIns="83126" bIns="41562" numCol="1" anchor="t" anchorCtr="0" compatLnSpc="1">
                <a:prstTxWarp prst="textNoShape">
                  <a:avLst/>
                </a:prstTxWarp>
              </a:bodyPr>
              <a:lstStyle/>
              <a:p>
                <a:pPr marL="0" marR="0" lvl="0" indent="0" defTabSz="1251619" eaLnBrk="1" fontAlgn="auto" latinLnBrk="0" hangingPunct="1">
                  <a:lnSpc>
                    <a:spcPct val="100000"/>
                  </a:lnSpc>
                  <a:spcBef>
                    <a:spcPts val="0"/>
                  </a:spcBef>
                  <a:spcAft>
                    <a:spcPts val="0"/>
                  </a:spcAft>
                  <a:buClrTx/>
                  <a:buSzTx/>
                  <a:buFontTx/>
                  <a:buNone/>
                  <a:tabLst/>
                  <a:defRPr/>
                </a:pPr>
                <a:endParaRPr kumimoji="0" lang="en-US" sz="1455" b="0" i="0" u="none" strike="noStrike" kern="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33" name="Freeform 1031">
                <a:extLst>
                  <a:ext uri="{FF2B5EF4-FFF2-40B4-BE49-F238E27FC236}">
                    <a16:creationId xmlns:a16="http://schemas.microsoft.com/office/drawing/2014/main" xmlns="" id="{9530263C-0B21-4B84-9DCB-367D6A86A8E0}"/>
                  </a:ext>
                </a:extLst>
              </p:cNvPr>
              <p:cNvSpPr>
                <a:spLocks/>
              </p:cNvSpPr>
              <p:nvPr/>
            </p:nvSpPr>
            <p:spPr bwMode="auto">
              <a:xfrm>
                <a:off x="4511122" y="2634372"/>
                <a:ext cx="49077" cy="24538"/>
              </a:xfrm>
              <a:custGeom>
                <a:avLst/>
                <a:gdLst>
                  <a:gd name="T0" fmla="*/ 32 w 32"/>
                  <a:gd name="T1" fmla="*/ 0 h 15"/>
                  <a:gd name="T2" fmla="*/ 32 w 32"/>
                  <a:gd name="T3" fmla="*/ 15 h 15"/>
                  <a:gd name="T4" fmla="*/ 0 w 32"/>
                  <a:gd name="T5" fmla="*/ 15 h 15"/>
                  <a:gd name="T6" fmla="*/ 0 w 32"/>
                  <a:gd name="T7" fmla="*/ 0 h 15"/>
                  <a:gd name="T8" fmla="*/ 32 w 32"/>
                  <a:gd name="T9" fmla="*/ 0 h 15"/>
                </a:gdLst>
                <a:ahLst/>
                <a:cxnLst>
                  <a:cxn ang="0">
                    <a:pos x="T0" y="T1"/>
                  </a:cxn>
                  <a:cxn ang="0">
                    <a:pos x="T2" y="T3"/>
                  </a:cxn>
                  <a:cxn ang="0">
                    <a:pos x="T4" y="T5"/>
                  </a:cxn>
                  <a:cxn ang="0">
                    <a:pos x="T6" y="T7"/>
                  </a:cxn>
                  <a:cxn ang="0">
                    <a:pos x="T8" y="T9"/>
                  </a:cxn>
                </a:cxnLst>
                <a:rect l="0" t="0" r="r" b="b"/>
                <a:pathLst>
                  <a:path w="32" h="15">
                    <a:moveTo>
                      <a:pt x="32" y="0"/>
                    </a:moveTo>
                    <a:cubicBezTo>
                      <a:pt x="32" y="5"/>
                      <a:pt x="32" y="10"/>
                      <a:pt x="32" y="15"/>
                    </a:cubicBezTo>
                    <a:cubicBezTo>
                      <a:pt x="21" y="15"/>
                      <a:pt x="11" y="15"/>
                      <a:pt x="0" y="15"/>
                    </a:cubicBezTo>
                    <a:cubicBezTo>
                      <a:pt x="0" y="10"/>
                      <a:pt x="0" y="5"/>
                      <a:pt x="0" y="0"/>
                    </a:cubicBezTo>
                    <a:cubicBezTo>
                      <a:pt x="10" y="0"/>
                      <a:pt x="21" y="0"/>
                      <a:pt x="32" y="0"/>
                    </a:cubicBezTo>
                    <a:close/>
                  </a:path>
                </a:pathLst>
              </a:custGeom>
              <a:grpFill/>
              <a:ln>
                <a:noFill/>
              </a:ln>
            </p:spPr>
            <p:txBody>
              <a:bodyPr vert="horz" wrap="square" lIns="83126" tIns="41562" rIns="83126" bIns="41562" numCol="1" anchor="t" anchorCtr="0" compatLnSpc="1">
                <a:prstTxWarp prst="textNoShape">
                  <a:avLst/>
                </a:prstTxWarp>
              </a:bodyPr>
              <a:lstStyle/>
              <a:p>
                <a:pPr marL="0" marR="0" lvl="0" indent="0" defTabSz="1251619" eaLnBrk="1" fontAlgn="auto" latinLnBrk="0" hangingPunct="1">
                  <a:lnSpc>
                    <a:spcPct val="100000"/>
                  </a:lnSpc>
                  <a:spcBef>
                    <a:spcPts val="0"/>
                  </a:spcBef>
                  <a:spcAft>
                    <a:spcPts val="0"/>
                  </a:spcAft>
                  <a:buClrTx/>
                  <a:buSzTx/>
                  <a:buFontTx/>
                  <a:buNone/>
                  <a:tabLst/>
                  <a:defRPr/>
                </a:pPr>
                <a:endParaRPr kumimoji="0" lang="en-US" sz="1455" b="0" i="0" u="none" strike="noStrike" kern="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34" name="Freeform 1032">
                <a:extLst>
                  <a:ext uri="{FF2B5EF4-FFF2-40B4-BE49-F238E27FC236}">
                    <a16:creationId xmlns:a16="http://schemas.microsoft.com/office/drawing/2014/main" xmlns="" id="{E3F357E8-EEF6-4740-A1FF-13579020536A}"/>
                  </a:ext>
                </a:extLst>
              </p:cNvPr>
              <p:cNvSpPr>
                <a:spLocks/>
              </p:cNvSpPr>
              <p:nvPr/>
            </p:nvSpPr>
            <p:spPr bwMode="auto">
              <a:xfrm>
                <a:off x="4183201" y="2634372"/>
                <a:ext cx="53538" cy="24538"/>
              </a:xfrm>
              <a:custGeom>
                <a:avLst/>
                <a:gdLst>
                  <a:gd name="T0" fmla="*/ 0 w 33"/>
                  <a:gd name="T1" fmla="*/ 16 h 16"/>
                  <a:gd name="T2" fmla="*/ 0 w 33"/>
                  <a:gd name="T3" fmla="*/ 0 h 16"/>
                  <a:gd name="T4" fmla="*/ 33 w 33"/>
                  <a:gd name="T5" fmla="*/ 0 h 16"/>
                  <a:gd name="T6" fmla="*/ 33 w 33"/>
                  <a:gd name="T7" fmla="*/ 16 h 16"/>
                  <a:gd name="T8" fmla="*/ 0 w 33"/>
                  <a:gd name="T9" fmla="*/ 16 h 16"/>
                </a:gdLst>
                <a:ahLst/>
                <a:cxnLst>
                  <a:cxn ang="0">
                    <a:pos x="T0" y="T1"/>
                  </a:cxn>
                  <a:cxn ang="0">
                    <a:pos x="T2" y="T3"/>
                  </a:cxn>
                  <a:cxn ang="0">
                    <a:pos x="T4" y="T5"/>
                  </a:cxn>
                  <a:cxn ang="0">
                    <a:pos x="T6" y="T7"/>
                  </a:cxn>
                  <a:cxn ang="0">
                    <a:pos x="T8" y="T9"/>
                  </a:cxn>
                </a:cxnLst>
                <a:rect l="0" t="0" r="r" b="b"/>
                <a:pathLst>
                  <a:path w="33" h="16">
                    <a:moveTo>
                      <a:pt x="0" y="16"/>
                    </a:moveTo>
                    <a:cubicBezTo>
                      <a:pt x="0" y="11"/>
                      <a:pt x="0" y="6"/>
                      <a:pt x="0" y="0"/>
                    </a:cubicBezTo>
                    <a:cubicBezTo>
                      <a:pt x="11" y="0"/>
                      <a:pt x="22" y="0"/>
                      <a:pt x="33" y="0"/>
                    </a:cubicBezTo>
                    <a:cubicBezTo>
                      <a:pt x="33" y="6"/>
                      <a:pt x="33" y="11"/>
                      <a:pt x="33" y="16"/>
                    </a:cubicBezTo>
                    <a:cubicBezTo>
                      <a:pt x="22" y="16"/>
                      <a:pt x="12" y="16"/>
                      <a:pt x="0" y="16"/>
                    </a:cubicBezTo>
                    <a:close/>
                  </a:path>
                </a:pathLst>
              </a:custGeom>
              <a:grpFill/>
              <a:ln>
                <a:noFill/>
              </a:ln>
            </p:spPr>
            <p:txBody>
              <a:bodyPr vert="horz" wrap="square" lIns="83126" tIns="41562" rIns="83126" bIns="41562" numCol="1" anchor="t" anchorCtr="0" compatLnSpc="1">
                <a:prstTxWarp prst="textNoShape">
                  <a:avLst/>
                </a:prstTxWarp>
              </a:bodyPr>
              <a:lstStyle/>
              <a:p>
                <a:pPr marL="0" marR="0" lvl="0" indent="0" defTabSz="1251619" eaLnBrk="1" fontAlgn="auto" latinLnBrk="0" hangingPunct="1">
                  <a:lnSpc>
                    <a:spcPct val="100000"/>
                  </a:lnSpc>
                  <a:spcBef>
                    <a:spcPts val="0"/>
                  </a:spcBef>
                  <a:spcAft>
                    <a:spcPts val="0"/>
                  </a:spcAft>
                  <a:buClrTx/>
                  <a:buSzTx/>
                  <a:buFontTx/>
                  <a:buNone/>
                  <a:tabLst/>
                  <a:defRPr/>
                </a:pPr>
                <a:endParaRPr kumimoji="0" lang="en-US" sz="1455" b="0" i="0" u="none" strike="noStrike" kern="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35" name="Freeform 1033">
                <a:extLst>
                  <a:ext uri="{FF2B5EF4-FFF2-40B4-BE49-F238E27FC236}">
                    <a16:creationId xmlns:a16="http://schemas.microsoft.com/office/drawing/2014/main" xmlns="" id="{6E02AA41-3BC2-4FEC-8377-C58CD0891CB2}"/>
                  </a:ext>
                </a:extLst>
              </p:cNvPr>
              <p:cNvSpPr>
                <a:spLocks/>
              </p:cNvSpPr>
              <p:nvPr/>
            </p:nvSpPr>
            <p:spPr bwMode="auto">
              <a:xfrm>
                <a:off x="4484353" y="2540680"/>
                <a:ext cx="58000" cy="51307"/>
              </a:xfrm>
              <a:custGeom>
                <a:avLst/>
                <a:gdLst>
                  <a:gd name="T0" fmla="*/ 10 w 36"/>
                  <a:gd name="T1" fmla="*/ 32 h 32"/>
                  <a:gd name="T2" fmla="*/ 0 w 36"/>
                  <a:gd name="T3" fmla="*/ 19 h 32"/>
                  <a:gd name="T4" fmla="*/ 26 w 36"/>
                  <a:gd name="T5" fmla="*/ 0 h 32"/>
                  <a:gd name="T6" fmla="*/ 36 w 36"/>
                  <a:gd name="T7" fmla="*/ 13 h 32"/>
                  <a:gd name="T8" fmla="*/ 10 w 36"/>
                  <a:gd name="T9" fmla="*/ 32 h 32"/>
                </a:gdLst>
                <a:ahLst/>
                <a:cxnLst>
                  <a:cxn ang="0">
                    <a:pos x="T0" y="T1"/>
                  </a:cxn>
                  <a:cxn ang="0">
                    <a:pos x="T2" y="T3"/>
                  </a:cxn>
                  <a:cxn ang="0">
                    <a:pos x="T4" y="T5"/>
                  </a:cxn>
                  <a:cxn ang="0">
                    <a:pos x="T6" y="T7"/>
                  </a:cxn>
                  <a:cxn ang="0">
                    <a:pos x="T8" y="T9"/>
                  </a:cxn>
                </a:cxnLst>
                <a:rect l="0" t="0" r="r" b="b"/>
                <a:pathLst>
                  <a:path w="36" h="32">
                    <a:moveTo>
                      <a:pt x="10" y="32"/>
                    </a:moveTo>
                    <a:cubicBezTo>
                      <a:pt x="7" y="27"/>
                      <a:pt x="4" y="23"/>
                      <a:pt x="0" y="19"/>
                    </a:cubicBezTo>
                    <a:cubicBezTo>
                      <a:pt x="9" y="12"/>
                      <a:pt x="18" y="6"/>
                      <a:pt x="26" y="0"/>
                    </a:cubicBezTo>
                    <a:cubicBezTo>
                      <a:pt x="30" y="4"/>
                      <a:pt x="33" y="9"/>
                      <a:pt x="36" y="13"/>
                    </a:cubicBezTo>
                    <a:cubicBezTo>
                      <a:pt x="27" y="19"/>
                      <a:pt x="19" y="25"/>
                      <a:pt x="10" y="32"/>
                    </a:cubicBezTo>
                    <a:close/>
                  </a:path>
                </a:pathLst>
              </a:custGeom>
              <a:grpFill/>
              <a:ln>
                <a:noFill/>
              </a:ln>
            </p:spPr>
            <p:txBody>
              <a:bodyPr vert="horz" wrap="square" lIns="83126" tIns="41562" rIns="83126" bIns="41562" numCol="1" anchor="t" anchorCtr="0" compatLnSpc="1">
                <a:prstTxWarp prst="textNoShape">
                  <a:avLst/>
                </a:prstTxWarp>
              </a:bodyPr>
              <a:lstStyle/>
              <a:p>
                <a:pPr marL="0" marR="0" lvl="0" indent="0" defTabSz="1251619" eaLnBrk="1" fontAlgn="auto" latinLnBrk="0" hangingPunct="1">
                  <a:lnSpc>
                    <a:spcPct val="100000"/>
                  </a:lnSpc>
                  <a:spcBef>
                    <a:spcPts val="0"/>
                  </a:spcBef>
                  <a:spcAft>
                    <a:spcPts val="0"/>
                  </a:spcAft>
                  <a:buClrTx/>
                  <a:buSzTx/>
                  <a:buFontTx/>
                  <a:buNone/>
                  <a:tabLst/>
                  <a:defRPr/>
                </a:pPr>
                <a:endParaRPr kumimoji="0" lang="en-US" sz="1455" b="0" i="0" u="none" strike="noStrike" kern="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36" name="Freeform 1034">
                <a:extLst>
                  <a:ext uri="{FF2B5EF4-FFF2-40B4-BE49-F238E27FC236}">
                    <a16:creationId xmlns:a16="http://schemas.microsoft.com/office/drawing/2014/main" xmlns="" id="{B5707092-AB86-4521-9344-21E1680BA51A}"/>
                  </a:ext>
                </a:extLst>
              </p:cNvPr>
              <p:cNvSpPr>
                <a:spLocks/>
              </p:cNvSpPr>
              <p:nvPr/>
            </p:nvSpPr>
            <p:spPr bwMode="auto">
              <a:xfrm>
                <a:off x="4201047" y="2705756"/>
                <a:ext cx="55769" cy="44615"/>
              </a:xfrm>
              <a:custGeom>
                <a:avLst/>
                <a:gdLst>
                  <a:gd name="T0" fmla="*/ 6 w 36"/>
                  <a:gd name="T1" fmla="*/ 28 h 28"/>
                  <a:gd name="T2" fmla="*/ 0 w 36"/>
                  <a:gd name="T3" fmla="*/ 13 h 28"/>
                  <a:gd name="T4" fmla="*/ 29 w 36"/>
                  <a:gd name="T5" fmla="*/ 0 h 28"/>
                  <a:gd name="T6" fmla="*/ 36 w 36"/>
                  <a:gd name="T7" fmla="*/ 15 h 28"/>
                  <a:gd name="T8" fmla="*/ 6 w 36"/>
                  <a:gd name="T9" fmla="*/ 28 h 28"/>
                </a:gdLst>
                <a:ahLst/>
                <a:cxnLst>
                  <a:cxn ang="0">
                    <a:pos x="T0" y="T1"/>
                  </a:cxn>
                  <a:cxn ang="0">
                    <a:pos x="T2" y="T3"/>
                  </a:cxn>
                  <a:cxn ang="0">
                    <a:pos x="T4" y="T5"/>
                  </a:cxn>
                  <a:cxn ang="0">
                    <a:pos x="T6" y="T7"/>
                  </a:cxn>
                  <a:cxn ang="0">
                    <a:pos x="T8" y="T9"/>
                  </a:cxn>
                </a:cxnLst>
                <a:rect l="0" t="0" r="r" b="b"/>
                <a:pathLst>
                  <a:path w="36" h="28">
                    <a:moveTo>
                      <a:pt x="6" y="28"/>
                    </a:moveTo>
                    <a:cubicBezTo>
                      <a:pt x="4" y="23"/>
                      <a:pt x="2" y="18"/>
                      <a:pt x="0" y="13"/>
                    </a:cubicBezTo>
                    <a:cubicBezTo>
                      <a:pt x="9" y="9"/>
                      <a:pt x="19" y="4"/>
                      <a:pt x="29" y="0"/>
                    </a:cubicBezTo>
                    <a:cubicBezTo>
                      <a:pt x="31" y="5"/>
                      <a:pt x="33" y="9"/>
                      <a:pt x="36" y="15"/>
                    </a:cubicBezTo>
                    <a:cubicBezTo>
                      <a:pt x="26" y="19"/>
                      <a:pt x="16" y="23"/>
                      <a:pt x="6" y="28"/>
                    </a:cubicBezTo>
                    <a:close/>
                  </a:path>
                </a:pathLst>
              </a:custGeom>
              <a:grpFill/>
              <a:ln>
                <a:noFill/>
              </a:ln>
            </p:spPr>
            <p:txBody>
              <a:bodyPr vert="horz" wrap="square" lIns="83126" tIns="41562" rIns="83126" bIns="41562" numCol="1" anchor="t" anchorCtr="0" compatLnSpc="1">
                <a:prstTxWarp prst="textNoShape">
                  <a:avLst/>
                </a:prstTxWarp>
              </a:bodyPr>
              <a:lstStyle/>
              <a:p>
                <a:pPr marL="0" marR="0" lvl="0" indent="0" defTabSz="1251619" eaLnBrk="1" fontAlgn="auto" latinLnBrk="0" hangingPunct="1">
                  <a:lnSpc>
                    <a:spcPct val="100000"/>
                  </a:lnSpc>
                  <a:spcBef>
                    <a:spcPts val="0"/>
                  </a:spcBef>
                  <a:spcAft>
                    <a:spcPts val="0"/>
                  </a:spcAft>
                  <a:buClrTx/>
                  <a:buSzTx/>
                  <a:buFontTx/>
                  <a:buNone/>
                  <a:tabLst/>
                  <a:defRPr/>
                </a:pPr>
                <a:endParaRPr kumimoji="0" lang="en-US" sz="1455" b="0" i="0" u="none" strike="noStrike" kern="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37" name="Freeform 1035">
                <a:extLst>
                  <a:ext uri="{FF2B5EF4-FFF2-40B4-BE49-F238E27FC236}">
                    <a16:creationId xmlns:a16="http://schemas.microsoft.com/office/drawing/2014/main" xmlns="" id="{43194E70-8F97-4A9B-A1BF-BD704E58074A}"/>
                  </a:ext>
                </a:extLst>
              </p:cNvPr>
              <p:cNvSpPr>
                <a:spLocks/>
              </p:cNvSpPr>
              <p:nvPr/>
            </p:nvSpPr>
            <p:spPr bwMode="auto">
              <a:xfrm>
                <a:off x="4205509" y="2540680"/>
                <a:ext cx="55769" cy="51307"/>
              </a:xfrm>
              <a:custGeom>
                <a:avLst/>
                <a:gdLst>
                  <a:gd name="T0" fmla="*/ 35 w 35"/>
                  <a:gd name="T1" fmla="*/ 19 h 32"/>
                  <a:gd name="T2" fmla="*/ 26 w 35"/>
                  <a:gd name="T3" fmla="*/ 32 h 32"/>
                  <a:gd name="T4" fmla="*/ 0 w 35"/>
                  <a:gd name="T5" fmla="*/ 13 h 32"/>
                  <a:gd name="T6" fmla="*/ 9 w 35"/>
                  <a:gd name="T7" fmla="*/ 0 h 32"/>
                  <a:gd name="T8" fmla="*/ 35 w 35"/>
                  <a:gd name="T9" fmla="*/ 19 h 32"/>
                </a:gdLst>
                <a:ahLst/>
                <a:cxnLst>
                  <a:cxn ang="0">
                    <a:pos x="T0" y="T1"/>
                  </a:cxn>
                  <a:cxn ang="0">
                    <a:pos x="T2" y="T3"/>
                  </a:cxn>
                  <a:cxn ang="0">
                    <a:pos x="T4" y="T5"/>
                  </a:cxn>
                  <a:cxn ang="0">
                    <a:pos x="T6" y="T7"/>
                  </a:cxn>
                  <a:cxn ang="0">
                    <a:pos x="T8" y="T9"/>
                  </a:cxn>
                </a:cxnLst>
                <a:rect l="0" t="0" r="r" b="b"/>
                <a:pathLst>
                  <a:path w="35" h="32">
                    <a:moveTo>
                      <a:pt x="35" y="19"/>
                    </a:moveTo>
                    <a:cubicBezTo>
                      <a:pt x="32" y="23"/>
                      <a:pt x="29" y="27"/>
                      <a:pt x="26" y="32"/>
                    </a:cubicBezTo>
                    <a:cubicBezTo>
                      <a:pt x="17" y="26"/>
                      <a:pt x="9" y="19"/>
                      <a:pt x="0" y="13"/>
                    </a:cubicBezTo>
                    <a:cubicBezTo>
                      <a:pt x="3" y="9"/>
                      <a:pt x="6" y="4"/>
                      <a:pt x="9" y="0"/>
                    </a:cubicBezTo>
                    <a:cubicBezTo>
                      <a:pt x="18" y="6"/>
                      <a:pt x="26" y="12"/>
                      <a:pt x="35" y="19"/>
                    </a:cubicBezTo>
                    <a:close/>
                  </a:path>
                </a:pathLst>
              </a:custGeom>
              <a:grpFill/>
              <a:ln>
                <a:noFill/>
              </a:ln>
            </p:spPr>
            <p:txBody>
              <a:bodyPr vert="horz" wrap="square" lIns="83126" tIns="41562" rIns="83126" bIns="41562" numCol="1" anchor="t" anchorCtr="0" compatLnSpc="1">
                <a:prstTxWarp prst="textNoShape">
                  <a:avLst/>
                </a:prstTxWarp>
              </a:bodyPr>
              <a:lstStyle/>
              <a:p>
                <a:pPr marL="0" marR="0" lvl="0" indent="0" defTabSz="1251619" eaLnBrk="1" fontAlgn="auto" latinLnBrk="0" hangingPunct="1">
                  <a:lnSpc>
                    <a:spcPct val="100000"/>
                  </a:lnSpc>
                  <a:spcBef>
                    <a:spcPts val="0"/>
                  </a:spcBef>
                  <a:spcAft>
                    <a:spcPts val="0"/>
                  </a:spcAft>
                  <a:buClrTx/>
                  <a:buSzTx/>
                  <a:buFontTx/>
                  <a:buNone/>
                  <a:tabLst/>
                  <a:defRPr/>
                </a:pPr>
                <a:endParaRPr kumimoji="0" lang="en-US" sz="1455" b="0" i="0" u="none" strike="noStrike" kern="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38" name="Freeform 1036">
                <a:extLst>
                  <a:ext uri="{FF2B5EF4-FFF2-40B4-BE49-F238E27FC236}">
                    <a16:creationId xmlns:a16="http://schemas.microsoft.com/office/drawing/2014/main" xmlns="" id="{FAD3DF7E-0A80-494D-9870-FD7A9C56B9C4}"/>
                  </a:ext>
                </a:extLst>
              </p:cNvPr>
              <p:cNvSpPr>
                <a:spLocks/>
              </p:cNvSpPr>
              <p:nvPr/>
            </p:nvSpPr>
            <p:spPr bwMode="auto">
              <a:xfrm>
                <a:off x="4488815" y="2705756"/>
                <a:ext cx="58000" cy="44615"/>
              </a:xfrm>
              <a:custGeom>
                <a:avLst/>
                <a:gdLst>
                  <a:gd name="T0" fmla="*/ 0 w 36"/>
                  <a:gd name="T1" fmla="*/ 15 h 27"/>
                  <a:gd name="T2" fmla="*/ 7 w 36"/>
                  <a:gd name="T3" fmla="*/ 0 h 27"/>
                  <a:gd name="T4" fmla="*/ 36 w 36"/>
                  <a:gd name="T5" fmla="*/ 12 h 27"/>
                  <a:gd name="T6" fmla="*/ 30 w 36"/>
                  <a:gd name="T7" fmla="*/ 27 h 27"/>
                  <a:gd name="T8" fmla="*/ 0 w 36"/>
                  <a:gd name="T9" fmla="*/ 15 h 27"/>
                </a:gdLst>
                <a:ahLst/>
                <a:cxnLst>
                  <a:cxn ang="0">
                    <a:pos x="T0" y="T1"/>
                  </a:cxn>
                  <a:cxn ang="0">
                    <a:pos x="T2" y="T3"/>
                  </a:cxn>
                  <a:cxn ang="0">
                    <a:pos x="T4" y="T5"/>
                  </a:cxn>
                  <a:cxn ang="0">
                    <a:pos x="T6" y="T7"/>
                  </a:cxn>
                  <a:cxn ang="0">
                    <a:pos x="T8" y="T9"/>
                  </a:cxn>
                </a:cxnLst>
                <a:rect l="0" t="0" r="r" b="b"/>
                <a:pathLst>
                  <a:path w="36" h="27">
                    <a:moveTo>
                      <a:pt x="0" y="15"/>
                    </a:moveTo>
                    <a:cubicBezTo>
                      <a:pt x="3" y="10"/>
                      <a:pt x="5" y="5"/>
                      <a:pt x="7" y="0"/>
                    </a:cubicBezTo>
                    <a:cubicBezTo>
                      <a:pt x="16" y="4"/>
                      <a:pt x="26" y="8"/>
                      <a:pt x="36" y="12"/>
                    </a:cubicBezTo>
                    <a:cubicBezTo>
                      <a:pt x="34" y="17"/>
                      <a:pt x="32" y="22"/>
                      <a:pt x="30" y="27"/>
                    </a:cubicBezTo>
                    <a:cubicBezTo>
                      <a:pt x="20" y="23"/>
                      <a:pt x="10" y="19"/>
                      <a:pt x="0" y="15"/>
                    </a:cubicBezTo>
                    <a:close/>
                  </a:path>
                </a:pathLst>
              </a:custGeom>
              <a:grpFill/>
              <a:ln>
                <a:noFill/>
              </a:ln>
            </p:spPr>
            <p:txBody>
              <a:bodyPr vert="horz" wrap="square" lIns="83126" tIns="41562" rIns="83126" bIns="41562" numCol="1" anchor="t" anchorCtr="0" compatLnSpc="1">
                <a:prstTxWarp prst="textNoShape">
                  <a:avLst/>
                </a:prstTxWarp>
              </a:bodyPr>
              <a:lstStyle/>
              <a:p>
                <a:pPr marL="0" marR="0" lvl="0" indent="0" defTabSz="1251619" eaLnBrk="1" fontAlgn="auto" latinLnBrk="0" hangingPunct="1">
                  <a:lnSpc>
                    <a:spcPct val="100000"/>
                  </a:lnSpc>
                  <a:spcBef>
                    <a:spcPts val="0"/>
                  </a:spcBef>
                  <a:spcAft>
                    <a:spcPts val="0"/>
                  </a:spcAft>
                  <a:buClrTx/>
                  <a:buSzTx/>
                  <a:buFontTx/>
                  <a:buNone/>
                  <a:tabLst/>
                  <a:defRPr/>
                </a:pPr>
                <a:endParaRPr kumimoji="0" lang="en-US" sz="1455" b="0" i="0" u="none" strike="noStrike" kern="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39" name="Freeform 1037">
                <a:extLst>
                  <a:ext uri="{FF2B5EF4-FFF2-40B4-BE49-F238E27FC236}">
                    <a16:creationId xmlns:a16="http://schemas.microsoft.com/office/drawing/2014/main" xmlns="" id="{5640F869-3B38-4C56-B193-760F91CC098E}"/>
                  </a:ext>
                </a:extLst>
              </p:cNvPr>
              <p:cNvSpPr>
                <a:spLocks/>
              </p:cNvSpPr>
              <p:nvPr/>
            </p:nvSpPr>
            <p:spPr bwMode="auto">
              <a:xfrm>
                <a:off x="4430815" y="2484911"/>
                <a:ext cx="44615" cy="55768"/>
              </a:xfrm>
              <a:custGeom>
                <a:avLst/>
                <a:gdLst>
                  <a:gd name="T0" fmla="*/ 14 w 28"/>
                  <a:gd name="T1" fmla="*/ 0 h 35"/>
                  <a:gd name="T2" fmla="*/ 28 w 28"/>
                  <a:gd name="T3" fmla="*/ 8 h 35"/>
                  <a:gd name="T4" fmla="*/ 14 w 28"/>
                  <a:gd name="T5" fmla="*/ 35 h 35"/>
                  <a:gd name="T6" fmla="*/ 0 w 28"/>
                  <a:gd name="T7" fmla="*/ 27 h 35"/>
                  <a:gd name="T8" fmla="*/ 14 w 28"/>
                  <a:gd name="T9" fmla="*/ 0 h 35"/>
                </a:gdLst>
                <a:ahLst/>
                <a:cxnLst>
                  <a:cxn ang="0">
                    <a:pos x="T0" y="T1"/>
                  </a:cxn>
                  <a:cxn ang="0">
                    <a:pos x="T2" y="T3"/>
                  </a:cxn>
                  <a:cxn ang="0">
                    <a:pos x="T4" y="T5"/>
                  </a:cxn>
                  <a:cxn ang="0">
                    <a:pos x="T6" y="T7"/>
                  </a:cxn>
                  <a:cxn ang="0">
                    <a:pos x="T8" y="T9"/>
                  </a:cxn>
                </a:cxnLst>
                <a:rect l="0" t="0" r="r" b="b"/>
                <a:pathLst>
                  <a:path w="28" h="35">
                    <a:moveTo>
                      <a:pt x="14" y="0"/>
                    </a:moveTo>
                    <a:cubicBezTo>
                      <a:pt x="19" y="3"/>
                      <a:pt x="23" y="5"/>
                      <a:pt x="28" y="8"/>
                    </a:cubicBezTo>
                    <a:cubicBezTo>
                      <a:pt x="24" y="17"/>
                      <a:pt x="19" y="26"/>
                      <a:pt x="14" y="35"/>
                    </a:cubicBezTo>
                    <a:cubicBezTo>
                      <a:pt x="9" y="32"/>
                      <a:pt x="5" y="29"/>
                      <a:pt x="0" y="27"/>
                    </a:cubicBezTo>
                    <a:cubicBezTo>
                      <a:pt x="4" y="18"/>
                      <a:pt x="9" y="9"/>
                      <a:pt x="14" y="0"/>
                    </a:cubicBezTo>
                    <a:close/>
                  </a:path>
                </a:pathLst>
              </a:custGeom>
              <a:grpFill/>
              <a:ln>
                <a:noFill/>
              </a:ln>
            </p:spPr>
            <p:txBody>
              <a:bodyPr vert="horz" wrap="square" lIns="83126" tIns="41562" rIns="83126" bIns="41562" numCol="1" anchor="t" anchorCtr="0" compatLnSpc="1">
                <a:prstTxWarp prst="textNoShape">
                  <a:avLst/>
                </a:prstTxWarp>
              </a:bodyPr>
              <a:lstStyle/>
              <a:p>
                <a:pPr marL="0" marR="0" lvl="0" indent="0" defTabSz="1251619" eaLnBrk="1" fontAlgn="auto" latinLnBrk="0" hangingPunct="1">
                  <a:lnSpc>
                    <a:spcPct val="100000"/>
                  </a:lnSpc>
                  <a:spcBef>
                    <a:spcPts val="0"/>
                  </a:spcBef>
                  <a:spcAft>
                    <a:spcPts val="0"/>
                  </a:spcAft>
                  <a:buClrTx/>
                  <a:buSzTx/>
                  <a:buFontTx/>
                  <a:buNone/>
                  <a:tabLst/>
                  <a:defRPr/>
                </a:pPr>
                <a:endParaRPr kumimoji="0" lang="en-US" sz="1455" b="0" i="0" u="none" strike="noStrike" kern="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40" name="Freeform 1038">
                <a:extLst>
                  <a:ext uri="{FF2B5EF4-FFF2-40B4-BE49-F238E27FC236}">
                    <a16:creationId xmlns:a16="http://schemas.microsoft.com/office/drawing/2014/main" xmlns="" id="{FCE500D6-69F6-4C5E-9CB9-885701AF791E}"/>
                  </a:ext>
                </a:extLst>
              </p:cNvPr>
              <p:cNvSpPr>
                <a:spLocks/>
              </p:cNvSpPr>
              <p:nvPr/>
            </p:nvSpPr>
            <p:spPr bwMode="auto">
              <a:xfrm>
                <a:off x="4270201" y="2484911"/>
                <a:ext cx="46846" cy="55768"/>
              </a:xfrm>
              <a:custGeom>
                <a:avLst/>
                <a:gdLst>
                  <a:gd name="T0" fmla="*/ 15 w 29"/>
                  <a:gd name="T1" fmla="*/ 35 h 35"/>
                  <a:gd name="T2" fmla="*/ 0 w 29"/>
                  <a:gd name="T3" fmla="*/ 8 h 35"/>
                  <a:gd name="T4" fmla="*/ 15 w 29"/>
                  <a:gd name="T5" fmla="*/ 0 h 35"/>
                  <a:gd name="T6" fmla="*/ 29 w 29"/>
                  <a:gd name="T7" fmla="*/ 27 h 35"/>
                  <a:gd name="T8" fmla="*/ 15 w 29"/>
                  <a:gd name="T9" fmla="*/ 35 h 35"/>
                </a:gdLst>
                <a:ahLst/>
                <a:cxnLst>
                  <a:cxn ang="0">
                    <a:pos x="T0" y="T1"/>
                  </a:cxn>
                  <a:cxn ang="0">
                    <a:pos x="T2" y="T3"/>
                  </a:cxn>
                  <a:cxn ang="0">
                    <a:pos x="T4" y="T5"/>
                  </a:cxn>
                  <a:cxn ang="0">
                    <a:pos x="T6" y="T7"/>
                  </a:cxn>
                  <a:cxn ang="0">
                    <a:pos x="T8" y="T9"/>
                  </a:cxn>
                </a:cxnLst>
                <a:rect l="0" t="0" r="r" b="b"/>
                <a:pathLst>
                  <a:path w="29" h="35">
                    <a:moveTo>
                      <a:pt x="15" y="35"/>
                    </a:moveTo>
                    <a:cubicBezTo>
                      <a:pt x="10" y="26"/>
                      <a:pt x="5" y="17"/>
                      <a:pt x="0" y="8"/>
                    </a:cubicBezTo>
                    <a:cubicBezTo>
                      <a:pt x="5" y="5"/>
                      <a:pt x="10" y="3"/>
                      <a:pt x="15" y="0"/>
                    </a:cubicBezTo>
                    <a:cubicBezTo>
                      <a:pt x="20" y="9"/>
                      <a:pt x="24" y="18"/>
                      <a:pt x="29" y="27"/>
                    </a:cubicBezTo>
                    <a:cubicBezTo>
                      <a:pt x="24" y="29"/>
                      <a:pt x="20" y="32"/>
                      <a:pt x="15" y="35"/>
                    </a:cubicBezTo>
                    <a:close/>
                  </a:path>
                </a:pathLst>
              </a:custGeom>
              <a:grpFill/>
              <a:ln>
                <a:noFill/>
              </a:ln>
            </p:spPr>
            <p:txBody>
              <a:bodyPr vert="horz" wrap="square" lIns="83126" tIns="41562" rIns="83126" bIns="41562" numCol="1" anchor="t" anchorCtr="0" compatLnSpc="1">
                <a:prstTxWarp prst="textNoShape">
                  <a:avLst/>
                </a:prstTxWarp>
              </a:bodyPr>
              <a:lstStyle/>
              <a:p>
                <a:pPr marL="0" marR="0" lvl="0" indent="0" defTabSz="1251619" eaLnBrk="1" fontAlgn="auto" latinLnBrk="0" hangingPunct="1">
                  <a:lnSpc>
                    <a:spcPct val="100000"/>
                  </a:lnSpc>
                  <a:spcBef>
                    <a:spcPts val="0"/>
                  </a:spcBef>
                  <a:spcAft>
                    <a:spcPts val="0"/>
                  </a:spcAft>
                  <a:buClrTx/>
                  <a:buSzTx/>
                  <a:buFontTx/>
                  <a:buNone/>
                  <a:tabLst/>
                  <a:defRPr/>
                </a:pPr>
                <a:endParaRPr kumimoji="0" lang="en-US" sz="1455" b="0" i="0" u="none" strike="noStrike" kern="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41" name="Freeform 1039">
                <a:extLst>
                  <a:ext uri="{FF2B5EF4-FFF2-40B4-BE49-F238E27FC236}">
                    <a16:creationId xmlns:a16="http://schemas.microsoft.com/office/drawing/2014/main" xmlns="" id="{431DB97A-1E64-4E69-B1D8-D1643561745C}"/>
                  </a:ext>
                </a:extLst>
              </p:cNvPr>
              <p:cNvSpPr>
                <a:spLocks/>
              </p:cNvSpPr>
              <p:nvPr/>
            </p:nvSpPr>
            <p:spPr bwMode="auto">
              <a:xfrm>
                <a:off x="4361661" y="2471526"/>
                <a:ext cx="24539" cy="46845"/>
              </a:xfrm>
              <a:custGeom>
                <a:avLst/>
                <a:gdLst>
                  <a:gd name="T0" fmla="*/ 0 w 16"/>
                  <a:gd name="T1" fmla="*/ 0 h 29"/>
                  <a:gd name="T2" fmla="*/ 16 w 16"/>
                  <a:gd name="T3" fmla="*/ 0 h 29"/>
                  <a:gd name="T4" fmla="*/ 16 w 16"/>
                  <a:gd name="T5" fmla="*/ 29 h 29"/>
                  <a:gd name="T6" fmla="*/ 0 w 16"/>
                  <a:gd name="T7" fmla="*/ 29 h 29"/>
                  <a:gd name="T8" fmla="*/ 0 w 16"/>
                  <a:gd name="T9" fmla="*/ 0 h 29"/>
                </a:gdLst>
                <a:ahLst/>
                <a:cxnLst>
                  <a:cxn ang="0">
                    <a:pos x="T0" y="T1"/>
                  </a:cxn>
                  <a:cxn ang="0">
                    <a:pos x="T2" y="T3"/>
                  </a:cxn>
                  <a:cxn ang="0">
                    <a:pos x="T4" y="T5"/>
                  </a:cxn>
                  <a:cxn ang="0">
                    <a:pos x="T6" y="T7"/>
                  </a:cxn>
                  <a:cxn ang="0">
                    <a:pos x="T8" y="T9"/>
                  </a:cxn>
                </a:cxnLst>
                <a:rect l="0" t="0" r="r" b="b"/>
                <a:pathLst>
                  <a:path w="16" h="29">
                    <a:moveTo>
                      <a:pt x="0" y="0"/>
                    </a:moveTo>
                    <a:cubicBezTo>
                      <a:pt x="6" y="0"/>
                      <a:pt x="11" y="0"/>
                      <a:pt x="16" y="0"/>
                    </a:cubicBezTo>
                    <a:cubicBezTo>
                      <a:pt x="16" y="10"/>
                      <a:pt x="16" y="20"/>
                      <a:pt x="16" y="29"/>
                    </a:cubicBezTo>
                    <a:cubicBezTo>
                      <a:pt x="11" y="29"/>
                      <a:pt x="6" y="29"/>
                      <a:pt x="0" y="29"/>
                    </a:cubicBezTo>
                    <a:cubicBezTo>
                      <a:pt x="0" y="20"/>
                      <a:pt x="0" y="10"/>
                      <a:pt x="0" y="0"/>
                    </a:cubicBezTo>
                    <a:close/>
                  </a:path>
                </a:pathLst>
              </a:custGeom>
              <a:grpFill/>
              <a:ln>
                <a:noFill/>
              </a:ln>
            </p:spPr>
            <p:txBody>
              <a:bodyPr vert="horz" wrap="square" lIns="83126" tIns="41562" rIns="83126" bIns="41562" numCol="1" anchor="t" anchorCtr="0" compatLnSpc="1">
                <a:prstTxWarp prst="textNoShape">
                  <a:avLst/>
                </a:prstTxWarp>
              </a:bodyPr>
              <a:lstStyle/>
              <a:p>
                <a:pPr marL="0" marR="0" lvl="0" indent="0" defTabSz="1251619" eaLnBrk="1" fontAlgn="auto" latinLnBrk="0" hangingPunct="1">
                  <a:lnSpc>
                    <a:spcPct val="100000"/>
                  </a:lnSpc>
                  <a:spcBef>
                    <a:spcPts val="0"/>
                  </a:spcBef>
                  <a:spcAft>
                    <a:spcPts val="0"/>
                  </a:spcAft>
                  <a:buClrTx/>
                  <a:buSzTx/>
                  <a:buFontTx/>
                  <a:buNone/>
                  <a:tabLst/>
                  <a:defRPr/>
                </a:pPr>
                <a:endParaRPr kumimoji="0" lang="en-US" sz="1455" b="0" i="0" u="none" strike="noStrike" kern="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sp>
            <p:nvSpPr>
              <p:cNvPr id="42" name="Freeform 1040">
                <a:extLst>
                  <a:ext uri="{FF2B5EF4-FFF2-40B4-BE49-F238E27FC236}">
                    <a16:creationId xmlns:a16="http://schemas.microsoft.com/office/drawing/2014/main" xmlns="" id="{3B835E55-6C34-41FC-851A-BC475B2C2B1E}"/>
                  </a:ext>
                </a:extLst>
              </p:cNvPr>
              <p:cNvSpPr>
                <a:spLocks/>
              </p:cNvSpPr>
              <p:nvPr/>
            </p:nvSpPr>
            <p:spPr bwMode="auto">
              <a:xfrm>
                <a:off x="4339354" y="2877523"/>
                <a:ext cx="69154" cy="22308"/>
              </a:xfrm>
              <a:custGeom>
                <a:avLst/>
                <a:gdLst>
                  <a:gd name="T0" fmla="*/ 0 w 44"/>
                  <a:gd name="T1" fmla="*/ 0 h 14"/>
                  <a:gd name="T2" fmla="*/ 44 w 44"/>
                  <a:gd name="T3" fmla="*/ 0 h 14"/>
                  <a:gd name="T4" fmla="*/ 30 w 44"/>
                  <a:gd name="T5" fmla="*/ 11 h 14"/>
                  <a:gd name="T6" fmla="*/ 25 w 44"/>
                  <a:gd name="T7" fmla="*/ 13 h 14"/>
                  <a:gd name="T8" fmla="*/ 5 w 44"/>
                  <a:gd name="T9" fmla="*/ 5 h 14"/>
                  <a:gd name="T10" fmla="*/ 0 w 44"/>
                  <a:gd name="T11" fmla="*/ 0 h 14"/>
                </a:gdLst>
                <a:ahLst/>
                <a:cxnLst>
                  <a:cxn ang="0">
                    <a:pos x="T0" y="T1"/>
                  </a:cxn>
                  <a:cxn ang="0">
                    <a:pos x="T2" y="T3"/>
                  </a:cxn>
                  <a:cxn ang="0">
                    <a:pos x="T4" y="T5"/>
                  </a:cxn>
                  <a:cxn ang="0">
                    <a:pos x="T6" y="T7"/>
                  </a:cxn>
                  <a:cxn ang="0">
                    <a:pos x="T8" y="T9"/>
                  </a:cxn>
                  <a:cxn ang="0">
                    <a:pos x="T10" y="T11"/>
                  </a:cxn>
                </a:cxnLst>
                <a:rect l="0" t="0" r="r" b="b"/>
                <a:pathLst>
                  <a:path w="44" h="14">
                    <a:moveTo>
                      <a:pt x="0" y="0"/>
                    </a:moveTo>
                    <a:cubicBezTo>
                      <a:pt x="15" y="0"/>
                      <a:pt x="29" y="0"/>
                      <a:pt x="44" y="0"/>
                    </a:cubicBezTo>
                    <a:cubicBezTo>
                      <a:pt x="39" y="4"/>
                      <a:pt x="35" y="8"/>
                      <a:pt x="30" y="11"/>
                    </a:cubicBezTo>
                    <a:cubicBezTo>
                      <a:pt x="29" y="13"/>
                      <a:pt x="27" y="12"/>
                      <a:pt x="25" y="13"/>
                    </a:cubicBezTo>
                    <a:cubicBezTo>
                      <a:pt x="17" y="14"/>
                      <a:pt x="10" y="11"/>
                      <a:pt x="5" y="5"/>
                    </a:cubicBezTo>
                    <a:cubicBezTo>
                      <a:pt x="4" y="4"/>
                      <a:pt x="2" y="2"/>
                      <a:pt x="0" y="0"/>
                    </a:cubicBezTo>
                    <a:close/>
                  </a:path>
                </a:pathLst>
              </a:custGeom>
              <a:grpFill/>
              <a:ln>
                <a:noFill/>
              </a:ln>
            </p:spPr>
            <p:txBody>
              <a:bodyPr vert="horz" wrap="square" lIns="83126" tIns="41562" rIns="83126" bIns="41562" numCol="1" anchor="t" anchorCtr="0" compatLnSpc="1">
                <a:prstTxWarp prst="textNoShape">
                  <a:avLst/>
                </a:prstTxWarp>
              </a:bodyPr>
              <a:lstStyle/>
              <a:p>
                <a:pPr marL="0" marR="0" lvl="0" indent="0" defTabSz="1251619" eaLnBrk="1" fontAlgn="auto" latinLnBrk="0" hangingPunct="1">
                  <a:lnSpc>
                    <a:spcPct val="100000"/>
                  </a:lnSpc>
                  <a:spcBef>
                    <a:spcPts val="0"/>
                  </a:spcBef>
                  <a:spcAft>
                    <a:spcPts val="0"/>
                  </a:spcAft>
                  <a:buClrTx/>
                  <a:buSzTx/>
                  <a:buFontTx/>
                  <a:buNone/>
                  <a:tabLst/>
                  <a:defRPr/>
                </a:pPr>
                <a:endParaRPr kumimoji="0" lang="en-US" sz="1455" b="0" i="0" u="none" strike="noStrike" kern="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grpSp>
        <p:sp>
          <p:nvSpPr>
            <p:cNvPr id="29" name="Freeform 85">
              <a:extLst>
                <a:ext uri="{FF2B5EF4-FFF2-40B4-BE49-F238E27FC236}">
                  <a16:creationId xmlns:a16="http://schemas.microsoft.com/office/drawing/2014/main" xmlns="" id="{A605358D-9277-4659-86F1-5428D0B65FDF}"/>
                </a:ext>
              </a:extLst>
            </p:cNvPr>
            <p:cNvSpPr>
              <a:spLocks noEditPoints="1"/>
            </p:cNvSpPr>
            <p:nvPr/>
          </p:nvSpPr>
          <p:spPr bwMode="white">
            <a:xfrm>
              <a:off x="5281315" y="5325697"/>
              <a:ext cx="396000" cy="255134"/>
            </a:xfrm>
            <a:custGeom>
              <a:avLst/>
              <a:gdLst>
                <a:gd name="T0" fmla="*/ 45 w 421"/>
                <a:gd name="T1" fmla="*/ 0 h 256"/>
                <a:gd name="T2" fmla="*/ 45 w 421"/>
                <a:gd name="T3" fmla="*/ 218 h 256"/>
                <a:gd name="T4" fmla="*/ 201 w 421"/>
                <a:gd name="T5" fmla="*/ 249 h 256"/>
                <a:gd name="T6" fmla="*/ 201 w 421"/>
                <a:gd name="T7" fmla="*/ 31 h 256"/>
                <a:gd name="T8" fmla="*/ 45 w 421"/>
                <a:gd name="T9" fmla="*/ 0 h 256"/>
                <a:gd name="T10" fmla="*/ 376 w 421"/>
                <a:gd name="T11" fmla="*/ 0 h 256"/>
                <a:gd name="T12" fmla="*/ 221 w 421"/>
                <a:gd name="T13" fmla="*/ 31 h 256"/>
                <a:gd name="T14" fmla="*/ 221 w 421"/>
                <a:gd name="T15" fmla="*/ 249 h 256"/>
                <a:gd name="T16" fmla="*/ 376 w 421"/>
                <a:gd name="T17" fmla="*/ 218 h 256"/>
                <a:gd name="T18" fmla="*/ 376 w 421"/>
                <a:gd name="T19" fmla="*/ 0 h 256"/>
                <a:gd name="T20" fmla="*/ 0 w 421"/>
                <a:gd name="T21" fmla="*/ 23 h 256"/>
                <a:gd name="T22" fmla="*/ 0 w 421"/>
                <a:gd name="T23" fmla="*/ 256 h 256"/>
                <a:gd name="T24" fmla="*/ 185 w 421"/>
                <a:gd name="T25" fmla="*/ 256 h 256"/>
                <a:gd name="T26" fmla="*/ 45 w 421"/>
                <a:gd name="T27" fmla="*/ 233 h 256"/>
                <a:gd name="T28" fmla="*/ 30 w 421"/>
                <a:gd name="T29" fmla="*/ 233 h 256"/>
                <a:gd name="T30" fmla="*/ 30 w 421"/>
                <a:gd name="T31" fmla="*/ 218 h 256"/>
                <a:gd name="T32" fmla="*/ 30 w 421"/>
                <a:gd name="T33" fmla="*/ 23 h 256"/>
                <a:gd name="T34" fmla="*/ 0 w 421"/>
                <a:gd name="T35" fmla="*/ 23 h 256"/>
                <a:gd name="T36" fmla="*/ 391 w 421"/>
                <a:gd name="T37" fmla="*/ 23 h 256"/>
                <a:gd name="T38" fmla="*/ 391 w 421"/>
                <a:gd name="T39" fmla="*/ 218 h 256"/>
                <a:gd name="T40" fmla="*/ 391 w 421"/>
                <a:gd name="T41" fmla="*/ 233 h 256"/>
                <a:gd name="T42" fmla="*/ 376 w 421"/>
                <a:gd name="T43" fmla="*/ 233 h 256"/>
                <a:gd name="T44" fmla="*/ 237 w 421"/>
                <a:gd name="T45" fmla="*/ 256 h 256"/>
                <a:gd name="T46" fmla="*/ 421 w 421"/>
                <a:gd name="T47" fmla="*/ 256 h 256"/>
                <a:gd name="T48" fmla="*/ 421 w 421"/>
                <a:gd name="T49" fmla="*/ 23 h 256"/>
                <a:gd name="T50" fmla="*/ 391 w 421"/>
                <a:gd name="T51" fmla="*/ 2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1" h="256">
                  <a:moveTo>
                    <a:pt x="45" y="0"/>
                  </a:moveTo>
                  <a:cubicBezTo>
                    <a:pt x="45" y="218"/>
                    <a:pt x="45" y="218"/>
                    <a:pt x="45" y="218"/>
                  </a:cubicBezTo>
                  <a:cubicBezTo>
                    <a:pt x="146" y="218"/>
                    <a:pt x="165" y="231"/>
                    <a:pt x="201" y="249"/>
                  </a:cubicBezTo>
                  <a:cubicBezTo>
                    <a:pt x="201" y="31"/>
                    <a:pt x="201" y="31"/>
                    <a:pt x="201" y="31"/>
                  </a:cubicBezTo>
                  <a:cubicBezTo>
                    <a:pt x="183" y="12"/>
                    <a:pt x="156" y="0"/>
                    <a:pt x="45" y="0"/>
                  </a:cubicBezTo>
                  <a:close/>
                  <a:moveTo>
                    <a:pt x="376" y="0"/>
                  </a:moveTo>
                  <a:cubicBezTo>
                    <a:pt x="265" y="0"/>
                    <a:pt x="238" y="12"/>
                    <a:pt x="221" y="31"/>
                  </a:cubicBezTo>
                  <a:cubicBezTo>
                    <a:pt x="221" y="249"/>
                    <a:pt x="221" y="249"/>
                    <a:pt x="221" y="249"/>
                  </a:cubicBezTo>
                  <a:cubicBezTo>
                    <a:pt x="256" y="231"/>
                    <a:pt x="275" y="218"/>
                    <a:pt x="376" y="218"/>
                  </a:cubicBezTo>
                  <a:lnTo>
                    <a:pt x="376" y="0"/>
                  </a:lnTo>
                  <a:close/>
                  <a:moveTo>
                    <a:pt x="0" y="23"/>
                  </a:moveTo>
                  <a:cubicBezTo>
                    <a:pt x="0" y="256"/>
                    <a:pt x="0" y="256"/>
                    <a:pt x="0" y="256"/>
                  </a:cubicBezTo>
                  <a:cubicBezTo>
                    <a:pt x="185" y="256"/>
                    <a:pt x="185" y="256"/>
                    <a:pt x="185" y="256"/>
                  </a:cubicBezTo>
                  <a:cubicBezTo>
                    <a:pt x="155" y="242"/>
                    <a:pt x="133" y="233"/>
                    <a:pt x="45" y="233"/>
                  </a:cubicBezTo>
                  <a:cubicBezTo>
                    <a:pt x="30" y="233"/>
                    <a:pt x="30" y="233"/>
                    <a:pt x="30" y="233"/>
                  </a:cubicBezTo>
                  <a:cubicBezTo>
                    <a:pt x="30" y="218"/>
                    <a:pt x="30" y="218"/>
                    <a:pt x="30" y="218"/>
                  </a:cubicBezTo>
                  <a:cubicBezTo>
                    <a:pt x="30" y="23"/>
                    <a:pt x="30" y="23"/>
                    <a:pt x="30" y="23"/>
                  </a:cubicBezTo>
                  <a:lnTo>
                    <a:pt x="0" y="23"/>
                  </a:lnTo>
                  <a:close/>
                  <a:moveTo>
                    <a:pt x="391" y="23"/>
                  </a:moveTo>
                  <a:cubicBezTo>
                    <a:pt x="391" y="218"/>
                    <a:pt x="391" y="218"/>
                    <a:pt x="391" y="218"/>
                  </a:cubicBezTo>
                  <a:cubicBezTo>
                    <a:pt x="391" y="233"/>
                    <a:pt x="391" y="233"/>
                    <a:pt x="391" y="233"/>
                  </a:cubicBezTo>
                  <a:cubicBezTo>
                    <a:pt x="376" y="233"/>
                    <a:pt x="376" y="233"/>
                    <a:pt x="376" y="233"/>
                  </a:cubicBezTo>
                  <a:cubicBezTo>
                    <a:pt x="288" y="233"/>
                    <a:pt x="266" y="242"/>
                    <a:pt x="237" y="256"/>
                  </a:cubicBezTo>
                  <a:cubicBezTo>
                    <a:pt x="421" y="256"/>
                    <a:pt x="421" y="256"/>
                    <a:pt x="421" y="256"/>
                  </a:cubicBezTo>
                  <a:cubicBezTo>
                    <a:pt x="421" y="23"/>
                    <a:pt x="421" y="23"/>
                    <a:pt x="421" y="23"/>
                  </a:cubicBezTo>
                  <a:lnTo>
                    <a:pt x="391" y="23"/>
                  </a:lnTo>
                  <a:close/>
                </a:path>
              </a:pathLst>
            </a:custGeom>
            <a:solidFill>
              <a:sysClr val="window" lastClr="FFFFFF"/>
            </a:solidFill>
            <a:ln>
              <a:noFill/>
            </a:ln>
          </p:spPr>
          <p:txBody>
            <a:bodyPr vert="horz" wrap="square" lIns="83126" tIns="41562" rIns="83126" bIns="41562" numCol="1" anchor="t" anchorCtr="0" compatLnSpc="1">
              <a:prstTxWarp prst="textNoShape">
                <a:avLst/>
              </a:prstTxWarp>
            </a:bodyPr>
            <a:lstStyle/>
            <a:p>
              <a:pPr marL="0" marR="0" lvl="0" indent="0" defTabSz="1251619" eaLnBrk="1" fontAlgn="auto" latinLnBrk="0" hangingPunct="1">
                <a:lnSpc>
                  <a:spcPct val="100000"/>
                </a:lnSpc>
                <a:spcBef>
                  <a:spcPts val="0"/>
                </a:spcBef>
                <a:spcAft>
                  <a:spcPts val="0"/>
                </a:spcAft>
                <a:buClrTx/>
                <a:buSzTx/>
                <a:buFontTx/>
                <a:buNone/>
                <a:tabLst/>
                <a:defRPr/>
              </a:pPr>
              <a:endParaRPr kumimoji="0" lang="en-US" sz="1455" b="0" i="0" u="none" strike="noStrike" kern="0" cap="none" spc="0" normalizeH="0" baseline="0" noProof="0" dirty="0">
                <a:ln>
                  <a:noFill/>
                </a:ln>
                <a:solidFill>
                  <a:srgbClr val="4F81BD">
                    <a:lumMod val="50000"/>
                  </a:srgbClr>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xmlns="" val="188181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Eligibility Criteria (1)</a:t>
            </a:r>
          </a:p>
        </p:txBody>
      </p:sp>
      <p:sp>
        <p:nvSpPr>
          <p:cNvPr id="5" name="Content Placeholder 4"/>
          <p:cNvSpPr>
            <a:spLocks noGrp="1"/>
          </p:cNvSpPr>
          <p:nvPr>
            <p:ph idx="1"/>
          </p:nvPr>
        </p:nvSpPr>
        <p:spPr>
          <a:xfrm>
            <a:off x="628650" y="1440439"/>
            <a:ext cx="7886700" cy="4486274"/>
          </a:xfrm>
        </p:spPr>
        <p:txBody>
          <a:bodyPr>
            <a:normAutofit/>
          </a:bodyPr>
          <a:lstStyle/>
          <a:p>
            <a:pPr marL="0" indent="0" algn="just">
              <a:buNone/>
            </a:pPr>
            <a:r>
              <a:rPr lang="en-US" sz="1800" b="1" i="1" dirty="0">
                <a:latin typeface="Arial" panose="020B0604020202020204" pitchFamily="34" charset="0"/>
                <a:cs typeface="Arial" panose="020B0604020202020204" pitchFamily="34" charset="0"/>
              </a:rPr>
              <a:t>Who do we fund:  </a:t>
            </a:r>
          </a:p>
          <a:p>
            <a:pPr algn="just">
              <a:lnSpc>
                <a:spcPct val="150000"/>
              </a:lnSpc>
              <a:spcBef>
                <a:spcPts val="0"/>
              </a:spcBef>
            </a:pPr>
            <a:r>
              <a:rPr lang="en-US" sz="1800" dirty="0">
                <a:latin typeface="Arial" panose="020B0604020202020204" pitchFamily="34" charset="0"/>
                <a:cs typeface="Arial" panose="020B0604020202020204" pitchFamily="34" charset="0"/>
              </a:rPr>
              <a:t>Individual who undertakes innovations to solve local challenges using local resources and capabilities through working outside the realm of formal innovation institutions.</a:t>
            </a:r>
          </a:p>
          <a:p>
            <a:pPr lvl="1" algn="just">
              <a:lnSpc>
                <a:spcPct val="150000"/>
              </a:lnSpc>
              <a:spcBef>
                <a:spcPts val="0"/>
              </a:spcBef>
              <a:buFont typeface="Courier New" panose="02070309020205020404" pitchFamily="49" charset="0"/>
              <a:buChar char="o"/>
            </a:pPr>
            <a:r>
              <a:rPr lang="en-US" sz="1600" dirty="0">
                <a:latin typeface="Arial" panose="020B0604020202020204" pitchFamily="34" charset="0"/>
                <a:cs typeface="Arial" panose="020B0604020202020204" pitchFamily="34" charset="0"/>
              </a:rPr>
              <a:t>South African citizens above 18 years of age (women, persons with disabilities are encouraged to apply).</a:t>
            </a:r>
          </a:p>
          <a:p>
            <a:pPr lvl="1" algn="just">
              <a:lnSpc>
                <a:spcPct val="150000"/>
              </a:lnSpc>
              <a:spcBef>
                <a:spcPts val="0"/>
              </a:spcBef>
              <a:buFont typeface="Courier New" panose="02070309020205020404" pitchFamily="49" charset="0"/>
              <a:buChar char="o"/>
            </a:pPr>
            <a:r>
              <a:rPr lang="en-US" sz="1600" dirty="0">
                <a:latin typeface="Arial" panose="020B0604020202020204" pitchFamily="34" charset="0"/>
                <a:cs typeface="Arial" panose="020B0604020202020204" pitchFamily="34" charset="0"/>
              </a:rPr>
              <a:t>Willing to commit time to programme activities and meeting milestones to developing and proving their innovation over a period of 24 months.</a:t>
            </a:r>
          </a:p>
          <a:p>
            <a:pPr lvl="1" algn="just">
              <a:lnSpc>
                <a:spcPct val="150000"/>
              </a:lnSpc>
              <a:spcBef>
                <a:spcPts val="0"/>
              </a:spcBef>
              <a:buFont typeface="Courier New" panose="02070309020205020404" pitchFamily="49" charset="0"/>
              <a:buChar char="o"/>
            </a:pPr>
            <a:r>
              <a:rPr lang="en-US" sz="1600" dirty="0">
                <a:latin typeface="Arial" panose="020B0604020202020204" pitchFamily="34" charset="0"/>
                <a:cs typeface="Arial" panose="020B0604020202020204" pitchFamily="34" charset="0"/>
              </a:rPr>
              <a:t>Excludes students/researchers at formal Higher Education Institutions and Science Councils that are part of a research group.</a:t>
            </a:r>
          </a:p>
          <a:p>
            <a:pPr marL="0" indent="0" algn="just">
              <a:buNone/>
            </a:pPr>
            <a:endParaRPr lang="en-US" sz="2000" dirty="0">
              <a:latin typeface="Arial" panose="020B0604020202020204" pitchFamily="34" charset="0"/>
              <a:cs typeface="Arial" panose="020B0604020202020204" pitchFamily="34" charset="0"/>
            </a:endParaRPr>
          </a:p>
          <a:p>
            <a:endParaRPr lang="en-ZA" dirty="0"/>
          </a:p>
        </p:txBody>
      </p:sp>
      <p:sp>
        <p:nvSpPr>
          <p:cNvPr id="2" name="Slide Number Placeholder 1"/>
          <p:cNvSpPr>
            <a:spLocks noGrp="1"/>
          </p:cNvSpPr>
          <p:nvPr>
            <p:ph type="sldNum" sz="quarter" idx="12"/>
          </p:nvPr>
        </p:nvSpPr>
        <p:spPr/>
        <p:txBody>
          <a:bodyPr/>
          <a:lstStyle/>
          <a:p>
            <a:fld id="{2BAE2FD5-7713-4074-9DDA-33665327FCB7}" type="slidenum">
              <a:rPr lang="en-ZA" smtClean="0"/>
              <a:pPr/>
              <a:t>6</a:t>
            </a:fld>
            <a:endParaRPr lang="en-ZA" dirty="0"/>
          </a:p>
        </p:txBody>
      </p:sp>
    </p:spTree>
    <p:extLst>
      <p:ext uri="{BB962C8B-B14F-4D97-AF65-F5344CB8AC3E}">
        <p14:creationId xmlns:p14="http://schemas.microsoft.com/office/powerpoint/2010/main" xmlns="" val="407112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40081"/>
            <a:ext cx="7886700" cy="690880"/>
          </a:xfrm>
        </p:spPr>
        <p:txBody>
          <a:bodyPr>
            <a:normAutofit/>
          </a:bodyPr>
          <a:lstStyle/>
          <a:p>
            <a:r>
              <a:rPr lang="en-US" sz="2800" dirty="0">
                <a:latin typeface="Arial" panose="020B0604020202020204" pitchFamily="34" charset="0"/>
                <a:cs typeface="Arial" panose="020B0604020202020204" pitchFamily="34" charset="0"/>
              </a:rPr>
              <a:t>Eligibility Criteria (2)</a:t>
            </a:r>
          </a:p>
        </p:txBody>
      </p:sp>
      <p:sp>
        <p:nvSpPr>
          <p:cNvPr id="3" name="Content Placeholder 2"/>
          <p:cNvSpPr>
            <a:spLocks noGrp="1"/>
          </p:cNvSpPr>
          <p:nvPr>
            <p:ph idx="1"/>
          </p:nvPr>
        </p:nvSpPr>
        <p:spPr>
          <a:xfrm>
            <a:off x="628650" y="1424938"/>
            <a:ext cx="7886700" cy="4595717"/>
          </a:xfrm>
        </p:spPr>
        <p:txBody>
          <a:bodyPr>
            <a:normAutofit/>
          </a:bodyPr>
          <a:lstStyle/>
          <a:p>
            <a:pPr marL="0" indent="0" algn="just">
              <a:buNone/>
            </a:pPr>
            <a:r>
              <a:rPr lang="en-US" sz="1800" b="1" i="1" dirty="0">
                <a:latin typeface="Arial" panose="020B0604020202020204" pitchFamily="34" charset="0"/>
                <a:cs typeface="Arial" panose="020B0604020202020204" pitchFamily="34" charset="0"/>
              </a:rPr>
              <a:t>What do we fund: </a:t>
            </a:r>
          </a:p>
          <a:p>
            <a:pPr algn="just">
              <a:lnSpc>
                <a:spcPct val="150000"/>
              </a:lnSpc>
              <a:spcBef>
                <a:spcPts val="0"/>
              </a:spcBef>
            </a:pPr>
            <a:r>
              <a:rPr lang="en-US" sz="1800" dirty="0">
                <a:latin typeface="Arial" panose="020B0604020202020204" pitchFamily="34" charset="0"/>
                <a:cs typeface="Arial" panose="020B0604020202020204" pitchFamily="34" charset="0"/>
              </a:rPr>
              <a:t>The proposal must be an innovative idea at early proof of concept stage and addresses a social challenge or potential technology solution to a specific or identified need.</a:t>
            </a:r>
          </a:p>
          <a:p>
            <a:pPr lvl="1">
              <a:lnSpc>
                <a:spcPct val="150000"/>
              </a:lnSpc>
              <a:spcBef>
                <a:spcPts val="0"/>
              </a:spcBef>
              <a:buFont typeface="Courier New" panose="02070309020205020404" pitchFamily="49" charset="0"/>
              <a:buChar char="o"/>
            </a:pPr>
            <a:r>
              <a:rPr lang="en-US" sz="1600" dirty="0">
                <a:latin typeface="Arial" panose="020B0604020202020204" pitchFamily="34" charset="0"/>
                <a:cs typeface="Arial" panose="020B0604020202020204" pitchFamily="34" charset="0"/>
              </a:rPr>
              <a:t>A new or improved innovative product/process/service that addresses a social challenge.</a:t>
            </a:r>
          </a:p>
          <a:p>
            <a:pPr lvl="1">
              <a:lnSpc>
                <a:spcPct val="150000"/>
              </a:lnSpc>
              <a:spcBef>
                <a:spcPts val="0"/>
              </a:spcBef>
              <a:buFont typeface="Courier New" panose="02070309020205020404" pitchFamily="49" charset="0"/>
              <a:buChar char="o"/>
            </a:pPr>
            <a:r>
              <a:rPr lang="en-US" sz="1600" dirty="0">
                <a:latin typeface="Arial" panose="020B0604020202020204" pitchFamily="34" charset="0"/>
                <a:cs typeface="Arial" panose="020B0604020202020204" pitchFamily="34" charset="0"/>
              </a:rPr>
              <a:t>Is at early proof of concept and before pre-revenue stage.</a:t>
            </a:r>
          </a:p>
          <a:p>
            <a:pPr lvl="1">
              <a:lnSpc>
                <a:spcPct val="150000"/>
              </a:lnSpc>
              <a:spcBef>
                <a:spcPts val="0"/>
              </a:spcBef>
              <a:buFont typeface="Courier New" panose="02070309020205020404" pitchFamily="49" charset="0"/>
              <a:buChar char="o"/>
            </a:pPr>
            <a:r>
              <a:rPr lang="en-US" sz="1600" dirty="0">
                <a:latin typeface="Arial" panose="020B0604020202020204" pitchFamily="34" charset="0"/>
                <a:cs typeface="Arial" panose="020B0604020202020204" pitchFamily="34" charset="0"/>
              </a:rPr>
              <a:t>Has high potential to be commercialised into a viable and innovative business. </a:t>
            </a:r>
          </a:p>
          <a:p>
            <a:pPr lvl="1">
              <a:lnSpc>
                <a:spcPct val="150000"/>
              </a:lnSpc>
              <a:spcBef>
                <a:spcPts val="0"/>
              </a:spcBef>
              <a:buFont typeface="Courier New" panose="02070309020205020404" pitchFamily="49" charset="0"/>
              <a:buChar char="o"/>
            </a:pPr>
            <a:r>
              <a:rPr lang="en-US" sz="1600" dirty="0">
                <a:latin typeface="Arial" panose="020B0604020202020204" pitchFamily="34" charset="0"/>
                <a:cs typeface="Arial" panose="020B0604020202020204" pitchFamily="34" charset="0"/>
              </a:rPr>
              <a:t>Innovative idea is technical feasible.</a:t>
            </a:r>
          </a:p>
        </p:txBody>
      </p:sp>
    </p:spTree>
    <p:extLst>
      <p:ext uri="{BB962C8B-B14F-4D97-AF65-F5344CB8AC3E}">
        <p14:creationId xmlns:p14="http://schemas.microsoft.com/office/powerpoint/2010/main" xmlns="" val="1919377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40081"/>
            <a:ext cx="7886700" cy="690880"/>
          </a:xfrm>
        </p:spPr>
        <p:txBody>
          <a:bodyPr>
            <a:normAutofit/>
          </a:bodyPr>
          <a:lstStyle/>
          <a:p>
            <a:r>
              <a:rPr lang="en-US" sz="3200" dirty="0"/>
              <a:t>Recruitment </a:t>
            </a:r>
          </a:p>
        </p:txBody>
      </p:sp>
      <p:graphicFrame>
        <p:nvGraphicFramePr>
          <p:cNvPr id="4" name="Table 4">
            <a:extLst>
              <a:ext uri="{FF2B5EF4-FFF2-40B4-BE49-F238E27FC236}">
                <a16:creationId xmlns:a16="http://schemas.microsoft.com/office/drawing/2014/main" xmlns="" id="{92734613-BBF0-6C60-950E-524104775408}"/>
              </a:ext>
            </a:extLst>
          </p:cNvPr>
          <p:cNvGraphicFramePr>
            <a:graphicFrameLocks noGrp="1"/>
          </p:cNvGraphicFramePr>
          <p:nvPr>
            <p:ph idx="1"/>
            <p:extLst>
              <p:ext uri="{D42A27DB-BD31-4B8C-83A1-F6EECF244321}">
                <p14:modId xmlns:p14="http://schemas.microsoft.com/office/powerpoint/2010/main" xmlns="" val="3244012476"/>
              </p:ext>
            </p:extLst>
          </p:nvPr>
        </p:nvGraphicFramePr>
        <p:xfrm>
          <a:off x="981075" y="1482725"/>
          <a:ext cx="4324350" cy="2355849"/>
        </p:xfrm>
        <a:graphic>
          <a:graphicData uri="http://schemas.openxmlformats.org/drawingml/2006/table">
            <a:tbl>
              <a:tblPr firstRow="1" bandRow="1">
                <a:tableStyleId>{5C22544A-7EE6-4342-B048-85BDC9FD1C3A}</a:tableStyleId>
              </a:tblPr>
              <a:tblGrid>
                <a:gridCol w="1561107">
                  <a:extLst>
                    <a:ext uri="{9D8B030D-6E8A-4147-A177-3AD203B41FA5}">
                      <a16:colId xmlns:a16="http://schemas.microsoft.com/office/drawing/2014/main" xmlns="" val="2339099291"/>
                    </a:ext>
                  </a:extLst>
                </a:gridCol>
                <a:gridCol w="2763243">
                  <a:extLst>
                    <a:ext uri="{9D8B030D-6E8A-4147-A177-3AD203B41FA5}">
                      <a16:colId xmlns:a16="http://schemas.microsoft.com/office/drawing/2014/main" xmlns="" val="3023135601"/>
                    </a:ext>
                  </a:extLst>
                </a:gridCol>
              </a:tblGrid>
              <a:tr h="710137">
                <a:tc>
                  <a:txBody>
                    <a:bodyPr/>
                    <a:lstStyle/>
                    <a:p>
                      <a:pPr algn="ctr"/>
                      <a:r>
                        <a:rPr lang="en-US" dirty="0"/>
                        <a:t>Financial Year</a:t>
                      </a:r>
                      <a:endParaRPr lang="en-ZA" dirty="0"/>
                    </a:p>
                  </a:txBody>
                  <a:tcPr/>
                </a:tc>
                <a:tc>
                  <a:txBody>
                    <a:bodyPr/>
                    <a:lstStyle/>
                    <a:p>
                      <a:pPr algn="ctr"/>
                      <a:r>
                        <a:rPr lang="en-US" dirty="0"/>
                        <a:t>Number of </a:t>
                      </a:r>
                    </a:p>
                    <a:p>
                      <a:pPr algn="ctr"/>
                      <a:r>
                        <a:rPr lang="en-US" dirty="0"/>
                        <a:t>Project Approved</a:t>
                      </a:r>
                      <a:endParaRPr lang="en-ZA" dirty="0"/>
                    </a:p>
                  </a:txBody>
                  <a:tcPr/>
                </a:tc>
                <a:extLst>
                  <a:ext uri="{0D108BD9-81ED-4DB2-BD59-A6C34878D82A}">
                    <a16:rowId xmlns:a16="http://schemas.microsoft.com/office/drawing/2014/main" xmlns="" val="3300850938"/>
                  </a:ext>
                </a:extLst>
              </a:tr>
              <a:tr h="411428">
                <a:tc>
                  <a:txBody>
                    <a:bodyPr/>
                    <a:lstStyle/>
                    <a:p>
                      <a:pPr algn="ctr"/>
                      <a:r>
                        <a:rPr lang="en-US" dirty="0"/>
                        <a:t>2019 - 2021</a:t>
                      </a:r>
                      <a:endParaRPr lang="en-ZA" dirty="0"/>
                    </a:p>
                  </a:txBody>
                  <a:tcPr/>
                </a:tc>
                <a:tc>
                  <a:txBody>
                    <a:bodyPr/>
                    <a:lstStyle/>
                    <a:p>
                      <a:pPr algn="ctr"/>
                      <a:r>
                        <a:rPr lang="en-US" dirty="0"/>
                        <a:t>55</a:t>
                      </a:r>
                      <a:endParaRPr lang="en-ZA" dirty="0"/>
                    </a:p>
                  </a:txBody>
                  <a:tcPr/>
                </a:tc>
                <a:extLst>
                  <a:ext uri="{0D108BD9-81ED-4DB2-BD59-A6C34878D82A}">
                    <a16:rowId xmlns:a16="http://schemas.microsoft.com/office/drawing/2014/main" xmlns="" val="2822271911"/>
                  </a:ext>
                </a:extLst>
              </a:tr>
              <a:tr h="411428">
                <a:tc>
                  <a:txBody>
                    <a:bodyPr/>
                    <a:lstStyle/>
                    <a:p>
                      <a:pPr algn="ctr"/>
                      <a:r>
                        <a:rPr lang="en-US" dirty="0"/>
                        <a:t>2021 – 2022</a:t>
                      </a:r>
                      <a:endParaRPr lang="en-ZA" dirty="0"/>
                    </a:p>
                  </a:txBody>
                  <a:tcPr/>
                </a:tc>
                <a:tc>
                  <a:txBody>
                    <a:bodyPr/>
                    <a:lstStyle/>
                    <a:p>
                      <a:pPr algn="ctr"/>
                      <a:r>
                        <a:rPr lang="en-US" dirty="0"/>
                        <a:t>55</a:t>
                      </a:r>
                      <a:endParaRPr lang="en-ZA" dirty="0"/>
                    </a:p>
                  </a:txBody>
                  <a:tcPr/>
                </a:tc>
                <a:extLst>
                  <a:ext uri="{0D108BD9-81ED-4DB2-BD59-A6C34878D82A}">
                    <a16:rowId xmlns:a16="http://schemas.microsoft.com/office/drawing/2014/main" xmlns="" val="3465858833"/>
                  </a:ext>
                </a:extLst>
              </a:tr>
              <a:tr h="411428">
                <a:tc>
                  <a:txBody>
                    <a:bodyPr/>
                    <a:lstStyle/>
                    <a:p>
                      <a:pPr algn="ctr"/>
                      <a:r>
                        <a:rPr lang="en-US" dirty="0"/>
                        <a:t>2022 - 2023</a:t>
                      </a:r>
                      <a:endParaRPr lang="en-ZA" dirty="0"/>
                    </a:p>
                  </a:txBody>
                  <a:tcPr/>
                </a:tc>
                <a:tc>
                  <a:txBody>
                    <a:bodyPr/>
                    <a:lstStyle/>
                    <a:p>
                      <a:pPr algn="ctr"/>
                      <a:r>
                        <a:rPr lang="en-US" dirty="0"/>
                        <a:t>29</a:t>
                      </a:r>
                      <a:endParaRPr lang="en-ZA" dirty="0"/>
                    </a:p>
                  </a:txBody>
                  <a:tcPr/>
                </a:tc>
                <a:extLst>
                  <a:ext uri="{0D108BD9-81ED-4DB2-BD59-A6C34878D82A}">
                    <a16:rowId xmlns:a16="http://schemas.microsoft.com/office/drawing/2014/main" xmlns="" val="2113758099"/>
                  </a:ext>
                </a:extLst>
              </a:tr>
              <a:tr h="411428">
                <a:tc>
                  <a:txBody>
                    <a:bodyPr/>
                    <a:lstStyle/>
                    <a:p>
                      <a:pPr algn="r"/>
                      <a:r>
                        <a:rPr lang="en-US" b="1" dirty="0"/>
                        <a:t>Total</a:t>
                      </a:r>
                      <a:endParaRPr lang="en-ZA" b="1" dirty="0"/>
                    </a:p>
                  </a:txBody>
                  <a:tcPr/>
                </a:tc>
                <a:tc>
                  <a:txBody>
                    <a:bodyPr/>
                    <a:lstStyle/>
                    <a:p>
                      <a:pPr algn="ctr"/>
                      <a:r>
                        <a:rPr lang="en-US" b="1" dirty="0"/>
                        <a:t>139</a:t>
                      </a:r>
                      <a:endParaRPr lang="en-ZA" b="1" dirty="0"/>
                    </a:p>
                  </a:txBody>
                  <a:tcPr/>
                </a:tc>
                <a:extLst>
                  <a:ext uri="{0D108BD9-81ED-4DB2-BD59-A6C34878D82A}">
                    <a16:rowId xmlns:a16="http://schemas.microsoft.com/office/drawing/2014/main" xmlns="" val="1797468411"/>
                  </a:ext>
                </a:extLst>
              </a:tr>
            </a:tbl>
          </a:graphicData>
        </a:graphic>
      </p:graphicFrame>
    </p:spTree>
    <p:extLst>
      <p:ext uri="{BB962C8B-B14F-4D97-AF65-F5344CB8AC3E}">
        <p14:creationId xmlns:p14="http://schemas.microsoft.com/office/powerpoint/2010/main" xmlns="" val="1590362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40081"/>
            <a:ext cx="7886700" cy="690880"/>
          </a:xfrm>
        </p:spPr>
        <p:txBody>
          <a:bodyPr>
            <a:normAutofit/>
          </a:bodyPr>
          <a:lstStyle/>
          <a:p>
            <a:r>
              <a:rPr lang="en-US" sz="3200" dirty="0"/>
              <a:t>Portfolio Analysis</a:t>
            </a:r>
          </a:p>
        </p:txBody>
      </p:sp>
      <p:graphicFrame>
        <p:nvGraphicFramePr>
          <p:cNvPr id="6" name="Table 5">
            <a:extLst>
              <a:ext uri="{FF2B5EF4-FFF2-40B4-BE49-F238E27FC236}">
                <a16:creationId xmlns:a16="http://schemas.microsoft.com/office/drawing/2014/main" xmlns="" id="{74F2410F-1A77-9830-551F-25E581407201}"/>
              </a:ext>
            </a:extLst>
          </p:cNvPr>
          <p:cNvGraphicFramePr>
            <a:graphicFrameLocks noGrp="1"/>
          </p:cNvGraphicFramePr>
          <p:nvPr>
            <p:extLst>
              <p:ext uri="{D42A27DB-BD31-4B8C-83A1-F6EECF244321}">
                <p14:modId xmlns:p14="http://schemas.microsoft.com/office/powerpoint/2010/main" xmlns="" val="3832777398"/>
              </p:ext>
            </p:extLst>
          </p:nvPr>
        </p:nvGraphicFramePr>
        <p:xfrm>
          <a:off x="612986" y="1834532"/>
          <a:ext cx="3842537" cy="2697480"/>
        </p:xfrm>
        <a:graphic>
          <a:graphicData uri="http://schemas.openxmlformats.org/drawingml/2006/table">
            <a:tbl>
              <a:tblPr firstRow="1" bandRow="1">
                <a:tableStyleId>{5C22544A-7EE6-4342-B048-85BDC9FD1C3A}</a:tableStyleId>
              </a:tblPr>
              <a:tblGrid>
                <a:gridCol w="2063070">
                  <a:extLst>
                    <a:ext uri="{9D8B030D-6E8A-4147-A177-3AD203B41FA5}">
                      <a16:colId xmlns:a16="http://schemas.microsoft.com/office/drawing/2014/main" xmlns="" val="942039686"/>
                    </a:ext>
                  </a:extLst>
                </a:gridCol>
                <a:gridCol w="1779467">
                  <a:extLst>
                    <a:ext uri="{9D8B030D-6E8A-4147-A177-3AD203B41FA5}">
                      <a16:colId xmlns:a16="http://schemas.microsoft.com/office/drawing/2014/main" xmlns="" val="353170049"/>
                    </a:ext>
                  </a:extLst>
                </a:gridCol>
              </a:tblGrid>
              <a:tr h="370840">
                <a:tc gridSpan="2">
                  <a:txBody>
                    <a:bodyPr/>
                    <a:lstStyle/>
                    <a:p>
                      <a:pPr algn="ctr">
                        <a:lnSpc>
                          <a:spcPct val="150000"/>
                        </a:lnSpc>
                        <a:spcBef>
                          <a:spcPts val="0"/>
                        </a:spcBef>
                        <a:spcAft>
                          <a:spcPts val="0"/>
                        </a:spcAft>
                      </a:pPr>
                      <a:r>
                        <a:rPr lang="en-US" sz="1400" dirty="0">
                          <a:latin typeface="Arial" panose="020B0604020202020204" pitchFamily="34" charset="0"/>
                          <a:cs typeface="Arial" panose="020B0604020202020204" pitchFamily="34" charset="0"/>
                        </a:rPr>
                        <a:t>Contracting Status</a:t>
                      </a:r>
                      <a:endParaRPr lang="en-ZA" sz="1400" dirty="0">
                        <a:latin typeface="Arial" panose="020B0604020202020204" pitchFamily="34" charset="0"/>
                        <a:cs typeface="Arial" panose="020B0604020202020204" pitchFamily="34" charset="0"/>
                      </a:endParaRPr>
                    </a:p>
                  </a:txBody>
                  <a:tcPr/>
                </a:tc>
                <a:tc hMerge="1">
                  <a:txBody>
                    <a:bodyPr/>
                    <a:lstStyle/>
                    <a:p>
                      <a:pPr algn="ctr">
                        <a:lnSpc>
                          <a:spcPct val="150000"/>
                        </a:lnSpc>
                        <a:spcBef>
                          <a:spcPts val="0"/>
                        </a:spcBef>
                        <a:spcAft>
                          <a:spcPts val="0"/>
                        </a:spcAft>
                      </a:pPr>
                      <a:r>
                        <a:rPr lang="en-US" sz="1400" dirty="0">
                          <a:latin typeface="Arial" panose="020B0604020202020204" pitchFamily="34" charset="0"/>
                          <a:cs typeface="Arial" panose="020B0604020202020204" pitchFamily="34" charset="0"/>
                        </a:rPr>
                        <a:t>Numbers</a:t>
                      </a:r>
                      <a:endParaRPr lang="en-ZA"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258390958"/>
                  </a:ext>
                </a:extLst>
              </a:tr>
              <a:tr h="548640">
                <a:tc>
                  <a:txBody>
                    <a:bodyPr/>
                    <a:lstStyle/>
                    <a:p>
                      <a:pPr>
                        <a:lnSpc>
                          <a:spcPct val="150000"/>
                        </a:lnSpc>
                        <a:spcBef>
                          <a:spcPts val="0"/>
                        </a:spcBef>
                        <a:spcAft>
                          <a:spcPts val="0"/>
                        </a:spcAft>
                      </a:pPr>
                      <a:r>
                        <a:rPr lang="en-US" sz="1600" dirty="0">
                          <a:latin typeface="Arial" panose="020B0604020202020204" pitchFamily="34" charset="0"/>
                          <a:cs typeface="Arial" panose="020B0604020202020204" pitchFamily="34" charset="0"/>
                        </a:rPr>
                        <a:t>Contracted Projects</a:t>
                      </a:r>
                      <a:endParaRPr lang="en-ZA" sz="1600" dirty="0">
                        <a:latin typeface="Arial" panose="020B0604020202020204" pitchFamily="34" charset="0"/>
                        <a:cs typeface="Arial" panose="020B0604020202020204" pitchFamily="34" charset="0"/>
                      </a:endParaRPr>
                    </a:p>
                  </a:txBody>
                  <a:tcPr anchor="ctr"/>
                </a:tc>
                <a:tc>
                  <a:txBody>
                    <a:bodyPr/>
                    <a:lstStyle/>
                    <a:p>
                      <a:pPr algn="ctr">
                        <a:lnSpc>
                          <a:spcPct val="150000"/>
                        </a:lnSpc>
                        <a:spcBef>
                          <a:spcPts val="0"/>
                        </a:spcBef>
                        <a:spcAft>
                          <a:spcPts val="0"/>
                        </a:spcAft>
                      </a:pPr>
                      <a:r>
                        <a:rPr lang="en-US" sz="1600" dirty="0">
                          <a:latin typeface="Arial" panose="020B0604020202020204" pitchFamily="34" charset="0"/>
                          <a:cs typeface="Arial" panose="020B0604020202020204" pitchFamily="34" charset="0"/>
                        </a:rPr>
                        <a:t>114</a:t>
                      </a:r>
                      <a:endParaRPr lang="en-ZA"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3245308911"/>
                  </a:ext>
                </a:extLst>
              </a:tr>
              <a:tr h="548640">
                <a:tc>
                  <a:txBody>
                    <a:bodyPr/>
                    <a:lstStyle/>
                    <a:p>
                      <a:pPr>
                        <a:lnSpc>
                          <a:spcPct val="150000"/>
                        </a:lnSpc>
                        <a:spcBef>
                          <a:spcPts val="0"/>
                        </a:spcBef>
                        <a:spcAft>
                          <a:spcPts val="0"/>
                        </a:spcAft>
                      </a:pPr>
                      <a:r>
                        <a:rPr lang="en-US" sz="1600" dirty="0">
                          <a:latin typeface="Arial" panose="020B0604020202020204" pitchFamily="34" charset="0"/>
                          <a:cs typeface="Arial" panose="020B0604020202020204" pitchFamily="34" charset="0"/>
                        </a:rPr>
                        <a:t>Contracting</a:t>
                      </a:r>
                      <a:endParaRPr lang="en-ZA" sz="1600" dirty="0">
                        <a:latin typeface="Arial" panose="020B0604020202020204" pitchFamily="34" charset="0"/>
                        <a:cs typeface="Arial" panose="020B0604020202020204" pitchFamily="34" charset="0"/>
                      </a:endParaRPr>
                    </a:p>
                  </a:txBody>
                  <a:tcPr anchor="ctr"/>
                </a:tc>
                <a:tc>
                  <a:txBody>
                    <a:bodyPr/>
                    <a:lstStyle/>
                    <a:p>
                      <a:pPr algn="ctr">
                        <a:lnSpc>
                          <a:spcPct val="150000"/>
                        </a:lnSpc>
                        <a:spcBef>
                          <a:spcPts val="0"/>
                        </a:spcBef>
                        <a:spcAft>
                          <a:spcPts val="0"/>
                        </a:spcAft>
                      </a:pPr>
                      <a:r>
                        <a:rPr lang="en-US" sz="1600" dirty="0">
                          <a:latin typeface="Arial" panose="020B0604020202020204" pitchFamily="34" charset="0"/>
                          <a:cs typeface="Arial" panose="020B0604020202020204" pitchFamily="34" charset="0"/>
                        </a:rPr>
                        <a:t>23</a:t>
                      </a:r>
                      <a:endParaRPr lang="en-ZA"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122881280"/>
                  </a:ext>
                </a:extLst>
              </a:tr>
              <a:tr h="548640">
                <a:tc>
                  <a:txBody>
                    <a:bodyPr/>
                    <a:lstStyle/>
                    <a:p>
                      <a:pPr>
                        <a:lnSpc>
                          <a:spcPct val="150000"/>
                        </a:lnSpc>
                        <a:spcBef>
                          <a:spcPts val="0"/>
                        </a:spcBef>
                        <a:spcAft>
                          <a:spcPts val="0"/>
                        </a:spcAft>
                      </a:pPr>
                      <a:r>
                        <a:rPr lang="en-US" sz="1600" dirty="0">
                          <a:latin typeface="Arial" panose="020B0604020202020204" pitchFamily="34" charset="0"/>
                          <a:cs typeface="Arial" panose="020B0604020202020204" pitchFamily="34" charset="0"/>
                        </a:rPr>
                        <a:t>On-hold</a:t>
                      </a:r>
                      <a:endParaRPr lang="en-ZA" sz="1600" dirty="0">
                        <a:latin typeface="Arial" panose="020B0604020202020204" pitchFamily="34" charset="0"/>
                        <a:cs typeface="Arial" panose="020B0604020202020204" pitchFamily="34" charset="0"/>
                      </a:endParaRPr>
                    </a:p>
                  </a:txBody>
                  <a:tcPr anchor="ctr"/>
                </a:tc>
                <a:tc>
                  <a:txBody>
                    <a:bodyPr/>
                    <a:lstStyle/>
                    <a:p>
                      <a:pPr algn="ctr">
                        <a:lnSpc>
                          <a:spcPct val="150000"/>
                        </a:lnSpc>
                        <a:spcBef>
                          <a:spcPts val="0"/>
                        </a:spcBef>
                        <a:spcAft>
                          <a:spcPts val="0"/>
                        </a:spcAft>
                      </a:pPr>
                      <a:r>
                        <a:rPr lang="en-US" sz="1600" dirty="0">
                          <a:latin typeface="Arial" panose="020B0604020202020204" pitchFamily="34" charset="0"/>
                          <a:cs typeface="Arial" panose="020B0604020202020204" pitchFamily="34" charset="0"/>
                        </a:rPr>
                        <a:t>2</a:t>
                      </a:r>
                      <a:endParaRPr lang="en-ZA"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3948302822"/>
                  </a:ext>
                </a:extLst>
              </a:tr>
              <a:tr h="640080">
                <a:tc>
                  <a:txBody>
                    <a:bodyPr/>
                    <a:lstStyle/>
                    <a:p>
                      <a:pPr algn="r">
                        <a:lnSpc>
                          <a:spcPct val="150000"/>
                        </a:lnSpc>
                        <a:spcBef>
                          <a:spcPts val="0"/>
                        </a:spcBef>
                        <a:spcAft>
                          <a:spcPts val="0"/>
                        </a:spcAft>
                      </a:pPr>
                      <a:r>
                        <a:rPr lang="en-US" sz="1600" b="1" dirty="0">
                          <a:latin typeface="Arial" panose="020B0604020202020204" pitchFamily="34" charset="0"/>
                          <a:cs typeface="Arial" panose="020B0604020202020204" pitchFamily="34" charset="0"/>
                        </a:rPr>
                        <a:t>Total</a:t>
                      </a:r>
                      <a:endParaRPr lang="en-ZA" sz="1600" b="1" dirty="0">
                        <a:latin typeface="Arial" panose="020B0604020202020204" pitchFamily="34" charset="0"/>
                        <a:cs typeface="Arial" panose="020B0604020202020204" pitchFamily="34" charset="0"/>
                      </a:endParaRPr>
                    </a:p>
                  </a:txBody>
                  <a:tcPr/>
                </a:tc>
                <a:tc>
                  <a:txBody>
                    <a:bodyPr/>
                    <a:lstStyle/>
                    <a:p>
                      <a:pPr algn="ctr">
                        <a:lnSpc>
                          <a:spcPct val="150000"/>
                        </a:lnSpc>
                        <a:spcBef>
                          <a:spcPts val="0"/>
                        </a:spcBef>
                        <a:spcAft>
                          <a:spcPts val="0"/>
                        </a:spcAft>
                      </a:pPr>
                      <a:r>
                        <a:rPr lang="en-US" sz="1600" b="1" dirty="0">
                          <a:latin typeface="Arial" panose="020B0604020202020204" pitchFamily="34" charset="0"/>
                          <a:cs typeface="Arial" panose="020B0604020202020204" pitchFamily="34" charset="0"/>
                        </a:rPr>
                        <a:t>139</a:t>
                      </a:r>
                      <a:endParaRPr lang="en-ZA"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2331882579"/>
                  </a:ext>
                </a:extLst>
              </a:tr>
            </a:tbl>
          </a:graphicData>
        </a:graphic>
      </p:graphicFrame>
      <p:graphicFrame>
        <p:nvGraphicFramePr>
          <p:cNvPr id="7" name="Table 6">
            <a:extLst>
              <a:ext uri="{FF2B5EF4-FFF2-40B4-BE49-F238E27FC236}">
                <a16:creationId xmlns:a16="http://schemas.microsoft.com/office/drawing/2014/main" xmlns="" id="{BFAC8923-3475-BFF8-80D4-4A2BBCFF9BF8}"/>
              </a:ext>
            </a:extLst>
          </p:cNvPr>
          <p:cNvGraphicFramePr>
            <a:graphicFrameLocks noGrp="1"/>
          </p:cNvGraphicFramePr>
          <p:nvPr>
            <p:extLst>
              <p:ext uri="{D42A27DB-BD31-4B8C-83A1-F6EECF244321}">
                <p14:modId xmlns:p14="http://schemas.microsoft.com/office/powerpoint/2010/main" xmlns="" val="3877840675"/>
              </p:ext>
            </p:extLst>
          </p:nvPr>
        </p:nvGraphicFramePr>
        <p:xfrm>
          <a:off x="4756937" y="2231650"/>
          <a:ext cx="3774077" cy="2529840"/>
        </p:xfrm>
        <a:graphic>
          <a:graphicData uri="http://schemas.openxmlformats.org/drawingml/2006/table">
            <a:tbl>
              <a:tblPr firstRow="1" bandRow="1">
                <a:tableStyleId>{74C1A8A3-306A-4EB7-A6B1-4F7E0EB9C5D6}</a:tableStyleId>
              </a:tblPr>
              <a:tblGrid>
                <a:gridCol w="2362293">
                  <a:extLst>
                    <a:ext uri="{9D8B030D-6E8A-4147-A177-3AD203B41FA5}">
                      <a16:colId xmlns:a16="http://schemas.microsoft.com/office/drawing/2014/main" xmlns="" val="2314203085"/>
                    </a:ext>
                  </a:extLst>
                </a:gridCol>
                <a:gridCol w="1411784">
                  <a:extLst>
                    <a:ext uri="{9D8B030D-6E8A-4147-A177-3AD203B41FA5}">
                      <a16:colId xmlns:a16="http://schemas.microsoft.com/office/drawing/2014/main" xmlns="" val="3661619903"/>
                    </a:ext>
                  </a:extLst>
                </a:gridCol>
              </a:tblGrid>
              <a:tr h="228852">
                <a:tc gridSpan="2">
                  <a:txBody>
                    <a:bodyPr/>
                    <a:lstStyle/>
                    <a:p>
                      <a:pPr algn="ctr"/>
                      <a:r>
                        <a:rPr lang="en-US" sz="1400" dirty="0">
                          <a:latin typeface="Arial" panose="020B0604020202020204" pitchFamily="34" charset="0"/>
                          <a:cs typeface="Arial" panose="020B0604020202020204" pitchFamily="34" charset="0"/>
                        </a:rPr>
                        <a:t>Status of Contracted Projects</a:t>
                      </a:r>
                      <a:endParaRPr lang="en-ZA" sz="1400" dirty="0">
                        <a:latin typeface="Arial" panose="020B0604020202020204" pitchFamily="34" charset="0"/>
                        <a:cs typeface="Arial" panose="020B0604020202020204" pitchFamily="34" charset="0"/>
                      </a:endParaRPr>
                    </a:p>
                  </a:txBody>
                  <a:tcPr/>
                </a:tc>
                <a:tc hMerge="1">
                  <a:txBody>
                    <a:bodyPr/>
                    <a:lstStyle/>
                    <a:p>
                      <a:endParaRPr lang="en-ZA"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026141473"/>
                  </a:ext>
                </a:extLst>
              </a:tr>
              <a:tr h="548640">
                <a:tc>
                  <a:txBody>
                    <a:bodyPr/>
                    <a:lstStyle/>
                    <a:p>
                      <a:r>
                        <a:rPr lang="en-US" sz="1600" dirty="0">
                          <a:latin typeface="Arial" panose="020B0604020202020204" pitchFamily="34" charset="0"/>
                          <a:cs typeface="Arial" panose="020B0604020202020204" pitchFamily="34" charset="0"/>
                        </a:rPr>
                        <a:t>Active </a:t>
                      </a:r>
                      <a:endParaRPr lang="en-ZA" sz="1600" dirty="0">
                        <a:latin typeface="Arial" panose="020B0604020202020204" pitchFamily="34" charset="0"/>
                        <a:cs typeface="Arial" panose="020B0604020202020204" pitchFamily="34" charset="0"/>
                      </a:endParaRPr>
                    </a:p>
                  </a:txBody>
                  <a:tcPr anchor="ctr"/>
                </a:tc>
                <a:tc>
                  <a:txBody>
                    <a:bodyPr/>
                    <a:lstStyle/>
                    <a:p>
                      <a:pPr algn="ctr"/>
                      <a:r>
                        <a:rPr lang="en-US" sz="1600" dirty="0">
                          <a:latin typeface="Arial" panose="020B0604020202020204" pitchFamily="34" charset="0"/>
                          <a:cs typeface="Arial" panose="020B0604020202020204" pitchFamily="34" charset="0"/>
                        </a:rPr>
                        <a:t>76</a:t>
                      </a:r>
                      <a:endParaRPr lang="en-ZA"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3160743341"/>
                  </a:ext>
                </a:extLst>
              </a:tr>
              <a:tr h="548640">
                <a:tc>
                  <a:txBody>
                    <a:bodyPr/>
                    <a:lstStyle/>
                    <a:p>
                      <a:r>
                        <a:rPr lang="en-US" sz="1600" dirty="0">
                          <a:latin typeface="Arial" panose="020B0604020202020204" pitchFamily="34" charset="0"/>
                          <a:cs typeface="Arial" panose="020B0604020202020204" pitchFamily="34" charset="0"/>
                        </a:rPr>
                        <a:t>Completed all Milestones</a:t>
                      </a:r>
                      <a:endParaRPr lang="en-ZA" sz="1600" dirty="0">
                        <a:latin typeface="Arial" panose="020B0604020202020204" pitchFamily="34" charset="0"/>
                        <a:cs typeface="Arial" panose="020B0604020202020204" pitchFamily="34" charset="0"/>
                      </a:endParaRPr>
                    </a:p>
                  </a:txBody>
                  <a:tcPr anchor="ctr"/>
                </a:tc>
                <a:tc>
                  <a:txBody>
                    <a:bodyPr/>
                    <a:lstStyle/>
                    <a:p>
                      <a:pPr algn="ctr"/>
                      <a:r>
                        <a:rPr lang="en-US" sz="1600" dirty="0">
                          <a:latin typeface="Arial" panose="020B0604020202020204" pitchFamily="34" charset="0"/>
                          <a:cs typeface="Arial" panose="020B0604020202020204" pitchFamily="34" charset="0"/>
                        </a:rPr>
                        <a:t>21 </a:t>
                      </a:r>
                      <a:endParaRPr lang="en-ZA"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2550116475"/>
                  </a:ext>
                </a:extLst>
              </a:tr>
              <a:tr h="548640">
                <a:tc>
                  <a:txBody>
                    <a:bodyPr/>
                    <a:lstStyle/>
                    <a:p>
                      <a:r>
                        <a:rPr lang="en-US" sz="1600" dirty="0">
                          <a:latin typeface="Arial" panose="020B0604020202020204" pitchFamily="34" charset="0"/>
                          <a:cs typeface="Arial" panose="020B0604020202020204" pitchFamily="34" charset="0"/>
                        </a:rPr>
                        <a:t>Contracts Extension</a:t>
                      </a:r>
                      <a:endParaRPr lang="en-ZA" sz="1600" dirty="0">
                        <a:latin typeface="Arial" panose="020B0604020202020204" pitchFamily="34" charset="0"/>
                        <a:cs typeface="Arial" panose="020B0604020202020204" pitchFamily="34" charset="0"/>
                      </a:endParaRPr>
                    </a:p>
                  </a:txBody>
                  <a:tcPr anchor="ctr"/>
                </a:tc>
                <a:tc>
                  <a:txBody>
                    <a:bodyPr/>
                    <a:lstStyle/>
                    <a:p>
                      <a:pPr algn="ctr"/>
                      <a:r>
                        <a:rPr lang="en-US" sz="1600" dirty="0">
                          <a:latin typeface="Arial" panose="020B0604020202020204" pitchFamily="34" charset="0"/>
                          <a:cs typeface="Arial" panose="020B0604020202020204" pitchFamily="34" charset="0"/>
                        </a:rPr>
                        <a:t>15</a:t>
                      </a:r>
                      <a:endParaRPr lang="en-ZA"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435242044"/>
                  </a:ext>
                </a:extLst>
              </a:tr>
              <a:tr h="548640">
                <a:tc>
                  <a:txBody>
                    <a:bodyPr/>
                    <a:lstStyle/>
                    <a:p>
                      <a:r>
                        <a:rPr lang="en-US" sz="1600" dirty="0">
                          <a:latin typeface="Arial" panose="020B0604020202020204" pitchFamily="34" charset="0"/>
                          <a:cs typeface="Arial" panose="020B0604020202020204" pitchFamily="34" charset="0"/>
                        </a:rPr>
                        <a:t>On-hold</a:t>
                      </a:r>
                      <a:endParaRPr lang="en-ZA" sz="1600" dirty="0">
                        <a:latin typeface="Arial" panose="020B0604020202020204" pitchFamily="34" charset="0"/>
                        <a:cs typeface="Arial" panose="020B0604020202020204" pitchFamily="34" charset="0"/>
                      </a:endParaRPr>
                    </a:p>
                  </a:txBody>
                  <a:tcPr anchor="ctr"/>
                </a:tc>
                <a:tc>
                  <a:txBody>
                    <a:bodyPr/>
                    <a:lstStyle/>
                    <a:p>
                      <a:pPr algn="ctr"/>
                      <a:r>
                        <a:rPr lang="en-US" sz="1600" dirty="0">
                          <a:latin typeface="Arial" panose="020B0604020202020204" pitchFamily="34" charset="0"/>
                          <a:cs typeface="Arial" panose="020B0604020202020204" pitchFamily="34" charset="0"/>
                        </a:rPr>
                        <a:t>2</a:t>
                      </a:r>
                      <a:endParaRPr lang="en-ZA"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2420157539"/>
                  </a:ext>
                </a:extLst>
              </a:tr>
            </a:tbl>
          </a:graphicData>
        </a:graphic>
      </p:graphicFrame>
      <p:sp>
        <p:nvSpPr>
          <p:cNvPr id="8" name="Arrow: Notched Right 7">
            <a:extLst>
              <a:ext uri="{FF2B5EF4-FFF2-40B4-BE49-F238E27FC236}">
                <a16:creationId xmlns:a16="http://schemas.microsoft.com/office/drawing/2014/main" xmlns="" id="{A462D361-74C7-A42F-D971-0E1909BD3600}"/>
              </a:ext>
            </a:extLst>
          </p:cNvPr>
          <p:cNvSpPr/>
          <p:nvPr/>
        </p:nvSpPr>
        <p:spPr>
          <a:xfrm>
            <a:off x="4238625" y="2231650"/>
            <a:ext cx="518312" cy="349321"/>
          </a:xfrm>
          <a:prstGeom prst="notched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xmlns="" val="28526273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Newton Fund">
      <a:dk1>
        <a:sysClr val="windowText" lastClr="000000"/>
      </a:dk1>
      <a:lt1>
        <a:sysClr val="window" lastClr="FFFFFF"/>
      </a:lt1>
      <a:dk2>
        <a:srgbClr val="000000"/>
      </a:dk2>
      <a:lt2>
        <a:srgbClr val="FFFFFF"/>
      </a:lt2>
      <a:accent1>
        <a:srgbClr val="4C4185"/>
      </a:accent1>
      <a:accent2>
        <a:srgbClr val="3BB4E5"/>
      </a:accent2>
      <a:accent3>
        <a:srgbClr val="8E1A60"/>
      </a:accent3>
      <a:accent4>
        <a:srgbClr val="055D67"/>
      </a:accent4>
      <a:accent5>
        <a:srgbClr val="009920"/>
      </a:accent5>
      <a:accent6>
        <a:srgbClr val="E65400"/>
      </a:accent6>
      <a:hlink>
        <a:srgbClr val="3BB4E5"/>
      </a:hlink>
      <a:folHlink>
        <a:srgbClr val="8E1A60"/>
      </a:folHlink>
    </a:clrScheme>
    <a:fontScheme name="Newton F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Newton Fund PowerPoint template (widescreen).potx" id="{229E5B74-E1F9-411A-A4FE-620194CDD4B0}" vid="{E5E2B767-AC93-4E24-9C1A-9E833D16410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EBD40495595544ABDEC01087D0B87F" ma:contentTypeVersion="10" ma:contentTypeDescription="Create a new document." ma:contentTypeScope="" ma:versionID="b5b087e2f609bc5bc04354985f9fead5">
  <xsd:schema xmlns:xsd="http://www.w3.org/2001/XMLSchema" xmlns:xs="http://www.w3.org/2001/XMLSchema" xmlns:p="http://schemas.microsoft.com/office/2006/metadata/properties" xmlns:ns3="d4929da6-75fc-4a05-b892-be8da952f326" targetNamespace="http://schemas.microsoft.com/office/2006/metadata/properties" ma:root="true" ma:fieldsID="6a91cb26dbeaf58c28d3894267284fa0" ns3:_="">
    <xsd:import namespace="d4929da6-75fc-4a05-b892-be8da952f32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929da6-75fc-4a05-b892-be8da952f3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061E6A-8E41-4C5E-BD0B-FD335DAE214B}">
  <ds:schemaRefs>
    <ds:schemaRef ds:uri="http://schemas.microsoft.com/sharepoint/v3/contenttype/forms"/>
  </ds:schemaRefs>
</ds:datastoreItem>
</file>

<file path=customXml/itemProps2.xml><?xml version="1.0" encoding="utf-8"?>
<ds:datastoreItem xmlns:ds="http://schemas.openxmlformats.org/officeDocument/2006/customXml" ds:itemID="{33ACB101-A65A-442B-A64B-1FB032759C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929da6-75fc-4a05-b892-be8da952f3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D7D164-0353-4A8C-8A61-9463BA6FC895}">
  <ds:schemaRefs>
    <ds:schemaRef ds:uri="http://www.w3.org/XML/1998/namespace"/>
    <ds:schemaRef ds:uri="http://schemas.microsoft.com/office/2006/documentManagement/types"/>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d4929da6-75fc-4a05-b892-be8da952f32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3435</TotalTime>
  <Words>2519</Words>
  <Application>Microsoft Office PowerPoint</Application>
  <PresentationFormat>On-screen Show (4:3)</PresentationFormat>
  <Paragraphs>243</Paragraphs>
  <Slides>19</Slides>
  <Notes>0</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1_Office Theme</vt:lpstr>
      <vt:lpstr>Grassroots Innovation Programme  </vt:lpstr>
      <vt:lpstr>High-level Impact</vt:lpstr>
      <vt:lpstr>Background</vt:lpstr>
      <vt:lpstr>Programme Objectives</vt:lpstr>
      <vt:lpstr>Support Package</vt:lpstr>
      <vt:lpstr>Eligibility Criteria (1)</vt:lpstr>
      <vt:lpstr>Eligibility Criteria (2)</vt:lpstr>
      <vt:lpstr>Recruitment </vt:lpstr>
      <vt:lpstr>Portfolio Analysis</vt:lpstr>
      <vt:lpstr>Demographics</vt:lpstr>
      <vt:lpstr>Strategic Partners (1)</vt:lpstr>
      <vt:lpstr>Strategic Partners (2)</vt:lpstr>
      <vt:lpstr>Slide 13</vt:lpstr>
      <vt:lpstr>Slide 14</vt:lpstr>
      <vt:lpstr>Slide 15</vt:lpstr>
      <vt:lpstr>Slide 16</vt:lpstr>
      <vt:lpstr>Slide 17</vt:lpstr>
      <vt:lpstr>Slide 18</vt:lpstr>
      <vt:lpstr>Slide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PERFORMANCE  PLAN 2021/2022</dc:title>
  <dc:creator>Theben Moodley</dc:creator>
  <cp:lastModifiedBy>USER</cp:lastModifiedBy>
  <cp:revision>346</cp:revision>
  <dcterms:created xsi:type="dcterms:W3CDTF">2021-02-04T12:37:56Z</dcterms:created>
  <dcterms:modified xsi:type="dcterms:W3CDTF">2022-11-25T09:18:45Z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0x01010079EBD40495595544ABDEC01087D0B87F</vt:lpwstr>
  </property>
</Properties>
</file>