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4.xml" ContentType="application/vnd.openxmlformats-officedocument.theme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86" r:id="rId5"/>
    <p:sldMasterId id="2147483711" r:id="rId6"/>
    <p:sldMasterId id="2147483747" r:id="rId7"/>
  </p:sldMasterIdLst>
  <p:notesMasterIdLst>
    <p:notesMasterId r:id="rId41"/>
  </p:notesMasterIdLst>
  <p:sldIdLst>
    <p:sldId id="7831" r:id="rId8"/>
    <p:sldId id="2141412453" r:id="rId9"/>
    <p:sldId id="2141412459" r:id="rId10"/>
    <p:sldId id="7852" r:id="rId11"/>
    <p:sldId id="2141412433" r:id="rId12"/>
    <p:sldId id="2141412391" r:id="rId13"/>
    <p:sldId id="2141412392" r:id="rId14"/>
    <p:sldId id="2141412398" r:id="rId15"/>
    <p:sldId id="2141412396" r:id="rId16"/>
    <p:sldId id="2141412397" r:id="rId17"/>
    <p:sldId id="2141412434" r:id="rId18"/>
    <p:sldId id="2141412435" r:id="rId19"/>
    <p:sldId id="2141412436" r:id="rId20"/>
    <p:sldId id="2141412437" r:id="rId21"/>
    <p:sldId id="2141412438" r:id="rId22"/>
    <p:sldId id="2141412393" r:id="rId23"/>
    <p:sldId id="2141412424" r:id="rId24"/>
    <p:sldId id="2141412401" r:id="rId25"/>
    <p:sldId id="2141412439" r:id="rId26"/>
    <p:sldId id="2141412440" r:id="rId27"/>
    <p:sldId id="2141412454" r:id="rId28"/>
    <p:sldId id="2141412455" r:id="rId29"/>
    <p:sldId id="2141412456" r:id="rId30"/>
    <p:sldId id="2141412457" r:id="rId31"/>
    <p:sldId id="2141412458" r:id="rId32"/>
    <p:sldId id="2141412444" r:id="rId33"/>
    <p:sldId id="2141412445" r:id="rId34"/>
    <p:sldId id="2141412446" r:id="rId35"/>
    <p:sldId id="2141412447" r:id="rId36"/>
    <p:sldId id="2141412448" r:id="rId37"/>
    <p:sldId id="2141412449" r:id="rId38"/>
    <p:sldId id="2141412450" r:id="rId39"/>
    <p:sldId id="2141412452" r:id="rId4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A3547F-81B1-C89C-6A19-3249580A379A}" name="Robert T Botha" initials="RTB" userId="S::Robert.Botha@westerncape.gov.za::750a4797-6d25-4061-8336-dbbd187c7cd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ctor Eliott" initials="HE" lastIdx="1" clrIdx="0"/>
  <p:cmAuthor id="2" name="Kerry Gibbs" initials="KG" lastIdx="9" clrIdx="1">
    <p:extLst>
      <p:ext uri="{19B8F6BF-5375-455C-9EA6-DF929625EA0E}">
        <p15:presenceInfo xmlns:p15="http://schemas.microsoft.com/office/powerpoint/2012/main" userId="S-1-5-21-1141132434-301294435-860360866-27228" providerId="AD"/>
      </p:ext>
    </p:extLst>
  </p:cmAuthor>
  <p:cmAuthor id="3" name="Shirley Robinson" initials="SR" lastIdx="23" clrIdx="2">
    <p:extLst>
      <p:ext uri="{19B8F6BF-5375-455C-9EA6-DF929625EA0E}">
        <p15:presenceInfo xmlns:p15="http://schemas.microsoft.com/office/powerpoint/2012/main" userId="S::Shirley.Robinson@westerncape.gov.za::8456da9b-9d71-48fe-b097-e54fbb942f4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489"/>
    <a:srgbClr val="003399"/>
    <a:srgbClr val="FF6600"/>
    <a:srgbClr val="FFC600"/>
    <a:srgbClr val="039774"/>
    <a:srgbClr val="003618"/>
    <a:srgbClr val="2A0000"/>
    <a:srgbClr val="8FAD15"/>
    <a:srgbClr val="00A1A3"/>
    <a:srgbClr val="D738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68" autoAdjust="0"/>
    <p:restoredTop sz="96357" autoAdjust="0"/>
  </p:normalViewPr>
  <p:slideViewPr>
    <p:cSldViewPr snapToGrid="0">
      <p:cViewPr>
        <p:scale>
          <a:sx n="100" d="100"/>
          <a:sy n="100" d="100"/>
        </p:scale>
        <p:origin x="918" y="31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 snapToGrid="0">
      <p:cViewPr varScale="1">
        <p:scale>
          <a:sx n="52" d="100"/>
          <a:sy n="52" d="100"/>
        </p:scale>
        <p:origin x="2862" y="3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commentAuthors" Target="commentAuthors.xml"/><Relationship Id="rId47" Type="http://schemas.microsoft.com/office/2018/10/relationships/authors" Target="author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presProps" Target="presProps.xml"/><Relationship Id="rId8" Type="http://schemas.openxmlformats.org/officeDocument/2006/relationships/slide" Target="slides/slide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tableStyles" Target="tableStyles.xml"/><Relationship Id="rId20" Type="http://schemas.openxmlformats.org/officeDocument/2006/relationships/slide" Target="slides/slide13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85E3CE-E9E3-CB47-80F0-33520EC85D2E}" type="datetimeFigureOut">
              <a:rPr lang="en-US" smtClean="0"/>
              <a:t>11/21/2022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2"/>
            <a:ext cx="5608320" cy="366045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25923F-580B-A047-9C0E-6EE78A39653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267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142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14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22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5923F-580B-A047-9C0E-6EE78A396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74783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5923F-580B-A047-9C0E-6EE78A396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3397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71974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1469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2521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8816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198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303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>
              <a:solidFill>
                <a:srgbClr val="242424"/>
              </a:solidFill>
              <a:effectLst/>
              <a:latin typeface="-apple-syste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5923F-580B-A047-9C0E-6EE78A396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83714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5923F-580B-A047-9C0E-6EE78A396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6750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5923F-580B-A047-9C0E-6EE78A396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25122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5923F-580B-A047-9C0E-6EE78A396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32653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5923F-580B-A047-9C0E-6EE78A396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6565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77358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5923F-580B-A047-9C0E-6EE78A396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88866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5923F-580B-A047-9C0E-6EE78A396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1971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dirty="0"/>
              <a:t>To display only a few examples of the new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1484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5923F-580B-A047-9C0E-6EE78A396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13752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25923F-580B-A047-9C0E-6EE78A39653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3140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8904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7228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4594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1" indent="0" algn="just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5041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862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827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25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906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856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395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5923F-580B-A047-9C0E-6EE78A39653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718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tags" Target="../tags/tag2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tags" Target="../tags/tag29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2.xml"/><Relationship Id="rId1" Type="http://schemas.openxmlformats.org/officeDocument/2006/relationships/tags" Target="../tags/tag3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8.xml"/><Relationship Id="rId1" Type="http://schemas.openxmlformats.org/officeDocument/2006/relationships/tags" Target="../tags/tag3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2.xml"/><Relationship Id="rId1" Type="http://schemas.openxmlformats.org/officeDocument/2006/relationships/tags" Target="../tags/tag4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4.xml"/><Relationship Id="rId1" Type="http://schemas.openxmlformats.org/officeDocument/2006/relationships/tags" Target="../tags/tag5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6.xml"/><Relationship Id="rId1" Type="http://schemas.openxmlformats.org/officeDocument/2006/relationships/tags" Target="../tags/tag55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8.xml"/><Relationship Id="rId1" Type="http://schemas.openxmlformats.org/officeDocument/2006/relationships/tags" Target="../tags/tag57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8.xml"/><Relationship Id="rId1" Type="http://schemas.openxmlformats.org/officeDocument/2006/relationships/tags" Target="../tags/tag7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0.xml"/><Relationship Id="rId1" Type="http://schemas.openxmlformats.org/officeDocument/2006/relationships/tags" Target="../tags/tag59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2.xml"/><Relationship Id="rId1" Type="http://schemas.openxmlformats.org/officeDocument/2006/relationships/tags" Target="../tags/tag6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6.xml"/><Relationship Id="rId1" Type="http://schemas.openxmlformats.org/officeDocument/2006/relationships/tags" Target="../tags/tag6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68.xml"/><Relationship Id="rId1" Type="http://schemas.openxmlformats.org/officeDocument/2006/relationships/tags" Target="../tags/tag67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4.xml"/><Relationship Id="rId1" Type="http://schemas.openxmlformats.org/officeDocument/2006/relationships/tags" Target="../tags/tag7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0.xml"/><Relationship Id="rId1" Type="http://schemas.openxmlformats.org/officeDocument/2006/relationships/tags" Target="../tags/tag79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2.xml"/><Relationship Id="rId1" Type="http://schemas.openxmlformats.org/officeDocument/2006/relationships/tags" Target="../tags/tag8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6.xml"/><Relationship Id="rId1" Type="http://schemas.openxmlformats.org/officeDocument/2006/relationships/tags" Target="../tags/tag8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92.xml"/><Relationship Id="rId1" Type="http://schemas.openxmlformats.org/officeDocument/2006/relationships/tags" Target="../tags/tag9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98.xml"/><Relationship Id="rId1" Type="http://schemas.openxmlformats.org/officeDocument/2006/relationships/tags" Target="../tags/tag97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0.xml"/><Relationship Id="rId1" Type="http://schemas.openxmlformats.org/officeDocument/2006/relationships/tags" Target="../tags/tag99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2.xml"/><Relationship Id="rId1" Type="http://schemas.openxmlformats.org/officeDocument/2006/relationships/tags" Target="../tags/tag10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4.xml"/><Relationship Id="rId1" Type="http://schemas.openxmlformats.org/officeDocument/2006/relationships/tags" Target="../tags/tag10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6.xml"/><Relationship Id="rId1" Type="http://schemas.openxmlformats.org/officeDocument/2006/relationships/tags" Target="../tags/tag10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2.xml"/><Relationship Id="rId1" Type="http://schemas.openxmlformats.org/officeDocument/2006/relationships/tags" Target="../tags/tag11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4.xml"/><Relationship Id="rId1" Type="http://schemas.openxmlformats.org/officeDocument/2006/relationships/tags" Target="../tags/tag11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2.xml"/><Relationship Id="rId1" Type="http://schemas.openxmlformats.org/officeDocument/2006/relationships/tags" Target="../tags/tag121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4.xml"/><Relationship Id="rId1" Type="http://schemas.openxmlformats.org/officeDocument/2006/relationships/tags" Target="../tags/tag12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6.xml"/><Relationship Id="rId1" Type="http://schemas.openxmlformats.org/officeDocument/2006/relationships/tags" Target="../tags/tag12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0.xml"/><Relationship Id="rId1" Type="http://schemas.openxmlformats.org/officeDocument/2006/relationships/tags" Target="../tags/tag129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2.xml"/><Relationship Id="rId1" Type="http://schemas.openxmlformats.org/officeDocument/2006/relationships/tags" Target="../tags/tag13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4.xml"/><Relationship Id="rId1" Type="http://schemas.openxmlformats.org/officeDocument/2006/relationships/tags" Target="../tags/tag13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4.xml"/><Relationship Id="rId1" Type="http://schemas.openxmlformats.org/officeDocument/2006/relationships/tags" Target="../tags/tag14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6.xml"/><Relationship Id="rId1" Type="http://schemas.openxmlformats.org/officeDocument/2006/relationships/tags" Target="../tags/tag14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48.xml"/><Relationship Id="rId1" Type="http://schemas.openxmlformats.org/officeDocument/2006/relationships/tags" Target="../tags/tag14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0.xml"/><Relationship Id="rId1" Type="http://schemas.openxmlformats.org/officeDocument/2006/relationships/tags" Target="../tags/tag14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tags" Target="../tags/tag17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2.xml"/><Relationship Id="rId1" Type="http://schemas.openxmlformats.org/officeDocument/2006/relationships/tags" Target="../tags/tag151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4.xml"/><Relationship Id="rId1" Type="http://schemas.openxmlformats.org/officeDocument/2006/relationships/tags" Target="../tags/tag15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6.xml"/><Relationship Id="rId1" Type="http://schemas.openxmlformats.org/officeDocument/2006/relationships/tags" Target="../tags/tag15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58.xml"/><Relationship Id="rId1" Type="http://schemas.openxmlformats.org/officeDocument/2006/relationships/tags" Target="../tags/tag15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0.xml"/><Relationship Id="rId1" Type="http://schemas.openxmlformats.org/officeDocument/2006/relationships/tags" Target="../tags/tag15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2.xml"/><Relationship Id="rId1" Type="http://schemas.openxmlformats.org/officeDocument/2006/relationships/tags" Target="../tags/tag161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4.xml"/><Relationship Id="rId1" Type="http://schemas.openxmlformats.org/officeDocument/2006/relationships/tags" Target="../tags/tag16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6.xml"/><Relationship Id="rId1" Type="http://schemas.openxmlformats.org/officeDocument/2006/relationships/tags" Target="../tags/tag16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68.xml"/><Relationship Id="rId1" Type="http://schemas.openxmlformats.org/officeDocument/2006/relationships/tags" Target="../tags/tag16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tags" Target="../tags/tag19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0.xml"/><Relationship Id="rId1" Type="http://schemas.openxmlformats.org/officeDocument/2006/relationships/tags" Target="../tags/tag169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2.xml"/><Relationship Id="rId1" Type="http://schemas.openxmlformats.org/officeDocument/2006/relationships/tags" Target="../tags/tag171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4.xml"/><Relationship Id="rId1" Type="http://schemas.openxmlformats.org/officeDocument/2006/relationships/tags" Target="../tags/tag17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6.xml"/><Relationship Id="rId1" Type="http://schemas.openxmlformats.org/officeDocument/2006/relationships/tags" Target="../tags/tag17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78.xml"/><Relationship Id="rId1" Type="http://schemas.openxmlformats.org/officeDocument/2006/relationships/tags" Target="../tags/tag177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4.xml"/><Relationship Id="rId2" Type="http://schemas.openxmlformats.org/officeDocument/2006/relationships/tags" Target="../tags/tag180.xml"/><Relationship Id="rId1" Type="http://schemas.openxmlformats.org/officeDocument/2006/relationships/tags" Target="../tags/tag179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392" y="3429001"/>
            <a:ext cx="10945216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23392" y="4532528"/>
            <a:ext cx="10945216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9552384" y="5398046"/>
            <a:ext cx="2016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847397" y="5398046"/>
            <a:ext cx="2112235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6960096" y="5398046"/>
            <a:ext cx="2592288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8F4B28A5-175F-4616-AB3B-7AD74BC55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270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453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2494270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1" y="1412777"/>
            <a:ext cx="11462940" cy="4271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314685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1" y="1412777"/>
            <a:ext cx="5414268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442373" y="1412777"/>
            <a:ext cx="5414268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923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0265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14918" y="2276873"/>
            <a:ext cx="1104172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8" name="Picture 11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2872" y="6163537"/>
            <a:ext cx="1115548" cy="4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9066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31801" y="1412775"/>
            <a:ext cx="3878097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97929" y="1412777"/>
            <a:ext cx="729681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3971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688289" y="1412776"/>
            <a:ext cx="3206023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31801" y="1412777"/>
            <a:ext cx="8006556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48057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49" y="1412776"/>
            <a:ext cx="5228899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65841" y="1412776"/>
            <a:ext cx="5228899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31801" y="3532181"/>
            <a:ext cx="11462940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8184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49" y="3645024"/>
            <a:ext cx="522889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65841" y="3645024"/>
            <a:ext cx="522889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31801" y="1412776"/>
            <a:ext cx="11462940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4807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50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90544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394036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1" y="1412776"/>
            <a:ext cx="11462940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863647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1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196753"/>
            <a:ext cx="11462940" cy="4896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6776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50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90544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394036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1" y="3703287"/>
            <a:ext cx="11462940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51692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31801" y="1412776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1801" y="2975180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31801" y="4537584"/>
            <a:ext cx="3878097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597929" y="1412776"/>
            <a:ext cx="7296811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98519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016644" y="1412776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8016644" y="2976533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016644" y="4540290"/>
            <a:ext cx="3878097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1" y="1412778"/>
            <a:ext cx="7405311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0363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913435" y="1790072"/>
            <a:ext cx="6336704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79997" y="2696461"/>
            <a:ext cx="5196324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79997" y="2963910"/>
            <a:ext cx="5196324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246240" y="3494035"/>
            <a:ext cx="192021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779996" y="3497483"/>
            <a:ext cx="53689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840159" y="3494035"/>
            <a:ext cx="192021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373915" y="3497483"/>
            <a:ext cx="53689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779997" y="3768568"/>
            <a:ext cx="4978745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779996" y="4043102"/>
            <a:ext cx="4978745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93700" y="565702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ea typeface="+mj-ea"/>
                <a:cs typeface="+mj-cs"/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779995" y="4333520"/>
            <a:ext cx="4465773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9719" y="1859446"/>
            <a:ext cx="2217710" cy="84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4B218B1C-103E-40ED-AFB3-E83144F682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95" y="3331665"/>
            <a:ext cx="5470144" cy="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355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2351584" y="3861049"/>
            <a:ext cx="9601067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64789CB-CD92-405B-9055-78FC1169E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" y="3364896"/>
            <a:ext cx="11798299" cy="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911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1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196753"/>
            <a:ext cx="11462940" cy="48960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52634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392" y="3429001"/>
            <a:ext cx="10945216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23392" y="4532528"/>
            <a:ext cx="10945216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9552384" y="5398046"/>
            <a:ext cx="2016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847397" y="5398046"/>
            <a:ext cx="2112235" cy="365125"/>
          </a:xfrm>
        </p:spPr>
        <p:txBody>
          <a:bodyPr>
            <a:normAutofit/>
          </a:bodyPr>
          <a:lstStyle>
            <a:lvl1pPr algn="r">
              <a:defRPr sz="12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6960096" y="5398046"/>
            <a:ext cx="2592288" cy="365125"/>
          </a:xfrm>
        </p:spPr>
        <p:txBody>
          <a:bodyPr>
            <a:normAutofit/>
          </a:bodyPr>
          <a:lstStyle>
            <a:lvl1pPr algn="r">
              <a:defRPr sz="12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58" y="382908"/>
            <a:ext cx="4873292" cy="1566836"/>
          </a:xfrm>
          <a:prstGeom prst="rect">
            <a:avLst/>
          </a:prstGeom>
        </p:spPr>
      </p:pic>
      <p:sp>
        <p:nvSpPr>
          <p:cNvPr id="4" name="Right Triangle 3"/>
          <p:cNvSpPr/>
          <p:nvPr userDrawn="1"/>
        </p:nvSpPr>
        <p:spPr>
          <a:xfrm flipH="1">
            <a:off x="2063552" y="2276873"/>
            <a:ext cx="10128448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/>
          </a:p>
        </p:txBody>
      </p:sp>
    </p:spTree>
    <p:extLst>
      <p:ext uri="{BB962C8B-B14F-4D97-AF65-F5344CB8AC3E}">
        <p14:creationId xmlns:p14="http://schemas.microsoft.com/office/powerpoint/2010/main" val="28040807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196753"/>
            <a:ext cx="11462940" cy="48960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4194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196753"/>
            <a:ext cx="5414268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442373" y="1196753"/>
            <a:ext cx="5414268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33489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827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196753"/>
            <a:ext cx="5414268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442373" y="1196753"/>
            <a:ext cx="5414268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24711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412777"/>
            <a:ext cx="11462940" cy="46800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38254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1" y="1412777"/>
            <a:ext cx="541426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442373" y="1412777"/>
            <a:ext cx="541426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52166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65192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3701" y="1196752"/>
            <a:ext cx="11462940" cy="4487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045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93701" y="1196752"/>
            <a:ext cx="5414268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42373" y="1196752"/>
            <a:ext cx="5414268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08972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20886883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1" y="1412777"/>
            <a:ext cx="11462940" cy="42710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7733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1" y="1412777"/>
            <a:ext cx="5414268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442373" y="1412777"/>
            <a:ext cx="5414268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2007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5955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14918" y="2276873"/>
            <a:ext cx="1104172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12" name="Picture 107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39350" y="6102308"/>
            <a:ext cx="1824201" cy="586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Triangle 6"/>
          <p:cNvSpPr/>
          <p:nvPr userDrawn="1"/>
        </p:nvSpPr>
        <p:spPr>
          <a:xfrm flipH="1">
            <a:off x="1007435" y="5805264"/>
            <a:ext cx="11184565" cy="7200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/>
          </a:p>
        </p:txBody>
      </p:sp>
    </p:spTree>
    <p:extLst>
      <p:ext uri="{BB962C8B-B14F-4D97-AF65-F5344CB8AC3E}">
        <p14:creationId xmlns:p14="http://schemas.microsoft.com/office/powerpoint/2010/main" val="2033142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1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2451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31801" y="1412775"/>
            <a:ext cx="3878097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97929" y="1412777"/>
            <a:ext cx="729681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31614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688289" y="1412776"/>
            <a:ext cx="3206023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31801" y="1412777"/>
            <a:ext cx="8006556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58160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49" y="1412776"/>
            <a:ext cx="5228899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65841" y="1412776"/>
            <a:ext cx="5228899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31801" y="3532181"/>
            <a:ext cx="11462940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3577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49" y="3645024"/>
            <a:ext cx="522889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65841" y="3645024"/>
            <a:ext cx="522889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31801" y="1412776"/>
            <a:ext cx="11462940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60547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50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90544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394036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1" y="1412776"/>
            <a:ext cx="11462940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74201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50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90544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394036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1" y="3703287"/>
            <a:ext cx="11462940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79591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31801" y="1412776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1801" y="2975180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31801" y="4537584"/>
            <a:ext cx="3878097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597929" y="1412776"/>
            <a:ext cx="7296811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882959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016644" y="1412776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8016644" y="2976533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016644" y="4540290"/>
            <a:ext cx="3878097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1" y="1412778"/>
            <a:ext cx="7405311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25788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913435" y="1790072"/>
            <a:ext cx="6336704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79997" y="2696461"/>
            <a:ext cx="5196324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79997" y="2963910"/>
            <a:ext cx="5196324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246240" y="3494035"/>
            <a:ext cx="192021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779996" y="3497483"/>
            <a:ext cx="53689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840159" y="3494035"/>
            <a:ext cx="192021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373915" y="3497483"/>
            <a:ext cx="53689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779997" y="3768568"/>
            <a:ext cx="4978745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779996" y="4043102"/>
            <a:ext cx="4978745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 lvl="0" indent="0"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chemeClr val="tx2"/>
                </a:solidFill>
                <a:latin typeface="Century Gothic" pitchFamily="34" charset="0"/>
              </a:rPr>
              <a:t>www.westerncape.gov.za</a:t>
            </a:r>
          </a:p>
        </p:txBody>
      </p:sp>
      <p:pic>
        <p:nvPicPr>
          <p:cNvPr id="21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929788" y="1835226"/>
            <a:ext cx="2493467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393700" y="565702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Contact Us</a:t>
            </a:r>
            <a:endParaRPr lang="en-GB" sz="2400" b="0" dirty="0">
              <a:solidFill>
                <a:schemeClr val="bg1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779995" y="4333520"/>
            <a:ext cx="4465773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sp>
        <p:nvSpPr>
          <p:cNvPr id="20" name="Right Triangle 19"/>
          <p:cNvSpPr/>
          <p:nvPr userDrawn="1"/>
        </p:nvSpPr>
        <p:spPr>
          <a:xfrm flipH="1">
            <a:off x="3779995" y="3284985"/>
            <a:ext cx="5470144" cy="91147"/>
          </a:xfrm>
          <a:prstGeom prst="rtTriangle">
            <a:avLst/>
          </a:prstGeom>
          <a:solidFill>
            <a:srgbClr val="0014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/>
          </a:p>
        </p:txBody>
      </p:sp>
    </p:spTree>
    <p:extLst>
      <p:ext uri="{BB962C8B-B14F-4D97-AF65-F5344CB8AC3E}">
        <p14:creationId xmlns:p14="http://schemas.microsoft.com/office/powerpoint/2010/main" val="38547350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148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2351584" y="3861049"/>
            <a:ext cx="9601067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b="0" cap="none" baseline="0" dirty="0">
                <a:solidFill>
                  <a:prstClr val="white"/>
                </a:solidFill>
                <a:latin typeface="Century Gothic"/>
                <a:cs typeface="Century Gothic"/>
              </a:rPr>
              <a:t>Thank you</a:t>
            </a:r>
          </a:p>
        </p:txBody>
      </p:sp>
      <p:sp>
        <p:nvSpPr>
          <p:cNvPr id="4" name="Right Triangle 3"/>
          <p:cNvSpPr/>
          <p:nvPr userDrawn="1"/>
        </p:nvSpPr>
        <p:spPr>
          <a:xfrm flipH="1">
            <a:off x="2063552" y="3140969"/>
            <a:ext cx="10128448" cy="125335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/>
          </a:p>
        </p:txBody>
      </p:sp>
    </p:spTree>
    <p:extLst>
      <p:ext uri="{BB962C8B-B14F-4D97-AF65-F5344CB8AC3E}">
        <p14:creationId xmlns:p14="http://schemas.microsoft.com/office/powerpoint/2010/main" val="1584034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412777"/>
            <a:ext cx="11462940" cy="46800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67691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392" y="3429001"/>
            <a:ext cx="10945216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23392" y="4532528"/>
            <a:ext cx="10945216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9552384" y="5398046"/>
            <a:ext cx="2016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847397" y="5398046"/>
            <a:ext cx="2112235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6960096" y="5398046"/>
            <a:ext cx="2592288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8F4B28A5-175F-4616-AB3B-7AD74BC55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270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180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>
            <a:lvl1pPr>
              <a:defRPr>
                <a:solidFill>
                  <a:srgbClr val="00148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1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196753"/>
            <a:ext cx="11462940" cy="4896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91680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196753"/>
            <a:ext cx="5414268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442373" y="1196753"/>
            <a:ext cx="5414268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7984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1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7059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412777"/>
            <a:ext cx="11462940" cy="46800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2728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1" y="1412777"/>
            <a:ext cx="541426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442373" y="1412777"/>
            <a:ext cx="541426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687263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4126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3701" y="1196752"/>
            <a:ext cx="11462940" cy="448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3177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93701" y="1196752"/>
            <a:ext cx="5414268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42373" y="1196752"/>
            <a:ext cx="5414268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00363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2923967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1" y="1412777"/>
            <a:ext cx="541426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442373" y="1412777"/>
            <a:ext cx="541426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470811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1" y="1412777"/>
            <a:ext cx="11462940" cy="4271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150254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1" y="1412777"/>
            <a:ext cx="5414268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442373" y="1412777"/>
            <a:ext cx="5414268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8435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74811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14918" y="2276873"/>
            <a:ext cx="1104172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8" name="Picture 11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42872" y="6163537"/>
            <a:ext cx="1115548" cy="4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50525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31801" y="1412775"/>
            <a:ext cx="3878097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97929" y="1412777"/>
            <a:ext cx="729681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936284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688289" y="1412776"/>
            <a:ext cx="3206023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31801" y="1412777"/>
            <a:ext cx="8006556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087155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49" y="1412776"/>
            <a:ext cx="5228899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65841" y="1412776"/>
            <a:ext cx="5228899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31801" y="3532181"/>
            <a:ext cx="11462940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9159719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49" y="3645024"/>
            <a:ext cx="522889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65841" y="3645024"/>
            <a:ext cx="522889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31801" y="1412776"/>
            <a:ext cx="11462940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624435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50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90544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394036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1" y="1412776"/>
            <a:ext cx="11462940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14438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50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90544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394036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1" y="3703287"/>
            <a:ext cx="11462940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984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59814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31801" y="1412776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1801" y="2975180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31801" y="4537584"/>
            <a:ext cx="3878097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597929" y="1412776"/>
            <a:ext cx="7296811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39788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016644" y="1412776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8016644" y="2976533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016644" y="4540290"/>
            <a:ext cx="3878097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1" y="1412778"/>
            <a:ext cx="7405311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2293085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913435" y="1790072"/>
            <a:ext cx="6336704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79997" y="2696461"/>
            <a:ext cx="5196324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79997" y="2963910"/>
            <a:ext cx="5196324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246240" y="3494035"/>
            <a:ext cx="192021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779996" y="3497483"/>
            <a:ext cx="53689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840159" y="3494035"/>
            <a:ext cx="192021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373915" y="3497483"/>
            <a:ext cx="53689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779997" y="3768568"/>
            <a:ext cx="4978745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779996" y="4043102"/>
            <a:ext cx="4978745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93700" y="565702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ea typeface="+mj-ea"/>
                <a:cs typeface="+mj-cs"/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779995" y="4333520"/>
            <a:ext cx="4465773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29719" y="1859446"/>
            <a:ext cx="2217710" cy="84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4B218B1C-103E-40ED-AFB3-E83144F682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95" y="3331665"/>
            <a:ext cx="5470144" cy="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849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2351584" y="3861049"/>
            <a:ext cx="9601067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64789CB-CD92-405B-9055-78FC1169E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" y="3364896"/>
            <a:ext cx="11798299" cy="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59069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3392" y="3429001"/>
            <a:ext cx="10945216" cy="10081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lIns="72000" tIns="0" rIns="72000" bIns="0" anchor="b">
            <a:normAutofit/>
          </a:bodyPr>
          <a:lstStyle>
            <a:lvl1pPr algn="r">
              <a:spcBef>
                <a:spcPts val="300"/>
              </a:spcBef>
              <a:defRPr sz="2600" cap="all" baseline="0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23392" y="4532528"/>
            <a:ext cx="10945216" cy="508552"/>
          </a:xfrm>
        </p:spPr>
        <p:txBody>
          <a:bodyPr lIns="72000" tIns="0" rIns="72000" bIns="0" anchor="ctr">
            <a:norm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ZA" dirty="0"/>
          </a:p>
        </p:txBody>
      </p:sp>
      <p:sp>
        <p:nvSpPr>
          <p:cNvPr id="15" name="Date Placeholder 11"/>
          <p:cNvSpPr>
            <a:spLocks noGrp="1"/>
          </p:cNvSpPr>
          <p:nvPr>
            <p:ph type="dt" sz="half" idx="2"/>
          </p:nvPr>
        </p:nvSpPr>
        <p:spPr>
          <a:xfrm>
            <a:off x="9552384" y="5398046"/>
            <a:ext cx="20162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</a:defRPr>
            </a:lvl1pPr>
          </a:lstStyle>
          <a:p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0" hasCustomPrompt="1"/>
          </p:nvPr>
        </p:nvSpPr>
        <p:spPr>
          <a:xfrm>
            <a:off x="4847397" y="5398046"/>
            <a:ext cx="2112235" cy="365125"/>
          </a:xfrm>
        </p:spPr>
        <p:txBody>
          <a:bodyPr>
            <a:normAutofit/>
          </a:bodyPr>
          <a:lstStyle>
            <a:lvl1pPr algn="r">
              <a:defRPr sz="11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Location   |</a:t>
            </a:r>
            <a:endParaRPr lang="en-GB" dirty="0"/>
          </a:p>
        </p:txBody>
      </p:sp>
      <p:sp>
        <p:nvSpPr>
          <p:cNvPr id="18" name="Text Placeholder 16"/>
          <p:cNvSpPr>
            <a:spLocks noGrp="1"/>
          </p:cNvSpPr>
          <p:nvPr>
            <p:ph type="body" sz="quarter" idx="11" hasCustomPrompt="1"/>
          </p:nvPr>
        </p:nvSpPr>
        <p:spPr>
          <a:xfrm>
            <a:off x="6960096" y="5398046"/>
            <a:ext cx="2592288" cy="365125"/>
          </a:xfrm>
        </p:spPr>
        <p:txBody>
          <a:bodyPr>
            <a:normAutofit/>
          </a:bodyPr>
          <a:lstStyle>
            <a:lvl1pPr algn="r">
              <a:defRPr sz="11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Initial. Surname  |</a:t>
            </a:r>
            <a:endParaRPr lang="en-GB" dirty="0"/>
          </a:p>
        </p:txBody>
      </p:sp>
      <p:pic>
        <p:nvPicPr>
          <p:cNvPr id="6" name="Picture 5" descr="Shape, rectangle&#10;&#10;Description automatically generated">
            <a:extLst>
              <a:ext uri="{FF2B5EF4-FFF2-40B4-BE49-F238E27FC236}">
                <a16:creationId xmlns:a16="http://schemas.microsoft.com/office/drawing/2014/main" id="{8F4B28A5-175F-4616-AB3B-7AD74BC551D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2700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1102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>
            <a:lvl1pPr>
              <a:defRPr>
                <a:solidFill>
                  <a:srgbClr val="001489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1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196753"/>
            <a:ext cx="11462940" cy="48960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90963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196753"/>
            <a:ext cx="5414268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442373" y="1196753"/>
            <a:ext cx="5414268" cy="489607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2108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wrap="none">
            <a:no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1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77832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93701" y="1412777"/>
            <a:ext cx="11462940" cy="468004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74760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1" y="1412777"/>
            <a:ext cx="541426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442373" y="1412777"/>
            <a:ext cx="5414268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72805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3701" y="1196752"/>
            <a:ext cx="11462940" cy="448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6579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85058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93701" y="1196752"/>
            <a:ext cx="11462940" cy="44870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38672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93701" y="1196752"/>
            <a:ext cx="5414268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42373" y="1196752"/>
            <a:ext cx="5414268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07440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</p:spTree>
    <p:extLst>
      <p:ext uri="{BB962C8B-B14F-4D97-AF65-F5344CB8AC3E}">
        <p14:creationId xmlns:p14="http://schemas.microsoft.com/office/powerpoint/2010/main" val="5561785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1" y="1412777"/>
            <a:ext cx="11462940" cy="4271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8535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393701" y="1412777"/>
            <a:ext cx="5414268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6442373" y="1412777"/>
            <a:ext cx="5414268" cy="4281441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1983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0675502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814918" y="2276873"/>
            <a:ext cx="11041721" cy="936625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>
              <a:defRPr sz="3200" b="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Divider Theme</a:t>
            </a:r>
          </a:p>
        </p:txBody>
      </p:sp>
      <p:pic>
        <p:nvPicPr>
          <p:cNvPr id="8" name="Picture 115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42872" y="6163537"/>
            <a:ext cx="1115548" cy="4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11031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31801" y="1412775"/>
            <a:ext cx="3878097" cy="4680049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597929" y="1412777"/>
            <a:ext cx="7296811" cy="4680049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392708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688289" y="1412776"/>
            <a:ext cx="3206023" cy="468004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5"/>
          </p:nvPr>
        </p:nvSpPr>
        <p:spPr>
          <a:xfrm>
            <a:off x="431801" y="1412777"/>
            <a:ext cx="8006556" cy="468004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4716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and Footn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93701" y="5681849"/>
            <a:ext cx="11462940" cy="409469"/>
          </a:xfrm>
        </p:spPr>
        <p:txBody>
          <a:bodyPr bIns="0" anchor="b">
            <a:noAutofit/>
          </a:bodyPr>
          <a:lstStyle>
            <a:lvl1pPr>
              <a:spcBef>
                <a:spcPts val="0"/>
              </a:spcBef>
              <a:defRPr sz="800" b="0"/>
            </a:lvl1pPr>
          </a:lstStyle>
          <a:p>
            <a:pPr lvl="0"/>
            <a:r>
              <a:rPr lang="en-US" dirty="0"/>
              <a:t>Source: Xxx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393701" y="1196752"/>
            <a:ext cx="5414268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442373" y="1196752"/>
            <a:ext cx="5414268" cy="448707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55606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49" y="1412776"/>
            <a:ext cx="5228899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65841" y="1412776"/>
            <a:ext cx="5228899" cy="187220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31801" y="3532181"/>
            <a:ext cx="11462940" cy="2551450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96292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49" y="3645024"/>
            <a:ext cx="522889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6665841" y="3645024"/>
            <a:ext cx="5228899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431801" y="1412776"/>
            <a:ext cx="11462940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7200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50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90544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394036" y="3645024"/>
            <a:ext cx="3500705" cy="2304256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1" y="1412776"/>
            <a:ext cx="11462940" cy="214322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030977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387050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90544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394036" y="1412776"/>
            <a:ext cx="3500705" cy="2160240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1" y="3703287"/>
            <a:ext cx="11462940" cy="2380344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2598050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431801" y="1412776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31801" y="2975180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31801" y="4537584"/>
            <a:ext cx="3878097" cy="154109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597929" y="1412776"/>
            <a:ext cx="7296811" cy="4664677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56293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Layou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701" y="180976"/>
            <a:ext cx="11462940" cy="55925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  <p:custDataLst>
              <p:tags r:id="rId1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>
              <a:solidFill>
                <a:srgbClr val="998F86"/>
              </a:solidFill>
            </a:endParaRP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016644" y="1412776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8016644" y="2976533"/>
            <a:ext cx="3878097" cy="1512168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016644" y="4540290"/>
            <a:ext cx="3878097" cy="1548783"/>
          </a:xfrm>
          <a:prstGeom prst="round2DiagRect">
            <a:avLst/>
          </a:prstGeom>
        </p:spPr>
        <p:txBody>
          <a:bodyPr vert="horz" lIns="72000" tIns="72000" rIns="72000" bIns="72000" rtlCol="0">
            <a:normAutofit/>
          </a:bodyPr>
          <a:lstStyle>
            <a:lvl1pPr>
              <a:defRPr lang="en-GB" sz="1400"/>
            </a:lvl1pPr>
          </a:lstStyle>
          <a:p>
            <a:pPr lvl="0"/>
            <a:r>
              <a:rPr lang="en-GB" dirty="0"/>
              <a:t>Picture placeholder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31801" y="1412778"/>
            <a:ext cx="7405311" cy="466590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93701" y="1039979"/>
            <a:ext cx="11462940" cy="288925"/>
          </a:xfrm>
        </p:spPr>
        <p:txBody>
          <a:bodyPr anchor="ctr">
            <a:noAutofit/>
          </a:bodyPr>
          <a:lstStyle>
            <a:lvl1pPr>
              <a:defRPr sz="1800" b="1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659608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ack Slide &quot;Thank You&quot;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913435" y="1790072"/>
            <a:ext cx="6336704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dirty="0">
              <a:solidFill>
                <a:prstClr val="white"/>
              </a:solidFill>
            </a:endParaRP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3779997" y="2696461"/>
            <a:ext cx="5196324" cy="266322"/>
          </a:xfrm>
        </p:spPr>
        <p:txBody>
          <a:bodyPr lIns="36000" rIns="36000" anchor="ctr">
            <a:noAutofit/>
          </a:bodyPr>
          <a:lstStyle>
            <a:lvl1pPr>
              <a:defRPr sz="1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 Surname</a:t>
            </a:r>
            <a:endParaRPr lang="en-GB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779997" y="2963910"/>
            <a:ext cx="5196324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Directory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246240" y="3494035"/>
            <a:ext cx="192021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3779996" y="3497483"/>
            <a:ext cx="53689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Tel:</a:t>
            </a:r>
          </a:p>
        </p:txBody>
      </p:sp>
      <p:sp>
        <p:nvSpPr>
          <p:cNvPr id="16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840159" y="3494035"/>
            <a:ext cx="1920213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+27 (0)21 XXX XXXX</a:t>
            </a:r>
            <a:endParaRPr lang="en-GB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373915" y="3497483"/>
            <a:ext cx="536899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Fax:</a:t>
            </a:r>
          </a:p>
        </p:txBody>
      </p:sp>
      <p:sp>
        <p:nvSpPr>
          <p:cNvPr id="18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3779997" y="3768568"/>
            <a:ext cx="4978745" cy="266322"/>
          </a:xfrm>
        </p:spPr>
        <p:txBody>
          <a:bodyPr lIns="36000" rIns="36000" anchor="ctr">
            <a:noAutofit/>
          </a:bodyPr>
          <a:lstStyle>
            <a:lvl1pPr>
              <a:defRPr sz="11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Name.Surname@westerncape.gov.za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3779996" y="4043102"/>
            <a:ext cx="4978745" cy="261610"/>
          </a:xfrm>
          <a:prstGeom prst="rect">
            <a:avLst/>
          </a:prstGeom>
        </p:spPr>
        <p:txBody>
          <a:bodyPr vert="horz" lIns="36000" tIns="72000" rIns="36000" bIns="72000" rtlCol="0" anchor="ctr">
            <a:noAutofit/>
          </a:bodyPr>
          <a:lstStyle/>
          <a:p>
            <a:pPr>
              <a:spcBef>
                <a:spcPts val="300"/>
              </a:spcBef>
              <a:buFont typeface="Arial" pitchFamily="34" charset="0"/>
              <a:buNone/>
            </a:pPr>
            <a:r>
              <a:rPr lang="en-GB" sz="1100" b="1" dirty="0">
                <a:solidFill>
                  <a:srgbClr val="003399"/>
                </a:solidFill>
              </a:rPr>
              <a:t>www.westerncape.gov.za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393700" y="565702"/>
            <a:ext cx="24048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white"/>
                </a:solidFill>
                <a:ea typeface="+mj-ea"/>
                <a:cs typeface="+mj-cs"/>
              </a:rPr>
              <a:t>Contact Us</a:t>
            </a:r>
            <a:endParaRPr lang="en-GB" sz="2400" dirty="0">
              <a:solidFill>
                <a:prstClr val="white"/>
              </a:solidFill>
            </a:endParaRPr>
          </a:p>
        </p:txBody>
      </p:sp>
      <p:sp>
        <p:nvSpPr>
          <p:cNvPr id="24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3779995" y="4333520"/>
            <a:ext cx="4465773" cy="266322"/>
          </a:xfrm>
        </p:spPr>
        <p:txBody>
          <a:bodyPr lIns="36000" rIns="36000" anchor="ctr">
            <a:noAutofit/>
          </a:bodyPr>
          <a:lstStyle>
            <a:lvl1pPr>
              <a:defRPr sz="11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ZA" dirty="0"/>
              <a:t>Fill in your address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29719" y="1859446"/>
            <a:ext cx="2217710" cy="849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4B218B1C-103E-40ED-AFB3-E83144F6820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95" y="3331665"/>
            <a:ext cx="5470144" cy="6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024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Slide &quot;Thank You&quot;">
    <p:bg>
      <p:bgPr>
        <a:solidFill>
          <a:srgbClr val="0014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2351584" y="3861049"/>
            <a:ext cx="9601067" cy="1083419"/>
          </a:xfrm>
          <a:prstGeom prst="rect">
            <a:avLst/>
          </a:prstGeom>
        </p:spPr>
        <p:txBody>
          <a:bodyPr wrap="none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Aft>
                <a:spcPts val="2400"/>
              </a:spcAft>
            </a:pPr>
            <a:r>
              <a:rPr lang="en-US" sz="3200" dirty="0">
                <a:solidFill>
                  <a:prstClr val="white"/>
                </a:solidFill>
                <a:cs typeface="Century Gothic"/>
              </a:rPr>
              <a:t>Thank you</a:t>
            </a:r>
          </a:p>
        </p:txBody>
      </p:sp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964789CB-CD92-405B-9055-78FC1169E8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3364896"/>
            <a:ext cx="11798299" cy="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3501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1.xml"/><Relationship Id="rId30" Type="http://schemas.openxmlformats.org/officeDocument/2006/relationships/tags" Target="../tags/tag4.xml"/><Relationship Id="rId35" Type="http://schemas.openxmlformats.org/officeDocument/2006/relationships/image" Target="../media/image4.png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tags" Target="../tags/tag47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34" Type="http://schemas.openxmlformats.org/officeDocument/2006/relationships/image" Target="../media/image9.png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theme" Target="../theme/theme2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tags" Target="../tags/tag50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oleObject" Target="../embeddings/oleObject2.bin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tags" Target="../tags/tag49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tags" Target="../tags/tag52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tags" Target="../tags/tag48.xml"/><Relationship Id="rId30" Type="http://schemas.openxmlformats.org/officeDocument/2006/relationships/tags" Target="../tags/tag51.xml"/><Relationship Id="rId35" Type="http://schemas.openxmlformats.org/officeDocument/2006/relationships/image" Target="../media/image4.png"/><Relationship Id="rId8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tags" Target="../tags/tag93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34" Type="http://schemas.openxmlformats.org/officeDocument/2006/relationships/image" Target="../media/image4.png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theme" Target="../theme/theme3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29" Type="http://schemas.openxmlformats.org/officeDocument/2006/relationships/tags" Target="../tags/tag96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28" Type="http://schemas.openxmlformats.org/officeDocument/2006/relationships/tags" Target="../tags/tag95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Relationship Id="rId27" Type="http://schemas.openxmlformats.org/officeDocument/2006/relationships/tags" Target="../tags/tag94.xml"/><Relationship Id="rId30" Type="http://schemas.openxmlformats.org/officeDocument/2006/relationships/oleObject" Target="../embeddings/oleObject3.bin"/><Relationship Id="rId8" Type="http://schemas.openxmlformats.org/officeDocument/2006/relationships/slideLayout" Target="../slideLayouts/slideLayout5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26" Type="http://schemas.openxmlformats.org/officeDocument/2006/relationships/tags" Target="../tags/tag137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34" Type="http://schemas.openxmlformats.org/officeDocument/2006/relationships/image" Target="../media/image4.png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5" Type="http://schemas.openxmlformats.org/officeDocument/2006/relationships/theme" Target="../theme/theme4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29" Type="http://schemas.openxmlformats.org/officeDocument/2006/relationships/tags" Target="../tags/tag140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slideLayout" Target="../slideLayouts/slideLayout97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slideLayout" Target="../slideLayouts/slideLayout96.xml"/><Relationship Id="rId28" Type="http://schemas.openxmlformats.org/officeDocument/2006/relationships/tags" Target="../tags/tag139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Relationship Id="rId27" Type="http://schemas.openxmlformats.org/officeDocument/2006/relationships/tags" Target="../tags/tag138.xml"/><Relationship Id="rId30" Type="http://schemas.openxmlformats.org/officeDocument/2006/relationships/oleObject" Target="../embeddings/oleObject4.bin"/><Relationship Id="rId8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7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1" imgW="360" imgH="360" progId="">
                  <p:embed/>
                </p:oleObj>
              </mc:Choice>
              <mc:Fallback>
                <p:oleObj name="think-cell Slide" r:id="rId31" imgW="360" imgH="360" progId="">
                  <p:embed/>
                  <p:pic>
                    <p:nvPicPr>
                      <p:cNvPr id="10" name="Objec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8"/>
            </p:custDataLst>
          </p:nvPr>
        </p:nvSpPr>
        <p:spPr>
          <a:xfrm>
            <a:off x="393701" y="180976"/>
            <a:ext cx="11462940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9"/>
            </p:custDataLst>
          </p:nvPr>
        </p:nvSpPr>
        <p:spPr>
          <a:xfrm>
            <a:off x="393701" y="1196752"/>
            <a:ext cx="11462940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30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pic>
        <p:nvPicPr>
          <p:cNvPr id="11" name="Picture 115"/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797" y="6295516"/>
            <a:ext cx="1115548" cy="4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F3003D39-787E-4DD7-BD33-D06DC937071E}"/>
              </a:ext>
            </a:extLst>
          </p:cNvPr>
          <p:cNvPicPr>
            <a:picLocks noChangeAspect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" y="931933"/>
            <a:ext cx="11798299" cy="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43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772" r:id="rId2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5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1197819356"/>
              </p:ext>
            </p:ext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2" imgW="270" imgH="270" progId="TCLayout.ActiveDocument.1">
                  <p:embed/>
                </p:oleObj>
              </mc:Choice>
              <mc:Fallback>
                <p:oleObj name="think-cell Slide" r:id="rId32" imgW="270" imgH="270" progId="TCLayout.ActiveDocument.1">
                  <p:embed/>
                  <p:pic>
                    <p:nvPicPr>
                      <p:cNvPr id="10" name="Object 9" hidden="1"/>
                      <p:cNvPicPr/>
                      <p:nvPr/>
                    </p:nvPicPr>
                    <p:blipFill>
                      <a:blip r:embed="rId33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7"/>
            </p:custDataLst>
          </p:nvPr>
        </p:nvSpPr>
        <p:spPr>
          <a:xfrm>
            <a:off x="393701" y="180976"/>
            <a:ext cx="11462940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8"/>
            </p:custDataLst>
          </p:nvPr>
        </p:nvSpPr>
        <p:spPr>
          <a:xfrm>
            <a:off x="393701" y="1196752"/>
            <a:ext cx="11462940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9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/>
              <a:pPr/>
              <a:t>‹#›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30"/>
            </p:custDataLst>
          </p:nvPr>
        </p:nvSpPr>
        <p:spPr>
          <a:xfrm>
            <a:off x="5390774" y="6468150"/>
            <a:ext cx="5518097" cy="230832"/>
          </a:xfrm>
          <a:prstGeom prst="rect">
            <a:avLst/>
          </a:prstGeom>
        </p:spPr>
        <p:txBody>
          <a:bodyPr vert="horz" lIns="0" tIns="72000" rIns="72000" bIns="0" rtlCol="0" anchor="b"/>
          <a:lstStyle>
            <a:lvl1pPr algn="l">
              <a:defRPr sz="800">
                <a:solidFill>
                  <a:schemeClr val="accent3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7" name="Rectangle 6"/>
          <p:cNvSpPr>
            <a:spLocks/>
          </p:cNvSpPr>
          <p:nvPr>
            <p:custDataLst>
              <p:tags r:id="rId31"/>
            </p:custDataLst>
          </p:nvPr>
        </p:nvSpPr>
        <p:spPr>
          <a:xfrm>
            <a:off x="2747964" y="6468150"/>
            <a:ext cx="2592288" cy="230832"/>
          </a:xfrm>
          <a:prstGeom prst="rect">
            <a:avLst/>
          </a:prstGeom>
        </p:spPr>
        <p:txBody>
          <a:bodyPr vert="horz" lIns="72000" tIns="72000" rIns="0" bIns="0" rtlCol="0" anchor="b"/>
          <a:lstStyle/>
          <a:p>
            <a:pPr lvl="0"/>
            <a:r>
              <a:rPr lang="en-US" sz="800" dirty="0">
                <a:solidFill>
                  <a:schemeClr val="accent3"/>
                </a:solidFill>
              </a:rPr>
              <a:t>© Western Cape Government 2012  |</a:t>
            </a:r>
            <a:endParaRPr lang="en-GB" sz="800" dirty="0">
              <a:solidFill>
                <a:schemeClr val="accent3"/>
              </a:solidFill>
            </a:endParaRPr>
          </a:p>
        </p:txBody>
      </p:sp>
      <p:pic>
        <p:nvPicPr>
          <p:cNvPr id="13" name="Picture 107"/>
          <p:cNvPicPr>
            <a:picLocks noChangeAspect="1" noChangeArrowheads="1"/>
          </p:cNvPicPr>
          <p:nvPr userDrawn="1"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6806" y="6309320"/>
            <a:ext cx="1386249" cy="44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Triangle 10"/>
          <p:cNvSpPr/>
          <p:nvPr userDrawn="1"/>
        </p:nvSpPr>
        <p:spPr>
          <a:xfrm flipH="1">
            <a:off x="719403" y="898354"/>
            <a:ext cx="11472597" cy="69297"/>
          </a:xfrm>
          <a:prstGeom prst="rtTriangle">
            <a:avLst/>
          </a:prstGeom>
          <a:solidFill>
            <a:srgbClr val="0032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 sz="1200" dirty="0" err="1"/>
          </a:p>
        </p:txBody>
      </p:sp>
    </p:spTree>
    <p:extLst>
      <p:ext uri="{BB962C8B-B14F-4D97-AF65-F5344CB8AC3E}">
        <p14:creationId xmlns:p14="http://schemas.microsoft.com/office/powerpoint/2010/main" val="425499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tx2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5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6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360" imgH="360" progId="">
                  <p:embed/>
                </p:oleObj>
              </mc:Choice>
              <mc:Fallback>
                <p:oleObj name="think-cell Slide" r:id="rId30" imgW="360" imgH="360" progId="">
                  <p:embed/>
                  <p:pic>
                    <p:nvPicPr>
                      <p:cNvPr id="10" name="Objec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7"/>
            </p:custDataLst>
          </p:nvPr>
        </p:nvSpPr>
        <p:spPr>
          <a:xfrm>
            <a:off x="393701" y="180976"/>
            <a:ext cx="11462940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8"/>
            </p:custDataLst>
          </p:nvPr>
        </p:nvSpPr>
        <p:spPr>
          <a:xfrm>
            <a:off x="393701" y="1196752"/>
            <a:ext cx="11462940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9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pic>
        <p:nvPicPr>
          <p:cNvPr id="11" name="Picture 115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7797" y="6295516"/>
            <a:ext cx="1115548" cy="4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F3003D39-787E-4DD7-BD33-D06DC937071E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00" y="931933"/>
            <a:ext cx="11798299" cy="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86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  <p:sldLayoutId id="2147483729" r:id="rId18"/>
    <p:sldLayoutId id="2147483730" r:id="rId19"/>
    <p:sldLayoutId id="2147483731" r:id="rId20"/>
    <p:sldLayoutId id="2147483732" r:id="rId21"/>
    <p:sldLayoutId id="2147483733" r:id="rId22"/>
    <p:sldLayoutId id="2147483734" r:id="rId23"/>
    <p:sldLayoutId id="2147483735" r:id="rId24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003398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4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>
            <p:custDataLst>
              <p:tags r:id="rId26"/>
            </p:custDataLst>
          </p:nvPr>
        </p:nvGraphicFramePr>
        <p:xfrm>
          <a:off x="0" y="0"/>
          <a:ext cx="211667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0" imgW="360" imgH="360" progId="">
                  <p:embed/>
                </p:oleObj>
              </mc:Choice>
              <mc:Fallback>
                <p:oleObj name="think-cell Slide" r:id="rId30" imgW="360" imgH="360" progId="">
                  <p:embed/>
                  <p:pic>
                    <p:nvPicPr>
                      <p:cNvPr id="10" name="Object 9" hidden="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211667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27"/>
            </p:custDataLst>
          </p:nvPr>
        </p:nvSpPr>
        <p:spPr>
          <a:xfrm>
            <a:off x="393701" y="180976"/>
            <a:ext cx="11462940" cy="55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28"/>
            </p:custDataLst>
          </p:nvPr>
        </p:nvSpPr>
        <p:spPr>
          <a:xfrm>
            <a:off x="393701" y="1196752"/>
            <a:ext cx="11462940" cy="4883466"/>
          </a:xfrm>
          <a:prstGeom prst="rect">
            <a:avLst/>
          </a:prstGeom>
        </p:spPr>
        <p:txBody>
          <a:bodyPr vert="horz" lIns="72000" tIns="72000" rIns="72000" bIns="72000" rtlCol="0">
            <a:normAutofit/>
          </a:bodyPr>
          <a:lstStyle/>
          <a:p>
            <a:pPr lvl="0"/>
            <a:r>
              <a:rPr lang="en-US" dirty="0"/>
              <a:t>First Text Level</a:t>
            </a:r>
          </a:p>
          <a:p>
            <a:pPr lvl="1"/>
            <a:r>
              <a:rPr lang="en-US" dirty="0"/>
              <a:t>Second</a:t>
            </a:r>
          </a:p>
          <a:p>
            <a:pPr lvl="2"/>
            <a:r>
              <a:rPr lang="en-US" dirty="0"/>
              <a:t>Third</a:t>
            </a:r>
          </a:p>
          <a:p>
            <a:pPr lvl="3"/>
            <a:r>
              <a:rPr lang="en-US" dirty="0"/>
              <a:t>Fourth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29"/>
            </p:custDataLst>
          </p:nvPr>
        </p:nvSpPr>
        <p:spPr>
          <a:xfrm>
            <a:off x="11170773" y="6468150"/>
            <a:ext cx="685867" cy="230832"/>
          </a:xfrm>
          <a:prstGeom prst="rect">
            <a:avLst/>
          </a:prstGeom>
        </p:spPr>
        <p:txBody>
          <a:bodyPr vert="horz" lIns="72000" tIns="72000" rIns="0" bIns="0" rtlCol="0" anchor="ctr"/>
          <a:lstStyle>
            <a:lvl1pPr algn="r">
              <a:defRPr sz="900">
                <a:solidFill>
                  <a:schemeClr val="tx2"/>
                </a:solidFill>
                <a:latin typeface="Century Gothic" pitchFamily="34" charset="0"/>
              </a:defRPr>
            </a:lvl1pPr>
          </a:lstStyle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‹#›</a:t>
            </a:fld>
            <a:endParaRPr lang="en-ZA" dirty="0">
              <a:solidFill>
                <a:srgbClr val="003399"/>
              </a:solidFill>
            </a:endParaRPr>
          </a:p>
        </p:txBody>
      </p:sp>
      <p:pic>
        <p:nvPicPr>
          <p:cNvPr id="11" name="Picture 115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7797" y="6295516"/>
            <a:ext cx="1115548" cy="42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hape, rectangle&#10;&#10;Description automatically generated">
            <a:extLst>
              <a:ext uri="{FF2B5EF4-FFF2-40B4-BE49-F238E27FC236}">
                <a16:creationId xmlns:a16="http://schemas.microsoft.com/office/drawing/2014/main" id="{F3003D39-787E-4DD7-BD33-D06DC937071E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931933"/>
            <a:ext cx="11798299" cy="6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82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  <p:sldLayoutId id="2147483759" r:id="rId12"/>
    <p:sldLayoutId id="2147483760" r:id="rId13"/>
    <p:sldLayoutId id="2147483761" r:id="rId14"/>
    <p:sldLayoutId id="2147483762" r:id="rId15"/>
    <p:sldLayoutId id="2147483763" r:id="rId16"/>
    <p:sldLayoutId id="2147483764" r:id="rId17"/>
    <p:sldLayoutId id="2147483765" r:id="rId18"/>
    <p:sldLayoutId id="2147483766" r:id="rId19"/>
    <p:sldLayoutId id="2147483767" r:id="rId20"/>
    <p:sldLayoutId id="2147483768" r:id="rId21"/>
    <p:sldLayoutId id="2147483769" r:id="rId22"/>
    <p:sldLayoutId id="2147483770" r:id="rId23"/>
    <p:sldLayoutId id="2147483771" r:id="rId24"/>
  </p:sldLayoutIdLst>
  <p:hf sldNum="0" hdr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rgbClr val="003398"/>
          </a:solidFill>
          <a:latin typeface="Century Gothic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300"/>
        </a:spcBef>
        <a:buFont typeface="Arial" pitchFamily="34" charset="0"/>
        <a:buNone/>
        <a:defRPr sz="1600" b="1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1pPr>
      <a:lvl2pPr marL="180000" indent="-180000" algn="l" defTabSz="914400" rtl="0" eaLnBrk="1" latinLnBrk="0" hangingPunct="1">
        <a:spcBef>
          <a:spcPts val="300"/>
        </a:spcBef>
        <a:buClr>
          <a:srgbClr val="002060"/>
        </a:buClr>
        <a:buFontTx/>
        <a:buBlip>
          <a:blip r:embed="rId34"/>
        </a:buBlip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2pPr>
      <a:lvl3pPr marL="36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Century Gothic" pitchFamily="34" charset="0"/>
          <a:ea typeface="+mn-ea"/>
          <a:cs typeface="+mn-cs"/>
        </a:defRPr>
      </a:lvl3pPr>
      <a:lvl4pPr marL="540000" indent="-180000" algn="l" defTabSz="914400" rtl="0" eaLnBrk="1" latinLnBrk="0" hangingPunct="1">
        <a:spcBef>
          <a:spcPts val="300"/>
        </a:spcBef>
        <a:buClr>
          <a:schemeClr val="accent3"/>
        </a:buClr>
        <a:buFont typeface="Arial" pitchFamily="34" charset="0"/>
        <a:buChar char="–"/>
        <a:defRPr sz="1600" kern="1200">
          <a:solidFill>
            <a:schemeClr val="tx1"/>
          </a:solidFill>
          <a:latin typeface="Century Gothic" pitchFamily="34" charset="0"/>
          <a:ea typeface="+mn-ea"/>
          <a:cs typeface="+mn-cs"/>
        </a:defRPr>
      </a:lvl4pPr>
      <a:lvl5pPr marL="1800000" indent="-1800000" algn="l" defTabSz="914400" rtl="0" eaLnBrk="1" latinLnBrk="0" hangingPunct="1">
        <a:spcBef>
          <a:spcPts val="300"/>
        </a:spcBef>
        <a:buFont typeface="Arial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emf"/><Relationship Id="rId26" Type="http://schemas.openxmlformats.org/officeDocument/2006/relationships/image" Target="../media/image59.png"/><Relationship Id="rId3" Type="http://schemas.openxmlformats.org/officeDocument/2006/relationships/image" Target="../media/image39.png"/><Relationship Id="rId21" Type="http://schemas.openxmlformats.org/officeDocument/2006/relationships/image" Target="../media/image33.png"/><Relationship Id="rId7" Type="http://schemas.openxmlformats.org/officeDocument/2006/relationships/image" Target="../media/image43.png"/><Relationship Id="rId12" Type="http://schemas.openxmlformats.org/officeDocument/2006/relationships/image" Target="../media/image48.svg"/><Relationship Id="rId17" Type="http://schemas.openxmlformats.org/officeDocument/2006/relationships/image" Target="../media/image53.svg"/><Relationship Id="rId25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52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24" Type="http://schemas.openxmlformats.org/officeDocument/2006/relationships/image" Target="../media/image34.png"/><Relationship Id="rId5" Type="http://schemas.openxmlformats.org/officeDocument/2006/relationships/image" Target="../media/image41.png"/><Relationship Id="rId15" Type="http://schemas.openxmlformats.org/officeDocument/2006/relationships/image" Target="../media/image51.svg"/><Relationship Id="rId23" Type="http://schemas.openxmlformats.org/officeDocument/2006/relationships/image" Target="../media/image57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svg"/><Relationship Id="rId9" Type="http://schemas.openxmlformats.org/officeDocument/2006/relationships/image" Target="../media/image45.svg"/><Relationship Id="rId14" Type="http://schemas.openxmlformats.org/officeDocument/2006/relationships/image" Target="../media/image50.png"/><Relationship Id="rId22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4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5" Type="http://schemas.openxmlformats.org/officeDocument/2006/relationships/image" Target="../media/image57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4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11" Type="http://schemas.openxmlformats.org/officeDocument/2006/relationships/image" Target="../media/image81.png"/><Relationship Id="rId5" Type="http://schemas.openxmlformats.org/officeDocument/2006/relationships/image" Target="../media/image75.png"/><Relationship Id="rId10" Type="http://schemas.openxmlformats.org/officeDocument/2006/relationships/image" Target="../media/image80.png"/><Relationship Id="rId4" Type="http://schemas.openxmlformats.org/officeDocument/2006/relationships/image" Target="../media/image74.png"/><Relationship Id="rId9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58.png"/><Relationship Id="rId3" Type="http://schemas.openxmlformats.org/officeDocument/2006/relationships/image" Target="../media/image83.png"/><Relationship Id="rId7" Type="http://schemas.openxmlformats.org/officeDocument/2006/relationships/image" Target="../media/image56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34.png"/><Relationship Id="rId5" Type="http://schemas.openxmlformats.org/officeDocument/2006/relationships/image" Target="../media/image85.png"/><Relationship Id="rId10" Type="http://schemas.openxmlformats.org/officeDocument/2006/relationships/image" Target="../media/image88.png"/><Relationship Id="rId4" Type="http://schemas.openxmlformats.org/officeDocument/2006/relationships/image" Target="../media/image84.png"/><Relationship Id="rId9" Type="http://schemas.openxmlformats.org/officeDocument/2006/relationships/image" Target="../media/image87.png"/><Relationship Id="rId1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11" Type="http://schemas.openxmlformats.org/officeDocument/2006/relationships/image" Target="../media/image107.png"/><Relationship Id="rId5" Type="http://schemas.openxmlformats.org/officeDocument/2006/relationships/image" Target="../media/image101.png"/><Relationship Id="rId10" Type="http://schemas.openxmlformats.org/officeDocument/2006/relationships/image" Target="../media/image106.png"/><Relationship Id="rId4" Type="http://schemas.openxmlformats.org/officeDocument/2006/relationships/image" Target="../media/image100.png"/><Relationship Id="rId9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11.emf"/><Relationship Id="rId4" Type="http://schemas.openxmlformats.org/officeDocument/2006/relationships/image" Target="../media/image1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3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23392" y="3525624"/>
            <a:ext cx="10945216" cy="1873674"/>
          </a:xfrm>
        </p:spPr>
        <p:txBody>
          <a:bodyPr>
            <a:normAutofit/>
          </a:bodyPr>
          <a:lstStyle/>
          <a:p>
            <a:r>
              <a:rPr lang="en-US" sz="3200" b="1" dirty="0"/>
              <a:t>2022/23</a:t>
            </a:r>
          </a:p>
          <a:p>
            <a:r>
              <a:rPr lang="en-US" sz="3200" b="1" dirty="0"/>
              <a:t> MUNICIPAL ECONOMIC REVIEW AND OUTLOOK</a:t>
            </a:r>
          </a:p>
          <a:p>
            <a:r>
              <a:rPr lang="en-ZA" sz="1800" b="0" dirty="0"/>
              <a:t>Western Cape Provincial Parliament</a:t>
            </a:r>
          </a:p>
          <a:p>
            <a:r>
              <a:rPr lang="en-ZA" sz="1800" dirty="0"/>
              <a:t>Budget Committee</a:t>
            </a:r>
            <a:endParaRPr lang="en-ZA" sz="1800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7740526" y="5788637"/>
            <a:ext cx="382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dirty="0">
                <a:solidFill>
                  <a:schemeClr val="bg1"/>
                </a:solidFill>
              </a:rPr>
              <a:t> 24 November 2022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3C6BFC-F8D8-4388-A029-5A877BEF6F6A}"/>
              </a:ext>
            </a:extLst>
          </p:cNvPr>
          <p:cNvSpPr txBox="1"/>
          <p:nvPr/>
        </p:nvSpPr>
        <p:spPr>
          <a:xfrm>
            <a:off x="7636295" y="2502512"/>
            <a:ext cx="3828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dirty="0">
                <a:solidFill>
                  <a:schemeClr val="bg1"/>
                </a:solidFill>
              </a:rPr>
              <a:t>Provincial Treasury </a:t>
            </a:r>
          </a:p>
        </p:txBody>
      </p:sp>
    </p:spTree>
    <p:extLst>
      <p:ext uri="{BB962C8B-B14F-4D97-AF65-F5344CB8AC3E}">
        <p14:creationId xmlns:p14="http://schemas.microsoft.com/office/powerpoint/2010/main" val="30922975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15E6C-FD3F-AECA-6E26-933200E8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10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7A9E36-949F-54C6-45FE-F46D201B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Real GDPR growth trend (2021e) </a:t>
            </a:r>
            <a:endParaRPr lang="en-ZA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69A8C6C3-A6CE-2FA2-B843-2F8755F0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332" y="1057645"/>
            <a:ext cx="8650841" cy="574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197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15E6C-FD3F-AECA-6E26-933200E8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0774" y="364144"/>
            <a:ext cx="685867" cy="230832"/>
          </a:xfrm>
        </p:spPr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11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7A9E36-949F-54C6-45FE-F46D201B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GDPR forecast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7570D-1B58-9AC0-D7C7-82E8BF563B4D}"/>
              </a:ext>
            </a:extLst>
          </p:cNvPr>
          <p:cNvSpPr txBox="1"/>
          <p:nvPr/>
        </p:nvSpPr>
        <p:spPr>
          <a:xfrm>
            <a:off x="1622792" y="992462"/>
            <a:ext cx="1581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1" dirty="0">
                <a:solidFill>
                  <a:srgbClr val="003399"/>
                </a:solidFill>
              </a:rPr>
              <a:t>Cape Metro</a:t>
            </a:r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7E486A-7A36-D980-DB8D-9E5442079261}"/>
              </a:ext>
            </a:extLst>
          </p:cNvPr>
          <p:cNvSpPr txBox="1"/>
          <p:nvPr/>
        </p:nvSpPr>
        <p:spPr>
          <a:xfrm>
            <a:off x="1622792" y="4643794"/>
            <a:ext cx="24192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1" dirty="0">
                <a:solidFill>
                  <a:srgbClr val="039774"/>
                </a:solidFill>
              </a:rPr>
              <a:t>Cape Winelands</a:t>
            </a:r>
            <a:endParaRPr lang="en-ZA" dirty="0">
              <a:solidFill>
                <a:srgbClr val="03977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09AC66-1465-A0EB-5361-DF2949EAE1F8}"/>
              </a:ext>
            </a:extLst>
          </p:cNvPr>
          <p:cNvSpPr txBox="1"/>
          <p:nvPr/>
        </p:nvSpPr>
        <p:spPr>
          <a:xfrm>
            <a:off x="1597746" y="2665163"/>
            <a:ext cx="25907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1" dirty="0">
                <a:solidFill>
                  <a:srgbClr val="F26522"/>
                </a:solidFill>
              </a:rPr>
              <a:t>Central Karoo</a:t>
            </a:r>
            <a:endParaRPr lang="en-ZA" dirty="0">
              <a:solidFill>
                <a:srgbClr val="F2652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C12433-FAD6-3608-B107-96B9447C0F68}"/>
              </a:ext>
            </a:extLst>
          </p:cNvPr>
          <p:cNvSpPr txBox="1"/>
          <p:nvPr/>
        </p:nvSpPr>
        <p:spPr>
          <a:xfrm>
            <a:off x="6892485" y="2784649"/>
            <a:ext cx="24771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C00000"/>
                </a:solidFill>
              </a:rPr>
              <a:t>Garden Route</a:t>
            </a:r>
            <a:endParaRPr lang="en-ZA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13F69C-E8FE-A8C9-5C1F-561D4FB5A96B}"/>
              </a:ext>
            </a:extLst>
          </p:cNvPr>
          <p:cNvSpPr txBox="1"/>
          <p:nvPr/>
        </p:nvSpPr>
        <p:spPr>
          <a:xfrm>
            <a:off x="6834934" y="992462"/>
            <a:ext cx="1930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890C58"/>
                </a:solidFill>
              </a:rPr>
              <a:t>Overberg </a:t>
            </a:r>
            <a:endParaRPr lang="en-ZA" dirty="0">
              <a:solidFill>
                <a:srgbClr val="890C58"/>
              </a:solidFill>
            </a:endParaRPr>
          </a:p>
        </p:txBody>
      </p:sp>
      <p:pic>
        <p:nvPicPr>
          <p:cNvPr id="53" name="Picture 52">
            <a:extLst>
              <a:ext uri="{FF2B5EF4-FFF2-40B4-BE49-F238E27FC236}">
                <a16:creationId xmlns:a16="http://schemas.microsoft.com/office/drawing/2014/main" id="{CB96FC34-EA1F-6AB0-5851-685F34FBBE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90072" y="1365301"/>
            <a:ext cx="3657600" cy="113397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A03C7FE1-1A9F-794E-B863-A2748224F8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22792" y="3076023"/>
            <a:ext cx="3528393" cy="118872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9A5E3DC3-D117-3EC3-67D1-7001B16C22B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6921" y="3186192"/>
            <a:ext cx="3657600" cy="1185097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06E8A6DE-3FE8-8077-C890-8962758B84D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6732" y="5131367"/>
            <a:ext cx="3571876" cy="100584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61696D8-0A23-4EA8-C556-FF60D6180A0E}"/>
              </a:ext>
            </a:extLst>
          </p:cNvPr>
          <p:cNvSpPr txBox="1"/>
          <p:nvPr/>
        </p:nvSpPr>
        <p:spPr>
          <a:xfrm>
            <a:off x="7376921" y="4657471"/>
            <a:ext cx="25134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i="1" dirty="0">
                <a:solidFill>
                  <a:srgbClr val="007DBA"/>
                </a:solidFill>
              </a:rPr>
              <a:t>West Coast </a:t>
            </a:r>
            <a:endParaRPr lang="en-ZA" dirty="0">
              <a:solidFill>
                <a:srgbClr val="007DBA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2EBE8F-2096-1DA7-5ADF-4BE031660A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6732" y="1365301"/>
            <a:ext cx="3657600" cy="11015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9A84AB1-A7CD-E14F-5AAC-1922E83318A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0893" y="5059754"/>
            <a:ext cx="3669655" cy="114689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CF6E37D4-DD11-A3C5-2FF1-1607DF73193B}"/>
              </a:ext>
            </a:extLst>
          </p:cNvPr>
          <p:cNvSpPr/>
          <p:nvPr/>
        </p:nvSpPr>
        <p:spPr>
          <a:xfrm>
            <a:off x="10231102" y="5431168"/>
            <a:ext cx="803419" cy="801177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5F4ECAF-9C74-1B83-B8AD-BB4A2553F09D}"/>
              </a:ext>
            </a:extLst>
          </p:cNvPr>
          <p:cNvSpPr/>
          <p:nvPr/>
        </p:nvSpPr>
        <p:spPr>
          <a:xfrm>
            <a:off x="10231101" y="1720218"/>
            <a:ext cx="803419" cy="801177"/>
          </a:xfrm>
          <a:prstGeom prst="ellipse">
            <a:avLst/>
          </a:prstGeom>
          <a:noFill/>
          <a:ln w="317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235F92C-3A34-0D79-A103-02D5D2525245}"/>
              </a:ext>
            </a:extLst>
          </p:cNvPr>
          <p:cNvSpPr/>
          <p:nvPr/>
        </p:nvSpPr>
        <p:spPr>
          <a:xfrm>
            <a:off x="4383780" y="1707176"/>
            <a:ext cx="803419" cy="801177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 err="1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B844404-AE7F-C05B-8C44-0AEC15D8B0C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556" y="1038796"/>
            <a:ext cx="1045701" cy="20469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FE6B97-14AD-BA89-47F5-CBC47B327B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484924">
            <a:off x="859862" y="3143055"/>
            <a:ext cx="831118" cy="162687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FA73FD4-0E7E-9C68-A747-4305DEC1FA8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612" y="4549568"/>
            <a:ext cx="1130945" cy="221376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E2FFFF6-62CF-6071-FD9F-0E33E560F12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0163" y="4658369"/>
            <a:ext cx="931695" cy="182374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2810C5C-1C37-A496-9CFB-8CE92D7F9B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250642" y="2884023"/>
            <a:ext cx="801177" cy="156826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BFB52364-2C68-8688-D65F-18DC71F940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95016" y="1179045"/>
            <a:ext cx="1014249" cy="198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724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15E6C-FD3F-AECA-6E26-933200E8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7A9E36-949F-54C6-45FE-F46D201B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International trade: top export products &amp; destinations (2021) </a:t>
            </a:r>
            <a:endParaRPr lang="en-ZA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C2330B-5675-DE89-F2F8-5F7E31FD85A7}"/>
              </a:ext>
            </a:extLst>
          </p:cNvPr>
          <p:cNvSpPr txBox="1"/>
          <p:nvPr/>
        </p:nvSpPr>
        <p:spPr>
          <a:xfrm>
            <a:off x="461394" y="1035355"/>
            <a:ext cx="1581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Cape Metro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60270CB-C702-6919-3737-86094F7C4D40}"/>
              </a:ext>
            </a:extLst>
          </p:cNvPr>
          <p:cNvSpPr txBox="1"/>
          <p:nvPr/>
        </p:nvSpPr>
        <p:spPr>
          <a:xfrm>
            <a:off x="455509" y="3730334"/>
            <a:ext cx="13897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3977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3977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Winelands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3977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FECED3-2E8F-70EC-3856-4695C66EDE8E}"/>
              </a:ext>
            </a:extLst>
          </p:cNvPr>
          <p:cNvSpPr txBox="1"/>
          <p:nvPr/>
        </p:nvSpPr>
        <p:spPr>
          <a:xfrm>
            <a:off x="4242652" y="1035497"/>
            <a:ext cx="1389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Central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Karoo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F26522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EAEA50-E5BA-B2F8-94BC-FE0EAFB85CAF}"/>
              </a:ext>
            </a:extLst>
          </p:cNvPr>
          <p:cNvSpPr txBox="1"/>
          <p:nvPr/>
        </p:nvSpPr>
        <p:spPr>
          <a:xfrm>
            <a:off x="4146974" y="3729863"/>
            <a:ext cx="1617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Garden Route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6F02E5-8523-EA6D-BBAD-0C76FDD557DD}"/>
              </a:ext>
            </a:extLst>
          </p:cNvPr>
          <p:cNvSpPr txBox="1"/>
          <p:nvPr/>
        </p:nvSpPr>
        <p:spPr>
          <a:xfrm>
            <a:off x="8215382" y="3745326"/>
            <a:ext cx="1930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890C58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Overberg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890C58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498DDD-BA28-F087-06D4-5B98D7E4B46A}"/>
              </a:ext>
            </a:extLst>
          </p:cNvPr>
          <p:cNvSpPr txBox="1"/>
          <p:nvPr/>
        </p:nvSpPr>
        <p:spPr>
          <a:xfrm>
            <a:off x="8337971" y="1076733"/>
            <a:ext cx="1457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07DB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West Coast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7DB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58" name="Content Placeholder 34" descr="Apple">
            <a:extLst>
              <a:ext uri="{FF2B5EF4-FFF2-40B4-BE49-F238E27FC236}">
                <a16:creationId xmlns:a16="http://schemas.microsoft.com/office/drawing/2014/main" id="{CACA7BCC-7E2D-A673-1B52-73A45FB0CE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809572" y="3667498"/>
            <a:ext cx="731520" cy="731520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696E1718-3CF7-026D-921A-01DA83B15CD7}"/>
              </a:ext>
            </a:extLst>
          </p:cNvPr>
          <p:cNvSpPr txBox="1"/>
          <p:nvPr/>
        </p:nvSpPr>
        <p:spPr>
          <a:xfrm>
            <a:off x="6209817" y="3649437"/>
            <a:ext cx="21714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Apples, pears &amp; quinces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  <a:latin typeface="Gotham Bold"/>
              </a:rPr>
              <a:t>R1.4bn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25.0% of exports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pic>
        <p:nvPicPr>
          <p:cNvPr id="62" name="Graphic 61" descr="Mining tools with solid fill">
            <a:extLst>
              <a:ext uri="{FF2B5EF4-FFF2-40B4-BE49-F238E27FC236}">
                <a16:creationId xmlns:a16="http://schemas.microsoft.com/office/drawing/2014/main" id="{AA1BFF4D-0FAE-1B2A-0050-34A2A3E42E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93618" y="1253492"/>
            <a:ext cx="640080" cy="64008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F2C8623E-FED6-340E-6E95-C3D76185BC2B}"/>
              </a:ext>
            </a:extLst>
          </p:cNvPr>
          <p:cNvSpPr txBox="1"/>
          <p:nvPr/>
        </p:nvSpPr>
        <p:spPr>
          <a:xfrm>
            <a:off x="10202317" y="1217987"/>
            <a:ext cx="20528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Iron &amp; Steel products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  <a:latin typeface="Gotham Bold"/>
              </a:rPr>
              <a:t>R3.4bn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36.3% of exports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 </a:t>
            </a:r>
            <a:endParaRPr kumimoji="0" lang="en-ZA" sz="1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DFA2E471-49F7-DA93-5925-7F00B506DBD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3002" y="2212581"/>
            <a:ext cx="640080" cy="427254"/>
          </a:xfrm>
          <a:prstGeom prst="rect">
            <a:avLst/>
          </a:prstGeom>
          <a:ln>
            <a:noFill/>
          </a:ln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3B3ECB5B-6136-9C38-7EDA-6AA84332BED3}"/>
              </a:ext>
            </a:extLst>
          </p:cNvPr>
          <p:cNvSpPr txBox="1"/>
          <p:nvPr/>
        </p:nvSpPr>
        <p:spPr>
          <a:xfrm>
            <a:off x="10744310" y="2258476"/>
            <a:ext cx="12132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United States</a:t>
            </a: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pic>
        <p:nvPicPr>
          <p:cNvPr id="67" name="Content Placeholder 34" descr="Apple">
            <a:extLst>
              <a:ext uri="{FF2B5EF4-FFF2-40B4-BE49-F238E27FC236}">
                <a16:creationId xmlns:a16="http://schemas.microsoft.com/office/drawing/2014/main" id="{6B2B2B6A-9CBC-F312-5E21-73D9CC92A6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697193" y="3699901"/>
            <a:ext cx="731520" cy="731520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C8F70D91-B051-8A06-4FCD-7DD92176D7B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913" y="4977628"/>
            <a:ext cx="640080" cy="426801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4B3C174A-22C9-DD63-9FFE-4402C053D5F4}"/>
              </a:ext>
            </a:extLst>
          </p:cNvPr>
          <p:cNvSpPr txBox="1"/>
          <p:nvPr/>
        </p:nvSpPr>
        <p:spPr>
          <a:xfrm>
            <a:off x="10487836" y="4989849"/>
            <a:ext cx="1360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Netherlands</a:t>
            </a: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7F92468-8F60-4EEA-95B9-A25219CEE8E7}"/>
              </a:ext>
            </a:extLst>
          </p:cNvPr>
          <p:cNvSpPr txBox="1"/>
          <p:nvPr/>
        </p:nvSpPr>
        <p:spPr>
          <a:xfrm>
            <a:off x="10202318" y="3665827"/>
            <a:ext cx="19479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Apples, pears &amp; quinces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  <a:latin typeface="Gotham Bold"/>
              </a:rPr>
              <a:t>R695.5m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20.3% of exports </a:t>
            </a: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pic>
        <p:nvPicPr>
          <p:cNvPr id="71" name="Content Placeholder 34" descr="Water Bottle">
            <a:extLst>
              <a:ext uri="{FF2B5EF4-FFF2-40B4-BE49-F238E27FC236}">
                <a16:creationId xmlns:a16="http://schemas.microsoft.com/office/drawing/2014/main" id="{45BA80E5-2C8C-7C8F-54FD-8C80E2BDB9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837058" y="1134880"/>
            <a:ext cx="822960" cy="822960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3FAD6DCB-713D-7320-4AFF-B5DDE5EF2BD7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748" y="2250241"/>
            <a:ext cx="640080" cy="426720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269B0D10-A7D9-4FF3-7403-767FBBB600A5}"/>
              </a:ext>
            </a:extLst>
          </p:cNvPr>
          <p:cNvSpPr txBox="1"/>
          <p:nvPr/>
        </p:nvSpPr>
        <p:spPr>
          <a:xfrm>
            <a:off x="6557446" y="1122447"/>
            <a:ext cx="154022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Milk &amp; cream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  <a:latin typeface="Gotham Bold"/>
              </a:rPr>
              <a:t>R19.6m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17.2% of exports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5A1FB44-8A58-D6FB-ED56-6D09AEF60A6F}"/>
              </a:ext>
            </a:extLst>
          </p:cNvPr>
          <p:cNvSpPr txBox="1"/>
          <p:nvPr/>
        </p:nvSpPr>
        <p:spPr>
          <a:xfrm>
            <a:off x="6702112" y="2347310"/>
            <a:ext cx="9784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Namibia</a:t>
            </a:r>
            <a:endParaRPr kumimoji="0" lang="en-ZA" sz="1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pic>
        <p:nvPicPr>
          <p:cNvPr id="75" name="Content Placeholder 34" descr="Orange">
            <a:extLst>
              <a:ext uri="{FF2B5EF4-FFF2-40B4-BE49-F238E27FC236}">
                <a16:creationId xmlns:a16="http://schemas.microsoft.com/office/drawing/2014/main" id="{0BD49A17-DA34-C722-EC9E-E9E6A43232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914123" y="3716136"/>
            <a:ext cx="822960" cy="82296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76C851F6-F337-CE26-1882-B75660ADFF5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3324" y="4959011"/>
            <a:ext cx="640080" cy="426801"/>
          </a:xfrm>
          <a:prstGeom prst="rect">
            <a:avLst/>
          </a:prstGeom>
        </p:spPr>
      </p:pic>
      <p:sp>
        <p:nvSpPr>
          <p:cNvPr id="78" name="TextBox 77">
            <a:extLst>
              <a:ext uri="{FF2B5EF4-FFF2-40B4-BE49-F238E27FC236}">
                <a16:creationId xmlns:a16="http://schemas.microsoft.com/office/drawing/2014/main" id="{6FE2A3B2-6814-F3A4-AF30-C11BA02BEEAE}"/>
              </a:ext>
            </a:extLst>
          </p:cNvPr>
          <p:cNvSpPr txBox="1"/>
          <p:nvPr/>
        </p:nvSpPr>
        <p:spPr>
          <a:xfrm>
            <a:off x="2840216" y="4999557"/>
            <a:ext cx="12244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Netherlands</a:t>
            </a: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pic>
        <p:nvPicPr>
          <p:cNvPr id="80" name="Graphic 79" descr="Oil Barrel with solid fill">
            <a:extLst>
              <a:ext uri="{FF2B5EF4-FFF2-40B4-BE49-F238E27FC236}">
                <a16:creationId xmlns:a16="http://schemas.microsoft.com/office/drawing/2014/main" id="{6DB03A1E-9F01-D55A-2683-922AD55D5FB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994427" y="1063916"/>
            <a:ext cx="822960" cy="822960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BCCF825D-4B35-E166-F1E0-A9B33076EA15}"/>
              </a:ext>
            </a:extLst>
          </p:cNvPr>
          <p:cNvSpPr txBox="1"/>
          <p:nvPr/>
        </p:nvSpPr>
        <p:spPr>
          <a:xfrm>
            <a:off x="2577947" y="1032764"/>
            <a:ext cx="1546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Petroleum: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  <a:latin typeface="Gotham Bold"/>
              </a:rPr>
              <a:t>R10.4bn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10.2% of exports </a:t>
            </a:r>
            <a:endParaRPr kumimoji="0" lang="en-ZA" sz="1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93658356-A57D-7EDD-10BF-1C1D4DEBB9C2}"/>
              </a:ext>
            </a:extLst>
          </p:cNvPr>
          <p:cNvSpPr txBox="1"/>
          <p:nvPr/>
        </p:nvSpPr>
        <p:spPr>
          <a:xfrm>
            <a:off x="2919913" y="2205262"/>
            <a:ext cx="64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India</a:t>
            </a:r>
            <a:endParaRPr kumimoji="0" lang="en-ZA" sz="1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BD3507B2-87AE-F4A3-E6E6-29827500F33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090757" y="2137652"/>
            <a:ext cx="640080" cy="41744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95D35B7-3CA1-CF37-0419-0000DAC841E7}"/>
              </a:ext>
            </a:extLst>
          </p:cNvPr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525" y="4940085"/>
            <a:ext cx="575303" cy="42672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3DB644A7-7D3B-A16C-8213-3EEF6E31047A}"/>
              </a:ext>
            </a:extLst>
          </p:cNvPr>
          <p:cNvSpPr txBox="1"/>
          <p:nvPr/>
        </p:nvSpPr>
        <p:spPr>
          <a:xfrm>
            <a:off x="6647982" y="4964183"/>
            <a:ext cx="14909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United Kingdom</a:t>
            </a:r>
            <a:endParaRPr kumimoji="0" lang="en-ZA" sz="1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237FBD8-36C9-86E5-0014-F908698A92F3}"/>
              </a:ext>
            </a:extLst>
          </p:cNvPr>
          <p:cNvSpPr txBox="1">
            <a:spLocks/>
          </p:cNvSpPr>
          <p:nvPr/>
        </p:nvSpPr>
        <p:spPr>
          <a:xfrm>
            <a:off x="1412303" y="5983992"/>
            <a:ext cx="10000152" cy="82506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vert="horz" lIns="72000" tIns="72000" rIns="72000" bIns="7200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20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20"/>
              </a:buBlip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Important to note that data represents where headquarters of an exporting entity is registered and may not always align with actual location of operations. Trade data originates from StatsSA 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7768E8E1-DB7A-98E2-CD41-E9ED8631341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3975" y="1382570"/>
            <a:ext cx="1045701" cy="2046904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A5DE97B-5DAC-03FE-2E2F-A14DEC3EAC0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0456" y="3938598"/>
            <a:ext cx="1188720" cy="232685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59E41D0C-B894-181C-7350-0BBF104D6E1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89316" y="1519569"/>
            <a:ext cx="832458" cy="1629492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1936C068-CA27-091A-B70B-02FB092FBE8B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484924">
            <a:off x="4562104" y="1605868"/>
            <a:ext cx="831118" cy="162687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DC93DCF-1D86-D7A0-BE3A-761D9029EEBE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622275" y="4135120"/>
            <a:ext cx="740986" cy="1450444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18C385DA-EABA-9873-DBCF-6852C5DA4FA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611908" y="3721546"/>
            <a:ext cx="924881" cy="1810407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DDE0E85-2971-9324-4C8A-A7F9B5B218B3}"/>
              </a:ext>
            </a:extLst>
          </p:cNvPr>
          <p:cNvCxnSpPr/>
          <p:nvPr/>
        </p:nvCxnSpPr>
        <p:spPr>
          <a:xfrm>
            <a:off x="590456" y="3429000"/>
            <a:ext cx="11266184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D87A205-173F-DC86-2A58-009361725A9C}"/>
              </a:ext>
            </a:extLst>
          </p:cNvPr>
          <p:cNvCxnSpPr>
            <a:cxnSpLocks/>
          </p:cNvCxnSpPr>
          <p:nvPr/>
        </p:nvCxnSpPr>
        <p:spPr>
          <a:xfrm>
            <a:off x="4096596" y="1479403"/>
            <a:ext cx="0" cy="4201935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93293E2C-FC24-B401-A99A-BC36B3C142B3}"/>
              </a:ext>
            </a:extLst>
          </p:cNvPr>
          <p:cNvCxnSpPr>
            <a:cxnSpLocks/>
          </p:cNvCxnSpPr>
          <p:nvPr/>
        </p:nvCxnSpPr>
        <p:spPr>
          <a:xfrm>
            <a:off x="8254068" y="1479403"/>
            <a:ext cx="0" cy="4201935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0D9451C-4BFC-EA61-0D15-17117BC3F277}"/>
              </a:ext>
            </a:extLst>
          </p:cNvPr>
          <p:cNvSpPr txBox="1"/>
          <p:nvPr/>
        </p:nvSpPr>
        <p:spPr>
          <a:xfrm>
            <a:off x="2544797" y="3770540"/>
            <a:ext cx="15461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Citrus fruit: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prstClr val="black">
                    <a:lumMod val="95000"/>
                    <a:lumOff val="5000"/>
                  </a:prstClr>
                </a:solidFill>
                <a:latin typeface="Gotham Bold"/>
              </a:rPr>
              <a:t>R8.4bn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18.4% of exports </a:t>
            </a:r>
            <a:endParaRPr kumimoji="0" lang="en-ZA" sz="140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Gotham Bold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7693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15E6C-FD3F-AECA-6E26-933200E8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7A9E36-949F-54C6-45FE-F46D201B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Tourism </a:t>
            </a:r>
            <a:endParaRPr lang="en-ZA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F3AD71BD-A222-11A4-84B7-5329590592EF}"/>
              </a:ext>
            </a:extLst>
          </p:cNvPr>
          <p:cNvSpPr txBox="1">
            <a:spLocks/>
          </p:cNvSpPr>
          <p:nvPr/>
        </p:nvSpPr>
        <p:spPr>
          <a:xfrm>
            <a:off x="2348333" y="3469841"/>
            <a:ext cx="1828800" cy="18288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vert="horz" lIns="72000" tIns="72000" rIns="72000" bIns="7200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Bed nights up 12.7% </a:t>
            </a:r>
          </a:p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Germany as main international source market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1D86689D-BB52-DB3E-C970-14D985564D90}"/>
              </a:ext>
            </a:extLst>
          </p:cNvPr>
          <p:cNvSpPr txBox="1">
            <a:spLocks/>
          </p:cNvSpPr>
          <p:nvPr/>
        </p:nvSpPr>
        <p:spPr>
          <a:xfrm>
            <a:off x="4300064" y="3479503"/>
            <a:ext cx="1828800" cy="18288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vert="horz" lIns="72000" tIns="72000" rIns="72000" bIns="7200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Bed nights up 12%</a:t>
            </a:r>
          </a:p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Germany as main international source market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986FF35-AA98-A442-9A7F-DFA87CE0637B}"/>
              </a:ext>
            </a:extLst>
          </p:cNvPr>
          <p:cNvSpPr txBox="1">
            <a:spLocks/>
          </p:cNvSpPr>
          <p:nvPr/>
        </p:nvSpPr>
        <p:spPr>
          <a:xfrm>
            <a:off x="393699" y="3469841"/>
            <a:ext cx="1828800" cy="18288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vert="horz" lIns="72000" tIns="72000" rIns="72000" bIns="7200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Bed nights up 12.8%</a:t>
            </a:r>
          </a:p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United States as main international source market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CF74A1D-26AD-A26F-5E8E-D278CA687E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7446" y="5314337"/>
            <a:ext cx="1828800" cy="109509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A2AC7CA-70CD-8E50-ECBA-A85997CE20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10057" y="5248829"/>
            <a:ext cx="1828800" cy="106456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E22D56-EAD9-FEBD-8EC8-B9BB34E962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2261" y="5334490"/>
            <a:ext cx="1828800" cy="97890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4DBBE1-DCE3-08C7-D363-AC8332A79C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3834" y="5311282"/>
            <a:ext cx="1828800" cy="1002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488B8F5-0DC1-0818-7ACC-135777FAFA7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625" y="5319482"/>
            <a:ext cx="1828800" cy="99391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0282D01-02AA-9E26-5C73-A15F055D0DD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07793" y="5267759"/>
            <a:ext cx="1828800" cy="1002890"/>
          </a:xfrm>
          <a:prstGeom prst="rect">
            <a:avLst/>
          </a:prstGeom>
        </p:spPr>
      </p:pic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CDEB9E2A-7D5C-176A-886D-6460CD5B1D80}"/>
              </a:ext>
            </a:extLst>
          </p:cNvPr>
          <p:cNvSpPr txBox="1">
            <a:spLocks/>
          </p:cNvSpPr>
          <p:nvPr/>
        </p:nvSpPr>
        <p:spPr>
          <a:xfrm>
            <a:off x="8170876" y="3469841"/>
            <a:ext cx="1828800" cy="18288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vert="horz" lIns="72000" tIns="72000" rIns="72000" bIns="7200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Bed nights up 15.3%</a:t>
            </a:r>
          </a:p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Germany as main international source market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F34C823D-692A-52B8-C9D5-0C1EC2DF1E0B}"/>
              </a:ext>
            </a:extLst>
          </p:cNvPr>
          <p:cNvSpPr txBox="1">
            <a:spLocks/>
          </p:cNvSpPr>
          <p:nvPr/>
        </p:nvSpPr>
        <p:spPr>
          <a:xfrm>
            <a:off x="6251795" y="3469841"/>
            <a:ext cx="1828800" cy="18288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vert="horz" lIns="72000" tIns="72000" rIns="72000" bIns="7200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 Unicode MS"/>
                <a:cs typeface="Arial" panose="020B0604020202020204" pitchFamily="34" charset="0"/>
              </a:rPr>
              <a:t>Bed nights up 12.7%</a:t>
            </a:r>
          </a:p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 Unicode MS"/>
                <a:cs typeface="Arial" panose="020B0604020202020204" pitchFamily="34" charset="0"/>
              </a:rPr>
              <a:t>United States as main international source market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EAAFEA9B-4C57-AEF5-42AD-F350E79D6C21}"/>
              </a:ext>
            </a:extLst>
          </p:cNvPr>
          <p:cNvSpPr txBox="1">
            <a:spLocks/>
          </p:cNvSpPr>
          <p:nvPr/>
        </p:nvSpPr>
        <p:spPr>
          <a:xfrm>
            <a:off x="10089957" y="3469841"/>
            <a:ext cx="1828800" cy="182880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vert="horz" lIns="72000" tIns="72000" rIns="72000" bIns="72000" rtlCol="0">
            <a:normAutofit fontScale="70000" lnSpcReduction="20000"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 Unicode MS"/>
                <a:cs typeface="Arial" panose="020B0604020202020204" pitchFamily="34" charset="0"/>
              </a:rPr>
              <a:t>Bed nights up 13.5% </a:t>
            </a:r>
          </a:p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 Unicode MS"/>
                <a:cs typeface="Arial" panose="020B0604020202020204" pitchFamily="34" charset="0"/>
              </a:rPr>
              <a:t>United Kingdom as main international source market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EB8655-E47E-6B0C-6FE4-B427115F39E9}"/>
              </a:ext>
            </a:extLst>
          </p:cNvPr>
          <p:cNvSpPr txBox="1"/>
          <p:nvPr/>
        </p:nvSpPr>
        <p:spPr>
          <a:xfrm rot="16200000">
            <a:off x="-517507" y="3797464"/>
            <a:ext cx="14123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2021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B40438-CDE5-091D-ACC6-3D4BC47F4410}"/>
              </a:ext>
            </a:extLst>
          </p:cNvPr>
          <p:cNvSpPr txBox="1"/>
          <p:nvPr/>
        </p:nvSpPr>
        <p:spPr>
          <a:xfrm>
            <a:off x="461394" y="1306657"/>
            <a:ext cx="1581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003399"/>
                </a:solidFill>
              </a:rPr>
              <a:t>Cape Metro</a:t>
            </a:r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5EB6EB-462A-6100-D07B-0F92B402A930}"/>
              </a:ext>
            </a:extLst>
          </p:cNvPr>
          <p:cNvSpPr txBox="1"/>
          <p:nvPr/>
        </p:nvSpPr>
        <p:spPr>
          <a:xfrm>
            <a:off x="2443990" y="1272038"/>
            <a:ext cx="13897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039774"/>
                </a:solidFill>
              </a:rPr>
              <a:t>Cape</a:t>
            </a:r>
          </a:p>
          <a:p>
            <a:pPr algn="ctr"/>
            <a:r>
              <a:rPr lang="en-GB" sz="1800" b="1" i="1" dirty="0">
                <a:solidFill>
                  <a:srgbClr val="039774"/>
                </a:solidFill>
              </a:rPr>
              <a:t>Winelands</a:t>
            </a:r>
            <a:endParaRPr lang="en-ZA" dirty="0">
              <a:solidFill>
                <a:srgbClr val="039774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475B83-76D3-1324-BFCA-A02D1C5FAB40}"/>
              </a:ext>
            </a:extLst>
          </p:cNvPr>
          <p:cNvSpPr txBox="1"/>
          <p:nvPr/>
        </p:nvSpPr>
        <p:spPr>
          <a:xfrm>
            <a:off x="4523068" y="1306799"/>
            <a:ext cx="1389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F26522"/>
                </a:solidFill>
              </a:rPr>
              <a:t>Central </a:t>
            </a:r>
          </a:p>
          <a:p>
            <a:pPr algn="ctr"/>
            <a:r>
              <a:rPr lang="en-GB" sz="1800" b="1" i="1" dirty="0">
                <a:solidFill>
                  <a:srgbClr val="F26522"/>
                </a:solidFill>
              </a:rPr>
              <a:t>Karoo</a:t>
            </a:r>
            <a:endParaRPr lang="en-ZA" dirty="0">
              <a:solidFill>
                <a:srgbClr val="F26522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C1CC261-8A47-F79A-ADE2-E3B0D3243B1C}"/>
              </a:ext>
            </a:extLst>
          </p:cNvPr>
          <p:cNvSpPr txBox="1"/>
          <p:nvPr/>
        </p:nvSpPr>
        <p:spPr>
          <a:xfrm>
            <a:off x="6273574" y="1306798"/>
            <a:ext cx="1617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C00000"/>
                </a:solidFill>
              </a:rPr>
              <a:t>Garden Route</a:t>
            </a:r>
            <a:endParaRPr lang="en-ZA" dirty="0">
              <a:solidFill>
                <a:srgbClr val="C0000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0FC2834-2E90-0EED-BB55-CDEB370919AD}"/>
              </a:ext>
            </a:extLst>
          </p:cNvPr>
          <p:cNvSpPr txBox="1"/>
          <p:nvPr/>
        </p:nvSpPr>
        <p:spPr>
          <a:xfrm>
            <a:off x="8170877" y="1341821"/>
            <a:ext cx="1930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890C58"/>
                </a:solidFill>
              </a:rPr>
              <a:t>Overberg </a:t>
            </a:r>
            <a:endParaRPr lang="en-ZA" dirty="0">
              <a:solidFill>
                <a:srgbClr val="890C58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544FEA5-3DDB-4E42-88FD-4AF098E3ED26}"/>
              </a:ext>
            </a:extLst>
          </p:cNvPr>
          <p:cNvSpPr txBox="1"/>
          <p:nvPr/>
        </p:nvSpPr>
        <p:spPr>
          <a:xfrm>
            <a:off x="10381385" y="1306657"/>
            <a:ext cx="1457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007DBA"/>
                </a:solidFill>
              </a:rPr>
              <a:t>West Coast </a:t>
            </a:r>
            <a:endParaRPr lang="en-ZA" dirty="0">
              <a:solidFill>
                <a:srgbClr val="007DBA"/>
              </a:solidFill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F524457C-90C3-0FB2-D13C-DBCD60871F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01" y="1507236"/>
            <a:ext cx="914401" cy="1789891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6964809-6852-75C0-DFBB-AB41BFA04A1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0105" y="1480864"/>
            <a:ext cx="1077749" cy="210963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AE53EEA-3E17-0B52-A604-A9CB71AC41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484924">
            <a:off x="4798349" y="1653269"/>
            <a:ext cx="902600" cy="176679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DF23B8F-625F-EE52-3070-5F8FA34A958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640467" y="1716900"/>
            <a:ext cx="826333" cy="161750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6272CEBB-7F96-FF5D-D1E0-F467B1B80C5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662055" y="1519493"/>
            <a:ext cx="924881" cy="181040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78B83714-A1A5-A014-B49D-E4058E935D1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4545" y="1675989"/>
            <a:ext cx="832458" cy="16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766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15E6C-FD3F-AECA-6E26-933200E8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0774" y="364144"/>
            <a:ext cx="685867" cy="230832"/>
          </a:xfrm>
        </p:spPr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14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7A9E36-949F-54C6-45FE-F46D201B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Economic Opportunities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77570D-1B58-9AC0-D7C7-82E8BF563B4D}"/>
              </a:ext>
            </a:extLst>
          </p:cNvPr>
          <p:cNvSpPr txBox="1"/>
          <p:nvPr/>
        </p:nvSpPr>
        <p:spPr>
          <a:xfrm>
            <a:off x="461394" y="1071931"/>
            <a:ext cx="15819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003399"/>
                </a:solidFill>
              </a:rPr>
              <a:t>Cape Metro</a:t>
            </a:r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7E486A-7A36-D980-DB8D-9E5442079261}"/>
              </a:ext>
            </a:extLst>
          </p:cNvPr>
          <p:cNvSpPr txBox="1"/>
          <p:nvPr/>
        </p:nvSpPr>
        <p:spPr>
          <a:xfrm>
            <a:off x="2443990" y="1037312"/>
            <a:ext cx="13897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039774"/>
                </a:solidFill>
              </a:rPr>
              <a:t>Cape</a:t>
            </a:r>
          </a:p>
          <a:p>
            <a:pPr algn="ctr"/>
            <a:r>
              <a:rPr lang="en-GB" sz="1800" b="1" i="1" dirty="0">
                <a:solidFill>
                  <a:srgbClr val="039774"/>
                </a:solidFill>
              </a:rPr>
              <a:t>Winelands</a:t>
            </a:r>
            <a:endParaRPr lang="en-ZA" dirty="0">
              <a:solidFill>
                <a:srgbClr val="039774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09AC66-1465-A0EB-5361-DF2949EAE1F8}"/>
              </a:ext>
            </a:extLst>
          </p:cNvPr>
          <p:cNvSpPr txBox="1"/>
          <p:nvPr/>
        </p:nvSpPr>
        <p:spPr>
          <a:xfrm>
            <a:off x="4523068" y="1072073"/>
            <a:ext cx="13897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F26522"/>
                </a:solidFill>
              </a:rPr>
              <a:t>Central </a:t>
            </a:r>
          </a:p>
          <a:p>
            <a:pPr algn="ctr"/>
            <a:r>
              <a:rPr lang="en-GB" sz="1800" b="1" i="1" dirty="0">
                <a:solidFill>
                  <a:srgbClr val="F26522"/>
                </a:solidFill>
              </a:rPr>
              <a:t>Karoo</a:t>
            </a:r>
            <a:endParaRPr lang="en-ZA" dirty="0">
              <a:solidFill>
                <a:srgbClr val="F2652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C12433-FAD6-3608-B107-96B9447C0F68}"/>
              </a:ext>
            </a:extLst>
          </p:cNvPr>
          <p:cNvSpPr txBox="1"/>
          <p:nvPr/>
        </p:nvSpPr>
        <p:spPr>
          <a:xfrm>
            <a:off x="6273574" y="1072072"/>
            <a:ext cx="16175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C00000"/>
                </a:solidFill>
              </a:rPr>
              <a:t>Garden Route</a:t>
            </a:r>
            <a:endParaRPr lang="en-ZA" dirty="0">
              <a:solidFill>
                <a:srgbClr val="C0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13F69C-E8FE-A8C9-5C1F-561D4FB5A96B}"/>
              </a:ext>
            </a:extLst>
          </p:cNvPr>
          <p:cNvSpPr txBox="1"/>
          <p:nvPr/>
        </p:nvSpPr>
        <p:spPr>
          <a:xfrm>
            <a:off x="8170877" y="1107095"/>
            <a:ext cx="19307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890C58"/>
                </a:solidFill>
              </a:rPr>
              <a:t>Overberg </a:t>
            </a:r>
            <a:endParaRPr lang="en-ZA" dirty="0">
              <a:solidFill>
                <a:srgbClr val="890C58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606C72-0B3C-842F-D73D-CC021B73E72D}"/>
              </a:ext>
            </a:extLst>
          </p:cNvPr>
          <p:cNvSpPr txBox="1"/>
          <p:nvPr/>
        </p:nvSpPr>
        <p:spPr>
          <a:xfrm>
            <a:off x="10381385" y="1071931"/>
            <a:ext cx="1457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 i="1" dirty="0">
                <a:solidFill>
                  <a:srgbClr val="007DBA"/>
                </a:solidFill>
              </a:rPr>
              <a:t>West Coast </a:t>
            </a:r>
            <a:endParaRPr lang="en-ZA" dirty="0">
              <a:solidFill>
                <a:srgbClr val="007DBA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72E5C09-A19B-030A-38C7-5BFDA4180B81}"/>
              </a:ext>
            </a:extLst>
          </p:cNvPr>
          <p:cNvSpPr txBox="1">
            <a:spLocks/>
          </p:cNvSpPr>
          <p:nvPr/>
        </p:nvSpPr>
        <p:spPr>
          <a:xfrm>
            <a:off x="2314194" y="2907047"/>
            <a:ext cx="1920240" cy="34747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vert="horz" lIns="72000" tIns="72000" rIns="72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80000">
              <a:lnSpc>
                <a:spcPct val="150000"/>
              </a:lnSpc>
              <a:buClr>
                <a:srgbClr val="002060"/>
              </a:buClr>
              <a:buBlip>
                <a:blip r:embed="rId3"/>
              </a:buBlip>
            </a:pPr>
            <a:r>
              <a:rPr lang="en-US" sz="14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rial Unicode MS"/>
                <a:cs typeface="Arial" panose="020B0604020202020204" pitchFamily="34" charset="0"/>
              </a:rPr>
              <a:t>Agro</a:t>
            </a:r>
            <a:r>
              <a:rPr lang="en-US" sz="1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rial Unicode MS"/>
                <a:cs typeface="Arial" panose="020B0604020202020204" pitchFamily="34" charset="0"/>
              </a:rPr>
              <a:t>-processing  under pressure (Fruit canning, wine, etc.)  </a:t>
            </a:r>
          </a:p>
          <a:p>
            <a:pPr lvl="1">
              <a:lnSpc>
                <a:spcPct val="150000"/>
              </a:lnSpc>
            </a:pPr>
            <a:r>
              <a:rPr lang="en-US" sz="1400" dirty="0">
                <a:solidFill>
                  <a:srgbClr val="000000"/>
                </a:solidFill>
                <a:ea typeface="Arial Unicode MS"/>
                <a:cs typeface="Arial" panose="020B0604020202020204" pitchFamily="34" charset="0"/>
              </a:rPr>
              <a:t>Stellenbosch University as investment catalyst  (bio-tech &amp; student accommodation)</a:t>
            </a:r>
            <a:endParaRPr lang="en-US" sz="14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5FDB398-E4DD-1080-840E-197072B180BC}"/>
              </a:ext>
            </a:extLst>
          </p:cNvPr>
          <p:cNvSpPr txBox="1">
            <a:spLocks/>
          </p:cNvSpPr>
          <p:nvPr/>
        </p:nvSpPr>
        <p:spPr>
          <a:xfrm>
            <a:off x="4341426" y="2916707"/>
            <a:ext cx="1737360" cy="34747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vert="horz" lIns="72000" tIns="72000" rIns="72000" bIns="7200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80000">
              <a:lnSpc>
                <a:spcPct val="150000"/>
              </a:lnSpc>
              <a:buClr>
                <a:srgbClr val="002060"/>
              </a:buClr>
              <a:buBlip>
                <a:blip r:embed="rId3"/>
              </a:buBlip>
            </a:pPr>
            <a:r>
              <a:rPr lang="en-US" sz="1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rial Unicode MS"/>
                <a:cs typeface="Arial" panose="020B0604020202020204" pitchFamily="34" charset="0"/>
              </a:rPr>
              <a:t>Emergent post-drought recovery of agriculture &amp; tourism </a:t>
            </a:r>
          </a:p>
          <a:p>
            <a:pPr marL="180000" lvl="1" indent="-180000">
              <a:lnSpc>
                <a:spcPct val="150000"/>
              </a:lnSpc>
              <a:buClr>
                <a:srgbClr val="002060"/>
              </a:buClr>
              <a:buBlip>
                <a:blip r:embed="rId3"/>
              </a:buBlip>
            </a:pPr>
            <a:r>
              <a:rPr lang="en-US" sz="1400" dirty="0">
                <a:solidFill>
                  <a:srgbClr val="000000"/>
                </a:solidFill>
                <a:ea typeface="Arial Unicode MS"/>
                <a:cs typeface="Arial" panose="020B0604020202020204" pitchFamily="34" charset="0"/>
              </a:rPr>
              <a:t>Key investment progress in renewables (REI4P) </a:t>
            </a:r>
            <a:endParaRPr lang="en-US" sz="14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75EEEF8B-2626-7C98-B203-AEF718E9417A}"/>
              </a:ext>
            </a:extLst>
          </p:cNvPr>
          <p:cNvSpPr txBox="1">
            <a:spLocks/>
          </p:cNvSpPr>
          <p:nvPr/>
        </p:nvSpPr>
        <p:spPr>
          <a:xfrm>
            <a:off x="370639" y="2907045"/>
            <a:ext cx="1828800" cy="34747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vert="horz" lIns="72000" tIns="72000" rIns="72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80000">
              <a:lnSpc>
                <a:spcPct val="150000"/>
              </a:lnSpc>
              <a:buClr>
                <a:srgbClr val="002060"/>
              </a:buClr>
              <a:buBlip>
                <a:blip r:embed="rId3"/>
              </a:buBlip>
            </a:pPr>
            <a:r>
              <a:rPr lang="en-US" sz="1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rial Unicode MS"/>
                <a:cs typeface="Arial" panose="020B0604020202020204" pitchFamily="34" charset="0"/>
              </a:rPr>
              <a:t>Airport &amp; Seaport as areas of economic risk &amp; opportunity</a:t>
            </a:r>
          </a:p>
          <a:p>
            <a:pPr marL="180000" lvl="1" indent="-180000">
              <a:lnSpc>
                <a:spcPct val="150000"/>
              </a:lnSpc>
              <a:buClr>
                <a:srgbClr val="002060"/>
              </a:buClr>
              <a:buBlip>
                <a:blip r:embed="rId3"/>
              </a:buBlip>
            </a:pPr>
            <a:r>
              <a:rPr lang="en-US" sz="1400" dirty="0">
                <a:solidFill>
                  <a:srgbClr val="000000"/>
                </a:solidFill>
                <a:ea typeface="Arial Unicode MS"/>
                <a:cs typeface="Arial" panose="020B0604020202020204" pitchFamily="34" charset="0"/>
              </a:rPr>
              <a:t>Key investment announcements    in events, property &amp; municipal energy</a:t>
            </a:r>
            <a:endParaRPr lang="en-US" sz="14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6C2D307C-6CC5-91A8-74CF-1C6FCE2F77E7}"/>
              </a:ext>
            </a:extLst>
          </p:cNvPr>
          <p:cNvSpPr txBox="1">
            <a:spLocks/>
          </p:cNvSpPr>
          <p:nvPr/>
        </p:nvSpPr>
        <p:spPr>
          <a:xfrm>
            <a:off x="6192132" y="2913504"/>
            <a:ext cx="1828800" cy="34747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vert="horz" lIns="72000" tIns="72000" rIns="72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80000">
              <a:lnSpc>
                <a:spcPct val="150000"/>
              </a:lnSpc>
              <a:buClr>
                <a:srgbClr val="002060"/>
              </a:buClr>
              <a:buBlip>
                <a:blip r:embed="rId3"/>
              </a:buBlip>
            </a:pPr>
            <a:r>
              <a:rPr lang="en-US" sz="1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rial Unicode MS"/>
                <a:cs typeface="Arial" panose="020B0604020202020204" pitchFamily="34" charset="0"/>
              </a:rPr>
              <a:t>Port, Oil &amp; Gas as areas of risk &amp; opportunity </a:t>
            </a:r>
          </a:p>
          <a:p>
            <a:pPr marL="180000" lvl="1" indent="-180000">
              <a:lnSpc>
                <a:spcPct val="150000"/>
              </a:lnSpc>
              <a:buClr>
                <a:srgbClr val="002060"/>
              </a:buClr>
              <a:buBlip>
                <a:blip r:embed="rId3"/>
              </a:buBlip>
            </a:pPr>
            <a:r>
              <a:rPr lang="en-US" sz="1400" dirty="0">
                <a:solidFill>
                  <a:srgbClr val="000000"/>
                </a:solidFill>
                <a:ea typeface="Arial Unicode MS"/>
                <a:cs typeface="Arial" panose="020B0604020202020204" pitchFamily="34" charset="0"/>
              </a:rPr>
              <a:t>GRDM investment prospectus as means of leveraging Semigration </a:t>
            </a:r>
            <a:endParaRPr lang="en-US" sz="1400" dirty="0">
              <a:solidFill>
                <a:srgbClr val="000000"/>
              </a:solidFill>
              <a:effectLst/>
              <a:latin typeface="Century Gothic" panose="020B0502020202020204" pitchFamily="34" charset="0"/>
              <a:ea typeface="Arial Unicode MS"/>
              <a:cs typeface="Arial" panose="020B0604020202020204" pitchFamily="34" charset="0"/>
            </a:endParaRP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888AC402-615B-E22E-52FE-E1322E9B2255}"/>
              </a:ext>
            </a:extLst>
          </p:cNvPr>
          <p:cNvSpPr txBox="1">
            <a:spLocks/>
          </p:cNvSpPr>
          <p:nvPr/>
        </p:nvSpPr>
        <p:spPr>
          <a:xfrm>
            <a:off x="8154137" y="2913504"/>
            <a:ext cx="1828800" cy="34747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vert="horz" lIns="72000" tIns="72000" rIns="72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80000">
              <a:lnSpc>
                <a:spcPct val="150000"/>
              </a:lnSpc>
              <a:buClr>
                <a:srgbClr val="002060"/>
              </a:buClr>
              <a:buBlip>
                <a:blip r:embed="rId3"/>
              </a:buBlip>
            </a:pPr>
            <a:r>
              <a:rPr lang="en-US" sz="1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rial Unicode MS"/>
                <a:cs typeface="Arial" panose="020B0604020202020204" pitchFamily="34" charset="0"/>
              </a:rPr>
              <a:t>Bottom-up LED exemplified by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rial Unicode MS"/>
                <a:cs typeface="Arial" panose="020B0604020202020204" pitchFamily="34" charset="0"/>
              </a:rPr>
              <a:t>Kleinbegint</a:t>
            </a:r>
            <a:r>
              <a:rPr lang="en-US" sz="1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rial Unicode MS"/>
                <a:cs typeface="Arial" panose="020B0604020202020204" pitchFamily="34" charset="0"/>
              </a:rPr>
              <a:t> business  incubation hub, Project </a:t>
            </a:r>
            <a:r>
              <a:rPr lang="en-US" sz="1400" dirty="0" err="1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rial Unicode MS"/>
                <a:cs typeface="Arial" panose="020B0604020202020204" pitchFamily="34" charset="0"/>
              </a:rPr>
              <a:t>Lungisa</a:t>
            </a:r>
            <a:r>
              <a:rPr lang="en-US" sz="1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rial Unicode MS"/>
                <a:cs typeface="Arial" panose="020B0604020202020204" pitchFamily="34" charset="0"/>
              </a:rPr>
              <a:t> partnership &amp; Overstand investment conference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A43E5A38-DD30-E20F-5D30-DBD68BEEBE1C}"/>
              </a:ext>
            </a:extLst>
          </p:cNvPr>
          <p:cNvSpPr txBox="1">
            <a:spLocks/>
          </p:cNvSpPr>
          <p:nvPr/>
        </p:nvSpPr>
        <p:spPr>
          <a:xfrm>
            <a:off x="10153193" y="2913504"/>
            <a:ext cx="1920240" cy="3474720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vert="horz" lIns="72000" tIns="72000" rIns="72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lvl="1" indent="-180000">
              <a:lnSpc>
                <a:spcPct val="150000"/>
              </a:lnSpc>
              <a:buClr>
                <a:srgbClr val="002060"/>
              </a:buClr>
              <a:buBlip>
                <a:blip r:embed="rId3"/>
              </a:buBlip>
            </a:pPr>
            <a:r>
              <a:rPr lang="en-US" sz="1400" dirty="0">
                <a:solidFill>
                  <a:srgbClr val="000000"/>
                </a:solidFill>
                <a:effectLst/>
                <a:latin typeface="Century Gothic" panose="020B0502020202020204" pitchFamily="34" charset="0"/>
                <a:ea typeface="Arial Unicode MS"/>
                <a:cs typeface="Arial" panose="020B0604020202020204" pitchFamily="34" charset="0"/>
              </a:rPr>
              <a:t>Battery Energy Storage System (BESS) &amp; Green hydrogen pilots as positive developments towards net-zero just transition in natural-resource-dependent region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846DAFE-3455-4A8F-6282-13D5361068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01" y="1272510"/>
            <a:ext cx="914401" cy="17898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72D079-985E-8058-AB21-1F8691D03D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00105" y="1246138"/>
            <a:ext cx="1077749" cy="210963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3C4356B-F889-F587-B056-55E1C9ABFC9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484924">
            <a:off x="4798349" y="1418543"/>
            <a:ext cx="902600" cy="176679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9BBD536-E5D7-541F-3D9E-479ECE8594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640467" y="1482174"/>
            <a:ext cx="826333" cy="161750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5E70DD8-128A-88B2-F8A4-CEDF7FEC0B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662055" y="1284767"/>
            <a:ext cx="924881" cy="18104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CE3A1A8-8096-C22F-E4C1-ABB98DE2C7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54545" y="1441263"/>
            <a:ext cx="832458" cy="162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0683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824C97-B6C9-DCB9-BC54-BEA58E00C8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74" r="14265" b="31390"/>
          <a:stretch/>
        </p:blipFill>
        <p:spPr>
          <a:xfrm>
            <a:off x="0" y="0"/>
            <a:ext cx="79297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9667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15E6C-FD3F-AECA-6E26-933200E8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16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7A9E36-949F-54C6-45FE-F46D201B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Employment contribution </a:t>
            </a:r>
            <a:endParaRPr lang="en-ZA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4257ACE-BD17-0B73-EFE8-ACB881570E9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68167" y="1691640"/>
            <a:ext cx="6010998" cy="3383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00F6946-38EF-9F82-C3E3-4539413040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5802" y="1691640"/>
            <a:ext cx="5070255" cy="347472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06A4E2-2A28-D491-3B5D-6E5C57F312C9}"/>
              </a:ext>
            </a:extLst>
          </p:cNvPr>
          <p:cNvSpPr txBox="1">
            <a:spLocks/>
          </p:cNvSpPr>
          <p:nvPr/>
        </p:nvSpPr>
        <p:spPr>
          <a:xfrm>
            <a:off x="1686598" y="5454869"/>
            <a:ext cx="9033953" cy="1292909"/>
          </a:xfrm>
          <a:prstGeom prst="rect">
            <a:avLst/>
          </a:prstGeom>
          <a:solidFill>
            <a:schemeClr val="bg1">
              <a:lumMod val="85000"/>
            </a:schemeClr>
          </a:solidFill>
          <a:ln w="19050">
            <a:noFill/>
          </a:ln>
        </p:spPr>
        <p:txBody>
          <a:bodyPr vert="horz" lIns="72000" tIns="72000" rIns="72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50000"/>
              </a:lnSpc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Key take-away:</a:t>
            </a:r>
          </a:p>
          <a:p>
            <a:pPr marL="0" lvl="1" indent="0">
              <a:lnSpc>
                <a:spcPct val="150000"/>
              </a:lnSpc>
              <a:buNone/>
              <a:defRPr/>
            </a:pPr>
            <a:r>
              <a:rPr lang="en-US" dirty="0">
                <a:solidFill>
                  <a:schemeClr val="tx2"/>
                </a:solidFill>
              </a:rPr>
              <a:t>Labour intensity of employment in non-metro areas highlights importance of agriculture value chain (primary production, manufacturing, logistics, etc.) in provincial job creation</a:t>
            </a:r>
            <a:endParaRPr lang="en-ZA" dirty="0">
              <a:solidFill>
                <a:schemeClr val="tx2"/>
              </a:solidFill>
            </a:endParaRPr>
          </a:p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5"/>
              </a:buBlip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entury Gothic" pitchFamily="34" charset="0"/>
              <a:ea typeface="Arial Unicode M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747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15E6C-FD3F-AECA-6E26-933200E8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17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7A9E36-949F-54C6-45FE-F46D201B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Unemployment profile  </a:t>
            </a:r>
            <a:endParaRPr lang="en-ZA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D76411-FE84-64D7-F794-2BD05D2CD0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24714" y="1367933"/>
            <a:ext cx="3840480" cy="360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D9CAAA-2211-1BC0-8F45-207983407DE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0105" y="3257763"/>
            <a:ext cx="5445526" cy="63052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B4C0452-F3C5-0F40-36A2-52121AC1DCA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84373" y="4751307"/>
            <a:ext cx="5486400" cy="6634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F5D9F7-78DA-1EAD-5BC5-0D070EFB330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2445" y="4017854"/>
            <a:ext cx="5048612" cy="61529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597A5C-5323-D79D-B104-062E6E0E67F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8308" y="2573298"/>
            <a:ext cx="4896886" cy="54772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531D2F-3216-3CCD-3DC8-4B17587BDF9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3526" y="6275410"/>
            <a:ext cx="5237461" cy="55803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4DAACF-958D-211A-D407-C79C229788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3526" y="1881223"/>
            <a:ext cx="5212080" cy="55326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59037F8-37B7-EEDD-9C8C-3F3541B66F9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8308" y="5545917"/>
            <a:ext cx="4993690" cy="5862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0A3642C-B246-85E3-C836-4A7CBD0B8A93}"/>
              </a:ext>
            </a:extLst>
          </p:cNvPr>
          <p:cNvSpPr txBox="1"/>
          <p:nvPr/>
        </p:nvSpPr>
        <p:spPr>
          <a:xfrm>
            <a:off x="10199893" y="5655715"/>
            <a:ext cx="2627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otham Bold"/>
              </a:rPr>
              <a:t>26.4% </a:t>
            </a:r>
            <a:endParaRPr lang="en-ZA" sz="1600" b="1" dirty="0">
              <a:solidFill>
                <a:schemeClr val="tx1">
                  <a:lumMod val="95000"/>
                  <a:lumOff val="5000"/>
                </a:schemeClr>
              </a:solidFill>
              <a:latin typeface="Gotham Bold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4B9D4F-138E-A179-B15D-6F7DC295AFA2}"/>
              </a:ext>
            </a:extLst>
          </p:cNvPr>
          <p:cNvSpPr txBox="1"/>
          <p:nvPr/>
        </p:nvSpPr>
        <p:spPr>
          <a:xfrm>
            <a:off x="10199893" y="4156223"/>
            <a:ext cx="2627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otham Bold"/>
              </a:rPr>
              <a:t>15.9%  </a:t>
            </a:r>
            <a:endParaRPr lang="en-ZA" sz="1600" b="1" dirty="0">
              <a:solidFill>
                <a:schemeClr val="tx1">
                  <a:lumMod val="95000"/>
                  <a:lumOff val="5000"/>
                </a:schemeClr>
              </a:solidFill>
              <a:latin typeface="Gotham Bol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585EEE3-FC3D-1A89-668C-A607DF73361C}"/>
              </a:ext>
            </a:extLst>
          </p:cNvPr>
          <p:cNvSpPr txBox="1"/>
          <p:nvPr/>
        </p:nvSpPr>
        <p:spPr>
          <a:xfrm>
            <a:off x="10199893" y="3429000"/>
            <a:ext cx="2627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otham Bold"/>
              </a:rPr>
              <a:t>15.4% </a:t>
            </a:r>
            <a:endParaRPr lang="en-ZA" sz="1600" b="1" dirty="0">
              <a:solidFill>
                <a:schemeClr val="tx1">
                  <a:lumMod val="95000"/>
                  <a:lumOff val="5000"/>
                </a:schemeClr>
              </a:solidFill>
              <a:latin typeface="Gotham Bold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75BA33D-51A4-074F-345F-BAB54E50C365}"/>
              </a:ext>
            </a:extLst>
          </p:cNvPr>
          <p:cNvSpPr txBox="1"/>
          <p:nvPr/>
        </p:nvSpPr>
        <p:spPr>
          <a:xfrm>
            <a:off x="10199893" y="6370532"/>
            <a:ext cx="2627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otham Bold"/>
              </a:rPr>
              <a:t>25.1%  </a:t>
            </a:r>
            <a:endParaRPr lang="en-ZA" sz="1600" b="1" dirty="0">
              <a:solidFill>
                <a:schemeClr val="tx1">
                  <a:lumMod val="95000"/>
                  <a:lumOff val="5000"/>
                </a:schemeClr>
              </a:solidFill>
              <a:latin typeface="Gotham Bold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96EC458-1591-C276-8FA3-F0F8864935F7}"/>
              </a:ext>
            </a:extLst>
          </p:cNvPr>
          <p:cNvSpPr txBox="1"/>
          <p:nvPr/>
        </p:nvSpPr>
        <p:spPr>
          <a:xfrm>
            <a:off x="10199893" y="4953256"/>
            <a:ext cx="26276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otham Bold"/>
              </a:rPr>
              <a:t>21.1%  </a:t>
            </a:r>
            <a:endParaRPr lang="en-ZA" sz="1600" b="1" dirty="0">
              <a:solidFill>
                <a:schemeClr val="tx1">
                  <a:lumMod val="95000"/>
                  <a:lumOff val="5000"/>
                </a:schemeClr>
              </a:solidFill>
              <a:latin typeface="Gotham Bold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D66EA09-285D-DFDA-6FD6-985334A39C01}"/>
              </a:ext>
            </a:extLst>
          </p:cNvPr>
          <p:cNvSpPr txBox="1"/>
          <p:nvPr/>
        </p:nvSpPr>
        <p:spPr>
          <a:xfrm>
            <a:off x="10657195" y="1953819"/>
            <a:ext cx="1713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otham Bold"/>
              </a:rPr>
              <a:t>29.0%</a:t>
            </a:r>
            <a:endParaRPr lang="en-ZA" sz="1600" b="1" dirty="0">
              <a:solidFill>
                <a:schemeClr val="tx1">
                  <a:lumMod val="95000"/>
                  <a:lumOff val="5000"/>
                </a:schemeClr>
              </a:solidFill>
              <a:latin typeface="Gotham Bold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B27CA8-61BE-BF75-CE3B-1F6F2A5A2D5A}"/>
              </a:ext>
            </a:extLst>
          </p:cNvPr>
          <p:cNvSpPr txBox="1"/>
          <p:nvPr/>
        </p:nvSpPr>
        <p:spPr>
          <a:xfrm>
            <a:off x="10657195" y="2663943"/>
            <a:ext cx="1713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Gotham Bold"/>
              </a:rPr>
              <a:t>16.0% </a:t>
            </a:r>
            <a:endParaRPr lang="en-ZA" sz="1600" b="1" dirty="0">
              <a:solidFill>
                <a:schemeClr val="tx1">
                  <a:lumMod val="95000"/>
                  <a:lumOff val="5000"/>
                </a:schemeClr>
              </a:solidFill>
              <a:latin typeface="Gotham Bold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E748DB9-95B8-54D1-1159-41BD1213AF5C}"/>
              </a:ext>
            </a:extLst>
          </p:cNvPr>
          <p:cNvSpPr txBox="1"/>
          <p:nvPr/>
        </p:nvSpPr>
        <p:spPr>
          <a:xfrm>
            <a:off x="10965194" y="1292608"/>
            <a:ext cx="12290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ZA" sz="1100" b="1" dirty="0">
                <a:solidFill>
                  <a:prstClr val="black"/>
                </a:solidFill>
                <a:latin typeface="Century Gothic"/>
              </a:rPr>
              <a:t>Unemployment Rate </a:t>
            </a:r>
            <a:r>
              <a:rPr kumimoji="0" lang="en-ZA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2021</a:t>
            </a: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36EE58D-AFCA-BF4D-DABD-8AF9109CB6CC}"/>
              </a:ext>
            </a:extLst>
          </p:cNvPr>
          <p:cNvGrpSpPr/>
          <p:nvPr/>
        </p:nvGrpSpPr>
        <p:grpSpPr>
          <a:xfrm>
            <a:off x="167322" y="1205712"/>
            <a:ext cx="5585792" cy="5678088"/>
            <a:chOff x="411059" y="1098958"/>
            <a:chExt cx="6299531" cy="525150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2AC673C-7B88-B90B-51B4-55575B62F9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1059" y="1098958"/>
              <a:ext cx="6299531" cy="525150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15999F9-6956-B16C-95B5-C14EEB268EC8}"/>
                </a:ext>
              </a:extLst>
            </p:cNvPr>
            <p:cNvSpPr txBox="1"/>
            <p:nvPr/>
          </p:nvSpPr>
          <p:spPr>
            <a:xfrm>
              <a:off x="545283" y="1149292"/>
              <a:ext cx="2659310" cy="1828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32677284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15E6C-FD3F-AECA-6E26-933200E8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18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7A9E36-949F-54C6-45FE-F46D201B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Comparative advantage </a:t>
            </a:r>
            <a:endParaRPr lang="en-ZA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A3370E4-D6B1-AC66-C22D-BE8F1BE94F73}"/>
              </a:ext>
            </a:extLst>
          </p:cNvPr>
          <p:cNvSpPr txBox="1">
            <a:spLocks/>
          </p:cNvSpPr>
          <p:nvPr/>
        </p:nvSpPr>
        <p:spPr>
          <a:xfrm>
            <a:off x="393700" y="1784577"/>
            <a:ext cx="10829108" cy="365760"/>
          </a:xfrm>
          <a:prstGeom prst="rect">
            <a:avLst/>
          </a:prstGeom>
        </p:spPr>
        <p:txBody>
          <a:bodyPr vert="horz" lIns="72000" tIns="72000" rIns="72000" bIns="7200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LOCATION QUOTIENT IN TERMS OF EMPLOYMENT, 2021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B6F0F434-42FD-4530-238E-E6EF30AC6C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942298"/>
              </p:ext>
            </p:extLst>
          </p:nvPr>
        </p:nvGraphicFramePr>
        <p:xfrm>
          <a:off x="266665" y="2151032"/>
          <a:ext cx="11247041" cy="4183827"/>
        </p:xfrm>
        <a:graphic>
          <a:graphicData uri="http://schemas.openxmlformats.org/drawingml/2006/table">
            <a:tbl>
              <a:tblPr firstRow="1" firstCol="1" bandRow="1"/>
              <a:tblGrid>
                <a:gridCol w="3937922">
                  <a:extLst>
                    <a:ext uri="{9D8B030D-6E8A-4147-A177-3AD203B41FA5}">
                      <a16:colId xmlns:a16="http://schemas.microsoft.com/office/drawing/2014/main" val="1983679910"/>
                    </a:ext>
                  </a:extLst>
                </a:gridCol>
                <a:gridCol w="1613275">
                  <a:extLst>
                    <a:ext uri="{9D8B030D-6E8A-4147-A177-3AD203B41FA5}">
                      <a16:colId xmlns:a16="http://schemas.microsoft.com/office/drawing/2014/main" val="2559462449"/>
                    </a:ext>
                  </a:extLst>
                </a:gridCol>
                <a:gridCol w="1152339">
                  <a:extLst>
                    <a:ext uri="{9D8B030D-6E8A-4147-A177-3AD203B41FA5}">
                      <a16:colId xmlns:a16="http://schemas.microsoft.com/office/drawing/2014/main" val="3265567878"/>
                    </a:ext>
                  </a:extLst>
                </a:gridCol>
                <a:gridCol w="1308728">
                  <a:extLst>
                    <a:ext uri="{9D8B030D-6E8A-4147-A177-3AD203B41FA5}">
                      <a16:colId xmlns:a16="http://schemas.microsoft.com/office/drawing/2014/main" val="180764684"/>
                    </a:ext>
                  </a:extLst>
                </a:gridCol>
                <a:gridCol w="1218186">
                  <a:extLst>
                    <a:ext uri="{9D8B030D-6E8A-4147-A177-3AD203B41FA5}">
                      <a16:colId xmlns:a16="http://schemas.microsoft.com/office/drawing/2014/main" val="1334646163"/>
                    </a:ext>
                  </a:extLst>
                </a:gridCol>
                <a:gridCol w="1028874">
                  <a:extLst>
                    <a:ext uri="{9D8B030D-6E8A-4147-A177-3AD203B41FA5}">
                      <a16:colId xmlns:a16="http://schemas.microsoft.com/office/drawing/2014/main" val="3207025227"/>
                    </a:ext>
                  </a:extLst>
                </a:gridCol>
                <a:gridCol w="987717">
                  <a:extLst>
                    <a:ext uri="{9D8B030D-6E8A-4147-A177-3AD203B41FA5}">
                      <a16:colId xmlns:a16="http://schemas.microsoft.com/office/drawing/2014/main" val="321053679"/>
                    </a:ext>
                  </a:extLst>
                </a:gridCol>
              </a:tblGrid>
              <a:tr h="430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Sector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Cape Metro Area</a:t>
                      </a:r>
                      <a:endParaRPr lang="en-ZA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West Coast</a:t>
                      </a:r>
                      <a:endParaRPr lang="en-ZA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Cape Winelands</a:t>
                      </a:r>
                      <a:endParaRPr lang="en-ZA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Overberg</a:t>
                      </a:r>
                      <a:endParaRPr lang="en-ZA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Garden Route</a:t>
                      </a:r>
                      <a:endParaRPr lang="en-ZA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40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Central Karoo</a:t>
                      </a:r>
                      <a:endParaRPr lang="en-ZA" sz="1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4203340"/>
                  </a:ext>
                </a:extLst>
              </a:tr>
              <a:tr h="2391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00B0F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Primary Sector</a:t>
                      </a:r>
                      <a:endParaRPr lang="en-Z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rgbClr val="00B0F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0.27</a:t>
                      </a:r>
                      <a:endParaRPr lang="en-Z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rgbClr val="00B0F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3.67</a:t>
                      </a:r>
                      <a:endParaRPr lang="en-Z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>
                          <a:solidFill>
                            <a:srgbClr val="00B0F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2.03</a:t>
                      </a:r>
                      <a:endParaRPr lang="en-ZA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>
                          <a:solidFill>
                            <a:srgbClr val="00B0F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2.03</a:t>
                      </a:r>
                      <a:endParaRPr lang="en-ZA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>
                          <a:solidFill>
                            <a:srgbClr val="00B0F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1.19</a:t>
                      </a:r>
                      <a:endParaRPr lang="en-ZA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>
                          <a:solidFill>
                            <a:srgbClr val="00B0F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2.34</a:t>
                      </a:r>
                      <a:endParaRPr lang="en-ZA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961391"/>
                  </a:ext>
                </a:extLst>
              </a:tr>
              <a:tr h="239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Agriculture, forestry &amp; fishing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0.39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5.33</a:t>
                      </a:r>
                      <a:endParaRPr lang="en-ZA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2.96</a:t>
                      </a:r>
                      <a:endParaRPr lang="en-ZA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2.96</a:t>
                      </a:r>
                      <a:endParaRPr lang="en-ZA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1.73</a:t>
                      </a:r>
                      <a:endParaRPr lang="en-ZA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1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3.42  </a:t>
                      </a:r>
                      <a:endParaRPr lang="en-ZA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549496"/>
                  </a:ext>
                </a:extLst>
              </a:tr>
              <a:tr h="239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Mining &amp; quarrying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0.02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0.07</a:t>
                      </a:r>
                      <a:endParaRPr lang="en-ZA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0.01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0.01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0.02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0.0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218151"/>
                  </a:ext>
                </a:extLst>
              </a:tr>
              <a:tr h="2391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 dirty="0">
                          <a:solidFill>
                            <a:srgbClr val="FF66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Secondary Sector</a:t>
                      </a:r>
                      <a:endParaRPr lang="en-ZA" sz="2000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rgbClr val="FF66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1.12</a:t>
                      </a:r>
                      <a:endParaRPr lang="en-ZA" sz="1600" b="0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rgbClr val="FF66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0.84</a:t>
                      </a:r>
                      <a:endParaRPr lang="en-ZA" sz="1600" b="0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rgbClr val="FF66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0.89</a:t>
                      </a:r>
                      <a:endParaRPr lang="en-ZA" sz="1600" b="0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rgbClr val="FF66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0.93</a:t>
                      </a:r>
                      <a:endParaRPr lang="en-ZA" sz="1600" b="0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rgbClr val="FF66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lang="en-ZA" sz="1600" b="0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rgbClr val="FF66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0.42</a:t>
                      </a:r>
                      <a:endParaRPr lang="en-ZA" sz="1600" b="0" dirty="0">
                        <a:solidFill>
                          <a:srgbClr val="FF66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5361804"/>
                  </a:ext>
                </a:extLst>
              </a:tr>
              <a:tr h="239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Manufacturing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1.17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0.98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0.86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0.84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0.95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0.16</a:t>
                      </a:r>
                      <a:endParaRPr lang="en-ZA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490952"/>
                  </a:ext>
                </a:extLst>
              </a:tr>
              <a:tr h="239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Electricity, gas &amp; water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0.88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0.53</a:t>
                      </a:r>
                      <a:endParaRPr lang="en-ZA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0.62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0.65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0.87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1.31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1987497"/>
                  </a:ext>
                </a:extLst>
              </a:tr>
              <a:tr h="239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Construction</a:t>
                      </a:r>
                      <a:endParaRPr lang="en-Z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1.06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0.64</a:t>
                      </a:r>
                      <a:endParaRPr lang="en-Z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0.96</a:t>
                      </a:r>
                      <a:endParaRPr lang="en-Z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>
                          <a:solidFill>
                            <a:srgbClr val="3F3F3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1.11</a:t>
                      </a:r>
                      <a:endParaRPr lang="en-ZA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1.10</a:t>
                      </a:r>
                      <a:endParaRPr lang="en-Z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>
                          <a:solidFill>
                            <a:srgbClr val="3F3F3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0.78</a:t>
                      </a:r>
                      <a:endParaRPr lang="en-ZA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071833"/>
                  </a:ext>
                </a:extLst>
              </a:tr>
              <a:tr h="2391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Tertiary Sector</a:t>
                      </a:r>
                      <a:endParaRPr lang="en-ZA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1.07</a:t>
                      </a:r>
                      <a:endParaRPr lang="en-ZA" sz="1600" b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0.66</a:t>
                      </a:r>
                      <a:endParaRPr lang="en-ZA" sz="1600" b="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0.88</a:t>
                      </a:r>
                      <a:endParaRPr lang="en-ZA" sz="1600" b="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0.87</a:t>
                      </a:r>
                      <a:endParaRPr lang="en-ZA" sz="1600" b="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0.97</a:t>
                      </a:r>
                      <a:endParaRPr lang="en-ZA" sz="1600" b="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0.93</a:t>
                      </a:r>
                      <a:endParaRPr lang="en-ZA" sz="1600" b="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59583"/>
                  </a:ext>
                </a:extLst>
              </a:tr>
              <a:tr h="4916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Wholesale &amp; retail trade, catering &amp; accommodation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1.07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0.77</a:t>
                      </a:r>
                      <a:endParaRPr lang="en-Z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1.01</a:t>
                      </a:r>
                      <a:endParaRPr lang="en-Z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1.03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1.11</a:t>
                      </a:r>
                      <a:endParaRPr lang="en-ZA" sz="16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rgbClr val="3F3F3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0.97</a:t>
                      </a:r>
                      <a:endParaRPr lang="en-ZA" sz="16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978675"/>
                  </a:ext>
                </a:extLst>
              </a:tr>
              <a:tr h="239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Transport, storage &amp; communication</a:t>
                      </a:r>
                      <a:endParaRPr lang="en-Z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1.12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0.56</a:t>
                      </a:r>
                      <a:endParaRPr lang="en-ZA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0.80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0.90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0.96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0.96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1452870"/>
                  </a:ext>
                </a:extLst>
              </a:tr>
              <a:tr h="4916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Finance, insurance, real estate &amp; business services</a:t>
                      </a:r>
                      <a:endParaRPr lang="en-Z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1.24</a:t>
                      </a:r>
                      <a:endParaRPr lang="en-ZA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0.50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0.87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0.93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1.04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0.49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046352"/>
                  </a:ext>
                </a:extLst>
              </a:tr>
              <a:tr h="239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General government</a:t>
                      </a:r>
                      <a:endParaRPr lang="en-Z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1.09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0.87</a:t>
                      </a:r>
                      <a:endParaRPr lang="en-ZA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0.83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0.68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0.85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1.65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576662"/>
                  </a:ext>
                </a:extLst>
              </a:tr>
              <a:tr h="2393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Community, social &amp; personal services</a:t>
                      </a:r>
                      <a:endParaRPr lang="en-Z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0.93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0.65</a:t>
                      </a:r>
                      <a:endParaRPr lang="en-ZA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0.80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0.72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0.83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200" b="0" dirty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1.05</a:t>
                      </a:r>
                      <a:endParaRPr lang="en-ZA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3570565"/>
                  </a:ext>
                </a:extLst>
              </a:tr>
            </a:tbl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E890B49F-C779-BAAD-364E-93B2B6CD006B}"/>
              </a:ext>
            </a:extLst>
          </p:cNvPr>
          <p:cNvSpPr txBox="1">
            <a:spLocks/>
          </p:cNvSpPr>
          <p:nvPr/>
        </p:nvSpPr>
        <p:spPr>
          <a:xfrm>
            <a:off x="393700" y="1049625"/>
            <a:ext cx="11247041" cy="734952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vert="horz" lIns="72000" tIns="72000" rIns="72000" bIns="72000" rtlCol="0">
            <a:norm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Location quotient (LQ) : Used to identify the comparative advantage and level of specialization of various economic sectors in each District. LQ &gt; 1 indicates comparative advantage in the specific sector when compared to the national economy. 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6F68205-18E2-9088-8F3C-7CBDB33377FE}"/>
              </a:ext>
            </a:extLst>
          </p:cNvPr>
          <p:cNvSpPr>
            <a:spLocks noChangeAspect="1"/>
          </p:cNvSpPr>
          <p:nvPr/>
        </p:nvSpPr>
        <p:spPr>
          <a:xfrm>
            <a:off x="10842933" y="2766648"/>
            <a:ext cx="379875" cy="365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C78F2A4-8446-EA3A-8D62-CE09CE44083D}"/>
              </a:ext>
            </a:extLst>
          </p:cNvPr>
          <p:cNvSpPr>
            <a:spLocks noChangeAspect="1"/>
          </p:cNvSpPr>
          <p:nvPr/>
        </p:nvSpPr>
        <p:spPr>
          <a:xfrm>
            <a:off x="9839195" y="2766648"/>
            <a:ext cx="379875" cy="365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7BBE1561-785A-12C9-825C-35BE97992A76}"/>
              </a:ext>
            </a:extLst>
          </p:cNvPr>
          <p:cNvSpPr>
            <a:spLocks noChangeAspect="1"/>
          </p:cNvSpPr>
          <p:nvPr/>
        </p:nvSpPr>
        <p:spPr>
          <a:xfrm>
            <a:off x="8719843" y="2766880"/>
            <a:ext cx="379875" cy="365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AE7C9DF-43B9-157E-549F-29194CA4466B}"/>
              </a:ext>
            </a:extLst>
          </p:cNvPr>
          <p:cNvSpPr>
            <a:spLocks noChangeAspect="1"/>
          </p:cNvSpPr>
          <p:nvPr/>
        </p:nvSpPr>
        <p:spPr>
          <a:xfrm>
            <a:off x="7442836" y="2766648"/>
            <a:ext cx="379875" cy="365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71ED020-D050-96FD-90C3-FAEC2D0EEBE0}"/>
              </a:ext>
            </a:extLst>
          </p:cNvPr>
          <p:cNvSpPr>
            <a:spLocks noChangeAspect="1"/>
          </p:cNvSpPr>
          <p:nvPr/>
        </p:nvSpPr>
        <p:spPr>
          <a:xfrm>
            <a:off x="6217265" y="2766648"/>
            <a:ext cx="379875" cy="365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302A15C-950B-A13E-6FDE-2D9490A4A26F}"/>
              </a:ext>
            </a:extLst>
          </p:cNvPr>
          <p:cNvSpPr>
            <a:spLocks noChangeAspect="1"/>
          </p:cNvSpPr>
          <p:nvPr/>
        </p:nvSpPr>
        <p:spPr>
          <a:xfrm>
            <a:off x="10841208" y="5774110"/>
            <a:ext cx="379875" cy="365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5F245F09-A85E-9290-C1A5-C4F300ACDCF2}"/>
              </a:ext>
            </a:extLst>
          </p:cNvPr>
          <p:cNvSpPr>
            <a:spLocks noChangeAspect="1"/>
          </p:cNvSpPr>
          <p:nvPr/>
        </p:nvSpPr>
        <p:spPr>
          <a:xfrm>
            <a:off x="4803015" y="5408350"/>
            <a:ext cx="379875" cy="3657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17568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699BE5-BBCE-298C-0D06-9A37BA3229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70" r="1895" b="7882"/>
          <a:stretch/>
        </p:blipFill>
        <p:spPr>
          <a:xfrm>
            <a:off x="0" y="1"/>
            <a:ext cx="8664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170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98C3279F-5C1C-ACF9-0110-98D11959B22D}"/>
              </a:ext>
            </a:extLst>
          </p:cNvPr>
          <p:cNvSpPr txBox="1"/>
          <p:nvPr/>
        </p:nvSpPr>
        <p:spPr>
          <a:xfrm>
            <a:off x="0" y="621001"/>
            <a:ext cx="12189203" cy="5181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15E6C-FD3F-AECA-6E26-933200E8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4A475E39-3859-3F6B-E762-55F35CA3DEF7}"/>
              </a:ext>
            </a:extLst>
          </p:cNvPr>
          <p:cNvSpPr txBox="1">
            <a:spLocks/>
          </p:cNvSpPr>
          <p:nvPr/>
        </p:nvSpPr>
        <p:spPr>
          <a:xfrm>
            <a:off x="6041281" y="248819"/>
            <a:ext cx="5069270" cy="645016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vert="horz" lIns="72000" tIns="72000" rIns="72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lnSpc>
                <a:spcPct val="150000"/>
              </a:lnSpc>
              <a:buNone/>
            </a:pPr>
            <a:r>
              <a:rPr lang="en-ZA" sz="2400" b="1" dirty="0"/>
              <a:t>MERO 2022- 23 </a:t>
            </a:r>
          </a:p>
          <a:p>
            <a:pPr marL="0" lvl="1" indent="0" algn="ctr">
              <a:lnSpc>
                <a:spcPct val="150000"/>
              </a:lnSpc>
              <a:buNone/>
            </a:pPr>
            <a:r>
              <a:rPr lang="en-ZA" sz="2000" b="1" dirty="0"/>
              <a:t>Governing for Growth</a:t>
            </a:r>
          </a:p>
          <a:p>
            <a:pPr marL="0" lvl="1" indent="0" algn="ctr">
              <a:lnSpc>
                <a:spcPct val="150000"/>
              </a:lnSpc>
              <a:buNone/>
            </a:pPr>
            <a:r>
              <a:rPr lang="en-ZA" b="1" dirty="0"/>
              <a:t>Key Messages </a:t>
            </a:r>
          </a:p>
          <a:p>
            <a:pPr lvl="1">
              <a:lnSpc>
                <a:spcPct val="150000"/>
              </a:lnSpc>
            </a:pPr>
            <a:r>
              <a:rPr lang="en-ZA" b="1" dirty="0"/>
              <a:t>Post-lockdown rebound: </a:t>
            </a:r>
            <a:r>
              <a:rPr lang="en-ZA" dirty="0"/>
              <a:t>business retention initiatives as key differentiator </a:t>
            </a:r>
          </a:p>
          <a:p>
            <a:pPr lvl="1">
              <a:lnSpc>
                <a:spcPct val="150000"/>
              </a:lnSpc>
            </a:pPr>
            <a:r>
              <a:rPr lang="en-ZA" b="1" dirty="0"/>
              <a:t>Lagged recovery of jobs:</a:t>
            </a:r>
            <a:r>
              <a:rPr lang="en-ZA" dirty="0"/>
              <a:t> Recognition of informality in urban labour markets a contextual necessity </a:t>
            </a:r>
            <a:endParaRPr lang="en-ZA" b="1" dirty="0"/>
          </a:p>
          <a:p>
            <a:pPr lvl="1">
              <a:lnSpc>
                <a:spcPct val="150000"/>
              </a:lnSpc>
            </a:pPr>
            <a:r>
              <a:rPr lang="en-ZA" b="1" dirty="0"/>
              <a:t>Energy/ port &amp; other enabling  infrastructure challenges:  </a:t>
            </a:r>
            <a:r>
              <a:rPr lang="en-ZA" dirty="0"/>
              <a:t>Agility &amp; innovation in service delivery no longer nice-to-haves but now pre-determinants of survival </a:t>
            </a:r>
            <a:endParaRPr lang="en-ZA" b="1" dirty="0"/>
          </a:p>
          <a:p>
            <a:pPr lvl="1">
              <a:lnSpc>
                <a:spcPct val="150000"/>
              </a:lnSpc>
            </a:pPr>
            <a:r>
              <a:rPr lang="en-ZA" b="1" dirty="0"/>
              <a:t>Potential 2023 recession:</a:t>
            </a:r>
            <a:r>
              <a:rPr lang="en-ZA" b="0" dirty="0"/>
              <a:t> importance of tailored enterprise support</a:t>
            </a:r>
          </a:p>
          <a:p>
            <a:pPr lvl="1">
              <a:lnSpc>
                <a:spcPct val="150000"/>
              </a:lnSpc>
            </a:pPr>
            <a:r>
              <a:rPr lang="en-ZA" b="1" dirty="0"/>
              <a:t>Inequality: </a:t>
            </a:r>
            <a:r>
              <a:rPr lang="en-ZA" dirty="0"/>
              <a:t>Increasing as wealth accumulation is only in a small percentage of the population </a:t>
            </a:r>
          </a:p>
          <a:p>
            <a:pPr marL="0" lvl="1" indent="0">
              <a:lnSpc>
                <a:spcPct val="150000"/>
              </a:lnSpc>
              <a:buNone/>
            </a:pPr>
            <a:endParaRPr lang="en-US" sz="1400" b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376AEF-DFB9-6723-4ABB-E991546A38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9681" y="248819"/>
            <a:ext cx="4321919" cy="611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6778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15E6C-FD3F-AECA-6E26-933200E8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0774" y="364144"/>
            <a:ext cx="685867" cy="2308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7A9E36-949F-54C6-45FE-F46D201B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size &amp; growth </a:t>
            </a:r>
            <a:endParaRPr lang="en-ZA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8874E26-E94F-4DC8-0E20-5D1FE807B4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41346" y="3885253"/>
            <a:ext cx="2415156" cy="250307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DBDC4DD-7CD0-3B95-2961-FD9018D619B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8659" y="1098003"/>
            <a:ext cx="2330823" cy="268610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A8D96F0-3BF6-71FB-3702-7A6CCCBD84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083" y="1153351"/>
            <a:ext cx="2490884" cy="247654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158F09B-4DB0-BEAE-68C7-C52F8265C8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4705" y="4629217"/>
            <a:ext cx="832458" cy="162949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A7F4443-9278-9A1F-831A-A46188AF278D}"/>
              </a:ext>
            </a:extLst>
          </p:cNvPr>
          <p:cNvSpPr txBox="1"/>
          <p:nvPr/>
        </p:nvSpPr>
        <p:spPr>
          <a:xfrm>
            <a:off x="2750101" y="1138963"/>
            <a:ext cx="9992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Cape Metro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A50826-BBCB-0B7C-603E-F2CFC4104C4F}"/>
              </a:ext>
            </a:extLst>
          </p:cNvPr>
          <p:cNvSpPr txBox="1"/>
          <p:nvPr/>
        </p:nvSpPr>
        <p:spPr>
          <a:xfrm>
            <a:off x="6648271" y="1135449"/>
            <a:ext cx="17263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3977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Cape Winelands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3977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CE0594-7D33-E18D-05AB-2FFA4EA4C53C}"/>
              </a:ext>
            </a:extLst>
          </p:cNvPr>
          <p:cNvSpPr txBox="1"/>
          <p:nvPr/>
        </p:nvSpPr>
        <p:spPr>
          <a:xfrm>
            <a:off x="10786369" y="1128363"/>
            <a:ext cx="10404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Central Karoo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F26522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8EEE8DC-8183-55DE-B338-A236BC94BE14}"/>
              </a:ext>
            </a:extLst>
          </p:cNvPr>
          <p:cNvSpPr txBox="1"/>
          <p:nvPr/>
        </p:nvSpPr>
        <p:spPr>
          <a:xfrm>
            <a:off x="2728302" y="4110033"/>
            <a:ext cx="1161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C8122D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Garden Route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C8122D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EDC7B14-B3DD-796B-9D34-3A59D4CEC7E2}"/>
              </a:ext>
            </a:extLst>
          </p:cNvPr>
          <p:cNvSpPr txBox="1"/>
          <p:nvPr/>
        </p:nvSpPr>
        <p:spPr>
          <a:xfrm>
            <a:off x="6648409" y="4024896"/>
            <a:ext cx="12904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890C58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Overberg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890C58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271E5508-0492-4098-FCB1-2E6B614D894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03716" y="1398020"/>
            <a:ext cx="1188720" cy="232685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44608A0-E653-E085-5DB7-66AC9B4EDAE9}"/>
              </a:ext>
            </a:extLst>
          </p:cNvPr>
          <p:cNvSpPr txBox="1"/>
          <p:nvPr/>
        </p:nvSpPr>
        <p:spPr>
          <a:xfrm>
            <a:off x="10786369" y="4024896"/>
            <a:ext cx="831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07DB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West Coast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7DB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C5B7E01-F54B-D1FE-1EEC-4EC6D1BE205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4184" y="3966330"/>
            <a:ext cx="2330824" cy="243125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846B19C-DBC9-9264-801C-B48BA58D35F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476" y="3946597"/>
            <a:ext cx="2366095" cy="2421684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CD6A2A8-3ED2-E7B4-E60D-647EC5E8C43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24911" y="1144613"/>
            <a:ext cx="2468880" cy="2523213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8DAE43B6-2C9B-EA50-6069-981FF79510F3}"/>
              </a:ext>
            </a:extLst>
          </p:cNvPr>
          <p:cNvSpPr/>
          <p:nvPr/>
        </p:nvSpPr>
        <p:spPr>
          <a:xfrm>
            <a:off x="1314888" y="3201169"/>
            <a:ext cx="445273" cy="4287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2DAA5F0E-B44C-CA1E-4A98-476AAE1151DE}"/>
              </a:ext>
            </a:extLst>
          </p:cNvPr>
          <p:cNvSpPr/>
          <p:nvPr/>
        </p:nvSpPr>
        <p:spPr>
          <a:xfrm>
            <a:off x="5227245" y="5968659"/>
            <a:ext cx="445273" cy="4287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B430E7C-B3E8-BABB-E551-2DD58ECE0B3F}"/>
              </a:ext>
            </a:extLst>
          </p:cNvPr>
          <p:cNvSpPr/>
          <p:nvPr/>
        </p:nvSpPr>
        <p:spPr>
          <a:xfrm>
            <a:off x="9283755" y="5973157"/>
            <a:ext cx="445273" cy="4287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95B4A33A-98BC-9E2A-BDA4-220B8603C70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5484924">
            <a:off x="10340943" y="1618427"/>
            <a:ext cx="831118" cy="162687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078E1C2-2978-5F9D-7E6A-6AAA1A85D58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6575" y="1677975"/>
            <a:ext cx="1045701" cy="2046904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ABB3C61F-EF21-2560-C24D-30D63DD77D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2392165" y="4707515"/>
            <a:ext cx="740986" cy="145044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ACF9DC1A-05A9-08A2-CB34-322DD99CFF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224502" y="4480640"/>
            <a:ext cx="924881" cy="181040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95AE67F-0171-235A-9959-A2C43A98897E}"/>
              </a:ext>
            </a:extLst>
          </p:cNvPr>
          <p:cNvCxnSpPr>
            <a:cxnSpLocks/>
          </p:cNvCxnSpPr>
          <p:nvPr/>
        </p:nvCxnSpPr>
        <p:spPr>
          <a:xfrm>
            <a:off x="2782967" y="4008663"/>
            <a:ext cx="966421" cy="0"/>
          </a:xfrm>
          <a:prstGeom prst="line">
            <a:avLst/>
          </a:prstGeom>
          <a:ln w="9525" cap="flat" cmpd="sng" algn="ctr">
            <a:solidFill>
              <a:srgbClr val="C0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2DEFF4D-31D7-3FDB-043D-221F5770C6DE}"/>
              </a:ext>
            </a:extLst>
          </p:cNvPr>
          <p:cNvCxnSpPr>
            <a:cxnSpLocks/>
          </p:cNvCxnSpPr>
          <p:nvPr/>
        </p:nvCxnSpPr>
        <p:spPr>
          <a:xfrm flipV="1">
            <a:off x="6701574" y="4008663"/>
            <a:ext cx="1237324" cy="5600"/>
          </a:xfrm>
          <a:prstGeom prst="line">
            <a:avLst/>
          </a:prstGeom>
          <a:ln w="9525" cap="flat" cmpd="sng" algn="ctr">
            <a:solidFill>
              <a:srgbClr val="890C58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5C597C8-56AD-1A14-DB6D-978047028FB1}"/>
              </a:ext>
            </a:extLst>
          </p:cNvPr>
          <p:cNvCxnSpPr>
            <a:cxnSpLocks/>
          </p:cNvCxnSpPr>
          <p:nvPr/>
        </p:nvCxnSpPr>
        <p:spPr>
          <a:xfrm>
            <a:off x="10831931" y="4008663"/>
            <a:ext cx="806291" cy="0"/>
          </a:xfrm>
          <a:prstGeom prst="line">
            <a:avLst/>
          </a:prstGeom>
          <a:ln w="9525" cap="flat" cmpd="sng" algn="ctr">
            <a:solidFill>
              <a:srgbClr val="007DBA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6647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7A9E36-949F-54C6-45FE-F46D201B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</a:t>
            </a:r>
            <a:endParaRPr lang="en-ZA" dirty="0"/>
          </a:p>
        </p:txBody>
      </p:sp>
      <p:sp>
        <p:nvSpPr>
          <p:cNvPr id="33" name="Title 6">
            <a:extLst>
              <a:ext uri="{FF2B5EF4-FFF2-40B4-BE49-F238E27FC236}">
                <a16:creationId xmlns:a16="http://schemas.microsoft.com/office/drawing/2014/main" id="{704814AC-FB9E-4D11-496D-08D11BDC5B47}"/>
              </a:ext>
            </a:extLst>
          </p:cNvPr>
          <p:cNvSpPr txBox="1">
            <a:spLocks/>
          </p:cNvSpPr>
          <p:nvPr/>
        </p:nvSpPr>
        <p:spPr>
          <a:xfrm>
            <a:off x="985719" y="2777582"/>
            <a:ext cx="2136269" cy="101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r>
              <a:rPr lang="en-US" sz="2400" dirty="0"/>
              <a:t>Grade 10-12</a:t>
            </a:r>
          </a:p>
          <a:p>
            <a:r>
              <a:rPr lang="en-US" sz="2400" dirty="0"/>
              <a:t>retention rate</a:t>
            </a:r>
            <a:endParaRPr lang="en-ZA" sz="2400" dirty="0"/>
          </a:p>
          <a:p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06A3F6-4F0E-CBC1-7CDD-BDA241C979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7" t="4421" r="41527"/>
          <a:stretch/>
        </p:blipFill>
        <p:spPr>
          <a:xfrm rot="16200000">
            <a:off x="5988295" y="-1482356"/>
            <a:ext cx="2175499" cy="764721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33CC8F1-FA07-E70C-E5B2-C2B813893845}"/>
              </a:ext>
            </a:extLst>
          </p:cNvPr>
          <p:cNvSpPr txBox="1"/>
          <p:nvPr/>
        </p:nvSpPr>
        <p:spPr>
          <a:xfrm>
            <a:off x="3187250" y="3394847"/>
            <a:ext cx="11489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Cape Metro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148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428FC3-82A8-473E-4397-A65CDA2ABD7F}"/>
              </a:ext>
            </a:extLst>
          </p:cNvPr>
          <p:cNvSpPr txBox="1"/>
          <p:nvPr/>
        </p:nvSpPr>
        <p:spPr>
          <a:xfrm>
            <a:off x="8193244" y="3433161"/>
            <a:ext cx="1499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3977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Cape Winelands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3977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4FD60D-7A09-0954-37D4-2CD70946EBEC}"/>
              </a:ext>
            </a:extLst>
          </p:cNvPr>
          <p:cNvSpPr txBox="1"/>
          <p:nvPr/>
        </p:nvSpPr>
        <p:spPr>
          <a:xfrm>
            <a:off x="5727358" y="3417100"/>
            <a:ext cx="1185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Central Karoo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F26522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60D7B1-3876-C506-D844-BCB9C0355FB1}"/>
              </a:ext>
            </a:extLst>
          </p:cNvPr>
          <p:cNvSpPr txBox="1"/>
          <p:nvPr/>
        </p:nvSpPr>
        <p:spPr>
          <a:xfrm>
            <a:off x="9728847" y="3433161"/>
            <a:ext cx="1156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Garden Route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F9E85F-37D3-57D4-7220-5A0AEE77FC98}"/>
              </a:ext>
            </a:extLst>
          </p:cNvPr>
          <p:cNvSpPr txBox="1"/>
          <p:nvPr/>
        </p:nvSpPr>
        <p:spPr>
          <a:xfrm>
            <a:off x="4377782" y="3560971"/>
            <a:ext cx="12904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890C58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Overberg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890C58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832A68-4052-FCB4-F2AC-B0B1453BAD16}"/>
              </a:ext>
            </a:extLst>
          </p:cNvPr>
          <p:cNvSpPr txBox="1"/>
          <p:nvPr/>
        </p:nvSpPr>
        <p:spPr>
          <a:xfrm>
            <a:off x="7144141" y="3423050"/>
            <a:ext cx="106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07DB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West Coast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7DB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Title 6">
            <a:extLst>
              <a:ext uri="{FF2B5EF4-FFF2-40B4-BE49-F238E27FC236}">
                <a16:creationId xmlns:a16="http://schemas.microsoft.com/office/drawing/2014/main" id="{764AEB66-F1C9-4AF1-55B5-8D1CE1EB747C}"/>
              </a:ext>
            </a:extLst>
          </p:cNvPr>
          <p:cNvSpPr txBox="1">
            <a:spLocks/>
          </p:cNvSpPr>
          <p:nvPr/>
        </p:nvSpPr>
        <p:spPr>
          <a:xfrm rot="16200000">
            <a:off x="3086870" y="2113725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Title 6">
            <a:extLst>
              <a:ext uri="{FF2B5EF4-FFF2-40B4-BE49-F238E27FC236}">
                <a16:creationId xmlns:a16="http://schemas.microsoft.com/office/drawing/2014/main" id="{38F07F05-65A8-8B63-1B3F-06732587C96F}"/>
              </a:ext>
            </a:extLst>
          </p:cNvPr>
          <p:cNvSpPr txBox="1">
            <a:spLocks/>
          </p:cNvSpPr>
          <p:nvPr/>
        </p:nvSpPr>
        <p:spPr>
          <a:xfrm rot="16200000">
            <a:off x="4393869" y="2113725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itle 6">
            <a:extLst>
              <a:ext uri="{FF2B5EF4-FFF2-40B4-BE49-F238E27FC236}">
                <a16:creationId xmlns:a16="http://schemas.microsoft.com/office/drawing/2014/main" id="{0957FCDE-683C-789D-1061-EA13735332D5}"/>
              </a:ext>
            </a:extLst>
          </p:cNvPr>
          <p:cNvSpPr txBox="1">
            <a:spLocks/>
          </p:cNvSpPr>
          <p:nvPr/>
        </p:nvSpPr>
        <p:spPr>
          <a:xfrm rot="16200000">
            <a:off x="5686222" y="2113725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itle 6">
            <a:extLst>
              <a:ext uri="{FF2B5EF4-FFF2-40B4-BE49-F238E27FC236}">
                <a16:creationId xmlns:a16="http://schemas.microsoft.com/office/drawing/2014/main" id="{65CDF0E1-FCBE-CCA3-8B81-4317FB2C563A}"/>
              </a:ext>
            </a:extLst>
          </p:cNvPr>
          <p:cNvSpPr txBox="1">
            <a:spLocks/>
          </p:cNvSpPr>
          <p:nvPr/>
        </p:nvSpPr>
        <p:spPr>
          <a:xfrm rot="16200000">
            <a:off x="6978575" y="2113725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3B6BBA4A-B9B6-500C-5384-1C4696DCC802}"/>
              </a:ext>
            </a:extLst>
          </p:cNvPr>
          <p:cNvSpPr txBox="1">
            <a:spLocks/>
          </p:cNvSpPr>
          <p:nvPr/>
        </p:nvSpPr>
        <p:spPr>
          <a:xfrm rot="16200000">
            <a:off x="8270928" y="2113725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itle 6">
            <a:extLst>
              <a:ext uri="{FF2B5EF4-FFF2-40B4-BE49-F238E27FC236}">
                <a16:creationId xmlns:a16="http://schemas.microsoft.com/office/drawing/2014/main" id="{AC178B07-0D77-D0A5-08C8-6C359D6B7668}"/>
              </a:ext>
            </a:extLst>
          </p:cNvPr>
          <p:cNvSpPr txBox="1">
            <a:spLocks/>
          </p:cNvSpPr>
          <p:nvPr/>
        </p:nvSpPr>
        <p:spPr>
          <a:xfrm rot="16200000">
            <a:off x="9563281" y="2113725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itle 6">
            <a:extLst>
              <a:ext uri="{FF2B5EF4-FFF2-40B4-BE49-F238E27FC236}">
                <a16:creationId xmlns:a16="http://schemas.microsoft.com/office/drawing/2014/main" id="{6AB21602-59DF-C221-0297-089036BF8CEB}"/>
              </a:ext>
            </a:extLst>
          </p:cNvPr>
          <p:cNvSpPr txBox="1">
            <a:spLocks/>
          </p:cNvSpPr>
          <p:nvPr/>
        </p:nvSpPr>
        <p:spPr>
          <a:xfrm>
            <a:off x="1009397" y="5268702"/>
            <a:ext cx="2136269" cy="101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/>
              <a:t>Matric </a:t>
            </a:r>
            <a:br>
              <a:rPr lang="en-US" sz="2400" dirty="0"/>
            </a:br>
            <a:r>
              <a:rPr lang="en-US" sz="2400" dirty="0"/>
              <a:t>pass rate </a:t>
            </a:r>
            <a:endParaRPr lang="en-ZA" sz="2400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C04D877-29DC-B291-3809-5F5D49C183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06" t="3451" r="40380"/>
          <a:stretch/>
        </p:blipFill>
        <p:spPr>
          <a:xfrm rot="16200000">
            <a:off x="5881992" y="1284892"/>
            <a:ext cx="2275367" cy="7722221"/>
          </a:xfrm>
          <a:prstGeom prst="rect">
            <a:avLst/>
          </a:prstGeom>
        </p:spPr>
      </p:pic>
      <p:sp>
        <p:nvSpPr>
          <p:cNvPr id="69" name="Title 6">
            <a:extLst>
              <a:ext uri="{FF2B5EF4-FFF2-40B4-BE49-F238E27FC236}">
                <a16:creationId xmlns:a16="http://schemas.microsoft.com/office/drawing/2014/main" id="{D168D4B9-4BCD-FF95-B56B-F9E0EF584E15}"/>
              </a:ext>
            </a:extLst>
          </p:cNvPr>
          <p:cNvSpPr txBox="1">
            <a:spLocks/>
          </p:cNvSpPr>
          <p:nvPr/>
        </p:nvSpPr>
        <p:spPr>
          <a:xfrm rot="16200000">
            <a:off x="3070450" y="4846332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itle 6">
            <a:extLst>
              <a:ext uri="{FF2B5EF4-FFF2-40B4-BE49-F238E27FC236}">
                <a16:creationId xmlns:a16="http://schemas.microsoft.com/office/drawing/2014/main" id="{D4C856BA-43EF-823E-FA1E-EED9BC3E012A}"/>
              </a:ext>
            </a:extLst>
          </p:cNvPr>
          <p:cNvSpPr txBox="1">
            <a:spLocks/>
          </p:cNvSpPr>
          <p:nvPr/>
        </p:nvSpPr>
        <p:spPr>
          <a:xfrm rot="16200000">
            <a:off x="4377449" y="4846332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itle 6">
            <a:extLst>
              <a:ext uri="{FF2B5EF4-FFF2-40B4-BE49-F238E27FC236}">
                <a16:creationId xmlns:a16="http://schemas.microsoft.com/office/drawing/2014/main" id="{941461C0-0FDB-D7B1-E368-28373561C75A}"/>
              </a:ext>
            </a:extLst>
          </p:cNvPr>
          <p:cNvSpPr txBox="1">
            <a:spLocks/>
          </p:cNvSpPr>
          <p:nvPr/>
        </p:nvSpPr>
        <p:spPr>
          <a:xfrm rot="16200000">
            <a:off x="5669802" y="4846332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Title 6">
            <a:extLst>
              <a:ext uri="{FF2B5EF4-FFF2-40B4-BE49-F238E27FC236}">
                <a16:creationId xmlns:a16="http://schemas.microsoft.com/office/drawing/2014/main" id="{6B81703E-79FC-F47B-1386-FE21A8F9B803}"/>
              </a:ext>
            </a:extLst>
          </p:cNvPr>
          <p:cNvSpPr txBox="1">
            <a:spLocks/>
          </p:cNvSpPr>
          <p:nvPr/>
        </p:nvSpPr>
        <p:spPr>
          <a:xfrm rot="16200000">
            <a:off x="6962155" y="4846332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itle 6">
            <a:extLst>
              <a:ext uri="{FF2B5EF4-FFF2-40B4-BE49-F238E27FC236}">
                <a16:creationId xmlns:a16="http://schemas.microsoft.com/office/drawing/2014/main" id="{ACFB6699-7F4C-39C1-3013-AC696B6A3D52}"/>
              </a:ext>
            </a:extLst>
          </p:cNvPr>
          <p:cNvSpPr txBox="1">
            <a:spLocks/>
          </p:cNvSpPr>
          <p:nvPr/>
        </p:nvSpPr>
        <p:spPr>
          <a:xfrm rot="16200000">
            <a:off x="8254508" y="4846332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Title 6">
            <a:extLst>
              <a:ext uri="{FF2B5EF4-FFF2-40B4-BE49-F238E27FC236}">
                <a16:creationId xmlns:a16="http://schemas.microsoft.com/office/drawing/2014/main" id="{60F952E2-2C9B-2501-33EA-EEBC577E5C7D}"/>
              </a:ext>
            </a:extLst>
          </p:cNvPr>
          <p:cNvSpPr txBox="1">
            <a:spLocks/>
          </p:cNvSpPr>
          <p:nvPr/>
        </p:nvSpPr>
        <p:spPr>
          <a:xfrm rot="16200000">
            <a:off x="9546861" y="4846332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7B104-E169-B8D0-72AF-83A5CFCAFF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08" y="1997336"/>
            <a:ext cx="873132" cy="7802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8FE89-F570-05A7-26F1-462AB9A38A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543" y="4473421"/>
            <a:ext cx="1014073" cy="101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455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7A9E36-949F-54C6-45FE-F46D201B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Well-being: Health (Maternal and infant outcomes)</a:t>
            </a:r>
            <a:endParaRPr lang="en-ZA" dirty="0"/>
          </a:p>
        </p:txBody>
      </p:sp>
      <p:sp>
        <p:nvSpPr>
          <p:cNvPr id="33" name="Title 6">
            <a:extLst>
              <a:ext uri="{FF2B5EF4-FFF2-40B4-BE49-F238E27FC236}">
                <a16:creationId xmlns:a16="http://schemas.microsoft.com/office/drawing/2014/main" id="{704814AC-FB9E-4D11-496D-08D11BDC5B47}"/>
              </a:ext>
            </a:extLst>
          </p:cNvPr>
          <p:cNvSpPr txBox="1">
            <a:spLocks/>
          </p:cNvSpPr>
          <p:nvPr/>
        </p:nvSpPr>
        <p:spPr>
          <a:xfrm>
            <a:off x="985719" y="2899502"/>
            <a:ext cx="2136269" cy="780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/>
              <a:t>Infant deaths</a:t>
            </a:r>
            <a:endParaRPr lang="en-ZA" sz="2400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CC04D877-29DC-B291-3809-5F5D49C18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2" t="4567" r="34250"/>
          <a:stretch/>
        </p:blipFill>
        <p:spPr>
          <a:xfrm rot="16200000">
            <a:off x="5758706" y="1258993"/>
            <a:ext cx="2611596" cy="761742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06A3F6-4F0E-CBC1-7CDD-BDA241C979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7" t="4553" r="36149"/>
          <a:stretch/>
        </p:blipFill>
        <p:spPr>
          <a:xfrm rot="16200000">
            <a:off x="5881227" y="-1484008"/>
            <a:ext cx="2406081" cy="7617424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33CC8F1-FA07-E70C-E5B2-C2B813893845}"/>
              </a:ext>
            </a:extLst>
          </p:cNvPr>
          <p:cNvSpPr txBox="1"/>
          <p:nvPr/>
        </p:nvSpPr>
        <p:spPr>
          <a:xfrm>
            <a:off x="3187250" y="3516767"/>
            <a:ext cx="11489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Cape Metro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148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428FC3-82A8-473E-4397-A65CDA2ABD7F}"/>
              </a:ext>
            </a:extLst>
          </p:cNvPr>
          <p:cNvSpPr txBox="1"/>
          <p:nvPr/>
        </p:nvSpPr>
        <p:spPr>
          <a:xfrm>
            <a:off x="8193244" y="3555081"/>
            <a:ext cx="1499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3977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Cape Winelands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3977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4FD60D-7A09-0954-37D4-2CD70946EBEC}"/>
              </a:ext>
            </a:extLst>
          </p:cNvPr>
          <p:cNvSpPr txBox="1"/>
          <p:nvPr/>
        </p:nvSpPr>
        <p:spPr>
          <a:xfrm>
            <a:off x="5727358" y="3539020"/>
            <a:ext cx="11855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Central Karoo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F26522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60D7B1-3876-C506-D844-BCB9C0355FB1}"/>
              </a:ext>
            </a:extLst>
          </p:cNvPr>
          <p:cNvSpPr txBox="1"/>
          <p:nvPr/>
        </p:nvSpPr>
        <p:spPr>
          <a:xfrm>
            <a:off x="9728847" y="3555081"/>
            <a:ext cx="1156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Garden Route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F9E85F-37D3-57D4-7220-5A0AEE77FC98}"/>
              </a:ext>
            </a:extLst>
          </p:cNvPr>
          <p:cNvSpPr txBox="1"/>
          <p:nvPr/>
        </p:nvSpPr>
        <p:spPr>
          <a:xfrm>
            <a:off x="4377782" y="3682891"/>
            <a:ext cx="12904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890C58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Overberg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890C58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832A68-4052-FCB4-F2AC-B0B1453BAD16}"/>
              </a:ext>
            </a:extLst>
          </p:cNvPr>
          <p:cNvSpPr txBox="1"/>
          <p:nvPr/>
        </p:nvSpPr>
        <p:spPr>
          <a:xfrm>
            <a:off x="7144141" y="3544970"/>
            <a:ext cx="10667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07DB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West Coast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7DB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Title 6">
            <a:extLst>
              <a:ext uri="{FF2B5EF4-FFF2-40B4-BE49-F238E27FC236}">
                <a16:creationId xmlns:a16="http://schemas.microsoft.com/office/drawing/2014/main" id="{764AEB66-F1C9-4AF1-55B5-8D1CE1EB747C}"/>
              </a:ext>
            </a:extLst>
          </p:cNvPr>
          <p:cNvSpPr txBox="1">
            <a:spLocks/>
          </p:cNvSpPr>
          <p:nvPr/>
        </p:nvSpPr>
        <p:spPr>
          <a:xfrm rot="16200000">
            <a:off x="3086870" y="2235645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Title 6">
            <a:extLst>
              <a:ext uri="{FF2B5EF4-FFF2-40B4-BE49-F238E27FC236}">
                <a16:creationId xmlns:a16="http://schemas.microsoft.com/office/drawing/2014/main" id="{0957FCDE-683C-789D-1061-EA13735332D5}"/>
              </a:ext>
            </a:extLst>
          </p:cNvPr>
          <p:cNvSpPr txBox="1">
            <a:spLocks/>
          </p:cNvSpPr>
          <p:nvPr/>
        </p:nvSpPr>
        <p:spPr>
          <a:xfrm rot="16200000">
            <a:off x="5686222" y="2235645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itle 6">
            <a:extLst>
              <a:ext uri="{FF2B5EF4-FFF2-40B4-BE49-F238E27FC236}">
                <a16:creationId xmlns:a16="http://schemas.microsoft.com/office/drawing/2014/main" id="{65CDF0E1-FCBE-CCA3-8B81-4317FB2C563A}"/>
              </a:ext>
            </a:extLst>
          </p:cNvPr>
          <p:cNvSpPr txBox="1">
            <a:spLocks/>
          </p:cNvSpPr>
          <p:nvPr/>
        </p:nvSpPr>
        <p:spPr>
          <a:xfrm rot="16200000">
            <a:off x="6978575" y="2235645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Title 6">
            <a:extLst>
              <a:ext uri="{FF2B5EF4-FFF2-40B4-BE49-F238E27FC236}">
                <a16:creationId xmlns:a16="http://schemas.microsoft.com/office/drawing/2014/main" id="{3B6BBA4A-B9B6-500C-5384-1C4696DCC802}"/>
              </a:ext>
            </a:extLst>
          </p:cNvPr>
          <p:cNvSpPr txBox="1">
            <a:spLocks/>
          </p:cNvSpPr>
          <p:nvPr/>
        </p:nvSpPr>
        <p:spPr>
          <a:xfrm rot="16200000">
            <a:off x="8270928" y="2235645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Title 6">
            <a:extLst>
              <a:ext uri="{FF2B5EF4-FFF2-40B4-BE49-F238E27FC236}">
                <a16:creationId xmlns:a16="http://schemas.microsoft.com/office/drawing/2014/main" id="{AC178B07-0D77-D0A5-08C8-6C359D6B7668}"/>
              </a:ext>
            </a:extLst>
          </p:cNvPr>
          <p:cNvSpPr txBox="1">
            <a:spLocks/>
          </p:cNvSpPr>
          <p:nvPr/>
        </p:nvSpPr>
        <p:spPr>
          <a:xfrm rot="16200000">
            <a:off x="9563281" y="2235645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itle 6">
            <a:extLst>
              <a:ext uri="{FF2B5EF4-FFF2-40B4-BE49-F238E27FC236}">
                <a16:creationId xmlns:a16="http://schemas.microsoft.com/office/drawing/2014/main" id="{6AB21602-59DF-C221-0297-089036BF8CEB}"/>
              </a:ext>
            </a:extLst>
          </p:cNvPr>
          <p:cNvSpPr txBox="1">
            <a:spLocks/>
          </p:cNvSpPr>
          <p:nvPr/>
        </p:nvSpPr>
        <p:spPr>
          <a:xfrm>
            <a:off x="1009397" y="5439390"/>
            <a:ext cx="2136269" cy="101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/>
              <a:t>Delivery </a:t>
            </a:r>
            <a:br>
              <a:rPr lang="en-US" sz="2400" dirty="0"/>
            </a:br>
            <a:r>
              <a:rPr lang="en-US" sz="2400" dirty="0"/>
              <a:t>to teenagers</a:t>
            </a:r>
            <a:endParaRPr lang="en-ZA" sz="2400" dirty="0"/>
          </a:p>
        </p:txBody>
      </p:sp>
      <p:sp>
        <p:nvSpPr>
          <p:cNvPr id="69" name="Title 6">
            <a:extLst>
              <a:ext uri="{FF2B5EF4-FFF2-40B4-BE49-F238E27FC236}">
                <a16:creationId xmlns:a16="http://schemas.microsoft.com/office/drawing/2014/main" id="{D168D4B9-4BCD-FF95-B56B-F9E0EF584E15}"/>
              </a:ext>
            </a:extLst>
          </p:cNvPr>
          <p:cNvSpPr txBox="1">
            <a:spLocks/>
          </p:cNvSpPr>
          <p:nvPr/>
        </p:nvSpPr>
        <p:spPr>
          <a:xfrm rot="16200000">
            <a:off x="3070450" y="5065788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1" name="Title 6">
            <a:extLst>
              <a:ext uri="{FF2B5EF4-FFF2-40B4-BE49-F238E27FC236}">
                <a16:creationId xmlns:a16="http://schemas.microsoft.com/office/drawing/2014/main" id="{D4C856BA-43EF-823E-FA1E-EED9BC3E012A}"/>
              </a:ext>
            </a:extLst>
          </p:cNvPr>
          <p:cNvSpPr txBox="1">
            <a:spLocks/>
          </p:cNvSpPr>
          <p:nvPr/>
        </p:nvSpPr>
        <p:spPr>
          <a:xfrm rot="16200000">
            <a:off x="4377449" y="5065788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itle 6">
            <a:extLst>
              <a:ext uri="{FF2B5EF4-FFF2-40B4-BE49-F238E27FC236}">
                <a16:creationId xmlns:a16="http://schemas.microsoft.com/office/drawing/2014/main" id="{941461C0-0FDB-D7B1-E368-28373561C75A}"/>
              </a:ext>
            </a:extLst>
          </p:cNvPr>
          <p:cNvSpPr txBox="1">
            <a:spLocks/>
          </p:cNvSpPr>
          <p:nvPr/>
        </p:nvSpPr>
        <p:spPr>
          <a:xfrm rot="16200000">
            <a:off x="5669802" y="5065788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Title 6">
            <a:extLst>
              <a:ext uri="{FF2B5EF4-FFF2-40B4-BE49-F238E27FC236}">
                <a16:creationId xmlns:a16="http://schemas.microsoft.com/office/drawing/2014/main" id="{6B81703E-79FC-F47B-1386-FE21A8F9B803}"/>
              </a:ext>
            </a:extLst>
          </p:cNvPr>
          <p:cNvSpPr txBox="1">
            <a:spLocks/>
          </p:cNvSpPr>
          <p:nvPr/>
        </p:nvSpPr>
        <p:spPr>
          <a:xfrm rot="16200000">
            <a:off x="6962155" y="5065788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4" name="Title 6">
            <a:extLst>
              <a:ext uri="{FF2B5EF4-FFF2-40B4-BE49-F238E27FC236}">
                <a16:creationId xmlns:a16="http://schemas.microsoft.com/office/drawing/2014/main" id="{ACFB6699-7F4C-39C1-3013-AC696B6A3D52}"/>
              </a:ext>
            </a:extLst>
          </p:cNvPr>
          <p:cNvSpPr txBox="1">
            <a:spLocks/>
          </p:cNvSpPr>
          <p:nvPr/>
        </p:nvSpPr>
        <p:spPr>
          <a:xfrm rot="16200000">
            <a:off x="8254508" y="5065788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5" name="Title 6">
            <a:extLst>
              <a:ext uri="{FF2B5EF4-FFF2-40B4-BE49-F238E27FC236}">
                <a16:creationId xmlns:a16="http://schemas.microsoft.com/office/drawing/2014/main" id="{60F952E2-2C9B-2501-33EA-EEBC577E5C7D}"/>
              </a:ext>
            </a:extLst>
          </p:cNvPr>
          <p:cNvSpPr txBox="1">
            <a:spLocks/>
          </p:cNvSpPr>
          <p:nvPr/>
        </p:nvSpPr>
        <p:spPr>
          <a:xfrm rot="16200000">
            <a:off x="9546861" y="5065788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67B104-E169-B8D0-72AF-83A5CFCAFF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4118" y="2278725"/>
            <a:ext cx="873132" cy="7802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D8FE89-F570-05A7-26F1-462AB9A38A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5543" y="4698505"/>
            <a:ext cx="1014073" cy="906192"/>
          </a:xfrm>
          <a:prstGeom prst="rect">
            <a:avLst/>
          </a:prstGeom>
        </p:spPr>
      </p:pic>
      <p:sp>
        <p:nvSpPr>
          <p:cNvPr id="27" name="Title 6">
            <a:extLst>
              <a:ext uri="{FF2B5EF4-FFF2-40B4-BE49-F238E27FC236}">
                <a16:creationId xmlns:a16="http://schemas.microsoft.com/office/drawing/2014/main" id="{6A1AFE51-FB81-7CE1-30DC-700456E5922B}"/>
              </a:ext>
            </a:extLst>
          </p:cNvPr>
          <p:cNvSpPr txBox="1">
            <a:spLocks/>
          </p:cNvSpPr>
          <p:nvPr/>
        </p:nvSpPr>
        <p:spPr>
          <a:xfrm rot="16200000">
            <a:off x="4367031" y="2235646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‘20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2946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7A9E36-949F-54C6-45FE-F46D201B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Well-being: Inequality (Gini coefficient) </a:t>
            </a:r>
            <a:endParaRPr lang="en-ZA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06A3F6-4F0E-CBC1-7CDD-BDA241C979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4" t="3704" r="21091"/>
          <a:stretch/>
        </p:blipFill>
        <p:spPr>
          <a:xfrm rot="16200000">
            <a:off x="4262928" y="-730324"/>
            <a:ext cx="3848653" cy="793736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33CC8F1-FA07-E70C-E5B2-C2B813893845}"/>
              </a:ext>
            </a:extLst>
          </p:cNvPr>
          <p:cNvSpPr txBox="1"/>
          <p:nvPr/>
        </p:nvSpPr>
        <p:spPr>
          <a:xfrm>
            <a:off x="2285042" y="5162687"/>
            <a:ext cx="11489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Cape Metro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148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0428FC3-82A8-473E-4397-A65CDA2ABD7F}"/>
              </a:ext>
            </a:extLst>
          </p:cNvPr>
          <p:cNvSpPr txBox="1"/>
          <p:nvPr/>
        </p:nvSpPr>
        <p:spPr>
          <a:xfrm>
            <a:off x="7401817" y="5201001"/>
            <a:ext cx="1499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3977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Cape Winelands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3977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4FD60D-7A09-0954-37D4-2CD70946EBEC}"/>
              </a:ext>
            </a:extLst>
          </p:cNvPr>
          <p:cNvSpPr txBox="1"/>
          <p:nvPr/>
        </p:nvSpPr>
        <p:spPr>
          <a:xfrm>
            <a:off x="4825151" y="5184940"/>
            <a:ext cx="1179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Central Karoo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F26522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B60D7B1-3876-C506-D844-BCB9C0355FB1}"/>
              </a:ext>
            </a:extLst>
          </p:cNvPr>
          <p:cNvSpPr txBox="1"/>
          <p:nvPr/>
        </p:nvSpPr>
        <p:spPr>
          <a:xfrm>
            <a:off x="8932400" y="5201001"/>
            <a:ext cx="1156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Garden Route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5F9E85F-37D3-57D4-7220-5A0AEE77FC98}"/>
              </a:ext>
            </a:extLst>
          </p:cNvPr>
          <p:cNvSpPr txBox="1"/>
          <p:nvPr/>
        </p:nvSpPr>
        <p:spPr>
          <a:xfrm>
            <a:off x="3475574" y="5328811"/>
            <a:ext cx="12904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890C58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Overberg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890C58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4832A68-4052-FCB4-F2AC-B0B1453BAD16}"/>
              </a:ext>
            </a:extLst>
          </p:cNvPr>
          <p:cNvSpPr txBox="1"/>
          <p:nvPr/>
        </p:nvSpPr>
        <p:spPr>
          <a:xfrm>
            <a:off x="6241932" y="5190890"/>
            <a:ext cx="1156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07DB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West Coast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7DB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40" name="Title 6">
            <a:extLst>
              <a:ext uri="{FF2B5EF4-FFF2-40B4-BE49-F238E27FC236}">
                <a16:creationId xmlns:a16="http://schemas.microsoft.com/office/drawing/2014/main" id="{764AEB66-F1C9-4AF1-55B5-8D1CE1EB747C}"/>
              </a:ext>
            </a:extLst>
          </p:cNvPr>
          <p:cNvSpPr txBox="1">
            <a:spLocks/>
          </p:cNvSpPr>
          <p:nvPr/>
        </p:nvSpPr>
        <p:spPr>
          <a:xfrm rot="16200000">
            <a:off x="2119477" y="3850598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itle 6">
            <a:extLst>
              <a:ext uri="{FF2B5EF4-FFF2-40B4-BE49-F238E27FC236}">
                <a16:creationId xmlns:a16="http://schemas.microsoft.com/office/drawing/2014/main" id="{1BF62227-6BD5-50F5-8A87-4A9DAD7D9D46}"/>
              </a:ext>
            </a:extLst>
          </p:cNvPr>
          <p:cNvSpPr txBox="1">
            <a:spLocks/>
          </p:cNvSpPr>
          <p:nvPr/>
        </p:nvSpPr>
        <p:spPr>
          <a:xfrm rot="16200000">
            <a:off x="3460598" y="3850599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itle 6">
            <a:extLst>
              <a:ext uri="{FF2B5EF4-FFF2-40B4-BE49-F238E27FC236}">
                <a16:creationId xmlns:a16="http://schemas.microsoft.com/office/drawing/2014/main" id="{E02B47DC-15C5-DE16-83B3-1A567F1A94D6}"/>
              </a:ext>
            </a:extLst>
          </p:cNvPr>
          <p:cNvSpPr txBox="1">
            <a:spLocks/>
          </p:cNvSpPr>
          <p:nvPr/>
        </p:nvSpPr>
        <p:spPr>
          <a:xfrm rot="16200000">
            <a:off x="4789527" y="3850599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9257424E-F423-1010-222C-DD9D3AA88856}"/>
              </a:ext>
            </a:extLst>
          </p:cNvPr>
          <p:cNvSpPr txBox="1">
            <a:spLocks/>
          </p:cNvSpPr>
          <p:nvPr/>
        </p:nvSpPr>
        <p:spPr>
          <a:xfrm rot="16200000">
            <a:off x="6130648" y="3850599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itle 6">
            <a:extLst>
              <a:ext uri="{FF2B5EF4-FFF2-40B4-BE49-F238E27FC236}">
                <a16:creationId xmlns:a16="http://schemas.microsoft.com/office/drawing/2014/main" id="{C7110590-99A5-EA7C-D3B0-DDFE294AE00F}"/>
              </a:ext>
            </a:extLst>
          </p:cNvPr>
          <p:cNvSpPr txBox="1">
            <a:spLocks/>
          </p:cNvSpPr>
          <p:nvPr/>
        </p:nvSpPr>
        <p:spPr>
          <a:xfrm rot="16200000">
            <a:off x="7459577" y="3850600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Title 6">
            <a:extLst>
              <a:ext uri="{FF2B5EF4-FFF2-40B4-BE49-F238E27FC236}">
                <a16:creationId xmlns:a16="http://schemas.microsoft.com/office/drawing/2014/main" id="{BECBD457-E207-3407-7712-CAA607B0B275}"/>
              </a:ext>
            </a:extLst>
          </p:cNvPr>
          <p:cNvSpPr txBox="1">
            <a:spLocks/>
          </p:cNvSpPr>
          <p:nvPr/>
        </p:nvSpPr>
        <p:spPr>
          <a:xfrm rot="16200000">
            <a:off x="8788506" y="3850600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58B8D01-A9DD-24ED-FA49-2B0CDE52C24F}"/>
              </a:ext>
            </a:extLst>
          </p:cNvPr>
          <p:cNvSpPr txBox="1">
            <a:spLocks/>
          </p:cNvSpPr>
          <p:nvPr/>
        </p:nvSpPr>
        <p:spPr>
          <a:xfrm>
            <a:off x="1686599" y="6188522"/>
            <a:ext cx="6374835" cy="559256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noFill/>
          </a:ln>
        </p:spPr>
        <p:txBody>
          <a:bodyPr vert="horz" lIns="72000" tIns="72000" rIns="72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4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4"/>
              </a:buBlip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Key take-away: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Pandemic job-losses accelerated inequality </a:t>
            </a:r>
          </a:p>
        </p:txBody>
      </p:sp>
    </p:spTree>
    <p:extLst>
      <p:ext uri="{BB962C8B-B14F-4D97-AF65-F5344CB8AC3E}">
        <p14:creationId xmlns:p14="http://schemas.microsoft.com/office/powerpoint/2010/main" val="562429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7BCDF-F203-F263-B36D-B7254115D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159018"/>
            <a:ext cx="11462940" cy="559256"/>
          </a:xfrm>
        </p:spPr>
        <p:txBody>
          <a:bodyPr/>
          <a:lstStyle/>
          <a:p>
            <a:r>
              <a:rPr lang="en-US" dirty="0"/>
              <a:t>Human Development Index (HDI)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84F377-5C95-3503-58C8-2F78E4B26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24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84E14722-DB25-E355-52F3-3EF56E05FB5F}"/>
              </a:ext>
            </a:extLst>
          </p:cNvPr>
          <p:cNvSpPr txBox="1">
            <a:spLocks/>
          </p:cNvSpPr>
          <p:nvPr/>
        </p:nvSpPr>
        <p:spPr>
          <a:xfrm rot="16200000">
            <a:off x="2119477" y="3850598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itle 6">
            <a:extLst>
              <a:ext uri="{FF2B5EF4-FFF2-40B4-BE49-F238E27FC236}">
                <a16:creationId xmlns:a16="http://schemas.microsoft.com/office/drawing/2014/main" id="{DC8E4F69-4C74-29F6-BE27-069C5474AD07}"/>
              </a:ext>
            </a:extLst>
          </p:cNvPr>
          <p:cNvSpPr txBox="1">
            <a:spLocks/>
          </p:cNvSpPr>
          <p:nvPr/>
        </p:nvSpPr>
        <p:spPr>
          <a:xfrm rot="16200000">
            <a:off x="3460598" y="3850599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9DC34AA9-9254-6C6C-63C8-713401EA860B}"/>
              </a:ext>
            </a:extLst>
          </p:cNvPr>
          <p:cNvSpPr txBox="1">
            <a:spLocks/>
          </p:cNvSpPr>
          <p:nvPr/>
        </p:nvSpPr>
        <p:spPr>
          <a:xfrm rot="16200000">
            <a:off x="4789527" y="3850599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itle 6">
            <a:extLst>
              <a:ext uri="{FF2B5EF4-FFF2-40B4-BE49-F238E27FC236}">
                <a16:creationId xmlns:a16="http://schemas.microsoft.com/office/drawing/2014/main" id="{2C89D645-F2CD-A779-4776-DE9E47F13486}"/>
              </a:ext>
            </a:extLst>
          </p:cNvPr>
          <p:cNvSpPr txBox="1">
            <a:spLocks/>
          </p:cNvSpPr>
          <p:nvPr/>
        </p:nvSpPr>
        <p:spPr>
          <a:xfrm rot="16200000">
            <a:off x="6130648" y="3850599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itle 6">
            <a:extLst>
              <a:ext uri="{FF2B5EF4-FFF2-40B4-BE49-F238E27FC236}">
                <a16:creationId xmlns:a16="http://schemas.microsoft.com/office/drawing/2014/main" id="{D02B580D-7BA3-EC18-76CF-17ED643192CB}"/>
              </a:ext>
            </a:extLst>
          </p:cNvPr>
          <p:cNvSpPr txBox="1">
            <a:spLocks/>
          </p:cNvSpPr>
          <p:nvPr/>
        </p:nvSpPr>
        <p:spPr>
          <a:xfrm rot="16200000">
            <a:off x="7459577" y="3850600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BFD4AF45-7974-D1DE-CC20-22778EB62CAC}"/>
              </a:ext>
            </a:extLst>
          </p:cNvPr>
          <p:cNvSpPr txBox="1">
            <a:spLocks/>
          </p:cNvSpPr>
          <p:nvPr/>
        </p:nvSpPr>
        <p:spPr>
          <a:xfrm rot="16200000">
            <a:off x="8788506" y="3850600"/>
            <a:ext cx="1380235" cy="10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2015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2018</a:t>
            </a:r>
          </a:p>
          <a:p>
            <a:pPr>
              <a:spcAft>
                <a:spcPts val="500"/>
              </a:spcAft>
            </a:pPr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  <a:endParaRPr lang="en-ZA" sz="1600" b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5EA53F-716C-7BD8-7974-1C2CBA90C3E2}"/>
              </a:ext>
            </a:extLst>
          </p:cNvPr>
          <p:cNvSpPr txBox="1">
            <a:spLocks/>
          </p:cNvSpPr>
          <p:nvPr/>
        </p:nvSpPr>
        <p:spPr>
          <a:xfrm>
            <a:off x="1686599" y="6188522"/>
            <a:ext cx="9484174" cy="559256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noFill/>
          </a:ln>
        </p:spPr>
        <p:txBody>
          <a:bodyPr vert="horz" lIns="72000" tIns="72000" rIns="72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Key take-away: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HDI has declined across all regions, largely due to lower incomes per capita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CF9034-006D-A641-394F-4C9C8C8ABC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6" t="2139" r="14896" b="695"/>
          <a:stretch/>
        </p:blipFill>
        <p:spPr>
          <a:xfrm rot="16200000">
            <a:off x="4002612" y="-1625322"/>
            <a:ext cx="4245117" cy="98076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441D50-1598-1F9C-67D0-1AA7ADAC515C}"/>
              </a:ext>
            </a:extLst>
          </p:cNvPr>
          <p:cNvSpPr txBox="1"/>
          <p:nvPr/>
        </p:nvSpPr>
        <p:spPr>
          <a:xfrm>
            <a:off x="1340767" y="5367798"/>
            <a:ext cx="11489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Cape Metro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148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17DB093-FCB5-22BC-14E4-6F571A4973E9}"/>
              </a:ext>
            </a:extLst>
          </p:cNvPr>
          <p:cNvSpPr txBox="1"/>
          <p:nvPr/>
        </p:nvSpPr>
        <p:spPr>
          <a:xfrm>
            <a:off x="6047742" y="5406112"/>
            <a:ext cx="14996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3977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Cape Winelands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3977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D67C90-079B-4D60-2FE8-131E859FB712}"/>
              </a:ext>
            </a:extLst>
          </p:cNvPr>
          <p:cNvSpPr txBox="1"/>
          <p:nvPr/>
        </p:nvSpPr>
        <p:spPr>
          <a:xfrm>
            <a:off x="3772980" y="5390051"/>
            <a:ext cx="117904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Central Karoo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F26522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47FB962-4556-7502-5097-E43622FC2201}"/>
              </a:ext>
            </a:extLst>
          </p:cNvPr>
          <p:cNvSpPr txBox="1"/>
          <p:nvPr/>
        </p:nvSpPr>
        <p:spPr>
          <a:xfrm>
            <a:off x="7427712" y="5406112"/>
            <a:ext cx="1156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Garden Route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33E8C8-74B0-4E7D-D2FB-65D94F13A5E6}"/>
              </a:ext>
            </a:extLst>
          </p:cNvPr>
          <p:cNvSpPr txBox="1"/>
          <p:nvPr/>
        </p:nvSpPr>
        <p:spPr>
          <a:xfrm>
            <a:off x="2531299" y="5533922"/>
            <a:ext cx="12904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890C58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Overberg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890C58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0CD0C8-097C-B857-F99A-65E9052F0D86}"/>
              </a:ext>
            </a:extLst>
          </p:cNvPr>
          <p:cNvSpPr txBox="1"/>
          <p:nvPr/>
        </p:nvSpPr>
        <p:spPr>
          <a:xfrm>
            <a:off x="4982993" y="5396001"/>
            <a:ext cx="11565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1" u="none" strike="noStrike" kern="1200" cap="none" spc="0" normalizeH="0" baseline="0" noProof="0" dirty="0">
                <a:ln>
                  <a:noFill/>
                </a:ln>
                <a:solidFill>
                  <a:srgbClr val="007DB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West Coast </a:t>
            </a: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007DB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61AE0D-582F-F86F-7E81-48534CD52EEE}"/>
              </a:ext>
            </a:extLst>
          </p:cNvPr>
          <p:cNvSpPr txBox="1"/>
          <p:nvPr/>
        </p:nvSpPr>
        <p:spPr>
          <a:xfrm>
            <a:off x="8632568" y="5406112"/>
            <a:ext cx="1156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ZA" b="1" i="1" dirty="0">
                <a:solidFill>
                  <a:srgbClr val="5B7F95"/>
                </a:solidFill>
                <a:latin typeface="Century Gothic"/>
              </a:rPr>
              <a:t>Western Cape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1AEA10E-44DA-E1CD-9BD0-B5D222ACE386}"/>
              </a:ext>
            </a:extLst>
          </p:cNvPr>
          <p:cNvSpPr txBox="1"/>
          <p:nvPr/>
        </p:nvSpPr>
        <p:spPr>
          <a:xfrm>
            <a:off x="9869698" y="5406112"/>
            <a:ext cx="1156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ZA" b="1" i="1" dirty="0">
                <a:solidFill>
                  <a:srgbClr val="FFC600"/>
                </a:solidFill>
                <a:latin typeface="Century Gothic"/>
              </a:rPr>
              <a:t>South Africa</a:t>
            </a:r>
          </a:p>
        </p:txBody>
      </p:sp>
    </p:spTree>
    <p:extLst>
      <p:ext uri="{BB962C8B-B14F-4D97-AF65-F5344CB8AC3E}">
        <p14:creationId xmlns:p14="http://schemas.microsoft.com/office/powerpoint/2010/main" val="7049216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7BCDF-F203-F263-B36D-B7254115D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Access to basic services 1994 &amp; 2021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84F377-5C95-3503-58C8-2F78E4B26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3958A7-1771-BC25-2BB7-2FD2F410E9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5" t="4220" r="39935" b="2217"/>
          <a:stretch/>
        </p:blipFill>
        <p:spPr>
          <a:xfrm>
            <a:off x="2192988" y="2054448"/>
            <a:ext cx="1258135" cy="408512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9363A0-E9AD-C887-E565-46FF66B1C213}"/>
              </a:ext>
            </a:extLst>
          </p:cNvPr>
          <p:cNvSpPr txBox="1"/>
          <p:nvPr/>
        </p:nvSpPr>
        <p:spPr>
          <a:xfrm>
            <a:off x="680853" y="2257545"/>
            <a:ext cx="13829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148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Cape Metro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rgbClr val="00148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E92B2D-CB78-72F3-B374-48E51BD699E2}"/>
              </a:ext>
            </a:extLst>
          </p:cNvPr>
          <p:cNvSpPr txBox="1"/>
          <p:nvPr/>
        </p:nvSpPr>
        <p:spPr>
          <a:xfrm>
            <a:off x="446511" y="2939706"/>
            <a:ext cx="16173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39774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Cape Winelands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rgbClr val="039774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1B1C3A-293D-A8D1-5947-8EB2CB80E8EE}"/>
              </a:ext>
            </a:extLst>
          </p:cNvPr>
          <p:cNvSpPr txBox="1"/>
          <p:nvPr/>
        </p:nvSpPr>
        <p:spPr>
          <a:xfrm>
            <a:off x="760471" y="3621868"/>
            <a:ext cx="138296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F26522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Central Karoo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rgbClr val="F26522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5B6440-6300-CBDD-72ED-FCFE0FBCDA7D}"/>
              </a:ext>
            </a:extLst>
          </p:cNvPr>
          <p:cNvSpPr txBox="1"/>
          <p:nvPr/>
        </p:nvSpPr>
        <p:spPr>
          <a:xfrm>
            <a:off x="791943" y="4304029"/>
            <a:ext cx="13514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Garden Route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694497-28AE-8ECD-1DD3-DD601DE3E9BF}"/>
              </a:ext>
            </a:extLst>
          </p:cNvPr>
          <p:cNvSpPr txBox="1"/>
          <p:nvPr/>
        </p:nvSpPr>
        <p:spPr>
          <a:xfrm>
            <a:off x="1069532" y="4986191"/>
            <a:ext cx="10739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890C58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Overberg 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rgbClr val="890C58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F71A3D-2A8A-0C70-22B8-98A1AACDCD79}"/>
              </a:ext>
            </a:extLst>
          </p:cNvPr>
          <p:cNvSpPr txBox="1"/>
          <p:nvPr/>
        </p:nvSpPr>
        <p:spPr>
          <a:xfrm>
            <a:off x="1069531" y="5622935"/>
            <a:ext cx="10739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1" u="none" strike="noStrike" kern="1200" cap="none" spc="0" normalizeH="0" baseline="0" noProof="0" dirty="0">
                <a:ln>
                  <a:noFill/>
                </a:ln>
                <a:solidFill>
                  <a:srgbClr val="007DBA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West Coast 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rgbClr val="007DBA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DD62028-25CC-CAB2-0A22-391FC94DCD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6" t="4972" r="31814"/>
          <a:stretch/>
        </p:blipFill>
        <p:spPr>
          <a:xfrm>
            <a:off x="4113703" y="2100255"/>
            <a:ext cx="1687330" cy="41537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5204440-62B7-E484-0DA7-D348F1A6CC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938" y="1382817"/>
            <a:ext cx="469050" cy="469050"/>
          </a:xfrm>
          <a:prstGeom prst="rect">
            <a:avLst/>
          </a:prstGeom>
        </p:spPr>
      </p:pic>
      <p:sp>
        <p:nvSpPr>
          <p:cNvPr id="26" name="Title 6">
            <a:extLst>
              <a:ext uri="{FF2B5EF4-FFF2-40B4-BE49-F238E27FC236}">
                <a16:creationId xmlns:a16="http://schemas.microsoft.com/office/drawing/2014/main" id="{F00ECF4C-A343-E721-3C55-54214060A867}"/>
              </a:ext>
            </a:extLst>
          </p:cNvPr>
          <p:cNvSpPr txBox="1">
            <a:spLocks/>
          </p:cNvSpPr>
          <p:nvPr/>
        </p:nvSpPr>
        <p:spPr>
          <a:xfrm>
            <a:off x="2332540" y="1254296"/>
            <a:ext cx="1580152" cy="73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Access</a:t>
            </a:r>
            <a:b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to water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A63F564-9779-CB0A-D67F-25DC563AE5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270" y="1315323"/>
            <a:ext cx="559256" cy="559256"/>
          </a:xfrm>
          <a:prstGeom prst="rect">
            <a:avLst/>
          </a:prstGeom>
        </p:spPr>
      </p:pic>
      <p:sp>
        <p:nvSpPr>
          <p:cNvPr id="27" name="Title 6">
            <a:extLst>
              <a:ext uri="{FF2B5EF4-FFF2-40B4-BE49-F238E27FC236}">
                <a16:creationId xmlns:a16="http://schemas.microsoft.com/office/drawing/2014/main" id="{09B1B1A6-54E0-7303-4D92-39FE6664D9A4}"/>
              </a:ext>
            </a:extLst>
          </p:cNvPr>
          <p:cNvSpPr txBox="1">
            <a:spLocks/>
          </p:cNvSpPr>
          <p:nvPr/>
        </p:nvSpPr>
        <p:spPr>
          <a:xfrm>
            <a:off x="2190010" y="2903192"/>
            <a:ext cx="1380235" cy="4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1994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2021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8" name="Title 6">
            <a:extLst>
              <a:ext uri="{FF2B5EF4-FFF2-40B4-BE49-F238E27FC236}">
                <a16:creationId xmlns:a16="http://schemas.microsoft.com/office/drawing/2014/main" id="{8D57CF12-B633-264B-8837-DCA1A80CBD92}"/>
              </a:ext>
            </a:extLst>
          </p:cNvPr>
          <p:cNvSpPr txBox="1">
            <a:spLocks/>
          </p:cNvSpPr>
          <p:nvPr/>
        </p:nvSpPr>
        <p:spPr>
          <a:xfrm>
            <a:off x="4163738" y="2875623"/>
            <a:ext cx="1380235" cy="4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1994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2021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9" name="Title 6">
            <a:extLst>
              <a:ext uri="{FF2B5EF4-FFF2-40B4-BE49-F238E27FC236}">
                <a16:creationId xmlns:a16="http://schemas.microsoft.com/office/drawing/2014/main" id="{AA467866-0329-E471-7EB2-CF1A76FB0A1A}"/>
              </a:ext>
            </a:extLst>
          </p:cNvPr>
          <p:cNvSpPr txBox="1">
            <a:spLocks/>
          </p:cNvSpPr>
          <p:nvPr/>
        </p:nvSpPr>
        <p:spPr>
          <a:xfrm>
            <a:off x="4193704" y="1225030"/>
            <a:ext cx="1580152" cy="73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FFC60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Access</a:t>
            </a:r>
            <a:b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FFC60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FFC600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to electricity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089CCD8A-0EA6-738C-4D27-867F63A2710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0" t="5537" r="27670"/>
          <a:stretch/>
        </p:blipFill>
        <p:spPr>
          <a:xfrm>
            <a:off x="5987885" y="2139435"/>
            <a:ext cx="2078265" cy="408510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9C50EFE-8699-844A-4852-31B3DCCCB1D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0" t="4270" r="27670"/>
          <a:stretch/>
        </p:blipFill>
        <p:spPr>
          <a:xfrm>
            <a:off x="8002703" y="2062537"/>
            <a:ext cx="2049777" cy="419149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3620761-DE0E-1CFF-8B27-E221208B91A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0" t="5774" r="27670"/>
          <a:stretch/>
        </p:blipFill>
        <p:spPr>
          <a:xfrm>
            <a:off x="10150123" y="2119845"/>
            <a:ext cx="1773828" cy="4114598"/>
          </a:xfrm>
          <a:prstGeom prst="rect">
            <a:avLst/>
          </a:prstGeom>
        </p:spPr>
      </p:pic>
      <p:sp>
        <p:nvSpPr>
          <p:cNvPr id="33" name="Title 6">
            <a:extLst>
              <a:ext uri="{FF2B5EF4-FFF2-40B4-BE49-F238E27FC236}">
                <a16:creationId xmlns:a16="http://schemas.microsoft.com/office/drawing/2014/main" id="{EE4A0621-25EC-BF08-BE84-5467188430A7}"/>
              </a:ext>
            </a:extLst>
          </p:cNvPr>
          <p:cNvSpPr txBox="1">
            <a:spLocks/>
          </p:cNvSpPr>
          <p:nvPr/>
        </p:nvSpPr>
        <p:spPr>
          <a:xfrm>
            <a:off x="6239271" y="1225030"/>
            <a:ext cx="1580152" cy="73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39774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Access to </a:t>
            </a:r>
            <a:b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39774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39774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improved </a:t>
            </a:r>
            <a:b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39774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039774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sanitation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F4A28BA-0B3A-CEBA-8AA6-2104A9A00E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6499" y="1382817"/>
            <a:ext cx="559256" cy="559256"/>
          </a:xfrm>
          <a:prstGeom prst="rect">
            <a:avLst/>
          </a:prstGeom>
        </p:spPr>
      </p:pic>
      <p:sp>
        <p:nvSpPr>
          <p:cNvPr id="38" name="Title 6">
            <a:extLst>
              <a:ext uri="{FF2B5EF4-FFF2-40B4-BE49-F238E27FC236}">
                <a16:creationId xmlns:a16="http://schemas.microsoft.com/office/drawing/2014/main" id="{458A04EC-43DD-F809-A411-0E55A43744B4}"/>
              </a:ext>
            </a:extLst>
          </p:cNvPr>
          <p:cNvSpPr txBox="1">
            <a:spLocks/>
          </p:cNvSpPr>
          <p:nvPr/>
        </p:nvSpPr>
        <p:spPr>
          <a:xfrm>
            <a:off x="8255846" y="1225030"/>
            <a:ext cx="1580152" cy="73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Access to </a:t>
            </a:r>
            <a:b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solid waste </a:t>
            </a:r>
            <a:b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636363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removal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02E0AEA0-E1B4-64F3-0A86-85DF1E4ABC3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739" y="1404194"/>
            <a:ext cx="475237" cy="475237"/>
          </a:xfrm>
          <a:prstGeom prst="rect">
            <a:avLst/>
          </a:prstGeom>
        </p:spPr>
      </p:pic>
      <p:sp>
        <p:nvSpPr>
          <p:cNvPr id="41" name="Title 6">
            <a:extLst>
              <a:ext uri="{FF2B5EF4-FFF2-40B4-BE49-F238E27FC236}">
                <a16:creationId xmlns:a16="http://schemas.microsoft.com/office/drawing/2014/main" id="{483F5A2C-4700-4279-AA88-9BE98EB152B6}"/>
              </a:ext>
            </a:extLst>
          </p:cNvPr>
          <p:cNvSpPr txBox="1">
            <a:spLocks/>
          </p:cNvSpPr>
          <p:nvPr/>
        </p:nvSpPr>
        <p:spPr>
          <a:xfrm>
            <a:off x="10316881" y="1225030"/>
            <a:ext cx="1580152" cy="73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890C5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Access to </a:t>
            </a:r>
            <a:b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890C5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</a:b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890C5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formal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890C58"/>
                </a:solidFill>
                <a:effectLst/>
                <a:uLnTx/>
                <a:uFillTx/>
                <a:latin typeface="Century Gothic" pitchFamily="34" charset="0"/>
                <a:ea typeface="+mj-ea"/>
                <a:cs typeface="+mj-cs"/>
              </a:rPr>
              <a:t>housing  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1539B59-A799-3EE5-594E-D4BF30F76AB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490" y="1508489"/>
            <a:ext cx="456384" cy="456384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8D12C35-C163-BA87-B363-8C2B3B783100}"/>
              </a:ext>
            </a:extLst>
          </p:cNvPr>
          <p:cNvCxnSpPr>
            <a:cxnSpLocks/>
          </p:cNvCxnSpPr>
          <p:nvPr/>
        </p:nvCxnSpPr>
        <p:spPr>
          <a:xfrm flipV="1">
            <a:off x="2219783" y="1330751"/>
            <a:ext cx="0" cy="6633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A281889-B388-CB59-6BEA-D1000B3CFB11}"/>
              </a:ext>
            </a:extLst>
          </p:cNvPr>
          <p:cNvCxnSpPr>
            <a:cxnSpLocks/>
          </p:cNvCxnSpPr>
          <p:nvPr/>
        </p:nvCxnSpPr>
        <p:spPr>
          <a:xfrm flipV="1">
            <a:off x="4146905" y="1330751"/>
            <a:ext cx="0" cy="6633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EDFE1784-ED7F-0E77-947C-87EE395556BE}"/>
              </a:ext>
            </a:extLst>
          </p:cNvPr>
          <p:cNvCxnSpPr>
            <a:cxnSpLocks/>
          </p:cNvCxnSpPr>
          <p:nvPr/>
        </p:nvCxnSpPr>
        <p:spPr>
          <a:xfrm flipV="1">
            <a:off x="6182182" y="1330751"/>
            <a:ext cx="0" cy="6633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3AA438C0-C83A-D8D9-DCE6-5BB72DF8B9D9}"/>
              </a:ext>
            </a:extLst>
          </p:cNvPr>
          <p:cNvCxnSpPr>
            <a:cxnSpLocks/>
          </p:cNvCxnSpPr>
          <p:nvPr/>
        </p:nvCxnSpPr>
        <p:spPr>
          <a:xfrm flipV="1">
            <a:off x="8168298" y="1330751"/>
            <a:ext cx="0" cy="6633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737E619-F198-EA72-6C5C-628BF21576C1}"/>
              </a:ext>
            </a:extLst>
          </p:cNvPr>
          <p:cNvCxnSpPr>
            <a:cxnSpLocks/>
          </p:cNvCxnSpPr>
          <p:nvPr/>
        </p:nvCxnSpPr>
        <p:spPr>
          <a:xfrm flipV="1">
            <a:off x="10262569" y="1330751"/>
            <a:ext cx="0" cy="663388"/>
          </a:xfrm>
          <a:prstGeom prst="line">
            <a:avLst/>
          </a:prstGeom>
          <a:ln w="952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1" name="Title 6">
            <a:extLst>
              <a:ext uri="{FF2B5EF4-FFF2-40B4-BE49-F238E27FC236}">
                <a16:creationId xmlns:a16="http://schemas.microsoft.com/office/drawing/2014/main" id="{81924BEB-4A9E-FB0E-3B0A-DE66A552559F}"/>
              </a:ext>
            </a:extLst>
          </p:cNvPr>
          <p:cNvSpPr txBox="1">
            <a:spLocks/>
          </p:cNvSpPr>
          <p:nvPr/>
        </p:nvSpPr>
        <p:spPr>
          <a:xfrm>
            <a:off x="6169518" y="2875623"/>
            <a:ext cx="1380235" cy="4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1994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2021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52" name="Title 6">
            <a:extLst>
              <a:ext uri="{FF2B5EF4-FFF2-40B4-BE49-F238E27FC236}">
                <a16:creationId xmlns:a16="http://schemas.microsoft.com/office/drawing/2014/main" id="{8044F954-CA89-1D10-E527-9E061C9387D6}"/>
              </a:ext>
            </a:extLst>
          </p:cNvPr>
          <p:cNvSpPr txBox="1">
            <a:spLocks/>
          </p:cNvSpPr>
          <p:nvPr/>
        </p:nvSpPr>
        <p:spPr>
          <a:xfrm>
            <a:off x="8214628" y="2875623"/>
            <a:ext cx="1380235" cy="4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1994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2021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53" name="Title 6">
            <a:extLst>
              <a:ext uri="{FF2B5EF4-FFF2-40B4-BE49-F238E27FC236}">
                <a16:creationId xmlns:a16="http://schemas.microsoft.com/office/drawing/2014/main" id="{95E7D0FB-2744-CADD-1060-5E891DB07754}"/>
              </a:ext>
            </a:extLst>
          </p:cNvPr>
          <p:cNvSpPr txBox="1">
            <a:spLocks/>
          </p:cNvSpPr>
          <p:nvPr/>
        </p:nvSpPr>
        <p:spPr>
          <a:xfrm>
            <a:off x="10292065" y="2871204"/>
            <a:ext cx="1380235" cy="40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00329B"/>
                </a:solidFill>
              </a14:hiddenFill>
            </a:ext>
          </a:extLst>
        </p:spPr>
        <p:txBody>
          <a:bodyPr vert="horz" wrap="none" lIns="72000" tIns="72000" rIns="72000" bIns="7200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b="1" kern="1200">
                <a:solidFill>
                  <a:schemeClr val="tx2"/>
                </a:solidFill>
                <a:latin typeface="Century Gothic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2021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4043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7A9E36-949F-54C6-45FE-F46D201B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Safety: Crime per 100 000 people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CD79D-3E72-0B6A-7F85-5342CB9DB8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032" y="1117598"/>
            <a:ext cx="5486400" cy="30041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2213C5-EA5D-EE4E-4EDF-3136BDD09C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7361" y="995953"/>
            <a:ext cx="5577840" cy="31258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E31A279-07A0-997C-BB0D-A9DDFFD219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765" y="4499120"/>
            <a:ext cx="1819562" cy="1689594"/>
          </a:xfrm>
          <a:prstGeom prst="rect">
            <a:avLst/>
          </a:prstGeom>
        </p:spPr>
      </p:pic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BD9EB1A-D65A-D5D9-E856-6506519E0EA8}"/>
              </a:ext>
            </a:extLst>
          </p:cNvPr>
          <p:cNvSpPr txBox="1">
            <a:spLocks/>
          </p:cNvSpPr>
          <p:nvPr/>
        </p:nvSpPr>
        <p:spPr>
          <a:xfrm>
            <a:off x="2946400" y="4499120"/>
            <a:ext cx="8818801" cy="1689594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txBody>
          <a:bodyPr vert="horz" lIns="72000" tIns="72000" rIns="72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6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 Unicode MS"/>
                <a:cs typeface="Arial" panose="020B0604020202020204" pitchFamily="34" charset="0"/>
              </a:rPr>
              <a:t>Occurrences &amp; instances of reported crime in the Province higher than national rates </a:t>
            </a:r>
          </a:p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 Unicode MS"/>
                <a:cs typeface="Arial" panose="020B0604020202020204" pitchFamily="34" charset="0"/>
              </a:rPr>
              <a:t>It is acknowledged that nationally,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Arial Unicode MS"/>
                <a:cs typeface="Arial" panose="020B0604020202020204" pitchFamily="34" charset="0"/>
              </a:rPr>
              <a:t>some crimes may be under-reported</a:t>
            </a:r>
          </a:p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6"/>
              </a:buBlip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2021 values represent post-covid adjustment (e.g., higher levels of unemployment, deprivation &amp; load shedding contributing towards increased burglaries </a:t>
            </a:r>
          </a:p>
        </p:txBody>
      </p:sp>
    </p:spTree>
    <p:extLst>
      <p:ext uri="{BB962C8B-B14F-4D97-AF65-F5344CB8AC3E}">
        <p14:creationId xmlns:p14="http://schemas.microsoft.com/office/powerpoint/2010/main" val="240492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3257AAD2-FA72-E4E9-AEE7-6A465B3AE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7" t="21908" r="27882"/>
          <a:stretch/>
        </p:blipFill>
        <p:spPr>
          <a:xfrm flipH="1">
            <a:off x="4706910" y="0"/>
            <a:ext cx="7485089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814918" y="705348"/>
            <a:ext cx="11041721" cy="936625"/>
          </a:xfrm>
        </p:spPr>
        <p:txBody>
          <a:bodyPr/>
          <a:lstStyle/>
          <a:p>
            <a:r>
              <a:rPr lang="en-ZA" dirty="0"/>
              <a:t>NEW 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7CC535-E5A3-2B89-744A-5011B7BBF2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918" y="963256"/>
            <a:ext cx="5447304" cy="54473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F19007-659D-6221-4861-53806A115D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702" y="3499858"/>
            <a:ext cx="891261" cy="17445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660092-2CBF-31CD-DAA1-BFD11FE57D3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579" y="3472344"/>
            <a:ext cx="1009103" cy="19752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984871-F069-4DC6-F243-01285D5EBB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840" y="3429000"/>
            <a:ext cx="1009103" cy="197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01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DD8D-E7CB-CDB7-959E-3E047C2B4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Housing Market Study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227C0-F477-5B3E-EC96-0DF078E25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0774" y="6468150"/>
            <a:ext cx="685867" cy="230832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pic>
        <p:nvPicPr>
          <p:cNvPr id="7" name="Content Placeholder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32AC586-8826-7EE5-C642-3C635AC414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03" y="1269905"/>
            <a:ext cx="5810268" cy="4862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F9218E-4FC1-1F02-F625-4C8D58F55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3969" y="1918703"/>
            <a:ext cx="5753100" cy="4116337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59B775-0F88-2350-7071-9895DB96D470}"/>
              </a:ext>
            </a:extLst>
          </p:cNvPr>
          <p:cNvSpPr txBox="1">
            <a:spLocks/>
          </p:cNvSpPr>
          <p:nvPr/>
        </p:nvSpPr>
        <p:spPr>
          <a:xfrm>
            <a:off x="1686599" y="6188522"/>
            <a:ext cx="8818801" cy="559256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noFill/>
          </a:ln>
        </p:spPr>
        <p:txBody>
          <a:bodyPr vert="horz" lIns="72000" tIns="72000" rIns="72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Key take-away: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Significant excess demand for affordable &amp; entry-market housing </a:t>
            </a:r>
          </a:p>
        </p:txBody>
      </p:sp>
    </p:spTree>
    <p:extLst>
      <p:ext uri="{BB962C8B-B14F-4D97-AF65-F5344CB8AC3E}">
        <p14:creationId xmlns:p14="http://schemas.microsoft.com/office/powerpoint/2010/main" val="2519145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DD8D-E7CB-CDB7-959E-3E047C2B4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Public sector spending on designated groups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227C0-F477-5B3E-EC96-0DF078E25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6839F-D7A4-4E5D-B93D-768AD4D1DB36}" type="slidenum">
              <a:rPr kumimoji="0" lang="en-ZA" sz="900" b="0" i="0" u="none" strike="noStrike" kern="1200" cap="none" spc="0" normalizeH="0" baseline="0" noProof="0" smtClean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ZA" sz="9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entury Gothic" pitchFamily="34" charset="0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C8E58CB4-C3D6-C2DA-C6E8-2E3FAC3F88B3}"/>
              </a:ext>
            </a:extLst>
          </p:cNvPr>
          <p:cNvGraphicFramePr>
            <a:graphicFrameLocks noGrp="1"/>
          </p:cNvGraphicFramePr>
          <p:nvPr/>
        </p:nvGraphicFramePr>
        <p:xfrm>
          <a:off x="472438" y="1706880"/>
          <a:ext cx="11247124" cy="284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06732">
                  <a:extLst>
                    <a:ext uri="{9D8B030D-6E8A-4147-A177-3AD203B41FA5}">
                      <a16:colId xmlns:a16="http://schemas.microsoft.com/office/drawing/2014/main" val="178979643"/>
                    </a:ext>
                  </a:extLst>
                </a:gridCol>
                <a:gridCol w="1606732">
                  <a:extLst>
                    <a:ext uri="{9D8B030D-6E8A-4147-A177-3AD203B41FA5}">
                      <a16:colId xmlns:a16="http://schemas.microsoft.com/office/drawing/2014/main" val="2445516747"/>
                    </a:ext>
                  </a:extLst>
                </a:gridCol>
                <a:gridCol w="1606732">
                  <a:extLst>
                    <a:ext uri="{9D8B030D-6E8A-4147-A177-3AD203B41FA5}">
                      <a16:colId xmlns:a16="http://schemas.microsoft.com/office/drawing/2014/main" val="3238809827"/>
                    </a:ext>
                  </a:extLst>
                </a:gridCol>
                <a:gridCol w="1606732">
                  <a:extLst>
                    <a:ext uri="{9D8B030D-6E8A-4147-A177-3AD203B41FA5}">
                      <a16:colId xmlns:a16="http://schemas.microsoft.com/office/drawing/2014/main" val="89018566"/>
                    </a:ext>
                  </a:extLst>
                </a:gridCol>
                <a:gridCol w="1606732">
                  <a:extLst>
                    <a:ext uri="{9D8B030D-6E8A-4147-A177-3AD203B41FA5}">
                      <a16:colId xmlns:a16="http://schemas.microsoft.com/office/drawing/2014/main" val="3519673218"/>
                    </a:ext>
                  </a:extLst>
                </a:gridCol>
                <a:gridCol w="1606732">
                  <a:extLst>
                    <a:ext uri="{9D8B030D-6E8A-4147-A177-3AD203B41FA5}">
                      <a16:colId xmlns:a16="http://schemas.microsoft.com/office/drawing/2014/main" val="2192238249"/>
                    </a:ext>
                  </a:extLst>
                </a:gridCol>
                <a:gridCol w="1606732">
                  <a:extLst>
                    <a:ext uri="{9D8B030D-6E8A-4147-A177-3AD203B41FA5}">
                      <a16:colId xmlns:a16="http://schemas.microsoft.com/office/drawing/2014/main" val="8797861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Cape Metro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West Coast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Cape Winelands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Overberg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Garden Route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Central Karoo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9935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>
                          <a:latin typeface="Gotham Bold"/>
                        </a:rPr>
                        <a:t>Military Veterans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6%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3.6%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42.8%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0.9%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5.8%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0%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99090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>
                          <a:latin typeface="Gotham Bold"/>
                        </a:rPr>
                        <a:t>Disabled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2.2%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3.9%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6.5%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19.5%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0.3%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0%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8426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dirty="0">
                          <a:latin typeface="Gotham Bold"/>
                        </a:rPr>
                        <a:t>Youth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91.7%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92.5%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50.7%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76.9%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94.9%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dirty="0">
                          <a:latin typeface="Gotham Bold"/>
                        </a:rPr>
                        <a:t>100%</a:t>
                      </a:r>
                      <a:endParaRPr lang="en-US" dirty="0">
                        <a:latin typeface="Gotham 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246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ZA" sz="1600" dirty="0">
                          <a:latin typeface="Gotham Bold"/>
                        </a:rPr>
                        <a:t>Total spend on designated groups</a:t>
                      </a:r>
                      <a:endParaRPr lang="en-US" sz="1600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b="1" dirty="0">
                          <a:latin typeface="Gotham Bold"/>
                        </a:rPr>
                        <a:t>R 2.4b</a:t>
                      </a:r>
                      <a:endParaRPr lang="en-US" b="1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b="1" dirty="0">
                          <a:latin typeface="Gotham Bold"/>
                        </a:rPr>
                        <a:t>R 16.7m</a:t>
                      </a:r>
                      <a:endParaRPr lang="en-US" b="1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b="1" dirty="0">
                          <a:latin typeface="Gotham Bold"/>
                        </a:rPr>
                        <a:t>R 35.3m</a:t>
                      </a:r>
                      <a:endParaRPr lang="en-US" b="1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b="1" dirty="0">
                          <a:latin typeface="Gotham Bold"/>
                        </a:rPr>
                        <a:t>R 5.7m</a:t>
                      </a:r>
                      <a:endParaRPr lang="en-US" b="1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b="1" dirty="0">
                          <a:latin typeface="Gotham Bold"/>
                        </a:rPr>
                        <a:t>R 64.6m</a:t>
                      </a:r>
                      <a:endParaRPr lang="en-US" b="1" dirty="0">
                        <a:latin typeface="Gotham Bold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b="1" dirty="0">
                          <a:latin typeface="Gotham Bold"/>
                        </a:rPr>
                        <a:t>R 6.6m</a:t>
                      </a:r>
                      <a:endParaRPr lang="en-US" b="1" dirty="0">
                        <a:latin typeface="Gotham Bold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012027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C6F5C58C-D20E-A1FC-B5FC-C8588189552D}"/>
              </a:ext>
            </a:extLst>
          </p:cNvPr>
          <p:cNvSpPr txBox="1"/>
          <p:nvPr/>
        </p:nvSpPr>
        <p:spPr>
          <a:xfrm>
            <a:off x="472438" y="1078992"/>
            <a:ext cx="112471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>
                <a:solidFill>
                  <a:srgbClr val="003399"/>
                </a:solidFill>
              </a:rPr>
              <a:t>PAYMENTS TO SUPPLIERS PER DESIGNATED CATEGORY IN THE PPPFR, 2021/22</a:t>
            </a:r>
            <a:endParaRPr lang="en-US" b="1" dirty="0">
              <a:solidFill>
                <a:srgbClr val="003399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6DED6D-6AA5-BB31-F4E8-D297DAA441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405" y="4868676"/>
            <a:ext cx="1617906" cy="14597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9EEB26-C73B-7FD8-CAA6-9121C23C18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7499" y="6204615"/>
            <a:ext cx="666750" cy="24765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0C3B5A-E34D-B3BA-B6CE-AE33283134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0698" y="4901677"/>
            <a:ext cx="1456801" cy="142676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090263-E598-4581-4715-EC48312B41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7538" y="6172802"/>
            <a:ext cx="688399" cy="2857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D080F4D-2FB5-591D-9DB4-B247153F79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913" y="5838284"/>
            <a:ext cx="1314450" cy="28575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F8E023-8810-ACF2-5D94-693CA07D5B3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3124" y="4868676"/>
            <a:ext cx="1484094" cy="145976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A23B80-B45D-CE9E-E4A9-664724A0437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02531" y="6189784"/>
            <a:ext cx="666750" cy="27882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BFF37C1-172A-86D0-17D0-8F7500458B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4691" y="4868676"/>
            <a:ext cx="1484094" cy="149182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78829C6-76C4-9679-8FC7-3B8B28B0EDF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5400000">
            <a:off x="7108545" y="5653157"/>
            <a:ext cx="280964" cy="2517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38871A8-C8F6-0994-9339-E148A2C95E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06257" y="4868676"/>
            <a:ext cx="1583257" cy="159947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B7F8EB-5792-8A39-EBC8-EB41564F62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25269" y="6308457"/>
            <a:ext cx="561975" cy="2095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25288DD3-47C5-E44B-2F49-D74A174D259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72870" y="6315677"/>
            <a:ext cx="1276350" cy="40005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572A98EA-E2C9-4573-0B1B-273CCE2E88A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21302" y="4833663"/>
            <a:ext cx="1657350" cy="160972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4ED5430-CEC9-2746-1595-8D703EC4B10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979665" y="6338185"/>
            <a:ext cx="561975" cy="26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30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0F4F7-38D1-9E44-72D7-5E0B2E073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 the 2022 MERO?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7724B0-C14A-C534-3365-CD2FC8CCF4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3</a:t>
            </a:fld>
            <a:endParaRPr lang="en-ZA" dirty="0">
              <a:solidFill>
                <a:srgbClr val="003399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5BBB94-EB7E-3766-AC27-7357D6993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777" y="1049573"/>
            <a:ext cx="3736973" cy="5374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4DB4528-1A0B-7BFD-8B8C-E878FC88B1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2303" y="1184744"/>
            <a:ext cx="7476411" cy="5188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2921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BB0FBD2-DD67-932B-1494-F9A6B3782B5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0" t="21477" r="26863" b="19218"/>
          <a:stretch/>
        </p:blipFill>
        <p:spPr>
          <a:xfrm>
            <a:off x="4407877" y="0"/>
            <a:ext cx="7784123" cy="685800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ZA" dirty="0"/>
              <a:t>POLICY </a:t>
            </a:r>
          </a:p>
          <a:p>
            <a:r>
              <a:rPr lang="en-ZA" dirty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299367972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DD8D-E7CB-CDB7-959E-3E047C2B4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implications for policy, planning and budgeting (1)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227C0-F477-5B3E-EC96-0DF078E25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31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223759-DFD2-1A8B-30E2-4738A80294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0" y="944729"/>
            <a:ext cx="11462940" cy="5754253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3399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Increased population growth: </a:t>
            </a:r>
            <a:r>
              <a:rPr lang="en-US" b="0" dirty="0">
                <a:latin typeface="+mn-lt"/>
                <a:cs typeface="Arial" panose="020B0604020202020204" pitchFamily="34" charset="0"/>
              </a:rPr>
              <a:t>Growth </a:t>
            </a:r>
            <a:r>
              <a:rPr lang="en-US" b="0" dirty="0"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to be factored into planning and budgeting given its impact on service delivery demands</a:t>
            </a:r>
            <a:endParaRPr lang="en-US" b="0" dirty="0">
              <a:effectLst/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99"/>
                </a:solidFill>
                <a:effectLst/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Deteriorating economic conditions, job losses and loadshedding:</a:t>
            </a:r>
            <a:r>
              <a:rPr lang="en-US" b="0" dirty="0">
                <a:latin typeface="+mn-lt"/>
                <a:cs typeface="Arial" panose="020B0604020202020204" pitchFamily="34" charset="0"/>
              </a:rPr>
              <a:t> Negative impact on household income and ability to afford municipal trading services. Places strain on already limited municipal finances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99"/>
                </a:solidFill>
                <a:latin typeface="+mn-lt"/>
                <a:cs typeface="Arial" panose="020B0604020202020204" pitchFamily="34" charset="0"/>
              </a:rPr>
              <a:t>Increased need for self-financing of capital expansions: </a:t>
            </a:r>
            <a:r>
              <a:rPr lang="en-US" b="0" dirty="0">
                <a:latin typeface="+mn-lt"/>
                <a:cs typeface="Arial" panose="020B0604020202020204" pitchFamily="34" charset="0"/>
              </a:rPr>
              <a:t>National fiscus remains under pressure. Greater need to seek alternative funding for infrastructure developments. Municipalities’ revenue generating capacity is constrained. Funding models to be reviewed.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99"/>
                </a:solidFill>
                <a:latin typeface="+mn-lt"/>
                <a:cs typeface="Arial" panose="020B0604020202020204" pitchFamily="34" charset="0"/>
              </a:rPr>
              <a:t>Energy supply constraints and above-inflationary electricity price increases: </a:t>
            </a:r>
            <a:r>
              <a:rPr lang="en-US" b="0" dirty="0">
                <a:latin typeface="+mn-lt"/>
                <a:cs typeface="Arial" panose="020B0604020202020204" pitchFamily="34" charset="0"/>
              </a:rPr>
              <a:t>Need to drive energy sustainability and supply. Implement and promote renewable energy initiatives. 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399"/>
                </a:solidFill>
                <a:latin typeface="+mn-lt"/>
                <a:cs typeface="Arial" panose="020B0604020202020204" pitchFamily="34" charset="0"/>
              </a:rPr>
              <a:t>Enhanced infrastructure investment remains an enabler of broad-based growth: </a:t>
            </a:r>
            <a:r>
              <a:rPr lang="en-US" b="0" dirty="0">
                <a:latin typeface="+mn-lt"/>
                <a:cs typeface="Arial" panose="020B0604020202020204" pitchFamily="34" charset="0"/>
              </a:rPr>
              <a:t>Need to secure funding and investment pipelines. Address backlogs to implementation and completion of main projects. Utilize spatial data and planning. </a:t>
            </a:r>
          </a:p>
          <a:p>
            <a:pPr>
              <a:lnSpc>
                <a:spcPct val="150000"/>
              </a:lnSpc>
              <a:spcAft>
                <a:spcPts val="1800"/>
              </a:spcAft>
            </a:pPr>
            <a:endParaRPr lang="en-US" sz="1400" b="0" dirty="0">
              <a:latin typeface="+mn-lt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sz="1400" b="0" dirty="0"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499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DD8D-E7CB-CDB7-959E-3E047C2B4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implications for policy, planning and budgeting (2)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A227C0-F477-5B3E-EC96-0DF078E25B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32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223759-DFD2-1A8B-30E2-4738A80294F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3700" y="922771"/>
            <a:ext cx="11462940" cy="5754253"/>
          </a:xfrm>
        </p:spPr>
        <p:txBody>
          <a:bodyPr>
            <a:normAutofit/>
          </a:bodyPr>
          <a:lstStyle/>
          <a:p>
            <a:endParaRPr lang="en-US" sz="14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77EA9C-D66D-9182-6F87-E4F4F70B2B10}"/>
              </a:ext>
            </a:extLst>
          </p:cNvPr>
          <p:cNvSpPr txBox="1"/>
          <p:nvPr/>
        </p:nvSpPr>
        <p:spPr>
          <a:xfrm>
            <a:off x="393700" y="1067015"/>
            <a:ext cx="11798300" cy="42928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International trade and tourism to increase local growth and employment prospects: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 panose="020B0604020202020204" pitchFamily="34" charset="0"/>
              </a:rPr>
              <a:t>Destination marketing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Increase in the demand for skilled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ea typeface="Times New Roman" panose="02020603050405020304" pitchFamily="18" charset="0"/>
                <a:cs typeface="Arial" panose="020B0604020202020204" pitchFamily="34" charset="0"/>
              </a:rPr>
              <a:t>labour</a:t>
            </a:r>
            <a:r>
              <a:rPr lang="en-US" sz="1600" dirty="0">
                <a:solidFill>
                  <a:prstClr val="black"/>
                </a:solidFill>
                <a:ea typeface="Times New Roman" panose="02020603050405020304" pitchFamily="18" charset="0"/>
                <a:cs typeface="Arial" panose="020B0604020202020204" pitchFamily="34" charset="0"/>
              </a:rPr>
              <a:t>: Greater need for upskilling initiatives. Education and learner support as strategic priorities. </a:t>
            </a: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dirty="0">
                <a:solidFill>
                  <a:srgbClr val="003399"/>
                </a:solidFill>
                <a:cs typeface="Arial" panose="020B0604020202020204" pitchFamily="34" charset="0"/>
              </a:rPr>
              <a:t>Rising socio-economic vulnerability: 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Increased teenage pregnancies and high levels of crime. Integrated provincial and municipal action and targeted intervention needed. </a:t>
            </a: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dirty="0">
                <a:solidFill>
                  <a:srgbClr val="003399"/>
                </a:solidFill>
                <a:cs typeface="Arial" panose="020B0604020202020204" pitchFamily="34" charset="0"/>
              </a:rPr>
              <a:t>Consequences of COVID-19 pandemic: 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MERO reflects challenges of job losses, safety, and wellbeing. Need to </a:t>
            </a:r>
            <a:r>
              <a:rPr lang="en-US" sz="1600" dirty="0" err="1">
                <a:solidFill>
                  <a:prstClr val="black"/>
                </a:solidFill>
                <a:cs typeface="Arial" panose="020B0604020202020204" pitchFamily="34" charset="0"/>
              </a:rPr>
              <a:t>prioritise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 and implement interventions in Western Cape Recovery Plan. </a:t>
            </a:r>
          </a:p>
          <a:p>
            <a:pPr marL="285750" marR="0" lvl="0" indent="-285750" defTabSz="914400" rtl="0" eaLnBrk="1" fontAlgn="auto" latinLnBrk="0" hangingPunct="1">
              <a:lnSpc>
                <a:spcPct val="150000"/>
              </a:lnSpc>
              <a:spcAft>
                <a:spcPts val="18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dirty="0">
                <a:solidFill>
                  <a:srgbClr val="003399"/>
                </a:solidFill>
                <a:cs typeface="Arial" panose="020B0604020202020204" pitchFamily="34" charset="0"/>
              </a:rPr>
              <a:t>MERO as key input for evidence-based decision making: </a:t>
            </a:r>
            <a:r>
              <a:rPr lang="en-US" sz="1600" dirty="0">
                <a:solidFill>
                  <a:prstClr val="black"/>
                </a:solidFill>
                <a:cs typeface="Arial" panose="020B0604020202020204" pitchFamily="34" charset="0"/>
              </a:rPr>
              <a:t>MERO to feed into municipal integrated development plans; spatial development frameworks, local economic development strategies and budgets. </a:t>
            </a:r>
          </a:p>
        </p:txBody>
      </p:sp>
    </p:spTree>
    <p:extLst>
      <p:ext uri="{BB962C8B-B14F-4D97-AF65-F5344CB8AC3E}">
        <p14:creationId xmlns:p14="http://schemas.microsoft.com/office/powerpoint/2010/main" val="15890325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299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98C3279F-5C1C-ACF9-0110-98D11959B22D}"/>
              </a:ext>
            </a:extLst>
          </p:cNvPr>
          <p:cNvSpPr txBox="1"/>
          <p:nvPr/>
        </p:nvSpPr>
        <p:spPr>
          <a:xfrm>
            <a:off x="268448" y="633176"/>
            <a:ext cx="12189203" cy="5181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15E6C-FD3F-AECA-6E26-933200E8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4</a:t>
            </a:fld>
            <a:endParaRPr lang="en-ZA" dirty="0">
              <a:solidFill>
                <a:srgbClr val="003399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DBD08F-0CC2-E136-7427-5FB15AA9C32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7181" y="3467491"/>
            <a:ext cx="2195863" cy="31089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78EEB1B-0704-CA5A-4742-3B4FA8C27F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9685" y="3467491"/>
            <a:ext cx="2198766" cy="310896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D2617E-5296-FDD9-9495-ACCA3EB7BB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1385" y="3467491"/>
            <a:ext cx="2200242" cy="31089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1DFA042-6C40-B782-7D2B-CC42B470CFE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3308" y="131398"/>
            <a:ext cx="2205143" cy="310896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9B67E71-52E4-7D19-27F2-3E781E57FC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17181" y="131398"/>
            <a:ext cx="2175474" cy="310896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10DCF3F-6D6A-405B-FFDE-B5DFD50DD6E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2230" y="131398"/>
            <a:ext cx="2178096" cy="3108960"/>
          </a:xfrm>
          <a:prstGeom prst="rect">
            <a:avLst/>
          </a:prstGeom>
        </p:spPr>
      </p:pic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425DF9F4-6CF8-C325-B6A9-EDB64194D6C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09901" y="292694"/>
            <a:ext cx="3385020" cy="6283757"/>
          </a:xfrm>
        </p:spPr>
        <p:txBody>
          <a:bodyPr>
            <a:normAutofit/>
          </a:bodyPr>
          <a:lstStyle/>
          <a:p>
            <a:r>
              <a:rPr lang="en-US" sz="1800" dirty="0"/>
              <a:t>2022 MERO Innovations </a:t>
            </a:r>
          </a:p>
          <a:p>
            <a:pPr lvl="1" algn="just">
              <a:lnSpc>
                <a:spcPct val="150000"/>
              </a:lnSpc>
            </a:pPr>
            <a:r>
              <a:rPr lang="en-US" sz="1700" dirty="0"/>
              <a:t>Format  </a:t>
            </a:r>
          </a:p>
          <a:p>
            <a:pPr lvl="2" algn="just">
              <a:lnSpc>
                <a:spcPct val="150000"/>
              </a:lnSpc>
            </a:pPr>
            <a:r>
              <a:rPr lang="en-US" dirty="0"/>
              <a:t>‘Pull-out’ book per district</a:t>
            </a:r>
          </a:p>
          <a:p>
            <a:pPr lvl="2">
              <a:lnSpc>
                <a:spcPct val="150000"/>
              </a:lnSpc>
            </a:pPr>
            <a:r>
              <a:rPr lang="en-US" dirty="0"/>
              <a:t>Chapter structure  aligned to Provincial Strategic Implementation Plan</a:t>
            </a:r>
          </a:p>
          <a:p>
            <a:pPr lvl="1" algn="just">
              <a:lnSpc>
                <a:spcPct val="150000"/>
              </a:lnSpc>
            </a:pPr>
            <a:r>
              <a:rPr lang="en-US" sz="1700" dirty="0"/>
              <a:t>New data:</a:t>
            </a:r>
          </a:p>
          <a:p>
            <a:pPr lvl="2" algn="just">
              <a:lnSpc>
                <a:spcPct val="150000"/>
              </a:lnSpc>
            </a:pPr>
            <a:r>
              <a:rPr lang="en-US" dirty="0"/>
              <a:t>WESGRO tourism app (Ch 1)</a:t>
            </a:r>
            <a:endParaRPr lang="en-US" i="1" dirty="0"/>
          </a:p>
          <a:p>
            <a:pPr lvl="2" algn="just">
              <a:lnSpc>
                <a:spcPct val="150000"/>
              </a:lnSpc>
            </a:pPr>
            <a:r>
              <a:rPr lang="en-US" dirty="0"/>
              <a:t>CAHF/ DEA&amp;DP housing market studies (Ch 3)</a:t>
            </a:r>
            <a:endParaRPr lang="en-US" i="1" dirty="0"/>
          </a:p>
          <a:p>
            <a:pPr lvl="2" algn="just">
              <a:lnSpc>
                <a:spcPct val="150000"/>
              </a:lnSpc>
            </a:pPr>
            <a:r>
              <a:rPr lang="en-US" dirty="0"/>
              <a:t>Public Sector Expenditure on designated groups (Ch 1)</a:t>
            </a:r>
            <a:endParaRPr lang="en-US" i="1" dirty="0"/>
          </a:p>
          <a:p>
            <a:pPr lvl="2" algn="just">
              <a:lnSpc>
                <a:spcPct val="150000"/>
              </a:lnSpc>
            </a:pPr>
            <a:r>
              <a:rPr lang="en-US" dirty="0"/>
              <a:t>Gross fixed capital formation </a:t>
            </a:r>
          </a:p>
          <a:p>
            <a:pPr lvl="2" algn="just">
              <a:lnSpc>
                <a:spcPct val="150000"/>
              </a:lnSpc>
            </a:pPr>
            <a:r>
              <a:rPr lang="en-US" dirty="0"/>
              <a:t>Covid vaccinations (Ch 3)</a:t>
            </a:r>
          </a:p>
          <a:p>
            <a:pPr marL="180000" lvl="2" indent="0" algn="just">
              <a:lnSpc>
                <a:spcPct val="150000"/>
              </a:lnSpc>
              <a:buNone/>
            </a:pPr>
            <a:r>
              <a:rPr lang="en-US" dirty="0"/>
              <a:t>Number of taxpayers (Ch 3)</a:t>
            </a:r>
          </a:p>
        </p:txBody>
      </p:sp>
    </p:spTree>
    <p:extLst>
      <p:ext uri="{BB962C8B-B14F-4D97-AF65-F5344CB8AC3E}">
        <p14:creationId xmlns:p14="http://schemas.microsoft.com/office/powerpoint/2010/main" val="20615346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2107EC-BDA2-C652-A8A1-1B36393B44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2" r="3012"/>
          <a:stretch/>
        </p:blipFill>
        <p:spPr>
          <a:xfrm>
            <a:off x="0" y="-1"/>
            <a:ext cx="733019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687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15E6C-FD3F-AECA-6E26-933200E8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6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7A9E36-949F-54C6-45FE-F46D201B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GDPR Performance and Sectoral GDPR Contribution</a:t>
            </a:r>
            <a:endParaRPr lang="en-ZA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6DAF42-B4EE-4C94-4D5D-0EB63AC430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1975" y="1544317"/>
            <a:ext cx="6080537" cy="37317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1F5251-170D-BC37-C503-B0A79853AC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2512" y="1544317"/>
            <a:ext cx="5690394" cy="3731771"/>
          </a:xfrm>
          <a:prstGeom prst="rect">
            <a:avLst/>
          </a:prstGeom>
        </p:spPr>
      </p:pic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5CF8DCC3-36C9-43F8-DD5C-68E9362D40E1}"/>
              </a:ext>
            </a:extLst>
          </p:cNvPr>
          <p:cNvSpPr txBox="1">
            <a:spLocks/>
          </p:cNvSpPr>
          <p:nvPr/>
        </p:nvSpPr>
        <p:spPr>
          <a:xfrm>
            <a:off x="1686599" y="6188522"/>
            <a:ext cx="9484174" cy="559256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noFill/>
          </a:ln>
        </p:spPr>
        <p:txBody>
          <a:bodyPr vert="horz" lIns="72000" tIns="72000" rIns="72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5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5"/>
              </a:buBlip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Key take-away: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Largest year-on-year decline in contribution of trade sector</a:t>
            </a:r>
          </a:p>
        </p:txBody>
      </p:sp>
    </p:spTree>
    <p:extLst>
      <p:ext uri="{BB962C8B-B14F-4D97-AF65-F5344CB8AC3E}">
        <p14:creationId xmlns:p14="http://schemas.microsoft.com/office/powerpoint/2010/main" val="3211966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15E6C-FD3F-AECA-6E26-933200E8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7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7A9E36-949F-54C6-45FE-F46D201B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/>
              <a:t>GDPR Growth per District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6EACB1E-306F-DAB2-B7F8-EE581B1F863E}"/>
              </a:ext>
            </a:extLst>
          </p:cNvPr>
          <p:cNvGrpSpPr/>
          <p:nvPr/>
        </p:nvGrpSpPr>
        <p:grpSpPr>
          <a:xfrm>
            <a:off x="1317624" y="1037585"/>
            <a:ext cx="9615093" cy="5639439"/>
            <a:chOff x="3325679" y="2001329"/>
            <a:chExt cx="4225310" cy="362884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DB942E-7C9E-08AD-32F9-8A3591F592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25679" y="2023750"/>
              <a:ext cx="4225310" cy="3606423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8BD314E-7615-E474-3F05-19AB614B9A60}"/>
                </a:ext>
              </a:extLst>
            </p:cNvPr>
            <p:cNvSpPr txBox="1"/>
            <p:nvPr/>
          </p:nvSpPr>
          <p:spPr>
            <a:xfrm>
              <a:off x="3450566" y="2001329"/>
              <a:ext cx="2536165" cy="4572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ZA" dirty="0"/>
            </a:p>
          </p:txBody>
        </p:sp>
      </p:grpSp>
    </p:spTree>
    <p:extLst>
      <p:ext uri="{BB962C8B-B14F-4D97-AF65-F5344CB8AC3E}">
        <p14:creationId xmlns:p14="http://schemas.microsoft.com/office/powerpoint/2010/main" val="1688373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15E6C-FD3F-AECA-6E26-933200E8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8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7A9E36-949F-54C6-45FE-F46D201B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Regional Real GDPR growth trend (2016-2020) </a:t>
            </a:r>
            <a:endParaRPr lang="en-ZA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589EA2D-0DAD-254A-E524-046772A2A97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347436"/>
              </p:ext>
            </p:extLst>
          </p:nvPr>
        </p:nvGraphicFramePr>
        <p:xfrm>
          <a:off x="457817" y="1525290"/>
          <a:ext cx="11462937" cy="4574732"/>
        </p:xfrm>
        <a:graphic>
          <a:graphicData uri="http://schemas.openxmlformats.org/drawingml/2006/table">
            <a:tbl>
              <a:tblPr firstRow="1" firstCol="1" bandRow="1"/>
              <a:tblGrid>
                <a:gridCol w="4013515">
                  <a:extLst>
                    <a:ext uri="{9D8B030D-6E8A-4147-A177-3AD203B41FA5}">
                      <a16:colId xmlns:a16="http://schemas.microsoft.com/office/drawing/2014/main" val="1983679910"/>
                    </a:ext>
                  </a:extLst>
                </a:gridCol>
                <a:gridCol w="1644242">
                  <a:extLst>
                    <a:ext uri="{9D8B030D-6E8A-4147-A177-3AD203B41FA5}">
                      <a16:colId xmlns:a16="http://schemas.microsoft.com/office/drawing/2014/main" val="2559462449"/>
                    </a:ext>
                  </a:extLst>
                </a:gridCol>
                <a:gridCol w="1174459">
                  <a:extLst>
                    <a:ext uri="{9D8B030D-6E8A-4147-A177-3AD203B41FA5}">
                      <a16:colId xmlns:a16="http://schemas.microsoft.com/office/drawing/2014/main" val="3265567878"/>
                    </a:ext>
                  </a:extLst>
                </a:gridCol>
                <a:gridCol w="1333850">
                  <a:extLst>
                    <a:ext uri="{9D8B030D-6E8A-4147-A177-3AD203B41FA5}">
                      <a16:colId xmlns:a16="http://schemas.microsoft.com/office/drawing/2014/main" val="180764684"/>
                    </a:ext>
                  </a:extLst>
                </a:gridCol>
                <a:gridCol w="1241570">
                  <a:extLst>
                    <a:ext uri="{9D8B030D-6E8A-4147-A177-3AD203B41FA5}">
                      <a16:colId xmlns:a16="http://schemas.microsoft.com/office/drawing/2014/main" val="1334646163"/>
                    </a:ext>
                  </a:extLst>
                </a:gridCol>
                <a:gridCol w="1048624">
                  <a:extLst>
                    <a:ext uri="{9D8B030D-6E8A-4147-A177-3AD203B41FA5}">
                      <a16:colId xmlns:a16="http://schemas.microsoft.com/office/drawing/2014/main" val="3207025227"/>
                    </a:ext>
                  </a:extLst>
                </a:gridCol>
                <a:gridCol w="1006677">
                  <a:extLst>
                    <a:ext uri="{9D8B030D-6E8A-4147-A177-3AD203B41FA5}">
                      <a16:colId xmlns:a16="http://schemas.microsoft.com/office/drawing/2014/main" val="3210536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Sector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85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Cape Metro Area</a:t>
                      </a:r>
                      <a:endParaRPr lang="en-ZA" sz="18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85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West Coast</a:t>
                      </a:r>
                      <a:endParaRPr lang="en-ZA" sz="18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85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Cape Winelands</a:t>
                      </a:r>
                      <a:endParaRPr lang="en-ZA" sz="18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85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Overberg</a:t>
                      </a:r>
                      <a:endParaRPr lang="en-ZA" sz="18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85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Garden Route</a:t>
                      </a:r>
                      <a:endParaRPr lang="en-ZA" sz="18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850" b="1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Central Karoo</a:t>
                      </a:r>
                      <a:endParaRPr lang="en-ZA" sz="185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142033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00B0F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Primary Sector</a:t>
                      </a:r>
                      <a:endParaRPr lang="en-Z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</a:t>
                      </a:r>
                      <a:endParaRPr lang="en-ZA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2.2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0.7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</a:t>
                      </a:r>
                      <a:endParaRPr lang="en-ZA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09613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Agriculture, forestry &amp; fishing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ZA" sz="2000" b="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</a:t>
                      </a:r>
                      <a:endParaRPr lang="en-ZA" sz="2000" b="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0.9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0.5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0.7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1.4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5549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Mining &amp; quarrying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1.3</a:t>
                      </a:r>
                      <a:endParaRPr lang="en-ZA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-0.7</a:t>
                      </a:r>
                      <a:endParaRPr lang="en-ZA" sz="2000" b="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1.3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1.5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42181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FFC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Secondary Sector</a:t>
                      </a:r>
                      <a:endParaRPr lang="en-Z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-3.1</a:t>
                      </a:r>
                      <a:endParaRPr lang="en-ZA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-1.7</a:t>
                      </a:r>
                      <a:endParaRPr lang="en-ZA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-3.3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-2.0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-3.2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-4.0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53618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Manufacturing</a:t>
                      </a:r>
                      <a:endParaRPr lang="en-Z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-2.2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-0.5</a:t>
                      </a:r>
                      <a:endParaRPr lang="en-ZA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-3.0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-0.1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-1.5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-1.1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44909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Electricity, gas &amp; water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-2.8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-3.8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-1.6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-2.7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-3.1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-1.8</a:t>
                      </a:r>
                      <a:endParaRPr lang="en-ZA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19874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Construction</a:t>
                      </a:r>
                      <a:endParaRPr lang="en-Z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-5.8</a:t>
                      </a:r>
                      <a:endParaRPr lang="en-ZA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-6.4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-4.5</a:t>
                      </a:r>
                      <a:endParaRPr lang="en-ZA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-5.6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-7.4</a:t>
                      </a:r>
                      <a:endParaRPr lang="en-ZA" sz="20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-7.6</a:t>
                      </a:r>
                      <a:endParaRPr lang="en-ZA" sz="20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60718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Tertiary Sector</a:t>
                      </a:r>
                      <a:endParaRPr lang="en-ZA" sz="2000" b="1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0.2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0.8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0.4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0.4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-0.4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595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Wholesale &amp; retail trade, catering &amp; accommodation</a:t>
                      </a:r>
                      <a:endParaRPr lang="en-Z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CC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-2.5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-1.9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-1.5</a:t>
                      </a:r>
                      <a:endParaRPr lang="en-ZA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-1.7</a:t>
                      </a:r>
                      <a:endParaRPr lang="en-ZA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-2.9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-4.7</a:t>
                      </a:r>
                      <a:endParaRPr lang="en-ZA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599786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Transport, storage &amp; communication</a:t>
                      </a:r>
                      <a:endParaRPr lang="en-Z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-2.3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-4.1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-2.0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-2.0</a:t>
                      </a:r>
                      <a:endParaRPr lang="en-ZA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-2.0</a:t>
                      </a:r>
                      <a:endParaRPr lang="en-ZA" sz="2000" b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-4.4</a:t>
                      </a:r>
                      <a:endParaRPr lang="en-ZA" sz="2000" b="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14528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Finance, insurance, real estate &amp; business services</a:t>
                      </a:r>
                      <a:endParaRPr lang="en-Z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1.8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3.4</a:t>
                      </a:r>
                      <a:endParaRPr lang="en-ZA" sz="2000" b="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2.6</a:t>
                      </a:r>
                      <a:endParaRPr lang="en-ZA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solidFill>
                            <a:srgbClr val="00B050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2.9</a:t>
                      </a:r>
                      <a:endParaRPr lang="en-ZA" sz="2000" b="0" dirty="0">
                        <a:solidFill>
                          <a:srgbClr val="00B05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004635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General government</a:t>
                      </a:r>
                      <a:endParaRPr lang="en-Z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1.6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1.5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1.0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0.5</a:t>
                      </a:r>
                      <a:endParaRPr lang="en-ZA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</a:t>
                      </a:r>
                      <a:endParaRPr lang="en-ZA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45766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Community, social &amp; personal services</a:t>
                      </a:r>
                      <a:endParaRPr lang="en-Z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0.3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1.2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0.2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0.6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0.0</a:t>
                      </a:r>
                      <a:endParaRPr lang="en-ZA" sz="20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0" dirty="0"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0.9</a:t>
                      </a:r>
                      <a:endParaRPr lang="en-ZA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35705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Z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-0.4</a:t>
                      </a:r>
                      <a:endParaRPr lang="en-Z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0.1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-0.2</a:t>
                      </a:r>
                      <a:endParaRPr lang="en-Z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-0.2</a:t>
                      </a:r>
                      <a:endParaRPr lang="en-Z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-0.4</a:t>
                      </a:r>
                      <a:endParaRPr lang="en-ZA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4B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ZA" sz="1600" b="1" dirty="0">
                          <a:solidFill>
                            <a:srgbClr val="FFFFFF"/>
                          </a:solidFill>
                          <a:effectLst/>
                          <a:latin typeface="Century Gothic" panose="020B0502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-0.6</a:t>
                      </a:r>
                      <a:endParaRPr lang="en-ZA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E74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992273"/>
                  </a:ext>
                </a:extLst>
              </a:tr>
            </a:tbl>
          </a:graphicData>
        </a:graphic>
      </p:graphicFrame>
      <p:sp>
        <p:nvSpPr>
          <p:cNvPr id="5" name="Content Placeholder 7">
            <a:extLst>
              <a:ext uri="{FF2B5EF4-FFF2-40B4-BE49-F238E27FC236}">
                <a16:creationId xmlns:a16="http://schemas.microsoft.com/office/drawing/2014/main" id="{D23D2E08-7A02-9927-4D53-E4AC7C013073}"/>
              </a:ext>
            </a:extLst>
          </p:cNvPr>
          <p:cNvSpPr txBox="1">
            <a:spLocks/>
          </p:cNvSpPr>
          <p:nvPr/>
        </p:nvSpPr>
        <p:spPr>
          <a:xfrm>
            <a:off x="503191" y="1056924"/>
            <a:ext cx="10829108" cy="365760"/>
          </a:xfrm>
          <a:prstGeom prst="rect">
            <a:avLst/>
          </a:prstGeom>
        </p:spPr>
        <p:txBody>
          <a:bodyPr vert="horz" lIns="72000" tIns="72000" rIns="72000" bIns="7200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AVERAGE REAL GDPR GROWTH BY SECTOR AND REGION (%)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94ECF56-2C73-F23F-3908-34BE7AD8C392}"/>
              </a:ext>
            </a:extLst>
          </p:cNvPr>
          <p:cNvSpPr>
            <a:spLocks noChangeAspect="1"/>
          </p:cNvSpPr>
          <p:nvPr/>
        </p:nvSpPr>
        <p:spPr>
          <a:xfrm>
            <a:off x="10169156" y="3502373"/>
            <a:ext cx="457200" cy="440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C59FF1F-143A-AA2D-AC66-0400A31C189C}"/>
              </a:ext>
            </a:extLst>
          </p:cNvPr>
          <p:cNvSpPr>
            <a:spLocks noChangeAspect="1"/>
          </p:cNvSpPr>
          <p:nvPr/>
        </p:nvSpPr>
        <p:spPr>
          <a:xfrm>
            <a:off x="11172889" y="3507631"/>
            <a:ext cx="457200" cy="44021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F8302577-2DB0-176C-58ED-A1C1ED1A0D68}"/>
              </a:ext>
            </a:extLst>
          </p:cNvPr>
          <p:cNvSpPr txBox="1">
            <a:spLocks/>
          </p:cNvSpPr>
          <p:nvPr/>
        </p:nvSpPr>
        <p:spPr>
          <a:xfrm>
            <a:off x="1686599" y="6188522"/>
            <a:ext cx="9484174" cy="559256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noFill/>
          </a:ln>
        </p:spPr>
        <p:txBody>
          <a:bodyPr vert="horz" lIns="72000" tIns="72000" rIns="72000" bIns="72000" rtlCol="0">
            <a:noAutofit/>
          </a:bodyPr>
          <a:lstStyle>
            <a:lvl1pPr marL="0" indent="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spcBef>
                <a:spcPts val="300"/>
              </a:spcBef>
              <a:buClr>
                <a:srgbClr val="002060"/>
              </a:buClr>
              <a:buFontTx/>
              <a:buBlip>
                <a:blip r:embed="rId3"/>
              </a:buBlip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spcBef>
                <a:spcPts val="300"/>
              </a:spcBef>
              <a:buClr>
                <a:schemeClr val="accent3"/>
              </a:buClr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Century Gothic" pitchFamily="34" charset="0"/>
                <a:ea typeface="+mn-ea"/>
                <a:cs typeface="+mn-cs"/>
              </a:defRPr>
            </a:lvl4pPr>
            <a:lvl5pPr marL="1800000" indent="-1800000" algn="l" defTabSz="914400" rtl="0" eaLnBrk="1" latinLnBrk="0" hangingPunct="1">
              <a:spcBef>
                <a:spcPts val="300"/>
              </a:spcBef>
              <a:buFont typeface="Arial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0000" marR="0" lvl="1" indent="-180000" algn="l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0"/>
              </a:spcAft>
              <a:buClr>
                <a:srgbClr val="002060"/>
              </a:buClr>
              <a:buSzTx/>
              <a:buFontTx/>
              <a:buBlip>
                <a:blip r:embed="rId3"/>
              </a:buBlip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Key take-away: </a:t>
            </a: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Po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st-2010 construction sector slump continued into 2</a:t>
            </a:r>
            <a:r>
              <a:rPr kumimoji="0" lang="en-US" sz="1600" b="0" i="0" u="none" strike="noStrike" kern="1200" cap="none" spc="0" normalizeH="0" baseline="30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nd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entury Gothic" pitchFamily="34" charset="0"/>
                <a:ea typeface="Arial Unicode MS"/>
                <a:cs typeface="Arial" panose="020B0604020202020204" pitchFamily="34" charset="0"/>
              </a:rPr>
              <a:t> part of the decade </a:t>
            </a:r>
          </a:p>
        </p:txBody>
      </p:sp>
    </p:spTree>
    <p:extLst>
      <p:ext uri="{BB962C8B-B14F-4D97-AF65-F5344CB8AC3E}">
        <p14:creationId xmlns:p14="http://schemas.microsoft.com/office/powerpoint/2010/main" val="31154403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E15E6C-FD3F-AECA-6E26-933200E843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406839F-D7A4-4E5D-B93D-768AD4D1DB36}" type="slidenum">
              <a:rPr lang="en-ZA" smtClean="0">
                <a:solidFill>
                  <a:srgbClr val="003399"/>
                </a:solidFill>
              </a:rPr>
              <a:pPr/>
              <a:t>9</a:t>
            </a:fld>
            <a:endParaRPr lang="en-ZA" dirty="0">
              <a:solidFill>
                <a:srgbClr val="003399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C7A9E36-949F-54C6-45FE-F46D201B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Real GDPR growth trend (2016-2020) </a:t>
            </a:r>
            <a:endParaRPr lang="en-ZA" dirty="0"/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2B9CD7E8-B052-3318-66D6-E11CAB3FAC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691" y="1099059"/>
            <a:ext cx="8894618" cy="559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635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eNAe8ZTEEyKIIjjGV93s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d9Ct1aMTE22rXjNleq0Mg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3NfSVMHv0e5Npz.QjYF8A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rzeEFIP.Ei5yEnCfpKiJg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FTUOUbyN0kCIIzcNAHpeTQ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v0Bmol0Qk2izE3K1YLByA"/>
</p:tagLst>
</file>

<file path=ppt/theme/theme1.xml><?xml version="1.0" encoding="utf-8"?>
<a:theme xmlns:a="http://schemas.openxmlformats.org/drawingml/2006/main" name="WCG-PPT Master-121022-amc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WCG-PPT Master-121022-amc">
  <a:themeElements>
    <a:clrScheme name="Custom 18">
      <a:dk1>
        <a:sysClr val="windowText" lastClr="000000"/>
      </a:dk1>
      <a:lt1>
        <a:sysClr val="window" lastClr="FFFFFF"/>
      </a:lt1>
      <a:dk2>
        <a:srgbClr val="003399"/>
      </a:dk2>
      <a:lt2>
        <a:srgbClr val="3377FF"/>
      </a:lt2>
      <a:accent1>
        <a:srgbClr val="73AFB6"/>
      </a:accent1>
      <a:accent2>
        <a:srgbClr val="956E8E"/>
      </a:accent2>
      <a:accent3>
        <a:srgbClr val="998F86"/>
      </a:accent3>
      <a:accent4>
        <a:srgbClr val="C4BEB8"/>
      </a:accent4>
      <a:accent5>
        <a:srgbClr val="5C8727"/>
      </a:accent5>
      <a:accent6>
        <a:srgbClr val="F89728"/>
      </a:accent6>
      <a:hlink>
        <a:srgbClr val="B5121B"/>
      </a:hlink>
      <a:folHlink>
        <a:srgbClr val="998F86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WCG-PPT Master-121022-amc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WCG-PPT Master-121022-amc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Western Cape Governmen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2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EB9B627F9B1347A093FB7190D91824" ma:contentTypeVersion="14" ma:contentTypeDescription="Create a new document." ma:contentTypeScope="" ma:versionID="7d61834350ce0c8429c9254c06aabd20">
  <xsd:schema xmlns:xsd="http://www.w3.org/2001/XMLSchema" xmlns:xs="http://www.w3.org/2001/XMLSchema" xmlns:p="http://schemas.microsoft.com/office/2006/metadata/properties" xmlns:ns3="04330c9c-1a14-44fa-9015-5b3e78b2a587" xmlns:ns4="c6a88302-dd58-415f-84f7-b339cc8e5209" targetNamespace="http://schemas.microsoft.com/office/2006/metadata/properties" ma:root="true" ma:fieldsID="2074b95a415a8fb6ad8f17c52ee4a1d2" ns3:_="" ns4:_="">
    <xsd:import namespace="04330c9c-1a14-44fa-9015-5b3e78b2a587"/>
    <xsd:import namespace="c6a88302-dd58-415f-84f7-b339cc8e520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330c9c-1a14-44fa-9015-5b3e78b2a58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a88302-dd58-415f-84f7-b339cc8e520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internalName="MediaServiceAutoTags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B20B1C-FB84-4A1E-8639-5FF4A1F8A1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330c9c-1a14-44fa-9015-5b3e78b2a587"/>
    <ds:schemaRef ds:uri="c6a88302-dd58-415f-84f7-b339cc8e52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7EB480D-6075-45C3-B6F4-846FA808DAFE}">
  <ds:schemaRefs>
    <ds:schemaRef ds:uri="http://www.w3.org/XML/1998/namespace"/>
    <ds:schemaRef ds:uri="http://schemas.openxmlformats.org/package/2006/metadata/core-properties"/>
    <ds:schemaRef ds:uri="c6a88302-dd58-415f-84f7-b339cc8e5209"/>
    <ds:schemaRef ds:uri="http://schemas.microsoft.com/office/2006/documentManagement/types"/>
    <ds:schemaRef ds:uri="04330c9c-1a14-44fa-9015-5b3e78b2a587"/>
    <ds:schemaRef ds:uri="http://purl.org/dc/dcmitype/"/>
    <ds:schemaRef ds:uri="http://schemas.microsoft.com/office/infopath/2007/PartnerControls"/>
    <ds:schemaRef ds:uri="http://schemas.microsoft.com/office/2006/metadata/properties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EF94BF9-41C8-4046-A606-9CCD8003427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40896</TotalTime>
  <Words>1802</Words>
  <Application>Microsoft Office PowerPoint</Application>
  <PresentationFormat>Widescreen</PresentationFormat>
  <Paragraphs>621</Paragraphs>
  <Slides>33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4" baseType="lpstr">
      <vt:lpstr>-apple-system</vt:lpstr>
      <vt:lpstr>Arial</vt:lpstr>
      <vt:lpstr>Calibri</vt:lpstr>
      <vt:lpstr>Century Gothic</vt:lpstr>
      <vt:lpstr>Gotham Bold</vt:lpstr>
      <vt:lpstr>Times New Roman</vt:lpstr>
      <vt:lpstr>WCG-PPT Master-121022-amc</vt:lpstr>
      <vt:lpstr>1_WCG-PPT Master-121022-amc</vt:lpstr>
      <vt:lpstr>2_WCG-PPT Master-121022-amc</vt:lpstr>
      <vt:lpstr>3_WCG-PPT Master-121022-amc</vt:lpstr>
      <vt:lpstr>think-cell Slide</vt:lpstr>
      <vt:lpstr>PowerPoint Presentation</vt:lpstr>
      <vt:lpstr>PowerPoint Presentation</vt:lpstr>
      <vt:lpstr>What’s in the 2022 MERO?</vt:lpstr>
      <vt:lpstr>PowerPoint Presentation</vt:lpstr>
      <vt:lpstr>PowerPoint Presentation</vt:lpstr>
      <vt:lpstr>Regional GDPR Performance and Sectoral GDPR Contribution</vt:lpstr>
      <vt:lpstr>GDPR Growth per District </vt:lpstr>
      <vt:lpstr>Regional Real GDPR growth trend (2016-2020) </vt:lpstr>
      <vt:lpstr>Local Real GDPR growth trend (2016-2020) </vt:lpstr>
      <vt:lpstr>Local Real GDPR growth trend (2021e) </vt:lpstr>
      <vt:lpstr>GDPR forecast</vt:lpstr>
      <vt:lpstr>International trade: top export products &amp; destinations (2021) </vt:lpstr>
      <vt:lpstr>Tourism </vt:lpstr>
      <vt:lpstr>Economic Opportunities</vt:lpstr>
      <vt:lpstr>PowerPoint Presentation</vt:lpstr>
      <vt:lpstr>Employment contribution </vt:lpstr>
      <vt:lpstr>Unemployment profile  </vt:lpstr>
      <vt:lpstr>Comparative advantage </vt:lpstr>
      <vt:lpstr>PowerPoint Presentation</vt:lpstr>
      <vt:lpstr>Population size &amp; growth </vt:lpstr>
      <vt:lpstr>Education</vt:lpstr>
      <vt:lpstr>Well-being: Health (Maternal and infant outcomes)</vt:lpstr>
      <vt:lpstr>Well-being: Inequality (Gini coefficient) </vt:lpstr>
      <vt:lpstr>Human Development Index (HDI)</vt:lpstr>
      <vt:lpstr>Access to basic services 1994 &amp; 2021</vt:lpstr>
      <vt:lpstr>Safety: Crime per 100 000 people</vt:lpstr>
      <vt:lpstr>PowerPoint Presentation</vt:lpstr>
      <vt:lpstr>Housing Market Study</vt:lpstr>
      <vt:lpstr>Public sector spending on designated groups</vt:lpstr>
      <vt:lpstr>PowerPoint Presentation</vt:lpstr>
      <vt:lpstr>Key implications for policy, planning and budgeting (1)</vt:lpstr>
      <vt:lpstr>Key implications for policy, planning and budgeting (2) </vt:lpstr>
      <vt:lpstr>PowerPoint Presentation</vt:lpstr>
    </vt:vector>
  </TitlesOfParts>
  <Company>PGWC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Hector Eliott</dc:creator>
  <cp:lastModifiedBy>Nadia Rinquest</cp:lastModifiedBy>
  <cp:revision>1781</cp:revision>
  <cp:lastPrinted>2022-11-22T10:03:27Z</cp:lastPrinted>
  <dcterms:created xsi:type="dcterms:W3CDTF">2017-01-19T08:56:34Z</dcterms:created>
  <dcterms:modified xsi:type="dcterms:W3CDTF">2022-11-22T12:44:20Z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0x01010019EB9B627F9B1347A093FB7190D91824</vt:lpwstr>
  </property>
</Properties>
</file>