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7" r:id="rId2"/>
  </p:sldMasterIdLst>
  <p:notesMasterIdLst>
    <p:notesMasterId r:id="rId53"/>
  </p:notesMasterIdLst>
  <p:sldIdLst>
    <p:sldId id="256" r:id="rId3"/>
    <p:sldId id="3244" r:id="rId4"/>
    <p:sldId id="3256" r:id="rId5"/>
    <p:sldId id="3260" r:id="rId6"/>
    <p:sldId id="3283" r:id="rId7"/>
    <p:sldId id="3284" r:id="rId8"/>
    <p:sldId id="3250" r:id="rId9"/>
    <p:sldId id="3266" r:id="rId10"/>
    <p:sldId id="3268" r:id="rId11"/>
    <p:sldId id="3271" r:id="rId12"/>
    <p:sldId id="3270" r:id="rId13"/>
    <p:sldId id="3269" r:id="rId14"/>
    <p:sldId id="3263" r:id="rId15"/>
    <p:sldId id="3246" r:id="rId16"/>
    <p:sldId id="3273" r:id="rId17"/>
    <p:sldId id="3262" r:id="rId18"/>
    <p:sldId id="3247" r:id="rId19"/>
    <p:sldId id="3278" r:id="rId20"/>
    <p:sldId id="3281" r:id="rId21"/>
    <p:sldId id="3280" r:id="rId22"/>
    <p:sldId id="3275" r:id="rId23"/>
    <p:sldId id="3276" r:id="rId24"/>
    <p:sldId id="3279" r:id="rId25"/>
    <p:sldId id="257" r:id="rId26"/>
    <p:sldId id="258" r:id="rId27"/>
    <p:sldId id="265" r:id="rId28"/>
    <p:sldId id="259" r:id="rId29"/>
    <p:sldId id="272" r:id="rId30"/>
    <p:sldId id="266" r:id="rId31"/>
    <p:sldId id="267" r:id="rId32"/>
    <p:sldId id="274" r:id="rId33"/>
    <p:sldId id="268" r:id="rId34"/>
    <p:sldId id="275" r:id="rId35"/>
    <p:sldId id="269" r:id="rId36"/>
    <p:sldId id="288" r:id="rId37"/>
    <p:sldId id="287" r:id="rId38"/>
    <p:sldId id="276" r:id="rId39"/>
    <p:sldId id="261" r:id="rId40"/>
    <p:sldId id="262" r:id="rId41"/>
    <p:sldId id="279" r:id="rId42"/>
    <p:sldId id="270" r:id="rId43"/>
    <p:sldId id="263" r:id="rId44"/>
    <p:sldId id="264" r:id="rId45"/>
    <p:sldId id="285" r:id="rId46"/>
    <p:sldId id="3251" r:id="rId47"/>
    <p:sldId id="3253" r:id="rId48"/>
    <p:sldId id="3254" r:id="rId49"/>
    <p:sldId id="3252" r:id="rId50"/>
    <p:sldId id="3282" r:id="rId51"/>
    <p:sldId id="3255"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7531"/>
    <a:srgbClr val="B48138"/>
    <a:srgbClr val="BD986E"/>
    <a:srgbClr val="A36301"/>
    <a:srgbClr val="7C46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93447" autoAdjust="0"/>
  </p:normalViewPr>
  <p:slideViewPr>
    <p:cSldViewPr snapToGrid="0">
      <p:cViewPr varScale="1">
        <p:scale>
          <a:sx n="69" d="100"/>
          <a:sy n="69" d="100"/>
        </p:scale>
        <p:origin x="1050" y="6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microsoft.com/office/2016/11/relationships/changesInfo" Target="changesInfos/changesInfo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hethani Hlongwa" userId="b12c1112-7545-4c1b-93c1-1a1a14f87597" providerId="ADAL" clId="{7858342C-9B54-49A0-A0CF-907245E1EA83}"/>
    <pc:docChg chg="addSld modSld">
      <pc:chgData name="Khethani Hlongwa" userId="b12c1112-7545-4c1b-93c1-1a1a14f87597" providerId="ADAL" clId="{7858342C-9B54-49A0-A0CF-907245E1EA83}" dt="2022-11-21T18:26:35.134" v="473" actId="20577"/>
      <pc:docMkLst>
        <pc:docMk/>
      </pc:docMkLst>
      <pc:sldChg chg="addSp modSp new mod">
        <pc:chgData name="Khethani Hlongwa" userId="b12c1112-7545-4c1b-93c1-1a1a14f87597" providerId="ADAL" clId="{7858342C-9B54-49A0-A0CF-907245E1EA83}" dt="2022-11-21T18:26:35.134" v="473" actId="20577"/>
        <pc:sldMkLst>
          <pc:docMk/>
          <pc:sldMk cId="992844612" sldId="3284"/>
        </pc:sldMkLst>
        <pc:spChg chg="mod">
          <ac:chgData name="Khethani Hlongwa" userId="b12c1112-7545-4c1b-93c1-1a1a14f87597" providerId="ADAL" clId="{7858342C-9B54-49A0-A0CF-907245E1EA83}" dt="2022-11-21T18:11:01.958" v="19" actId="113"/>
          <ac:spMkLst>
            <pc:docMk/>
            <pc:sldMk cId="992844612" sldId="3284"/>
            <ac:spMk id="2" creationId="{7565895A-4478-BFCC-A4D0-056B1354A4A7}"/>
          </ac:spMkLst>
        </pc:spChg>
        <pc:spChg chg="mod">
          <ac:chgData name="Khethani Hlongwa" userId="b12c1112-7545-4c1b-93c1-1a1a14f87597" providerId="ADAL" clId="{7858342C-9B54-49A0-A0CF-907245E1EA83}" dt="2022-11-21T18:26:35.134" v="473" actId="20577"/>
          <ac:spMkLst>
            <pc:docMk/>
            <pc:sldMk cId="992844612" sldId="3284"/>
            <ac:spMk id="3" creationId="{7D2EA6D4-9E34-36DD-D8E1-CB67F50725A2}"/>
          </ac:spMkLst>
        </pc:spChg>
        <pc:picChg chg="add mod">
          <ac:chgData name="Khethani Hlongwa" userId="b12c1112-7545-4c1b-93c1-1a1a14f87597" providerId="ADAL" clId="{7858342C-9B54-49A0-A0CF-907245E1EA83}" dt="2022-11-21T18:12:37.746" v="98" actId="14100"/>
          <ac:picMkLst>
            <pc:docMk/>
            <pc:sldMk cId="992844612" sldId="3284"/>
            <ac:picMk id="5" creationId="{4979D495-9570-3512-CA8E-F3FE3D7FE55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9BF32C-785E-4DBC-8298-3BF653390BB4}" type="doc">
      <dgm:prSet loTypeId="urn:diagrams.loki3.com/VaryingWidthList" loCatId="list" qsTypeId="urn:microsoft.com/office/officeart/2005/8/quickstyle/simple1" qsCatId="simple" csTypeId="urn:microsoft.com/office/officeart/2005/8/colors/colorful2" csCatId="colorful" phldr="1"/>
      <dgm:spPr/>
    </dgm:pt>
    <dgm:pt modelId="{DC1CBB1E-7AF1-4EAE-B3CD-1F02068DB27B}">
      <dgm:prSet phldrT="[Text]"/>
      <dgm:spPr/>
      <dgm:t>
        <a:bodyPr/>
        <a:lstStyle/>
        <a:p>
          <a:r>
            <a:rPr lang="en-ZA" dirty="0"/>
            <a:t>Outcomes based and system strengthening focused</a:t>
          </a:r>
        </a:p>
      </dgm:t>
    </dgm:pt>
    <dgm:pt modelId="{491EC7F0-73FC-4B29-AA57-D020B7A54EED}" type="parTrans" cxnId="{690AC178-8401-4F20-9889-49823DE1AC5A}">
      <dgm:prSet/>
      <dgm:spPr/>
      <dgm:t>
        <a:bodyPr/>
        <a:lstStyle/>
        <a:p>
          <a:endParaRPr lang="en-ZA"/>
        </a:p>
      </dgm:t>
    </dgm:pt>
    <dgm:pt modelId="{77188830-858A-49C1-AE50-C7F5AB4652FB}" type="sibTrans" cxnId="{690AC178-8401-4F20-9889-49823DE1AC5A}">
      <dgm:prSet/>
      <dgm:spPr/>
      <dgm:t>
        <a:bodyPr/>
        <a:lstStyle/>
        <a:p>
          <a:endParaRPr lang="en-ZA"/>
        </a:p>
      </dgm:t>
    </dgm:pt>
    <dgm:pt modelId="{CFCF3E4D-90C3-4ED7-B0AB-000AA9096C94}">
      <dgm:prSet phldrT="[Text]"/>
      <dgm:spPr/>
      <dgm:t>
        <a:bodyPr/>
        <a:lstStyle/>
        <a:p>
          <a:r>
            <a:rPr lang="en-ZA" dirty="0"/>
            <a:t>To improve the coordinated response to achieve the shared goal – of improving increasing the number of children who have an equal opportunity an develop to their full potential</a:t>
          </a:r>
        </a:p>
      </dgm:t>
    </dgm:pt>
    <dgm:pt modelId="{A82FD90E-AD9E-4379-ACB9-B87AEED94FBE}" type="parTrans" cxnId="{DB9FDAEF-7B72-401A-8674-61BF488D8631}">
      <dgm:prSet/>
      <dgm:spPr/>
      <dgm:t>
        <a:bodyPr/>
        <a:lstStyle/>
        <a:p>
          <a:endParaRPr lang="en-ZA"/>
        </a:p>
      </dgm:t>
    </dgm:pt>
    <dgm:pt modelId="{6EDA399A-B7B0-4BD7-8A29-B643EF8E6D09}" type="sibTrans" cxnId="{DB9FDAEF-7B72-401A-8674-61BF488D8631}">
      <dgm:prSet/>
      <dgm:spPr/>
      <dgm:t>
        <a:bodyPr/>
        <a:lstStyle/>
        <a:p>
          <a:endParaRPr lang="en-ZA"/>
        </a:p>
      </dgm:t>
    </dgm:pt>
    <dgm:pt modelId="{5CDB85F8-FD93-483F-ABBA-DA82D7D5F2D2}">
      <dgm:prSet/>
      <dgm:spPr/>
      <dgm:t>
        <a:bodyPr/>
        <a:lstStyle/>
        <a:p>
          <a:r>
            <a:rPr lang="en-ZA" dirty="0"/>
            <a:t>Monitor progress across planning cycles of 5-10 and even 30 years in achieving shared goals</a:t>
          </a:r>
        </a:p>
      </dgm:t>
    </dgm:pt>
    <dgm:pt modelId="{6A68D8FE-59AC-437C-AC4F-016155AF39AB}" type="parTrans" cxnId="{10D0D7C0-2685-45EC-8EFC-2ECB9B47E888}">
      <dgm:prSet/>
      <dgm:spPr/>
      <dgm:t>
        <a:bodyPr/>
        <a:lstStyle/>
        <a:p>
          <a:endParaRPr lang="en-ZA"/>
        </a:p>
      </dgm:t>
    </dgm:pt>
    <dgm:pt modelId="{1A602BC7-756E-4880-88B1-6F45B492B4AE}" type="sibTrans" cxnId="{10D0D7C0-2685-45EC-8EFC-2ECB9B47E888}">
      <dgm:prSet/>
      <dgm:spPr/>
      <dgm:t>
        <a:bodyPr/>
        <a:lstStyle/>
        <a:p>
          <a:endParaRPr lang="en-ZA"/>
        </a:p>
      </dgm:t>
    </dgm:pt>
    <dgm:pt modelId="{76D0879B-883D-4233-83A1-5415FC8A22B1}">
      <dgm:prSet/>
      <dgm:spPr/>
      <dgm:t>
        <a:bodyPr/>
        <a:lstStyle/>
        <a:p>
          <a:r>
            <a:rPr lang="en-ZA" dirty="0"/>
            <a:t>Provide data / evidence to be used by role players to strengthen the system and outcomes for children </a:t>
          </a:r>
        </a:p>
      </dgm:t>
    </dgm:pt>
    <dgm:pt modelId="{FC7BFA4F-06DF-4870-9148-3E09E0E682DF}" type="parTrans" cxnId="{4A239A34-A018-4EC1-92C5-C49DB5E718BB}">
      <dgm:prSet/>
      <dgm:spPr/>
      <dgm:t>
        <a:bodyPr/>
        <a:lstStyle/>
        <a:p>
          <a:endParaRPr lang="en-ZA"/>
        </a:p>
      </dgm:t>
    </dgm:pt>
    <dgm:pt modelId="{82320D9D-FBB8-4A9A-BC17-A138C7E14A86}" type="sibTrans" cxnId="{4A239A34-A018-4EC1-92C5-C49DB5E718BB}">
      <dgm:prSet/>
      <dgm:spPr/>
      <dgm:t>
        <a:bodyPr/>
        <a:lstStyle/>
        <a:p>
          <a:endParaRPr lang="en-ZA"/>
        </a:p>
      </dgm:t>
    </dgm:pt>
    <dgm:pt modelId="{63F4D72B-A65A-4296-8024-939DD502B32F}">
      <dgm:prSet/>
      <dgm:spPr/>
      <dgm:t>
        <a:bodyPr/>
        <a:lstStyle/>
        <a:p>
          <a:r>
            <a:rPr lang="en-ZA" dirty="0"/>
            <a:t>Account to oversight bodies</a:t>
          </a:r>
        </a:p>
      </dgm:t>
    </dgm:pt>
    <dgm:pt modelId="{447FA3C9-54EE-4B10-AC8B-84B4135D80BF}" type="parTrans" cxnId="{7513418C-3F86-4204-9C48-709D2F1C5716}">
      <dgm:prSet/>
      <dgm:spPr/>
      <dgm:t>
        <a:bodyPr/>
        <a:lstStyle/>
        <a:p>
          <a:endParaRPr lang="en-ZA"/>
        </a:p>
      </dgm:t>
    </dgm:pt>
    <dgm:pt modelId="{BDD52DD0-5FA7-4CC0-959B-762EBC68D036}" type="sibTrans" cxnId="{7513418C-3F86-4204-9C48-709D2F1C5716}">
      <dgm:prSet/>
      <dgm:spPr/>
      <dgm:t>
        <a:bodyPr/>
        <a:lstStyle/>
        <a:p>
          <a:endParaRPr lang="en-ZA"/>
        </a:p>
      </dgm:t>
    </dgm:pt>
    <dgm:pt modelId="{4778679E-7308-4A5E-9B3A-C22A385971C4}">
      <dgm:prSet phldrT="[Text]"/>
      <dgm:spPr/>
      <dgm:t>
        <a:bodyPr/>
        <a:lstStyle/>
        <a:p>
          <a:r>
            <a:rPr lang="en-ZA" dirty="0"/>
            <a:t>Take stock / provide a baseline in respect of implementation responsibilities, status of children’s rights and development of outcomes for children and the country</a:t>
          </a:r>
        </a:p>
      </dgm:t>
    </dgm:pt>
    <dgm:pt modelId="{B5B216DD-9245-4759-AB18-5E0CE6356CCA}" type="sibTrans" cxnId="{A03B40D7-AA80-4B3F-88C8-9A1B4E1AE67E}">
      <dgm:prSet/>
      <dgm:spPr/>
      <dgm:t>
        <a:bodyPr/>
        <a:lstStyle/>
        <a:p>
          <a:endParaRPr lang="en-ZA"/>
        </a:p>
      </dgm:t>
    </dgm:pt>
    <dgm:pt modelId="{B38C4169-0EEC-495F-A890-7EF35FAF1C7C}" type="parTrans" cxnId="{A03B40D7-AA80-4B3F-88C8-9A1B4E1AE67E}">
      <dgm:prSet/>
      <dgm:spPr/>
      <dgm:t>
        <a:bodyPr/>
        <a:lstStyle/>
        <a:p>
          <a:endParaRPr lang="en-ZA"/>
        </a:p>
      </dgm:t>
    </dgm:pt>
    <dgm:pt modelId="{8F74F6FF-4C5D-44D4-8B2F-BCC94EFAE073}" type="pres">
      <dgm:prSet presAssocID="{F99BF32C-785E-4DBC-8298-3BF653390BB4}" presName="Name0" presStyleCnt="0">
        <dgm:presLayoutVars>
          <dgm:resizeHandles/>
        </dgm:presLayoutVars>
      </dgm:prSet>
      <dgm:spPr/>
    </dgm:pt>
    <dgm:pt modelId="{64703E2E-714D-4DEF-A473-0B3A49D5F5EC}" type="pres">
      <dgm:prSet presAssocID="{DC1CBB1E-7AF1-4EAE-B3CD-1F02068DB27B}" presName="text" presStyleLbl="node1" presStyleIdx="0" presStyleCnt="6" custScaleX="1115786" custScaleY="42349">
        <dgm:presLayoutVars>
          <dgm:bulletEnabled val="1"/>
        </dgm:presLayoutVars>
      </dgm:prSet>
      <dgm:spPr/>
      <dgm:t>
        <a:bodyPr/>
        <a:lstStyle/>
        <a:p>
          <a:endParaRPr lang="en-US"/>
        </a:p>
      </dgm:t>
    </dgm:pt>
    <dgm:pt modelId="{9C851B00-5EC0-4D21-A411-2FCA4A774982}" type="pres">
      <dgm:prSet presAssocID="{77188830-858A-49C1-AE50-C7F5AB4652FB}" presName="space" presStyleCnt="0"/>
      <dgm:spPr/>
    </dgm:pt>
    <dgm:pt modelId="{C86EAFBC-0264-442E-9281-1D8EA1B7EFAB}" type="pres">
      <dgm:prSet presAssocID="{CFCF3E4D-90C3-4ED7-B0AB-000AA9096C94}" presName="text" presStyleLbl="node1" presStyleIdx="1" presStyleCnt="6" custScaleX="1431774" custScaleY="62083">
        <dgm:presLayoutVars>
          <dgm:bulletEnabled val="1"/>
        </dgm:presLayoutVars>
      </dgm:prSet>
      <dgm:spPr/>
      <dgm:t>
        <a:bodyPr/>
        <a:lstStyle/>
        <a:p>
          <a:endParaRPr lang="en-US"/>
        </a:p>
      </dgm:t>
    </dgm:pt>
    <dgm:pt modelId="{E157F611-91AA-4A53-8F67-BDAC8D89FB02}" type="pres">
      <dgm:prSet presAssocID="{6EDA399A-B7B0-4BD7-8A29-B643EF8E6D09}" presName="space" presStyleCnt="0"/>
      <dgm:spPr/>
    </dgm:pt>
    <dgm:pt modelId="{62BD61A3-96A0-4F25-942B-9059CC32EFE6}" type="pres">
      <dgm:prSet presAssocID="{4778679E-7308-4A5E-9B3A-C22A385971C4}" presName="text" presStyleLbl="node1" presStyleIdx="2" presStyleCnt="6" custScaleX="1425727" custScaleY="53164">
        <dgm:presLayoutVars>
          <dgm:bulletEnabled val="1"/>
        </dgm:presLayoutVars>
      </dgm:prSet>
      <dgm:spPr/>
      <dgm:t>
        <a:bodyPr/>
        <a:lstStyle/>
        <a:p>
          <a:endParaRPr lang="en-US"/>
        </a:p>
      </dgm:t>
    </dgm:pt>
    <dgm:pt modelId="{ABC2DED2-9CD6-492D-96EE-5AAF88BC2E1D}" type="pres">
      <dgm:prSet presAssocID="{B5B216DD-9245-4759-AB18-5E0CE6356CCA}" presName="space" presStyleCnt="0"/>
      <dgm:spPr/>
    </dgm:pt>
    <dgm:pt modelId="{45E5396E-D84E-42BC-A6ED-E569F05741DA}" type="pres">
      <dgm:prSet presAssocID="{5CDB85F8-FD93-483F-ABBA-DA82D7D5F2D2}" presName="text" presStyleLbl="node1" presStyleIdx="3" presStyleCnt="6" custScaleX="1428751" custScaleY="63970">
        <dgm:presLayoutVars>
          <dgm:bulletEnabled val="1"/>
        </dgm:presLayoutVars>
      </dgm:prSet>
      <dgm:spPr/>
      <dgm:t>
        <a:bodyPr/>
        <a:lstStyle/>
        <a:p>
          <a:endParaRPr lang="en-US"/>
        </a:p>
      </dgm:t>
    </dgm:pt>
    <dgm:pt modelId="{3EEB4050-D7BF-48E8-A1CA-D6CF7EF80985}" type="pres">
      <dgm:prSet presAssocID="{1A602BC7-756E-4880-88B1-6F45B492B4AE}" presName="space" presStyleCnt="0"/>
      <dgm:spPr/>
    </dgm:pt>
    <dgm:pt modelId="{E5908B76-AC0F-4DB4-9DE8-8CFB043583ED}" type="pres">
      <dgm:prSet presAssocID="{76D0879B-883D-4233-83A1-5415FC8A22B1}" presName="text" presStyleLbl="node1" presStyleIdx="4" presStyleCnt="6" custScaleX="1425727" custScaleY="60807">
        <dgm:presLayoutVars>
          <dgm:bulletEnabled val="1"/>
        </dgm:presLayoutVars>
      </dgm:prSet>
      <dgm:spPr/>
      <dgm:t>
        <a:bodyPr/>
        <a:lstStyle/>
        <a:p>
          <a:endParaRPr lang="en-US"/>
        </a:p>
      </dgm:t>
    </dgm:pt>
    <dgm:pt modelId="{CABF6B7C-F727-4986-82AE-C29E393ACEE1}" type="pres">
      <dgm:prSet presAssocID="{82320D9D-FBB8-4A9A-BC17-A138C7E14A86}" presName="space" presStyleCnt="0"/>
      <dgm:spPr/>
    </dgm:pt>
    <dgm:pt modelId="{06668E14-847A-4D11-8A07-EB372F13C6DE}" type="pres">
      <dgm:prSet presAssocID="{63F4D72B-A65A-4296-8024-939DD502B32F}" presName="text" presStyleLbl="node1" presStyleIdx="5" presStyleCnt="6" custScaleX="1431774" custScaleY="50179">
        <dgm:presLayoutVars>
          <dgm:bulletEnabled val="1"/>
        </dgm:presLayoutVars>
      </dgm:prSet>
      <dgm:spPr/>
      <dgm:t>
        <a:bodyPr/>
        <a:lstStyle/>
        <a:p>
          <a:endParaRPr lang="en-US"/>
        </a:p>
      </dgm:t>
    </dgm:pt>
  </dgm:ptLst>
  <dgm:cxnLst>
    <dgm:cxn modelId="{0B0EAFD9-F27A-48AD-BA10-59AC53D3AA37}" type="presOf" srcId="{63F4D72B-A65A-4296-8024-939DD502B32F}" destId="{06668E14-847A-4D11-8A07-EB372F13C6DE}" srcOrd="0" destOrd="0" presId="urn:diagrams.loki3.com/VaryingWidthList"/>
    <dgm:cxn modelId="{690AC178-8401-4F20-9889-49823DE1AC5A}" srcId="{F99BF32C-785E-4DBC-8298-3BF653390BB4}" destId="{DC1CBB1E-7AF1-4EAE-B3CD-1F02068DB27B}" srcOrd="0" destOrd="0" parTransId="{491EC7F0-73FC-4B29-AA57-D020B7A54EED}" sibTransId="{77188830-858A-49C1-AE50-C7F5AB4652FB}"/>
    <dgm:cxn modelId="{C071B11D-1136-4203-9AA5-B4CE6E930DA0}" type="presOf" srcId="{5CDB85F8-FD93-483F-ABBA-DA82D7D5F2D2}" destId="{45E5396E-D84E-42BC-A6ED-E569F05741DA}" srcOrd="0" destOrd="0" presId="urn:diagrams.loki3.com/VaryingWidthList"/>
    <dgm:cxn modelId="{7513418C-3F86-4204-9C48-709D2F1C5716}" srcId="{F99BF32C-785E-4DBC-8298-3BF653390BB4}" destId="{63F4D72B-A65A-4296-8024-939DD502B32F}" srcOrd="5" destOrd="0" parTransId="{447FA3C9-54EE-4B10-AC8B-84B4135D80BF}" sibTransId="{BDD52DD0-5FA7-4CC0-959B-762EBC68D036}"/>
    <dgm:cxn modelId="{123EC401-7BEE-414D-BFD1-E50223766DEE}" type="presOf" srcId="{DC1CBB1E-7AF1-4EAE-B3CD-1F02068DB27B}" destId="{64703E2E-714D-4DEF-A473-0B3A49D5F5EC}" srcOrd="0" destOrd="0" presId="urn:diagrams.loki3.com/VaryingWidthList"/>
    <dgm:cxn modelId="{DB9FDAEF-7B72-401A-8674-61BF488D8631}" srcId="{F99BF32C-785E-4DBC-8298-3BF653390BB4}" destId="{CFCF3E4D-90C3-4ED7-B0AB-000AA9096C94}" srcOrd="1" destOrd="0" parTransId="{A82FD90E-AD9E-4379-ACB9-B87AEED94FBE}" sibTransId="{6EDA399A-B7B0-4BD7-8A29-B643EF8E6D09}"/>
    <dgm:cxn modelId="{4A239A34-A018-4EC1-92C5-C49DB5E718BB}" srcId="{F99BF32C-785E-4DBC-8298-3BF653390BB4}" destId="{76D0879B-883D-4233-83A1-5415FC8A22B1}" srcOrd="4" destOrd="0" parTransId="{FC7BFA4F-06DF-4870-9148-3E09E0E682DF}" sibTransId="{82320D9D-FBB8-4A9A-BC17-A138C7E14A86}"/>
    <dgm:cxn modelId="{6E50E538-9622-4CC8-A75F-CAA9CC7E25E8}" type="presOf" srcId="{CFCF3E4D-90C3-4ED7-B0AB-000AA9096C94}" destId="{C86EAFBC-0264-442E-9281-1D8EA1B7EFAB}" srcOrd="0" destOrd="0" presId="urn:diagrams.loki3.com/VaryingWidthList"/>
    <dgm:cxn modelId="{A03B40D7-AA80-4B3F-88C8-9A1B4E1AE67E}" srcId="{F99BF32C-785E-4DBC-8298-3BF653390BB4}" destId="{4778679E-7308-4A5E-9B3A-C22A385971C4}" srcOrd="2" destOrd="0" parTransId="{B38C4169-0EEC-495F-A890-7EF35FAF1C7C}" sibTransId="{B5B216DD-9245-4759-AB18-5E0CE6356CCA}"/>
    <dgm:cxn modelId="{B4E5832F-6A85-4757-9B5D-0C3E7372E733}" type="presOf" srcId="{76D0879B-883D-4233-83A1-5415FC8A22B1}" destId="{E5908B76-AC0F-4DB4-9DE8-8CFB043583ED}" srcOrd="0" destOrd="0" presId="urn:diagrams.loki3.com/VaryingWidthList"/>
    <dgm:cxn modelId="{10D0D7C0-2685-45EC-8EFC-2ECB9B47E888}" srcId="{F99BF32C-785E-4DBC-8298-3BF653390BB4}" destId="{5CDB85F8-FD93-483F-ABBA-DA82D7D5F2D2}" srcOrd="3" destOrd="0" parTransId="{6A68D8FE-59AC-437C-AC4F-016155AF39AB}" sibTransId="{1A602BC7-756E-4880-88B1-6F45B492B4AE}"/>
    <dgm:cxn modelId="{CF17866D-E2DC-400D-8152-C1D19164EBD2}" type="presOf" srcId="{4778679E-7308-4A5E-9B3A-C22A385971C4}" destId="{62BD61A3-96A0-4F25-942B-9059CC32EFE6}" srcOrd="0" destOrd="0" presId="urn:diagrams.loki3.com/VaryingWidthList"/>
    <dgm:cxn modelId="{0B92AA0D-5B05-4689-AACF-B24A8D71E839}" type="presOf" srcId="{F99BF32C-785E-4DBC-8298-3BF653390BB4}" destId="{8F74F6FF-4C5D-44D4-8B2F-BCC94EFAE073}" srcOrd="0" destOrd="0" presId="urn:diagrams.loki3.com/VaryingWidthList"/>
    <dgm:cxn modelId="{14A57344-07CA-4A00-92A4-AF90A03088ED}" type="presParOf" srcId="{8F74F6FF-4C5D-44D4-8B2F-BCC94EFAE073}" destId="{64703E2E-714D-4DEF-A473-0B3A49D5F5EC}" srcOrd="0" destOrd="0" presId="urn:diagrams.loki3.com/VaryingWidthList"/>
    <dgm:cxn modelId="{AA28D40C-01CD-4AE6-B87E-7B0E77AD3316}" type="presParOf" srcId="{8F74F6FF-4C5D-44D4-8B2F-BCC94EFAE073}" destId="{9C851B00-5EC0-4D21-A411-2FCA4A774982}" srcOrd="1" destOrd="0" presId="urn:diagrams.loki3.com/VaryingWidthList"/>
    <dgm:cxn modelId="{B9DBEECB-2ACB-4D03-91F3-09B6D9906E27}" type="presParOf" srcId="{8F74F6FF-4C5D-44D4-8B2F-BCC94EFAE073}" destId="{C86EAFBC-0264-442E-9281-1D8EA1B7EFAB}" srcOrd="2" destOrd="0" presId="urn:diagrams.loki3.com/VaryingWidthList"/>
    <dgm:cxn modelId="{3AC3391B-9004-443C-A621-C2F571A98962}" type="presParOf" srcId="{8F74F6FF-4C5D-44D4-8B2F-BCC94EFAE073}" destId="{E157F611-91AA-4A53-8F67-BDAC8D89FB02}" srcOrd="3" destOrd="0" presId="urn:diagrams.loki3.com/VaryingWidthList"/>
    <dgm:cxn modelId="{0091F44F-A6D0-4ECD-96D9-C8B7FCCDD318}" type="presParOf" srcId="{8F74F6FF-4C5D-44D4-8B2F-BCC94EFAE073}" destId="{62BD61A3-96A0-4F25-942B-9059CC32EFE6}" srcOrd="4" destOrd="0" presId="urn:diagrams.loki3.com/VaryingWidthList"/>
    <dgm:cxn modelId="{D74F9BB8-149A-4DC7-AA5A-66E06CF077F7}" type="presParOf" srcId="{8F74F6FF-4C5D-44D4-8B2F-BCC94EFAE073}" destId="{ABC2DED2-9CD6-492D-96EE-5AAF88BC2E1D}" srcOrd="5" destOrd="0" presId="urn:diagrams.loki3.com/VaryingWidthList"/>
    <dgm:cxn modelId="{3E18789C-C81D-443D-A71A-9E3F688C8E2F}" type="presParOf" srcId="{8F74F6FF-4C5D-44D4-8B2F-BCC94EFAE073}" destId="{45E5396E-D84E-42BC-A6ED-E569F05741DA}" srcOrd="6" destOrd="0" presId="urn:diagrams.loki3.com/VaryingWidthList"/>
    <dgm:cxn modelId="{A20D03E7-0EAD-40E9-8E60-68E5DDE625FE}" type="presParOf" srcId="{8F74F6FF-4C5D-44D4-8B2F-BCC94EFAE073}" destId="{3EEB4050-D7BF-48E8-A1CA-D6CF7EF80985}" srcOrd="7" destOrd="0" presId="urn:diagrams.loki3.com/VaryingWidthList"/>
    <dgm:cxn modelId="{A14BD90D-0649-4DA2-A5EC-414E8867104F}" type="presParOf" srcId="{8F74F6FF-4C5D-44D4-8B2F-BCC94EFAE073}" destId="{E5908B76-AC0F-4DB4-9DE8-8CFB043583ED}" srcOrd="8" destOrd="0" presId="urn:diagrams.loki3.com/VaryingWidthList"/>
    <dgm:cxn modelId="{A155CE1E-176A-4857-BC4E-6E2A7C9F4BED}" type="presParOf" srcId="{8F74F6FF-4C5D-44D4-8B2F-BCC94EFAE073}" destId="{CABF6B7C-F727-4986-82AE-C29E393ACEE1}" srcOrd="9" destOrd="0" presId="urn:diagrams.loki3.com/VaryingWidthList"/>
    <dgm:cxn modelId="{2146C11D-CC09-459A-B242-4E2331A928C7}" type="presParOf" srcId="{8F74F6FF-4C5D-44D4-8B2F-BCC94EFAE073}" destId="{06668E14-847A-4D11-8A07-EB372F13C6DE}" srcOrd="10" destOrd="0" presId="urn:diagrams.loki3.com/VaryingWidth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8A3999E-A5F5-4D1C-A736-A9FDC6AC5A1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C073129-E257-46DB-9D95-310108B3D38F}">
      <dgm:prSet/>
      <dgm:spPr/>
      <dgm:t>
        <a:bodyPr/>
        <a:lstStyle/>
        <a:p>
          <a:r>
            <a:rPr lang="en-ZA" b="1" u="sng" dirty="0"/>
            <a:t>Proximity to Schools</a:t>
          </a:r>
          <a:r>
            <a:rPr lang="en-ZA" dirty="0"/>
            <a:t>: </a:t>
          </a:r>
          <a:endParaRPr lang="en-US" dirty="0"/>
        </a:p>
      </dgm:t>
    </dgm:pt>
    <dgm:pt modelId="{A6B91718-F1FD-4240-AB9D-42F4C0DFA7AB}" type="parTrans" cxnId="{F7AB6528-848E-453B-8965-BA8C2538E725}">
      <dgm:prSet/>
      <dgm:spPr/>
      <dgm:t>
        <a:bodyPr/>
        <a:lstStyle/>
        <a:p>
          <a:endParaRPr lang="en-US"/>
        </a:p>
      </dgm:t>
    </dgm:pt>
    <dgm:pt modelId="{3AAA3D94-030D-46C4-A108-E0B827268E20}" type="sibTrans" cxnId="{F7AB6528-848E-453B-8965-BA8C2538E725}">
      <dgm:prSet/>
      <dgm:spPr/>
      <dgm:t>
        <a:bodyPr/>
        <a:lstStyle/>
        <a:p>
          <a:endParaRPr lang="en-US"/>
        </a:p>
      </dgm:t>
    </dgm:pt>
    <dgm:pt modelId="{607BC6FA-D946-4D5D-8B2A-6D183E72E9DD}">
      <dgm:prSet custT="1"/>
      <dgm:spPr/>
      <dgm:t>
        <a:bodyPr/>
        <a:lstStyle/>
        <a:p>
          <a:r>
            <a:rPr lang="en-ZA" sz="1800" dirty="0"/>
            <a:t>of the 7.9 million primary school children, a total of 13% of them travel more than 30 minutes to school every , KZN rate is 21%. </a:t>
          </a:r>
          <a:endParaRPr lang="en-US" sz="1800" dirty="0"/>
        </a:p>
      </dgm:t>
    </dgm:pt>
    <dgm:pt modelId="{2D5B9FFC-227E-46F8-A95F-5FA82A22AEE1}" type="parTrans" cxnId="{6398D452-8A3B-4834-BA94-CA0531FEA35C}">
      <dgm:prSet/>
      <dgm:spPr/>
      <dgm:t>
        <a:bodyPr/>
        <a:lstStyle/>
        <a:p>
          <a:endParaRPr lang="en-US"/>
        </a:p>
      </dgm:t>
    </dgm:pt>
    <dgm:pt modelId="{16ECD403-7AAB-4796-903C-DAB4CA362FDB}" type="sibTrans" cxnId="{6398D452-8A3B-4834-BA94-CA0531FEA35C}">
      <dgm:prSet/>
      <dgm:spPr/>
      <dgm:t>
        <a:bodyPr/>
        <a:lstStyle/>
        <a:p>
          <a:endParaRPr lang="en-US"/>
        </a:p>
      </dgm:t>
    </dgm:pt>
    <dgm:pt modelId="{84CA8D06-2699-4972-BB55-CCBD3501D9B5}">
      <dgm:prSet custT="1"/>
      <dgm:spPr/>
      <dgm:t>
        <a:bodyPr/>
        <a:lstStyle/>
        <a:p>
          <a:r>
            <a:rPr lang="en-ZA" sz="1800" dirty="0"/>
            <a:t>of the 3.9 million secondary school children, a total of 19% travel more than 30 minutes to school. KZN rate is 30%. </a:t>
          </a:r>
          <a:endParaRPr lang="en-US" sz="1800" dirty="0"/>
        </a:p>
      </dgm:t>
    </dgm:pt>
    <dgm:pt modelId="{63AB1F07-2201-4533-AF9E-F8F77423D136}" type="parTrans" cxnId="{F05E0D6A-8663-4C3B-B46A-2DDD9C53767C}">
      <dgm:prSet/>
      <dgm:spPr/>
      <dgm:t>
        <a:bodyPr/>
        <a:lstStyle/>
        <a:p>
          <a:endParaRPr lang="en-US"/>
        </a:p>
      </dgm:t>
    </dgm:pt>
    <dgm:pt modelId="{6351F303-F931-4B7B-B807-788AE56F7C8B}" type="sibTrans" cxnId="{F05E0D6A-8663-4C3B-B46A-2DDD9C53767C}">
      <dgm:prSet/>
      <dgm:spPr/>
      <dgm:t>
        <a:bodyPr/>
        <a:lstStyle/>
        <a:p>
          <a:endParaRPr lang="en-US"/>
        </a:p>
      </dgm:t>
    </dgm:pt>
    <dgm:pt modelId="{70BF8A07-57EF-43BC-9D89-4DF142174EDE}">
      <dgm:prSet/>
      <dgm:spPr/>
      <dgm:t>
        <a:bodyPr/>
        <a:lstStyle/>
        <a:p>
          <a:r>
            <a:rPr lang="en-ZA" b="1" u="sng" dirty="0"/>
            <a:t>School Infrastructure</a:t>
          </a:r>
          <a:r>
            <a:rPr lang="en-ZA" dirty="0"/>
            <a:t>: number of schools with flush toilets connected to municipality </a:t>
          </a:r>
          <a:r>
            <a:rPr lang="en-ZA" b="1" dirty="0"/>
            <a:t>(37.1%), 46.6% </a:t>
          </a:r>
          <a:r>
            <a:rPr lang="en-ZA" dirty="0"/>
            <a:t>have water connected to municipality, and </a:t>
          </a:r>
          <a:r>
            <a:rPr lang="en-ZA" b="1" dirty="0"/>
            <a:t>94.6%</a:t>
          </a:r>
          <a:r>
            <a:rPr lang="en-ZA" dirty="0"/>
            <a:t> of  schools are connected to Eskom electricity. </a:t>
          </a:r>
          <a:endParaRPr lang="en-US" dirty="0"/>
        </a:p>
      </dgm:t>
    </dgm:pt>
    <dgm:pt modelId="{02715838-5CDA-4F95-BE72-74E838348592}" type="parTrans" cxnId="{A9A1E8FD-DE26-4A64-AAD8-A76DC9099112}">
      <dgm:prSet/>
      <dgm:spPr/>
      <dgm:t>
        <a:bodyPr/>
        <a:lstStyle/>
        <a:p>
          <a:endParaRPr lang="en-US"/>
        </a:p>
      </dgm:t>
    </dgm:pt>
    <dgm:pt modelId="{10115A89-6655-4942-9D71-2679162CABF7}" type="sibTrans" cxnId="{A9A1E8FD-DE26-4A64-AAD8-A76DC9099112}">
      <dgm:prSet/>
      <dgm:spPr/>
      <dgm:t>
        <a:bodyPr/>
        <a:lstStyle/>
        <a:p>
          <a:endParaRPr lang="en-US"/>
        </a:p>
      </dgm:t>
    </dgm:pt>
    <dgm:pt modelId="{CB5476A9-720B-45FC-8069-EC5B88DE74ED}">
      <dgm:prSet/>
      <dgm:spPr/>
      <dgm:t>
        <a:bodyPr/>
        <a:lstStyle/>
        <a:p>
          <a:r>
            <a:rPr lang="en-ZA" b="1" u="sng" dirty="0"/>
            <a:t>School Completion Rates</a:t>
          </a:r>
          <a:r>
            <a:rPr lang="en-ZA" b="1" dirty="0"/>
            <a:t>: 24.5% </a:t>
          </a:r>
          <a:r>
            <a:rPr lang="en-ZA" dirty="0"/>
            <a:t>of people aged 20 years or older have attained equivalent to grade 9, </a:t>
          </a:r>
          <a:r>
            <a:rPr lang="en-ZA" b="1" dirty="0"/>
            <a:t>30,8% </a:t>
          </a:r>
          <a:r>
            <a:rPr lang="en-ZA" dirty="0"/>
            <a:t>of persons aged 20 years and older have attained Grade 12 while </a:t>
          </a:r>
          <a:r>
            <a:rPr lang="en-ZA" b="1" dirty="0"/>
            <a:t>15,4% </a:t>
          </a:r>
          <a:r>
            <a:rPr lang="en-ZA" dirty="0"/>
            <a:t>have attained some post-school qualifications.</a:t>
          </a:r>
          <a:endParaRPr lang="en-US" dirty="0"/>
        </a:p>
      </dgm:t>
    </dgm:pt>
    <dgm:pt modelId="{1C6E5232-ABBD-4AF2-80A9-406CEDAD4FC9}" type="parTrans" cxnId="{41666825-066D-490C-A741-4DA6F89330D1}">
      <dgm:prSet/>
      <dgm:spPr/>
      <dgm:t>
        <a:bodyPr/>
        <a:lstStyle/>
        <a:p>
          <a:endParaRPr lang="en-US"/>
        </a:p>
      </dgm:t>
    </dgm:pt>
    <dgm:pt modelId="{DD090339-8470-4AEF-8A41-D2B9450E12AC}" type="sibTrans" cxnId="{41666825-066D-490C-A741-4DA6F89330D1}">
      <dgm:prSet/>
      <dgm:spPr/>
      <dgm:t>
        <a:bodyPr/>
        <a:lstStyle/>
        <a:p>
          <a:endParaRPr lang="en-US"/>
        </a:p>
      </dgm:t>
    </dgm:pt>
    <dgm:pt modelId="{B3BD4FD2-4E9B-428A-AED0-C4E8B77014E6}">
      <dgm:prSet/>
      <dgm:spPr/>
      <dgm:t>
        <a:bodyPr/>
        <a:lstStyle/>
        <a:p>
          <a:r>
            <a:rPr lang="en-ZA" b="1" u="sng" dirty="0"/>
            <a:t>Response to COVID-19</a:t>
          </a:r>
          <a:r>
            <a:rPr lang="en-ZA" b="0" u="none" dirty="0"/>
            <a:t>: This has </a:t>
          </a:r>
          <a:r>
            <a:rPr lang="en-ZA" dirty="0"/>
            <a:t>had an adverse effect on school attendance especially in communities with no access to technology</a:t>
          </a:r>
          <a:endParaRPr lang="en-US" dirty="0"/>
        </a:p>
      </dgm:t>
    </dgm:pt>
    <dgm:pt modelId="{BB12EADA-F96D-402F-AD05-A987C9ED742B}" type="parTrans" cxnId="{45FCE9CD-EDFE-484C-ADD3-EBF0D9D7C735}">
      <dgm:prSet/>
      <dgm:spPr/>
      <dgm:t>
        <a:bodyPr/>
        <a:lstStyle/>
        <a:p>
          <a:endParaRPr lang="en-US"/>
        </a:p>
      </dgm:t>
    </dgm:pt>
    <dgm:pt modelId="{EA319D8D-1F5C-4428-8DCF-8A0BA62F8C59}" type="sibTrans" cxnId="{45FCE9CD-EDFE-484C-ADD3-EBF0D9D7C735}">
      <dgm:prSet/>
      <dgm:spPr/>
      <dgm:t>
        <a:bodyPr/>
        <a:lstStyle/>
        <a:p>
          <a:endParaRPr lang="en-US"/>
        </a:p>
      </dgm:t>
    </dgm:pt>
    <dgm:pt modelId="{D3AF345A-34E9-4D4D-846A-B81CC009407A}" type="pres">
      <dgm:prSet presAssocID="{D8A3999E-A5F5-4D1C-A736-A9FDC6AC5A17}" presName="linear" presStyleCnt="0">
        <dgm:presLayoutVars>
          <dgm:animLvl val="lvl"/>
          <dgm:resizeHandles val="exact"/>
        </dgm:presLayoutVars>
      </dgm:prSet>
      <dgm:spPr/>
      <dgm:t>
        <a:bodyPr/>
        <a:lstStyle/>
        <a:p>
          <a:endParaRPr lang="en-US"/>
        </a:p>
      </dgm:t>
    </dgm:pt>
    <dgm:pt modelId="{000F56A9-751C-425E-A147-E84E9569E221}" type="pres">
      <dgm:prSet presAssocID="{6C073129-E257-46DB-9D95-310108B3D38F}" presName="parentText" presStyleLbl="node1" presStyleIdx="0" presStyleCnt="4" custScaleY="76227" custLinFactNeighborY="-4549">
        <dgm:presLayoutVars>
          <dgm:chMax val="0"/>
          <dgm:bulletEnabled val="1"/>
        </dgm:presLayoutVars>
      </dgm:prSet>
      <dgm:spPr/>
      <dgm:t>
        <a:bodyPr/>
        <a:lstStyle/>
        <a:p>
          <a:endParaRPr lang="en-US"/>
        </a:p>
      </dgm:t>
    </dgm:pt>
    <dgm:pt modelId="{7F160572-8266-4EDA-A545-44704DC7BED8}" type="pres">
      <dgm:prSet presAssocID="{6C073129-E257-46DB-9D95-310108B3D38F}" presName="childText" presStyleLbl="revTx" presStyleIdx="0" presStyleCnt="1">
        <dgm:presLayoutVars>
          <dgm:bulletEnabled val="1"/>
        </dgm:presLayoutVars>
      </dgm:prSet>
      <dgm:spPr/>
      <dgm:t>
        <a:bodyPr/>
        <a:lstStyle/>
        <a:p>
          <a:endParaRPr lang="en-US"/>
        </a:p>
      </dgm:t>
    </dgm:pt>
    <dgm:pt modelId="{441AF5A6-2200-485A-9B46-38915729E1A0}" type="pres">
      <dgm:prSet presAssocID="{70BF8A07-57EF-43BC-9D89-4DF142174EDE}" presName="parentText" presStyleLbl="node1" presStyleIdx="1" presStyleCnt="4">
        <dgm:presLayoutVars>
          <dgm:chMax val="0"/>
          <dgm:bulletEnabled val="1"/>
        </dgm:presLayoutVars>
      </dgm:prSet>
      <dgm:spPr/>
      <dgm:t>
        <a:bodyPr/>
        <a:lstStyle/>
        <a:p>
          <a:endParaRPr lang="en-US"/>
        </a:p>
      </dgm:t>
    </dgm:pt>
    <dgm:pt modelId="{0207AD7F-D692-4721-959A-6C1930E54175}" type="pres">
      <dgm:prSet presAssocID="{10115A89-6655-4942-9D71-2679162CABF7}" presName="spacer" presStyleCnt="0"/>
      <dgm:spPr/>
    </dgm:pt>
    <dgm:pt modelId="{7E1ED539-D9AB-40D5-8B5B-27BC23ABC22E}" type="pres">
      <dgm:prSet presAssocID="{CB5476A9-720B-45FC-8069-EC5B88DE74ED}" presName="parentText" presStyleLbl="node1" presStyleIdx="2" presStyleCnt="4">
        <dgm:presLayoutVars>
          <dgm:chMax val="0"/>
          <dgm:bulletEnabled val="1"/>
        </dgm:presLayoutVars>
      </dgm:prSet>
      <dgm:spPr/>
      <dgm:t>
        <a:bodyPr/>
        <a:lstStyle/>
        <a:p>
          <a:endParaRPr lang="en-US"/>
        </a:p>
      </dgm:t>
    </dgm:pt>
    <dgm:pt modelId="{68C05E11-3350-4F26-A7B4-48840CF16849}" type="pres">
      <dgm:prSet presAssocID="{DD090339-8470-4AEF-8A41-D2B9450E12AC}" presName="spacer" presStyleCnt="0"/>
      <dgm:spPr/>
    </dgm:pt>
    <dgm:pt modelId="{9E63AB90-EE02-466F-97EE-2A818FABE467}" type="pres">
      <dgm:prSet presAssocID="{B3BD4FD2-4E9B-428A-AED0-C4E8B77014E6}" presName="parentText" presStyleLbl="node1" presStyleIdx="3" presStyleCnt="4">
        <dgm:presLayoutVars>
          <dgm:chMax val="0"/>
          <dgm:bulletEnabled val="1"/>
        </dgm:presLayoutVars>
      </dgm:prSet>
      <dgm:spPr/>
      <dgm:t>
        <a:bodyPr/>
        <a:lstStyle/>
        <a:p>
          <a:endParaRPr lang="en-US"/>
        </a:p>
      </dgm:t>
    </dgm:pt>
  </dgm:ptLst>
  <dgm:cxnLst>
    <dgm:cxn modelId="{04910BF8-8AFB-4A8A-A5FF-127BB78EA1D8}" type="presOf" srcId="{607BC6FA-D946-4D5D-8B2A-6D183E72E9DD}" destId="{7F160572-8266-4EDA-A545-44704DC7BED8}" srcOrd="0" destOrd="0" presId="urn:microsoft.com/office/officeart/2005/8/layout/vList2"/>
    <dgm:cxn modelId="{A7F804B5-DC58-4EF3-BC80-2B3214D8C836}" type="presOf" srcId="{D8A3999E-A5F5-4D1C-A736-A9FDC6AC5A17}" destId="{D3AF345A-34E9-4D4D-846A-B81CC009407A}" srcOrd="0" destOrd="0" presId="urn:microsoft.com/office/officeart/2005/8/layout/vList2"/>
    <dgm:cxn modelId="{C43083DF-892A-4B2C-9A89-6E5C5D77150A}" type="presOf" srcId="{70BF8A07-57EF-43BC-9D89-4DF142174EDE}" destId="{441AF5A6-2200-485A-9B46-38915729E1A0}" srcOrd="0" destOrd="0" presId="urn:microsoft.com/office/officeart/2005/8/layout/vList2"/>
    <dgm:cxn modelId="{F7AB6528-848E-453B-8965-BA8C2538E725}" srcId="{D8A3999E-A5F5-4D1C-A736-A9FDC6AC5A17}" destId="{6C073129-E257-46DB-9D95-310108B3D38F}" srcOrd="0" destOrd="0" parTransId="{A6B91718-F1FD-4240-AB9D-42F4C0DFA7AB}" sibTransId="{3AAA3D94-030D-46C4-A108-E0B827268E20}"/>
    <dgm:cxn modelId="{3B6222C9-748C-47B8-BDF9-17911B35DBC7}" type="presOf" srcId="{84CA8D06-2699-4972-BB55-CCBD3501D9B5}" destId="{7F160572-8266-4EDA-A545-44704DC7BED8}" srcOrd="0" destOrd="1" presId="urn:microsoft.com/office/officeart/2005/8/layout/vList2"/>
    <dgm:cxn modelId="{91F7A24E-11C9-44C0-AC2D-38C16D08A875}" type="presOf" srcId="{B3BD4FD2-4E9B-428A-AED0-C4E8B77014E6}" destId="{9E63AB90-EE02-466F-97EE-2A818FABE467}" srcOrd="0" destOrd="0" presId="urn:microsoft.com/office/officeart/2005/8/layout/vList2"/>
    <dgm:cxn modelId="{41666825-066D-490C-A741-4DA6F89330D1}" srcId="{D8A3999E-A5F5-4D1C-A736-A9FDC6AC5A17}" destId="{CB5476A9-720B-45FC-8069-EC5B88DE74ED}" srcOrd="2" destOrd="0" parTransId="{1C6E5232-ABBD-4AF2-80A9-406CEDAD4FC9}" sibTransId="{DD090339-8470-4AEF-8A41-D2B9450E12AC}"/>
    <dgm:cxn modelId="{18DDA17B-EC09-4534-A812-13D559FEFF71}" type="presOf" srcId="{CB5476A9-720B-45FC-8069-EC5B88DE74ED}" destId="{7E1ED539-D9AB-40D5-8B5B-27BC23ABC22E}" srcOrd="0" destOrd="0" presId="urn:microsoft.com/office/officeart/2005/8/layout/vList2"/>
    <dgm:cxn modelId="{52B9D846-24E7-4DF1-86BA-D1ADA98533E9}" type="presOf" srcId="{6C073129-E257-46DB-9D95-310108B3D38F}" destId="{000F56A9-751C-425E-A147-E84E9569E221}" srcOrd="0" destOrd="0" presId="urn:microsoft.com/office/officeart/2005/8/layout/vList2"/>
    <dgm:cxn modelId="{45FCE9CD-EDFE-484C-ADD3-EBF0D9D7C735}" srcId="{D8A3999E-A5F5-4D1C-A736-A9FDC6AC5A17}" destId="{B3BD4FD2-4E9B-428A-AED0-C4E8B77014E6}" srcOrd="3" destOrd="0" parTransId="{BB12EADA-F96D-402F-AD05-A987C9ED742B}" sibTransId="{EA319D8D-1F5C-4428-8DCF-8A0BA62F8C59}"/>
    <dgm:cxn modelId="{A9A1E8FD-DE26-4A64-AAD8-A76DC9099112}" srcId="{D8A3999E-A5F5-4D1C-A736-A9FDC6AC5A17}" destId="{70BF8A07-57EF-43BC-9D89-4DF142174EDE}" srcOrd="1" destOrd="0" parTransId="{02715838-5CDA-4F95-BE72-74E838348592}" sibTransId="{10115A89-6655-4942-9D71-2679162CABF7}"/>
    <dgm:cxn modelId="{6398D452-8A3B-4834-BA94-CA0531FEA35C}" srcId="{6C073129-E257-46DB-9D95-310108B3D38F}" destId="{607BC6FA-D946-4D5D-8B2A-6D183E72E9DD}" srcOrd="0" destOrd="0" parTransId="{2D5B9FFC-227E-46F8-A95F-5FA82A22AEE1}" sibTransId="{16ECD403-7AAB-4796-903C-DAB4CA362FDB}"/>
    <dgm:cxn modelId="{F05E0D6A-8663-4C3B-B46A-2DDD9C53767C}" srcId="{6C073129-E257-46DB-9D95-310108B3D38F}" destId="{84CA8D06-2699-4972-BB55-CCBD3501D9B5}" srcOrd="1" destOrd="0" parTransId="{63AB1F07-2201-4533-AF9E-F8F77423D136}" sibTransId="{6351F303-F931-4B7B-B807-788AE56F7C8B}"/>
    <dgm:cxn modelId="{E1A78883-1267-4947-B684-E34E09E017E6}" type="presParOf" srcId="{D3AF345A-34E9-4D4D-846A-B81CC009407A}" destId="{000F56A9-751C-425E-A147-E84E9569E221}" srcOrd="0" destOrd="0" presId="urn:microsoft.com/office/officeart/2005/8/layout/vList2"/>
    <dgm:cxn modelId="{142E17CC-1FD9-446B-93B0-DB7A91D31EE0}" type="presParOf" srcId="{D3AF345A-34E9-4D4D-846A-B81CC009407A}" destId="{7F160572-8266-4EDA-A545-44704DC7BED8}" srcOrd="1" destOrd="0" presId="urn:microsoft.com/office/officeart/2005/8/layout/vList2"/>
    <dgm:cxn modelId="{6F02D33D-BD23-4CDC-A26C-5D0B8BAFAA4F}" type="presParOf" srcId="{D3AF345A-34E9-4D4D-846A-B81CC009407A}" destId="{441AF5A6-2200-485A-9B46-38915729E1A0}" srcOrd="2" destOrd="0" presId="urn:microsoft.com/office/officeart/2005/8/layout/vList2"/>
    <dgm:cxn modelId="{CB8F75AD-EB48-47AA-9F25-C89B4A950FFD}" type="presParOf" srcId="{D3AF345A-34E9-4D4D-846A-B81CC009407A}" destId="{0207AD7F-D692-4721-959A-6C1930E54175}" srcOrd="3" destOrd="0" presId="urn:microsoft.com/office/officeart/2005/8/layout/vList2"/>
    <dgm:cxn modelId="{977911D7-0C13-4DD7-ADB7-819792C81CB7}" type="presParOf" srcId="{D3AF345A-34E9-4D4D-846A-B81CC009407A}" destId="{7E1ED539-D9AB-40D5-8B5B-27BC23ABC22E}" srcOrd="4" destOrd="0" presId="urn:microsoft.com/office/officeart/2005/8/layout/vList2"/>
    <dgm:cxn modelId="{685BD7FC-6E5F-4D57-BB55-A231EE7FFEB1}" type="presParOf" srcId="{D3AF345A-34E9-4D4D-846A-B81CC009407A}" destId="{68C05E11-3350-4F26-A7B4-48840CF16849}" srcOrd="5" destOrd="0" presId="urn:microsoft.com/office/officeart/2005/8/layout/vList2"/>
    <dgm:cxn modelId="{401DD04F-6C9D-442C-B756-9EBCEAF00B02}" type="presParOf" srcId="{D3AF345A-34E9-4D4D-846A-B81CC009407A}" destId="{9E63AB90-EE02-466F-97EE-2A818FABE46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D093589-0E38-4FA3-BBE1-A4346E1572A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9174468-C4AF-4ADE-8062-A20B45E99D70}">
      <dgm:prSet custT="1"/>
      <dgm:spPr/>
      <dgm:t>
        <a:bodyPr/>
        <a:lstStyle/>
        <a:p>
          <a:r>
            <a:rPr lang="en-ZA" sz="2000" b="1" u="sng" dirty="0"/>
            <a:t>Children in Conflict with the Law</a:t>
          </a:r>
          <a:r>
            <a:rPr lang="en-ZA" sz="2300" dirty="0"/>
            <a:t>: </a:t>
          </a:r>
          <a:endParaRPr lang="en-US" sz="2300" dirty="0"/>
        </a:p>
      </dgm:t>
    </dgm:pt>
    <dgm:pt modelId="{3FAD3935-706A-4C99-9FAE-BCFD4CA91548}" type="parTrans" cxnId="{F4EC8D19-B0E2-466B-BD9A-13A1715F9D10}">
      <dgm:prSet/>
      <dgm:spPr/>
      <dgm:t>
        <a:bodyPr/>
        <a:lstStyle/>
        <a:p>
          <a:endParaRPr lang="en-US"/>
        </a:p>
      </dgm:t>
    </dgm:pt>
    <dgm:pt modelId="{D0716B91-5C53-45C6-A3EB-516AA00EC093}" type="sibTrans" cxnId="{F4EC8D19-B0E2-466B-BD9A-13A1715F9D10}">
      <dgm:prSet/>
      <dgm:spPr/>
      <dgm:t>
        <a:bodyPr/>
        <a:lstStyle/>
        <a:p>
          <a:endParaRPr lang="en-US"/>
        </a:p>
      </dgm:t>
    </dgm:pt>
    <dgm:pt modelId="{B26F48A5-E1B9-45BE-9F61-20BCF206BDAB}">
      <dgm:prSet custT="1"/>
      <dgm:spPr/>
      <dgm:t>
        <a:bodyPr/>
        <a:lstStyle/>
        <a:p>
          <a:r>
            <a:rPr lang="en-ZA" sz="2000" dirty="0"/>
            <a:t>of the </a:t>
          </a:r>
          <a:r>
            <a:rPr lang="en-ZA" sz="2000" b="1" dirty="0"/>
            <a:t>21 022 </a:t>
          </a:r>
          <a:r>
            <a:rPr lang="en-ZA" sz="2000" dirty="0"/>
            <a:t>murders committed between April 2018 and March 2019, </a:t>
          </a:r>
          <a:r>
            <a:rPr lang="en-ZA" sz="2000" b="1" dirty="0"/>
            <a:t>736</a:t>
          </a:r>
          <a:r>
            <a:rPr lang="en-ZA" sz="2000" dirty="0"/>
            <a:t> were committed by children. </a:t>
          </a:r>
          <a:endParaRPr lang="en-US" sz="2000" dirty="0"/>
        </a:p>
      </dgm:t>
    </dgm:pt>
    <dgm:pt modelId="{7FBD2DFD-8D6D-4AF9-B7D5-35BAF29AF7B5}" type="parTrans" cxnId="{8F97C951-0E84-4525-989D-D1595B04BCF2}">
      <dgm:prSet/>
      <dgm:spPr/>
      <dgm:t>
        <a:bodyPr/>
        <a:lstStyle/>
        <a:p>
          <a:endParaRPr lang="en-US"/>
        </a:p>
      </dgm:t>
    </dgm:pt>
    <dgm:pt modelId="{EB531D3A-C9BE-4EEB-9EB3-353A80B671B9}" type="sibTrans" cxnId="{8F97C951-0E84-4525-989D-D1595B04BCF2}">
      <dgm:prSet/>
      <dgm:spPr/>
      <dgm:t>
        <a:bodyPr/>
        <a:lstStyle/>
        <a:p>
          <a:endParaRPr lang="en-US"/>
        </a:p>
      </dgm:t>
    </dgm:pt>
    <dgm:pt modelId="{4157EEA6-E8CD-4A81-8F84-5F3F7B875BE1}">
      <dgm:prSet custT="1"/>
      <dgm:spPr/>
      <dgm:t>
        <a:bodyPr/>
        <a:lstStyle/>
        <a:p>
          <a:r>
            <a:rPr lang="en-ZA" sz="2000" b="1" dirty="0"/>
            <a:t>44 (0.5%) </a:t>
          </a:r>
          <a:r>
            <a:rPr lang="en-ZA" sz="2000" dirty="0"/>
            <a:t>children aged 10 and 11 years appeared in preliminary inquiries during the reporting period. </a:t>
          </a:r>
          <a:endParaRPr lang="en-US" sz="2000" dirty="0"/>
        </a:p>
      </dgm:t>
    </dgm:pt>
    <dgm:pt modelId="{35DCF8F3-F0D1-4EFB-B7E6-B73DDD189B9E}" type="parTrans" cxnId="{93FAB902-70D6-4DA1-980A-3E828281F440}">
      <dgm:prSet/>
      <dgm:spPr/>
      <dgm:t>
        <a:bodyPr/>
        <a:lstStyle/>
        <a:p>
          <a:endParaRPr lang="en-US"/>
        </a:p>
      </dgm:t>
    </dgm:pt>
    <dgm:pt modelId="{27120D33-D7ED-4C87-B505-B43953BAE80C}" type="sibTrans" cxnId="{93FAB902-70D6-4DA1-980A-3E828281F440}">
      <dgm:prSet/>
      <dgm:spPr/>
      <dgm:t>
        <a:bodyPr/>
        <a:lstStyle/>
        <a:p>
          <a:endParaRPr lang="en-US"/>
        </a:p>
      </dgm:t>
    </dgm:pt>
    <dgm:pt modelId="{73CCB909-5E69-4F71-968E-5C0C06C30931}">
      <dgm:prSet custT="1"/>
      <dgm:spPr/>
      <dgm:t>
        <a:bodyPr/>
        <a:lstStyle/>
        <a:p>
          <a:r>
            <a:rPr lang="en-ZA" sz="2000" dirty="0"/>
            <a:t>A total of </a:t>
          </a:r>
          <a:r>
            <a:rPr lang="en-ZA" sz="2000" b="1" dirty="0"/>
            <a:t>39% </a:t>
          </a:r>
          <a:r>
            <a:rPr lang="en-ZA" sz="2000" dirty="0"/>
            <a:t>of 17-year-old children appeared in preliminary inquiries. Of these children, </a:t>
          </a:r>
          <a:r>
            <a:rPr lang="en-ZA" sz="2000" b="1" dirty="0"/>
            <a:t>53% </a:t>
          </a:r>
          <a:r>
            <a:rPr lang="en-ZA" sz="2000" dirty="0"/>
            <a:t>were referred to child justice courts for plea and trial. </a:t>
          </a:r>
          <a:r>
            <a:rPr lang="en-ZA" sz="2000" b="1" dirty="0"/>
            <a:t>25% </a:t>
          </a:r>
          <a:r>
            <a:rPr lang="en-ZA" sz="2000" dirty="0"/>
            <a:t>of the children were diverted during the preliminary inquiries.</a:t>
          </a:r>
          <a:endParaRPr lang="en-US" sz="2000" dirty="0"/>
        </a:p>
      </dgm:t>
    </dgm:pt>
    <dgm:pt modelId="{F5F7E72C-B12D-4055-897A-A6A261563A94}" type="parTrans" cxnId="{697ED861-79E8-431D-A129-0B1712692C8A}">
      <dgm:prSet/>
      <dgm:spPr/>
      <dgm:t>
        <a:bodyPr/>
        <a:lstStyle/>
        <a:p>
          <a:endParaRPr lang="en-US"/>
        </a:p>
      </dgm:t>
    </dgm:pt>
    <dgm:pt modelId="{34987D9B-E239-43DB-BEDF-AE5A4F1607F8}" type="sibTrans" cxnId="{697ED861-79E8-431D-A129-0B1712692C8A}">
      <dgm:prSet/>
      <dgm:spPr/>
      <dgm:t>
        <a:bodyPr/>
        <a:lstStyle/>
        <a:p>
          <a:endParaRPr lang="en-US"/>
        </a:p>
      </dgm:t>
    </dgm:pt>
    <dgm:pt modelId="{CA91C1BF-18DE-43EE-AB00-768617BECC54}">
      <dgm:prSet custT="1"/>
      <dgm:spPr/>
      <dgm:t>
        <a:bodyPr/>
        <a:lstStyle/>
        <a:p>
          <a:r>
            <a:rPr lang="en-ZA" sz="2000" b="1" u="sng" dirty="0"/>
            <a:t>Violence against Children</a:t>
          </a:r>
          <a:r>
            <a:rPr lang="en-ZA" sz="2000" dirty="0"/>
            <a:t>: </a:t>
          </a:r>
          <a:endParaRPr lang="en-US" sz="2000" dirty="0"/>
        </a:p>
      </dgm:t>
    </dgm:pt>
    <dgm:pt modelId="{A3BA51A5-E233-485D-A6FB-63FDEBCFE29F}" type="parTrans" cxnId="{3ED28642-8623-4017-BBF3-E0FB97E55CA1}">
      <dgm:prSet/>
      <dgm:spPr/>
      <dgm:t>
        <a:bodyPr/>
        <a:lstStyle/>
        <a:p>
          <a:endParaRPr lang="en-US"/>
        </a:p>
      </dgm:t>
    </dgm:pt>
    <dgm:pt modelId="{CC4DE4D7-26CD-4728-B2A4-5CDAB5419917}" type="sibTrans" cxnId="{3ED28642-8623-4017-BBF3-E0FB97E55CA1}">
      <dgm:prSet/>
      <dgm:spPr/>
      <dgm:t>
        <a:bodyPr/>
        <a:lstStyle/>
        <a:p>
          <a:endParaRPr lang="en-US"/>
        </a:p>
      </dgm:t>
    </dgm:pt>
    <dgm:pt modelId="{3DDB5A57-60E5-4533-B699-16C2B786ACE3}">
      <dgm:prSet custT="1"/>
      <dgm:spPr/>
      <dgm:t>
        <a:bodyPr/>
        <a:lstStyle/>
        <a:p>
          <a:r>
            <a:rPr lang="en-ZA" sz="2000" dirty="0"/>
            <a:t>13% of children have been victims of bullying and cyber bullying,</a:t>
          </a:r>
          <a:endParaRPr lang="en-US" sz="2000" dirty="0"/>
        </a:p>
      </dgm:t>
    </dgm:pt>
    <dgm:pt modelId="{5F47079D-9705-43B5-834B-FDBA750B6C23}" type="parTrans" cxnId="{8E117CC9-52DD-44B8-BD31-C5B6AFB4914D}">
      <dgm:prSet/>
      <dgm:spPr/>
      <dgm:t>
        <a:bodyPr/>
        <a:lstStyle/>
        <a:p>
          <a:endParaRPr lang="en-US"/>
        </a:p>
      </dgm:t>
    </dgm:pt>
    <dgm:pt modelId="{2B630A5A-224D-4EEA-B942-97C2B2224F87}" type="sibTrans" cxnId="{8E117CC9-52DD-44B8-BD31-C5B6AFB4914D}">
      <dgm:prSet/>
      <dgm:spPr/>
      <dgm:t>
        <a:bodyPr/>
        <a:lstStyle/>
        <a:p>
          <a:endParaRPr lang="en-US"/>
        </a:p>
      </dgm:t>
    </dgm:pt>
    <dgm:pt modelId="{23FA774A-63B5-4F46-8926-AB2033CD1ECA}">
      <dgm:prSet custT="1"/>
      <dgm:spPr/>
      <dgm:t>
        <a:bodyPr/>
        <a:lstStyle/>
        <a:p>
          <a:r>
            <a:rPr lang="en-ZA" sz="2000" dirty="0"/>
            <a:t>2019/2020 Annual Crime Statistics showed that more than 24,000 children were sexually assaulted.</a:t>
          </a:r>
          <a:endParaRPr lang="en-US" sz="2000" dirty="0"/>
        </a:p>
      </dgm:t>
    </dgm:pt>
    <dgm:pt modelId="{F2C7BDD2-E1AA-4AAB-8860-C06EC08AA117}" type="parTrans" cxnId="{BAB32360-0BAF-4B83-BC83-50001CB1F4FB}">
      <dgm:prSet/>
      <dgm:spPr/>
      <dgm:t>
        <a:bodyPr/>
        <a:lstStyle/>
        <a:p>
          <a:endParaRPr lang="en-US"/>
        </a:p>
      </dgm:t>
    </dgm:pt>
    <dgm:pt modelId="{BE279A83-AA9C-4BAC-8789-79B9E0FA4127}" type="sibTrans" cxnId="{BAB32360-0BAF-4B83-BC83-50001CB1F4FB}">
      <dgm:prSet/>
      <dgm:spPr/>
      <dgm:t>
        <a:bodyPr/>
        <a:lstStyle/>
        <a:p>
          <a:endParaRPr lang="en-US"/>
        </a:p>
      </dgm:t>
    </dgm:pt>
    <dgm:pt modelId="{19B48CD9-A2A2-4030-88AB-731846F748A5}">
      <dgm:prSet custT="1"/>
      <dgm:spPr/>
      <dgm:t>
        <a:bodyPr/>
        <a:lstStyle/>
        <a:p>
          <a:r>
            <a:rPr lang="en-ZA" sz="2000" dirty="0"/>
            <a:t>Between April 2020 and July 2021, more than 160 cases of sexual misconduct were  committed by male teachers </a:t>
          </a:r>
          <a:endParaRPr lang="en-US" sz="2000" dirty="0"/>
        </a:p>
      </dgm:t>
    </dgm:pt>
    <dgm:pt modelId="{0EA8389C-2A58-4166-88EA-8F57198896EA}" type="parTrans" cxnId="{D1A55621-EEFF-4E87-B1C6-07069CF7B55E}">
      <dgm:prSet/>
      <dgm:spPr/>
      <dgm:t>
        <a:bodyPr/>
        <a:lstStyle/>
        <a:p>
          <a:endParaRPr lang="en-US"/>
        </a:p>
      </dgm:t>
    </dgm:pt>
    <dgm:pt modelId="{5AE3CDB3-3636-442B-B1F6-EDA53C357322}" type="sibTrans" cxnId="{D1A55621-EEFF-4E87-B1C6-07069CF7B55E}">
      <dgm:prSet/>
      <dgm:spPr/>
      <dgm:t>
        <a:bodyPr/>
        <a:lstStyle/>
        <a:p>
          <a:endParaRPr lang="en-US"/>
        </a:p>
      </dgm:t>
    </dgm:pt>
    <dgm:pt modelId="{0C673E5D-9712-4C26-903E-FCC54208D887}">
      <dgm:prSet custT="1"/>
      <dgm:spPr/>
      <dgm:t>
        <a:bodyPr/>
        <a:lstStyle/>
        <a:p>
          <a:r>
            <a:rPr lang="en-ZA" sz="2000" dirty="0"/>
            <a:t>Girls were physically and sexually assaulted by educators, schoolmates, family, &amp; community members.</a:t>
          </a:r>
          <a:endParaRPr lang="en-US" sz="2000" dirty="0"/>
        </a:p>
      </dgm:t>
    </dgm:pt>
    <dgm:pt modelId="{57E27079-15E5-4902-BDB7-FA0D5F10429A}" type="parTrans" cxnId="{C2A53323-171B-46AA-930C-44DF7F9048E3}">
      <dgm:prSet/>
      <dgm:spPr/>
      <dgm:t>
        <a:bodyPr/>
        <a:lstStyle/>
        <a:p>
          <a:endParaRPr lang="en-US"/>
        </a:p>
      </dgm:t>
    </dgm:pt>
    <dgm:pt modelId="{AD302A0C-B4B6-45EE-9D3C-FA2CA8FFC5A4}" type="sibTrans" cxnId="{C2A53323-171B-46AA-930C-44DF7F9048E3}">
      <dgm:prSet/>
      <dgm:spPr/>
      <dgm:t>
        <a:bodyPr/>
        <a:lstStyle/>
        <a:p>
          <a:endParaRPr lang="en-US"/>
        </a:p>
      </dgm:t>
    </dgm:pt>
    <dgm:pt modelId="{46FC9EB0-F5C6-4190-9459-1AFCA00EB44D}" type="pres">
      <dgm:prSet presAssocID="{ED093589-0E38-4FA3-BBE1-A4346E1572A1}" presName="linear" presStyleCnt="0">
        <dgm:presLayoutVars>
          <dgm:animLvl val="lvl"/>
          <dgm:resizeHandles val="exact"/>
        </dgm:presLayoutVars>
      </dgm:prSet>
      <dgm:spPr/>
      <dgm:t>
        <a:bodyPr/>
        <a:lstStyle/>
        <a:p>
          <a:endParaRPr lang="en-US"/>
        </a:p>
      </dgm:t>
    </dgm:pt>
    <dgm:pt modelId="{4EFE0456-273C-4C15-9AD3-42701E2FEC0E}" type="pres">
      <dgm:prSet presAssocID="{D9174468-C4AF-4ADE-8062-A20B45E99D70}" presName="parentText" presStyleLbl="node1" presStyleIdx="0" presStyleCnt="2">
        <dgm:presLayoutVars>
          <dgm:chMax val="0"/>
          <dgm:bulletEnabled val="1"/>
        </dgm:presLayoutVars>
      </dgm:prSet>
      <dgm:spPr/>
      <dgm:t>
        <a:bodyPr/>
        <a:lstStyle/>
        <a:p>
          <a:endParaRPr lang="en-US"/>
        </a:p>
      </dgm:t>
    </dgm:pt>
    <dgm:pt modelId="{75B71927-FAB5-4D95-AC97-0E625BF511F4}" type="pres">
      <dgm:prSet presAssocID="{D9174468-C4AF-4ADE-8062-A20B45E99D70}" presName="childText" presStyleLbl="revTx" presStyleIdx="0" presStyleCnt="2" custScaleY="111684">
        <dgm:presLayoutVars>
          <dgm:bulletEnabled val="1"/>
        </dgm:presLayoutVars>
      </dgm:prSet>
      <dgm:spPr/>
      <dgm:t>
        <a:bodyPr/>
        <a:lstStyle/>
        <a:p>
          <a:endParaRPr lang="en-US"/>
        </a:p>
      </dgm:t>
    </dgm:pt>
    <dgm:pt modelId="{1ECF4E47-E209-404E-9D45-8ED9B9F7FE92}" type="pres">
      <dgm:prSet presAssocID="{CA91C1BF-18DE-43EE-AB00-768617BECC54}" presName="parentText" presStyleLbl="node1" presStyleIdx="1" presStyleCnt="2">
        <dgm:presLayoutVars>
          <dgm:chMax val="0"/>
          <dgm:bulletEnabled val="1"/>
        </dgm:presLayoutVars>
      </dgm:prSet>
      <dgm:spPr/>
      <dgm:t>
        <a:bodyPr/>
        <a:lstStyle/>
        <a:p>
          <a:endParaRPr lang="en-US"/>
        </a:p>
      </dgm:t>
    </dgm:pt>
    <dgm:pt modelId="{3CBFAC08-B6FB-46BE-8694-40D53F0EEA5C}" type="pres">
      <dgm:prSet presAssocID="{CA91C1BF-18DE-43EE-AB00-768617BECC54}" presName="childText" presStyleLbl="revTx" presStyleIdx="1" presStyleCnt="2">
        <dgm:presLayoutVars>
          <dgm:bulletEnabled val="1"/>
        </dgm:presLayoutVars>
      </dgm:prSet>
      <dgm:spPr/>
      <dgm:t>
        <a:bodyPr/>
        <a:lstStyle/>
        <a:p>
          <a:endParaRPr lang="en-US"/>
        </a:p>
      </dgm:t>
    </dgm:pt>
  </dgm:ptLst>
  <dgm:cxnLst>
    <dgm:cxn modelId="{4687459E-5643-48FF-B85F-A5103F1AB7FD}" type="presOf" srcId="{0C673E5D-9712-4C26-903E-FCC54208D887}" destId="{3CBFAC08-B6FB-46BE-8694-40D53F0EEA5C}" srcOrd="0" destOrd="3" presId="urn:microsoft.com/office/officeart/2005/8/layout/vList2"/>
    <dgm:cxn modelId="{EE14F8AC-2592-4DC2-8A9D-48F865CD5DBB}" type="presOf" srcId="{23FA774A-63B5-4F46-8926-AB2033CD1ECA}" destId="{3CBFAC08-B6FB-46BE-8694-40D53F0EEA5C}" srcOrd="0" destOrd="1" presId="urn:microsoft.com/office/officeart/2005/8/layout/vList2"/>
    <dgm:cxn modelId="{8E117CC9-52DD-44B8-BD31-C5B6AFB4914D}" srcId="{CA91C1BF-18DE-43EE-AB00-768617BECC54}" destId="{3DDB5A57-60E5-4533-B699-16C2B786ACE3}" srcOrd="0" destOrd="0" parTransId="{5F47079D-9705-43B5-834B-FDBA750B6C23}" sibTransId="{2B630A5A-224D-4EEA-B942-97C2B2224F87}"/>
    <dgm:cxn modelId="{D1A55621-EEFF-4E87-B1C6-07069CF7B55E}" srcId="{CA91C1BF-18DE-43EE-AB00-768617BECC54}" destId="{19B48CD9-A2A2-4030-88AB-731846F748A5}" srcOrd="2" destOrd="0" parTransId="{0EA8389C-2A58-4166-88EA-8F57198896EA}" sibTransId="{5AE3CDB3-3636-442B-B1F6-EDA53C357322}"/>
    <dgm:cxn modelId="{8CE32E0E-D780-47C7-A42A-111EFE6430F5}" type="presOf" srcId="{4157EEA6-E8CD-4A81-8F84-5F3F7B875BE1}" destId="{75B71927-FAB5-4D95-AC97-0E625BF511F4}" srcOrd="0" destOrd="1" presId="urn:microsoft.com/office/officeart/2005/8/layout/vList2"/>
    <dgm:cxn modelId="{3ED28642-8623-4017-BBF3-E0FB97E55CA1}" srcId="{ED093589-0E38-4FA3-BBE1-A4346E1572A1}" destId="{CA91C1BF-18DE-43EE-AB00-768617BECC54}" srcOrd="1" destOrd="0" parTransId="{A3BA51A5-E233-485D-A6FB-63FDEBCFE29F}" sibTransId="{CC4DE4D7-26CD-4728-B2A4-5CDAB5419917}"/>
    <dgm:cxn modelId="{FF2B5FB3-BB15-484E-9056-1F8096B11718}" type="presOf" srcId="{3DDB5A57-60E5-4533-B699-16C2B786ACE3}" destId="{3CBFAC08-B6FB-46BE-8694-40D53F0EEA5C}" srcOrd="0" destOrd="0" presId="urn:microsoft.com/office/officeart/2005/8/layout/vList2"/>
    <dgm:cxn modelId="{93FAB902-70D6-4DA1-980A-3E828281F440}" srcId="{D9174468-C4AF-4ADE-8062-A20B45E99D70}" destId="{4157EEA6-E8CD-4A81-8F84-5F3F7B875BE1}" srcOrd="1" destOrd="0" parTransId="{35DCF8F3-F0D1-4EFB-B7E6-B73DDD189B9E}" sibTransId="{27120D33-D7ED-4C87-B505-B43953BAE80C}"/>
    <dgm:cxn modelId="{6FE24F9E-21D1-4277-A880-9DF5AD60B804}" type="presOf" srcId="{CA91C1BF-18DE-43EE-AB00-768617BECC54}" destId="{1ECF4E47-E209-404E-9D45-8ED9B9F7FE92}" srcOrd="0" destOrd="0" presId="urn:microsoft.com/office/officeart/2005/8/layout/vList2"/>
    <dgm:cxn modelId="{6E99CF8B-8ECE-43AA-BDDB-988B846F319E}" type="presOf" srcId="{73CCB909-5E69-4F71-968E-5C0C06C30931}" destId="{75B71927-FAB5-4D95-AC97-0E625BF511F4}" srcOrd="0" destOrd="2" presId="urn:microsoft.com/office/officeart/2005/8/layout/vList2"/>
    <dgm:cxn modelId="{697ED861-79E8-431D-A129-0B1712692C8A}" srcId="{D9174468-C4AF-4ADE-8062-A20B45E99D70}" destId="{73CCB909-5E69-4F71-968E-5C0C06C30931}" srcOrd="2" destOrd="0" parTransId="{F5F7E72C-B12D-4055-897A-A6A261563A94}" sibTransId="{34987D9B-E239-43DB-BEDF-AE5A4F1607F8}"/>
    <dgm:cxn modelId="{B0C3B0B9-3299-4B52-9D77-D45354ABAD0B}" type="presOf" srcId="{19B48CD9-A2A2-4030-88AB-731846F748A5}" destId="{3CBFAC08-B6FB-46BE-8694-40D53F0EEA5C}" srcOrd="0" destOrd="2" presId="urn:microsoft.com/office/officeart/2005/8/layout/vList2"/>
    <dgm:cxn modelId="{4E92F046-FF22-478C-B89D-B845FEA04E95}" type="presOf" srcId="{ED093589-0E38-4FA3-BBE1-A4346E1572A1}" destId="{46FC9EB0-F5C6-4190-9459-1AFCA00EB44D}" srcOrd="0" destOrd="0" presId="urn:microsoft.com/office/officeart/2005/8/layout/vList2"/>
    <dgm:cxn modelId="{27E83F88-7E9A-4646-BFED-AF525F5FDDB2}" type="presOf" srcId="{B26F48A5-E1B9-45BE-9F61-20BCF206BDAB}" destId="{75B71927-FAB5-4D95-AC97-0E625BF511F4}" srcOrd="0" destOrd="0" presId="urn:microsoft.com/office/officeart/2005/8/layout/vList2"/>
    <dgm:cxn modelId="{F4EC8D19-B0E2-466B-BD9A-13A1715F9D10}" srcId="{ED093589-0E38-4FA3-BBE1-A4346E1572A1}" destId="{D9174468-C4AF-4ADE-8062-A20B45E99D70}" srcOrd="0" destOrd="0" parTransId="{3FAD3935-706A-4C99-9FAE-BCFD4CA91548}" sibTransId="{D0716B91-5C53-45C6-A3EB-516AA00EC093}"/>
    <dgm:cxn modelId="{BAB32360-0BAF-4B83-BC83-50001CB1F4FB}" srcId="{CA91C1BF-18DE-43EE-AB00-768617BECC54}" destId="{23FA774A-63B5-4F46-8926-AB2033CD1ECA}" srcOrd="1" destOrd="0" parTransId="{F2C7BDD2-E1AA-4AAB-8860-C06EC08AA117}" sibTransId="{BE279A83-AA9C-4BAC-8789-79B9E0FA4127}"/>
    <dgm:cxn modelId="{C2A53323-171B-46AA-930C-44DF7F9048E3}" srcId="{CA91C1BF-18DE-43EE-AB00-768617BECC54}" destId="{0C673E5D-9712-4C26-903E-FCC54208D887}" srcOrd="3" destOrd="0" parTransId="{57E27079-15E5-4902-BDB7-FA0D5F10429A}" sibTransId="{AD302A0C-B4B6-45EE-9D3C-FA2CA8FFC5A4}"/>
    <dgm:cxn modelId="{0FC8595B-2256-4353-832A-7D93E4FADA9D}" type="presOf" srcId="{D9174468-C4AF-4ADE-8062-A20B45E99D70}" destId="{4EFE0456-273C-4C15-9AD3-42701E2FEC0E}" srcOrd="0" destOrd="0" presId="urn:microsoft.com/office/officeart/2005/8/layout/vList2"/>
    <dgm:cxn modelId="{8F97C951-0E84-4525-989D-D1595B04BCF2}" srcId="{D9174468-C4AF-4ADE-8062-A20B45E99D70}" destId="{B26F48A5-E1B9-45BE-9F61-20BCF206BDAB}" srcOrd="0" destOrd="0" parTransId="{7FBD2DFD-8D6D-4AF9-B7D5-35BAF29AF7B5}" sibTransId="{EB531D3A-C9BE-4EEB-9EB3-353A80B671B9}"/>
    <dgm:cxn modelId="{9EBD06AA-045E-4CC6-8165-360254569DF9}" type="presParOf" srcId="{46FC9EB0-F5C6-4190-9459-1AFCA00EB44D}" destId="{4EFE0456-273C-4C15-9AD3-42701E2FEC0E}" srcOrd="0" destOrd="0" presId="urn:microsoft.com/office/officeart/2005/8/layout/vList2"/>
    <dgm:cxn modelId="{1048CB73-8047-46C1-BB64-AEA9EAF3FA11}" type="presParOf" srcId="{46FC9EB0-F5C6-4190-9459-1AFCA00EB44D}" destId="{75B71927-FAB5-4D95-AC97-0E625BF511F4}" srcOrd="1" destOrd="0" presId="urn:microsoft.com/office/officeart/2005/8/layout/vList2"/>
    <dgm:cxn modelId="{3F181892-5834-43C7-B074-9C2027A4BA92}" type="presParOf" srcId="{46FC9EB0-F5C6-4190-9459-1AFCA00EB44D}" destId="{1ECF4E47-E209-404E-9D45-8ED9B9F7FE92}" srcOrd="2" destOrd="0" presId="urn:microsoft.com/office/officeart/2005/8/layout/vList2"/>
    <dgm:cxn modelId="{9B4F163C-41C2-4D22-B8D8-73A9BFCE065B}" type="presParOf" srcId="{46FC9EB0-F5C6-4190-9459-1AFCA00EB44D}" destId="{3CBFAC08-B6FB-46BE-8694-40D53F0EEA5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44FC676-3D89-4E90-9ACD-5B450C2FC9B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371F055-53BB-4EDB-84C3-2C3086D5EC8D}">
      <dgm:prSet custT="1"/>
      <dgm:spPr/>
      <dgm:t>
        <a:bodyPr/>
        <a:lstStyle/>
        <a:p>
          <a:endParaRPr lang="en-US" sz="2000" dirty="0"/>
        </a:p>
      </dgm:t>
    </dgm:pt>
    <dgm:pt modelId="{47807DD0-A237-4DCC-A2CF-B8A0ABDB4EFF}" type="parTrans" cxnId="{F65C7788-F617-412A-A5BC-9253640ECA96}">
      <dgm:prSet/>
      <dgm:spPr/>
      <dgm:t>
        <a:bodyPr/>
        <a:lstStyle/>
        <a:p>
          <a:endParaRPr lang="en-US"/>
        </a:p>
      </dgm:t>
    </dgm:pt>
    <dgm:pt modelId="{77A9C927-620F-4F49-A770-B3F51ADE9BEA}" type="sibTrans" cxnId="{F65C7788-F617-412A-A5BC-9253640ECA96}">
      <dgm:prSet/>
      <dgm:spPr/>
      <dgm:t>
        <a:bodyPr/>
        <a:lstStyle/>
        <a:p>
          <a:endParaRPr lang="en-US"/>
        </a:p>
      </dgm:t>
    </dgm:pt>
    <dgm:pt modelId="{A88A50E1-C2F1-45B2-863C-4C3299F01E52}">
      <dgm:prSet custT="1"/>
      <dgm:spPr/>
      <dgm:t>
        <a:bodyPr/>
        <a:lstStyle/>
        <a:p>
          <a:r>
            <a:rPr lang="en-ZA" sz="2000" b="1" u="sng" dirty="0"/>
            <a:t>Child Neglect and Abuse</a:t>
          </a:r>
          <a:r>
            <a:rPr lang="en-ZA" sz="2000" b="1" dirty="0"/>
            <a:t>: </a:t>
          </a:r>
          <a:r>
            <a:rPr lang="en-ZA" sz="2000" dirty="0"/>
            <a:t>According to the 2018/19 South African Police Service (SAPS) report, the total number of charges reported for crimes committed against children increased by </a:t>
          </a:r>
          <a:r>
            <a:rPr lang="en-ZA" sz="2000" b="1" dirty="0"/>
            <a:t>7,5% </a:t>
          </a:r>
          <a:r>
            <a:rPr lang="en-ZA" sz="2000" dirty="0"/>
            <a:t>during the 2017/18 to 2018/19 period.</a:t>
          </a:r>
          <a:endParaRPr lang="en-US" sz="2000" dirty="0"/>
        </a:p>
      </dgm:t>
    </dgm:pt>
    <dgm:pt modelId="{D3644719-11BB-4D05-8E0C-C8401933AC57}" type="parTrans" cxnId="{DBFE9F14-2D7A-453B-B5C8-37F14BC62518}">
      <dgm:prSet/>
      <dgm:spPr/>
      <dgm:t>
        <a:bodyPr/>
        <a:lstStyle/>
        <a:p>
          <a:endParaRPr lang="en-US"/>
        </a:p>
      </dgm:t>
    </dgm:pt>
    <dgm:pt modelId="{90CE6905-FCEE-4253-9E57-F00BD9AED77F}" type="sibTrans" cxnId="{DBFE9F14-2D7A-453B-B5C8-37F14BC62518}">
      <dgm:prSet/>
      <dgm:spPr/>
      <dgm:t>
        <a:bodyPr/>
        <a:lstStyle/>
        <a:p>
          <a:endParaRPr lang="en-US"/>
        </a:p>
      </dgm:t>
    </dgm:pt>
    <dgm:pt modelId="{DCA9B607-3AAD-47A3-9841-D4FA4C1D6DAE}">
      <dgm:prSet custT="1"/>
      <dgm:spPr/>
      <dgm:t>
        <a:bodyPr/>
        <a:lstStyle/>
        <a:p>
          <a:r>
            <a:rPr lang="en-ZA" sz="2000" b="1" u="sng" dirty="0"/>
            <a:t>Child Trafficking and Child Labour</a:t>
          </a:r>
          <a:r>
            <a:rPr lang="en-ZA" sz="2000" b="1" dirty="0"/>
            <a:t>: </a:t>
          </a:r>
          <a:r>
            <a:rPr lang="en-ZA" sz="2000" dirty="0"/>
            <a:t>Orphaned children in South Africa were especially vulnerable to human trafficking, including children with disabilities who were also victims of forced begging, general increase in rate of child kidnapping and trafficking. </a:t>
          </a:r>
          <a:endParaRPr lang="en-US" sz="2000" dirty="0"/>
        </a:p>
      </dgm:t>
    </dgm:pt>
    <dgm:pt modelId="{103EF7BD-1FF5-40C3-95CB-3502CC0F104A}" type="parTrans" cxnId="{3F9F10D3-BE02-40C2-87F4-6A7D92C7A326}">
      <dgm:prSet/>
      <dgm:spPr/>
      <dgm:t>
        <a:bodyPr/>
        <a:lstStyle/>
        <a:p>
          <a:endParaRPr lang="en-US"/>
        </a:p>
      </dgm:t>
    </dgm:pt>
    <dgm:pt modelId="{BC8AA426-9C0B-4AB8-908C-1F1FCEEEB7DF}" type="sibTrans" cxnId="{3F9F10D3-BE02-40C2-87F4-6A7D92C7A326}">
      <dgm:prSet/>
      <dgm:spPr/>
      <dgm:t>
        <a:bodyPr/>
        <a:lstStyle/>
        <a:p>
          <a:endParaRPr lang="en-US"/>
        </a:p>
      </dgm:t>
    </dgm:pt>
    <dgm:pt modelId="{244A4B88-3F86-4CB8-BB8C-E242B6F1279E}">
      <dgm:prSet custT="1"/>
      <dgm:spPr/>
      <dgm:t>
        <a:bodyPr/>
        <a:lstStyle/>
        <a:p>
          <a:r>
            <a:rPr lang="en-ZA" sz="2000" b="1" u="sng" dirty="0"/>
            <a:t>Children suffering from Alcohol Abuse and Substance Abuse</a:t>
          </a:r>
          <a:r>
            <a:rPr lang="en-ZA" sz="2000" b="1" dirty="0"/>
            <a:t>: </a:t>
          </a:r>
          <a:r>
            <a:rPr lang="en-ZA" sz="2000" dirty="0"/>
            <a:t>South Africa was reported to have the highest rate of alcohol consumption in the SADC region. About </a:t>
          </a:r>
          <a:r>
            <a:rPr lang="en-ZA" sz="2000" b="1" dirty="0"/>
            <a:t>15% </a:t>
          </a:r>
          <a:r>
            <a:rPr lang="en-ZA" sz="2000" dirty="0"/>
            <a:t>of the population estimated to abuse drugs regularly. Substance abuse could be linked to many forms of crime and violence, suicide, HIV/AIDS, and premature death, particularly among youths. </a:t>
          </a:r>
          <a:endParaRPr lang="en-US" sz="2000" dirty="0"/>
        </a:p>
      </dgm:t>
    </dgm:pt>
    <dgm:pt modelId="{5C926803-A67F-401F-BAF9-588FA4E9F22D}" type="parTrans" cxnId="{13AACDD9-AAE3-4C8F-ABE6-68331C35E2D6}">
      <dgm:prSet/>
      <dgm:spPr/>
      <dgm:t>
        <a:bodyPr/>
        <a:lstStyle/>
        <a:p>
          <a:endParaRPr lang="en-US"/>
        </a:p>
      </dgm:t>
    </dgm:pt>
    <dgm:pt modelId="{15C90B46-8759-4C30-A642-FC230AFEA802}" type="sibTrans" cxnId="{13AACDD9-AAE3-4C8F-ABE6-68331C35E2D6}">
      <dgm:prSet/>
      <dgm:spPr/>
      <dgm:t>
        <a:bodyPr/>
        <a:lstStyle/>
        <a:p>
          <a:endParaRPr lang="en-US"/>
        </a:p>
      </dgm:t>
    </dgm:pt>
    <dgm:pt modelId="{CF83DB8D-E75D-4676-B4C3-63B8F4E37D1F}" type="pres">
      <dgm:prSet presAssocID="{744FC676-3D89-4E90-9ACD-5B450C2FC9B7}" presName="linear" presStyleCnt="0">
        <dgm:presLayoutVars>
          <dgm:animLvl val="lvl"/>
          <dgm:resizeHandles val="exact"/>
        </dgm:presLayoutVars>
      </dgm:prSet>
      <dgm:spPr/>
      <dgm:t>
        <a:bodyPr/>
        <a:lstStyle/>
        <a:p>
          <a:endParaRPr lang="en-US"/>
        </a:p>
      </dgm:t>
    </dgm:pt>
    <dgm:pt modelId="{34CD9354-E283-46C0-B79D-343A7D078A7F}" type="pres">
      <dgm:prSet presAssocID="{D371F055-53BB-4EDB-84C3-2C3086D5EC8D}" presName="parentText" presStyleLbl="node1" presStyleIdx="0" presStyleCnt="4" custFlipVert="1" custScaleY="15589" custLinFactY="-4342" custLinFactNeighborX="0" custLinFactNeighborY="-100000">
        <dgm:presLayoutVars>
          <dgm:chMax val="0"/>
          <dgm:bulletEnabled val="1"/>
        </dgm:presLayoutVars>
      </dgm:prSet>
      <dgm:spPr/>
      <dgm:t>
        <a:bodyPr/>
        <a:lstStyle/>
        <a:p>
          <a:endParaRPr lang="en-US"/>
        </a:p>
      </dgm:t>
    </dgm:pt>
    <dgm:pt modelId="{434A1D24-B87B-4B54-A749-411E85C3BC92}" type="pres">
      <dgm:prSet presAssocID="{77A9C927-620F-4F49-A770-B3F51ADE9BEA}" presName="spacer" presStyleCnt="0"/>
      <dgm:spPr/>
    </dgm:pt>
    <dgm:pt modelId="{572E5239-A837-46A5-9DA5-F215B6649DB4}" type="pres">
      <dgm:prSet presAssocID="{A88A50E1-C2F1-45B2-863C-4C3299F01E52}" presName="parentText" presStyleLbl="node1" presStyleIdx="1" presStyleCnt="4" custLinFactY="-10338" custLinFactNeighborX="0" custLinFactNeighborY="-100000">
        <dgm:presLayoutVars>
          <dgm:chMax val="0"/>
          <dgm:bulletEnabled val="1"/>
        </dgm:presLayoutVars>
      </dgm:prSet>
      <dgm:spPr/>
      <dgm:t>
        <a:bodyPr/>
        <a:lstStyle/>
        <a:p>
          <a:endParaRPr lang="en-US"/>
        </a:p>
      </dgm:t>
    </dgm:pt>
    <dgm:pt modelId="{0BDA0D1A-9321-4402-A623-B1725B18F620}" type="pres">
      <dgm:prSet presAssocID="{90CE6905-FCEE-4253-9E57-F00BD9AED77F}" presName="spacer" presStyleCnt="0"/>
      <dgm:spPr/>
    </dgm:pt>
    <dgm:pt modelId="{5BAAC840-3B6A-4548-A223-BE20B9B66629}" type="pres">
      <dgm:prSet presAssocID="{DCA9B607-3AAD-47A3-9841-D4FA4C1D6DAE}" presName="parentText" presStyleLbl="node1" presStyleIdx="2" presStyleCnt="4" custLinFactY="-7670" custLinFactNeighborX="0" custLinFactNeighborY="-100000">
        <dgm:presLayoutVars>
          <dgm:chMax val="0"/>
          <dgm:bulletEnabled val="1"/>
        </dgm:presLayoutVars>
      </dgm:prSet>
      <dgm:spPr/>
      <dgm:t>
        <a:bodyPr/>
        <a:lstStyle/>
        <a:p>
          <a:endParaRPr lang="en-US"/>
        </a:p>
      </dgm:t>
    </dgm:pt>
    <dgm:pt modelId="{B39DD0C5-71F5-4B57-A467-BA0F42B49086}" type="pres">
      <dgm:prSet presAssocID="{BC8AA426-9C0B-4AB8-908C-1F1FCEEEB7DF}" presName="spacer" presStyleCnt="0"/>
      <dgm:spPr/>
    </dgm:pt>
    <dgm:pt modelId="{650239B1-208D-4A22-BFD8-7A0510E6BF67}" type="pres">
      <dgm:prSet presAssocID="{244A4B88-3F86-4CB8-BB8C-E242B6F1279E}" presName="parentText" presStyleLbl="node1" presStyleIdx="3" presStyleCnt="4" custScaleY="114050" custLinFactY="-5451" custLinFactNeighborX="0" custLinFactNeighborY="-100000">
        <dgm:presLayoutVars>
          <dgm:chMax val="0"/>
          <dgm:bulletEnabled val="1"/>
        </dgm:presLayoutVars>
      </dgm:prSet>
      <dgm:spPr/>
      <dgm:t>
        <a:bodyPr/>
        <a:lstStyle/>
        <a:p>
          <a:endParaRPr lang="en-US"/>
        </a:p>
      </dgm:t>
    </dgm:pt>
  </dgm:ptLst>
  <dgm:cxnLst>
    <dgm:cxn modelId="{DEAA727F-0855-4206-B193-D38C2ED03D23}" type="presOf" srcId="{244A4B88-3F86-4CB8-BB8C-E242B6F1279E}" destId="{650239B1-208D-4A22-BFD8-7A0510E6BF67}" srcOrd="0" destOrd="0" presId="urn:microsoft.com/office/officeart/2005/8/layout/vList2"/>
    <dgm:cxn modelId="{3F9F10D3-BE02-40C2-87F4-6A7D92C7A326}" srcId="{744FC676-3D89-4E90-9ACD-5B450C2FC9B7}" destId="{DCA9B607-3AAD-47A3-9841-D4FA4C1D6DAE}" srcOrd="2" destOrd="0" parTransId="{103EF7BD-1FF5-40C3-95CB-3502CC0F104A}" sibTransId="{BC8AA426-9C0B-4AB8-908C-1F1FCEEEB7DF}"/>
    <dgm:cxn modelId="{F65C7788-F617-412A-A5BC-9253640ECA96}" srcId="{744FC676-3D89-4E90-9ACD-5B450C2FC9B7}" destId="{D371F055-53BB-4EDB-84C3-2C3086D5EC8D}" srcOrd="0" destOrd="0" parTransId="{47807DD0-A237-4DCC-A2CF-B8A0ABDB4EFF}" sibTransId="{77A9C927-620F-4F49-A770-B3F51ADE9BEA}"/>
    <dgm:cxn modelId="{D9B2C797-4881-4FFA-A0AE-B63B007AE19C}" type="presOf" srcId="{DCA9B607-3AAD-47A3-9841-D4FA4C1D6DAE}" destId="{5BAAC840-3B6A-4548-A223-BE20B9B66629}" srcOrd="0" destOrd="0" presId="urn:microsoft.com/office/officeart/2005/8/layout/vList2"/>
    <dgm:cxn modelId="{3D087929-DA17-40C4-A972-CB3C4D202A08}" type="presOf" srcId="{D371F055-53BB-4EDB-84C3-2C3086D5EC8D}" destId="{34CD9354-E283-46C0-B79D-343A7D078A7F}" srcOrd="0" destOrd="0" presId="urn:microsoft.com/office/officeart/2005/8/layout/vList2"/>
    <dgm:cxn modelId="{13AACDD9-AAE3-4C8F-ABE6-68331C35E2D6}" srcId="{744FC676-3D89-4E90-9ACD-5B450C2FC9B7}" destId="{244A4B88-3F86-4CB8-BB8C-E242B6F1279E}" srcOrd="3" destOrd="0" parTransId="{5C926803-A67F-401F-BAF9-588FA4E9F22D}" sibTransId="{15C90B46-8759-4C30-A642-FC230AFEA802}"/>
    <dgm:cxn modelId="{93404E25-4882-4BB8-8B00-D692B5BD17C0}" type="presOf" srcId="{A88A50E1-C2F1-45B2-863C-4C3299F01E52}" destId="{572E5239-A837-46A5-9DA5-F215B6649DB4}" srcOrd="0" destOrd="0" presId="urn:microsoft.com/office/officeart/2005/8/layout/vList2"/>
    <dgm:cxn modelId="{4DB048E0-F24C-497C-AA45-213445F7610C}" type="presOf" srcId="{744FC676-3D89-4E90-9ACD-5B450C2FC9B7}" destId="{CF83DB8D-E75D-4676-B4C3-63B8F4E37D1F}" srcOrd="0" destOrd="0" presId="urn:microsoft.com/office/officeart/2005/8/layout/vList2"/>
    <dgm:cxn modelId="{DBFE9F14-2D7A-453B-B5C8-37F14BC62518}" srcId="{744FC676-3D89-4E90-9ACD-5B450C2FC9B7}" destId="{A88A50E1-C2F1-45B2-863C-4C3299F01E52}" srcOrd="1" destOrd="0" parTransId="{D3644719-11BB-4D05-8E0C-C8401933AC57}" sibTransId="{90CE6905-FCEE-4253-9E57-F00BD9AED77F}"/>
    <dgm:cxn modelId="{32E3F777-C9F6-4306-B01A-BAA9974801EA}" type="presParOf" srcId="{CF83DB8D-E75D-4676-B4C3-63B8F4E37D1F}" destId="{34CD9354-E283-46C0-B79D-343A7D078A7F}" srcOrd="0" destOrd="0" presId="urn:microsoft.com/office/officeart/2005/8/layout/vList2"/>
    <dgm:cxn modelId="{5F2271FA-95EE-4943-A17B-026B5383D83E}" type="presParOf" srcId="{CF83DB8D-E75D-4676-B4C3-63B8F4E37D1F}" destId="{434A1D24-B87B-4B54-A749-411E85C3BC92}" srcOrd="1" destOrd="0" presId="urn:microsoft.com/office/officeart/2005/8/layout/vList2"/>
    <dgm:cxn modelId="{C001DA7F-D7D9-426D-BC51-F838C0846675}" type="presParOf" srcId="{CF83DB8D-E75D-4676-B4C3-63B8F4E37D1F}" destId="{572E5239-A837-46A5-9DA5-F215B6649DB4}" srcOrd="2" destOrd="0" presId="urn:microsoft.com/office/officeart/2005/8/layout/vList2"/>
    <dgm:cxn modelId="{00C2933C-0A66-455D-A24D-A5323A40EE26}" type="presParOf" srcId="{CF83DB8D-E75D-4676-B4C3-63B8F4E37D1F}" destId="{0BDA0D1A-9321-4402-A623-B1725B18F620}" srcOrd="3" destOrd="0" presId="urn:microsoft.com/office/officeart/2005/8/layout/vList2"/>
    <dgm:cxn modelId="{11B231BA-4952-4A23-B060-809EDAC4E48E}" type="presParOf" srcId="{CF83DB8D-E75D-4676-B4C3-63B8F4E37D1F}" destId="{5BAAC840-3B6A-4548-A223-BE20B9B66629}" srcOrd="4" destOrd="0" presId="urn:microsoft.com/office/officeart/2005/8/layout/vList2"/>
    <dgm:cxn modelId="{7B08ABAC-DA05-4711-B14C-481C49DF169F}" type="presParOf" srcId="{CF83DB8D-E75D-4676-B4C3-63B8F4E37D1F}" destId="{B39DD0C5-71F5-4B57-A467-BA0F42B49086}" srcOrd="5" destOrd="0" presId="urn:microsoft.com/office/officeart/2005/8/layout/vList2"/>
    <dgm:cxn modelId="{D69C8B3D-93FE-453E-AB45-2B14E8D12370}" type="presParOf" srcId="{CF83DB8D-E75D-4676-B4C3-63B8F4E37D1F}" destId="{650239B1-208D-4A22-BFD8-7A0510E6BF6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CC8F009-6039-476C-9B8D-D87C50986E0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3A06292-1A32-4DF7-AFB5-B1FB06E74DC1}">
      <dgm:prSet custT="1"/>
      <dgm:spPr/>
      <dgm:t>
        <a:bodyPr/>
        <a:lstStyle/>
        <a:p>
          <a:r>
            <a:rPr lang="en-ZA" sz="1800" b="1" u="sng" dirty="0"/>
            <a:t>Residential Care</a:t>
          </a:r>
          <a:r>
            <a:rPr lang="en-ZA" sz="1800" b="1" dirty="0"/>
            <a:t>: </a:t>
          </a:r>
          <a:r>
            <a:rPr lang="en-ZA" sz="1800" dirty="0"/>
            <a:t>lack of access to family, adhering to COVID-19 protocols a challenge, staff rostering, new admissions, school closure, no meal at school,  </a:t>
          </a:r>
          <a:endParaRPr lang="en-US" sz="1800" dirty="0"/>
        </a:p>
      </dgm:t>
    </dgm:pt>
    <dgm:pt modelId="{364915D9-73E7-4B82-8709-871EEE6186E6}" type="parTrans" cxnId="{33A8AEB5-B7DA-43B0-ACCC-38326A45FD6F}">
      <dgm:prSet/>
      <dgm:spPr/>
      <dgm:t>
        <a:bodyPr/>
        <a:lstStyle/>
        <a:p>
          <a:endParaRPr lang="en-US"/>
        </a:p>
      </dgm:t>
    </dgm:pt>
    <dgm:pt modelId="{C497FDC0-25F1-44D2-9980-8AE93F6A80D9}" type="sibTrans" cxnId="{33A8AEB5-B7DA-43B0-ACCC-38326A45FD6F}">
      <dgm:prSet/>
      <dgm:spPr/>
      <dgm:t>
        <a:bodyPr/>
        <a:lstStyle/>
        <a:p>
          <a:endParaRPr lang="en-US"/>
        </a:p>
      </dgm:t>
    </dgm:pt>
    <dgm:pt modelId="{660C2265-C921-4233-A4A3-36402617E5F4}">
      <dgm:prSet custT="1"/>
      <dgm:spPr/>
      <dgm:t>
        <a:bodyPr/>
        <a:lstStyle/>
        <a:p>
          <a:r>
            <a:rPr lang="en-ZA" sz="1800" b="1" u="sng" dirty="0"/>
            <a:t>Poverty, Unemployment and Hunger</a:t>
          </a:r>
          <a:r>
            <a:rPr lang="en-ZA" sz="1800" b="1" dirty="0"/>
            <a:t>: </a:t>
          </a:r>
          <a:r>
            <a:rPr lang="en-ZA" sz="1800" b="0" dirty="0"/>
            <a:t>increased – loss of one meal from school – court found against DBE – learners to be provided food during lockdown</a:t>
          </a:r>
          <a:endParaRPr lang="en-US" sz="1800" b="0" dirty="0"/>
        </a:p>
      </dgm:t>
    </dgm:pt>
    <dgm:pt modelId="{6B79FBD3-C0FF-40DB-95E4-FE94E7F1C811}" type="parTrans" cxnId="{0503C651-13EB-4B0F-882B-8192C370228B}">
      <dgm:prSet/>
      <dgm:spPr/>
      <dgm:t>
        <a:bodyPr/>
        <a:lstStyle/>
        <a:p>
          <a:endParaRPr lang="en-US"/>
        </a:p>
      </dgm:t>
    </dgm:pt>
    <dgm:pt modelId="{2924D5DD-33C8-4C3C-A656-093236848D65}" type="sibTrans" cxnId="{0503C651-13EB-4B0F-882B-8192C370228B}">
      <dgm:prSet/>
      <dgm:spPr/>
      <dgm:t>
        <a:bodyPr/>
        <a:lstStyle/>
        <a:p>
          <a:endParaRPr lang="en-US"/>
        </a:p>
      </dgm:t>
    </dgm:pt>
    <dgm:pt modelId="{2A4C69E4-ED53-41B2-8F22-9364793D3824}">
      <dgm:prSet custT="1"/>
      <dgm:spPr/>
      <dgm:t>
        <a:bodyPr/>
        <a:lstStyle/>
        <a:p>
          <a:r>
            <a:rPr lang="en-ZA" sz="1800" b="1" u="sng" dirty="0"/>
            <a:t>Access to Education</a:t>
          </a:r>
          <a:r>
            <a:rPr lang="en-ZA" sz="1800" b="1" dirty="0"/>
            <a:t>: </a:t>
          </a:r>
          <a:r>
            <a:rPr lang="en-ZA" sz="1800" dirty="0"/>
            <a:t>lack of access to education, lack on internet connectivity, no trained educators</a:t>
          </a:r>
          <a:endParaRPr lang="en-US" sz="1800" dirty="0"/>
        </a:p>
      </dgm:t>
    </dgm:pt>
    <dgm:pt modelId="{43A248ED-BF63-49F9-859D-A5653B84BA6F}" type="parTrans" cxnId="{C8F5FD1C-0BB0-4500-A922-679A0E4641EF}">
      <dgm:prSet/>
      <dgm:spPr/>
      <dgm:t>
        <a:bodyPr/>
        <a:lstStyle/>
        <a:p>
          <a:endParaRPr lang="en-US"/>
        </a:p>
      </dgm:t>
    </dgm:pt>
    <dgm:pt modelId="{7E03BD3C-09AC-47B9-8DA5-59368A3562D6}" type="sibTrans" cxnId="{C8F5FD1C-0BB0-4500-A922-679A0E4641EF}">
      <dgm:prSet/>
      <dgm:spPr/>
      <dgm:t>
        <a:bodyPr/>
        <a:lstStyle/>
        <a:p>
          <a:endParaRPr lang="en-US"/>
        </a:p>
      </dgm:t>
    </dgm:pt>
    <dgm:pt modelId="{BB23CD04-39BA-4ED4-88CA-8DFEFF50B295}">
      <dgm:prSet custT="1"/>
      <dgm:spPr/>
      <dgm:t>
        <a:bodyPr/>
        <a:lstStyle/>
        <a:p>
          <a:r>
            <a:rPr lang="en-ZA" sz="1800" b="1" u="sng" dirty="0"/>
            <a:t>Access to Healthcare</a:t>
          </a:r>
          <a:r>
            <a:rPr lang="en-ZA" sz="1800" b="1" dirty="0"/>
            <a:t>:</a:t>
          </a:r>
          <a:r>
            <a:rPr lang="en-ZA" sz="1800" dirty="0"/>
            <a:t> disruptions to routine childhood immunisation services, COVID-19 level 5 restrictions resulted in an approximately </a:t>
          </a:r>
          <a:r>
            <a:rPr lang="en-ZA" sz="1800" b="1" dirty="0"/>
            <a:t>48%</a:t>
          </a:r>
          <a:r>
            <a:rPr lang="en-ZA" sz="1800" dirty="0"/>
            <a:t> average weekly decrease in tuberculosis Xpert testing volumes</a:t>
          </a:r>
          <a:endParaRPr lang="en-US" sz="1800" dirty="0"/>
        </a:p>
      </dgm:t>
    </dgm:pt>
    <dgm:pt modelId="{5C31B7A1-2556-46F1-8FFF-FF6A839FC894}" type="parTrans" cxnId="{E2F1DFD3-21C3-49F1-BF26-DAB8FFDE4DC3}">
      <dgm:prSet/>
      <dgm:spPr/>
      <dgm:t>
        <a:bodyPr/>
        <a:lstStyle/>
        <a:p>
          <a:endParaRPr lang="en-US"/>
        </a:p>
      </dgm:t>
    </dgm:pt>
    <dgm:pt modelId="{77D16422-3632-4D59-82AE-6B1BE8005E3D}" type="sibTrans" cxnId="{E2F1DFD3-21C3-49F1-BF26-DAB8FFDE4DC3}">
      <dgm:prSet/>
      <dgm:spPr/>
      <dgm:t>
        <a:bodyPr/>
        <a:lstStyle/>
        <a:p>
          <a:endParaRPr lang="en-US"/>
        </a:p>
      </dgm:t>
    </dgm:pt>
    <dgm:pt modelId="{64FBDC6E-5FF5-49DC-8650-C22DF3A00518}">
      <dgm:prSet custT="1"/>
      <dgm:spPr/>
      <dgm:t>
        <a:bodyPr/>
        <a:lstStyle/>
        <a:p>
          <a:r>
            <a:rPr lang="en-ZA" sz="1800" b="1" u="sng" dirty="0"/>
            <a:t>Mental Health</a:t>
          </a:r>
          <a:r>
            <a:rPr lang="en-ZA" sz="1800" b="1" dirty="0"/>
            <a:t>: </a:t>
          </a:r>
          <a:r>
            <a:rPr lang="en-ZA" sz="1800" dirty="0"/>
            <a:t>increased anxiety and depression among general population</a:t>
          </a:r>
          <a:endParaRPr lang="en-US" sz="1800" dirty="0"/>
        </a:p>
      </dgm:t>
    </dgm:pt>
    <dgm:pt modelId="{31AD6016-ACB4-439B-AD13-32ED1BED33F1}" type="parTrans" cxnId="{617D5B6D-3AE4-4087-A1A4-CDC922F4FB53}">
      <dgm:prSet/>
      <dgm:spPr/>
      <dgm:t>
        <a:bodyPr/>
        <a:lstStyle/>
        <a:p>
          <a:endParaRPr lang="en-US"/>
        </a:p>
      </dgm:t>
    </dgm:pt>
    <dgm:pt modelId="{1064C92E-C2FD-44D6-8C09-3BD52111D1D3}" type="sibTrans" cxnId="{617D5B6D-3AE4-4087-A1A4-CDC922F4FB53}">
      <dgm:prSet/>
      <dgm:spPr/>
      <dgm:t>
        <a:bodyPr/>
        <a:lstStyle/>
        <a:p>
          <a:endParaRPr lang="en-US"/>
        </a:p>
      </dgm:t>
    </dgm:pt>
    <dgm:pt modelId="{D48619A8-560F-407C-B5EB-29D07F3C843F}">
      <dgm:prSet custT="1"/>
      <dgm:spPr/>
      <dgm:t>
        <a:bodyPr/>
        <a:lstStyle/>
        <a:p>
          <a:r>
            <a:rPr lang="en-ZA" sz="1800" b="1" u="sng" dirty="0"/>
            <a:t>Housing</a:t>
          </a:r>
          <a:r>
            <a:rPr lang="en-ZA" sz="1800" b="1" dirty="0"/>
            <a:t>: </a:t>
          </a:r>
          <a:r>
            <a:rPr lang="en-ZA" sz="1800" dirty="0"/>
            <a:t>tenants could not be evicted, although courts could issue eviction orders, these had to be suspended until the last day of strict lockdown </a:t>
          </a:r>
          <a:endParaRPr lang="en-US" sz="1800" dirty="0"/>
        </a:p>
      </dgm:t>
    </dgm:pt>
    <dgm:pt modelId="{8C9649D7-6ACE-4621-92BA-9A12C6B8C290}" type="parTrans" cxnId="{E9F19004-CA50-4E40-B2EC-F794EB9B37EF}">
      <dgm:prSet/>
      <dgm:spPr/>
      <dgm:t>
        <a:bodyPr/>
        <a:lstStyle/>
        <a:p>
          <a:endParaRPr lang="en-US"/>
        </a:p>
      </dgm:t>
    </dgm:pt>
    <dgm:pt modelId="{289D6457-E16A-4F33-96E7-B409FBACADDA}" type="sibTrans" cxnId="{E9F19004-CA50-4E40-B2EC-F794EB9B37EF}">
      <dgm:prSet/>
      <dgm:spPr/>
      <dgm:t>
        <a:bodyPr/>
        <a:lstStyle/>
        <a:p>
          <a:endParaRPr lang="en-US"/>
        </a:p>
      </dgm:t>
    </dgm:pt>
    <dgm:pt modelId="{1B7FE015-CFBF-4C55-95B4-142823BDD0B5}" type="pres">
      <dgm:prSet presAssocID="{3CC8F009-6039-476C-9B8D-D87C50986E09}" presName="linear" presStyleCnt="0">
        <dgm:presLayoutVars>
          <dgm:animLvl val="lvl"/>
          <dgm:resizeHandles val="exact"/>
        </dgm:presLayoutVars>
      </dgm:prSet>
      <dgm:spPr/>
      <dgm:t>
        <a:bodyPr/>
        <a:lstStyle/>
        <a:p>
          <a:endParaRPr lang="en-US"/>
        </a:p>
      </dgm:t>
    </dgm:pt>
    <dgm:pt modelId="{8DE34860-EDA4-4AED-A6D3-C434BD3FD68E}" type="pres">
      <dgm:prSet presAssocID="{E3A06292-1A32-4DF7-AFB5-B1FB06E74DC1}" presName="parentText" presStyleLbl="node1" presStyleIdx="0" presStyleCnt="6">
        <dgm:presLayoutVars>
          <dgm:chMax val="0"/>
          <dgm:bulletEnabled val="1"/>
        </dgm:presLayoutVars>
      </dgm:prSet>
      <dgm:spPr/>
      <dgm:t>
        <a:bodyPr/>
        <a:lstStyle/>
        <a:p>
          <a:endParaRPr lang="en-US"/>
        </a:p>
      </dgm:t>
    </dgm:pt>
    <dgm:pt modelId="{E8F9771E-0F5C-4E68-BAF4-21B286397ED7}" type="pres">
      <dgm:prSet presAssocID="{C497FDC0-25F1-44D2-9980-8AE93F6A80D9}" presName="spacer" presStyleCnt="0"/>
      <dgm:spPr/>
    </dgm:pt>
    <dgm:pt modelId="{1CB5AC84-B002-44FA-B749-8EF19BBCC483}" type="pres">
      <dgm:prSet presAssocID="{660C2265-C921-4233-A4A3-36402617E5F4}" presName="parentText" presStyleLbl="node1" presStyleIdx="1" presStyleCnt="6">
        <dgm:presLayoutVars>
          <dgm:chMax val="0"/>
          <dgm:bulletEnabled val="1"/>
        </dgm:presLayoutVars>
      </dgm:prSet>
      <dgm:spPr/>
      <dgm:t>
        <a:bodyPr/>
        <a:lstStyle/>
        <a:p>
          <a:endParaRPr lang="en-US"/>
        </a:p>
      </dgm:t>
    </dgm:pt>
    <dgm:pt modelId="{6C63683D-44CC-4EE5-816B-7A115DB4C9F3}" type="pres">
      <dgm:prSet presAssocID="{2924D5DD-33C8-4C3C-A656-093236848D65}" presName="spacer" presStyleCnt="0"/>
      <dgm:spPr/>
    </dgm:pt>
    <dgm:pt modelId="{BF76258C-36ED-4616-BB6B-F0073A02B2E6}" type="pres">
      <dgm:prSet presAssocID="{2A4C69E4-ED53-41B2-8F22-9364793D3824}" presName="parentText" presStyleLbl="node1" presStyleIdx="2" presStyleCnt="6">
        <dgm:presLayoutVars>
          <dgm:chMax val="0"/>
          <dgm:bulletEnabled val="1"/>
        </dgm:presLayoutVars>
      </dgm:prSet>
      <dgm:spPr/>
      <dgm:t>
        <a:bodyPr/>
        <a:lstStyle/>
        <a:p>
          <a:endParaRPr lang="en-US"/>
        </a:p>
      </dgm:t>
    </dgm:pt>
    <dgm:pt modelId="{91DFDD78-ED84-42D8-A6E6-3E4417391828}" type="pres">
      <dgm:prSet presAssocID="{7E03BD3C-09AC-47B9-8DA5-59368A3562D6}" presName="spacer" presStyleCnt="0"/>
      <dgm:spPr/>
    </dgm:pt>
    <dgm:pt modelId="{76246399-AE5D-4F9E-A887-29A1F01331EF}" type="pres">
      <dgm:prSet presAssocID="{BB23CD04-39BA-4ED4-88CA-8DFEFF50B295}" presName="parentText" presStyleLbl="node1" presStyleIdx="3" presStyleCnt="6">
        <dgm:presLayoutVars>
          <dgm:chMax val="0"/>
          <dgm:bulletEnabled val="1"/>
        </dgm:presLayoutVars>
      </dgm:prSet>
      <dgm:spPr/>
      <dgm:t>
        <a:bodyPr/>
        <a:lstStyle/>
        <a:p>
          <a:endParaRPr lang="en-US"/>
        </a:p>
      </dgm:t>
    </dgm:pt>
    <dgm:pt modelId="{3C118566-89CB-41A9-AE40-BC6138EC95C1}" type="pres">
      <dgm:prSet presAssocID="{77D16422-3632-4D59-82AE-6B1BE8005E3D}" presName="spacer" presStyleCnt="0"/>
      <dgm:spPr/>
    </dgm:pt>
    <dgm:pt modelId="{C5D4B464-7971-43F9-9166-73788A933F7B}" type="pres">
      <dgm:prSet presAssocID="{64FBDC6E-5FF5-49DC-8650-C22DF3A00518}" presName="parentText" presStyleLbl="node1" presStyleIdx="4" presStyleCnt="6" custLinFactY="834" custLinFactNeighborX="-4641" custLinFactNeighborY="100000">
        <dgm:presLayoutVars>
          <dgm:chMax val="0"/>
          <dgm:bulletEnabled val="1"/>
        </dgm:presLayoutVars>
      </dgm:prSet>
      <dgm:spPr/>
      <dgm:t>
        <a:bodyPr/>
        <a:lstStyle/>
        <a:p>
          <a:endParaRPr lang="en-US"/>
        </a:p>
      </dgm:t>
    </dgm:pt>
    <dgm:pt modelId="{7CA66CDE-37AF-42F1-81F8-0868F178D890}" type="pres">
      <dgm:prSet presAssocID="{1064C92E-C2FD-44D6-8C09-3BD52111D1D3}" presName="spacer" presStyleCnt="0"/>
      <dgm:spPr/>
    </dgm:pt>
    <dgm:pt modelId="{201FA2B0-D27F-47D6-AC25-934284BBBE97}" type="pres">
      <dgm:prSet presAssocID="{D48619A8-560F-407C-B5EB-29D07F3C843F}" presName="parentText" presStyleLbl="node1" presStyleIdx="5" presStyleCnt="6">
        <dgm:presLayoutVars>
          <dgm:chMax val="0"/>
          <dgm:bulletEnabled val="1"/>
        </dgm:presLayoutVars>
      </dgm:prSet>
      <dgm:spPr/>
      <dgm:t>
        <a:bodyPr/>
        <a:lstStyle/>
        <a:p>
          <a:endParaRPr lang="en-US"/>
        </a:p>
      </dgm:t>
    </dgm:pt>
  </dgm:ptLst>
  <dgm:cxnLst>
    <dgm:cxn modelId="{0503C651-13EB-4B0F-882B-8192C370228B}" srcId="{3CC8F009-6039-476C-9B8D-D87C50986E09}" destId="{660C2265-C921-4233-A4A3-36402617E5F4}" srcOrd="1" destOrd="0" parTransId="{6B79FBD3-C0FF-40DB-95E4-FE94E7F1C811}" sibTransId="{2924D5DD-33C8-4C3C-A656-093236848D65}"/>
    <dgm:cxn modelId="{46E8CCDB-49A6-410E-9031-DBBF8A4B3318}" type="presOf" srcId="{3CC8F009-6039-476C-9B8D-D87C50986E09}" destId="{1B7FE015-CFBF-4C55-95B4-142823BDD0B5}" srcOrd="0" destOrd="0" presId="urn:microsoft.com/office/officeart/2005/8/layout/vList2"/>
    <dgm:cxn modelId="{33A8AEB5-B7DA-43B0-ACCC-38326A45FD6F}" srcId="{3CC8F009-6039-476C-9B8D-D87C50986E09}" destId="{E3A06292-1A32-4DF7-AFB5-B1FB06E74DC1}" srcOrd="0" destOrd="0" parTransId="{364915D9-73E7-4B82-8709-871EEE6186E6}" sibTransId="{C497FDC0-25F1-44D2-9980-8AE93F6A80D9}"/>
    <dgm:cxn modelId="{A41A17BF-0771-4476-A6E6-0B423D4567C6}" type="presOf" srcId="{BB23CD04-39BA-4ED4-88CA-8DFEFF50B295}" destId="{76246399-AE5D-4F9E-A887-29A1F01331EF}" srcOrd="0" destOrd="0" presId="urn:microsoft.com/office/officeart/2005/8/layout/vList2"/>
    <dgm:cxn modelId="{32F4CE6E-3C71-46CD-B4C9-AF273A38A28F}" type="presOf" srcId="{64FBDC6E-5FF5-49DC-8650-C22DF3A00518}" destId="{C5D4B464-7971-43F9-9166-73788A933F7B}" srcOrd="0" destOrd="0" presId="urn:microsoft.com/office/officeart/2005/8/layout/vList2"/>
    <dgm:cxn modelId="{2A0E2F30-E040-44C6-A069-8B02E3856D1F}" type="presOf" srcId="{E3A06292-1A32-4DF7-AFB5-B1FB06E74DC1}" destId="{8DE34860-EDA4-4AED-A6D3-C434BD3FD68E}" srcOrd="0" destOrd="0" presId="urn:microsoft.com/office/officeart/2005/8/layout/vList2"/>
    <dgm:cxn modelId="{C8F5FD1C-0BB0-4500-A922-679A0E4641EF}" srcId="{3CC8F009-6039-476C-9B8D-D87C50986E09}" destId="{2A4C69E4-ED53-41B2-8F22-9364793D3824}" srcOrd="2" destOrd="0" parTransId="{43A248ED-BF63-49F9-859D-A5653B84BA6F}" sibTransId="{7E03BD3C-09AC-47B9-8DA5-59368A3562D6}"/>
    <dgm:cxn modelId="{E9F19004-CA50-4E40-B2EC-F794EB9B37EF}" srcId="{3CC8F009-6039-476C-9B8D-D87C50986E09}" destId="{D48619A8-560F-407C-B5EB-29D07F3C843F}" srcOrd="5" destOrd="0" parTransId="{8C9649D7-6ACE-4621-92BA-9A12C6B8C290}" sibTransId="{289D6457-E16A-4F33-96E7-B409FBACADDA}"/>
    <dgm:cxn modelId="{8F6CC612-377F-4BD6-B056-EF2C5F943848}" type="presOf" srcId="{2A4C69E4-ED53-41B2-8F22-9364793D3824}" destId="{BF76258C-36ED-4616-BB6B-F0073A02B2E6}" srcOrd="0" destOrd="0" presId="urn:microsoft.com/office/officeart/2005/8/layout/vList2"/>
    <dgm:cxn modelId="{617D5B6D-3AE4-4087-A1A4-CDC922F4FB53}" srcId="{3CC8F009-6039-476C-9B8D-D87C50986E09}" destId="{64FBDC6E-5FF5-49DC-8650-C22DF3A00518}" srcOrd="4" destOrd="0" parTransId="{31AD6016-ACB4-439B-AD13-32ED1BED33F1}" sibTransId="{1064C92E-C2FD-44D6-8C09-3BD52111D1D3}"/>
    <dgm:cxn modelId="{5D48EE6F-17C8-4670-BA27-CF1BA8472EA8}" type="presOf" srcId="{D48619A8-560F-407C-B5EB-29D07F3C843F}" destId="{201FA2B0-D27F-47D6-AC25-934284BBBE97}" srcOrd="0" destOrd="0" presId="urn:microsoft.com/office/officeart/2005/8/layout/vList2"/>
    <dgm:cxn modelId="{E2F1DFD3-21C3-49F1-BF26-DAB8FFDE4DC3}" srcId="{3CC8F009-6039-476C-9B8D-D87C50986E09}" destId="{BB23CD04-39BA-4ED4-88CA-8DFEFF50B295}" srcOrd="3" destOrd="0" parTransId="{5C31B7A1-2556-46F1-8FFF-FF6A839FC894}" sibTransId="{77D16422-3632-4D59-82AE-6B1BE8005E3D}"/>
    <dgm:cxn modelId="{71C05EC0-0F02-4CEB-B365-B21BFDE80D7C}" type="presOf" srcId="{660C2265-C921-4233-A4A3-36402617E5F4}" destId="{1CB5AC84-B002-44FA-B749-8EF19BBCC483}" srcOrd="0" destOrd="0" presId="urn:microsoft.com/office/officeart/2005/8/layout/vList2"/>
    <dgm:cxn modelId="{551BB8FA-2E2B-43D8-BAD7-7443F20768ED}" type="presParOf" srcId="{1B7FE015-CFBF-4C55-95B4-142823BDD0B5}" destId="{8DE34860-EDA4-4AED-A6D3-C434BD3FD68E}" srcOrd="0" destOrd="0" presId="urn:microsoft.com/office/officeart/2005/8/layout/vList2"/>
    <dgm:cxn modelId="{93E81489-1257-4B22-BE46-D59C566380BC}" type="presParOf" srcId="{1B7FE015-CFBF-4C55-95B4-142823BDD0B5}" destId="{E8F9771E-0F5C-4E68-BAF4-21B286397ED7}" srcOrd="1" destOrd="0" presId="urn:microsoft.com/office/officeart/2005/8/layout/vList2"/>
    <dgm:cxn modelId="{DED5807E-084E-4FF0-B577-DB8414E90174}" type="presParOf" srcId="{1B7FE015-CFBF-4C55-95B4-142823BDD0B5}" destId="{1CB5AC84-B002-44FA-B749-8EF19BBCC483}" srcOrd="2" destOrd="0" presId="urn:microsoft.com/office/officeart/2005/8/layout/vList2"/>
    <dgm:cxn modelId="{F894CC1F-1253-4593-9CE1-E472B7B2DE5A}" type="presParOf" srcId="{1B7FE015-CFBF-4C55-95B4-142823BDD0B5}" destId="{6C63683D-44CC-4EE5-816B-7A115DB4C9F3}" srcOrd="3" destOrd="0" presId="urn:microsoft.com/office/officeart/2005/8/layout/vList2"/>
    <dgm:cxn modelId="{3EC424DB-003E-4507-9EB1-5A61D10482EF}" type="presParOf" srcId="{1B7FE015-CFBF-4C55-95B4-142823BDD0B5}" destId="{BF76258C-36ED-4616-BB6B-F0073A02B2E6}" srcOrd="4" destOrd="0" presId="urn:microsoft.com/office/officeart/2005/8/layout/vList2"/>
    <dgm:cxn modelId="{FF4E197D-CBA8-4AC3-B1E3-ABAE773EC707}" type="presParOf" srcId="{1B7FE015-CFBF-4C55-95B4-142823BDD0B5}" destId="{91DFDD78-ED84-42D8-A6E6-3E4417391828}" srcOrd="5" destOrd="0" presId="urn:microsoft.com/office/officeart/2005/8/layout/vList2"/>
    <dgm:cxn modelId="{F734E7F1-491C-4B51-92D3-674543A952F1}" type="presParOf" srcId="{1B7FE015-CFBF-4C55-95B4-142823BDD0B5}" destId="{76246399-AE5D-4F9E-A887-29A1F01331EF}" srcOrd="6" destOrd="0" presId="urn:microsoft.com/office/officeart/2005/8/layout/vList2"/>
    <dgm:cxn modelId="{04839277-B885-4C5C-801D-244BF177C431}" type="presParOf" srcId="{1B7FE015-CFBF-4C55-95B4-142823BDD0B5}" destId="{3C118566-89CB-41A9-AE40-BC6138EC95C1}" srcOrd="7" destOrd="0" presId="urn:microsoft.com/office/officeart/2005/8/layout/vList2"/>
    <dgm:cxn modelId="{4AD78F5A-2929-48D4-A25D-F3479E5B5156}" type="presParOf" srcId="{1B7FE015-CFBF-4C55-95B4-142823BDD0B5}" destId="{C5D4B464-7971-43F9-9166-73788A933F7B}" srcOrd="8" destOrd="0" presId="urn:microsoft.com/office/officeart/2005/8/layout/vList2"/>
    <dgm:cxn modelId="{155FC34E-9B55-4E31-9D55-43F0FAD538C9}" type="presParOf" srcId="{1B7FE015-CFBF-4C55-95B4-142823BDD0B5}" destId="{7CA66CDE-37AF-42F1-81F8-0868F178D890}" srcOrd="9" destOrd="0" presId="urn:microsoft.com/office/officeart/2005/8/layout/vList2"/>
    <dgm:cxn modelId="{688973F7-11AF-49FA-9947-EA553BB0B20C}" type="presParOf" srcId="{1B7FE015-CFBF-4C55-95B4-142823BDD0B5}" destId="{201FA2B0-D27F-47D6-AC25-934284BBBE97}"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501D0F0-D5B7-462A-B00B-C29E26B3060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E949CCE-1672-48D8-A626-87F7D526C64F}">
      <dgm:prSet custT="1"/>
      <dgm:spPr/>
      <dgm:t>
        <a:bodyPr/>
        <a:lstStyle/>
        <a:p>
          <a:r>
            <a:rPr lang="en-ZA" sz="2800" b="1" dirty="0"/>
            <a:t>Key Developments:</a:t>
          </a:r>
          <a:endParaRPr lang="en-US" sz="2800" dirty="0"/>
        </a:p>
      </dgm:t>
    </dgm:pt>
    <dgm:pt modelId="{F383B1F5-829E-40AA-9BAC-CDA46CF5B19F}" type="parTrans" cxnId="{15362F55-E053-425A-9BA8-ACCE195125C4}">
      <dgm:prSet/>
      <dgm:spPr/>
      <dgm:t>
        <a:bodyPr/>
        <a:lstStyle/>
        <a:p>
          <a:endParaRPr lang="en-US"/>
        </a:p>
      </dgm:t>
    </dgm:pt>
    <dgm:pt modelId="{9DD04B00-C6D1-4EBF-8F98-7DB9EA96028F}" type="sibTrans" cxnId="{15362F55-E053-425A-9BA8-ACCE195125C4}">
      <dgm:prSet/>
      <dgm:spPr/>
      <dgm:t>
        <a:bodyPr/>
        <a:lstStyle/>
        <a:p>
          <a:endParaRPr lang="en-US"/>
        </a:p>
      </dgm:t>
    </dgm:pt>
    <dgm:pt modelId="{9645AE8D-CABE-49D1-8A05-05E3F49D758F}">
      <dgm:prSet/>
      <dgm:spPr/>
      <dgm:t>
        <a:bodyPr/>
        <a:lstStyle/>
        <a:p>
          <a:r>
            <a:rPr lang="en-ZA" dirty="0"/>
            <a:t>Incorpora</a:t>
          </a:r>
          <a:r>
            <a:rPr lang="en-ZA" b="1" dirty="0"/>
            <a:t>tion of International, Continental, Reginal Frameworks </a:t>
          </a:r>
          <a:r>
            <a:rPr lang="en-ZA" dirty="0"/>
            <a:t>- The government policy is influenced also by international and continental obligations of the country as a signatory of a number of protocols. </a:t>
          </a:r>
          <a:endParaRPr lang="en-US" dirty="0"/>
        </a:p>
      </dgm:t>
    </dgm:pt>
    <dgm:pt modelId="{52646459-B429-44D9-AB3E-CE29292AAFFC}" type="parTrans" cxnId="{0536B371-92D3-4705-9E03-57C860F9B222}">
      <dgm:prSet/>
      <dgm:spPr/>
      <dgm:t>
        <a:bodyPr/>
        <a:lstStyle/>
        <a:p>
          <a:endParaRPr lang="en-US"/>
        </a:p>
      </dgm:t>
    </dgm:pt>
    <dgm:pt modelId="{C74A2D45-569E-4BE3-B08B-D51F21210C1C}" type="sibTrans" cxnId="{0536B371-92D3-4705-9E03-57C860F9B222}">
      <dgm:prSet/>
      <dgm:spPr/>
      <dgm:t>
        <a:bodyPr/>
        <a:lstStyle/>
        <a:p>
          <a:endParaRPr lang="en-US"/>
        </a:p>
      </dgm:t>
    </dgm:pt>
    <dgm:pt modelId="{F2690EE8-0A8A-4C22-BC37-6C1E96E9F2B3}">
      <dgm:prSet/>
      <dgm:spPr/>
      <dgm:t>
        <a:bodyPr/>
        <a:lstStyle/>
        <a:p>
          <a:r>
            <a:rPr lang="en-ZA" b="1" dirty="0"/>
            <a:t>The District Development Model </a:t>
          </a:r>
          <a:r>
            <a:rPr lang="en-ZA" dirty="0"/>
            <a:t>-  The Presidential Budget Speech (2019) identified that operating in silos was one of the challenges in government leading to a lack of coherence in planning and implementation. This made monitoring government programmes difficult and reduced impact on service delivery.</a:t>
          </a:r>
          <a:endParaRPr lang="en-US" dirty="0"/>
        </a:p>
      </dgm:t>
    </dgm:pt>
    <dgm:pt modelId="{C23357C2-04D6-4353-B1FF-93D1352D5659}" type="parTrans" cxnId="{C4E3D6E0-861B-4F1C-AEC2-0A3F008598A5}">
      <dgm:prSet/>
      <dgm:spPr/>
      <dgm:t>
        <a:bodyPr/>
        <a:lstStyle/>
        <a:p>
          <a:endParaRPr lang="en-US"/>
        </a:p>
      </dgm:t>
    </dgm:pt>
    <dgm:pt modelId="{F59EE8B4-73F9-409D-941F-4587AEB19A3A}" type="sibTrans" cxnId="{C4E3D6E0-861B-4F1C-AEC2-0A3F008598A5}">
      <dgm:prSet/>
      <dgm:spPr/>
      <dgm:t>
        <a:bodyPr/>
        <a:lstStyle/>
        <a:p>
          <a:endParaRPr lang="en-US"/>
        </a:p>
      </dgm:t>
    </dgm:pt>
    <dgm:pt modelId="{A8B375CE-68A0-4F17-BF5E-1E65B18BE509}">
      <dgm:prSet/>
      <dgm:spPr/>
      <dgm:t>
        <a:bodyPr/>
        <a:lstStyle/>
        <a:p>
          <a:r>
            <a:rPr lang="en-ZA" b="1" dirty="0"/>
            <a:t>Active Civil Society </a:t>
          </a:r>
          <a:r>
            <a:rPr lang="en-ZA" dirty="0"/>
            <a:t>- The achievement of the MTSF 2019 – 2024 depends on the full participation of all sectors of society. </a:t>
          </a:r>
          <a:endParaRPr lang="en-US" dirty="0"/>
        </a:p>
      </dgm:t>
    </dgm:pt>
    <dgm:pt modelId="{70DE4790-01A1-4597-A339-E5C1EF571953}" type="parTrans" cxnId="{1FFA7B63-AA40-49FE-ABB1-529CA1D658A9}">
      <dgm:prSet/>
      <dgm:spPr/>
      <dgm:t>
        <a:bodyPr/>
        <a:lstStyle/>
        <a:p>
          <a:endParaRPr lang="en-US"/>
        </a:p>
      </dgm:t>
    </dgm:pt>
    <dgm:pt modelId="{A8D9895D-422D-471A-9635-B592972FE529}" type="sibTrans" cxnId="{1FFA7B63-AA40-49FE-ABB1-529CA1D658A9}">
      <dgm:prSet/>
      <dgm:spPr/>
      <dgm:t>
        <a:bodyPr/>
        <a:lstStyle/>
        <a:p>
          <a:endParaRPr lang="en-US"/>
        </a:p>
      </dgm:t>
    </dgm:pt>
    <dgm:pt modelId="{35E6A82F-5D56-47A2-9FE6-FC6D0DFCB806}">
      <dgm:prSet/>
      <dgm:spPr/>
      <dgm:t>
        <a:bodyPr/>
        <a:lstStyle/>
        <a:p>
          <a:endParaRPr lang="en-US" dirty="0"/>
        </a:p>
      </dgm:t>
    </dgm:pt>
    <dgm:pt modelId="{61A89567-E84B-4500-8F5C-898AF8062F08}" type="parTrans" cxnId="{2F3C2C03-EB53-4829-AA7D-E7DF85684046}">
      <dgm:prSet/>
      <dgm:spPr/>
      <dgm:t>
        <a:bodyPr/>
        <a:lstStyle/>
        <a:p>
          <a:endParaRPr lang="en-US"/>
        </a:p>
      </dgm:t>
    </dgm:pt>
    <dgm:pt modelId="{9FF8696D-2B63-4E29-85D1-C9876DAC7341}" type="sibTrans" cxnId="{2F3C2C03-EB53-4829-AA7D-E7DF85684046}">
      <dgm:prSet/>
      <dgm:spPr/>
      <dgm:t>
        <a:bodyPr/>
        <a:lstStyle/>
        <a:p>
          <a:endParaRPr lang="en-US"/>
        </a:p>
      </dgm:t>
    </dgm:pt>
    <dgm:pt modelId="{71550C29-367F-40B5-9EBC-18B718C642B7}" type="pres">
      <dgm:prSet presAssocID="{2501D0F0-D5B7-462A-B00B-C29E26B30600}" presName="linear" presStyleCnt="0">
        <dgm:presLayoutVars>
          <dgm:animLvl val="lvl"/>
          <dgm:resizeHandles val="exact"/>
        </dgm:presLayoutVars>
      </dgm:prSet>
      <dgm:spPr/>
      <dgm:t>
        <a:bodyPr/>
        <a:lstStyle/>
        <a:p>
          <a:endParaRPr lang="en-US"/>
        </a:p>
      </dgm:t>
    </dgm:pt>
    <dgm:pt modelId="{917214DE-CEC9-43DA-A759-60421CBEF97D}" type="pres">
      <dgm:prSet presAssocID="{1E949CCE-1672-48D8-A626-87F7D526C64F}" presName="parentText" presStyleLbl="node1" presStyleIdx="0" presStyleCnt="2" custLinFactNeighborY="1">
        <dgm:presLayoutVars>
          <dgm:chMax val="0"/>
          <dgm:bulletEnabled val="1"/>
        </dgm:presLayoutVars>
      </dgm:prSet>
      <dgm:spPr/>
      <dgm:t>
        <a:bodyPr/>
        <a:lstStyle/>
        <a:p>
          <a:endParaRPr lang="en-US"/>
        </a:p>
      </dgm:t>
    </dgm:pt>
    <dgm:pt modelId="{5D8C36B3-C30C-4D7A-98D6-89C8283F980E}" type="pres">
      <dgm:prSet presAssocID="{1E949CCE-1672-48D8-A626-87F7D526C64F}" presName="childText" presStyleLbl="revTx" presStyleIdx="0" presStyleCnt="1" custScaleY="117390">
        <dgm:presLayoutVars>
          <dgm:bulletEnabled val="1"/>
        </dgm:presLayoutVars>
      </dgm:prSet>
      <dgm:spPr/>
      <dgm:t>
        <a:bodyPr/>
        <a:lstStyle/>
        <a:p>
          <a:endParaRPr lang="en-US"/>
        </a:p>
      </dgm:t>
    </dgm:pt>
    <dgm:pt modelId="{7AE6DF96-4EF6-49C6-9173-B3458D08C0D0}" type="pres">
      <dgm:prSet presAssocID="{35E6A82F-5D56-47A2-9FE6-FC6D0DFCB806}" presName="parentText" presStyleLbl="node1" presStyleIdx="1" presStyleCnt="2">
        <dgm:presLayoutVars>
          <dgm:chMax val="0"/>
          <dgm:bulletEnabled val="1"/>
        </dgm:presLayoutVars>
      </dgm:prSet>
      <dgm:spPr/>
      <dgm:t>
        <a:bodyPr/>
        <a:lstStyle/>
        <a:p>
          <a:endParaRPr lang="en-US"/>
        </a:p>
      </dgm:t>
    </dgm:pt>
  </dgm:ptLst>
  <dgm:cxnLst>
    <dgm:cxn modelId="{0536B371-92D3-4705-9E03-57C860F9B222}" srcId="{1E949CCE-1672-48D8-A626-87F7D526C64F}" destId="{9645AE8D-CABE-49D1-8A05-05E3F49D758F}" srcOrd="0" destOrd="0" parTransId="{52646459-B429-44D9-AB3E-CE29292AAFFC}" sibTransId="{C74A2D45-569E-4BE3-B08B-D51F21210C1C}"/>
    <dgm:cxn modelId="{1FFA7B63-AA40-49FE-ABB1-529CA1D658A9}" srcId="{1E949CCE-1672-48D8-A626-87F7D526C64F}" destId="{A8B375CE-68A0-4F17-BF5E-1E65B18BE509}" srcOrd="2" destOrd="0" parTransId="{70DE4790-01A1-4597-A339-E5C1EF571953}" sibTransId="{A8D9895D-422D-471A-9635-B592972FE529}"/>
    <dgm:cxn modelId="{C39B7376-23A0-42FC-B0DD-6EABE0A19C16}" type="presOf" srcId="{1E949CCE-1672-48D8-A626-87F7D526C64F}" destId="{917214DE-CEC9-43DA-A759-60421CBEF97D}" srcOrd="0" destOrd="0" presId="urn:microsoft.com/office/officeart/2005/8/layout/vList2"/>
    <dgm:cxn modelId="{0FAEA396-8412-441B-BC26-0B4AA05971CA}" type="presOf" srcId="{A8B375CE-68A0-4F17-BF5E-1E65B18BE509}" destId="{5D8C36B3-C30C-4D7A-98D6-89C8283F980E}" srcOrd="0" destOrd="2" presId="urn:microsoft.com/office/officeart/2005/8/layout/vList2"/>
    <dgm:cxn modelId="{5FC43A1C-FC13-48A2-9446-25B9158327F8}" type="presOf" srcId="{F2690EE8-0A8A-4C22-BC37-6C1E96E9F2B3}" destId="{5D8C36B3-C30C-4D7A-98D6-89C8283F980E}" srcOrd="0" destOrd="1" presId="urn:microsoft.com/office/officeart/2005/8/layout/vList2"/>
    <dgm:cxn modelId="{167C3894-8E10-433D-B317-F7D0CEF73482}" type="presOf" srcId="{2501D0F0-D5B7-462A-B00B-C29E26B30600}" destId="{71550C29-367F-40B5-9EBC-18B718C642B7}" srcOrd="0" destOrd="0" presId="urn:microsoft.com/office/officeart/2005/8/layout/vList2"/>
    <dgm:cxn modelId="{2F3C2C03-EB53-4829-AA7D-E7DF85684046}" srcId="{2501D0F0-D5B7-462A-B00B-C29E26B30600}" destId="{35E6A82F-5D56-47A2-9FE6-FC6D0DFCB806}" srcOrd="1" destOrd="0" parTransId="{61A89567-E84B-4500-8F5C-898AF8062F08}" sibTransId="{9FF8696D-2B63-4E29-85D1-C9876DAC7341}"/>
    <dgm:cxn modelId="{C4E3D6E0-861B-4F1C-AEC2-0A3F008598A5}" srcId="{1E949CCE-1672-48D8-A626-87F7D526C64F}" destId="{F2690EE8-0A8A-4C22-BC37-6C1E96E9F2B3}" srcOrd="1" destOrd="0" parTransId="{C23357C2-04D6-4353-B1FF-93D1352D5659}" sibTransId="{F59EE8B4-73F9-409D-941F-4587AEB19A3A}"/>
    <dgm:cxn modelId="{ADA034A0-3138-4770-93D3-A931F240CC84}" type="presOf" srcId="{9645AE8D-CABE-49D1-8A05-05E3F49D758F}" destId="{5D8C36B3-C30C-4D7A-98D6-89C8283F980E}" srcOrd="0" destOrd="0" presId="urn:microsoft.com/office/officeart/2005/8/layout/vList2"/>
    <dgm:cxn modelId="{AF472D6A-B1D6-482E-A23E-AB766EE1F716}" type="presOf" srcId="{35E6A82F-5D56-47A2-9FE6-FC6D0DFCB806}" destId="{7AE6DF96-4EF6-49C6-9173-B3458D08C0D0}" srcOrd="0" destOrd="0" presId="urn:microsoft.com/office/officeart/2005/8/layout/vList2"/>
    <dgm:cxn modelId="{15362F55-E053-425A-9BA8-ACCE195125C4}" srcId="{2501D0F0-D5B7-462A-B00B-C29E26B30600}" destId="{1E949CCE-1672-48D8-A626-87F7D526C64F}" srcOrd="0" destOrd="0" parTransId="{F383B1F5-829E-40AA-9BAC-CDA46CF5B19F}" sibTransId="{9DD04B00-C6D1-4EBF-8F98-7DB9EA96028F}"/>
    <dgm:cxn modelId="{8B658767-E176-4E1A-A036-1C91C0820A1C}" type="presParOf" srcId="{71550C29-367F-40B5-9EBC-18B718C642B7}" destId="{917214DE-CEC9-43DA-A759-60421CBEF97D}" srcOrd="0" destOrd="0" presId="urn:microsoft.com/office/officeart/2005/8/layout/vList2"/>
    <dgm:cxn modelId="{D697F940-BA90-4473-A007-9869CE874B5B}" type="presParOf" srcId="{71550C29-367F-40B5-9EBC-18B718C642B7}" destId="{5D8C36B3-C30C-4D7A-98D6-89C8283F980E}" srcOrd="1" destOrd="0" presId="urn:microsoft.com/office/officeart/2005/8/layout/vList2"/>
    <dgm:cxn modelId="{CFE35B84-BC21-4308-95D8-231A445B3E82}" type="presParOf" srcId="{71550C29-367F-40B5-9EBC-18B718C642B7}" destId="{7AE6DF96-4EF6-49C6-9173-B3458D08C0D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47DB1E3-B5BA-4436-8A45-387B6B844F4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73E4EEA-5237-40D4-9E5E-4FA714869703}">
      <dgm:prSet custT="1"/>
      <dgm:spPr/>
      <dgm:t>
        <a:bodyPr/>
        <a:lstStyle/>
        <a:p>
          <a:r>
            <a:rPr lang="en-ZA" sz="2000" dirty="0"/>
            <a:t>The Government Monitoring and Evaluation Framework</a:t>
          </a:r>
          <a:endParaRPr lang="en-US" sz="2000" dirty="0"/>
        </a:p>
      </dgm:t>
    </dgm:pt>
    <dgm:pt modelId="{28B044DD-7617-464E-B233-2C0BE2BB59FD}" type="parTrans" cxnId="{4AF79425-E99C-4FA5-A930-10651102D5CD}">
      <dgm:prSet/>
      <dgm:spPr/>
      <dgm:t>
        <a:bodyPr/>
        <a:lstStyle/>
        <a:p>
          <a:endParaRPr lang="en-US"/>
        </a:p>
      </dgm:t>
    </dgm:pt>
    <dgm:pt modelId="{DFD8E0C3-82ED-404C-B581-1B30677CC1B9}" type="sibTrans" cxnId="{4AF79425-E99C-4FA5-A930-10651102D5CD}">
      <dgm:prSet/>
      <dgm:spPr/>
      <dgm:t>
        <a:bodyPr/>
        <a:lstStyle/>
        <a:p>
          <a:endParaRPr lang="en-US"/>
        </a:p>
      </dgm:t>
    </dgm:pt>
    <dgm:pt modelId="{74C95AC9-2034-4D60-A4CA-EA55BA6E3DCE}">
      <dgm:prSet custT="1"/>
      <dgm:spPr/>
      <dgm:t>
        <a:bodyPr/>
        <a:lstStyle/>
        <a:p>
          <a:r>
            <a:rPr lang="en-ZA" sz="2000" dirty="0"/>
            <a:t>Monitoring Progress in the Attainment of Children’s Rights</a:t>
          </a:r>
          <a:endParaRPr lang="en-US" sz="2000" dirty="0"/>
        </a:p>
      </dgm:t>
    </dgm:pt>
    <dgm:pt modelId="{024639FA-13D5-4991-8CA5-DDDCEB5212BA}" type="parTrans" cxnId="{10A2EB56-22C3-4ECE-AA6E-5D21D109437B}">
      <dgm:prSet/>
      <dgm:spPr/>
      <dgm:t>
        <a:bodyPr/>
        <a:lstStyle/>
        <a:p>
          <a:endParaRPr lang="en-US"/>
        </a:p>
      </dgm:t>
    </dgm:pt>
    <dgm:pt modelId="{BE5DA56A-8C38-49F6-AF73-5FE96BADFDB6}" type="sibTrans" cxnId="{10A2EB56-22C3-4ECE-AA6E-5D21D109437B}">
      <dgm:prSet/>
      <dgm:spPr/>
      <dgm:t>
        <a:bodyPr/>
        <a:lstStyle/>
        <a:p>
          <a:endParaRPr lang="en-US"/>
        </a:p>
      </dgm:t>
    </dgm:pt>
    <dgm:pt modelId="{C7C3F3BB-1554-4C00-8AF1-FB31BE5691AF}">
      <dgm:prSet custT="1"/>
      <dgm:spPr/>
      <dgm:t>
        <a:bodyPr/>
        <a:lstStyle/>
        <a:p>
          <a:r>
            <a:rPr lang="en-ZA" sz="2000" b="1" dirty="0"/>
            <a:t>UNITED NATIONS:</a:t>
          </a:r>
          <a:endParaRPr lang="en-US" sz="2000" dirty="0"/>
        </a:p>
      </dgm:t>
    </dgm:pt>
    <dgm:pt modelId="{DD9C988C-6B0B-4FF5-86A7-E4E493946300}" type="parTrans" cxnId="{A77687B1-B74C-4FA6-BF44-A19583B8631E}">
      <dgm:prSet/>
      <dgm:spPr/>
      <dgm:t>
        <a:bodyPr/>
        <a:lstStyle/>
        <a:p>
          <a:endParaRPr lang="en-US"/>
        </a:p>
      </dgm:t>
    </dgm:pt>
    <dgm:pt modelId="{12EB1AAE-7639-4000-92A0-303A8ACCF20D}" type="sibTrans" cxnId="{A77687B1-B74C-4FA6-BF44-A19583B8631E}">
      <dgm:prSet/>
      <dgm:spPr/>
      <dgm:t>
        <a:bodyPr/>
        <a:lstStyle/>
        <a:p>
          <a:endParaRPr lang="en-US"/>
        </a:p>
      </dgm:t>
    </dgm:pt>
    <dgm:pt modelId="{BE7D8C5D-0D38-4290-B646-CA3EB4DD85B2}">
      <dgm:prSet/>
      <dgm:spPr/>
      <dgm:t>
        <a:bodyPr/>
        <a:lstStyle/>
        <a:p>
          <a:r>
            <a:rPr lang="en-ZA" dirty="0"/>
            <a:t>Sustainable Development Goals (SDGs) – which SDGs has South Africa met? How far?  </a:t>
          </a:r>
          <a:endParaRPr lang="en-US" dirty="0"/>
        </a:p>
      </dgm:t>
    </dgm:pt>
    <dgm:pt modelId="{6041C8CB-2826-4C48-967D-A7FD487875DF}" type="parTrans" cxnId="{9BC25ACE-E21B-4E87-9798-F3E9D61211BB}">
      <dgm:prSet/>
      <dgm:spPr/>
      <dgm:t>
        <a:bodyPr/>
        <a:lstStyle/>
        <a:p>
          <a:endParaRPr lang="en-US"/>
        </a:p>
      </dgm:t>
    </dgm:pt>
    <dgm:pt modelId="{8BAEAF59-593B-40C4-8F8E-A778C3FCD483}" type="sibTrans" cxnId="{9BC25ACE-E21B-4E87-9798-F3E9D61211BB}">
      <dgm:prSet/>
      <dgm:spPr/>
      <dgm:t>
        <a:bodyPr/>
        <a:lstStyle/>
        <a:p>
          <a:endParaRPr lang="en-US"/>
        </a:p>
      </dgm:t>
    </dgm:pt>
    <dgm:pt modelId="{EA6A8980-64D7-4D01-B75E-5E8D47472FF5}">
      <dgm:prSet/>
      <dgm:spPr/>
      <dgm:t>
        <a:bodyPr/>
        <a:lstStyle/>
        <a:p>
          <a:r>
            <a:rPr lang="en-ZA" dirty="0"/>
            <a:t>UNICEF Report Cards 11 and 13 - what are the lessons learned?</a:t>
          </a:r>
          <a:endParaRPr lang="en-US" dirty="0"/>
        </a:p>
      </dgm:t>
    </dgm:pt>
    <dgm:pt modelId="{044D9D0F-255E-431A-97DC-00BE145C0014}" type="parTrans" cxnId="{0D5CD565-CF33-4AE2-BFBC-68E646F418A2}">
      <dgm:prSet/>
      <dgm:spPr/>
      <dgm:t>
        <a:bodyPr/>
        <a:lstStyle/>
        <a:p>
          <a:endParaRPr lang="en-US"/>
        </a:p>
      </dgm:t>
    </dgm:pt>
    <dgm:pt modelId="{46D48661-7B2A-4DDB-A0E3-C520C104BC3B}" type="sibTrans" cxnId="{0D5CD565-CF33-4AE2-BFBC-68E646F418A2}">
      <dgm:prSet/>
      <dgm:spPr/>
      <dgm:t>
        <a:bodyPr/>
        <a:lstStyle/>
        <a:p>
          <a:endParaRPr lang="en-US"/>
        </a:p>
      </dgm:t>
    </dgm:pt>
    <dgm:pt modelId="{1FB5DF2C-3A34-4C67-BE6D-DF2226941D44}">
      <dgm:prSet custT="1"/>
      <dgm:spPr/>
      <dgm:t>
        <a:bodyPr/>
        <a:lstStyle/>
        <a:p>
          <a:r>
            <a:rPr lang="en-ZA" sz="2000" b="1" dirty="0"/>
            <a:t>AFRICAN UNION:</a:t>
          </a:r>
          <a:endParaRPr lang="en-US" sz="2000" dirty="0"/>
        </a:p>
      </dgm:t>
    </dgm:pt>
    <dgm:pt modelId="{4323A4F8-3F94-4067-90EB-91794FE20EDB}" type="parTrans" cxnId="{F1CAE2EA-7C7B-4E67-A457-D833C428812D}">
      <dgm:prSet/>
      <dgm:spPr/>
      <dgm:t>
        <a:bodyPr/>
        <a:lstStyle/>
        <a:p>
          <a:endParaRPr lang="en-US"/>
        </a:p>
      </dgm:t>
    </dgm:pt>
    <dgm:pt modelId="{7D7D60D4-0895-4148-A78F-D8347B328DB1}" type="sibTrans" cxnId="{F1CAE2EA-7C7B-4E67-A457-D833C428812D}">
      <dgm:prSet/>
      <dgm:spPr/>
      <dgm:t>
        <a:bodyPr/>
        <a:lstStyle/>
        <a:p>
          <a:endParaRPr lang="en-US"/>
        </a:p>
      </dgm:t>
    </dgm:pt>
    <dgm:pt modelId="{411BAE13-5968-47EE-B356-80565B1C4E40}">
      <dgm:prSet/>
      <dgm:spPr/>
      <dgm:t>
        <a:bodyPr/>
        <a:lstStyle/>
        <a:p>
          <a:r>
            <a:rPr lang="en-ZA" dirty="0"/>
            <a:t>African Experts on the Welfare and Rights of Children – how far has South Africa implemented recommendations?</a:t>
          </a:r>
          <a:endParaRPr lang="en-US" dirty="0"/>
        </a:p>
      </dgm:t>
    </dgm:pt>
    <dgm:pt modelId="{6330B914-F114-423D-A26F-03B5C7ED780E}" type="parTrans" cxnId="{1687F90B-4F05-41BF-9697-0E702A095AA0}">
      <dgm:prSet/>
      <dgm:spPr/>
      <dgm:t>
        <a:bodyPr/>
        <a:lstStyle/>
        <a:p>
          <a:endParaRPr lang="en-US"/>
        </a:p>
      </dgm:t>
    </dgm:pt>
    <dgm:pt modelId="{1C354B61-CBB5-4CA6-92B3-081339014800}" type="sibTrans" cxnId="{1687F90B-4F05-41BF-9697-0E702A095AA0}">
      <dgm:prSet/>
      <dgm:spPr/>
      <dgm:t>
        <a:bodyPr/>
        <a:lstStyle/>
        <a:p>
          <a:endParaRPr lang="en-US"/>
        </a:p>
      </dgm:t>
    </dgm:pt>
    <dgm:pt modelId="{B55C34F7-B0C9-40B4-928C-4C29676A9A5B}">
      <dgm:prSet custT="1"/>
      <dgm:spPr/>
      <dgm:t>
        <a:bodyPr/>
        <a:lstStyle/>
        <a:p>
          <a:r>
            <a:rPr lang="en-ZA" sz="2000" b="1" dirty="0"/>
            <a:t>NATIONAL ACHIEVEMENTS:</a:t>
          </a:r>
          <a:endParaRPr lang="en-US" sz="2000" dirty="0"/>
        </a:p>
      </dgm:t>
    </dgm:pt>
    <dgm:pt modelId="{41E9E9BE-0C11-487D-8E46-0FEB5A094B9C}" type="parTrans" cxnId="{D8E9072F-3713-4D55-B898-583E47F7DBD8}">
      <dgm:prSet/>
      <dgm:spPr/>
      <dgm:t>
        <a:bodyPr/>
        <a:lstStyle/>
        <a:p>
          <a:endParaRPr lang="en-US"/>
        </a:p>
      </dgm:t>
    </dgm:pt>
    <dgm:pt modelId="{B1CFEEB7-658E-451E-BC83-7653635765D7}" type="sibTrans" cxnId="{D8E9072F-3713-4D55-B898-583E47F7DBD8}">
      <dgm:prSet/>
      <dgm:spPr/>
      <dgm:t>
        <a:bodyPr/>
        <a:lstStyle/>
        <a:p>
          <a:endParaRPr lang="en-US"/>
        </a:p>
      </dgm:t>
    </dgm:pt>
    <dgm:pt modelId="{420831E2-A521-4876-9125-66E0E2CA6B30}">
      <dgm:prSet/>
      <dgm:spPr/>
      <dgm:t>
        <a:bodyPr/>
        <a:lstStyle/>
        <a:p>
          <a:r>
            <a:rPr lang="en-ZA" dirty="0"/>
            <a:t>National Development Plan (NDP)</a:t>
          </a:r>
          <a:endParaRPr lang="en-US" dirty="0"/>
        </a:p>
      </dgm:t>
    </dgm:pt>
    <dgm:pt modelId="{336FAE75-453B-44DF-9066-C9BF5CF5883E}" type="parTrans" cxnId="{59538AA3-C1A8-4611-830F-7A37E69318DF}">
      <dgm:prSet/>
      <dgm:spPr/>
      <dgm:t>
        <a:bodyPr/>
        <a:lstStyle/>
        <a:p>
          <a:endParaRPr lang="en-US"/>
        </a:p>
      </dgm:t>
    </dgm:pt>
    <dgm:pt modelId="{D48F3BA9-9DE9-49A8-8D02-D097D0F20CF9}" type="sibTrans" cxnId="{59538AA3-C1A8-4611-830F-7A37E69318DF}">
      <dgm:prSet/>
      <dgm:spPr/>
      <dgm:t>
        <a:bodyPr/>
        <a:lstStyle/>
        <a:p>
          <a:endParaRPr lang="en-US"/>
        </a:p>
      </dgm:t>
    </dgm:pt>
    <dgm:pt modelId="{A199D6BB-62E1-457E-94D8-F447C31BC1D6}">
      <dgm:prSet/>
      <dgm:spPr/>
      <dgm:t>
        <a:bodyPr/>
        <a:lstStyle/>
        <a:p>
          <a:r>
            <a:rPr lang="en-ZA" dirty="0"/>
            <a:t>National Plan of Action for Children (NPAC)</a:t>
          </a:r>
          <a:endParaRPr lang="en-US" dirty="0"/>
        </a:p>
      </dgm:t>
    </dgm:pt>
    <dgm:pt modelId="{6CE21EC3-C1E6-498E-9B09-DF6CABA17362}" type="parTrans" cxnId="{FA78B192-9C4A-4CAC-BBCC-89AC0EF47913}">
      <dgm:prSet/>
      <dgm:spPr/>
      <dgm:t>
        <a:bodyPr/>
        <a:lstStyle/>
        <a:p>
          <a:endParaRPr lang="en-US"/>
        </a:p>
      </dgm:t>
    </dgm:pt>
    <dgm:pt modelId="{0E8A2BC3-F25E-4803-900D-30AB209CEC77}" type="sibTrans" cxnId="{FA78B192-9C4A-4CAC-BBCC-89AC0EF47913}">
      <dgm:prSet/>
      <dgm:spPr/>
      <dgm:t>
        <a:bodyPr/>
        <a:lstStyle/>
        <a:p>
          <a:endParaRPr lang="en-US"/>
        </a:p>
      </dgm:t>
    </dgm:pt>
    <dgm:pt modelId="{422BD5BB-4FE2-4E22-90F9-EEB1C157C8F9}">
      <dgm:prSet/>
      <dgm:spPr/>
      <dgm:t>
        <a:bodyPr/>
        <a:lstStyle/>
        <a:p>
          <a:r>
            <a:rPr lang="en-ZA" dirty="0"/>
            <a:t>Court Orders in favour of Children</a:t>
          </a:r>
          <a:endParaRPr lang="en-US" dirty="0"/>
        </a:p>
      </dgm:t>
    </dgm:pt>
    <dgm:pt modelId="{F67ECA49-DBC5-4E67-A872-F33F8B8D8B79}" type="parTrans" cxnId="{55852270-283F-4630-82C4-6F9ED588FF55}">
      <dgm:prSet/>
      <dgm:spPr/>
      <dgm:t>
        <a:bodyPr/>
        <a:lstStyle/>
        <a:p>
          <a:endParaRPr lang="en-US"/>
        </a:p>
      </dgm:t>
    </dgm:pt>
    <dgm:pt modelId="{65CCF16E-A99F-404C-BD62-A9390BCCD06B}" type="sibTrans" cxnId="{55852270-283F-4630-82C4-6F9ED588FF55}">
      <dgm:prSet/>
      <dgm:spPr/>
      <dgm:t>
        <a:bodyPr/>
        <a:lstStyle/>
        <a:p>
          <a:endParaRPr lang="en-US"/>
        </a:p>
      </dgm:t>
    </dgm:pt>
    <dgm:pt modelId="{D6B11FDC-6229-409C-AD5A-F5117642AD63}" type="pres">
      <dgm:prSet presAssocID="{A47DB1E3-B5BA-4436-8A45-387B6B844F44}" presName="linear" presStyleCnt="0">
        <dgm:presLayoutVars>
          <dgm:animLvl val="lvl"/>
          <dgm:resizeHandles val="exact"/>
        </dgm:presLayoutVars>
      </dgm:prSet>
      <dgm:spPr/>
      <dgm:t>
        <a:bodyPr/>
        <a:lstStyle/>
        <a:p>
          <a:endParaRPr lang="en-US"/>
        </a:p>
      </dgm:t>
    </dgm:pt>
    <dgm:pt modelId="{61BCCB41-A06C-4F18-9056-520B42A36871}" type="pres">
      <dgm:prSet presAssocID="{F73E4EEA-5237-40D4-9E5E-4FA714869703}" presName="parentText" presStyleLbl="node1" presStyleIdx="0" presStyleCnt="5">
        <dgm:presLayoutVars>
          <dgm:chMax val="0"/>
          <dgm:bulletEnabled val="1"/>
        </dgm:presLayoutVars>
      </dgm:prSet>
      <dgm:spPr/>
      <dgm:t>
        <a:bodyPr/>
        <a:lstStyle/>
        <a:p>
          <a:endParaRPr lang="en-US"/>
        </a:p>
      </dgm:t>
    </dgm:pt>
    <dgm:pt modelId="{F6E07EFA-9ECA-4AC4-A29F-CA491519ED62}" type="pres">
      <dgm:prSet presAssocID="{DFD8E0C3-82ED-404C-B581-1B30677CC1B9}" presName="spacer" presStyleCnt="0"/>
      <dgm:spPr/>
    </dgm:pt>
    <dgm:pt modelId="{F4D21D28-3AF9-426D-90DC-EF3630DEE387}" type="pres">
      <dgm:prSet presAssocID="{74C95AC9-2034-4D60-A4CA-EA55BA6E3DCE}" presName="parentText" presStyleLbl="node1" presStyleIdx="1" presStyleCnt="5">
        <dgm:presLayoutVars>
          <dgm:chMax val="0"/>
          <dgm:bulletEnabled val="1"/>
        </dgm:presLayoutVars>
      </dgm:prSet>
      <dgm:spPr/>
      <dgm:t>
        <a:bodyPr/>
        <a:lstStyle/>
        <a:p>
          <a:endParaRPr lang="en-US"/>
        </a:p>
      </dgm:t>
    </dgm:pt>
    <dgm:pt modelId="{F30A5CD6-032D-4FCB-BE23-BAD2DB97A452}" type="pres">
      <dgm:prSet presAssocID="{BE5DA56A-8C38-49F6-AF73-5FE96BADFDB6}" presName="spacer" presStyleCnt="0"/>
      <dgm:spPr/>
    </dgm:pt>
    <dgm:pt modelId="{7B7E129D-124D-4891-BA15-A0D7B283EC0A}" type="pres">
      <dgm:prSet presAssocID="{C7C3F3BB-1554-4C00-8AF1-FB31BE5691AF}" presName="parentText" presStyleLbl="node1" presStyleIdx="2" presStyleCnt="5">
        <dgm:presLayoutVars>
          <dgm:chMax val="0"/>
          <dgm:bulletEnabled val="1"/>
        </dgm:presLayoutVars>
      </dgm:prSet>
      <dgm:spPr/>
      <dgm:t>
        <a:bodyPr/>
        <a:lstStyle/>
        <a:p>
          <a:endParaRPr lang="en-US"/>
        </a:p>
      </dgm:t>
    </dgm:pt>
    <dgm:pt modelId="{DF6200DF-D104-43AD-960B-E435997CBCF1}" type="pres">
      <dgm:prSet presAssocID="{C7C3F3BB-1554-4C00-8AF1-FB31BE5691AF}" presName="childText" presStyleLbl="revTx" presStyleIdx="0" presStyleCnt="3">
        <dgm:presLayoutVars>
          <dgm:bulletEnabled val="1"/>
        </dgm:presLayoutVars>
      </dgm:prSet>
      <dgm:spPr/>
      <dgm:t>
        <a:bodyPr/>
        <a:lstStyle/>
        <a:p>
          <a:endParaRPr lang="en-US"/>
        </a:p>
      </dgm:t>
    </dgm:pt>
    <dgm:pt modelId="{8334A79C-A09F-431A-A7E6-65AC020B4AC2}" type="pres">
      <dgm:prSet presAssocID="{1FB5DF2C-3A34-4C67-BE6D-DF2226941D44}" presName="parentText" presStyleLbl="node1" presStyleIdx="3" presStyleCnt="5">
        <dgm:presLayoutVars>
          <dgm:chMax val="0"/>
          <dgm:bulletEnabled val="1"/>
        </dgm:presLayoutVars>
      </dgm:prSet>
      <dgm:spPr/>
      <dgm:t>
        <a:bodyPr/>
        <a:lstStyle/>
        <a:p>
          <a:endParaRPr lang="en-US"/>
        </a:p>
      </dgm:t>
    </dgm:pt>
    <dgm:pt modelId="{861DAA0F-810A-4A83-85FE-57C723536471}" type="pres">
      <dgm:prSet presAssocID="{1FB5DF2C-3A34-4C67-BE6D-DF2226941D44}" presName="childText" presStyleLbl="revTx" presStyleIdx="1" presStyleCnt="3">
        <dgm:presLayoutVars>
          <dgm:bulletEnabled val="1"/>
        </dgm:presLayoutVars>
      </dgm:prSet>
      <dgm:spPr/>
      <dgm:t>
        <a:bodyPr/>
        <a:lstStyle/>
        <a:p>
          <a:endParaRPr lang="en-US"/>
        </a:p>
      </dgm:t>
    </dgm:pt>
    <dgm:pt modelId="{D2067C7E-82A1-4F42-8C33-F97BF9503E71}" type="pres">
      <dgm:prSet presAssocID="{B55C34F7-B0C9-40B4-928C-4C29676A9A5B}" presName="parentText" presStyleLbl="node1" presStyleIdx="4" presStyleCnt="5">
        <dgm:presLayoutVars>
          <dgm:chMax val="0"/>
          <dgm:bulletEnabled val="1"/>
        </dgm:presLayoutVars>
      </dgm:prSet>
      <dgm:spPr/>
      <dgm:t>
        <a:bodyPr/>
        <a:lstStyle/>
        <a:p>
          <a:endParaRPr lang="en-US"/>
        </a:p>
      </dgm:t>
    </dgm:pt>
    <dgm:pt modelId="{F231980D-8D30-4DE8-8F7B-BB3B9C9CF2EB}" type="pres">
      <dgm:prSet presAssocID="{B55C34F7-B0C9-40B4-928C-4C29676A9A5B}" presName="childText" presStyleLbl="revTx" presStyleIdx="2" presStyleCnt="3">
        <dgm:presLayoutVars>
          <dgm:bulletEnabled val="1"/>
        </dgm:presLayoutVars>
      </dgm:prSet>
      <dgm:spPr/>
      <dgm:t>
        <a:bodyPr/>
        <a:lstStyle/>
        <a:p>
          <a:endParaRPr lang="en-US"/>
        </a:p>
      </dgm:t>
    </dgm:pt>
  </dgm:ptLst>
  <dgm:cxnLst>
    <dgm:cxn modelId="{1687F90B-4F05-41BF-9697-0E702A095AA0}" srcId="{1FB5DF2C-3A34-4C67-BE6D-DF2226941D44}" destId="{411BAE13-5968-47EE-B356-80565B1C4E40}" srcOrd="0" destOrd="0" parTransId="{6330B914-F114-423D-A26F-03B5C7ED780E}" sibTransId="{1C354B61-CBB5-4CA6-92B3-081339014800}"/>
    <dgm:cxn modelId="{10A2EB56-22C3-4ECE-AA6E-5D21D109437B}" srcId="{A47DB1E3-B5BA-4436-8A45-387B6B844F44}" destId="{74C95AC9-2034-4D60-A4CA-EA55BA6E3DCE}" srcOrd="1" destOrd="0" parTransId="{024639FA-13D5-4991-8CA5-DDDCEB5212BA}" sibTransId="{BE5DA56A-8C38-49F6-AF73-5FE96BADFDB6}"/>
    <dgm:cxn modelId="{88E00424-7EDF-494C-9A75-74BA59CB0484}" type="presOf" srcId="{74C95AC9-2034-4D60-A4CA-EA55BA6E3DCE}" destId="{F4D21D28-3AF9-426D-90DC-EF3630DEE387}" srcOrd="0" destOrd="0" presId="urn:microsoft.com/office/officeart/2005/8/layout/vList2"/>
    <dgm:cxn modelId="{4AF79425-E99C-4FA5-A930-10651102D5CD}" srcId="{A47DB1E3-B5BA-4436-8A45-387B6B844F44}" destId="{F73E4EEA-5237-40D4-9E5E-4FA714869703}" srcOrd="0" destOrd="0" parTransId="{28B044DD-7617-464E-B233-2C0BE2BB59FD}" sibTransId="{DFD8E0C3-82ED-404C-B581-1B30677CC1B9}"/>
    <dgm:cxn modelId="{D8E9072F-3713-4D55-B898-583E47F7DBD8}" srcId="{A47DB1E3-B5BA-4436-8A45-387B6B844F44}" destId="{B55C34F7-B0C9-40B4-928C-4C29676A9A5B}" srcOrd="4" destOrd="0" parTransId="{41E9E9BE-0C11-487D-8E46-0FEB5A094B9C}" sibTransId="{B1CFEEB7-658E-451E-BC83-7653635765D7}"/>
    <dgm:cxn modelId="{3774DAA7-B709-4BCE-8EC8-604ADF628B0B}" type="presOf" srcId="{422BD5BB-4FE2-4E22-90F9-EEB1C157C8F9}" destId="{F231980D-8D30-4DE8-8F7B-BB3B9C9CF2EB}" srcOrd="0" destOrd="2" presId="urn:microsoft.com/office/officeart/2005/8/layout/vList2"/>
    <dgm:cxn modelId="{CE1C0C75-6ECB-4F7B-B897-43D48C127D32}" type="presOf" srcId="{A47DB1E3-B5BA-4436-8A45-387B6B844F44}" destId="{D6B11FDC-6229-409C-AD5A-F5117642AD63}" srcOrd="0" destOrd="0" presId="urn:microsoft.com/office/officeart/2005/8/layout/vList2"/>
    <dgm:cxn modelId="{59538AA3-C1A8-4611-830F-7A37E69318DF}" srcId="{B55C34F7-B0C9-40B4-928C-4C29676A9A5B}" destId="{420831E2-A521-4876-9125-66E0E2CA6B30}" srcOrd="0" destOrd="0" parTransId="{336FAE75-453B-44DF-9066-C9BF5CF5883E}" sibTransId="{D48F3BA9-9DE9-49A8-8D02-D097D0F20CF9}"/>
    <dgm:cxn modelId="{0D5CD565-CF33-4AE2-BFBC-68E646F418A2}" srcId="{C7C3F3BB-1554-4C00-8AF1-FB31BE5691AF}" destId="{EA6A8980-64D7-4D01-B75E-5E8D47472FF5}" srcOrd="1" destOrd="0" parTransId="{044D9D0F-255E-431A-97DC-00BE145C0014}" sibTransId="{46D48661-7B2A-4DDB-A0E3-C520C104BC3B}"/>
    <dgm:cxn modelId="{55852270-283F-4630-82C4-6F9ED588FF55}" srcId="{B55C34F7-B0C9-40B4-928C-4C29676A9A5B}" destId="{422BD5BB-4FE2-4E22-90F9-EEB1C157C8F9}" srcOrd="2" destOrd="0" parTransId="{F67ECA49-DBC5-4E67-A872-F33F8B8D8B79}" sibTransId="{65CCF16E-A99F-404C-BD62-A9390BCCD06B}"/>
    <dgm:cxn modelId="{A09BCA90-7F42-4F64-BE5E-85DC589423A2}" type="presOf" srcId="{B55C34F7-B0C9-40B4-928C-4C29676A9A5B}" destId="{D2067C7E-82A1-4F42-8C33-F97BF9503E71}" srcOrd="0" destOrd="0" presId="urn:microsoft.com/office/officeart/2005/8/layout/vList2"/>
    <dgm:cxn modelId="{EA903387-2902-48CF-8C3B-F3A29F919BFD}" type="presOf" srcId="{C7C3F3BB-1554-4C00-8AF1-FB31BE5691AF}" destId="{7B7E129D-124D-4891-BA15-A0D7B283EC0A}" srcOrd="0" destOrd="0" presId="urn:microsoft.com/office/officeart/2005/8/layout/vList2"/>
    <dgm:cxn modelId="{C6C2AA3A-A7FD-40D7-A9D1-7A4110101D4D}" type="presOf" srcId="{F73E4EEA-5237-40D4-9E5E-4FA714869703}" destId="{61BCCB41-A06C-4F18-9056-520B42A36871}" srcOrd="0" destOrd="0" presId="urn:microsoft.com/office/officeart/2005/8/layout/vList2"/>
    <dgm:cxn modelId="{CA85E6C6-112E-4866-8E88-57F07D41D5C7}" type="presOf" srcId="{EA6A8980-64D7-4D01-B75E-5E8D47472FF5}" destId="{DF6200DF-D104-43AD-960B-E435997CBCF1}" srcOrd="0" destOrd="1" presId="urn:microsoft.com/office/officeart/2005/8/layout/vList2"/>
    <dgm:cxn modelId="{A891849C-55B1-4E9D-8256-6FCA643EE3BA}" type="presOf" srcId="{BE7D8C5D-0D38-4290-B646-CA3EB4DD85B2}" destId="{DF6200DF-D104-43AD-960B-E435997CBCF1}" srcOrd="0" destOrd="0" presId="urn:microsoft.com/office/officeart/2005/8/layout/vList2"/>
    <dgm:cxn modelId="{A77687B1-B74C-4FA6-BF44-A19583B8631E}" srcId="{A47DB1E3-B5BA-4436-8A45-387B6B844F44}" destId="{C7C3F3BB-1554-4C00-8AF1-FB31BE5691AF}" srcOrd="2" destOrd="0" parTransId="{DD9C988C-6B0B-4FF5-86A7-E4E493946300}" sibTransId="{12EB1AAE-7639-4000-92A0-303A8ACCF20D}"/>
    <dgm:cxn modelId="{9CAAEC7F-DC37-46C4-B808-C439F58E2606}" type="presOf" srcId="{1FB5DF2C-3A34-4C67-BE6D-DF2226941D44}" destId="{8334A79C-A09F-431A-A7E6-65AC020B4AC2}" srcOrd="0" destOrd="0" presId="urn:microsoft.com/office/officeart/2005/8/layout/vList2"/>
    <dgm:cxn modelId="{FA78B192-9C4A-4CAC-BBCC-89AC0EF47913}" srcId="{B55C34F7-B0C9-40B4-928C-4C29676A9A5B}" destId="{A199D6BB-62E1-457E-94D8-F447C31BC1D6}" srcOrd="1" destOrd="0" parTransId="{6CE21EC3-C1E6-498E-9B09-DF6CABA17362}" sibTransId="{0E8A2BC3-F25E-4803-900D-30AB209CEC77}"/>
    <dgm:cxn modelId="{9BC25ACE-E21B-4E87-9798-F3E9D61211BB}" srcId="{C7C3F3BB-1554-4C00-8AF1-FB31BE5691AF}" destId="{BE7D8C5D-0D38-4290-B646-CA3EB4DD85B2}" srcOrd="0" destOrd="0" parTransId="{6041C8CB-2826-4C48-967D-A7FD487875DF}" sibTransId="{8BAEAF59-593B-40C4-8F8E-A778C3FCD483}"/>
    <dgm:cxn modelId="{F5BAD250-58D7-452E-B38A-1F565C8A3E8C}" type="presOf" srcId="{A199D6BB-62E1-457E-94D8-F447C31BC1D6}" destId="{F231980D-8D30-4DE8-8F7B-BB3B9C9CF2EB}" srcOrd="0" destOrd="1" presId="urn:microsoft.com/office/officeart/2005/8/layout/vList2"/>
    <dgm:cxn modelId="{000AFECB-17CF-4C75-84FB-890AC2DC793D}" type="presOf" srcId="{420831E2-A521-4876-9125-66E0E2CA6B30}" destId="{F231980D-8D30-4DE8-8F7B-BB3B9C9CF2EB}" srcOrd="0" destOrd="0" presId="urn:microsoft.com/office/officeart/2005/8/layout/vList2"/>
    <dgm:cxn modelId="{F1CAE2EA-7C7B-4E67-A457-D833C428812D}" srcId="{A47DB1E3-B5BA-4436-8A45-387B6B844F44}" destId="{1FB5DF2C-3A34-4C67-BE6D-DF2226941D44}" srcOrd="3" destOrd="0" parTransId="{4323A4F8-3F94-4067-90EB-91794FE20EDB}" sibTransId="{7D7D60D4-0895-4148-A78F-D8347B328DB1}"/>
    <dgm:cxn modelId="{58FF15EF-9D3F-4CCD-A940-DD48FDB0F4AB}" type="presOf" srcId="{411BAE13-5968-47EE-B356-80565B1C4E40}" destId="{861DAA0F-810A-4A83-85FE-57C723536471}" srcOrd="0" destOrd="0" presId="urn:microsoft.com/office/officeart/2005/8/layout/vList2"/>
    <dgm:cxn modelId="{DD3DB9D0-2FC7-47D6-81BC-2570B9AEBBC2}" type="presParOf" srcId="{D6B11FDC-6229-409C-AD5A-F5117642AD63}" destId="{61BCCB41-A06C-4F18-9056-520B42A36871}" srcOrd="0" destOrd="0" presId="urn:microsoft.com/office/officeart/2005/8/layout/vList2"/>
    <dgm:cxn modelId="{DA46CA95-7144-41FC-A546-8FFE1E7C7909}" type="presParOf" srcId="{D6B11FDC-6229-409C-AD5A-F5117642AD63}" destId="{F6E07EFA-9ECA-4AC4-A29F-CA491519ED62}" srcOrd="1" destOrd="0" presId="urn:microsoft.com/office/officeart/2005/8/layout/vList2"/>
    <dgm:cxn modelId="{5E6D9EAC-0959-4645-8BB5-C16E394BCDB2}" type="presParOf" srcId="{D6B11FDC-6229-409C-AD5A-F5117642AD63}" destId="{F4D21D28-3AF9-426D-90DC-EF3630DEE387}" srcOrd="2" destOrd="0" presId="urn:microsoft.com/office/officeart/2005/8/layout/vList2"/>
    <dgm:cxn modelId="{39CA785E-FF0D-4D04-8AE0-A08E1A991FE5}" type="presParOf" srcId="{D6B11FDC-6229-409C-AD5A-F5117642AD63}" destId="{F30A5CD6-032D-4FCB-BE23-BAD2DB97A452}" srcOrd="3" destOrd="0" presId="urn:microsoft.com/office/officeart/2005/8/layout/vList2"/>
    <dgm:cxn modelId="{59003F93-B931-4AFD-9A49-400191FA5848}" type="presParOf" srcId="{D6B11FDC-6229-409C-AD5A-F5117642AD63}" destId="{7B7E129D-124D-4891-BA15-A0D7B283EC0A}" srcOrd="4" destOrd="0" presId="urn:microsoft.com/office/officeart/2005/8/layout/vList2"/>
    <dgm:cxn modelId="{AD60DB52-0B5D-4325-8F38-61FC7AD72ECA}" type="presParOf" srcId="{D6B11FDC-6229-409C-AD5A-F5117642AD63}" destId="{DF6200DF-D104-43AD-960B-E435997CBCF1}" srcOrd="5" destOrd="0" presId="urn:microsoft.com/office/officeart/2005/8/layout/vList2"/>
    <dgm:cxn modelId="{2467B8DC-E273-49E6-AC9F-B464E036D510}" type="presParOf" srcId="{D6B11FDC-6229-409C-AD5A-F5117642AD63}" destId="{8334A79C-A09F-431A-A7E6-65AC020B4AC2}" srcOrd="6" destOrd="0" presId="urn:microsoft.com/office/officeart/2005/8/layout/vList2"/>
    <dgm:cxn modelId="{3C5C4132-0171-4B7A-9051-A30030379828}" type="presParOf" srcId="{D6B11FDC-6229-409C-AD5A-F5117642AD63}" destId="{861DAA0F-810A-4A83-85FE-57C723536471}" srcOrd="7" destOrd="0" presId="urn:microsoft.com/office/officeart/2005/8/layout/vList2"/>
    <dgm:cxn modelId="{A4EC2ADA-F5AE-489F-8B1E-10E555613612}" type="presParOf" srcId="{D6B11FDC-6229-409C-AD5A-F5117642AD63}" destId="{D2067C7E-82A1-4F42-8C33-F97BF9503E71}" srcOrd="8" destOrd="0" presId="urn:microsoft.com/office/officeart/2005/8/layout/vList2"/>
    <dgm:cxn modelId="{54CDEFDD-3FCB-49B0-BAA9-99AA6D19579C}" type="presParOf" srcId="{D6B11FDC-6229-409C-AD5A-F5117642AD63}" destId="{F231980D-8D30-4DE8-8F7B-BB3B9C9CF2EB}"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9836255-0EE3-4DCB-9B10-EB7F20339A2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4131BAB-BE1B-4C61-9FF2-A4557CEE12B6}">
      <dgm:prSet/>
      <dgm:spPr/>
      <dgm:t>
        <a:bodyPr/>
        <a:lstStyle/>
        <a:p>
          <a:r>
            <a:rPr lang="en-ZA" dirty="0"/>
            <a:t>Reflection on the Social Welfare and Economic Model</a:t>
          </a:r>
          <a:endParaRPr lang="en-US" dirty="0"/>
        </a:p>
      </dgm:t>
    </dgm:pt>
    <dgm:pt modelId="{E98E402C-67B3-4E9E-B2AE-8274C0078422}" type="parTrans" cxnId="{761BFB03-3E83-46CC-AE0E-E3456CB5B360}">
      <dgm:prSet/>
      <dgm:spPr/>
      <dgm:t>
        <a:bodyPr/>
        <a:lstStyle/>
        <a:p>
          <a:endParaRPr lang="en-US"/>
        </a:p>
      </dgm:t>
    </dgm:pt>
    <dgm:pt modelId="{37E32AE6-BECA-4C65-8345-A92D3313611A}" type="sibTrans" cxnId="{761BFB03-3E83-46CC-AE0E-E3456CB5B360}">
      <dgm:prSet/>
      <dgm:spPr/>
      <dgm:t>
        <a:bodyPr/>
        <a:lstStyle/>
        <a:p>
          <a:endParaRPr lang="en-US"/>
        </a:p>
      </dgm:t>
    </dgm:pt>
    <dgm:pt modelId="{8CDEDDE0-D997-4082-A90A-2AD29FCBCB43}">
      <dgm:prSet/>
      <dgm:spPr/>
      <dgm:t>
        <a:bodyPr/>
        <a:lstStyle/>
        <a:p>
          <a:r>
            <a:rPr lang="en-ZA" dirty="0"/>
            <a:t>Post COVID-19 Reflection</a:t>
          </a:r>
          <a:endParaRPr lang="en-US" dirty="0"/>
        </a:p>
      </dgm:t>
    </dgm:pt>
    <dgm:pt modelId="{149184CD-B820-4FCB-8920-4B503509B3EB}" type="parTrans" cxnId="{D105F2C8-4FD2-45CC-AB16-D7DABF7B6576}">
      <dgm:prSet/>
      <dgm:spPr/>
      <dgm:t>
        <a:bodyPr/>
        <a:lstStyle/>
        <a:p>
          <a:endParaRPr lang="en-US"/>
        </a:p>
      </dgm:t>
    </dgm:pt>
    <dgm:pt modelId="{EBAE5972-01ED-4658-9328-0607543E96BF}" type="sibTrans" cxnId="{D105F2C8-4FD2-45CC-AB16-D7DABF7B6576}">
      <dgm:prSet/>
      <dgm:spPr/>
      <dgm:t>
        <a:bodyPr/>
        <a:lstStyle/>
        <a:p>
          <a:endParaRPr lang="en-US"/>
        </a:p>
      </dgm:t>
    </dgm:pt>
    <dgm:pt modelId="{1D86ECF6-57E5-4AC3-BB34-118CE9BD4A0B}">
      <dgm:prSet/>
      <dgm:spPr/>
      <dgm:t>
        <a:bodyPr/>
        <a:lstStyle/>
        <a:p>
          <a:r>
            <a:rPr lang="en-ZA" b="0" dirty="0"/>
            <a:t>Availability of Disaggregated Data </a:t>
          </a:r>
          <a:endParaRPr lang="en-US" b="0" dirty="0"/>
        </a:p>
      </dgm:t>
    </dgm:pt>
    <dgm:pt modelId="{85CFC2A6-BD4D-4EC9-A46D-BB9B63CB14A3}" type="parTrans" cxnId="{D82D1C55-9614-45E8-AEFB-4D755D007B73}">
      <dgm:prSet/>
      <dgm:spPr/>
      <dgm:t>
        <a:bodyPr/>
        <a:lstStyle/>
        <a:p>
          <a:endParaRPr lang="en-US"/>
        </a:p>
      </dgm:t>
    </dgm:pt>
    <dgm:pt modelId="{989F0CE6-A0C9-410F-B5B9-7D582A3790B3}" type="sibTrans" cxnId="{D82D1C55-9614-45E8-AEFB-4D755D007B73}">
      <dgm:prSet/>
      <dgm:spPr/>
      <dgm:t>
        <a:bodyPr/>
        <a:lstStyle/>
        <a:p>
          <a:endParaRPr lang="en-US"/>
        </a:p>
      </dgm:t>
    </dgm:pt>
    <dgm:pt modelId="{D4F89763-95DA-41B6-9FA8-57B7E3209F3A}">
      <dgm:prSet/>
      <dgm:spPr/>
      <dgm:t>
        <a:bodyPr/>
        <a:lstStyle/>
        <a:p>
          <a:r>
            <a:rPr lang="en-ZA" dirty="0"/>
            <a:t>Investment in Longitudinal Studies</a:t>
          </a:r>
          <a:endParaRPr lang="en-US" dirty="0"/>
        </a:p>
      </dgm:t>
    </dgm:pt>
    <dgm:pt modelId="{ECC306FA-C8BA-44B9-B6E4-EA7525235841}" type="parTrans" cxnId="{521E55BC-78F9-41C6-96BE-9929A116814E}">
      <dgm:prSet/>
      <dgm:spPr/>
      <dgm:t>
        <a:bodyPr/>
        <a:lstStyle/>
        <a:p>
          <a:endParaRPr lang="en-US"/>
        </a:p>
      </dgm:t>
    </dgm:pt>
    <dgm:pt modelId="{C4B6E3E5-E586-4E07-BE5E-BBD988D2D07B}" type="sibTrans" cxnId="{521E55BC-78F9-41C6-96BE-9929A116814E}">
      <dgm:prSet/>
      <dgm:spPr/>
      <dgm:t>
        <a:bodyPr/>
        <a:lstStyle/>
        <a:p>
          <a:endParaRPr lang="en-US"/>
        </a:p>
      </dgm:t>
    </dgm:pt>
    <dgm:pt modelId="{36E66E6A-2B7C-45AF-99C9-5A90843E6A50}">
      <dgm:prSet/>
      <dgm:spPr/>
      <dgm:t>
        <a:bodyPr/>
        <a:lstStyle/>
        <a:p>
          <a:r>
            <a:rPr lang="en-ZA" dirty="0"/>
            <a:t>Stronger Focus on Prevention and Early Intervention</a:t>
          </a:r>
          <a:endParaRPr lang="en-US" dirty="0"/>
        </a:p>
      </dgm:t>
    </dgm:pt>
    <dgm:pt modelId="{4F572BD3-F833-438A-9804-2B57B4614103}" type="parTrans" cxnId="{EA142D79-0D7B-4F9A-B1B3-C3F3053F764D}">
      <dgm:prSet/>
      <dgm:spPr/>
      <dgm:t>
        <a:bodyPr/>
        <a:lstStyle/>
        <a:p>
          <a:endParaRPr lang="en-US"/>
        </a:p>
      </dgm:t>
    </dgm:pt>
    <dgm:pt modelId="{64268892-F1AC-4DEA-B3E6-05E7362C00F0}" type="sibTrans" cxnId="{EA142D79-0D7B-4F9A-B1B3-C3F3053F764D}">
      <dgm:prSet/>
      <dgm:spPr/>
      <dgm:t>
        <a:bodyPr/>
        <a:lstStyle/>
        <a:p>
          <a:endParaRPr lang="en-US"/>
        </a:p>
      </dgm:t>
    </dgm:pt>
    <dgm:pt modelId="{C885F1F9-E03C-45FE-B5A9-BC96AEABCECD}">
      <dgm:prSet/>
      <dgm:spPr/>
      <dgm:t>
        <a:bodyPr/>
        <a:lstStyle/>
        <a:p>
          <a:r>
            <a:rPr lang="en-ZA" dirty="0"/>
            <a:t>Rural Development Strategy</a:t>
          </a:r>
          <a:endParaRPr lang="en-US" dirty="0"/>
        </a:p>
      </dgm:t>
    </dgm:pt>
    <dgm:pt modelId="{96DE540E-6FD4-43E5-8047-A8A785059E6E}" type="parTrans" cxnId="{B9CD3328-2188-4CE8-8777-79B3EC04F2AF}">
      <dgm:prSet/>
      <dgm:spPr/>
      <dgm:t>
        <a:bodyPr/>
        <a:lstStyle/>
        <a:p>
          <a:endParaRPr lang="en-US"/>
        </a:p>
      </dgm:t>
    </dgm:pt>
    <dgm:pt modelId="{052CD01C-FCFC-4137-A968-3F0E9BDE38C6}" type="sibTrans" cxnId="{B9CD3328-2188-4CE8-8777-79B3EC04F2AF}">
      <dgm:prSet/>
      <dgm:spPr/>
      <dgm:t>
        <a:bodyPr/>
        <a:lstStyle/>
        <a:p>
          <a:endParaRPr lang="en-US"/>
        </a:p>
      </dgm:t>
    </dgm:pt>
    <dgm:pt modelId="{E6F4E31B-9352-4DC9-AF94-377DFB92B603}">
      <dgm:prSet/>
      <dgm:spPr/>
      <dgm:t>
        <a:bodyPr/>
        <a:lstStyle/>
        <a:p>
          <a:r>
            <a:rPr lang="en-ZA" dirty="0"/>
            <a:t>Skills Development Strategy </a:t>
          </a:r>
          <a:endParaRPr lang="en-US" dirty="0"/>
        </a:p>
      </dgm:t>
    </dgm:pt>
    <dgm:pt modelId="{23199BAF-4C0B-4858-BC45-88D8E0317753}" type="parTrans" cxnId="{80FB2551-D5BE-4090-8A88-DD2032F0C350}">
      <dgm:prSet/>
      <dgm:spPr/>
      <dgm:t>
        <a:bodyPr/>
        <a:lstStyle/>
        <a:p>
          <a:endParaRPr lang="en-US"/>
        </a:p>
      </dgm:t>
    </dgm:pt>
    <dgm:pt modelId="{AB37A16F-722C-42B7-8342-FB2A0B6FD28F}" type="sibTrans" cxnId="{80FB2551-D5BE-4090-8A88-DD2032F0C350}">
      <dgm:prSet/>
      <dgm:spPr/>
      <dgm:t>
        <a:bodyPr/>
        <a:lstStyle/>
        <a:p>
          <a:endParaRPr lang="en-US"/>
        </a:p>
      </dgm:t>
    </dgm:pt>
    <dgm:pt modelId="{BDB13BA1-B42A-438A-8CBF-908BC59B3364}">
      <dgm:prSet/>
      <dgm:spPr/>
      <dgm:t>
        <a:bodyPr/>
        <a:lstStyle/>
        <a:p>
          <a:r>
            <a:rPr lang="en-ZA" b="0" dirty="0"/>
            <a:t>Adoption of a Child Rights Governance System</a:t>
          </a:r>
          <a:endParaRPr lang="en-US" b="0" dirty="0"/>
        </a:p>
      </dgm:t>
    </dgm:pt>
    <dgm:pt modelId="{27655E9F-6921-45D6-ABC5-53150869177F}" type="parTrans" cxnId="{85C88884-45AA-4C57-A139-D76CC84F0809}">
      <dgm:prSet/>
      <dgm:spPr/>
      <dgm:t>
        <a:bodyPr/>
        <a:lstStyle/>
        <a:p>
          <a:endParaRPr lang="en-US"/>
        </a:p>
      </dgm:t>
    </dgm:pt>
    <dgm:pt modelId="{822AE432-EF04-4D1D-989E-8CB86F366C11}" type="sibTrans" cxnId="{85C88884-45AA-4C57-A139-D76CC84F0809}">
      <dgm:prSet/>
      <dgm:spPr/>
      <dgm:t>
        <a:bodyPr/>
        <a:lstStyle/>
        <a:p>
          <a:endParaRPr lang="en-US"/>
        </a:p>
      </dgm:t>
    </dgm:pt>
    <dgm:pt modelId="{6258C040-4C2F-416A-BEC6-E9B36155BB8E}">
      <dgm:prSet/>
      <dgm:spPr/>
      <dgm:t>
        <a:bodyPr/>
        <a:lstStyle/>
        <a:p>
          <a:r>
            <a:rPr lang="en-ZA" b="0" dirty="0"/>
            <a:t>Standardisation of the ORC -  national and provincial levels  </a:t>
          </a:r>
          <a:endParaRPr lang="en-US" b="0" dirty="0"/>
        </a:p>
      </dgm:t>
    </dgm:pt>
    <dgm:pt modelId="{6A4FF78D-8860-4365-A75A-4EB3957796B7}" type="parTrans" cxnId="{B2B0699C-075D-4819-A594-89A8AE1AD66F}">
      <dgm:prSet/>
      <dgm:spPr/>
      <dgm:t>
        <a:bodyPr/>
        <a:lstStyle/>
        <a:p>
          <a:endParaRPr lang="en-US"/>
        </a:p>
      </dgm:t>
    </dgm:pt>
    <dgm:pt modelId="{F1192394-716B-48C9-B65C-A18C418FD490}" type="sibTrans" cxnId="{B2B0699C-075D-4819-A594-89A8AE1AD66F}">
      <dgm:prSet/>
      <dgm:spPr/>
      <dgm:t>
        <a:bodyPr/>
        <a:lstStyle/>
        <a:p>
          <a:endParaRPr lang="en-US"/>
        </a:p>
      </dgm:t>
    </dgm:pt>
    <dgm:pt modelId="{63F2D0A2-96D7-4E94-8226-9CC15FB50EF8}" type="pres">
      <dgm:prSet presAssocID="{19836255-0EE3-4DCB-9B10-EB7F20339A2C}" presName="vert0" presStyleCnt="0">
        <dgm:presLayoutVars>
          <dgm:dir/>
          <dgm:animOne val="branch"/>
          <dgm:animLvl val="lvl"/>
        </dgm:presLayoutVars>
      </dgm:prSet>
      <dgm:spPr/>
      <dgm:t>
        <a:bodyPr/>
        <a:lstStyle/>
        <a:p>
          <a:endParaRPr lang="en-US"/>
        </a:p>
      </dgm:t>
    </dgm:pt>
    <dgm:pt modelId="{AFAE1F0F-3537-424B-9625-8B48FF2117E1}" type="pres">
      <dgm:prSet presAssocID="{34131BAB-BE1B-4C61-9FF2-A4557CEE12B6}" presName="thickLine" presStyleLbl="alignNode1" presStyleIdx="0" presStyleCnt="9"/>
      <dgm:spPr/>
    </dgm:pt>
    <dgm:pt modelId="{F2526925-BE9F-4CED-99C1-3A746C7D7869}" type="pres">
      <dgm:prSet presAssocID="{34131BAB-BE1B-4C61-9FF2-A4557CEE12B6}" presName="horz1" presStyleCnt="0"/>
      <dgm:spPr/>
    </dgm:pt>
    <dgm:pt modelId="{1FD9C778-485F-4F43-B36A-76A3D9FC6E19}" type="pres">
      <dgm:prSet presAssocID="{34131BAB-BE1B-4C61-9FF2-A4557CEE12B6}" presName="tx1" presStyleLbl="revTx" presStyleIdx="0" presStyleCnt="9" custLinFactY="-19595" custLinFactNeighborX="1232" custLinFactNeighborY="-100000"/>
      <dgm:spPr/>
      <dgm:t>
        <a:bodyPr/>
        <a:lstStyle/>
        <a:p>
          <a:endParaRPr lang="en-US"/>
        </a:p>
      </dgm:t>
    </dgm:pt>
    <dgm:pt modelId="{FA8EEC98-FC26-4773-A779-60746061CDCC}" type="pres">
      <dgm:prSet presAssocID="{34131BAB-BE1B-4C61-9FF2-A4557CEE12B6}" presName="vert1" presStyleCnt="0"/>
      <dgm:spPr/>
    </dgm:pt>
    <dgm:pt modelId="{C563A837-2D3E-4F47-AAFB-68DA40411E53}" type="pres">
      <dgm:prSet presAssocID="{8CDEDDE0-D997-4082-A90A-2AD29FCBCB43}" presName="thickLine" presStyleLbl="alignNode1" presStyleIdx="1" presStyleCnt="9"/>
      <dgm:spPr/>
    </dgm:pt>
    <dgm:pt modelId="{6FF447EB-0AAE-4D48-8BA0-2B9D1BD4E230}" type="pres">
      <dgm:prSet presAssocID="{8CDEDDE0-D997-4082-A90A-2AD29FCBCB43}" presName="horz1" presStyleCnt="0"/>
      <dgm:spPr/>
    </dgm:pt>
    <dgm:pt modelId="{3685C81E-9189-4E10-82A4-5378D9D23A3E}" type="pres">
      <dgm:prSet presAssocID="{8CDEDDE0-D997-4082-A90A-2AD29FCBCB43}" presName="tx1" presStyleLbl="revTx" presStyleIdx="1" presStyleCnt="9"/>
      <dgm:spPr/>
      <dgm:t>
        <a:bodyPr/>
        <a:lstStyle/>
        <a:p>
          <a:endParaRPr lang="en-US"/>
        </a:p>
      </dgm:t>
    </dgm:pt>
    <dgm:pt modelId="{8658418A-DFCF-4B15-9237-1610170E36E9}" type="pres">
      <dgm:prSet presAssocID="{8CDEDDE0-D997-4082-A90A-2AD29FCBCB43}" presName="vert1" presStyleCnt="0"/>
      <dgm:spPr/>
    </dgm:pt>
    <dgm:pt modelId="{BAA683E6-F2DF-4ED4-AFE2-956062DE3230}" type="pres">
      <dgm:prSet presAssocID="{1D86ECF6-57E5-4AC3-BB34-118CE9BD4A0B}" presName="thickLine" presStyleLbl="alignNode1" presStyleIdx="2" presStyleCnt="9"/>
      <dgm:spPr/>
    </dgm:pt>
    <dgm:pt modelId="{B3E7F1A5-539D-4ABB-8CE6-DE224BD279C8}" type="pres">
      <dgm:prSet presAssocID="{1D86ECF6-57E5-4AC3-BB34-118CE9BD4A0B}" presName="horz1" presStyleCnt="0"/>
      <dgm:spPr/>
    </dgm:pt>
    <dgm:pt modelId="{EE8B75B1-4579-4B4B-B172-69721B57207F}" type="pres">
      <dgm:prSet presAssocID="{1D86ECF6-57E5-4AC3-BB34-118CE9BD4A0B}" presName="tx1" presStyleLbl="revTx" presStyleIdx="2" presStyleCnt="9"/>
      <dgm:spPr/>
      <dgm:t>
        <a:bodyPr/>
        <a:lstStyle/>
        <a:p>
          <a:endParaRPr lang="en-US"/>
        </a:p>
      </dgm:t>
    </dgm:pt>
    <dgm:pt modelId="{A57D83DE-A684-4415-9BB3-3DCEBE172341}" type="pres">
      <dgm:prSet presAssocID="{1D86ECF6-57E5-4AC3-BB34-118CE9BD4A0B}" presName="vert1" presStyleCnt="0"/>
      <dgm:spPr/>
    </dgm:pt>
    <dgm:pt modelId="{1186CB77-75C0-4C43-9B3E-AF72CFD2D892}" type="pres">
      <dgm:prSet presAssocID="{D4F89763-95DA-41B6-9FA8-57B7E3209F3A}" presName="thickLine" presStyleLbl="alignNode1" presStyleIdx="3" presStyleCnt="9"/>
      <dgm:spPr/>
    </dgm:pt>
    <dgm:pt modelId="{9FAD0BB4-7A01-43B5-84F4-BA2EFBDAD7D4}" type="pres">
      <dgm:prSet presAssocID="{D4F89763-95DA-41B6-9FA8-57B7E3209F3A}" presName="horz1" presStyleCnt="0"/>
      <dgm:spPr/>
    </dgm:pt>
    <dgm:pt modelId="{C0C454AB-8CE7-4541-896C-A78BCB7E87F7}" type="pres">
      <dgm:prSet presAssocID="{D4F89763-95DA-41B6-9FA8-57B7E3209F3A}" presName="tx1" presStyleLbl="revTx" presStyleIdx="3" presStyleCnt="9"/>
      <dgm:spPr/>
      <dgm:t>
        <a:bodyPr/>
        <a:lstStyle/>
        <a:p>
          <a:endParaRPr lang="en-US"/>
        </a:p>
      </dgm:t>
    </dgm:pt>
    <dgm:pt modelId="{A530A85E-5D48-45F6-AACA-29B053AC93BD}" type="pres">
      <dgm:prSet presAssocID="{D4F89763-95DA-41B6-9FA8-57B7E3209F3A}" presName="vert1" presStyleCnt="0"/>
      <dgm:spPr/>
    </dgm:pt>
    <dgm:pt modelId="{4CCEE9B1-34BC-4F9F-877B-87C737A611AE}" type="pres">
      <dgm:prSet presAssocID="{36E66E6A-2B7C-45AF-99C9-5A90843E6A50}" presName="thickLine" presStyleLbl="alignNode1" presStyleIdx="4" presStyleCnt="9"/>
      <dgm:spPr/>
    </dgm:pt>
    <dgm:pt modelId="{2E378EEC-39DB-4DBF-9F6F-F01D0585F4DE}" type="pres">
      <dgm:prSet presAssocID="{36E66E6A-2B7C-45AF-99C9-5A90843E6A50}" presName="horz1" presStyleCnt="0"/>
      <dgm:spPr/>
    </dgm:pt>
    <dgm:pt modelId="{BDAEB7EE-084D-46EB-9B52-F8F4DA1FB04B}" type="pres">
      <dgm:prSet presAssocID="{36E66E6A-2B7C-45AF-99C9-5A90843E6A50}" presName="tx1" presStyleLbl="revTx" presStyleIdx="4" presStyleCnt="9"/>
      <dgm:spPr/>
      <dgm:t>
        <a:bodyPr/>
        <a:lstStyle/>
        <a:p>
          <a:endParaRPr lang="en-US"/>
        </a:p>
      </dgm:t>
    </dgm:pt>
    <dgm:pt modelId="{723824E2-FDF4-4F56-8DA5-9A644763E2EA}" type="pres">
      <dgm:prSet presAssocID="{36E66E6A-2B7C-45AF-99C9-5A90843E6A50}" presName="vert1" presStyleCnt="0"/>
      <dgm:spPr/>
    </dgm:pt>
    <dgm:pt modelId="{24F7EA07-977C-4E9C-80E4-EE686771396F}" type="pres">
      <dgm:prSet presAssocID="{C885F1F9-E03C-45FE-B5A9-BC96AEABCECD}" presName="thickLine" presStyleLbl="alignNode1" presStyleIdx="5" presStyleCnt="9"/>
      <dgm:spPr/>
    </dgm:pt>
    <dgm:pt modelId="{6EB0F61C-822E-4E72-9235-96AC5BE2F006}" type="pres">
      <dgm:prSet presAssocID="{C885F1F9-E03C-45FE-B5A9-BC96AEABCECD}" presName="horz1" presStyleCnt="0"/>
      <dgm:spPr/>
    </dgm:pt>
    <dgm:pt modelId="{CF0CDF95-E0E8-4730-AA20-935E2B51C3D1}" type="pres">
      <dgm:prSet presAssocID="{C885F1F9-E03C-45FE-B5A9-BC96AEABCECD}" presName="tx1" presStyleLbl="revTx" presStyleIdx="5" presStyleCnt="9"/>
      <dgm:spPr/>
      <dgm:t>
        <a:bodyPr/>
        <a:lstStyle/>
        <a:p>
          <a:endParaRPr lang="en-US"/>
        </a:p>
      </dgm:t>
    </dgm:pt>
    <dgm:pt modelId="{74FE80F4-8FF0-4427-A2CC-D208BB727D22}" type="pres">
      <dgm:prSet presAssocID="{C885F1F9-E03C-45FE-B5A9-BC96AEABCECD}" presName="vert1" presStyleCnt="0"/>
      <dgm:spPr/>
    </dgm:pt>
    <dgm:pt modelId="{8BA1755D-4BF8-4023-BA4F-0F452FE6E836}" type="pres">
      <dgm:prSet presAssocID="{E6F4E31B-9352-4DC9-AF94-377DFB92B603}" presName="thickLine" presStyleLbl="alignNode1" presStyleIdx="6" presStyleCnt="9"/>
      <dgm:spPr/>
    </dgm:pt>
    <dgm:pt modelId="{CFD0D75C-A327-4C4A-B450-8DBAE7C7D28E}" type="pres">
      <dgm:prSet presAssocID="{E6F4E31B-9352-4DC9-AF94-377DFB92B603}" presName="horz1" presStyleCnt="0"/>
      <dgm:spPr/>
    </dgm:pt>
    <dgm:pt modelId="{E636BBF3-FB09-4656-94E5-3F171E178F0E}" type="pres">
      <dgm:prSet presAssocID="{E6F4E31B-9352-4DC9-AF94-377DFB92B603}" presName="tx1" presStyleLbl="revTx" presStyleIdx="6" presStyleCnt="9"/>
      <dgm:spPr/>
      <dgm:t>
        <a:bodyPr/>
        <a:lstStyle/>
        <a:p>
          <a:endParaRPr lang="en-US"/>
        </a:p>
      </dgm:t>
    </dgm:pt>
    <dgm:pt modelId="{E7202BE7-E0AC-479B-8125-3626B1164FB1}" type="pres">
      <dgm:prSet presAssocID="{E6F4E31B-9352-4DC9-AF94-377DFB92B603}" presName="vert1" presStyleCnt="0"/>
      <dgm:spPr/>
    </dgm:pt>
    <dgm:pt modelId="{97E7CC04-9BD8-4608-B5ED-8D3287F5C935}" type="pres">
      <dgm:prSet presAssocID="{BDB13BA1-B42A-438A-8CBF-908BC59B3364}" presName="thickLine" presStyleLbl="alignNode1" presStyleIdx="7" presStyleCnt="9"/>
      <dgm:spPr/>
    </dgm:pt>
    <dgm:pt modelId="{7DD2A348-99F0-4A22-A44B-26A55ED515D6}" type="pres">
      <dgm:prSet presAssocID="{BDB13BA1-B42A-438A-8CBF-908BC59B3364}" presName="horz1" presStyleCnt="0"/>
      <dgm:spPr/>
    </dgm:pt>
    <dgm:pt modelId="{E7CDC00E-D87E-4FBB-A272-91A4224B7068}" type="pres">
      <dgm:prSet presAssocID="{BDB13BA1-B42A-438A-8CBF-908BC59B3364}" presName="tx1" presStyleLbl="revTx" presStyleIdx="7" presStyleCnt="9"/>
      <dgm:spPr/>
      <dgm:t>
        <a:bodyPr/>
        <a:lstStyle/>
        <a:p>
          <a:endParaRPr lang="en-US"/>
        </a:p>
      </dgm:t>
    </dgm:pt>
    <dgm:pt modelId="{929D8262-A3B9-4C6D-94DC-70EFA931E516}" type="pres">
      <dgm:prSet presAssocID="{BDB13BA1-B42A-438A-8CBF-908BC59B3364}" presName="vert1" presStyleCnt="0"/>
      <dgm:spPr/>
    </dgm:pt>
    <dgm:pt modelId="{538C2916-8EA0-440C-988B-577ED0E7FA4E}" type="pres">
      <dgm:prSet presAssocID="{6258C040-4C2F-416A-BEC6-E9B36155BB8E}" presName="thickLine" presStyleLbl="alignNode1" presStyleIdx="8" presStyleCnt="9"/>
      <dgm:spPr/>
    </dgm:pt>
    <dgm:pt modelId="{2A6126C0-B952-4892-9801-E23C86E8013F}" type="pres">
      <dgm:prSet presAssocID="{6258C040-4C2F-416A-BEC6-E9B36155BB8E}" presName="horz1" presStyleCnt="0"/>
      <dgm:spPr/>
    </dgm:pt>
    <dgm:pt modelId="{4E9D0E8B-D195-429E-8D55-AF060D3B0B7B}" type="pres">
      <dgm:prSet presAssocID="{6258C040-4C2F-416A-BEC6-E9B36155BB8E}" presName="tx1" presStyleLbl="revTx" presStyleIdx="8" presStyleCnt="9"/>
      <dgm:spPr/>
      <dgm:t>
        <a:bodyPr/>
        <a:lstStyle/>
        <a:p>
          <a:endParaRPr lang="en-US"/>
        </a:p>
      </dgm:t>
    </dgm:pt>
    <dgm:pt modelId="{4AA4F826-95B2-486A-A564-1DF87997CC25}" type="pres">
      <dgm:prSet presAssocID="{6258C040-4C2F-416A-BEC6-E9B36155BB8E}" presName="vert1" presStyleCnt="0"/>
      <dgm:spPr/>
    </dgm:pt>
  </dgm:ptLst>
  <dgm:cxnLst>
    <dgm:cxn modelId="{134917FE-86DF-49B2-90A4-B1D94DEFAFF6}" type="presOf" srcId="{1D86ECF6-57E5-4AC3-BB34-118CE9BD4A0B}" destId="{EE8B75B1-4579-4B4B-B172-69721B57207F}" srcOrd="0" destOrd="0" presId="urn:microsoft.com/office/officeart/2008/layout/LinedList"/>
    <dgm:cxn modelId="{B9CD3328-2188-4CE8-8777-79B3EC04F2AF}" srcId="{19836255-0EE3-4DCB-9B10-EB7F20339A2C}" destId="{C885F1F9-E03C-45FE-B5A9-BC96AEABCECD}" srcOrd="5" destOrd="0" parTransId="{96DE540E-6FD4-43E5-8047-A8A785059E6E}" sibTransId="{052CD01C-FCFC-4137-A968-3F0E9BDE38C6}"/>
    <dgm:cxn modelId="{7FBCB6EC-6D65-4A88-BBE8-59EA6C347299}" type="presOf" srcId="{E6F4E31B-9352-4DC9-AF94-377DFB92B603}" destId="{E636BBF3-FB09-4656-94E5-3F171E178F0E}" srcOrd="0" destOrd="0" presId="urn:microsoft.com/office/officeart/2008/layout/LinedList"/>
    <dgm:cxn modelId="{7137F175-B825-4605-A240-17DABBAD9791}" type="presOf" srcId="{36E66E6A-2B7C-45AF-99C9-5A90843E6A50}" destId="{BDAEB7EE-084D-46EB-9B52-F8F4DA1FB04B}" srcOrd="0" destOrd="0" presId="urn:microsoft.com/office/officeart/2008/layout/LinedList"/>
    <dgm:cxn modelId="{F727C87E-FB7C-458E-9B12-75F7E39010E4}" type="presOf" srcId="{D4F89763-95DA-41B6-9FA8-57B7E3209F3A}" destId="{C0C454AB-8CE7-4541-896C-A78BCB7E87F7}" srcOrd="0" destOrd="0" presId="urn:microsoft.com/office/officeart/2008/layout/LinedList"/>
    <dgm:cxn modelId="{D105F2C8-4FD2-45CC-AB16-D7DABF7B6576}" srcId="{19836255-0EE3-4DCB-9B10-EB7F20339A2C}" destId="{8CDEDDE0-D997-4082-A90A-2AD29FCBCB43}" srcOrd="1" destOrd="0" parTransId="{149184CD-B820-4FCB-8920-4B503509B3EB}" sibTransId="{EBAE5972-01ED-4658-9328-0607543E96BF}"/>
    <dgm:cxn modelId="{85C88884-45AA-4C57-A139-D76CC84F0809}" srcId="{19836255-0EE3-4DCB-9B10-EB7F20339A2C}" destId="{BDB13BA1-B42A-438A-8CBF-908BC59B3364}" srcOrd="7" destOrd="0" parTransId="{27655E9F-6921-45D6-ABC5-53150869177F}" sibTransId="{822AE432-EF04-4D1D-989E-8CB86F366C11}"/>
    <dgm:cxn modelId="{D5123878-3133-4003-BA7F-22ABDAD1F4A9}" type="presOf" srcId="{8CDEDDE0-D997-4082-A90A-2AD29FCBCB43}" destId="{3685C81E-9189-4E10-82A4-5378D9D23A3E}" srcOrd="0" destOrd="0" presId="urn:microsoft.com/office/officeart/2008/layout/LinedList"/>
    <dgm:cxn modelId="{521E55BC-78F9-41C6-96BE-9929A116814E}" srcId="{19836255-0EE3-4DCB-9B10-EB7F20339A2C}" destId="{D4F89763-95DA-41B6-9FA8-57B7E3209F3A}" srcOrd="3" destOrd="0" parTransId="{ECC306FA-C8BA-44B9-B6E4-EA7525235841}" sibTransId="{C4B6E3E5-E586-4E07-BE5E-BBD988D2D07B}"/>
    <dgm:cxn modelId="{D82D1C55-9614-45E8-AEFB-4D755D007B73}" srcId="{19836255-0EE3-4DCB-9B10-EB7F20339A2C}" destId="{1D86ECF6-57E5-4AC3-BB34-118CE9BD4A0B}" srcOrd="2" destOrd="0" parTransId="{85CFC2A6-BD4D-4EC9-A46D-BB9B63CB14A3}" sibTransId="{989F0CE6-A0C9-410F-B5B9-7D582A3790B3}"/>
    <dgm:cxn modelId="{761BFB03-3E83-46CC-AE0E-E3456CB5B360}" srcId="{19836255-0EE3-4DCB-9B10-EB7F20339A2C}" destId="{34131BAB-BE1B-4C61-9FF2-A4557CEE12B6}" srcOrd="0" destOrd="0" parTransId="{E98E402C-67B3-4E9E-B2AE-8274C0078422}" sibTransId="{37E32AE6-BECA-4C65-8345-A92D3313611A}"/>
    <dgm:cxn modelId="{B2B0699C-075D-4819-A594-89A8AE1AD66F}" srcId="{19836255-0EE3-4DCB-9B10-EB7F20339A2C}" destId="{6258C040-4C2F-416A-BEC6-E9B36155BB8E}" srcOrd="8" destOrd="0" parTransId="{6A4FF78D-8860-4365-A75A-4EB3957796B7}" sibTransId="{F1192394-716B-48C9-B65C-A18C418FD490}"/>
    <dgm:cxn modelId="{24A3BCB3-A547-46FF-9BEF-9F82186A9C27}" type="presOf" srcId="{34131BAB-BE1B-4C61-9FF2-A4557CEE12B6}" destId="{1FD9C778-485F-4F43-B36A-76A3D9FC6E19}" srcOrd="0" destOrd="0" presId="urn:microsoft.com/office/officeart/2008/layout/LinedList"/>
    <dgm:cxn modelId="{6716BC38-7131-4B51-B635-2D0FCD491A70}" type="presOf" srcId="{BDB13BA1-B42A-438A-8CBF-908BC59B3364}" destId="{E7CDC00E-D87E-4FBB-A272-91A4224B7068}" srcOrd="0" destOrd="0" presId="urn:microsoft.com/office/officeart/2008/layout/LinedList"/>
    <dgm:cxn modelId="{80FB2551-D5BE-4090-8A88-DD2032F0C350}" srcId="{19836255-0EE3-4DCB-9B10-EB7F20339A2C}" destId="{E6F4E31B-9352-4DC9-AF94-377DFB92B603}" srcOrd="6" destOrd="0" parTransId="{23199BAF-4C0B-4858-BC45-88D8E0317753}" sibTransId="{AB37A16F-722C-42B7-8342-FB2A0B6FD28F}"/>
    <dgm:cxn modelId="{E44B5EF4-815F-456B-B865-E5D27AAF88B4}" type="presOf" srcId="{6258C040-4C2F-416A-BEC6-E9B36155BB8E}" destId="{4E9D0E8B-D195-429E-8D55-AF060D3B0B7B}" srcOrd="0" destOrd="0" presId="urn:microsoft.com/office/officeart/2008/layout/LinedList"/>
    <dgm:cxn modelId="{2DD671B9-BEF8-4B74-A359-BD1D6A19C0BE}" type="presOf" srcId="{19836255-0EE3-4DCB-9B10-EB7F20339A2C}" destId="{63F2D0A2-96D7-4E94-8226-9CC15FB50EF8}" srcOrd="0" destOrd="0" presId="urn:microsoft.com/office/officeart/2008/layout/LinedList"/>
    <dgm:cxn modelId="{86F6A4C0-ACAB-4D9F-AEF1-BEC15CC2E4EA}" type="presOf" srcId="{C885F1F9-E03C-45FE-B5A9-BC96AEABCECD}" destId="{CF0CDF95-E0E8-4730-AA20-935E2B51C3D1}" srcOrd="0" destOrd="0" presId="urn:microsoft.com/office/officeart/2008/layout/LinedList"/>
    <dgm:cxn modelId="{EA142D79-0D7B-4F9A-B1B3-C3F3053F764D}" srcId="{19836255-0EE3-4DCB-9B10-EB7F20339A2C}" destId="{36E66E6A-2B7C-45AF-99C9-5A90843E6A50}" srcOrd="4" destOrd="0" parTransId="{4F572BD3-F833-438A-9804-2B57B4614103}" sibTransId="{64268892-F1AC-4DEA-B3E6-05E7362C00F0}"/>
    <dgm:cxn modelId="{74C8950D-EEC8-4B4D-BA97-BF28C1783897}" type="presParOf" srcId="{63F2D0A2-96D7-4E94-8226-9CC15FB50EF8}" destId="{AFAE1F0F-3537-424B-9625-8B48FF2117E1}" srcOrd="0" destOrd="0" presId="urn:microsoft.com/office/officeart/2008/layout/LinedList"/>
    <dgm:cxn modelId="{557972EF-40B8-4554-80E0-4F1541D8C3AE}" type="presParOf" srcId="{63F2D0A2-96D7-4E94-8226-9CC15FB50EF8}" destId="{F2526925-BE9F-4CED-99C1-3A746C7D7869}" srcOrd="1" destOrd="0" presId="urn:microsoft.com/office/officeart/2008/layout/LinedList"/>
    <dgm:cxn modelId="{D49DC2AC-2E42-4E06-99B6-CB525ECB343A}" type="presParOf" srcId="{F2526925-BE9F-4CED-99C1-3A746C7D7869}" destId="{1FD9C778-485F-4F43-B36A-76A3D9FC6E19}" srcOrd="0" destOrd="0" presId="urn:microsoft.com/office/officeart/2008/layout/LinedList"/>
    <dgm:cxn modelId="{ED16159B-3BD2-4FF1-B5B1-35985331200A}" type="presParOf" srcId="{F2526925-BE9F-4CED-99C1-3A746C7D7869}" destId="{FA8EEC98-FC26-4773-A779-60746061CDCC}" srcOrd="1" destOrd="0" presId="urn:microsoft.com/office/officeart/2008/layout/LinedList"/>
    <dgm:cxn modelId="{F2C0AC00-B163-430F-9C20-889EC2CFC6BF}" type="presParOf" srcId="{63F2D0A2-96D7-4E94-8226-9CC15FB50EF8}" destId="{C563A837-2D3E-4F47-AAFB-68DA40411E53}" srcOrd="2" destOrd="0" presId="urn:microsoft.com/office/officeart/2008/layout/LinedList"/>
    <dgm:cxn modelId="{D44936C6-69EB-45F8-8994-0B667ACB717A}" type="presParOf" srcId="{63F2D0A2-96D7-4E94-8226-9CC15FB50EF8}" destId="{6FF447EB-0AAE-4D48-8BA0-2B9D1BD4E230}" srcOrd="3" destOrd="0" presId="urn:microsoft.com/office/officeart/2008/layout/LinedList"/>
    <dgm:cxn modelId="{D87B4BA1-CEA6-4985-84CE-9421C6AF5FD0}" type="presParOf" srcId="{6FF447EB-0AAE-4D48-8BA0-2B9D1BD4E230}" destId="{3685C81E-9189-4E10-82A4-5378D9D23A3E}" srcOrd="0" destOrd="0" presId="urn:microsoft.com/office/officeart/2008/layout/LinedList"/>
    <dgm:cxn modelId="{8D22D2D6-E985-4D7A-94FC-AEB97EAAFFAE}" type="presParOf" srcId="{6FF447EB-0AAE-4D48-8BA0-2B9D1BD4E230}" destId="{8658418A-DFCF-4B15-9237-1610170E36E9}" srcOrd="1" destOrd="0" presId="urn:microsoft.com/office/officeart/2008/layout/LinedList"/>
    <dgm:cxn modelId="{973643D6-869C-46FE-9EEE-C78D33B2664B}" type="presParOf" srcId="{63F2D0A2-96D7-4E94-8226-9CC15FB50EF8}" destId="{BAA683E6-F2DF-4ED4-AFE2-956062DE3230}" srcOrd="4" destOrd="0" presId="urn:microsoft.com/office/officeart/2008/layout/LinedList"/>
    <dgm:cxn modelId="{D131FFD3-5946-40FA-8E0B-A3DDBACCDCE5}" type="presParOf" srcId="{63F2D0A2-96D7-4E94-8226-9CC15FB50EF8}" destId="{B3E7F1A5-539D-4ABB-8CE6-DE224BD279C8}" srcOrd="5" destOrd="0" presId="urn:microsoft.com/office/officeart/2008/layout/LinedList"/>
    <dgm:cxn modelId="{305962DB-E17A-4AA3-8418-3D5C55773720}" type="presParOf" srcId="{B3E7F1A5-539D-4ABB-8CE6-DE224BD279C8}" destId="{EE8B75B1-4579-4B4B-B172-69721B57207F}" srcOrd="0" destOrd="0" presId="urn:microsoft.com/office/officeart/2008/layout/LinedList"/>
    <dgm:cxn modelId="{E29B93F3-8B4C-4093-A7C4-CEA85D89916A}" type="presParOf" srcId="{B3E7F1A5-539D-4ABB-8CE6-DE224BD279C8}" destId="{A57D83DE-A684-4415-9BB3-3DCEBE172341}" srcOrd="1" destOrd="0" presId="urn:microsoft.com/office/officeart/2008/layout/LinedList"/>
    <dgm:cxn modelId="{B1A6950E-3185-47EC-ACFA-49F0B2B1BAF2}" type="presParOf" srcId="{63F2D0A2-96D7-4E94-8226-9CC15FB50EF8}" destId="{1186CB77-75C0-4C43-9B3E-AF72CFD2D892}" srcOrd="6" destOrd="0" presId="urn:microsoft.com/office/officeart/2008/layout/LinedList"/>
    <dgm:cxn modelId="{818DF04E-A18E-4B2E-AEE9-AD600697AA93}" type="presParOf" srcId="{63F2D0A2-96D7-4E94-8226-9CC15FB50EF8}" destId="{9FAD0BB4-7A01-43B5-84F4-BA2EFBDAD7D4}" srcOrd="7" destOrd="0" presId="urn:microsoft.com/office/officeart/2008/layout/LinedList"/>
    <dgm:cxn modelId="{917702BC-D7B5-439C-AFAE-89379BB0796E}" type="presParOf" srcId="{9FAD0BB4-7A01-43B5-84F4-BA2EFBDAD7D4}" destId="{C0C454AB-8CE7-4541-896C-A78BCB7E87F7}" srcOrd="0" destOrd="0" presId="urn:microsoft.com/office/officeart/2008/layout/LinedList"/>
    <dgm:cxn modelId="{94299DAD-11E5-4681-A81F-577B69B469A9}" type="presParOf" srcId="{9FAD0BB4-7A01-43B5-84F4-BA2EFBDAD7D4}" destId="{A530A85E-5D48-45F6-AACA-29B053AC93BD}" srcOrd="1" destOrd="0" presId="urn:microsoft.com/office/officeart/2008/layout/LinedList"/>
    <dgm:cxn modelId="{8ACB80CA-59F4-4E10-B8BA-8F591DDAAC75}" type="presParOf" srcId="{63F2D0A2-96D7-4E94-8226-9CC15FB50EF8}" destId="{4CCEE9B1-34BC-4F9F-877B-87C737A611AE}" srcOrd="8" destOrd="0" presId="urn:microsoft.com/office/officeart/2008/layout/LinedList"/>
    <dgm:cxn modelId="{007EC385-ACBC-4461-A4A7-554377575B55}" type="presParOf" srcId="{63F2D0A2-96D7-4E94-8226-9CC15FB50EF8}" destId="{2E378EEC-39DB-4DBF-9F6F-F01D0585F4DE}" srcOrd="9" destOrd="0" presId="urn:microsoft.com/office/officeart/2008/layout/LinedList"/>
    <dgm:cxn modelId="{A6983480-0CA1-411D-8161-4F7995C22E36}" type="presParOf" srcId="{2E378EEC-39DB-4DBF-9F6F-F01D0585F4DE}" destId="{BDAEB7EE-084D-46EB-9B52-F8F4DA1FB04B}" srcOrd="0" destOrd="0" presId="urn:microsoft.com/office/officeart/2008/layout/LinedList"/>
    <dgm:cxn modelId="{F36F4CC9-B15A-45C2-9C3E-BE04492EEFB0}" type="presParOf" srcId="{2E378EEC-39DB-4DBF-9F6F-F01D0585F4DE}" destId="{723824E2-FDF4-4F56-8DA5-9A644763E2EA}" srcOrd="1" destOrd="0" presId="urn:microsoft.com/office/officeart/2008/layout/LinedList"/>
    <dgm:cxn modelId="{F1032D50-F60B-4E95-985C-8A194DD41D81}" type="presParOf" srcId="{63F2D0A2-96D7-4E94-8226-9CC15FB50EF8}" destId="{24F7EA07-977C-4E9C-80E4-EE686771396F}" srcOrd="10" destOrd="0" presId="urn:microsoft.com/office/officeart/2008/layout/LinedList"/>
    <dgm:cxn modelId="{3D3AAA32-0632-4AC4-A523-74B9E5980D35}" type="presParOf" srcId="{63F2D0A2-96D7-4E94-8226-9CC15FB50EF8}" destId="{6EB0F61C-822E-4E72-9235-96AC5BE2F006}" srcOrd="11" destOrd="0" presId="urn:microsoft.com/office/officeart/2008/layout/LinedList"/>
    <dgm:cxn modelId="{C52AA66E-100A-49E3-9A68-81C441112DA4}" type="presParOf" srcId="{6EB0F61C-822E-4E72-9235-96AC5BE2F006}" destId="{CF0CDF95-E0E8-4730-AA20-935E2B51C3D1}" srcOrd="0" destOrd="0" presId="urn:microsoft.com/office/officeart/2008/layout/LinedList"/>
    <dgm:cxn modelId="{9FA9F531-B581-4594-9752-E391E36B6405}" type="presParOf" srcId="{6EB0F61C-822E-4E72-9235-96AC5BE2F006}" destId="{74FE80F4-8FF0-4427-A2CC-D208BB727D22}" srcOrd="1" destOrd="0" presId="urn:microsoft.com/office/officeart/2008/layout/LinedList"/>
    <dgm:cxn modelId="{5112332A-E879-4C27-BA5D-5A053ADBC5E3}" type="presParOf" srcId="{63F2D0A2-96D7-4E94-8226-9CC15FB50EF8}" destId="{8BA1755D-4BF8-4023-BA4F-0F452FE6E836}" srcOrd="12" destOrd="0" presId="urn:microsoft.com/office/officeart/2008/layout/LinedList"/>
    <dgm:cxn modelId="{02388FF7-103B-42BB-81A0-B16534C7A2CB}" type="presParOf" srcId="{63F2D0A2-96D7-4E94-8226-9CC15FB50EF8}" destId="{CFD0D75C-A327-4C4A-B450-8DBAE7C7D28E}" srcOrd="13" destOrd="0" presId="urn:microsoft.com/office/officeart/2008/layout/LinedList"/>
    <dgm:cxn modelId="{F051F2F1-ABC5-4186-8D55-EF431C56E00C}" type="presParOf" srcId="{CFD0D75C-A327-4C4A-B450-8DBAE7C7D28E}" destId="{E636BBF3-FB09-4656-94E5-3F171E178F0E}" srcOrd="0" destOrd="0" presId="urn:microsoft.com/office/officeart/2008/layout/LinedList"/>
    <dgm:cxn modelId="{45D61BEB-10CD-4BA1-ACF6-1A5ED5E8B8B1}" type="presParOf" srcId="{CFD0D75C-A327-4C4A-B450-8DBAE7C7D28E}" destId="{E7202BE7-E0AC-479B-8125-3626B1164FB1}" srcOrd="1" destOrd="0" presId="urn:microsoft.com/office/officeart/2008/layout/LinedList"/>
    <dgm:cxn modelId="{9A5E38C8-A30D-4243-A297-7D13E0FD2F60}" type="presParOf" srcId="{63F2D0A2-96D7-4E94-8226-9CC15FB50EF8}" destId="{97E7CC04-9BD8-4608-B5ED-8D3287F5C935}" srcOrd="14" destOrd="0" presId="urn:microsoft.com/office/officeart/2008/layout/LinedList"/>
    <dgm:cxn modelId="{A2B1FED6-A72E-45F6-BC3B-83F5AA59DC66}" type="presParOf" srcId="{63F2D0A2-96D7-4E94-8226-9CC15FB50EF8}" destId="{7DD2A348-99F0-4A22-A44B-26A55ED515D6}" srcOrd="15" destOrd="0" presId="urn:microsoft.com/office/officeart/2008/layout/LinedList"/>
    <dgm:cxn modelId="{1FD6502A-2D48-4B70-935A-C1D74CC03B5A}" type="presParOf" srcId="{7DD2A348-99F0-4A22-A44B-26A55ED515D6}" destId="{E7CDC00E-D87E-4FBB-A272-91A4224B7068}" srcOrd="0" destOrd="0" presId="urn:microsoft.com/office/officeart/2008/layout/LinedList"/>
    <dgm:cxn modelId="{B5F744C4-B105-4717-9EE1-575C316D15CD}" type="presParOf" srcId="{7DD2A348-99F0-4A22-A44B-26A55ED515D6}" destId="{929D8262-A3B9-4C6D-94DC-70EFA931E516}" srcOrd="1" destOrd="0" presId="urn:microsoft.com/office/officeart/2008/layout/LinedList"/>
    <dgm:cxn modelId="{7724010B-FA9E-4861-936C-80DA999FA96D}" type="presParOf" srcId="{63F2D0A2-96D7-4E94-8226-9CC15FB50EF8}" destId="{538C2916-8EA0-440C-988B-577ED0E7FA4E}" srcOrd="16" destOrd="0" presId="urn:microsoft.com/office/officeart/2008/layout/LinedList"/>
    <dgm:cxn modelId="{577B1788-19AE-42E1-B1EA-CCA8B9086EA1}" type="presParOf" srcId="{63F2D0A2-96D7-4E94-8226-9CC15FB50EF8}" destId="{2A6126C0-B952-4892-9801-E23C86E8013F}" srcOrd="17" destOrd="0" presId="urn:microsoft.com/office/officeart/2008/layout/LinedList"/>
    <dgm:cxn modelId="{D5484CD4-58DE-4CB3-9396-1F4ACBFC1A70}" type="presParOf" srcId="{2A6126C0-B952-4892-9801-E23C86E8013F}" destId="{4E9D0E8B-D195-429E-8D55-AF060D3B0B7B}" srcOrd="0" destOrd="0" presId="urn:microsoft.com/office/officeart/2008/layout/LinedList"/>
    <dgm:cxn modelId="{9578057D-4349-4CE9-9DF2-27E172EEA79F}" type="presParOf" srcId="{2A6126C0-B952-4892-9801-E23C86E8013F}" destId="{4AA4F826-95B2-486A-A564-1DF87997CC2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1F93CE8-5211-4DA5-A1ED-9E4E0E7E676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298ECBF1-2DB4-47E6-929E-1B5D182D876E}">
      <dgm:prSet/>
      <dgm:spPr/>
      <dgm:t>
        <a:bodyPr/>
        <a:lstStyle/>
        <a:p>
          <a:r>
            <a:rPr lang="en-ZA" dirty="0"/>
            <a:t>An Increased Focus on Men and Boys</a:t>
          </a:r>
          <a:endParaRPr lang="en-US" dirty="0"/>
        </a:p>
      </dgm:t>
    </dgm:pt>
    <dgm:pt modelId="{46E7D92B-609C-49C7-A885-937362D141CB}" type="parTrans" cxnId="{5C8103D0-C39E-4486-ACB3-4176F44F4E78}">
      <dgm:prSet/>
      <dgm:spPr/>
      <dgm:t>
        <a:bodyPr/>
        <a:lstStyle/>
        <a:p>
          <a:endParaRPr lang="en-US"/>
        </a:p>
      </dgm:t>
    </dgm:pt>
    <dgm:pt modelId="{0599BA29-F5F1-4336-8EAE-30826DD4A4CF}" type="sibTrans" cxnId="{5C8103D0-C39E-4486-ACB3-4176F44F4E78}">
      <dgm:prSet/>
      <dgm:spPr/>
      <dgm:t>
        <a:bodyPr/>
        <a:lstStyle/>
        <a:p>
          <a:endParaRPr lang="en-US"/>
        </a:p>
      </dgm:t>
    </dgm:pt>
    <dgm:pt modelId="{690D7DD4-6CAB-4B6C-A7B3-114471978D47}">
      <dgm:prSet/>
      <dgm:spPr/>
      <dgm:t>
        <a:bodyPr/>
        <a:lstStyle/>
        <a:p>
          <a:r>
            <a:rPr lang="en-ZA" dirty="0"/>
            <a:t>Gender based Violence</a:t>
          </a:r>
          <a:endParaRPr lang="en-US" dirty="0"/>
        </a:p>
      </dgm:t>
    </dgm:pt>
    <dgm:pt modelId="{FF0515AB-1958-4ED6-90E2-EE345FEA791F}" type="parTrans" cxnId="{F009B121-6F0D-4730-AFD8-638B198008A7}">
      <dgm:prSet/>
      <dgm:spPr/>
      <dgm:t>
        <a:bodyPr/>
        <a:lstStyle/>
        <a:p>
          <a:endParaRPr lang="en-US"/>
        </a:p>
      </dgm:t>
    </dgm:pt>
    <dgm:pt modelId="{F8E9B87E-5F16-42BB-96F6-44C46AFE4281}" type="sibTrans" cxnId="{F009B121-6F0D-4730-AFD8-638B198008A7}">
      <dgm:prSet/>
      <dgm:spPr/>
      <dgm:t>
        <a:bodyPr/>
        <a:lstStyle/>
        <a:p>
          <a:endParaRPr lang="en-US"/>
        </a:p>
      </dgm:t>
    </dgm:pt>
    <dgm:pt modelId="{F0F3B183-1F05-4690-B5E7-328BAE9D2CEA}">
      <dgm:prSet/>
      <dgm:spPr/>
      <dgm:t>
        <a:bodyPr/>
        <a:lstStyle/>
        <a:p>
          <a:r>
            <a:rPr lang="en-ZA" dirty="0"/>
            <a:t>Alcohol and Substance Abuse</a:t>
          </a:r>
          <a:endParaRPr lang="en-US" dirty="0"/>
        </a:p>
      </dgm:t>
    </dgm:pt>
    <dgm:pt modelId="{488BA857-AF08-46D3-8D71-C434E7F93644}" type="parTrans" cxnId="{D40661E7-CEFB-4608-B22F-771DAA1D8A14}">
      <dgm:prSet/>
      <dgm:spPr/>
      <dgm:t>
        <a:bodyPr/>
        <a:lstStyle/>
        <a:p>
          <a:endParaRPr lang="en-US"/>
        </a:p>
      </dgm:t>
    </dgm:pt>
    <dgm:pt modelId="{8E38F2CB-27B9-4D2B-9BB9-C6EFFB880674}" type="sibTrans" cxnId="{D40661E7-CEFB-4608-B22F-771DAA1D8A14}">
      <dgm:prSet/>
      <dgm:spPr/>
      <dgm:t>
        <a:bodyPr/>
        <a:lstStyle/>
        <a:p>
          <a:endParaRPr lang="en-US"/>
        </a:p>
      </dgm:t>
    </dgm:pt>
    <dgm:pt modelId="{2632949C-F073-4C77-B11B-8AF9076F9478}">
      <dgm:prSet/>
      <dgm:spPr/>
      <dgm:t>
        <a:bodyPr/>
        <a:lstStyle/>
        <a:p>
          <a:r>
            <a:rPr lang="en-ZA" dirty="0"/>
            <a:t>Strategy for dealing with inter-generational Trauma</a:t>
          </a:r>
          <a:endParaRPr lang="en-US" dirty="0"/>
        </a:p>
      </dgm:t>
    </dgm:pt>
    <dgm:pt modelId="{CB049AB8-94C0-4C6A-9568-73593DF37762}" type="parTrans" cxnId="{42C8EB7C-6706-47D6-900E-2D69CA23D6B6}">
      <dgm:prSet/>
      <dgm:spPr/>
      <dgm:t>
        <a:bodyPr/>
        <a:lstStyle/>
        <a:p>
          <a:endParaRPr lang="en-US"/>
        </a:p>
      </dgm:t>
    </dgm:pt>
    <dgm:pt modelId="{8D6B8A41-857C-437B-9DB2-A5606EF3CE59}" type="sibTrans" cxnId="{42C8EB7C-6706-47D6-900E-2D69CA23D6B6}">
      <dgm:prSet/>
      <dgm:spPr/>
      <dgm:t>
        <a:bodyPr/>
        <a:lstStyle/>
        <a:p>
          <a:endParaRPr lang="en-US"/>
        </a:p>
      </dgm:t>
    </dgm:pt>
    <dgm:pt modelId="{A020DEAC-C469-4B30-AFCF-01BC8C0E9B5C}">
      <dgm:prSet/>
      <dgm:spPr/>
      <dgm:t>
        <a:bodyPr/>
        <a:lstStyle/>
        <a:p>
          <a:r>
            <a:rPr lang="en-ZA" dirty="0"/>
            <a:t>Integrating Technology in Service Delivery</a:t>
          </a:r>
          <a:endParaRPr lang="en-US" dirty="0"/>
        </a:p>
      </dgm:t>
    </dgm:pt>
    <dgm:pt modelId="{91DD5192-B0F9-4C9B-A98D-4D55736EAD6D}" type="parTrans" cxnId="{5FB11222-B4B1-466F-A2AC-B52A839EEA40}">
      <dgm:prSet/>
      <dgm:spPr/>
      <dgm:t>
        <a:bodyPr/>
        <a:lstStyle/>
        <a:p>
          <a:endParaRPr lang="en-US"/>
        </a:p>
      </dgm:t>
    </dgm:pt>
    <dgm:pt modelId="{561A03C5-A4D0-4FA8-9F3C-17244AFCF467}" type="sibTrans" cxnId="{5FB11222-B4B1-466F-A2AC-B52A839EEA40}">
      <dgm:prSet/>
      <dgm:spPr/>
      <dgm:t>
        <a:bodyPr/>
        <a:lstStyle/>
        <a:p>
          <a:endParaRPr lang="en-US"/>
        </a:p>
      </dgm:t>
    </dgm:pt>
    <dgm:pt modelId="{BC1BA9EB-A7EB-4CE8-AA72-CCA7AB348D9C}">
      <dgm:prSet/>
      <dgm:spPr/>
      <dgm:t>
        <a:bodyPr/>
        <a:lstStyle/>
        <a:p>
          <a:r>
            <a:rPr lang="en-ZA" dirty="0"/>
            <a:t>Continuous Coordinated Research on Children’s Rights</a:t>
          </a:r>
          <a:endParaRPr lang="en-US" dirty="0"/>
        </a:p>
      </dgm:t>
    </dgm:pt>
    <dgm:pt modelId="{11805E5D-D1CD-4588-8001-C70EC5D2D06B}" type="parTrans" cxnId="{F8F44A43-D00B-42B5-B0BC-54FAA4412EE8}">
      <dgm:prSet/>
      <dgm:spPr/>
      <dgm:t>
        <a:bodyPr/>
        <a:lstStyle/>
        <a:p>
          <a:endParaRPr lang="en-US"/>
        </a:p>
      </dgm:t>
    </dgm:pt>
    <dgm:pt modelId="{E41A4862-AC6D-4BBE-BDDA-DBDCCF20B3F5}" type="sibTrans" cxnId="{F8F44A43-D00B-42B5-B0BC-54FAA4412EE8}">
      <dgm:prSet/>
      <dgm:spPr/>
      <dgm:t>
        <a:bodyPr/>
        <a:lstStyle/>
        <a:p>
          <a:endParaRPr lang="en-US"/>
        </a:p>
      </dgm:t>
    </dgm:pt>
    <dgm:pt modelId="{A0E5D0C7-917A-44C7-950F-6BC3F7787D96}">
      <dgm:prSet/>
      <dgm:spPr/>
      <dgm:t>
        <a:bodyPr/>
        <a:lstStyle/>
        <a:p>
          <a:r>
            <a:rPr lang="en-ZA" dirty="0"/>
            <a:t>Development of the Capacity of the State</a:t>
          </a:r>
          <a:endParaRPr lang="en-US" dirty="0"/>
        </a:p>
      </dgm:t>
    </dgm:pt>
    <dgm:pt modelId="{8579258E-671A-41CF-918E-32CB791641F4}" type="parTrans" cxnId="{B52632F6-ABD8-4FDC-BBAC-3AC6E5447414}">
      <dgm:prSet/>
      <dgm:spPr/>
      <dgm:t>
        <a:bodyPr/>
        <a:lstStyle/>
        <a:p>
          <a:endParaRPr lang="en-US"/>
        </a:p>
      </dgm:t>
    </dgm:pt>
    <dgm:pt modelId="{3B0DAD1F-FE2F-4ED5-83BD-17E905564A59}" type="sibTrans" cxnId="{B52632F6-ABD8-4FDC-BBAC-3AC6E5447414}">
      <dgm:prSet/>
      <dgm:spPr/>
      <dgm:t>
        <a:bodyPr/>
        <a:lstStyle/>
        <a:p>
          <a:endParaRPr lang="en-US"/>
        </a:p>
      </dgm:t>
    </dgm:pt>
    <dgm:pt modelId="{F2E61CA0-EDA9-44BD-A8D9-1CF95BB4CAB7}">
      <dgm:prSet/>
      <dgm:spPr/>
      <dgm:t>
        <a:bodyPr/>
        <a:lstStyle/>
        <a:p>
          <a:r>
            <a:rPr lang="en-ZA" dirty="0"/>
            <a:t>Capacity Building</a:t>
          </a:r>
          <a:endParaRPr lang="en-US" dirty="0"/>
        </a:p>
      </dgm:t>
    </dgm:pt>
    <dgm:pt modelId="{274FAC30-3B7A-434C-8E1B-20767B420FA2}" type="parTrans" cxnId="{547B354C-1596-4051-9321-B4B8228668A9}">
      <dgm:prSet/>
      <dgm:spPr/>
      <dgm:t>
        <a:bodyPr/>
        <a:lstStyle/>
        <a:p>
          <a:endParaRPr lang="en-US"/>
        </a:p>
      </dgm:t>
    </dgm:pt>
    <dgm:pt modelId="{3BA602CE-D7BD-4D15-B354-C06949C1D5C6}" type="sibTrans" cxnId="{547B354C-1596-4051-9321-B4B8228668A9}">
      <dgm:prSet/>
      <dgm:spPr/>
      <dgm:t>
        <a:bodyPr/>
        <a:lstStyle/>
        <a:p>
          <a:endParaRPr lang="en-US"/>
        </a:p>
      </dgm:t>
    </dgm:pt>
    <dgm:pt modelId="{CB9319F0-462E-4FA0-ADC9-3A4019FE7FC2}">
      <dgm:prSet/>
      <dgm:spPr/>
      <dgm:t>
        <a:bodyPr/>
        <a:lstStyle/>
        <a:p>
          <a:r>
            <a:rPr lang="en-ZA" dirty="0"/>
            <a:t>Incorporating the Voice of Children</a:t>
          </a:r>
          <a:endParaRPr lang="en-US" dirty="0"/>
        </a:p>
      </dgm:t>
    </dgm:pt>
    <dgm:pt modelId="{FE81D6A3-7C14-42FC-A93B-C3E148A61000}" type="parTrans" cxnId="{9D244A95-BD5C-4EFA-9C32-B8A007585D4D}">
      <dgm:prSet/>
      <dgm:spPr/>
      <dgm:t>
        <a:bodyPr/>
        <a:lstStyle/>
        <a:p>
          <a:endParaRPr lang="en-US"/>
        </a:p>
      </dgm:t>
    </dgm:pt>
    <dgm:pt modelId="{318F9A8C-67A4-4E0E-91D9-778ABEDBF077}" type="sibTrans" cxnId="{9D244A95-BD5C-4EFA-9C32-B8A007585D4D}">
      <dgm:prSet/>
      <dgm:spPr/>
      <dgm:t>
        <a:bodyPr/>
        <a:lstStyle/>
        <a:p>
          <a:endParaRPr lang="en-US"/>
        </a:p>
      </dgm:t>
    </dgm:pt>
    <dgm:pt modelId="{5C763413-BE05-441E-888A-EB1588C11C05}" type="pres">
      <dgm:prSet presAssocID="{D1F93CE8-5211-4DA5-A1ED-9E4E0E7E676F}" presName="vert0" presStyleCnt="0">
        <dgm:presLayoutVars>
          <dgm:dir/>
          <dgm:animOne val="branch"/>
          <dgm:animLvl val="lvl"/>
        </dgm:presLayoutVars>
      </dgm:prSet>
      <dgm:spPr/>
      <dgm:t>
        <a:bodyPr/>
        <a:lstStyle/>
        <a:p>
          <a:endParaRPr lang="en-US"/>
        </a:p>
      </dgm:t>
    </dgm:pt>
    <dgm:pt modelId="{6E51D3A6-86AB-469D-A231-897097B6455F}" type="pres">
      <dgm:prSet presAssocID="{298ECBF1-2DB4-47E6-929E-1B5D182D876E}" presName="thickLine" presStyleLbl="alignNode1" presStyleIdx="0" presStyleCnt="9"/>
      <dgm:spPr/>
    </dgm:pt>
    <dgm:pt modelId="{9D0633A6-8700-44EE-8A70-CD9D9485E0D0}" type="pres">
      <dgm:prSet presAssocID="{298ECBF1-2DB4-47E6-929E-1B5D182D876E}" presName="horz1" presStyleCnt="0"/>
      <dgm:spPr/>
    </dgm:pt>
    <dgm:pt modelId="{570056A6-C3BF-4D35-805F-F2F3DE3BC66C}" type="pres">
      <dgm:prSet presAssocID="{298ECBF1-2DB4-47E6-929E-1B5D182D876E}" presName="tx1" presStyleLbl="revTx" presStyleIdx="0" presStyleCnt="9"/>
      <dgm:spPr/>
      <dgm:t>
        <a:bodyPr/>
        <a:lstStyle/>
        <a:p>
          <a:endParaRPr lang="en-US"/>
        </a:p>
      </dgm:t>
    </dgm:pt>
    <dgm:pt modelId="{16A9054E-2477-4423-AAB3-5EB86CC68D94}" type="pres">
      <dgm:prSet presAssocID="{298ECBF1-2DB4-47E6-929E-1B5D182D876E}" presName="vert1" presStyleCnt="0"/>
      <dgm:spPr/>
    </dgm:pt>
    <dgm:pt modelId="{E1300C9D-2660-42E0-87DA-8FAAAE26D46C}" type="pres">
      <dgm:prSet presAssocID="{690D7DD4-6CAB-4B6C-A7B3-114471978D47}" presName="thickLine" presStyleLbl="alignNode1" presStyleIdx="1" presStyleCnt="9"/>
      <dgm:spPr/>
    </dgm:pt>
    <dgm:pt modelId="{A69D9181-6A23-46B7-894C-95A5EFC2E9BC}" type="pres">
      <dgm:prSet presAssocID="{690D7DD4-6CAB-4B6C-A7B3-114471978D47}" presName="horz1" presStyleCnt="0"/>
      <dgm:spPr/>
    </dgm:pt>
    <dgm:pt modelId="{124E023D-A9D1-4941-80EA-3D2455F07085}" type="pres">
      <dgm:prSet presAssocID="{690D7DD4-6CAB-4B6C-A7B3-114471978D47}" presName="tx1" presStyleLbl="revTx" presStyleIdx="1" presStyleCnt="9"/>
      <dgm:spPr/>
      <dgm:t>
        <a:bodyPr/>
        <a:lstStyle/>
        <a:p>
          <a:endParaRPr lang="en-US"/>
        </a:p>
      </dgm:t>
    </dgm:pt>
    <dgm:pt modelId="{EFFD849E-FA73-40FF-BB32-D435EF5F6A22}" type="pres">
      <dgm:prSet presAssocID="{690D7DD4-6CAB-4B6C-A7B3-114471978D47}" presName="vert1" presStyleCnt="0"/>
      <dgm:spPr/>
    </dgm:pt>
    <dgm:pt modelId="{5A8365CE-CD74-4D81-AE8F-62120799D17C}" type="pres">
      <dgm:prSet presAssocID="{F0F3B183-1F05-4690-B5E7-328BAE9D2CEA}" presName="thickLine" presStyleLbl="alignNode1" presStyleIdx="2" presStyleCnt="9"/>
      <dgm:spPr/>
    </dgm:pt>
    <dgm:pt modelId="{BF01A67B-864C-4FA2-8897-9D81FEDFF25D}" type="pres">
      <dgm:prSet presAssocID="{F0F3B183-1F05-4690-B5E7-328BAE9D2CEA}" presName="horz1" presStyleCnt="0"/>
      <dgm:spPr/>
    </dgm:pt>
    <dgm:pt modelId="{F0D1B2DE-5DF9-412C-842D-B4C9424D6213}" type="pres">
      <dgm:prSet presAssocID="{F0F3B183-1F05-4690-B5E7-328BAE9D2CEA}" presName="tx1" presStyleLbl="revTx" presStyleIdx="2" presStyleCnt="9"/>
      <dgm:spPr/>
      <dgm:t>
        <a:bodyPr/>
        <a:lstStyle/>
        <a:p>
          <a:endParaRPr lang="en-US"/>
        </a:p>
      </dgm:t>
    </dgm:pt>
    <dgm:pt modelId="{5E29494E-1077-4CB7-A748-0AB80E1B1927}" type="pres">
      <dgm:prSet presAssocID="{F0F3B183-1F05-4690-B5E7-328BAE9D2CEA}" presName="vert1" presStyleCnt="0"/>
      <dgm:spPr/>
    </dgm:pt>
    <dgm:pt modelId="{A11E44C0-50CE-4D23-B69A-9225F9FCDAA5}" type="pres">
      <dgm:prSet presAssocID="{2632949C-F073-4C77-B11B-8AF9076F9478}" presName="thickLine" presStyleLbl="alignNode1" presStyleIdx="3" presStyleCnt="9"/>
      <dgm:spPr/>
    </dgm:pt>
    <dgm:pt modelId="{619744C1-4E43-4231-9CED-51F7FCB71974}" type="pres">
      <dgm:prSet presAssocID="{2632949C-F073-4C77-B11B-8AF9076F9478}" presName="horz1" presStyleCnt="0"/>
      <dgm:spPr/>
    </dgm:pt>
    <dgm:pt modelId="{F64A0813-9003-4273-8D32-8E6E6D033276}" type="pres">
      <dgm:prSet presAssocID="{2632949C-F073-4C77-B11B-8AF9076F9478}" presName="tx1" presStyleLbl="revTx" presStyleIdx="3" presStyleCnt="9"/>
      <dgm:spPr/>
      <dgm:t>
        <a:bodyPr/>
        <a:lstStyle/>
        <a:p>
          <a:endParaRPr lang="en-US"/>
        </a:p>
      </dgm:t>
    </dgm:pt>
    <dgm:pt modelId="{D63119A1-E6E2-484A-9C14-10AB75970BAD}" type="pres">
      <dgm:prSet presAssocID="{2632949C-F073-4C77-B11B-8AF9076F9478}" presName="vert1" presStyleCnt="0"/>
      <dgm:spPr/>
    </dgm:pt>
    <dgm:pt modelId="{4455AAB7-5727-4449-AD50-65B463221C62}" type="pres">
      <dgm:prSet presAssocID="{A020DEAC-C469-4B30-AFCF-01BC8C0E9B5C}" presName="thickLine" presStyleLbl="alignNode1" presStyleIdx="4" presStyleCnt="9"/>
      <dgm:spPr/>
    </dgm:pt>
    <dgm:pt modelId="{BFAD8571-CC56-432A-A986-40D2AD4E1835}" type="pres">
      <dgm:prSet presAssocID="{A020DEAC-C469-4B30-AFCF-01BC8C0E9B5C}" presName="horz1" presStyleCnt="0"/>
      <dgm:spPr/>
    </dgm:pt>
    <dgm:pt modelId="{78D68F04-88D4-4969-9FA1-227920249557}" type="pres">
      <dgm:prSet presAssocID="{A020DEAC-C469-4B30-AFCF-01BC8C0E9B5C}" presName="tx1" presStyleLbl="revTx" presStyleIdx="4" presStyleCnt="9"/>
      <dgm:spPr/>
      <dgm:t>
        <a:bodyPr/>
        <a:lstStyle/>
        <a:p>
          <a:endParaRPr lang="en-US"/>
        </a:p>
      </dgm:t>
    </dgm:pt>
    <dgm:pt modelId="{3C9CA7DA-446A-42F3-8A75-070EDF64A6DF}" type="pres">
      <dgm:prSet presAssocID="{A020DEAC-C469-4B30-AFCF-01BC8C0E9B5C}" presName="vert1" presStyleCnt="0"/>
      <dgm:spPr/>
    </dgm:pt>
    <dgm:pt modelId="{1D086CD0-8655-4243-9003-CD71A2269753}" type="pres">
      <dgm:prSet presAssocID="{BC1BA9EB-A7EB-4CE8-AA72-CCA7AB348D9C}" presName="thickLine" presStyleLbl="alignNode1" presStyleIdx="5" presStyleCnt="9"/>
      <dgm:spPr/>
    </dgm:pt>
    <dgm:pt modelId="{0FBA7CE6-FE32-4E0E-BC04-6C93DE82F67F}" type="pres">
      <dgm:prSet presAssocID="{BC1BA9EB-A7EB-4CE8-AA72-CCA7AB348D9C}" presName="horz1" presStyleCnt="0"/>
      <dgm:spPr/>
    </dgm:pt>
    <dgm:pt modelId="{D2507564-8192-4F78-9248-2400DE98FA8C}" type="pres">
      <dgm:prSet presAssocID="{BC1BA9EB-A7EB-4CE8-AA72-CCA7AB348D9C}" presName="tx1" presStyleLbl="revTx" presStyleIdx="5" presStyleCnt="9"/>
      <dgm:spPr/>
      <dgm:t>
        <a:bodyPr/>
        <a:lstStyle/>
        <a:p>
          <a:endParaRPr lang="en-US"/>
        </a:p>
      </dgm:t>
    </dgm:pt>
    <dgm:pt modelId="{F1F34C0B-0049-427C-B043-02F7CF4BA498}" type="pres">
      <dgm:prSet presAssocID="{BC1BA9EB-A7EB-4CE8-AA72-CCA7AB348D9C}" presName="vert1" presStyleCnt="0"/>
      <dgm:spPr/>
    </dgm:pt>
    <dgm:pt modelId="{DBF72B4F-0BCA-452E-8824-5C7B386260D6}" type="pres">
      <dgm:prSet presAssocID="{A0E5D0C7-917A-44C7-950F-6BC3F7787D96}" presName="thickLine" presStyleLbl="alignNode1" presStyleIdx="6" presStyleCnt="9"/>
      <dgm:spPr/>
    </dgm:pt>
    <dgm:pt modelId="{7A781ED3-1F9D-40A8-8DBB-DA825197CA69}" type="pres">
      <dgm:prSet presAssocID="{A0E5D0C7-917A-44C7-950F-6BC3F7787D96}" presName="horz1" presStyleCnt="0"/>
      <dgm:spPr/>
    </dgm:pt>
    <dgm:pt modelId="{15FC91FC-0CD2-48B3-90A4-DE06A7768D80}" type="pres">
      <dgm:prSet presAssocID="{A0E5D0C7-917A-44C7-950F-6BC3F7787D96}" presName="tx1" presStyleLbl="revTx" presStyleIdx="6" presStyleCnt="9"/>
      <dgm:spPr/>
      <dgm:t>
        <a:bodyPr/>
        <a:lstStyle/>
        <a:p>
          <a:endParaRPr lang="en-US"/>
        </a:p>
      </dgm:t>
    </dgm:pt>
    <dgm:pt modelId="{FB16F87B-6C69-4F21-B907-D5B18568632E}" type="pres">
      <dgm:prSet presAssocID="{A0E5D0C7-917A-44C7-950F-6BC3F7787D96}" presName="vert1" presStyleCnt="0"/>
      <dgm:spPr/>
    </dgm:pt>
    <dgm:pt modelId="{52D71C4C-427C-4F15-8389-C57A5637A55D}" type="pres">
      <dgm:prSet presAssocID="{F2E61CA0-EDA9-44BD-A8D9-1CF95BB4CAB7}" presName="thickLine" presStyleLbl="alignNode1" presStyleIdx="7" presStyleCnt="9"/>
      <dgm:spPr/>
    </dgm:pt>
    <dgm:pt modelId="{0DCD1E30-3850-4F29-B9C0-E40A661238EB}" type="pres">
      <dgm:prSet presAssocID="{F2E61CA0-EDA9-44BD-A8D9-1CF95BB4CAB7}" presName="horz1" presStyleCnt="0"/>
      <dgm:spPr/>
    </dgm:pt>
    <dgm:pt modelId="{CC792D5F-7348-42A7-B589-D100CAAA21C4}" type="pres">
      <dgm:prSet presAssocID="{F2E61CA0-EDA9-44BD-A8D9-1CF95BB4CAB7}" presName="tx1" presStyleLbl="revTx" presStyleIdx="7" presStyleCnt="9"/>
      <dgm:spPr/>
      <dgm:t>
        <a:bodyPr/>
        <a:lstStyle/>
        <a:p>
          <a:endParaRPr lang="en-US"/>
        </a:p>
      </dgm:t>
    </dgm:pt>
    <dgm:pt modelId="{38EC86F1-98AD-4BCB-97F5-89913D1A8F52}" type="pres">
      <dgm:prSet presAssocID="{F2E61CA0-EDA9-44BD-A8D9-1CF95BB4CAB7}" presName="vert1" presStyleCnt="0"/>
      <dgm:spPr/>
    </dgm:pt>
    <dgm:pt modelId="{77B4BF0C-5BCA-4FFC-8D13-BE309A035A49}" type="pres">
      <dgm:prSet presAssocID="{CB9319F0-462E-4FA0-ADC9-3A4019FE7FC2}" presName="thickLine" presStyleLbl="alignNode1" presStyleIdx="8" presStyleCnt="9"/>
      <dgm:spPr/>
    </dgm:pt>
    <dgm:pt modelId="{972DFAFD-C663-4E0D-8808-A869F9F51167}" type="pres">
      <dgm:prSet presAssocID="{CB9319F0-462E-4FA0-ADC9-3A4019FE7FC2}" presName="horz1" presStyleCnt="0"/>
      <dgm:spPr/>
    </dgm:pt>
    <dgm:pt modelId="{A9D1003B-84E7-4709-90FE-52023B34AFB8}" type="pres">
      <dgm:prSet presAssocID="{CB9319F0-462E-4FA0-ADC9-3A4019FE7FC2}" presName="tx1" presStyleLbl="revTx" presStyleIdx="8" presStyleCnt="9"/>
      <dgm:spPr/>
      <dgm:t>
        <a:bodyPr/>
        <a:lstStyle/>
        <a:p>
          <a:endParaRPr lang="en-US"/>
        </a:p>
      </dgm:t>
    </dgm:pt>
    <dgm:pt modelId="{045E835B-A910-4094-835A-BFDFEB3AA358}" type="pres">
      <dgm:prSet presAssocID="{CB9319F0-462E-4FA0-ADC9-3A4019FE7FC2}" presName="vert1" presStyleCnt="0"/>
      <dgm:spPr/>
    </dgm:pt>
  </dgm:ptLst>
  <dgm:cxnLst>
    <dgm:cxn modelId="{39CE71EE-AAC0-4D33-842F-5EC98E075410}" type="presOf" srcId="{CB9319F0-462E-4FA0-ADC9-3A4019FE7FC2}" destId="{A9D1003B-84E7-4709-90FE-52023B34AFB8}" srcOrd="0" destOrd="0" presId="urn:microsoft.com/office/officeart/2008/layout/LinedList"/>
    <dgm:cxn modelId="{FA30683B-B8F1-4368-9903-1C9257C8CE32}" type="presOf" srcId="{690D7DD4-6CAB-4B6C-A7B3-114471978D47}" destId="{124E023D-A9D1-4941-80EA-3D2455F07085}" srcOrd="0" destOrd="0" presId="urn:microsoft.com/office/officeart/2008/layout/LinedList"/>
    <dgm:cxn modelId="{4D75BD7E-D75E-447D-80C4-7E7D13AFC6BE}" type="presOf" srcId="{A0E5D0C7-917A-44C7-950F-6BC3F7787D96}" destId="{15FC91FC-0CD2-48B3-90A4-DE06A7768D80}" srcOrd="0" destOrd="0" presId="urn:microsoft.com/office/officeart/2008/layout/LinedList"/>
    <dgm:cxn modelId="{287F7862-089D-4FB7-A100-5F4D68ABB370}" type="presOf" srcId="{F2E61CA0-EDA9-44BD-A8D9-1CF95BB4CAB7}" destId="{CC792D5F-7348-42A7-B589-D100CAAA21C4}" srcOrd="0" destOrd="0" presId="urn:microsoft.com/office/officeart/2008/layout/LinedList"/>
    <dgm:cxn modelId="{F009B121-6F0D-4730-AFD8-638B198008A7}" srcId="{D1F93CE8-5211-4DA5-A1ED-9E4E0E7E676F}" destId="{690D7DD4-6CAB-4B6C-A7B3-114471978D47}" srcOrd="1" destOrd="0" parTransId="{FF0515AB-1958-4ED6-90E2-EE345FEA791F}" sibTransId="{F8E9B87E-5F16-42BB-96F6-44C46AFE4281}"/>
    <dgm:cxn modelId="{CF3AE65A-C128-4BA0-8795-D5740AFDD7BE}" type="presOf" srcId="{A020DEAC-C469-4B30-AFCF-01BC8C0E9B5C}" destId="{78D68F04-88D4-4969-9FA1-227920249557}" srcOrd="0" destOrd="0" presId="urn:microsoft.com/office/officeart/2008/layout/LinedList"/>
    <dgm:cxn modelId="{D0A2DDFE-5373-4A7A-8704-B6AA70A7C2C0}" type="presOf" srcId="{298ECBF1-2DB4-47E6-929E-1B5D182D876E}" destId="{570056A6-C3BF-4D35-805F-F2F3DE3BC66C}" srcOrd="0" destOrd="0" presId="urn:microsoft.com/office/officeart/2008/layout/LinedList"/>
    <dgm:cxn modelId="{B52632F6-ABD8-4FDC-BBAC-3AC6E5447414}" srcId="{D1F93CE8-5211-4DA5-A1ED-9E4E0E7E676F}" destId="{A0E5D0C7-917A-44C7-950F-6BC3F7787D96}" srcOrd="6" destOrd="0" parTransId="{8579258E-671A-41CF-918E-32CB791641F4}" sibTransId="{3B0DAD1F-FE2F-4ED5-83BD-17E905564A59}"/>
    <dgm:cxn modelId="{5C8103D0-C39E-4486-ACB3-4176F44F4E78}" srcId="{D1F93CE8-5211-4DA5-A1ED-9E4E0E7E676F}" destId="{298ECBF1-2DB4-47E6-929E-1B5D182D876E}" srcOrd="0" destOrd="0" parTransId="{46E7D92B-609C-49C7-A885-937362D141CB}" sibTransId="{0599BA29-F5F1-4336-8EAE-30826DD4A4CF}"/>
    <dgm:cxn modelId="{42C8EB7C-6706-47D6-900E-2D69CA23D6B6}" srcId="{D1F93CE8-5211-4DA5-A1ED-9E4E0E7E676F}" destId="{2632949C-F073-4C77-B11B-8AF9076F9478}" srcOrd="3" destOrd="0" parTransId="{CB049AB8-94C0-4C6A-9568-73593DF37762}" sibTransId="{8D6B8A41-857C-437B-9DB2-A5606EF3CE59}"/>
    <dgm:cxn modelId="{D40661E7-CEFB-4608-B22F-771DAA1D8A14}" srcId="{D1F93CE8-5211-4DA5-A1ED-9E4E0E7E676F}" destId="{F0F3B183-1F05-4690-B5E7-328BAE9D2CEA}" srcOrd="2" destOrd="0" parTransId="{488BA857-AF08-46D3-8D71-C434E7F93644}" sibTransId="{8E38F2CB-27B9-4D2B-9BB9-C6EFFB880674}"/>
    <dgm:cxn modelId="{5FB11222-B4B1-466F-A2AC-B52A839EEA40}" srcId="{D1F93CE8-5211-4DA5-A1ED-9E4E0E7E676F}" destId="{A020DEAC-C469-4B30-AFCF-01BC8C0E9B5C}" srcOrd="4" destOrd="0" parTransId="{91DD5192-B0F9-4C9B-A98D-4D55736EAD6D}" sibTransId="{561A03C5-A4D0-4FA8-9F3C-17244AFCF467}"/>
    <dgm:cxn modelId="{B20399EA-44FB-4DF4-9276-9689E73F92F7}" type="presOf" srcId="{F0F3B183-1F05-4690-B5E7-328BAE9D2CEA}" destId="{F0D1B2DE-5DF9-412C-842D-B4C9424D6213}" srcOrd="0" destOrd="0" presId="urn:microsoft.com/office/officeart/2008/layout/LinedList"/>
    <dgm:cxn modelId="{F8F44A43-D00B-42B5-B0BC-54FAA4412EE8}" srcId="{D1F93CE8-5211-4DA5-A1ED-9E4E0E7E676F}" destId="{BC1BA9EB-A7EB-4CE8-AA72-CCA7AB348D9C}" srcOrd="5" destOrd="0" parTransId="{11805E5D-D1CD-4588-8001-C70EC5D2D06B}" sibTransId="{E41A4862-AC6D-4BBE-BDDA-DBDCCF20B3F5}"/>
    <dgm:cxn modelId="{9D244A95-BD5C-4EFA-9C32-B8A007585D4D}" srcId="{D1F93CE8-5211-4DA5-A1ED-9E4E0E7E676F}" destId="{CB9319F0-462E-4FA0-ADC9-3A4019FE7FC2}" srcOrd="8" destOrd="0" parTransId="{FE81D6A3-7C14-42FC-A93B-C3E148A61000}" sibTransId="{318F9A8C-67A4-4E0E-91D9-778ABEDBF077}"/>
    <dgm:cxn modelId="{C22179FB-17A5-43B1-AB44-C2700739BF6D}" type="presOf" srcId="{2632949C-F073-4C77-B11B-8AF9076F9478}" destId="{F64A0813-9003-4273-8D32-8E6E6D033276}" srcOrd="0" destOrd="0" presId="urn:microsoft.com/office/officeart/2008/layout/LinedList"/>
    <dgm:cxn modelId="{0577B3E2-9EEB-4081-ADC2-177CBC30CE43}" type="presOf" srcId="{D1F93CE8-5211-4DA5-A1ED-9E4E0E7E676F}" destId="{5C763413-BE05-441E-888A-EB1588C11C05}" srcOrd="0" destOrd="0" presId="urn:microsoft.com/office/officeart/2008/layout/LinedList"/>
    <dgm:cxn modelId="{050358A5-D44B-461B-AF6F-C5BF301C2471}" type="presOf" srcId="{BC1BA9EB-A7EB-4CE8-AA72-CCA7AB348D9C}" destId="{D2507564-8192-4F78-9248-2400DE98FA8C}" srcOrd="0" destOrd="0" presId="urn:microsoft.com/office/officeart/2008/layout/LinedList"/>
    <dgm:cxn modelId="{547B354C-1596-4051-9321-B4B8228668A9}" srcId="{D1F93CE8-5211-4DA5-A1ED-9E4E0E7E676F}" destId="{F2E61CA0-EDA9-44BD-A8D9-1CF95BB4CAB7}" srcOrd="7" destOrd="0" parTransId="{274FAC30-3B7A-434C-8E1B-20767B420FA2}" sibTransId="{3BA602CE-D7BD-4D15-B354-C06949C1D5C6}"/>
    <dgm:cxn modelId="{D7C537C3-F9D0-49B0-87BC-8277B66E2210}" type="presParOf" srcId="{5C763413-BE05-441E-888A-EB1588C11C05}" destId="{6E51D3A6-86AB-469D-A231-897097B6455F}" srcOrd="0" destOrd="0" presId="urn:microsoft.com/office/officeart/2008/layout/LinedList"/>
    <dgm:cxn modelId="{14BB1ED3-D3CC-4B73-93E6-C5B0821E4F76}" type="presParOf" srcId="{5C763413-BE05-441E-888A-EB1588C11C05}" destId="{9D0633A6-8700-44EE-8A70-CD9D9485E0D0}" srcOrd="1" destOrd="0" presId="urn:microsoft.com/office/officeart/2008/layout/LinedList"/>
    <dgm:cxn modelId="{E4C59147-395E-41F0-9E90-627BFC2EB91E}" type="presParOf" srcId="{9D0633A6-8700-44EE-8A70-CD9D9485E0D0}" destId="{570056A6-C3BF-4D35-805F-F2F3DE3BC66C}" srcOrd="0" destOrd="0" presId="urn:microsoft.com/office/officeart/2008/layout/LinedList"/>
    <dgm:cxn modelId="{A6AF4C85-6997-40C5-AE3A-A2D0CF26260F}" type="presParOf" srcId="{9D0633A6-8700-44EE-8A70-CD9D9485E0D0}" destId="{16A9054E-2477-4423-AAB3-5EB86CC68D94}" srcOrd="1" destOrd="0" presId="urn:microsoft.com/office/officeart/2008/layout/LinedList"/>
    <dgm:cxn modelId="{262D62D5-471A-4C19-8748-CD0E314D8E26}" type="presParOf" srcId="{5C763413-BE05-441E-888A-EB1588C11C05}" destId="{E1300C9D-2660-42E0-87DA-8FAAAE26D46C}" srcOrd="2" destOrd="0" presId="urn:microsoft.com/office/officeart/2008/layout/LinedList"/>
    <dgm:cxn modelId="{B3F0EF8C-0418-4B82-9360-DD259C5C2506}" type="presParOf" srcId="{5C763413-BE05-441E-888A-EB1588C11C05}" destId="{A69D9181-6A23-46B7-894C-95A5EFC2E9BC}" srcOrd="3" destOrd="0" presId="urn:microsoft.com/office/officeart/2008/layout/LinedList"/>
    <dgm:cxn modelId="{CA91428B-0C45-4BC5-A897-429A730CE191}" type="presParOf" srcId="{A69D9181-6A23-46B7-894C-95A5EFC2E9BC}" destId="{124E023D-A9D1-4941-80EA-3D2455F07085}" srcOrd="0" destOrd="0" presId="urn:microsoft.com/office/officeart/2008/layout/LinedList"/>
    <dgm:cxn modelId="{D21796E5-B1E1-4EC2-A455-0BD3092519D1}" type="presParOf" srcId="{A69D9181-6A23-46B7-894C-95A5EFC2E9BC}" destId="{EFFD849E-FA73-40FF-BB32-D435EF5F6A22}" srcOrd="1" destOrd="0" presId="urn:microsoft.com/office/officeart/2008/layout/LinedList"/>
    <dgm:cxn modelId="{46FB4EA2-670E-40AA-8D2D-2B7A9755FDB2}" type="presParOf" srcId="{5C763413-BE05-441E-888A-EB1588C11C05}" destId="{5A8365CE-CD74-4D81-AE8F-62120799D17C}" srcOrd="4" destOrd="0" presId="urn:microsoft.com/office/officeart/2008/layout/LinedList"/>
    <dgm:cxn modelId="{DCDAEC06-7841-49D0-9D17-D45E254A2B8F}" type="presParOf" srcId="{5C763413-BE05-441E-888A-EB1588C11C05}" destId="{BF01A67B-864C-4FA2-8897-9D81FEDFF25D}" srcOrd="5" destOrd="0" presId="urn:microsoft.com/office/officeart/2008/layout/LinedList"/>
    <dgm:cxn modelId="{B694DA9E-1A84-4E49-BE30-D33876964680}" type="presParOf" srcId="{BF01A67B-864C-4FA2-8897-9D81FEDFF25D}" destId="{F0D1B2DE-5DF9-412C-842D-B4C9424D6213}" srcOrd="0" destOrd="0" presId="urn:microsoft.com/office/officeart/2008/layout/LinedList"/>
    <dgm:cxn modelId="{349DDA8F-A1E8-416F-8A75-47CB7B51FF05}" type="presParOf" srcId="{BF01A67B-864C-4FA2-8897-9D81FEDFF25D}" destId="{5E29494E-1077-4CB7-A748-0AB80E1B1927}" srcOrd="1" destOrd="0" presId="urn:microsoft.com/office/officeart/2008/layout/LinedList"/>
    <dgm:cxn modelId="{393E99FF-90FD-47C7-A4B7-98F7D653DA84}" type="presParOf" srcId="{5C763413-BE05-441E-888A-EB1588C11C05}" destId="{A11E44C0-50CE-4D23-B69A-9225F9FCDAA5}" srcOrd="6" destOrd="0" presId="urn:microsoft.com/office/officeart/2008/layout/LinedList"/>
    <dgm:cxn modelId="{1FF080B5-BC86-4914-9949-6E01AACAAD6C}" type="presParOf" srcId="{5C763413-BE05-441E-888A-EB1588C11C05}" destId="{619744C1-4E43-4231-9CED-51F7FCB71974}" srcOrd="7" destOrd="0" presId="urn:microsoft.com/office/officeart/2008/layout/LinedList"/>
    <dgm:cxn modelId="{55A94F79-30FA-426E-AA08-3DD2BF5A72AF}" type="presParOf" srcId="{619744C1-4E43-4231-9CED-51F7FCB71974}" destId="{F64A0813-9003-4273-8D32-8E6E6D033276}" srcOrd="0" destOrd="0" presId="urn:microsoft.com/office/officeart/2008/layout/LinedList"/>
    <dgm:cxn modelId="{70F476A3-8A26-4CF5-BEC3-A1925512957E}" type="presParOf" srcId="{619744C1-4E43-4231-9CED-51F7FCB71974}" destId="{D63119A1-E6E2-484A-9C14-10AB75970BAD}" srcOrd="1" destOrd="0" presId="urn:microsoft.com/office/officeart/2008/layout/LinedList"/>
    <dgm:cxn modelId="{6A5CC0FF-BF8A-41E3-87C0-0FA525A7D7BE}" type="presParOf" srcId="{5C763413-BE05-441E-888A-EB1588C11C05}" destId="{4455AAB7-5727-4449-AD50-65B463221C62}" srcOrd="8" destOrd="0" presId="urn:microsoft.com/office/officeart/2008/layout/LinedList"/>
    <dgm:cxn modelId="{2CA65E6D-A77D-4BE3-A23A-EDD2547DFEC8}" type="presParOf" srcId="{5C763413-BE05-441E-888A-EB1588C11C05}" destId="{BFAD8571-CC56-432A-A986-40D2AD4E1835}" srcOrd="9" destOrd="0" presId="urn:microsoft.com/office/officeart/2008/layout/LinedList"/>
    <dgm:cxn modelId="{525F594B-2549-4DB1-A28D-37F3CB3B4B6D}" type="presParOf" srcId="{BFAD8571-CC56-432A-A986-40D2AD4E1835}" destId="{78D68F04-88D4-4969-9FA1-227920249557}" srcOrd="0" destOrd="0" presId="urn:microsoft.com/office/officeart/2008/layout/LinedList"/>
    <dgm:cxn modelId="{B16746DA-3533-4CA3-84A1-D9DB1E7C13F6}" type="presParOf" srcId="{BFAD8571-CC56-432A-A986-40D2AD4E1835}" destId="{3C9CA7DA-446A-42F3-8A75-070EDF64A6DF}" srcOrd="1" destOrd="0" presId="urn:microsoft.com/office/officeart/2008/layout/LinedList"/>
    <dgm:cxn modelId="{C9A70B74-C6F2-4A65-B455-1C3ACEE8C965}" type="presParOf" srcId="{5C763413-BE05-441E-888A-EB1588C11C05}" destId="{1D086CD0-8655-4243-9003-CD71A2269753}" srcOrd="10" destOrd="0" presId="urn:microsoft.com/office/officeart/2008/layout/LinedList"/>
    <dgm:cxn modelId="{7BB1545E-C1C8-4D55-93A8-95B14481A920}" type="presParOf" srcId="{5C763413-BE05-441E-888A-EB1588C11C05}" destId="{0FBA7CE6-FE32-4E0E-BC04-6C93DE82F67F}" srcOrd="11" destOrd="0" presId="urn:microsoft.com/office/officeart/2008/layout/LinedList"/>
    <dgm:cxn modelId="{3CCEF29D-38F1-47D9-82D0-4E21388D20B9}" type="presParOf" srcId="{0FBA7CE6-FE32-4E0E-BC04-6C93DE82F67F}" destId="{D2507564-8192-4F78-9248-2400DE98FA8C}" srcOrd="0" destOrd="0" presId="urn:microsoft.com/office/officeart/2008/layout/LinedList"/>
    <dgm:cxn modelId="{FF987E26-BD67-4ABB-9486-73062868AE7D}" type="presParOf" srcId="{0FBA7CE6-FE32-4E0E-BC04-6C93DE82F67F}" destId="{F1F34C0B-0049-427C-B043-02F7CF4BA498}" srcOrd="1" destOrd="0" presId="urn:microsoft.com/office/officeart/2008/layout/LinedList"/>
    <dgm:cxn modelId="{C48D87FC-B162-471A-B30D-82CF861020DD}" type="presParOf" srcId="{5C763413-BE05-441E-888A-EB1588C11C05}" destId="{DBF72B4F-0BCA-452E-8824-5C7B386260D6}" srcOrd="12" destOrd="0" presId="urn:microsoft.com/office/officeart/2008/layout/LinedList"/>
    <dgm:cxn modelId="{DEAF8FAF-0BCA-4DD1-BEDE-844C546D7E79}" type="presParOf" srcId="{5C763413-BE05-441E-888A-EB1588C11C05}" destId="{7A781ED3-1F9D-40A8-8DBB-DA825197CA69}" srcOrd="13" destOrd="0" presId="urn:microsoft.com/office/officeart/2008/layout/LinedList"/>
    <dgm:cxn modelId="{1796D5A3-EB49-4B0C-9A23-055FDE4DE01D}" type="presParOf" srcId="{7A781ED3-1F9D-40A8-8DBB-DA825197CA69}" destId="{15FC91FC-0CD2-48B3-90A4-DE06A7768D80}" srcOrd="0" destOrd="0" presId="urn:microsoft.com/office/officeart/2008/layout/LinedList"/>
    <dgm:cxn modelId="{EE4FDB77-6257-4636-8E93-C5D2B517FFFA}" type="presParOf" srcId="{7A781ED3-1F9D-40A8-8DBB-DA825197CA69}" destId="{FB16F87B-6C69-4F21-B907-D5B18568632E}" srcOrd="1" destOrd="0" presId="urn:microsoft.com/office/officeart/2008/layout/LinedList"/>
    <dgm:cxn modelId="{D578CB03-F129-48F3-A14D-0209D0A23B73}" type="presParOf" srcId="{5C763413-BE05-441E-888A-EB1588C11C05}" destId="{52D71C4C-427C-4F15-8389-C57A5637A55D}" srcOrd="14" destOrd="0" presId="urn:microsoft.com/office/officeart/2008/layout/LinedList"/>
    <dgm:cxn modelId="{2623B121-C43E-40C7-9548-7DC93710C006}" type="presParOf" srcId="{5C763413-BE05-441E-888A-EB1588C11C05}" destId="{0DCD1E30-3850-4F29-B9C0-E40A661238EB}" srcOrd="15" destOrd="0" presId="urn:microsoft.com/office/officeart/2008/layout/LinedList"/>
    <dgm:cxn modelId="{41C51787-C885-4517-B487-D64D876EEC5A}" type="presParOf" srcId="{0DCD1E30-3850-4F29-B9C0-E40A661238EB}" destId="{CC792D5F-7348-42A7-B589-D100CAAA21C4}" srcOrd="0" destOrd="0" presId="urn:microsoft.com/office/officeart/2008/layout/LinedList"/>
    <dgm:cxn modelId="{F293929C-855F-4C1A-B747-D2AD24568086}" type="presParOf" srcId="{0DCD1E30-3850-4F29-B9C0-E40A661238EB}" destId="{38EC86F1-98AD-4BCB-97F5-89913D1A8F52}" srcOrd="1" destOrd="0" presId="urn:microsoft.com/office/officeart/2008/layout/LinedList"/>
    <dgm:cxn modelId="{73256165-6E38-4BF1-8163-88133F44487A}" type="presParOf" srcId="{5C763413-BE05-441E-888A-EB1588C11C05}" destId="{77B4BF0C-5BCA-4FFC-8D13-BE309A035A49}" srcOrd="16" destOrd="0" presId="urn:microsoft.com/office/officeart/2008/layout/LinedList"/>
    <dgm:cxn modelId="{A320A38F-BAAF-4D6C-8260-8245E033358E}" type="presParOf" srcId="{5C763413-BE05-441E-888A-EB1588C11C05}" destId="{972DFAFD-C663-4E0D-8808-A869F9F51167}" srcOrd="17" destOrd="0" presId="urn:microsoft.com/office/officeart/2008/layout/LinedList"/>
    <dgm:cxn modelId="{D891195B-522C-4052-98DF-5DC01FC073C0}" type="presParOf" srcId="{972DFAFD-C663-4E0D-8808-A869F9F51167}" destId="{A9D1003B-84E7-4709-90FE-52023B34AFB8}" srcOrd="0" destOrd="0" presId="urn:microsoft.com/office/officeart/2008/layout/LinedList"/>
    <dgm:cxn modelId="{41F6CE90-69C1-493E-A131-D0D89CC89E27}" type="presParOf" srcId="{972DFAFD-C663-4E0D-8808-A869F9F51167}" destId="{045E835B-A910-4094-835A-BFDFEB3AA35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565F15-6439-4860-A3B2-3C420489E225}"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ZA"/>
        </a:p>
      </dgm:t>
    </dgm:pt>
    <dgm:pt modelId="{236D01FA-F787-45DA-A760-725CA1E6A960}">
      <dgm:prSet phldrT="[Text]"/>
      <dgm:spPr/>
      <dgm:t>
        <a:bodyPr/>
        <a:lstStyle/>
        <a:p>
          <a:r>
            <a:rPr lang="en-ZA" dirty="0">
              <a:solidFill>
                <a:schemeClr val="tx1"/>
              </a:solidFill>
            </a:rPr>
            <a:t>Coordinate state-wide child rights planning, provisioning and resourcing</a:t>
          </a:r>
        </a:p>
      </dgm:t>
    </dgm:pt>
    <dgm:pt modelId="{91311E8D-EB3D-43A9-83B5-187E56A51834}" type="parTrans" cxnId="{7F6B95E4-1F43-4932-AF3D-9D7EA45D6CA4}">
      <dgm:prSet/>
      <dgm:spPr/>
      <dgm:t>
        <a:bodyPr/>
        <a:lstStyle/>
        <a:p>
          <a:endParaRPr lang="en-ZA"/>
        </a:p>
      </dgm:t>
    </dgm:pt>
    <dgm:pt modelId="{1C333087-2F40-4352-889C-D58742A089B4}" type="sibTrans" cxnId="{7F6B95E4-1F43-4932-AF3D-9D7EA45D6CA4}">
      <dgm:prSet/>
      <dgm:spPr/>
      <dgm:t>
        <a:bodyPr/>
        <a:lstStyle/>
        <a:p>
          <a:endParaRPr lang="en-ZA"/>
        </a:p>
      </dgm:t>
    </dgm:pt>
    <dgm:pt modelId="{AB460249-AB7E-41A4-A542-AE3393602A2F}">
      <dgm:prSet phldrT="[Text]"/>
      <dgm:spPr/>
      <dgm:t>
        <a:bodyPr/>
        <a:lstStyle/>
        <a:p>
          <a:r>
            <a:rPr lang="en-ZA" dirty="0">
              <a:solidFill>
                <a:schemeClr val="tx1"/>
              </a:solidFill>
            </a:rPr>
            <a:t>Provide technical support to role players to realise children’s rights</a:t>
          </a:r>
        </a:p>
      </dgm:t>
    </dgm:pt>
    <dgm:pt modelId="{50B96384-9AB2-418F-B6B8-B92699C8BC3A}" type="parTrans" cxnId="{B2AE2A35-00BD-43D2-B98F-056E6C0E2D5C}">
      <dgm:prSet/>
      <dgm:spPr/>
      <dgm:t>
        <a:bodyPr/>
        <a:lstStyle/>
        <a:p>
          <a:endParaRPr lang="en-ZA"/>
        </a:p>
      </dgm:t>
    </dgm:pt>
    <dgm:pt modelId="{7E5C0F7D-B757-4642-BC60-62E6465EBDB8}" type="sibTrans" cxnId="{B2AE2A35-00BD-43D2-B98F-056E6C0E2D5C}">
      <dgm:prSet/>
      <dgm:spPr/>
      <dgm:t>
        <a:bodyPr/>
        <a:lstStyle/>
        <a:p>
          <a:endParaRPr lang="en-ZA"/>
        </a:p>
      </dgm:t>
    </dgm:pt>
    <dgm:pt modelId="{CAF84E7B-D992-4DC1-8492-A29786947A29}">
      <dgm:prSet phldrT="[Text]"/>
      <dgm:spPr/>
      <dgm:t>
        <a:bodyPr/>
        <a:lstStyle/>
        <a:p>
          <a:r>
            <a:rPr lang="en-ZA" dirty="0">
              <a:solidFill>
                <a:schemeClr val="tx1"/>
              </a:solidFill>
            </a:rPr>
            <a:t>Assess progress in steps taken to realise children’s rights</a:t>
          </a:r>
        </a:p>
      </dgm:t>
    </dgm:pt>
    <dgm:pt modelId="{1A408115-A88D-4DD4-8AF5-F78206B70DA5}" type="parTrans" cxnId="{59651155-BADE-4F98-BE6D-040CB2A620E8}">
      <dgm:prSet/>
      <dgm:spPr/>
      <dgm:t>
        <a:bodyPr/>
        <a:lstStyle/>
        <a:p>
          <a:endParaRPr lang="en-ZA"/>
        </a:p>
      </dgm:t>
    </dgm:pt>
    <dgm:pt modelId="{E98BF069-9EA5-45EA-910D-729DE8E4BC28}" type="sibTrans" cxnId="{59651155-BADE-4F98-BE6D-040CB2A620E8}">
      <dgm:prSet/>
      <dgm:spPr/>
      <dgm:t>
        <a:bodyPr/>
        <a:lstStyle/>
        <a:p>
          <a:endParaRPr lang="en-ZA"/>
        </a:p>
      </dgm:t>
    </dgm:pt>
    <dgm:pt modelId="{23776065-443D-42C6-8B95-03A98CF30C0D}">
      <dgm:prSet phldrT="[Text]"/>
      <dgm:spPr/>
      <dgm:t>
        <a:bodyPr/>
        <a:lstStyle/>
        <a:p>
          <a:r>
            <a:rPr lang="en-ZA" dirty="0">
              <a:solidFill>
                <a:schemeClr val="tx1"/>
              </a:solidFill>
            </a:rPr>
            <a:t>Measure progress made in realising children’s rights</a:t>
          </a:r>
        </a:p>
      </dgm:t>
    </dgm:pt>
    <dgm:pt modelId="{6E9D182E-0A87-4166-8692-EED7DEB1A853}" type="parTrans" cxnId="{DEB7F024-0607-45C6-B467-B5F9B02C55D9}">
      <dgm:prSet/>
      <dgm:spPr/>
      <dgm:t>
        <a:bodyPr/>
        <a:lstStyle/>
        <a:p>
          <a:endParaRPr lang="en-ZA"/>
        </a:p>
      </dgm:t>
    </dgm:pt>
    <dgm:pt modelId="{62B8CA01-2909-46E6-A151-09E50C1A7044}" type="sibTrans" cxnId="{DEB7F024-0607-45C6-B467-B5F9B02C55D9}">
      <dgm:prSet/>
      <dgm:spPr/>
      <dgm:t>
        <a:bodyPr/>
        <a:lstStyle/>
        <a:p>
          <a:endParaRPr lang="en-ZA"/>
        </a:p>
      </dgm:t>
    </dgm:pt>
    <dgm:pt modelId="{4064FB95-0684-4524-BFD7-9FD691DBCCED}">
      <dgm:prSet phldrT="[Text]"/>
      <dgm:spPr/>
      <dgm:t>
        <a:bodyPr/>
        <a:lstStyle/>
        <a:p>
          <a:r>
            <a:rPr lang="en-ZA" dirty="0">
              <a:solidFill>
                <a:schemeClr val="tx1"/>
              </a:solidFill>
            </a:rPr>
            <a:t>Identify drivers of success and limitations in the underlying system</a:t>
          </a:r>
        </a:p>
      </dgm:t>
    </dgm:pt>
    <dgm:pt modelId="{E37AA059-5B54-4022-BBF9-8F5111EF4C55}" type="parTrans" cxnId="{788AA581-1E88-473E-80F3-61000A0D2E5D}">
      <dgm:prSet/>
      <dgm:spPr/>
      <dgm:t>
        <a:bodyPr/>
        <a:lstStyle/>
        <a:p>
          <a:endParaRPr lang="en-ZA"/>
        </a:p>
      </dgm:t>
    </dgm:pt>
    <dgm:pt modelId="{067F3E04-7995-45B8-A3B9-4F489E377905}" type="sibTrans" cxnId="{788AA581-1E88-473E-80F3-61000A0D2E5D}">
      <dgm:prSet/>
      <dgm:spPr/>
      <dgm:t>
        <a:bodyPr/>
        <a:lstStyle/>
        <a:p>
          <a:endParaRPr lang="en-ZA"/>
        </a:p>
      </dgm:t>
    </dgm:pt>
    <dgm:pt modelId="{84CF5D99-71E3-42C7-8A53-04ECD48508E4}">
      <dgm:prSet/>
      <dgm:spPr/>
      <dgm:t>
        <a:bodyPr/>
        <a:lstStyle/>
        <a:p>
          <a:r>
            <a:rPr lang="en-ZA" dirty="0">
              <a:solidFill>
                <a:schemeClr val="tx1"/>
              </a:solidFill>
            </a:rPr>
            <a:t>Develop recommendations for strengthening the system based on the results</a:t>
          </a:r>
        </a:p>
      </dgm:t>
    </dgm:pt>
    <dgm:pt modelId="{9A1CB14E-43BD-4E60-B18E-EB7E63FDDC9D}" type="parTrans" cxnId="{7E36BF47-A522-454C-9717-1B30A01314F7}">
      <dgm:prSet/>
      <dgm:spPr/>
      <dgm:t>
        <a:bodyPr/>
        <a:lstStyle/>
        <a:p>
          <a:endParaRPr lang="en-ZA"/>
        </a:p>
      </dgm:t>
    </dgm:pt>
    <dgm:pt modelId="{98EDE1B3-56D9-4273-960D-28CBE1E76F1D}" type="sibTrans" cxnId="{7E36BF47-A522-454C-9717-1B30A01314F7}">
      <dgm:prSet/>
      <dgm:spPr/>
      <dgm:t>
        <a:bodyPr/>
        <a:lstStyle/>
        <a:p>
          <a:endParaRPr lang="en-ZA"/>
        </a:p>
      </dgm:t>
    </dgm:pt>
    <dgm:pt modelId="{DAF9B24C-4088-4336-95A7-11B6E2903417}">
      <dgm:prSet/>
      <dgm:spPr/>
      <dgm:t>
        <a:bodyPr/>
        <a:lstStyle/>
        <a:p>
          <a:r>
            <a:rPr lang="en-ZA" dirty="0">
              <a:solidFill>
                <a:schemeClr val="tx1"/>
              </a:solidFill>
            </a:rPr>
            <a:t>Share the evidence to strengthen the child rights governance system</a:t>
          </a:r>
        </a:p>
      </dgm:t>
    </dgm:pt>
    <dgm:pt modelId="{5EB20FD4-86B2-47A0-A26B-307CAFAF69DC}" type="parTrans" cxnId="{431D821C-6485-4517-9070-BF5FC01895D3}">
      <dgm:prSet/>
      <dgm:spPr/>
      <dgm:t>
        <a:bodyPr/>
        <a:lstStyle/>
        <a:p>
          <a:endParaRPr lang="en-ZA"/>
        </a:p>
      </dgm:t>
    </dgm:pt>
    <dgm:pt modelId="{7BCB2DBF-E973-4258-B5FC-78F560BD5465}" type="sibTrans" cxnId="{431D821C-6485-4517-9070-BF5FC01895D3}">
      <dgm:prSet/>
      <dgm:spPr/>
      <dgm:t>
        <a:bodyPr/>
        <a:lstStyle/>
        <a:p>
          <a:endParaRPr lang="en-ZA"/>
        </a:p>
      </dgm:t>
    </dgm:pt>
    <dgm:pt modelId="{03650FE4-4E1C-4657-8BBF-5F0ABE86D611}">
      <dgm:prSet/>
      <dgm:spPr/>
      <dgm:t>
        <a:bodyPr/>
        <a:lstStyle/>
        <a:p>
          <a:r>
            <a:rPr lang="en-ZA" dirty="0">
              <a:solidFill>
                <a:schemeClr val="tx1"/>
              </a:solidFill>
            </a:rPr>
            <a:t>Share the findings with oversight structures e.g Cabinet, Parliament and treaty bodies </a:t>
          </a:r>
        </a:p>
      </dgm:t>
    </dgm:pt>
    <dgm:pt modelId="{5149BE0A-4EDC-4646-A906-A7C97A30E242}" type="parTrans" cxnId="{F2C88F31-725E-4DEC-ABBB-B13289D39D17}">
      <dgm:prSet/>
      <dgm:spPr/>
      <dgm:t>
        <a:bodyPr/>
        <a:lstStyle/>
        <a:p>
          <a:endParaRPr lang="en-ZA"/>
        </a:p>
      </dgm:t>
    </dgm:pt>
    <dgm:pt modelId="{0103933E-004B-43B5-A464-A59329E55434}" type="sibTrans" cxnId="{F2C88F31-725E-4DEC-ABBB-B13289D39D17}">
      <dgm:prSet/>
      <dgm:spPr/>
      <dgm:t>
        <a:bodyPr/>
        <a:lstStyle/>
        <a:p>
          <a:endParaRPr lang="en-ZA"/>
        </a:p>
      </dgm:t>
    </dgm:pt>
    <dgm:pt modelId="{6EA03E2C-CBDB-4737-895B-D9B012EBAA0C}" type="pres">
      <dgm:prSet presAssocID="{55565F15-6439-4860-A3B2-3C420489E225}" presName="diagram" presStyleCnt="0">
        <dgm:presLayoutVars>
          <dgm:dir/>
          <dgm:resizeHandles val="exact"/>
        </dgm:presLayoutVars>
      </dgm:prSet>
      <dgm:spPr/>
      <dgm:t>
        <a:bodyPr/>
        <a:lstStyle/>
        <a:p>
          <a:endParaRPr lang="en-US"/>
        </a:p>
      </dgm:t>
    </dgm:pt>
    <dgm:pt modelId="{D89DFFEE-47CC-4F9D-8767-1B4151ADFEF0}" type="pres">
      <dgm:prSet presAssocID="{236D01FA-F787-45DA-A760-725CA1E6A960}" presName="node" presStyleLbl="node1" presStyleIdx="0" presStyleCnt="8">
        <dgm:presLayoutVars>
          <dgm:bulletEnabled val="1"/>
        </dgm:presLayoutVars>
      </dgm:prSet>
      <dgm:spPr/>
      <dgm:t>
        <a:bodyPr/>
        <a:lstStyle/>
        <a:p>
          <a:endParaRPr lang="en-US"/>
        </a:p>
      </dgm:t>
    </dgm:pt>
    <dgm:pt modelId="{4CAD9C39-C34B-4A78-B1F3-A6279DDFA847}" type="pres">
      <dgm:prSet presAssocID="{1C333087-2F40-4352-889C-D58742A089B4}" presName="sibTrans" presStyleCnt="0"/>
      <dgm:spPr/>
    </dgm:pt>
    <dgm:pt modelId="{4B339AA6-56F2-4007-9A4D-4EF0136044E2}" type="pres">
      <dgm:prSet presAssocID="{AB460249-AB7E-41A4-A542-AE3393602A2F}" presName="node" presStyleLbl="node1" presStyleIdx="1" presStyleCnt="8">
        <dgm:presLayoutVars>
          <dgm:bulletEnabled val="1"/>
        </dgm:presLayoutVars>
      </dgm:prSet>
      <dgm:spPr/>
      <dgm:t>
        <a:bodyPr/>
        <a:lstStyle/>
        <a:p>
          <a:endParaRPr lang="en-US"/>
        </a:p>
      </dgm:t>
    </dgm:pt>
    <dgm:pt modelId="{1FE2CBE3-8A83-4985-ADEE-BD5DC9613E8F}" type="pres">
      <dgm:prSet presAssocID="{7E5C0F7D-B757-4642-BC60-62E6465EBDB8}" presName="sibTrans" presStyleCnt="0"/>
      <dgm:spPr/>
    </dgm:pt>
    <dgm:pt modelId="{B644547F-0F75-40F2-A621-E32E2550F060}" type="pres">
      <dgm:prSet presAssocID="{CAF84E7B-D992-4DC1-8492-A29786947A29}" presName="node" presStyleLbl="node1" presStyleIdx="2" presStyleCnt="8">
        <dgm:presLayoutVars>
          <dgm:bulletEnabled val="1"/>
        </dgm:presLayoutVars>
      </dgm:prSet>
      <dgm:spPr/>
      <dgm:t>
        <a:bodyPr/>
        <a:lstStyle/>
        <a:p>
          <a:endParaRPr lang="en-US"/>
        </a:p>
      </dgm:t>
    </dgm:pt>
    <dgm:pt modelId="{27A78E9C-18A3-45F5-988E-58C2ACBD406D}" type="pres">
      <dgm:prSet presAssocID="{E98BF069-9EA5-45EA-910D-729DE8E4BC28}" presName="sibTrans" presStyleCnt="0"/>
      <dgm:spPr/>
    </dgm:pt>
    <dgm:pt modelId="{5F61305F-ECD5-435F-9479-5AC2297623F7}" type="pres">
      <dgm:prSet presAssocID="{23776065-443D-42C6-8B95-03A98CF30C0D}" presName="node" presStyleLbl="node1" presStyleIdx="3" presStyleCnt="8">
        <dgm:presLayoutVars>
          <dgm:bulletEnabled val="1"/>
        </dgm:presLayoutVars>
      </dgm:prSet>
      <dgm:spPr/>
      <dgm:t>
        <a:bodyPr/>
        <a:lstStyle/>
        <a:p>
          <a:endParaRPr lang="en-US"/>
        </a:p>
      </dgm:t>
    </dgm:pt>
    <dgm:pt modelId="{EEA3C84D-8EB6-469E-8E1F-B7488284D7F8}" type="pres">
      <dgm:prSet presAssocID="{62B8CA01-2909-46E6-A151-09E50C1A7044}" presName="sibTrans" presStyleCnt="0"/>
      <dgm:spPr/>
    </dgm:pt>
    <dgm:pt modelId="{8B0299C3-2851-4436-8D14-710378D9E446}" type="pres">
      <dgm:prSet presAssocID="{4064FB95-0684-4524-BFD7-9FD691DBCCED}" presName="node" presStyleLbl="node1" presStyleIdx="4" presStyleCnt="8">
        <dgm:presLayoutVars>
          <dgm:bulletEnabled val="1"/>
        </dgm:presLayoutVars>
      </dgm:prSet>
      <dgm:spPr/>
      <dgm:t>
        <a:bodyPr/>
        <a:lstStyle/>
        <a:p>
          <a:endParaRPr lang="en-US"/>
        </a:p>
      </dgm:t>
    </dgm:pt>
    <dgm:pt modelId="{486F7F99-BBD6-44D6-956C-CEF0335FF2C3}" type="pres">
      <dgm:prSet presAssocID="{067F3E04-7995-45B8-A3B9-4F489E377905}" presName="sibTrans" presStyleCnt="0"/>
      <dgm:spPr/>
    </dgm:pt>
    <dgm:pt modelId="{C7C3B172-CD58-461E-BF76-477AE5A99F82}" type="pres">
      <dgm:prSet presAssocID="{84CF5D99-71E3-42C7-8A53-04ECD48508E4}" presName="node" presStyleLbl="node1" presStyleIdx="5" presStyleCnt="8">
        <dgm:presLayoutVars>
          <dgm:bulletEnabled val="1"/>
        </dgm:presLayoutVars>
      </dgm:prSet>
      <dgm:spPr/>
      <dgm:t>
        <a:bodyPr/>
        <a:lstStyle/>
        <a:p>
          <a:endParaRPr lang="en-US"/>
        </a:p>
      </dgm:t>
    </dgm:pt>
    <dgm:pt modelId="{6DEB48FE-4432-4240-BE9F-8F60C9AD5B13}" type="pres">
      <dgm:prSet presAssocID="{98EDE1B3-56D9-4273-960D-28CBE1E76F1D}" presName="sibTrans" presStyleCnt="0"/>
      <dgm:spPr/>
    </dgm:pt>
    <dgm:pt modelId="{B932BA3D-079A-4955-895B-145F9964806F}" type="pres">
      <dgm:prSet presAssocID="{03650FE4-4E1C-4657-8BBF-5F0ABE86D611}" presName="node" presStyleLbl="node1" presStyleIdx="6" presStyleCnt="8" custLinFactNeighborY="-3615">
        <dgm:presLayoutVars>
          <dgm:bulletEnabled val="1"/>
        </dgm:presLayoutVars>
      </dgm:prSet>
      <dgm:spPr/>
      <dgm:t>
        <a:bodyPr/>
        <a:lstStyle/>
        <a:p>
          <a:endParaRPr lang="en-US"/>
        </a:p>
      </dgm:t>
    </dgm:pt>
    <dgm:pt modelId="{119595C1-FF83-4008-B1EF-F0260590EDA8}" type="pres">
      <dgm:prSet presAssocID="{0103933E-004B-43B5-A464-A59329E55434}" presName="sibTrans" presStyleCnt="0"/>
      <dgm:spPr/>
    </dgm:pt>
    <dgm:pt modelId="{C5D167EE-61E9-4BC7-A9CF-C5B9AA2A7394}" type="pres">
      <dgm:prSet presAssocID="{DAF9B24C-4088-4336-95A7-11B6E2903417}" presName="node" presStyleLbl="node1" presStyleIdx="7" presStyleCnt="8">
        <dgm:presLayoutVars>
          <dgm:bulletEnabled val="1"/>
        </dgm:presLayoutVars>
      </dgm:prSet>
      <dgm:spPr/>
      <dgm:t>
        <a:bodyPr/>
        <a:lstStyle/>
        <a:p>
          <a:endParaRPr lang="en-US"/>
        </a:p>
      </dgm:t>
    </dgm:pt>
  </dgm:ptLst>
  <dgm:cxnLst>
    <dgm:cxn modelId="{59651155-BADE-4F98-BE6D-040CB2A620E8}" srcId="{55565F15-6439-4860-A3B2-3C420489E225}" destId="{CAF84E7B-D992-4DC1-8492-A29786947A29}" srcOrd="2" destOrd="0" parTransId="{1A408115-A88D-4DD4-8AF5-F78206B70DA5}" sibTransId="{E98BF069-9EA5-45EA-910D-729DE8E4BC28}"/>
    <dgm:cxn modelId="{217C7630-AAC7-4521-992B-FB57243BA135}" type="presOf" srcId="{AB460249-AB7E-41A4-A542-AE3393602A2F}" destId="{4B339AA6-56F2-4007-9A4D-4EF0136044E2}" srcOrd="0" destOrd="0" presId="urn:microsoft.com/office/officeart/2005/8/layout/default"/>
    <dgm:cxn modelId="{F2C88F31-725E-4DEC-ABBB-B13289D39D17}" srcId="{55565F15-6439-4860-A3B2-3C420489E225}" destId="{03650FE4-4E1C-4657-8BBF-5F0ABE86D611}" srcOrd="6" destOrd="0" parTransId="{5149BE0A-4EDC-4646-A906-A7C97A30E242}" sibTransId="{0103933E-004B-43B5-A464-A59329E55434}"/>
    <dgm:cxn modelId="{AF2BD0C3-AADF-45CD-99D6-5FEB7C22507D}" type="presOf" srcId="{236D01FA-F787-45DA-A760-725CA1E6A960}" destId="{D89DFFEE-47CC-4F9D-8767-1B4151ADFEF0}" srcOrd="0" destOrd="0" presId="urn:microsoft.com/office/officeart/2005/8/layout/default"/>
    <dgm:cxn modelId="{91690C5A-EBF2-4DE1-802E-5D02ED8A98FC}" type="presOf" srcId="{23776065-443D-42C6-8B95-03A98CF30C0D}" destId="{5F61305F-ECD5-435F-9479-5AC2297623F7}" srcOrd="0" destOrd="0" presId="urn:microsoft.com/office/officeart/2005/8/layout/default"/>
    <dgm:cxn modelId="{358BBCAC-6069-47CA-A333-B9FAD6557C36}" type="presOf" srcId="{DAF9B24C-4088-4336-95A7-11B6E2903417}" destId="{C5D167EE-61E9-4BC7-A9CF-C5B9AA2A7394}" srcOrd="0" destOrd="0" presId="urn:microsoft.com/office/officeart/2005/8/layout/default"/>
    <dgm:cxn modelId="{B2AE2A35-00BD-43D2-B98F-056E6C0E2D5C}" srcId="{55565F15-6439-4860-A3B2-3C420489E225}" destId="{AB460249-AB7E-41A4-A542-AE3393602A2F}" srcOrd="1" destOrd="0" parTransId="{50B96384-9AB2-418F-B6B8-B92699C8BC3A}" sibTransId="{7E5C0F7D-B757-4642-BC60-62E6465EBDB8}"/>
    <dgm:cxn modelId="{7E36BF47-A522-454C-9717-1B30A01314F7}" srcId="{55565F15-6439-4860-A3B2-3C420489E225}" destId="{84CF5D99-71E3-42C7-8A53-04ECD48508E4}" srcOrd="5" destOrd="0" parTransId="{9A1CB14E-43BD-4E60-B18E-EB7E63FDDC9D}" sibTransId="{98EDE1B3-56D9-4273-960D-28CBE1E76F1D}"/>
    <dgm:cxn modelId="{DEB7F024-0607-45C6-B467-B5F9B02C55D9}" srcId="{55565F15-6439-4860-A3B2-3C420489E225}" destId="{23776065-443D-42C6-8B95-03A98CF30C0D}" srcOrd="3" destOrd="0" parTransId="{6E9D182E-0A87-4166-8692-EED7DEB1A853}" sibTransId="{62B8CA01-2909-46E6-A151-09E50C1A7044}"/>
    <dgm:cxn modelId="{33221147-E801-4F53-835A-ADA9AE237092}" type="presOf" srcId="{CAF84E7B-D992-4DC1-8492-A29786947A29}" destId="{B644547F-0F75-40F2-A621-E32E2550F060}" srcOrd="0" destOrd="0" presId="urn:microsoft.com/office/officeart/2005/8/layout/default"/>
    <dgm:cxn modelId="{6FB4CF86-B4D6-4995-8798-04B692CB4567}" type="presOf" srcId="{03650FE4-4E1C-4657-8BBF-5F0ABE86D611}" destId="{B932BA3D-079A-4955-895B-145F9964806F}" srcOrd="0" destOrd="0" presId="urn:microsoft.com/office/officeart/2005/8/layout/default"/>
    <dgm:cxn modelId="{D43030FD-A3ED-4E88-A332-2CF720995D15}" type="presOf" srcId="{55565F15-6439-4860-A3B2-3C420489E225}" destId="{6EA03E2C-CBDB-4737-895B-D9B012EBAA0C}" srcOrd="0" destOrd="0" presId="urn:microsoft.com/office/officeart/2005/8/layout/default"/>
    <dgm:cxn modelId="{7F6B95E4-1F43-4932-AF3D-9D7EA45D6CA4}" srcId="{55565F15-6439-4860-A3B2-3C420489E225}" destId="{236D01FA-F787-45DA-A760-725CA1E6A960}" srcOrd="0" destOrd="0" parTransId="{91311E8D-EB3D-43A9-83B5-187E56A51834}" sibTransId="{1C333087-2F40-4352-889C-D58742A089B4}"/>
    <dgm:cxn modelId="{1C8FF251-9B2D-47B8-8C61-6F66D36C73FD}" type="presOf" srcId="{84CF5D99-71E3-42C7-8A53-04ECD48508E4}" destId="{C7C3B172-CD58-461E-BF76-477AE5A99F82}" srcOrd="0" destOrd="0" presId="urn:microsoft.com/office/officeart/2005/8/layout/default"/>
    <dgm:cxn modelId="{B905A1B3-F761-4370-8B55-439D7F394C30}" type="presOf" srcId="{4064FB95-0684-4524-BFD7-9FD691DBCCED}" destId="{8B0299C3-2851-4436-8D14-710378D9E446}" srcOrd="0" destOrd="0" presId="urn:microsoft.com/office/officeart/2005/8/layout/default"/>
    <dgm:cxn modelId="{788AA581-1E88-473E-80F3-61000A0D2E5D}" srcId="{55565F15-6439-4860-A3B2-3C420489E225}" destId="{4064FB95-0684-4524-BFD7-9FD691DBCCED}" srcOrd="4" destOrd="0" parTransId="{E37AA059-5B54-4022-BBF9-8F5111EF4C55}" sibTransId="{067F3E04-7995-45B8-A3B9-4F489E377905}"/>
    <dgm:cxn modelId="{431D821C-6485-4517-9070-BF5FC01895D3}" srcId="{55565F15-6439-4860-A3B2-3C420489E225}" destId="{DAF9B24C-4088-4336-95A7-11B6E2903417}" srcOrd="7" destOrd="0" parTransId="{5EB20FD4-86B2-47A0-A26B-307CAFAF69DC}" sibTransId="{7BCB2DBF-E973-4258-B5FC-78F560BD5465}"/>
    <dgm:cxn modelId="{557F4207-D778-4BC8-BBDE-279F863E1434}" type="presParOf" srcId="{6EA03E2C-CBDB-4737-895B-D9B012EBAA0C}" destId="{D89DFFEE-47CC-4F9D-8767-1B4151ADFEF0}" srcOrd="0" destOrd="0" presId="urn:microsoft.com/office/officeart/2005/8/layout/default"/>
    <dgm:cxn modelId="{9CAB956C-6B18-4088-8F94-4FD692B91078}" type="presParOf" srcId="{6EA03E2C-CBDB-4737-895B-D9B012EBAA0C}" destId="{4CAD9C39-C34B-4A78-B1F3-A6279DDFA847}" srcOrd="1" destOrd="0" presId="urn:microsoft.com/office/officeart/2005/8/layout/default"/>
    <dgm:cxn modelId="{D5B3D6C2-9285-4DDC-8200-B296848A9639}" type="presParOf" srcId="{6EA03E2C-CBDB-4737-895B-D9B012EBAA0C}" destId="{4B339AA6-56F2-4007-9A4D-4EF0136044E2}" srcOrd="2" destOrd="0" presId="urn:microsoft.com/office/officeart/2005/8/layout/default"/>
    <dgm:cxn modelId="{5EE05ED9-7C88-41E0-B32E-C483C2950CDA}" type="presParOf" srcId="{6EA03E2C-CBDB-4737-895B-D9B012EBAA0C}" destId="{1FE2CBE3-8A83-4985-ADEE-BD5DC9613E8F}" srcOrd="3" destOrd="0" presId="urn:microsoft.com/office/officeart/2005/8/layout/default"/>
    <dgm:cxn modelId="{5B76980C-6324-4623-828B-CB248DB2EA48}" type="presParOf" srcId="{6EA03E2C-CBDB-4737-895B-D9B012EBAA0C}" destId="{B644547F-0F75-40F2-A621-E32E2550F060}" srcOrd="4" destOrd="0" presId="urn:microsoft.com/office/officeart/2005/8/layout/default"/>
    <dgm:cxn modelId="{6B7ED0B6-66E3-40F0-B3B7-5EA2A2DC9763}" type="presParOf" srcId="{6EA03E2C-CBDB-4737-895B-D9B012EBAA0C}" destId="{27A78E9C-18A3-45F5-988E-58C2ACBD406D}" srcOrd="5" destOrd="0" presId="urn:microsoft.com/office/officeart/2005/8/layout/default"/>
    <dgm:cxn modelId="{B3A7840E-22E6-4CB0-9DDD-BC2769B77F22}" type="presParOf" srcId="{6EA03E2C-CBDB-4737-895B-D9B012EBAA0C}" destId="{5F61305F-ECD5-435F-9479-5AC2297623F7}" srcOrd="6" destOrd="0" presId="urn:microsoft.com/office/officeart/2005/8/layout/default"/>
    <dgm:cxn modelId="{32DE5736-3CB4-426B-8035-852AD8D7701D}" type="presParOf" srcId="{6EA03E2C-CBDB-4737-895B-D9B012EBAA0C}" destId="{EEA3C84D-8EB6-469E-8E1F-B7488284D7F8}" srcOrd="7" destOrd="0" presId="urn:microsoft.com/office/officeart/2005/8/layout/default"/>
    <dgm:cxn modelId="{5C765FD0-7BB7-457C-982F-9AEBD84AE50E}" type="presParOf" srcId="{6EA03E2C-CBDB-4737-895B-D9B012EBAA0C}" destId="{8B0299C3-2851-4436-8D14-710378D9E446}" srcOrd="8" destOrd="0" presId="urn:microsoft.com/office/officeart/2005/8/layout/default"/>
    <dgm:cxn modelId="{3536C3D0-5642-49EC-AEEF-D79BE83D0C9C}" type="presParOf" srcId="{6EA03E2C-CBDB-4737-895B-D9B012EBAA0C}" destId="{486F7F99-BBD6-44D6-956C-CEF0335FF2C3}" srcOrd="9" destOrd="0" presId="urn:microsoft.com/office/officeart/2005/8/layout/default"/>
    <dgm:cxn modelId="{00381F45-EF4C-430A-B6A2-3CA4811004C1}" type="presParOf" srcId="{6EA03E2C-CBDB-4737-895B-D9B012EBAA0C}" destId="{C7C3B172-CD58-461E-BF76-477AE5A99F82}" srcOrd="10" destOrd="0" presId="urn:microsoft.com/office/officeart/2005/8/layout/default"/>
    <dgm:cxn modelId="{7A6A9106-83A8-4494-90BE-E4C3BB03D52D}" type="presParOf" srcId="{6EA03E2C-CBDB-4737-895B-D9B012EBAA0C}" destId="{6DEB48FE-4432-4240-BE9F-8F60C9AD5B13}" srcOrd="11" destOrd="0" presId="urn:microsoft.com/office/officeart/2005/8/layout/default"/>
    <dgm:cxn modelId="{DFE51AC8-A38B-42F1-AC6D-7EAC9B622730}" type="presParOf" srcId="{6EA03E2C-CBDB-4737-895B-D9B012EBAA0C}" destId="{B932BA3D-079A-4955-895B-145F9964806F}" srcOrd="12" destOrd="0" presId="urn:microsoft.com/office/officeart/2005/8/layout/default"/>
    <dgm:cxn modelId="{CA6F9EC8-77B8-4FF4-A84E-0FB5CB57031A}" type="presParOf" srcId="{6EA03E2C-CBDB-4737-895B-D9B012EBAA0C}" destId="{119595C1-FF83-4008-B1EF-F0260590EDA8}" srcOrd="13" destOrd="0" presId="urn:microsoft.com/office/officeart/2005/8/layout/default"/>
    <dgm:cxn modelId="{EDACFC85-0158-4DA8-8045-8942E730C311}" type="presParOf" srcId="{6EA03E2C-CBDB-4737-895B-D9B012EBAA0C}" destId="{C5D167EE-61E9-4BC7-A9CF-C5B9AA2A7394}"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ED2A9A7-DDA4-40BB-B750-A7CD79F9EEC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DD7C4468-9E19-4A75-8730-0E975E9A530B}">
      <dgm:prSet/>
      <dgm:spPr/>
      <dgm:t>
        <a:bodyPr/>
        <a:lstStyle/>
        <a:p>
          <a:r>
            <a:rPr lang="en-ZA" b="1" dirty="0"/>
            <a:t>Section 1: </a:t>
          </a:r>
          <a:r>
            <a:rPr lang="en-ZA" dirty="0"/>
            <a:t>Executive Summary</a:t>
          </a:r>
          <a:endParaRPr lang="en-US" dirty="0"/>
        </a:p>
      </dgm:t>
    </dgm:pt>
    <dgm:pt modelId="{AF75DD97-0350-4CC7-9E40-44C572D846A6}" type="parTrans" cxnId="{6FCA6D30-D670-4B49-A047-F6F9B41F9647}">
      <dgm:prSet/>
      <dgm:spPr/>
      <dgm:t>
        <a:bodyPr/>
        <a:lstStyle/>
        <a:p>
          <a:endParaRPr lang="en-US"/>
        </a:p>
      </dgm:t>
    </dgm:pt>
    <dgm:pt modelId="{8A2545BF-320C-41E2-9E3C-DE38DAF044AC}" type="sibTrans" cxnId="{6FCA6D30-D670-4B49-A047-F6F9B41F9647}">
      <dgm:prSet/>
      <dgm:spPr/>
      <dgm:t>
        <a:bodyPr/>
        <a:lstStyle/>
        <a:p>
          <a:endParaRPr lang="en-US"/>
        </a:p>
      </dgm:t>
    </dgm:pt>
    <dgm:pt modelId="{D59F96ED-077C-48F7-A263-C49E644C44A5}">
      <dgm:prSet/>
      <dgm:spPr/>
      <dgm:t>
        <a:bodyPr/>
        <a:lstStyle/>
        <a:p>
          <a:r>
            <a:rPr lang="en-ZA" b="1" dirty="0"/>
            <a:t>Section 2: </a:t>
          </a:r>
          <a:r>
            <a:rPr lang="en-ZA" dirty="0"/>
            <a:t>Institutional Governance, Coordination and Planning</a:t>
          </a:r>
          <a:endParaRPr lang="en-US" dirty="0"/>
        </a:p>
      </dgm:t>
    </dgm:pt>
    <dgm:pt modelId="{F1D8915F-AC17-4702-B925-C3F578B3C0C3}" type="parTrans" cxnId="{EA4A24D4-4ECA-42BF-9650-3E58D614D393}">
      <dgm:prSet/>
      <dgm:spPr/>
      <dgm:t>
        <a:bodyPr/>
        <a:lstStyle/>
        <a:p>
          <a:endParaRPr lang="en-US"/>
        </a:p>
      </dgm:t>
    </dgm:pt>
    <dgm:pt modelId="{09C3B13D-CB37-4AC3-8E29-8C7A8FE44E6B}" type="sibTrans" cxnId="{EA4A24D4-4ECA-42BF-9650-3E58D614D393}">
      <dgm:prSet/>
      <dgm:spPr/>
      <dgm:t>
        <a:bodyPr/>
        <a:lstStyle/>
        <a:p>
          <a:endParaRPr lang="en-US"/>
        </a:p>
      </dgm:t>
    </dgm:pt>
    <dgm:pt modelId="{223B0AAD-FF4A-4E5E-AA08-258E5E0E5ADE}">
      <dgm:prSet/>
      <dgm:spPr/>
      <dgm:t>
        <a:bodyPr/>
        <a:lstStyle/>
        <a:p>
          <a:r>
            <a:rPr lang="en-ZA" b="1" dirty="0"/>
            <a:t>Section 3: </a:t>
          </a:r>
          <a:r>
            <a:rPr lang="en-ZA" dirty="0"/>
            <a:t>The State of the Rights of Children in South Africa</a:t>
          </a:r>
          <a:endParaRPr lang="en-US" dirty="0"/>
        </a:p>
      </dgm:t>
    </dgm:pt>
    <dgm:pt modelId="{8443F906-BC4A-4D07-B098-15F0E558E15E}" type="parTrans" cxnId="{4B58A29C-F958-4DEF-9CC5-EEF88AA76D3F}">
      <dgm:prSet/>
      <dgm:spPr/>
      <dgm:t>
        <a:bodyPr/>
        <a:lstStyle/>
        <a:p>
          <a:endParaRPr lang="en-US"/>
        </a:p>
      </dgm:t>
    </dgm:pt>
    <dgm:pt modelId="{82E1AE01-25DD-4C03-A7B5-E52A1747AF26}" type="sibTrans" cxnId="{4B58A29C-F958-4DEF-9CC5-EEF88AA76D3F}">
      <dgm:prSet/>
      <dgm:spPr/>
      <dgm:t>
        <a:bodyPr/>
        <a:lstStyle/>
        <a:p>
          <a:endParaRPr lang="en-US"/>
        </a:p>
      </dgm:t>
    </dgm:pt>
    <dgm:pt modelId="{58AEC717-91AD-447A-B5E7-684360CE6BF5}">
      <dgm:prSet/>
      <dgm:spPr/>
      <dgm:t>
        <a:bodyPr/>
        <a:lstStyle/>
        <a:p>
          <a:r>
            <a:rPr lang="en-ZA" b="1" dirty="0"/>
            <a:t>Section 4: </a:t>
          </a:r>
          <a:r>
            <a:rPr lang="en-ZA" dirty="0"/>
            <a:t>The Impact of COVID-19 on Children</a:t>
          </a:r>
          <a:endParaRPr lang="en-US" dirty="0"/>
        </a:p>
      </dgm:t>
    </dgm:pt>
    <dgm:pt modelId="{BCF6AAA9-D1C0-405B-BE20-1F96C9BC50F5}" type="parTrans" cxnId="{621568F9-44A8-49E8-9A5B-B1E4EFFC8F0D}">
      <dgm:prSet/>
      <dgm:spPr/>
      <dgm:t>
        <a:bodyPr/>
        <a:lstStyle/>
        <a:p>
          <a:endParaRPr lang="en-US"/>
        </a:p>
      </dgm:t>
    </dgm:pt>
    <dgm:pt modelId="{CE19D13B-69E0-45C8-BF69-716A49E18596}" type="sibTrans" cxnId="{621568F9-44A8-49E8-9A5B-B1E4EFFC8F0D}">
      <dgm:prSet/>
      <dgm:spPr/>
      <dgm:t>
        <a:bodyPr/>
        <a:lstStyle/>
        <a:p>
          <a:endParaRPr lang="en-US"/>
        </a:p>
      </dgm:t>
    </dgm:pt>
    <dgm:pt modelId="{41286123-2CA2-4B64-BD8B-19151433BB3E}">
      <dgm:prSet/>
      <dgm:spPr/>
      <dgm:t>
        <a:bodyPr/>
        <a:lstStyle/>
        <a:p>
          <a:r>
            <a:rPr lang="en-ZA" b="1" dirty="0"/>
            <a:t>Section 5: </a:t>
          </a:r>
          <a:r>
            <a:rPr lang="en-ZA" dirty="0"/>
            <a:t>Government Key Department Responses</a:t>
          </a:r>
          <a:endParaRPr lang="en-US" dirty="0"/>
        </a:p>
      </dgm:t>
    </dgm:pt>
    <dgm:pt modelId="{45F0D5AF-C44A-45C3-A93C-1791D9BC6EBD}" type="parTrans" cxnId="{9BE600DC-8D20-426D-A9A3-3CE3B98DB95F}">
      <dgm:prSet/>
      <dgm:spPr/>
      <dgm:t>
        <a:bodyPr/>
        <a:lstStyle/>
        <a:p>
          <a:endParaRPr lang="en-US"/>
        </a:p>
      </dgm:t>
    </dgm:pt>
    <dgm:pt modelId="{9AE4C0D0-B178-412F-AD94-AD4F2EFA1426}" type="sibTrans" cxnId="{9BE600DC-8D20-426D-A9A3-3CE3B98DB95F}">
      <dgm:prSet/>
      <dgm:spPr/>
      <dgm:t>
        <a:bodyPr/>
        <a:lstStyle/>
        <a:p>
          <a:endParaRPr lang="en-US"/>
        </a:p>
      </dgm:t>
    </dgm:pt>
    <dgm:pt modelId="{7C3B5895-8294-4724-B2A2-4A727B15B47A}">
      <dgm:prSet/>
      <dgm:spPr/>
      <dgm:t>
        <a:bodyPr/>
        <a:lstStyle/>
        <a:p>
          <a:r>
            <a:rPr lang="en-ZA" b="1" dirty="0"/>
            <a:t>Section 6: </a:t>
          </a:r>
          <a:r>
            <a:rPr lang="en-ZA" dirty="0"/>
            <a:t>Key Trends and Developments</a:t>
          </a:r>
          <a:endParaRPr lang="en-US" dirty="0"/>
        </a:p>
      </dgm:t>
    </dgm:pt>
    <dgm:pt modelId="{CB3D95FF-8A7D-45AD-A9C0-D1142165249A}" type="parTrans" cxnId="{17C7FBAF-C89C-4E8B-B2C9-F504F2419914}">
      <dgm:prSet/>
      <dgm:spPr/>
      <dgm:t>
        <a:bodyPr/>
        <a:lstStyle/>
        <a:p>
          <a:endParaRPr lang="en-US"/>
        </a:p>
      </dgm:t>
    </dgm:pt>
    <dgm:pt modelId="{12E482EC-1005-4484-AC60-866189D535C3}" type="sibTrans" cxnId="{17C7FBAF-C89C-4E8B-B2C9-F504F2419914}">
      <dgm:prSet/>
      <dgm:spPr/>
      <dgm:t>
        <a:bodyPr/>
        <a:lstStyle/>
        <a:p>
          <a:endParaRPr lang="en-US"/>
        </a:p>
      </dgm:t>
    </dgm:pt>
    <dgm:pt modelId="{70B549D7-7FC4-4437-8E1C-F793FFEDC604}">
      <dgm:prSet/>
      <dgm:spPr/>
      <dgm:t>
        <a:bodyPr/>
        <a:lstStyle/>
        <a:p>
          <a:r>
            <a:rPr lang="en-ZA" b="1" dirty="0"/>
            <a:t>Section 7: </a:t>
          </a:r>
          <a:r>
            <a:rPr lang="en-ZA" dirty="0"/>
            <a:t>Monitoring and Evaluation</a:t>
          </a:r>
          <a:endParaRPr lang="en-US" dirty="0"/>
        </a:p>
      </dgm:t>
    </dgm:pt>
    <dgm:pt modelId="{EACFE6F0-0A1E-4324-AC46-ED0E7274F709}" type="parTrans" cxnId="{390BBFE9-92F9-4BAF-8D14-820B1029858C}">
      <dgm:prSet/>
      <dgm:spPr/>
      <dgm:t>
        <a:bodyPr/>
        <a:lstStyle/>
        <a:p>
          <a:endParaRPr lang="en-US"/>
        </a:p>
      </dgm:t>
    </dgm:pt>
    <dgm:pt modelId="{9B000B11-83C8-4CFB-9C14-822BCB105BA0}" type="sibTrans" cxnId="{390BBFE9-92F9-4BAF-8D14-820B1029858C}">
      <dgm:prSet/>
      <dgm:spPr/>
      <dgm:t>
        <a:bodyPr/>
        <a:lstStyle/>
        <a:p>
          <a:endParaRPr lang="en-US"/>
        </a:p>
      </dgm:t>
    </dgm:pt>
    <dgm:pt modelId="{5B84D891-D11D-458C-9100-07809BCD34A9}">
      <dgm:prSet/>
      <dgm:spPr/>
      <dgm:t>
        <a:bodyPr/>
        <a:lstStyle/>
        <a:p>
          <a:r>
            <a:rPr lang="en-ZA" b="1" dirty="0"/>
            <a:t>Section 8: </a:t>
          </a:r>
          <a:r>
            <a:rPr lang="en-ZA" dirty="0"/>
            <a:t>Recommendations</a:t>
          </a:r>
          <a:endParaRPr lang="en-US" dirty="0"/>
        </a:p>
      </dgm:t>
    </dgm:pt>
    <dgm:pt modelId="{5F560D92-AD82-4261-BA78-44B85CEF4A80}" type="parTrans" cxnId="{BE4A4F2C-24BF-4634-B8A0-08F219D23CB2}">
      <dgm:prSet/>
      <dgm:spPr/>
      <dgm:t>
        <a:bodyPr/>
        <a:lstStyle/>
        <a:p>
          <a:endParaRPr lang="en-US"/>
        </a:p>
      </dgm:t>
    </dgm:pt>
    <dgm:pt modelId="{005124D6-F156-4075-808C-EF8A93F28A92}" type="sibTrans" cxnId="{BE4A4F2C-24BF-4634-B8A0-08F219D23CB2}">
      <dgm:prSet/>
      <dgm:spPr/>
      <dgm:t>
        <a:bodyPr/>
        <a:lstStyle/>
        <a:p>
          <a:endParaRPr lang="en-US"/>
        </a:p>
      </dgm:t>
    </dgm:pt>
    <dgm:pt modelId="{30AB50C0-41D1-4015-9857-7317069E284D}">
      <dgm:prSet/>
      <dgm:spPr/>
      <dgm:t>
        <a:bodyPr/>
        <a:lstStyle/>
        <a:p>
          <a:r>
            <a:rPr lang="en-ZA" dirty="0"/>
            <a:t>Appendices</a:t>
          </a:r>
          <a:endParaRPr lang="en-US" dirty="0"/>
        </a:p>
      </dgm:t>
    </dgm:pt>
    <dgm:pt modelId="{E555BC52-8261-4700-887E-F59D09C0D304}" type="parTrans" cxnId="{CA7F6319-EF21-4DF0-9CEE-B3CC842FD8F2}">
      <dgm:prSet/>
      <dgm:spPr/>
      <dgm:t>
        <a:bodyPr/>
        <a:lstStyle/>
        <a:p>
          <a:endParaRPr lang="en-US"/>
        </a:p>
      </dgm:t>
    </dgm:pt>
    <dgm:pt modelId="{ED2AB844-0399-4A1B-A820-F59AD64571D2}" type="sibTrans" cxnId="{CA7F6319-EF21-4DF0-9CEE-B3CC842FD8F2}">
      <dgm:prSet/>
      <dgm:spPr/>
      <dgm:t>
        <a:bodyPr/>
        <a:lstStyle/>
        <a:p>
          <a:endParaRPr lang="en-US"/>
        </a:p>
      </dgm:t>
    </dgm:pt>
    <dgm:pt modelId="{BEFB0D68-F772-47FE-9623-1F09A72414FC}">
      <dgm:prSet/>
      <dgm:spPr/>
      <dgm:t>
        <a:bodyPr/>
        <a:lstStyle/>
        <a:p>
          <a:r>
            <a:rPr lang="en-ZA" dirty="0"/>
            <a:t>References </a:t>
          </a:r>
          <a:endParaRPr lang="en-US" dirty="0"/>
        </a:p>
      </dgm:t>
    </dgm:pt>
    <dgm:pt modelId="{18FFBB17-C335-4C65-9DF7-79AEB164CEA1}" type="parTrans" cxnId="{C170161B-61F5-4493-BBC9-75E289C912F9}">
      <dgm:prSet/>
      <dgm:spPr/>
      <dgm:t>
        <a:bodyPr/>
        <a:lstStyle/>
        <a:p>
          <a:endParaRPr lang="en-US"/>
        </a:p>
      </dgm:t>
    </dgm:pt>
    <dgm:pt modelId="{5E5C88E7-B19B-4A2E-9AD2-CEDFCAECA1E2}" type="sibTrans" cxnId="{C170161B-61F5-4493-BBC9-75E289C912F9}">
      <dgm:prSet/>
      <dgm:spPr/>
      <dgm:t>
        <a:bodyPr/>
        <a:lstStyle/>
        <a:p>
          <a:endParaRPr lang="en-US"/>
        </a:p>
      </dgm:t>
    </dgm:pt>
    <dgm:pt modelId="{CC2643A0-9967-428C-AF00-FF97035D8733}" type="pres">
      <dgm:prSet presAssocID="{5ED2A9A7-DDA4-40BB-B750-A7CD79F9EEC8}" presName="vert0" presStyleCnt="0">
        <dgm:presLayoutVars>
          <dgm:dir/>
          <dgm:animOne val="branch"/>
          <dgm:animLvl val="lvl"/>
        </dgm:presLayoutVars>
      </dgm:prSet>
      <dgm:spPr/>
      <dgm:t>
        <a:bodyPr/>
        <a:lstStyle/>
        <a:p>
          <a:endParaRPr lang="en-US"/>
        </a:p>
      </dgm:t>
    </dgm:pt>
    <dgm:pt modelId="{EC51F442-1C03-432B-A0C6-8285C58FD5B2}" type="pres">
      <dgm:prSet presAssocID="{DD7C4468-9E19-4A75-8730-0E975E9A530B}" presName="thickLine" presStyleLbl="alignNode1" presStyleIdx="0" presStyleCnt="10"/>
      <dgm:spPr/>
    </dgm:pt>
    <dgm:pt modelId="{CAB0B2DC-B693-4F94-A132-9EA360E16E6A}" type="pres">
      <dgm:prSet presAssocID="{DD7C4468-9E19-4A75-8730-0E975E9A530B}" presName="horz1" presStyleCnt="0"/>
      <dgm:spPr/>
    </dgm:pt>
    <dgm:pt modelId="{717977BA-9801-47EC-BE6D-1CD59FACFD0D}" type="pres">
      <dgm:prSet presAssocID="{DD7C4468-9E19-4A75-8730-0E975E9A530B}" presName="tx1" presStyleLbl="revTx" presStyleIdx="0" presStyleCnt="10"/>
      <dgm:spPr/>
      <dgm:t>
        <a:bodyPr/>
        <a:lstStyle/>
        <a:p>
          <a:endParaRPr lang="en-US"/>
        </a:p>
      </dgm:t>
    </dgm:pt>
    <dgm:pt modelId="{95E74974-95A1-4EE1-9674-946B94238A90}" type="pres">
      <dgm:prSet presAssocID="{DD7C4468-9E19-4A75-8730-0E975E9A530B}" presName="vert1" presStyleCnt="0"/>
      <dgm:spPr/>
    </dgm:pt>
    <dgm:pt modelId="{D2BD138E-0BA3-400F-AC36-CEE63EBCA8F6}" type="pres">
      <dgm:prSet presAssocID="{D59F96ED-077C-48F7-A263-C49E644C44A5}" presName="thickLine" presStyleLbl="alignNode1" presStyleIdx="1" presStyleCnt="10"/>
      <dgm:spPr/>
    </dgm:pt>
    <dgm:pt modelId="{F3B780A6-0C90-421B-88CB-A96C12D4D8E8}" type="pres">
      <dgm:prSet presAssocID="{D59F96ED-077C-48F7-A263-C49E644C44A5}" presName="horz1" presStyleCnt="0"/>
      <dgm:spPr/>
    </dgm:pt>
    <dgm:pt modelId="{30E62409-9BF2-44D8-9D33-B013693263D6}" type="pres">
      <dgm:prSet presAssocID="{D59F96ED-077C-48F7-A263-C49E644C44A5}" presName="tx1" presStyleLbl="revTx" presStyleIdx="1" presStyleCnt="10"/>
      <dgm:spPr/>
      <dgm:t>
        <a:bodyPr/>
        <a:lstStyle/>
        <a:p>
          <a:endParaRPr lang="en-US"/>
        </a:p>
      </dgm:t>
    </dgm:pt>
    <dgm:pt modelId="{A6F42BF0-B570-42F5-824A-8EC7A9F959ED}" type="pres">
      <dgm:prSet presAssocID="{D59F96ED-077C-48F7-A263-C49E644C44A5}" presName="vert1" presStyleCnt="0"/>
      <dgm:spPr/>
    </dgm:pt>
    <dgm:pt modelId="{DBC47D71-3B59-4C9A-BD53-E4034DDAAFD2}" type="pres">
      <dgm:prSet presAssocID="{223B0AAD-FF4A-4E5E-AA08-258E5E0E5ADE}" presName="thickLine" presStyleLbl="alignNode1" presStyleIdx="2" presStyleCnt="10"/>
      <dgm:spPr/>
    </dgm:pt>
    <dgm:pt modelId="{5B951244-DF50-4C53-8810-82B9817413B6}" type="pres">
      <dgm:prSet presAssocID="{223B0AAD-FF4A-4E5E-AA08-258E5E0E5ADE}" presName="horz1" presStyleCnt="0"/>
      <dgm:spPr/>
    </dgm:pt>
    <dgm:pt modelId="{66B85C05-39DE-450F-840F-27F90EDA549A}" type="pres">
      <dgm:prSet presAssocID="{223B0AAD-FF4A-4E5E-AA08-258E5E0E5ADE}" presName="tx1" presStyleLbl="revTx" presStyleIdx="2" presStyleCnt="10"/>
      <dgm:spPr/>
      <dgm:t>
        <a:bodyPr/>
        <a:lstStyle/>
        <a:p>
          <a:endParaRPr lang="en-US"/>
        </a:p>
      </dgm:t>
    </dgm:pt>
    <dgm:pt modelId="{2B962320-61FC-4D96-BCD1-E902AD0FC7A1}" type="pres">
      <dgm:prSet presAssocID="{223B0AAD-FF4A-4E5E-AA08-258E5E0E5ADE}" presName="vert1" presStyleCnt="0"/>
      <dgm:spPr/>
    </dgm:pt>
    <dgm:pt modelId="{CB663FBA-317E-454F-89FC-253E92BB9E46}" type="pres">
      <dgm:prSet presAssocID="{58AEC717-91AD-447A-B5E7-684360CE6BF5}" presName="thickLine" presStyleLbl="alignNode1" presStyleIdx="3" presStyleCnt="10"/>
      <dgm:spPr/>
    </dgm:pt>
    <dgm:pt modelId="{6FF722C7-E3DD-4D46-8BEC-B180E90CCD89}" type="pres">
      <dgm:prSet presAssocID="{58AEC717-91AD-447A-B5E7-684360CE6BF5}" presName="horz1" presStyleCnt="0"/>
      <dgm:spPr/>
    </dgm:pt>
    <dgm:pt modelId="{913C4DF3-5E08-4DFF-9F09-E52295D7430E}" type="pres">
      <dgm:prSet presAssocID="{58AEC717-91AD-447A-B5E7-684360CE6BF5}" presName="tx1" presStyleLbl="revTx" presStyleIdx="3" presStyleCnt="10"/>
      <dgm:spPr/>
      <dgm:t>
        <a:bodyPr/>
        <a:lstStyle/>
        <a:p>
          <a:endParaRPr lang="en-US"/>
        </a:p>
      </dgm:t>
    </dgm:pt>
    <dgm:pt modelId="{2380C464-04CB-487B-B032-C7242FE6DC8A}" type="pres">
      <dgm:prSet presAssocID="{58AEC717-91AD-447A-B5E7-684360CE6BF5}" presName="vert1" presStyleCnt="0"/>
      <dgm:spPr/>
    </dgm:pt>
    <dgm:pt modelId="{8776B13A-388A-4C48-8C80-2C75AF64DD04}" type="pres">
      <dgm:prSet presAssocID="{41286123-2CA2-4B64-BD8B-19151433BB3E}" presName="thickLine" presStyleLbl="alignNode1" presStyleIdx="4" presStyleCnt="10"/>
      <dgm:spPr/>
    </dgm:pt>
    <dgm:pt modelId="{1EBB1137-9B0E-4029-99F6-FB7D1FDF7D6A}" type="pres">
      <dgm:prSet presAssocID="{41286123-2CA2-4B64-BD8B-19151433BB3E}" presName="horz1" presStyleCnt="0"/>
      <dgm:spPr/>
    </dgm:pt>
    <dgm:pt modelId="{AF3298E8-4771-47D6-AE23-3467D8CA9ACB}" type="pres">
      <dgm:prSet presAssocID="{41286123-2CA2-4B64-BD8B-19151433BB3E}" presName="tx1" presStyleLbl="revTx" presStyleIdx="4" presStyleCnt="10"/>
      <dgm:spPr/>
      <dgm:t>
        <a:bodyPr/>
        <a:lstStyle/>
        <a:p>
          <a:endParaRPr lang="en-US"/>
        </a:p>
      </dgm:t>
    </dgm:pt>
    <dgm:pt modelId="{95B78BB8-3766-4794-A775-C8A0DB1CAB43}" type="pres">
      <dgm:prSet presAssocID="{41286123-2CA2-4B64-BD8B-19151433BB3E}" presName="vert1" presStyleCnt="0"/>
      <dgm:spPr/>
    </dgm:pt>
    <dgm:pt modelId="{19F1B038-1203-4EC4-9F29-B56DA8CBC8B8}" type="pres">
      <dgm:prSet presAssocID="{7C3B5895-8294-4724-B2A2-4A727B15B47A}" presName="thickLine" presStyleLbl="alignNode1" presStyleIdx="5" presStyleCnt="10"/>
      <dgm:spPr/>
    </dgm:pt>
    <dgm:pt modelId="{D35F4F04-0CA2-4AAD-9B3D-B31474D37A63}" type="pres">
      <dgm:prSet presAssocID="{7C3B5895-8294-4724-B2A2-4A727B15B47A}" presName="horz1" presStyleCnt="0"/>
      <dgm:spPr/>
    </dgm:pt>
    <dgm:pt modelId="{AAD50724-CA99-4ADC-BD01-A229040455BF}" type="pres">
      <dgm:prSet presAssocID="{7C3B5895-8294-4724-B2A2-4A727B15B47A}" presName="tx1" presStyleLbl="revTx" presStyleIdx="5" presStyleCnt="10"/>
      <dgm:spPr/>
      <dgm:t>
        <a:bodyPr/>
        <a:lstStyle/>
        <a:p>
          <a:endParaRPr lang="en-US"/>
        </a:p>
      </dgm:t>
    </dgm:pt>
    <dgm:pt modelId="{7FE19ACC-34A1-4215-8959-C3A0C434186E}" type="pres">
      <dgm:prSet presAssocID="{7C3B5895-8294-4724-B2A2-4A727B15B47A}" presName="vert1" presStyleCnt="0"/>
      <dgm:spPr/>
    </dgm:pt>
    <dgm:pt modelId="{06A1CD32-BDE7-42F4-AE67-F811A4214E3C}" type="pres">
      <dgm:prSet presAssocID="{70B549D7-7FC4-4437-8E1C-F793FFEDC604}" presName="thickLine" presStyleLbl="alignNode1" presStyleIdx="6" presStyleCnt="10"/>
      <dgm:spPr/>
    </dgm:pt>
    <dgm:pt modelId="{13B47F63-3081-44A4-8222-E9A2EC7DD0D5}" type="pres">
      <dgm:prSet presAssocID="{70B549D7-7FC4-4437-8E1C-F793FFEDC604}" presName="horz1" presStyleCnt="0"/>
      <dgm:spPr/>
    </dgm:pt>
    <dgm:pt modelId="{837E8CED-4E07-4BD4-A9CB-68415017B03E}" type="pres">
      <dgm:prSet presAssocID="{70B549D7-7FC4-4437-8E1C-F793FFEDC604}" presName="tx1" presStyleLbl="revTx" presStyleIdx="6" presStyleCnt="10"/>
      <dgm:spPr/>
      <dgm:t>
        <a:bodyPr/>
        <a:lstStyle/>
        <a:p>
          <a:endParaRPr lang="en-US"/>
        </a:p>
      </dgm:t>
    </dgm:pt>
    <dgm:pt modelId="{DE5AF1EC-16FE-4085-AE08-2DCD4470A958}" type="pres">
      <dgm:prSet presAssocID="{70B549D7-7FC4-4437-8E1C-F793FFEDC604}" presName="vert1" presStyleCnt="0"/>
      <dgm:spPr/>
    </dgm:pt>
    <dgm:pt modelId="{A61F6E72-8882-4291-B2B3-93E33B323EC1}" type="pres">
      <dgm:prSet presAssocID="{5B84D891-D11D-458C-9100-07809BCD34A9}" presName="thickLine" presStyleLbl="alignNode1" presStyleIdx="7" presStyleCnt="10"/>
      <dgm:spPr/>
    </dgm:pt>
    <dgm:pt modelId="{43277007-F0A1-4242-8A31-5ADAF49A8F47}" type="pres">
      <dgm:prSet presAssocID="{5B84D891-D11D-458C-9100-07809BCD34A9}" presName="horz1" presStyleCnt="0"/>
      <dgm:spPr/>
    </dgm:pt>
    <dgm:pt modelId="{91D954FF-2275-45E7-B581-15F54831E891}" type="pres">
      <dgm:prSet presAssocID="{5B84D891-D11D-458C-9100-07809BCD34A9}" presName="tx1" presStyleLbl="revTx" presStyleIdx="7" presStyleCnt="10"/>
      <dgm:spPr/>
      <dgm:t>
        <a:bodyPr/>
        <a:lstStyle/>
        <a:p>
          <a:endParaRPr lang="en-US"/>
        </a:p>
      </dgm:t>
    </dgm:pt>
    <dgm:pt modelId="{BF89D6FC-074A-4F96-AD0E-90AFA1A3148F}" type="pres">
      <dgm:prSet presAssocID="{5B84D891-D11D-458C-9100-07809BCD34A9}" presName="vert1" presStyleCnt="0"/>
      <dgm:spPr/>
    </dgm:pt>
    <dgm:pt modelId="{D95A9AE6-59E8-4D26-8778-20D0B4CAB55E}" type="pres">
      <dgm:prSet presAssocID="{30AB50C0-41D1-4015-9857-7317069E284D}" presName="thickLine" presStyleLbl="alignNode1" presStyleIdx="8" presStyleCnt="10"/>
      <dgm:spPr/>
    </dgm:pt>
    <dgm:pt modelId="{1D279268-CA25-42D0-AB7F-76A2AC8BBC5A}" type="pres">
      <dgm:prSet presAssocID="{30AB50C0-41D1-4015-9857-7317069E284D}" presName="horz1" presStyleCnt="0"/>
      <dgm:spPr/>
    </dgm:pt>
    <dgm:pt modelId="{D19F9456-71DB-4422-8396-22F877B833DD}" type="pres">
      <dgm:prSet presAssocID="{30AB50C0-41D1-4015-9857-7317069E284D}" presName="tx1" presStyleLbl="revTx" presStyleIdx="8" presStyleCnt="10"/>
      <dgm:spPr/>
      <dgm:t>
        <a:bodyPr/>
        <a:lstStyle/>
        <a:p>
          <a:endParaRPr lang="en-US"/>
        </a:p>
      </dgm:t>
    </dgm:pt>
    <dgm:pt modelId="{53DE9200-E20A-4317-BE2F-5DBF7DE2F408}" type="pres">
      <dgm:prSet presAssocID="{30AB50C0-41D1-4015-9857-7317069E284D}" presName="vert1" presStyleCnt="0"/>
      <dgm:spPr/>
    </dgm:pt>
    <dgm:pt modelId="{58A43C14-A63D-4167-BE4C-2B5062CE503B}" type="pres">
      <dgm:prSet presAssocID="{BEFB0D68-F772-47FE-9623-1F09A72414FC}" presName="thickLine" presStyleLbl="alignNode1" presStyleIdx="9" presStyleCnt="10"/>
      <dgm:spPr/>
    </dgm:pt>
    <dgm:pt modelId="{DFE1B0D0-BB0D-4E7D-86C0-955A29FA0C99}" type="pres">
      <dgm:prSet presAssocID="{BEFB0D68-F772-47FE-9623-1F09A72414FC}" presName="horz1" presStyleCnt="0"/>
      <dgm:spPr/>
    </dgm:pt>
    <dgm:pt modelId="{70CF9259-2349-42CE-AC24-174ACD683D76}" type="pres">
      <dgm:prSet presAssocID="{BEFB0D68-F772-47FE-9623-1F09A72414FC}" presName="tx1" presStyleLbl="revTx" presStyleIdx="9" presStyleCnt="10"/>
      <dgm:spPr/>
      <dgm:t>
        <a:bodyPr/>
        <a:lstStyle/>
        <a:p>
          <a:endParaRPr lang="en-US"/>
        </a:p>
      </dgm:t>
    </dgm:pt>
    <dgm:pt modelId="{9341BCFC-F5EC-4697-9A09-B34935F2E8A6}" type="pres">
      <dgm:prSet presAssocID="{BEFB0D68-F772-47FE-9623-1F09A72414FC}" presName="vert1" presStyleCnt="0"/>
      <dgm:spPr/>
    </dgm:pt>
  </dgm:ptLst>
  <dgm:cxnLst>
    <dgm:cxn modelId="{3B91A153-0AFA-4952-95AC-72DEA10E77CD}" type="presOf" srcId="{5B84D891-D11D-458C-9100-07809BCD34A9}" destId="{91D954FF-2275-45E7-B581-15F54831E891}" srcOrd="0" destOrd="0" presId="urn:microsoft.com/office/officeart/2008/layout/LinedList"/>
    <dgm:cxn modelId="{564C6B38-C444-4F0D-81CE-A9E6995D5981}" type="presOf" srcId="{70B549D7-7FC4-4437-8E1C-F793FFEDC604}" destId="{837E8CED-4E07-4BD4-A9CB-68415017B03E}" srcOrd="0" destOrd="0" presId="urn:microsoft.com/office/officeart/2008/layout/LinedList"/>
    <dgm:cxn modelId="{537F6841-993A-47E5-AD9A-C2B8B26769E1}" type="presOf" srcId="{30AB50C0-41D1-4015-9857-7317069E284D}" destId="{D19F9456-71DB-4422-8396-22F877B833DD}" srcOrd="0" destOrd="0" presId="urn:microsoft.com/office/officeart/2008/layout/LinedList"/>
    <dgm:cxn modelId="{EA4A24D4-4ECA-42BF-9650-3E58D614D393}" srcId="{5ED2A9A7-DDA4-40BB-B750-A7CD79F9EEC8}" destId="{D59F96ED-077C-48F7-A263-C49E644C44A5}" srcOrd="1" destOrd="0" parTransId="{F1D8915F-AC17-4702-B925-C3F578B3C0C3}" sibTransId="{09C3B13D-CB37-4AC3-8E29-8C7A8FE44E6B}"/>
    <dgm:cxn modelId="{C170161B-61F5-4493-BBC9-75E289C912F9}" srcId="{5ED2A9A7-DDA4-40BB-B750-A7CD79F9EEC8}" destId="{BEFB0D68-F772-47FE-9623-1F09A72414FC}" srcOrd="9" destOrd="0" parTransId="{18FFBB17-C335-4C65-9DF7-79AEB164CEA1}" sibTransId="{5E5C88E7-B19B-4A2E-9AD2-CEDFCAECA1E2}"/>
    <dgm:cxn modelId="{0BEA199D-57C0-4F2E-94E2-10EFC6F8F61B}" type="presOf" srcId="{D59F96ED-077C-48F7-A263-C49E644C44A5}" destId="{30E62409-9BF2-44D8-9D33-B013693263D6}" srcOrd="0" destOrd="0" presId="urn:microsoft.com/office/officeart/2008/layout/LinedList"/>
    <dgm:cxn modelId="{4B58A29C-F958-4DEF-9CC5-EEF88AA76D3F}" srcId="{5ED2A9A7-DDA4-40BB-B750-A7CD79F9EEC8}" destId="{223B0AAD-FF4A-4E5E-AA08-258E5E0E5ADE}" srcOrd="2" destOrd="0" parTransId="{8443F906-BC4A-4D07-B098-15F0E558E15E}" sibTransId="{82E1AE01-25DD-4C03-A7B5-E52A1747AF26}"/>
    <dgm:cxn modelId="{FF1E1F8F-9620-4A8F-95BF-4D1C1CF51A89}" type="presOf" srcId="{5ED2A9A7-DDA4-40BB-B750-A7CD79F9EEC8}" destId="{CC2643A0-9967-428C-AF00-FF97035D8733}" srcOrd="0" destOrd="0" presId="urn:microsoft.com/office/officeart/2008/layout/LinedList"/>
    <dgm:cxn modelId="{581E2C70-1CA7-4F4D-9490-64D51F96D327}" type="presOf" srcId="{58AEC717-91AD-447A-B5E7-684360CE6BF5}" destId="{913C4DF3-5E08-4DFF-9F09-E52295D7430E}" srcOrd="0" destOrd="0" presId="urn:microsoft.com/office/officeart/2008/layout/LinedList"/>
    <dgm:cxn modelId="{621568F9-44A8-49E8-9A5B-B1E4EFFC8F0D}" srcId="{5ED2A9A7-DDA4-40BB-B750-A7CD79F9EEC8}" destId="{58AEC717-91AD-447A-B5E7-684360CE6BF5}" srcOrd="3" destOrd="0" parTransId="{BCF6AAA9-D1C0-405B-BE20-1F96C9BC50F5}" sibTransId="{CE19D13B-69E0-45C8-BF69-716A49E18596}"/>
    <dgm:cxn modelId="{9BE600DC-8D20-426D-A9A3-3CE3B98DB95F}" srcId="{5ED2A9A7-DDA4-40BB-B750-A7CD79F9EEC8}" destId="{41286123-2CA2-4B64-BD8B-19151433BB3E}" srcOrd="4" destOrd="0" parTransId="{45F0D5AF-C44A-45C3-A93C-1791D9BC6EBD}" sibTransId="{9AE4C0D0-B178-412F-AD94-AD4F2EFA1426}"/>
    <dgm:cxn modelId="{070E807E-CE4A-49CA-B357-223613158B07}" type="presOf" srcId="{223B0AAD-FF4A-4E5E-AA08-258E5E0E5ADE}" destId="{66B85C05-39DE-450F-840F-27F90EDA549A}" srcOrd="0" destOrd="0" presId="urn:microsoft.com/office/officeart/2008/layout/LinedList"/>
    <dgm:cxn modelId="{94AFEC66-633D-48F8-AFD1-15330C69B4D1}" type="presOf" srcId="{BEFB0D68-F772-47FE-9623-1F09A72414FC}" destId="{70CF9259-2349-42CE-AC24-174ACD683D76}" srcOrd="0" destOrd="0" presId="urn:microsoft.com/office/officeart/2008/layout/LinedList"/>
    <dgm:cxn modelId="{17C7FBAF-C89C-4E8B-B2C9-F504F2419914}" srcId="{5ED2A9A7-DDA4-40BB-B750-A7CD79F9EEC8}" destId="{7C3B5895-8294-4724-B2A2-4A727B15B47A}" srcOrd="5" destOrd="0" parTransId="{CB3D95FF-8A7D-45AD-A9C0-D1142165249A}" sibTransId="{12E482EC-1005-4484-AC60-866189D535C3}"/>
    <dgm:cxn modelId="{CA7F6319-EF21-4DF0-9CEE-B3CC842FD8F2}" srcId="{5ED2A9A7-DDA4-40BB-B750-A7CD79F9EEC8}" destId="{30AB50C0-41D1-4015-9857-7317069E284D}" srcOrd="8" destOrd="0" parTransId="{E555BC52-8261-4700-887E-F59D09C0D304}" sibTransId="{ED2AB844-0399-4A1B-A820-F59AD64571D2}"/>
    <dgm:cxn modelId="{FF3E057F-334A-4F29-B95A-53F097E970D8}" type="presOf" srcId="{7C3B5895-8294-4724-B2A2-4A727B15B47A}" destId="{AAD50724-CA99-4ADC-BD01-A229040455BF}" srcOrd="0" destOrd="0" presId="urn:microsoft.com/office/officeart/2008/layout/LinedList"/>
    <dgm:cxn modelId="{38CCB581-17EA-4F04-9331-0112F3671BAE}" type="presOf" srcId="{41286123-2CA2-4B64-BD8B-19151433BB3E}" destId="{AF3298E8-4771-47D6-AE23-3467D8CA9ACB}" srcOrd="0" destOrd="0" presId="urn:microsoft.com/office/officeart/2008/layout/LinedList"/>
    <dgm:cxn modelId="{BE4A4F2C-24BF-4634-B8A0-08F219D23CB2}" srcId="{5ED2A9A7-DDA4-40BB-B750-A7CD79F9EEC8}" destId="{5B84D891-D11D-458C-9100-07809BCD34A9}" srcOrd="7" destOrd="0" parTransId="{5F560D92-AD82-4261-BA78-44B85CEF4A80}" sibTransId="{005124D6-F156-4075-808C-EF8A93F28A92}"/>
    <dgm:cxn modelId="{9F187F8E-0291-4D5A-ABB4-803043749F3C}" type="presOf" srcId="{DD7C4468-9E19-4A75-8730-0E975E9A530B}" destId="{717977BA-9801-47EC-BE6D-1CD59FACFD0D}" srcOrd="0" destOrd="0" presId="urn:microsoft.com/office/officeart/2008/layout/LinedList"/>
    <dgm:cxn modelId="{6FCA6D30-D670-4B49-A047-F6F9B41F9647}" srcId="{5ED2A9A7-DDA4-40BB-B750-A7CD79F9EEC8}" destId="{DD7C4468-9E19-4A75-8730-0E975E9A530B}" srcOrd="0" destOrd="0" parTransId="{AF75DD97-0350-4CC7-9E40-44C572D846A6}" sibTransId="{8A2545BF-320C-41E2-9E3C-DE38DAF044AC}"/>
    <dgm:cxn modelId="{390BBFE9-92F9-4BAF-8D14-820B1029858C}" srcId="{5ED2A9A7-DDA4-40BB-B750-A7CD79F9EEC8}" destId="{70B549D7-7FC4-4437-8E1C-F793FFEDC604}" srcOrd="6" destOrd="0" parTransId="{EACFE6F0-0A1E-4324-AC46-ED0E7274F709}" sibTransId="{9B000B11-83C8-4CFB-9C14-822BCB105BA0}"/>
    <dgm:cxn modelId="{8B870A16-563C-47D7-AD84-117058608BCE}" type="presParOf" srcId="{CC2643A0-9967-428C-AF00-FF97035D8733}" destId="{EC51F442-1C03-432B-A0C6-8285C58FD5B2}" srcOrd="0" destOrd="0" presId="urn:microsoft.com/office/officeart/2008/layout/LinedList"/>
    <dgm:cxn modelId="{1D5FB97A-F448-43BA-B676-F5B00E516A16}" type="presParOf" srcId="{CC2643A0-9967-428C-AF00-FF97035D8733}" destId="{CAB0B2DC-B693-4F94-A132-9EA360E16E6A}" srcOrd="1" destOrd="0" presId="urn:microsoft.com/office/officeart/2008/layout/LinedList"/>
    <dgm:cxn modelId="{E7F747D6-E6CD-41FA-877F-009A078D5CB8}" type="presParOf" srcId="{CAB0B2DC-B693-4F94-A132-9EA360E16E6A}" destId="{717977BA-9801-47EC-BE6D-1CD59FACFD0D}" srcOrd="0" destOrd="0" presId="urn:microsoft.com/office/officeart/2008/layout/LinedList"/>
    <dgm:cxn modelId="{B36DC8EC-2988-46EF-9B40-76578E6971F5}" type="presParOf" srcId="{CAB0B2DC-B693-4F94-A132-9EA360E16E6A}" destId="{95E74974-95A1-4EE1-9674-946B94238A90}" srcOrd="1" destOrd="0" presId="urn:microsoft.com/office/officeart/2008/layout/LinedList"/>
    <dgm:cxn modelId="{24BB358E-EA60-4258-BDD6-445299BEECBD}" type="presParOf" srcId="{CC2643A0-9967-428C-AF00-FF97035D8733}" destId="{D2BD138E-0BA3-400F-AC36-CEE63EBCA8F6}" srcOrd="2" destOrd="0" presId="urn:microsoft.com/office/officeart/2008/layout/LinedList"/>
    <dgm:cxn modelId="{628CD67B-7C4C-4B3B-AE63-053F7D730973}" type="presParOf" srcId="{CC2643A0-9967-428C-AF00-FF97035D8733}" destId="{F3B780A6-0C90-421B-88CB-A96C12D4D8E8}" srcOrd="3" destOrd="0" presId="urn:microsoft.com/office/officeart/2008/layout/LinedList"/>
    <dgm:cxn modelId="{C8ECE42B-D0BB-440A-85D7-1D965DC31CFF}" type="presParOf" srcId="{F3B780A6-0C90-421B-88CB-A96C12D4D8E8}" destId="{30E62409-9BF2-44D8-9D33-B013693263D6}" srcOrd="0" destOrd="0" presId="urn:microsoft.com/office/officeart/2008/layout/LinedList"/>
    <dgm:cxn modelId="{49AB387C-A679-40F0-8F58-5FF57C64C174}" type="presParOf" srcId="{F3B780A6-0C90-421B-88CB-A96C12D4D8E8}" destId="{A6F42BF0-B570-42F5-824A-8EC7A9F959ED}" srcOrd="1" destOrd="0" presId="urn:microsoft.com/office/officeart/2008/layout/LinedList"/>
    <dgm:cxn modelId="{2FBD01F9-45A0-446D-891C-00C7608C1060}" type="presParOf" srcId="{CC2643A0-9967-428C-AF00-FF97035D8733}" destId="{DBC47D71-3B59-4C9A-BD53-E4034DDAAFD2}" srcOrd="4" destOrd="0" presId="urn:microsoft.com/office/officeart/2008/layout/LinedList"/>
    <dgm:cxn modelId="{286074CF-DEDD-476F-A3D6-F44E37A3B238}" type="presParOf" srcId="{CC2643A0-9967-428C-AF00-FF97035D8733}" destId="{5B951244-DF50-4C53-8810-82B9817413B6}" srcOrd="5" destOrd="0" presId="urn:microsoft.com/office/officeart/2008/layout/LinedList"/>
    <dgm:cxn modelId="{F1BE0441-F3C8-4498-8462-888B1C7AB9D8}" type="presParOf" srcId="{5B951244-DF50-4C53-8810-82B9817413B6}" destId="{66B85C05-39DE-450F-840F-27F90EDA549A}" srcOrd="0" destOrd="0" presId="urn:microsoft.com/office/officeart/2008/layout/LinedList"/>
    <dgm:cxn modelId="{3165927A-2373-4F37-9D8E-7856710F3C00}" type="presParOf" srcId="{5B951244-DF50-4C53-8810-82B9817413B6}" destId="{2B962320-61FC-4D96-BCD1-E902AD0FC7A1}" srcOrd="1" destOrd="0" presId="urn:microsoft.com/office/officeart/2008/layout/LinedList"/>
    <dgm:cxn modelId="{82BA175E-3B59-44C0-A6DC-75D0288571DD}" type="presParOf" srcId="{CC2643A0-9967-428C-AF00-FF97035D8733}" destId="{CB663FBA-317E-454F-89FC-253E92BB9E46}" srcOrd="6" destOrd="0" presId="urn:microsoft.com/office/officeart/2008/layout/LinedList"/>
    <dgm:cxn modelId="{7699132C-6909-4268-8F39-F7ABA83FA727}" type="presParOf" srcId="{CC2643A0-9967-428C-AF00-FF97035D8733}" destId="{6FF722C7-E3DD-4D46-8BEC-B180E90CCD89}" srcOrd="7" destOrd="0" presId="urn:microsoft.com/office/officeart/2008/layout/LinedList"/>
    <dgm:cxn modelId="{2EF3D0E8-7324-4918-9780-0262B6AA7CF6}" type="presParOf" srcId="{6FF722C7-E3DD-4D46-8BEC-B180E90CCD89}" destId="{913C4DF3-5E08-4DFF-9F09-E52295D7430E}" srcOrd="0" destOrd="0" presId="urn:microsoft.com/office/officeart/2008/layout/LinedList"/>
    <dgm:cxn modelId="{2903B535-D3F9-4BEB-9B41-1D81EEE5CC5C}" type="presParOf" srcId="{6FF722C7-E3DD-4D46-8BEC-B180E90CCD89}" destId="{2380C464-04CB-487B-B032-C7242FE6DC8A}" srcOrd="1" destOrd="0" presId="urn:microsoft.com/office/officeart/2008/layout/LinedList"/>
    <dgm:cxn modelId="{E5757C0F-F496-4E52-B04D-C7BCB9C3FF6A}" type="presParOf" srcId="{CC2643A0-9967-428C-AF00-FF97035D8733}" destId="{8776B13A-388A-4C48-8C80-2C75AF64DD04}" srcOrd="8" destOrd="0" presId="urn:microsoft.com/office/officeart/2008/layout/LinedList"/>
    <dgm:cxn modelId="{78F806BD-F8AD-4787-B5B0-2D56D7638DA3}" type="presParOf" srcId="{CC2643A0-9967-428C-AF00-FF97035D8733}" destId="{1EBB1137-9B0E-4029-99F6-FB7D1FDF7D6A}" srcOrd="9" destOrd="0" presId="urn:microsoft.com/office/officeart/2008/layout/LinedList"/>
    <dgm:cxn modelId="{D5A4D389-8717-4D8D-9050-191623F715C1}" type="presParOf" srcId="{1EBB1137-9B0E-4029-99F6-FB7D1FDF7D6A}" destId="{AF3298E8-4771-47D6-AE23-3467D8CA9ACB}" srcOrd="0" destOrd="0" presId="urn:microsoft.com/office/officeart/2008/layout/LinedList"/>
    <dgm:cxn modelId="{663F8973-DF18-4301-86D3-7D5BFD3F679C}" type="presParOf" srcId="{1EBB1137-9B0E-4029-99F6-FB7D1FDF7D6A}" destId="{95B78BB8-3766-4794-A775-C8A0DB1CAB43}" srcOrd="1" destOrd="0" presId="urn:microsoft.com/office/officeart/2008/layout/LinedList"/>
    <dgm:cxn modelId="{F0849EFC-48EF-4E17-BBCD-605E47673F53}" type="presParOf" srcId="{CC2643A0-9967-428C-AF00-FF97035D8733}" destId="{19F1B038-1203-4EC4-9F29-B56DA8CBC8B8}" srcOrd="10" destOrd="0" presId="urn:microsoft.com/office/officeart/2008/layout/LinedList"/>
    <dgm:cxn modelId="{2421FC55-4016-4524-A12C-785531AE5A0A}" type="presParOf" srcId="{CC2643A0-9967-428C-AF00-FF97035D8733}" destId="{D35F4F04-0CA2-4AAD-9B3D-B31474D37A63}" srcOrd="11" destOrd="0" presId="urn:microsoft.com/office/officeart/2008/layout/LinedList"/>
    <dgm:cxn modelId="{56A13641-7442-49D0-A6DF-283D7072B622}" type="presParOf" srcId="{D35F4F04-0CA2-4AAD-9B3D-B31474D37A63}" destId="{AAD50724-CA99-4ADC-BD01-A229040455BF}" srcOrd="0" destOrd="0" presId="urn:microsoft.com/office/officeart/2008/layout/LinedList"/>
    <dgm:cxn modelId="{6F06DF9C-955A-4785-B2DD-5FD556E7968B}" type="presParOf" srcId="{D35F4F04-0CA2-4AAD-9B3D-B31474D37A63}" destId="{7FE19ACC-34A1-4215-8959-C3A0C434186E}" srcOrd="1" destOrd="0" presId="urn:microsoft.com/office/officeart/2008/layout/LinedList"/>
    <dgm:cxn modelId="{E33925C0-592C-492A-863C-BE938B30BE21}" type="presParOf" srcId="{CC2643A0-9967-428C-AF00-FF97035D8733}" destId="{06A1CD32-BDE7-42F4-AE67-F811A4214E3C}" srcOrd="12" destOrd="0" presId="urn:microsoft.com/office/officeart/2008/layout/LinedList"/>
    <dgm:cxn modelId="{43BFD86B-836A-4EC5-B758-D070437ABEE0}" type="presParOf" srcId="{CC2643A0-9967-428C-AF00-FF97035D8733}" destId="{13B47F63-3081-44A4-8222-E9A2EC7DD0D5}" srcOrd="13" destOrd="0" presId="urn:microsoft.com/office/officeart/2008/layout/LinedList"/>
    <dgm:cxn modelId="{FC9CB535-B0A0-445A-9602-5FA039DB98A8}" type="presParOf" srcId="{13B47F63-3081-44A4-8222-E9A2EC7DD0D5}" destId="{837E8CED-4E07-4BD4-A9CB-68415017B03E}" srcOrd="0" destOrd="0" presId="urn:microsoft.com/office/officeart/2008/layout/LinedList"/>
    <dgm:cxn modelId="{E991C3D8-570B-4323-A171-C2ADFF6225EB}" type="presParOf" srcId="{13B47F63-3081-44A4-8222-E9A2EC7DD0D5}" destId="{DE5AF1EC-16FE-4085-AE08-2DCD4470A958}" srcOrd="1" destOrd="0" presId="urn:microsoft.com/office/officeart/2008/layout/LinedList"/>
    <dgm:cxn modelId="{6EFF8B26-3108-4FC1-9461-50BE3067CBEC}" type="presParOf" srcId="{CC2643A0-9967-428C-AF00-FF97035D8733}" destId="{A61F6E72-8882-4291-B2B3-93E33B323EC1}" srcOrd="14" destOrd="0" presId="urn:microsoft.com/office/officeart/2008/layout/LinedList"/>
    <dgm:cxn modelId="{6E2CCF4C-3EBF-4F36-8AF8-D8607D62B152}" type="presParOf" srcId="{CC2643A0-9967-428C-AF00-FF97035D8733}" destId="{43277007-F0A1-4242-8A31-5ADAF49A8F47}" srcOrd="15" destOrd="0" presId="urn:microsoft.com/office/officeart/2008/layout/LinedList"/>
    <dgm:cxn modelId="{52AADE7C-DAD9-4D11-A2BD-0FEB30CF24C9}" type="presParOf" srcId="{43277007-F0A1-4242-8A31-5ADAF49A8F47}" destId="{91D954FF-2275-45E7-B581-15F54831E891}" srcOrd="0" destOrd="0" presId="urn:microsoft.com/office/officeart/2008/layout/LinedList"/>
    <dgm:cxn modelId="{A0DE2294-6822-4B97-9B75-B9CC57F43141}" type="presParOf" srcId="{43277007-F0A1-4242-8A31-5ADAF49A8F47}" destId="{BF89D6FC-074A-4F96-AD0E-90AFA1A3148F}" srcOrd="1" destOrd="0" presId="urn:microsoft.com/office/officeart/2008/layout/LinedList"/>
    <dgm:cxn modelId="{FEADF0F6-4735-45F4-BC96-E71604E4A66F}" type="presParOf" srcId="{CC2643A0-9967-428C-AF00-FF97035D8733}" destId="{D95A9AE6-59E8-4D26-8778-20D0B4CAB55E}" srcOrd="16" destOrd="0" presId="urn:microsoft.com/office/officeart/2008/layout/LinedList"/>
    <dgm:cxn modelId="{EFC8C55A-286B-47E5-8E96-A18201DEC844}" type="presParOf" srcId="{CC2643A0-9967-428C-AF00-FF97035D8733}" destId="{1D279268-CA25-42D0-AB7F-76A2AC8BBC5A}" srcOrd="17" destOrd="0" presId="urn:microsoft.com/office/officeart/2008/layout/LinedList"/>
    <dgm:cxn modelId="{10A40FFA-105C-4BDB-953C-0375F510E880}" type="presParOf" srcId="{1D279268-CA25-42D0-AB7F-76A2AC8BBC5A}" destId="{D19F9456-71DB-4422-8396-22F877B833DD}" srcOrd="0" destOrd="0" presId="urn:microsoft.com/office/officeart/2008/layout/LinedList"/>
    <dgm:cxn modelId="{27E3C897-E4FE-41B2-BE24-4E0711F75A97}" type="presParOf" srcId="{1D279268-CA25-42D0-AB7F-76A2AC8BBC5A}" destId="{53DE9200-E20A-4317-BE2F-5DBF7DE2F408}" srcOrd="1" destOrd="0" presId="urn:microsoft.com/office/officeart/2008/layout/LinedList"/>
    <dgm:cxn modelId="{B3F48E1F-1485-41FE-887E-0572CDCACB50}" type="presParOf" srcId="{CC2643A0-9967-428C-AF00-FF97035D8733}" destId="{58A43C14-A63D-4167-BE4C-2B5062CE503B}" srcOrd="18" destOrd="0" presId="urn:microsoft.com/office/officeart/2008/layout/LinedList"/>
    <dgm:cxn modelId="{769219DF-3560-41D5-9FD5-255B4F308048}" type="presParOf" srcId="{CC2643A0-9967-428C-AF00-FF97035D8733}" destId="{DFE1B0D0-BB0D-4E7D-86C0-955A29FA0C99}" srcOrd="19" destOrd="0" presId="urn:microsoft.com/office/officeart/2008/layout/LinedList"/>
    <dgm:cxn modelId="{B16494AE-5D27-4D0E-81AC-D5ECFCC51A96}" type="presParOf" srcId="{DFE1B0D0-BB0D-4E7D-86C0-955A29FA0C99}" destId="{70CF9259-2349-42CE-AC24-174ACD683D76}" srcOrd="0" destOrd="0" presId="urn:microsoft.com/office/officeart/2008/layout/LinedList"/>
    <dgm:cxn modelId="{33EC760C-8B92-49E9-B721-C0BCBF0E0A6B}" type="presParOf" srcId="{DFE1B0D0-BB0D-4E7D-86C0-955A29FA0C99}" destId="{9341BCFC-F5EC-4697-9A09-B34935F2E8A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D0A0F5-0EAD-44BA-8560-77B34CDFBED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EE407DC-DE6B-49D7-9965-F843CB38EEC1}">
      <dgm:prSet/>
      <dgm:spPr/>
      <dgm:t>
        <a:bodyPr/>
        <a:lstStyle/>
        <a:p>
          <a:r>
            <a:rPr lang="en-ZA" b="1" dirty="0"/>
            <a:t>Mandate of the Department of Social Development</a:t>
          </a:r>
          <a:endParaRPr lang="en-US" dirty="0"/>
        </a:p>
      </dgm:t>
    </dgm:pt>
    <dgm:pt modelId="{0B6F8440-7BA2-4322-AA99-65C49DF87E09}" type="parTrans" cxnId="{12BA0FEA-3EC0-4387-9EF7-384C86D94858}">
      <dgm:prSet/>
      <dgm:spPr/>
      <dgm:t>
        <a:bodyPr/>
        <a:lstStyle/>
        <a:p>
          <a:endParaRPr lang="en-US"/>
        </a:p>
      </dgm:t>
    </dgm:pt>
    <dgm:pt modelId="{A26C7417-0797-45F8-8DF2-F2EBE468D48F}" type="sibTrans" cxnId="{12BA0FEA-3EC0-4387-9EF7-384C86D94858}">
      <dgm:prSet/>
      <dgm:spPr/>
      <dgm:t>
        <a:bodyPr/>
        <a:lstStyle/>
        <a:p>
          <a:endParaRPr lang="en-US"/>
        </a:p>
      </dgm:t>
    </dgm:pt>
    <dgm:pt modelId="{0527F8F9-7CC3-440C-9A77-BBE9C8CF689F}">
      <dgm:prSet/>
      <dgm:spPr/>
      <dgm:t>
        <a:bodyPr/>
        <a:lstStyle/>
        <a:p>
          <a:r>
            <a:rPr lang="en-ZA" b="1" dirty="0"/>
            <a:t>International Frameworks</a:t>
          </a:r>
          <a:endParaRPr lang="en-US" dirty="0"/>
        </a:p>
      </dgm:t>
    </dgm:pt>
    <dgm:pt modelId="{EF1374E4-8AC3-4AA5-BFD0-BCC376FE80C5}" type="parTrans" cxnId="{CAA2396E-0451-4798-B23C-7E09DEC01995}">
      <dgm:prSet/>
      <dgm:spPr/>
      <dgm:t>
        <a:bodyPr/>
        <a:lstStyle/>
        <a:p>
          <a:endParaRPr lang="en-US"/>
        </a:p>
      </dgm:t>
    </dgm:pt>
    <dgm:pt modelId="{56C310D3-9D57-4E27-8296-DF6C742A2BA5}" type="sibTrans" cxnId="{CAA2396E-0451-4798-B23C-7E09DEC01995}">
      <dgm:prSet/>
      <dgm:spPr/>
      <dgm:t>
        <a:bodyPr/>
        <a:lstStyle/>
        <a:p>
          <a:endParaRPr lang="en-US"/>
        </a:p>
      </dgm:t>
    </dgm:pt>
    <dgm:pt modelId="{419E6083-F759-4826-939F-6F3B51470C47}">
      <dgm:prSet custT="1"/>
      <dgm:spPr/>
      <dgm:t>
        <a:bodyPr/>
        <a:lstStyle/>
        <a:p>
          <a:r>
            <a:rPr lang="en-ZA" sz="1800" dirty="0"/>
            <a:t>United Nations Sustainable Development Goals (SDGs)</a:t>
          </a:r>
          <a:endParaRPr lang="en-US" sz="1800" dirty="0"/>
        </a:p>
      </dgm:t>
    </dgm:pt>
    <dgm:pt modelId="{BFDB34E6-3AE4-44D6-B25F-8821E6557510}" type="parTrans" cxnId="{59DE09DF-A785-4575-A06E-8D319DB29942}">
      <dgm:prSet/>
      <dgm:spPr/>
      <dgm:t>
        <a:bodyPr/>
        <a:lstStyle/>
        <a:p>
          <a:endParaRPr lang="en-US"/>
        </a:p>
      </dgm:t>
    </dgm:pt>
    <dgm:pt modelId="{C64183F2-3A35-4A62-90F8-8B5D9FC6F057}" type="sibTrans" cxnId="{59DE09DF-A785-4575-A06E-8D319DB29942}">
      <dgm:prSet/>
      <dgm:spPr/>
      <dgm:t>
        <a:bodyPr/>
        <a:lstStyle/>
        <a:p>
          <a:endParaRPr lang="en-US"/>
        </a:p>
      </dgm:t>
    </dgm:pt>
    <dgm:pt modelId="{4FBC9876-7536-4C61-94D7-02A8D7B5B87F}">
      <dgm:prSet custT="1"/>
      <dgm:spPr/>
      <dgm:t>
        <a:bodyPr/>
        <a:lstStyle/>
        <a:p>
          <a:r>
            <a:rPr lang="en-ZA" sz="1800" dirty="0"/>
            <a:t>United Nations Children’s Rights Charter (UNCRC)</a:t>
          </a:r>
          <a:endParaRPr lang="en-US" sz="1800" dirty="0"/>
        </a:p>
      </dgm:t>
    </dgm:pt>
    <dgm:pt modelId="{1459D7EE-D014-4F1E-97C6-BED90C9238DF}" type="parTrans" cxnId="{FEAFDA30-25B9-4C4B-8C7D-D990BA26774E}">
      <dgm:prSet/>
      <dgm:spPr/>
      <dgm:t>
        <a:bodyPr/>
        <a:lstStyle/>
        <a:p>
          <a:endParaRPr lang="en-US"/>
        </a:p>
      </dgm:t>
    </dgm:pt>
    <dgm:pt modelId="{653742B3-8E7A-40FC-B9E3-7C9772AA273C}" type="sibTrans" cxnId="{FEAFDA30-25B9-4C4B-8C7D-D990BA26774E}">
      <dgm:prSet/>
      <dgm:spPr/>
      <dgm:t>
        <a:bodyPr/>
        <a:lstStyle/>
        <a:p>
          <a:endParaRPr lang="en-US"/>
        </a:p>
      </dgm:t>
    </dgm:pt>
    <dgm:pt modelId="{B6B9B268-17F9-4671-AB34-210E367CC56C}">
      <dgm:prSet custT="1"/>
      <dgm:spPr/>
      <dgm:t>
        <a:bodyPr/>
        <a:lstStyle/>
        <a:p>
          <a:r>
            <a:rPr lang="en-ZA" sz="1800" dirty="0"/>
            <a:t>UNICEF Report Cards 11 and 13 </a:t>
          </a:r>
          <a:endParaRPr lang="en-US" sz="1800" dirty="0"/>
        </a:p>
      </dgm:t>
    </dgm:pt>
    <dgm:pt modelId="{139221E8-689F-459F-B069-E35AF5203C69}" type="parTrans" cxnId="{0F76106F-0080-49B6-AB4B-55E3CD60B735}">
      <dgm:prSet/>
      <dgm:spPr/>
      <dgm:t>
        <a:bodyPr/>
        <a:lstStyle/>
        <a:p>
          <a:endParaRPr lang="en-US"/>
        </a:p>
      </dgm:t>
    </dgm:pt>
    <dgm:pt modelId="{0DF9D6B0-B379-44FD-A864-F7FB993CA495}" type="sibTrans" cxnId="{0F76106F-0080-49B6-AB4B-55E3CD60B735}">
      <dgm:prSet/>
      <dgm:spPr/>
      <dgm:t>
        <a:bodyPr/>
        <a:lstStyle/>
        <a:p>
          <a:endParaRPr lang="en-US"/>
        </a:p>
      </dgm:t>
    </dgm:pt>
    <dgm:pt modelId="{70C38353-2685-483A-9063-8F3EDA49EBAA}">
      <dgm:prSet/>
      <dgm:spPr/>
      <dgm:t>
        <a:bodyPr/>
        <a:lstStyle/>
        <a:p>
          <a:r>
            <a:rPr lang="en-ZA" b="1" dirty="0"/>
            <a:t>Continental Frameworks</a:t>
          </a:r>
          <a:endParaRPr lang="en-US" dirty="0"/>
        </a:p>
      </dgm:t>
    </dgm:pt>
    <dgm:pt modelId="{DA332E5A-E4DD-467C-BDB2-F941FA9AF8EB}" type="parTrans" cxnId="{189847E1-D949-418A-AA8B-9CDC61B2F6D7}">
      <dgm:prSet/>
      <dgm:spPr/>
      <dgm:t>
        <a:bodyPr/>
        <a:lstStyle/>
        <a:p>
          <a:endParaRPr lang="en-US"/>
        </a:p>
      </dgm:t>
    </dgm:pt>
    <dgm:pt modelId="{9040E0C1-0AB5-48B8-AFBB-50151ED4D7E1}" type="sibTrans" cxnId="{189847E1-D949-418A-AA8B-9CDC61B2F6D7}">
      <dgm:prSet/>
      <dgm:spPr/>
      <dgm:t>
        <a:bodyPr/>
        <a:lstStyle/>
        <a:p>
          <a:endParaRPr lang="en-US"/>
        </a:p>
      </dgm:t>
    </dgm:pt>
    <dgm:pt modelId="{6EAD7551-CBC8-4472-86D4-EE4438E83313}">
      <dgm:prSet custT="1"/>
      <dgm:spPr/>
      <dgm:t>
        <a:bodyPr/>
        <a:lstStyle/>
        <a:p>
          <a:r>
            <a:rPr lang="en-ZA" sz="1800" dirty="0"/>
            <a:t>African Charter on the Rights of Welfare of Children (ACRWC)</a:t>
          </a:r>
          <a:endParaRPr lang="en-US" sz="1800" dirty="0"/>
        </a:p>
      </dgm:t>
    </dgm:pt>
    <dgm:pt modelId="{11E2B85B-C6A9-4C59-9471-56B5BB7C043E}" type="parTrans" cxnId="{2444C93C-B83A-47E8-BB67-06D888660125}">
      <dgm:prSet/>
      <dgm:spPr/>
      <dgm:t>
        <a:bodyPr/>
        <a:lstStyle/>
        <a:p>
          <a:endParaRPr lang="en-US"/>
        </a:p>
      </dgm:t>
    </dgm:pt>
    <dgm:pt modelId="{54A1D737-999E-4D14-B943-2C2F366BAB42}" type="sibTrans" cxnId="{2444C93C-B83A-47E8-BB67-06D888660125}">
      <dgm:prSet/>
      <dgm:spPr/>
      <dgm:t>
        <a:bodyPr/>
        <a:lstStyle/>
        <a:p>
          <a:endParaRPr lang="en-US"/>
        </a:p>
      </dgm:t>
    </dgm:pt>
    <dgm:pt modelId="{9C13E818-DC5F-4DAF-B031-FC3BC7D916A8}">
      <dgm:prSet custT="1"/>
      <dgm:spPr/>
      <dgm:t>
        <a:bodyPr/>
        <a:lstStyle/>
        <a:p>
          <a:r>
            <a:rPr lang="en-ZA" sz="1800" dirty="0"/>
            <a:t>African Committee of Experts on the Rights and Welfare of Children (ACERWC)</a:t>
          </a:r>
          <a:endParaRPr lang="en-US" sz="1800" dirty="0"/>
        </a:p>
      </dgm:t>
    </dgm:pt>
    <dgm:pt modelId="{280B7370-72F2-4DCB-B104-8280993976CC}" type="parTrans" cxnId="{685727B2-1F35-4E5E-B187-BCEE4DE022AD}">
      <dgm:prSet/>
      <dgm:spPr/>
      <dgm:t>
        <a:bodyPr/>
        <a:lstStyle/>
        <a:p>
          <a:endParaRPr lang="en-US"/>
        </a:p>
      </dgm:t>
    </dgm:pt>
    <dgm:pt modelId="{5C651CC9-B1E7-461E-B8E4-815295820D0A}" type="sibTrans" cxnId="{685727B2-1F35-4E5E-B187-BCEE4DE022AD}">
      <dgm:prSet/>
      <dgm:spPr/>
      <dgm:t>
        <a:bodyPr/>
        <a:lstStyle/>
        <a:p>
          <a:endParaRPr lang="en-US"/>
        </a:p>
      </dgm:t>
    </dgm:pt>
    <dgm:pt modelId="{BD17EB5B-8D1A-44B7-99AC-92898308E2A7}">
      <dgm:prSet/>
      <dgm:spPr/>
      <dgm:t>
        <a:bodyPr/>
        <a:lstStyle/>
        <a:p>
          <a:r>
            <a:rPr lang="en-ZA" b="1" dirty="0"/>
            <a:t>Regional Frameworks</a:t>
          </a:r>
          <a:endParaRPr lang="en-US" dirty="0"/>
        </a:p>
      </dgm:t>
    </dgm:pt>
    <dgm:pt modelId="{D8A699B9-14DC-45DC-AF17-CAC58247C059}" type="parTrans" cxnId="{4909A4A5-E94E-4598-BCA2-799D7FA4B9D1}">
      <dgm:prSet/>
      <dgm:spPr/>
      <dgm:t>
        <a:bodyPr/>
        <a:lstStyle/>
        <a:p>
          <a:endParaRPr lang="en-US"/>
        </a:p>
      </dgm:t>
    </dgm:pt>
    <dgm:pt modelId="{F63501C8-8134-45B9-9DF5-FD7ACC0452CD}" type="sibTrans" cxnId="{4909A4A5-E94E-4598-BCA2-799D7FA4B9D1}">
      <dgm:prSet/>
      <dgm:spPr/>
      <dgm:t>
        <a:bodyPr/>
        <a:lstStyle/>
        <a:p>
          <a:endParaRPr lang="en-US"/>
        </a:p>
      </dgm:t>
    </dgm:pt>
    <dgm:pt modelId="{DD5EAEF3-0B2B-4952-84D1-4A59D5D5EAF2}">
      <dgm:prSet custT="1"/>
      <dgm:spPr/>
      <dgm:t>
        <a:bodyPr/>
        <a:lstStyle/>
        <a:p>
          <a:r>
            <a:rPr lang="en-ZA" sz="1800" dirty="0"/>
            <a:t>SADC Protocols</a:t>
          </a:r>
          <a:endParaRPr lang="en-US" sz="1800" dirty="0"/>
        </a:p>
      </dgm:t>
    </dgm:pt>
    <dgm:pt modelId="{13746175-FE80-4464-BC9C-268FB488A489}" type="parTrans" cxnId="{5778602A-A453-49FE-965C-4427F5F85EFE}">
      <dgm:prSet/>
      <dgm:spPr/>
      <dgm:t>
        <a:bodyPr/>
        <a:lstStyle/>
        <a:p>
          <a:endParaRPr lang="en-US"/>
        </a:p>
      </dgm:t>
    </dgm:pt>
    <dgm:pt modelId="{8CFFCD9B-BADB-45FB-ABFF-308A2E8554CE}" type="sibTrans" cxnId="{5778602A-A453-49FE-965C-4427F5F85EFE}">
      <dgm:prSet/>
      <dgm:spPr/>
      <dgm:t>
        <a:bodyPr/>
        <a:lstStyle/>
        <a:p>
          <a:endParaRPr lang="en-US"/>
        </a:p>
      </dgm:t>
    </dgm:pt>
    <dgm:pt modelId="{5160A8C0-CC59-42C5-BB83-19B272B61F50}">
      <dgm:prSet/>
      <dgm:spPr/>
      <dgm:t>
        <a:bodyPr/>
        <a:lstStyle/>
        <a:p>
          <a:r>
            <a:rPr lang="en-ZA" b="1" dirty="0"/>
            <a:t>National Frameworks</a:t>
          </a:r>
          <a:endParaRPr lang="en-US" dirty="0"/>
        </a:p>
      </dgm:t>
    </dgm:pt>
    <dgm:pt modelId="{2972E4F2-8E81-4682-AC91-2684798F8517}" type="parTrans" cxnId="{4CC91DBF-F2AA-49AD-BA18-B74EA8BB20EC}">
      <dgm:prSet/>
      <dgm:spPr/>
      <dgm:t>
        <a:bodyPr/>
        <a:lstStyle/>
        <a:p>
          <a:endParaRPr lang="en-US"/>
        </a:p>
      </dgm:t>
    </dgm:pt>
    <dgm:pt modelId="{E0A62297-052D-4B5B-BEB3-11EEB9D4775C}" type="sibTrans" cxnId="{4CC91DBF-F2AA-49AD-BA18-B74EA8BB20EC}">
      <dgm:prSet/>
      <dgm:spPr/>
      <dgm:t>
        <a:bodyPr/>
        <a:lstStyle/>
        <a:p>
          <a:endParaRPr lang="en-US"/>
        </a:p>
      </dgm:t>
    </dgm:pt>
    <dgm:pt modelId="{A673950F-BC66-49B4-B2B7-7242AA69E88A}">
      <dgm:prSet custT="1"/>
      <dgm:spPr/>
      <dgm:t>
        <a:bodyPr/>
        <a:lstStyle/>
        <a:p>
          <a:r>
            <a:rPr lang="en-ZA" sz="1800" dirty="0"/>
            <a:t>National Development Plan (NDP) (2030)</a:t>
          </a:r>
          <a:endParaRPr lang="en-US" sz="1800" dirty="0"/>
        </a:p>
      </dgm:t>
    </dgm:pt>
    <dgm:pt modelId="{B29BC4E0-62C3-41C0-BB97-421316E2507C}" type="parTrans" cxnId="{3F2597C7-28F4-4374-A6AE-25B91AA6167C}">
      <dgm:prSet/>
      <dgm:spPr/>
      <dgm:t>
        <a:bodyPr/>
        <a:lstStyle/>
        <a:p>
          <a:endParaRPr lang="en-US"/>
        </a:p>
      </dgm:t>
    </dgm:pt>
    <dgm:pt modelId="{97C4E6D5-7F79-4C6A-A449-B890817F36BB}" type="sibTrans" cxnId="{3F2597C7-28F4-4374-A6AE-25B91AA6167C}">
      <dgm:prSet/>
      <dgm:spPr/>
      <dgm:t>
        <a:bodyPr/>
        <a:lstStyle/>
        <a:p>
          <a:endParaRPr lang="en-US"/>
        </a:p>
      </dgm:t>
    </dgm:pt>
    <dgm:pt modelId="{736B2A84-A146-4AC0-A17C-AE8F226FF91B}">
      <dgm:prSet custT="1"/>
      <dgm:spPr/>
      <dgm:t>
        <a:bodyPr/>
        <a:lstStyle/>
        <a:p>
          <a:r>
            <a:rPr lang="en-ZA" sz="1800" dirty="0"/>
            <a:t>National Plan of Action for Children (NPAC)(2019 - 2024) </a:t>
          </a:r>
          <a:endParaRPr lang="en-US" sz="1800" dirty="0"/>
        </a:p>
      </dgm:t>
    </dgm:pt>
    <dgm:pt modelId="{1E245449-3F42-418E-9F64-4F613E36C5D1}" type="parTrans" cxnId="{7BA73748-2073-499B-A710-5876664D003B}">
      <dgm:prSet/>
      <dgm:spPr/>
      <dgm:t>
        <a:bodyPr/>
        <a:lstStyle/>
        <a:p>
          <a:endParaRPr lang="en-US"/>
        </a:p>
      </dgm:t>
    </dgm:pt>
    <dgm:pt modelId="{F38BAFDF-89AE-444E-9C12-AB1FCCD54B10}" type="sibTrans" cxnId="{7BA73748-2073-499B-A710-5876664D003B}">
      <dgm:prSet/>
      <dgm:spPr/>
      <dgm:t>
        <a:bodyPr/>
        <a:lstStyle/>
        <a:p>
          <a:endParaRPr lang="en-US"/>
        </a:p>
      </dgm:t>
    </dgm:pt>
    <dgm:pt modelId="{55C7B5E1-097F-4829-8E64-94785C0EA547}">
      <dgm:prSet custT="1"/>
      <dgm:spPr/>
      <dgm:t>
        <a:bodyPr/>
        <a:lstStyle/>
        <a:p>
          <a:r>
            <a:rPr lang="en-ZA" sz="1800" dirty="0"/>
            <a:t>Medium Term Strategic Framework (MTSF) </a:t>
          </a:r>
          <a:endParaRPr lang="en-US" sz="1800" dirty="0"/>
        </a:p>
      </dgm:t>
    </dgm:pt>
    <dgm:pt modelId="{243358E4-7871-44FC-9CA0-D5FB15EE2DEB}" type="parTrans" cxnId="{0F4183B9-4495-44C2-834C-A6854A6BE4C7}">
      <dgm:prSet/>
      <dgm:spPr/>
      <dgm:t>
        <a:bodyPr/>
        <a:lstStyle/>
        <a:p>
          <a:endParaRPr lang="en-US"/>
        </a:p>
      </dgm:t>
    </dgm:pt>
    <dgm:pt modelId="{CB016963-E197-43AA-B24D-4C4A05A3EC83}" type="sibTrans" cxnId="{0F4183B9-4495-44C2-834C-A6854A6BE4C7}">
      <dgm:prSet/>
      <dgm:spPr/>
      <dgm:t>
        <a:bodyPr/>
        <a:lstStyle/>
        <a:p>
          <a:endParaRPr lang="en-US"/>
        </a:p>
      </dgm:t>
    </dgm:pt>
    <dgm:pt modelId="{ACD6A9F2-12B3-4C08-890A-614AD58AE144}" type="pres">
      <dgm:prSet presAssocID="{16D0A0F5-0EAD-44BA-8560-77B34CDFBED6}" presName="linear" presStyleCnt="0">
        <dgm:presLayoutVars>
          <dgm:animLvl val="lvl"/>
          <dgm:resizeHandles val="exact"/>
        </dgm:presLayoutVars>
      </dgm:prSet>
      <dgm:spPr/>
      <dgm:t>
        <a:bodyPr/>
        <a:lstStyle/>
        <a:p>
          <a:endParaRPr lang="en-US"/>
        </a:p>
      </dgm:t>
    </dgm:pt>
    <dgm:pt modelId="{838549C3-3BF4-4287-86CC-D58B8F6BE48B}" type="pres">
      <dgm:prSet presAssocID="{6EE407DC-DE6B-49D7-9965-F843CB38EEC1}" presName="parentText" presStyleLbl="node1" presStyleIdx="0" presStyleCnt="5">
        <dgm:presLayoutVars>
          <dgm:chMax val="0"/>
          <dgm:bulletEnabled val="1"/>
        </dgm:presLayoutVars>
      </dgm:prSet>
      <dgm:spPr/>
      <dgm:t>
        <a:bodyPr/>
        <a:lstStyle/>
        <a:p>
          <a:endParaRPr lang="en-US"/>
        </a:p>
      </dgm:t>
    </dgm:pt>
    <dgm:pt modelId="{2EA24859-67C2-4EDC-8414-190697CA083C}" type="pres">
      <dgm:prSet presAssocID="{A26C7417-0797-45F8-8DF2-F2EBE468D48F}" presName="spacer" presStyleCnt="0"/>
      <dgm:spPr/>
    </dgm:pt>
    <dgm:pt modelId="{03430527-FDCC-4446-B02B-4DD9B74A2172}" type="pres">
      <dgm:prSet presAssocID="{0527F8F9-7CC3-440C-9A77-BBE9C8CF689F}" presName="parentText" presStyleLbl="node1" presStyleIdx="1" presStyleCnt="5">
        <dgm:presLayoutVars>
          <dgm:chMax val="0"/>
          <dgm:bulletEnabled val="1"/>
        </dgm:presLayoutVars>
      </dgm:prSet>
      <dgm:spPr/>
      <dgm:t>
        <a:bodyPr/>
        <a:lstStyle/>
        <a:p>
          <a:endParaRPr lang="en-US"/>
        </a:p>
      </dgm:t>
    </dgm:pt>
    <dgm:pt modelId="{ED9EC1BC-40E5-48E2-9D1A-F107DCDA06D9}" type="pres">
      <dgm:prSet presAssocID="{0527F8F9-7CC3-440C-9A77-BBE9C8CF689F}" presName="childText" presStyleLbl="revTx" presStyleIdx="0" presStyleCnt="4">
        <dgm:presLayoutVars>
          <dgm:bulletEnabled val="1"/>
        </dgm:presLayoutVars>
      </dgm:prSet>
      <dgm:spPr/>
      <dgm:t>
        <a:bodyPr/>
        <a:lstStyle/>
        <a:p>
          <a:endParaRPr lang="en-US"/>
        </a:p>
      </dgm:t>
    </dgm:pt>
    <dgm:pt modelId="{98520AB8-BA7B-4A4F-8C99-F9E36FED7E82}" type="pres">
      <dgm:prSet presAssocID="{70C38353-2685-483A-9063-8F3EDA49EBAA}" presName="parentText" presStyleLbl="node1" presStyleIdx="2" presStyleCnt="5">
        <dgm:presLayoutVars>
          <dgm:chMax val="0"/>
          <dgm:bulletEnabled val="1"/>
        </dgm:presLayoutVars>
      </dgm:prSet>
      <dgm:spPr/>
      <dgm:t>
        <a:bodyPr/>
        <a:lstStyle/>
        <a:p>
          <a:endParaRPr lang="en-US"/>
        </a:p>
      </dgm:t>
    </dgm:pt>
    <dgm:pt modelId="{D490EB9C-F492-4CAB-A7D2-D06CF27E63DE}" type="pres">
      <dgm:prSet presAssocID="{70C38353-2685-483A-9063-8F3EDA49EBAA}" presName="childText" presStyleLbl="revTx" presStyleIdx="1" presStyleCnt="4">
        <dgm:presLayoutVars>
          <dgm:bulletEnabled val="1"/>
        </dgm:presLayoutVars>
      </dgm:prSet>
      <dgm:spPr/>
      <dgm:t>
        <a:bodyPr/>
        <a:lstStyle/>
        <a:p>
          <a:endParaRPr lang="en-US"/>
        </a:p>
      </dgm:t>
    </dgm:pt>
    <dgm:pt modelId="{E787E930-D051-4584-9EEF-B3687F67CC7D}" type="pres">
      <dgm:prSet presAssocID="{BD17EB5B-8D1A-44B7-99AC-92898308E2A7}" presName="parentText" presStyleLbl="node1" presStyleIdx="3" presStyleCnt="5">
        <dgm:presLayoutVars>
          <dgm:chMax val="0"/>
          <dgm:bulletEnabled val="1"/>
        </dgm:presLayoutVars>
      </dgm:prSet>
      <dgm:spPr/>
      <dgm:t>
        <a:bodyPr/>
        <a:lstStyle/>
        <a:p>
          <a:endParaRPr lang="en-US"/>
        </a:p>
      </dgm:t>
    </dgm:pt>
    <dgm:pt modelId="{A7F24A1D-4B77-4088-9D4E-4F3E5E035EFA}" type="pres">
      <dgm:prSet presAssocID="{BD17EB5B-8D1A-44B7-99AC-92898308E2A7}" presName="childText" presStyleLbl="revTx" presStyleIdx="2" presStyleCnt="4">
        <dgm:presLayoutVars>
          <dgm:bulletEnabled val="1"/>
        </dgm:presLayoutVars>
      </dgm:prSet>
      <dgm:spPr/>
      <dgm:t>
        <a:bodyPr/>
        <a:lstStyle/>
        <a:p>
          <a:endParaRPr lang="en-US"/>
        </a:p>
      </dgm:t>
    </dgm:pt>
    <dgm:pt modelId="{F36DF492-3618-49AB-BAAE-58490F9CC5F4}" type="pres">
      <dgm:prSet presAssocID="{5160A8C0-CC59-42C5-BB83-19B272B61F50}" presName="parentText" presStyleLbl="node1" presStyleIdx="4" presStyleCnt="5">
        <dgm:presLayoutVars>
          <dgm:chMax val="0"/>
          <dgm:bulletEnabled val="1"/>
        </dgm:presLayoutVars>
      </dgm:prSet>
      <dgm:spPr/>
      <dgm:t>
        <a:bodyPr/>
        <a:lstStyle/>
        <a:p>
          <a:endParaRPr lang="en-US"/>
        </a:p>
      </dgm:t>
    </dgm:pt>
    <dgm:pt modelId="{DB73DD95-F1BE-4607-885A-2ED95839413D}" type="pres">
      <dgm:prSet presAssocID="{5160A8C0-CC59-42C5-BB83-19B272B61F50}" presName="childText" presStyleLbl="revTx" presStyleIdx="3" presStyleCnt="4">
        <dgm:presLayoutVars>
          <dgm:bulletEnabled val="1"/>
        </dgm:presLayoutVars>
      </dgm:prSet>
      <dgm:spPr/>
      <dgm:t>
        <a:bodyPr/>
        <a:lstStyle/>
        <a:p>
          <a:endParaRPr lang="en-US"/>
        </a:p>
      </dgm:t>
    </dgm:pt>
  </dgm:ptLst>
  <dgm:cxnLst>
    <dgm:cxn modelId="{FEAFDA30-25B9-4C4B-8C7D-D990BA26774E}" srcId="{0527F8F9-7CC3-440C-9A77-BBE9C8CF689F}" destId="{4FBC9876-7536-4C61-94D7-02A8D7B5B87F}" srcOrd="1" destOrd="0" parTransId="{1459D7EE-D014-4F1E-97C6-BED90C9238DF}" sibTransId="{653742B3-8E7A-40FC-B9E3-7C9772AA273C}"/>
    <dgm:cxn modelId="{9AED4753-AB24-4E0A-B4BF-62398B8DE5CE}" type="presOf" srcId="{B6B9B268-17F9-4671-AB34-210E367CC56C}" destId="{ED9EC1BC-40E5-48E2-9D1A-F107DCDA06D9}" srcOrd="0" destOrd="2" presId="urn:microsoft.com/office/officeart/2005/8/layout/vList2"/>
    <dgm:cxn modelId="{0F76106F-0080-49B6-AB4B-55E3CD60B735}" srcId="{0527F8F9-7CC3-440C-9A77-BBE9C8CF689F}" destId="{B6B9B268-17F9-4671-AB34-210E367CC56C}" srcOrd="2" destOrd="0" parTransId="{139221E8-689F-459F-B069-E35AF5203C69}" sibTransId="{0DF9D6B0-B379-44FD-A864-F7FB993CA495}"/>
    <dgm:cxn modelId="{685727B2-1F35-4E5E-B187-BCEE4DE022AD}" srcId="{70C38353-2685-483A-9063-8F3EDA49EBAA}" destId="{9C13E818-DC5F-4DAF-B031-FC3BC7D916A8}" srcOrd="1" destOrd="0" parTransId="{280B7370-72F2-4DCB-B104-8280993976CC}" sibTransId="{5C651CC9-B1E7-461E-B8E4-815295820D0A}"/>
    <dgm:cxn modelId="{544772EA-C7AB-4D06-9F99-43E5D6811452}" type="presOf" srcId="{736B2A84-A146-4AC0-A17C-AE8F226FF91B}" destId="{DB73DD95-F1BE-4607-885A-2ED95839413D}" srcOrd="0" destOrd="1" presId="urn:microsoft.com/office/officeart/2005/8/layout/vList2"/>
    <dgm:cxn modelId="{4654ABE9-61B4-4FDB-B844-BC9DC44B615C}" type="presOf" srcId="{5160A8C0-CC59-42C5-BB83-19B272B61F50}" destId="{F36DF492-3618-49AB-BAAE-58490F9CC5F4}" srcOrd="0" destOrd="0" presId="urn:microsoft.com/office/officeart/2005/8/layout/vList2"/>
    <dgm:cxn modelId="{D19F6B0F-590E-4DB4-A42A-5CA4F473F023}" type="presOf" srcId="{BD17EB5B-8D1A-44B7-99AC-92898308E2A7}" destId="{E787E930-D051-4584-9EEF-B3687F67CC7D}" srcOrd="0" destOrd="0" presId="urn:microsoft.com/office/officeart/2005/8/layout/vList2"/>
    <dgm:cxn modelId="{3F2597C7-28F4-4374-A6AE-25B91AA6167C}" srcId="{5160A8C0-CC59-42C5-BB83-19B272B61F50}" destId="{A673950F-BC66-49B4-B2B7-7242AA69E88A}" srcOrd="0" destOrd="0" parTransId="{B29BC4E0-62C3-41C0-BB97-421316E2507C}" sibTransId="{97C4E6D5-7F79-4C6A-A449-B890817F36BB}"/>
    <dgm:cxn modelId="{CAA2396E-0451-4798-B23C-7E09DEC01995}" srcId="{16D0A0F5-0EAD-44BA-8560-77B34CDFBED6}" destId="{0527F8F9-7CC3-440C-9A77-BBE9C8CF689F}" srcOrd="1" destOrd="0" parTransId="{EF1374E4-8AC3-4AA5-BFD0-BCC376FE80C5}" sibTransId="{56C310D3-9D57-4E27-8296-DF6C742A2BA5}"/>
    <dgm:cxn modelId="{7ABCD619-FBB9-40B6-A5C1-AB76FBE90679}" type="presOf" srcId="{70C38353-2685-483A-9063-8F3EDA49EBAA}" destId="{98520AB8-BA7B-4A4F-8C99-F9E36FED7E82}" srcOrd="0" destOrd="0" presId="urn:microsoft.com/office/officeart/2005/8/layout/vList2"/>
    <dgm:cxn modelId="{5662E759-0C88-4B5E-A6D0-1B98B6385807}" type="presOf" srcId="{16D0A0F5-0EAD-44BA-8560-77B34CDFBED6}" destId="{ACD6A9F2-12B3-4C08-890A-614AD58AE144}" srcOrd="0" destOrd="0" presId="urn:microsoft.com/office/officeart/2005/8/layout/vList2"/>
    <dgm:cxn modelId="{9E24191C-8C81-42F1-9E4B-8E14BF58AA80}" type="presOf" srcId="{6EE407DC-DE6B-49D7-9965-F843CB38EEC1}" destId="{838549C3-3BF4-4287-86CC-D58B8F6BE48B}" srcOrd="0" destOrd="0" presId="urn:microsoft.com/office/officeart/2005/8/layout/vList2"/>
    <dgm:cxn modelId="{1538703A-422E-496D-905E-8D437E84A8B1}" type="presOf" srcId="{DD5EAEF3-0B2B-4952-84D1-4A59D5D5EAF2}" destId="{A7F24A1D-4B77-4088-9D4E-4F3E5E035EFA}" srcOrd="0" destOrd="0" presId="urn:microsoft.com/office/officeart/2005/8/layout/vList2"/>
    <dgm:cxn modelId="{4909A4A5-E94E-4598-BCA2-799D7FA4B9D1}" srcId="{16D0A0F5-0EAD-44BA-8560-77B34CDFBED6}" destId="{BD17EB5B-8D1A-44B7-99AC-92898308E2A7}" srcOrd="3" destOrd="0" parTransId="{D8A699B9-14DC-45DC-AF17-CAC58247C059}" sibTransId="{F63501C8-8134-45B9-9DF5-FD7ACC0452CD}"/>
    <dgm:cxn modelId="{0F4183B9-4495-44C2-834C-A6854A6BE4C7}" srcId="{5160A8C0-CC59-42C5-BB83-19B272B61F50}" destId="{55C7B5E1-097F-4829-8E64-94785C0EA547}" srcOrd="2" destOrd="0" parTransId="{243358E4-7871-44FC-9CA0-D5FB15EE2DEB}" sibTransId="{CB016963-E197-43AA-B24D-4C4A05A3EC83}"/>
    <dgm:cxn modelId="{5778602A-A453-49FE-965C-4427F5F85EFE}" srcId="{BD17EB5B-8D1A-44B7-99AC-92898308E2A7}" destId="{DD5EAEF3-0B2B-4952-84D1-4A59D5D5EAF2}" srcOrd="0" destOrd="0" parTransId="{13746175-FE80-4464-BC9C-268FB488A489}" sibTransId="{8CFFCD9B-BADB-45FB-ABFF-308A2E8554CE}"/>
    <dgm:cxn modelId="{207CC2AA-139E-4CD0-9A94-AE846D1CD37C}" type="presOf" srcId="{A673950F-BC66-49B4-B2B7-7242AA69E88A}" destId="{DB73DD95-F1BE-4607-885A-2ED95839413D}" srcOrd="0" destOrd="0" presId="urn:microsoft.com/office/officeart/2005/8/layout/vList2"/>
    <dgm:cxn modelId="{0E4DC587-C581-4A78-A8D2-E936EFA3B6EB}" type="presOf" srcId="{4FBC9876-7536-4C61-94D7-02A8D7B5B87F}" destId="{ED9EC1BC-40E5-48E2-9D1A-F107DCDA06D9}" srcOrd="0" destOrd="1" presId="urn:microsoft.com/office/officeart/2005/8/layout/vList2"/>
    <dgm:cxn modelId="{189847E1-D949-418A-AA8B-9CDC61B2F6D7}" srcId="{16D0A0F5-0EAD-44BA-8560-77B34CDFBED6}" destId="{70C38353-2685-483A-9063-8F3EDA49EBAA}" srcOrd="2" destOrd="0" parTransId="{DA332E5A-E4DD-467C-BDB2-F941FA9AF8EB}" sibTransId="{9040E0C1-0AB5-48B8-AFBB-50151ED4D7E1}"/>
    <dgm:cxn modelId="{4CC91DBF-F2AA-49AD-BA18-B74EA8BB20EC}" srcId="{16D0A0F5-0EAD-44BA-8560-77B34CDFBED6}" destId="{5160A8C0-CC59-42C5-BB83-19B272B61F50}" srcOrd="4" destOrd="0" parTransId="{2972E4F2-8E81-4682-AC91-2684798F8517}" sibTransId="{E0A62297-052D-4B5B-BEB3-11EEB9D4775C}"/>
    <dgm:cxn modelId="{D68FE29F-43C8-4960-A915-D166B4C8B742}" type="presOf" srcId="{6EAD7551-CBC8-4472-86D4-EE4438E83313}" destId="{D490EB9C-F492-4CAB-A7D2-D06CF27E63DE}" srcOrd="0" destOrd="0" presId="urn:microsoft.com/office/officeart/2005/8/layout/vList2"/>
    <dgm:cxn modelId="{2444C93C-B83A-47E8-BB67-06D888660125}" srcId="{70C38353-2685-483A-9063-8F3EDA49EBAA}" destId="{6EAD7551-CBC8-4472-86D4-EE4438E83313}" srcOrd="0" destOrd="0" parTransId="{11E2B85B-C6A9-4C59-9471-56B5BB7C043E}" sibTransId="{54A1D737-999E-4D14-B943-2C2F366BAB42}"/>
    <dgm:cxn modelId="{12BA0FEA-3EC0-4387-9EF7-384C86D94858}" srcId="{16D0A0F5-0EAD-44BA-8560-77B34CDFBED6}" destId="{6EE407DC-DE6B-49D7-9965-F843CB38EEC1}" srcOrd="0" destOrd="0" parTransId="{0B6F8440-7BA2-4322-AA99-65C49DF87E09}" sibTransId="{A26C7417-0797-45F8-8DF2-F2EBE468D48F}"/>
    <dgm:cxn modelId="{1A8639A1-0F43-445E-8037-D82C58E2DB06}" type="presOf" srcId="{55C7B5E1-097F-4829-8E64-94785C0EA547}" destId="{DB73DD95-F1BE-4607-885A-2ED95839413D}" srcOrd="0" destOrd="2" presId="urn:microsoft.com/office/officeart/2005/8/layout/vList2"/>
    <dgm:cxn modelId="{7BA73748-2073-499B-A710-5876664D003B}" srcId="{5160A8C0-CC59-42C5-BB83-19B272B61F50}" destId="{736B2A84-A146-4AC0-A17C-AE8F226FF91B}" srcOrd="1" destOrd="0" parTransId="{1E245449-3F42-418E-9F64-4F613E36C5D1}" sibTransId="{F38BAFDF-89AE-444E-9C12-AB1FCCD54B10}"/>
    <dgm:cxn modelId="{6A5F6C21-5B39-43A1-8CA7-7C2C225EAD10}" type="presOf" srcId="{419E6083-F759-4826-939F-6F3B51470C47}" destId="{ED9EC1BC-40E5-48E2-9D1A-F107DCDA06D9}" srcOrd="0" destOrd="0" presId="urn:microsoft.com/office/officeart/2005/8/layout/vList2"/>
    <dgm:cxn modelId="{59DE09DF-A785-4575-A06E-8D319DB29942}" srcId="{0527F8F9-7CC3-440C-9A77-BBE9C8CF689F}" destId="{419E6083-F759-4826-939F-6F3B51470C47}" srcOrd="0" destOrd="0" parTransId="{BFDB34E6-3AE4-44D6-B25F-8821E6557510}" sibTransId="{C64183F2-3A35-4A62-90F8-8B5D9FC6F057}"/>
    <dgm:cxn modelId="{5FDEF0D9-A06A-4F2A-AD08-0505CA113DAC}" type="presOf" srcId="{0527F8F9-7CC3-440C-9A77-BBE9C8CF689F}" destId="{03430527-FDCC-4446-B02B-4DD9B74A2172}" srcOrd="0" destOrd="0" presId="urn:microsoft.com/office/officeart/2005/8/layout/vList2"/>
    <dgm:cxn modelId="{14C812A6-0751-4319-932A-C8676D669CDA}" type="presOf" srcId="{9C13E818-DC5F-4DAF-B031-FC3BC7D916A8}" destId="{D490EB9C-F492-4CAB-A7D2-D06CF27E63DE}" srcOrd="0" destOrd="1" presId="urn:microsoft.com/office/officeart/2005/8/layout/vList2"/>
    <dgm:cxn modelId="{49DA8AAF-028E-41EE-829D-DDE3DF95C2B3}" type="presParOf" srcId="{ACD6A9F2-12B3-4C08-890A-614AD58AE144}" destId="{838549C3-3BF4-4287-86CC-D58B8F6BE48B}" srcOrd="0" destOrd="0" presId="urn:microsoft.com/office/officeart/2005/8/layout/vList2"/>
    <dgm:cxn modelId="{28967B9D-DA05-4A80-A3B8-3F81D3079231}" type="presParOf" srcId="{ACD6A9F2-12B3-4C08-890A-614AD58AE144}" destId="{2EA24859-67C2-4EDC-8414-190697CA083C}" srcOrd="1" destOrd="0" presId="urn:microsoft.com/office/officeart/2005/8/layout/vList2"/>
    <dgm:cxn modelId="{C2E9A925-F351-4DC2-9829-919A8DA634AE}" type="presParOf" srcId="{ACD6A9F2-12B3-4C08-890A-614AD58AE144}" destId="{03430527-FDCC-4446-B02B-4DD9B74A2172}" srcOrd="2" destOrd="0" presId="urn:microsoft.com/office/officeart/2005/8/layout/vList2"/>
    <dgm:cxn modelId="{7F20DA6F-8D1D-4D3E-A421-2DE2584EC4E2}" type="presParOf" srcId="{ACD6A9F2-12B3-4C08-890A-614AD58AE144}" destId="{ED9EC1BC-40E5-48E2-9D1A-F107DCDA06D9}" srcOrd="3" destOrd="0" presId="urn:microsoft.com/office/officeart/2005/8/layout/vList2"/>
    <dgm:cxn modelId="{553F8F97-76D4-41BD-B078-98113759C0AD}" type="presParOf" srcId="{ACD6A9F2-12B3-4C08-890A-614AD58AE144}" destId="{98520AB8-BA7B-4A4F-8C99-F9E36FED7E82}" srcOrd="4" destOrd="0" presId="urn:microsoft.com/office/officeart/2005/8/layout/vList2"/>
    <dgm:cxn modelId="{BBCF76CE-EF0A-455A-A13F-72134E0FDD97}" type="presParOf" srcId="{ACD6A9F2-12B3-4C08-890A-614AD58AE144}" destId="{D490EB9C-F492-4CAB-A7D2-D06CF27E63DE}" srcOrd="5" destOrd="0" presId="urn:microsoft.com/office/officeart/2005/8/layout/vList2"/>
    <dgm:cxn modelId="{1AA0D14D-EC6D-4E3A-B66B-539DC8865BF2}" type="presParOf" srcId="{ACD6A9F2-12B3-4C08-890A-614AD58AE144}" destId="{E787E930-D051-4584-9EEF-B3687F67CC7D}" srcOrd="6" destOrd="0" presId="urn:microsoft.com/office/officeart/2005/8/layout/vList2"/>
    <dgm:cxn modelId="{CB7D5408-A090-481C-B91C-926ACD76101A}" type="presParOf" srcId="{ACD6A9F2-12B3-4C08-890A-614AD58AE144}" destId="{A7F24A1D-4B77-4088-9D4E-4F3E5E035EFA}" srcOrd="7" destOrd="0" presId="urn:microsoft.com/office/officeart/2005/8/layout/vList2"/>
    <dgm:cxn modelId="{C24EBCE6-34D4-452F-8818-B216B47963D5}" type="presParOf" srcId="{ACD6A9F2-12B3-4C08-890A-614AD58AE144}" destId="{F36DF492-3618-49AB-BAAE-58490F9CC5F4}" srcOrd="8" destOrd="0" presId="urn:microsoft.com/office/officeart/2005/8/layout/vList2"/>
    <dgm:cxn modelId="{DCFB6C68-C406-425B-8861-F5AA0535BB5E}" type="presParOf" srcId="{ACD6A9F2-12B3-4C08-890A-614AD58AE144}" destId="{DB73DD95-F1BE-4607-885A-2ED95839413D}"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46805B-FAF4-4D62-B122-1F32EE5D888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78FE00C0-77A5-4F0B-AD41-BAEC989073D1}">
      <dgm:prSet custT="1"/>
      <dgm:spPr/>
      <dgm:t>
        <a:bodyPr/>
        <a:lstStyle/>
        <a:p>
          <a:r>
            <a:rPr lang="en-ZA" sz="2000" dirty="0"/>
            <a:t>South African Parliament</a:t>
          </a:r>
          <a:endParaRPr lang="en-US" sz="2000" dirty="0"/>
        </a:p>
      </dgm:t>
    </dgm:pt>
    <dgm:pt modelId="{893D7CBA-B665-4F3D-A347-B5729BF3B0FF}" type="parTrans" cxnId="{9026030E-616C-4493-B0E3-F005FCF044F9}">
      <dgm:prSet/>
      <dgm:spPr/>
      <dgm:t>
        <a:bodyPr/>
        <a:lstStyle/>
        <a:p>
          <a:endParaRPr lang="en-US"/>
        </a:p>
      </dgm:t>
    </dgm:pt>
    <dgm:pt modelId="{EEB1E430-A9F9-4A81-8641-A2B581C56B3D}" type="sibTrans" cxnId="{9026030E-616C-4493-B0E3-F005FCF044F9}">
      <dgm:prSet/>
      <dgm:spPr/>
      <dgm:t>
        <a:bodyPr/>
        <a:lstStyle/>
        <a:p>
          <a:endParaRPr lang="en-US"/>
        </a:p>
      </dgm:t>
    </dgm:pt>
    <dgm:pt modelId="{8E851451-A20D-4B52-8E79-F0CF12361139}">
      <dgm:prSet custT="1"/>
      <dgm:spPr/>
      <dgm:t>
        <a:bodyPr/>
        <a:lstStyle/>
        <a:p>
          <a:r>
            <a:rPr lang="en-ZA" sz="2000" dirty="0"/>
            <a:t>South African Constitutional Court</a:t>
          </a:r>
          <a:endParaRPr lang="en-US" sz="2000" dirty="0"/>
        </a:p>
      </dgm:t>
    </dgm:pt>
    <dgm:pt modelId="{94F66808-3A35-45EB-8079-248F611A2D8F}" type="parTrans" cxnId="{AB1B8A31-9F35-42A1-9D2D-EFE069885ACA}">
      <dgm:prSet/>
      <dgm:spPr/>
      <dgm:t>
        <a:bodyPr/>
        <a:lstStyle/>
        <a:p>
          <a:endParaRPr lang="en-US"/>
        </a:p>
      </dgm:t>
    </dgm:pt>
    <dgm:pt modelId="{9D734694-E1F2-435C-B911-3591DAA43EF3}" type="sibTrans" cxnId="{AB1B8A31-9F35-42A1-9D2D-EFE069885ACA}">
      <dgm:prSet/>
      <dgm:spPr/>
      <dgm:t>
        <a:bodyPr/>
        <a:lstStyle/>
        <a:p>
          <a:endParaRPr lang="en-US"/>
        </a:p>
      </dgm:t>
    </dgm:pt>
    <dgm:pt modelId="{B82D5D4C-1DE8-4FF5-B68C-56AD91036D72}">
      <dgm:prSet custT="1"/>
      <dgm:spPr/>
      <dgm:t>
        <a:bodyPr/>
        <a:lstStyle/>
        <a:p>
          <a:r>
            <a:rPr lang="en-ZA" sz="2000" dirty="0"/>
            <a:t>Office of the Rights of Children (ORC)</a:t>
          </a:r>
          <a:endParaRPr lang="en-US" sz="2000" dirty="0"/>
        </a:p>
      </dgm:t>
    </dgm:pt>
    <dgm:pt modelId="{5993BDD5-01C7-4D56-9EA1-9D957AE46273}" type="parTrans" cxnId="{EEA91D48-0007-4E11-BA25-B1AA2AE3FD3F}">
      <dgm:prSet/>
      <dgm:spPr/>
      <dgm:t>
        <a:bodyPr/>
        <a:lstStyle/>
        <a:p>
          <a:endParaRPr lang="en-US"/>
        </a:p>
      </dgm:t>
    </dgm:pt>
    <dgm:pt modelId="{0A02D70D-0697-4927-9329-4622AEAD881B}" type="sibTrans" cxnId="{EEA91D48-0007-4E11-BA25-B1AA2AE3FD3F}">
      <dgm:prSet/>
      <dgm:spPr/>
      <dgm:t>
        <a:bodyPr/>
        <a:lstStyle/>
        <a:p>
          <a:endParaRPr lang="en-US"/>
        </a:p>
      </dgm:t>
    </dgm:pt>
    <dgm:pt modelId="{718A0896-39F0-45E9-B462-9561760F339D}">
      <dgm:prSet custT="1"/>
      <dgm:spPr/>
      <dgm:t>
        <a:bodyPr/>
        <a:lstStyle/>
        <a:p>
          <a:r>
            <a:rPr lang="en-ZA" sz="2000" dirty="0"/>
            <a:t>National Children’s Rights Inter-sectoral Coordinating Committee</a:t>
          </a:r>
          <a:endParaRPr lang="en-US" sz="2000" dirty="0"/>
        </a:p>
      </dgm:t>
    </dgm:pt>
    <dgm:pt modelId="{1BF392A1-B5CA-49E7-859B-193E3F66B67E}" type="parTrans" cxnId="{10A82E4B-F2FA-4B29-83E8-EBEAF6A606F1}">
      <dgm:prSet/>
      <dgm:spPr/>
      <dgm:t>
        <a:bodyPr/>
        <a:lstStyle/>
        <a:p>
          <a:endParaRPr lang="en-US"/>
        </a:p>
      </dgm:t>
    </dgm:pt>
    <dgm:pt modelId="{AA24B2A1-D08A-463E-BE20-4F242F06E29C}" type="sibTrans" cxnId="{10A82E4B-F2FA-4B29-83E8-EBEAF6A606F1}">
      <dgm:prSet/>
      <dgm:spPr/>
      <dgm:t>
        <a:bodyPr/>
        <a:lstStyle/>
        <a:p>
          <a:endParaRPr lang="en-US"/>
        </a:p>
      </dgm:t>
    </dgm:pt>
    <dgm:pt modelId="{A147DC89-C136-449B-867C-EF8C67EED628}">
      <dgm:prSet custT="1"/>
      <dgm:spPr/>
      <dgm:t>
        <a:bodyPr/>
        <a:lstStyle/>
        <a:p>
          <a:r>
            <a:rPr lang="en-ZA" sz="2000" dirty="0"/>
            <a:t>Provincial Legislatures</a:t>
          </a:r>
          <a:endParaRPr lang="en-US" sz="2000" dirty="0"/>
        </a:p>
      </dgm:t>
    </dgm:pt>
    <dgm:pt modelId="{674FA16F-6EF9-4F1C-8AF2-1FCB502C4F6E}" type="parTrans" cxnId="{F247CF94-2739-4218-8994-8902D62D5933}">
      <dgm:prSet/>
      <dgm:spPr/>
      <dgm:t>
        <a:bodyPr/>
        <a:lstStyle/>
        <a:p>
          <a:endParaRPr lang="en-US"/>
        </a:p>
      </dgm:t>
    </dgm:pt>
    <dgm:pt modelId="{0F6F08AE-B37C-4370-8E47-60D5C3FE46D4}" type="sibTrans" cxnId="{F247CF94-2739-4218-8994-8902D62D5933}">
      <dgm:prSet/>
      <dgm:spPr/>
      <dgm:t>
        <a:bodyPr/>
        <a:lstStyle/>
        <a:p>
          <a:endParaRPr lang="en-US"/>
        </a:p>
      </dgm:t>
    </dgm:pt>
    <dgm:pt modelId="{DEF12328-AE8C-441C-A208-0D3677F84D1B}">
      <dgm:prSet custT="1"/>
      <dgm:spPr/>
      <dgm:t>
        <a:bodyPr/>
        <a:lstStyle/>
        <a:p>
          <a:r>
            <a:rPr lang="en-ZA" sz="2000" dirty="0"/>
            <a:t>Mayoral      Councils</a:t>
          </a:r>
          <a:endParaRPr lang="en-US" sz="2000" dirty="0"/>
        </a:p>
      </dgm:t>
    </dgm:pt>
    <dgm:pt modelId="{EE441710-DE2D-4ECC-84E7-023C0047CF68}" type="parTrans" cxnId="{C7349D0F-EEFE-471E-8129-7876DCECE79B}">
      <dgm:prSet/>
      <dgm:spPr/>
      <dgm:t>
        <a:bodyPr/>
        <a:lstStyle/>
        <a:p>
          <a:endParaRPr lang="en-US"/>
        </a:p>
      </dgm:t>
    </dgm:pt>
    <dgm:pt modelId="{79ACCEF8-A007-4DAD-AB17-25A2A1E65B85}" type="sibTrans" cxnId="{C7349D0F-EEFE-471E-8129-7876DCECE79B}">
      <dgm:prSet/>
      <dgm:spPr/>
      <dgm:t>
        <a:bodyPr/>
        <a:lstStyle/>
        <a:p>
          <a:endParaRPr lang="en-US"/>
        </a:p>
      </dgm:t>
    </dgm:pt>
    <dgm:pt modelId="{447BF466-E42D-43AB-B5CD-B2A8E7787A6F}">
      <dgm:prSet custT="1"/>
      <dgm:spPr/>
      <dgm:t>
        <a:bodyPr/>
        <a:lstStyle/>
        <a:p>
          <a:r>
            <a:rPr lang="en-ZA" sz="2000" dirty="0"/>
            <a:t>South African Police Services (SAPS)</a:t>
          </a:r>
          <a:endParaRPr lang="en-US" sz="2000" dirty="0"/>
        </a:p>
      </dgm:t>
    </dgm:pt>
    <dgm:pt modelId="{5EA6BB05-9AB8-4511-A9DA-73A6F38EF68E}" type="parTrans" cxnId="{D6F5D03C-ABC2-4E50-AE62-5728E2851C30}">
      <dgm:prSet/>
      <dgm:spPr/>
      <dgm:t>
        <a:bodyPr/>
        <a:lstStyle/>
        <a:p>
          <a:endParaRPr lang="en-US"/>
        </a:p>
      </dgm:t>
    </dgm:pt>
    <dgm:pt modelId="{FB8690FA-B88F-498B-B2F3-95D2FA8ABC23}" type="sibTrans" cxnId="{D6F5D03C-ABC2-4E50-AE62-5728E2851C30}">
      <dgm:prSet/>
      <dgm:spPr/>
      <dgm:t>
        <a:bodyPr/>
        <a:lstStyle/>
        <a:p>
          <a:endParaRPr lang="en-US"/>
        </a:p>
      </dgm:t>
    </dgm:pt>
    <dgm:pt modelId="{AF118E37-13BE-47C7-8A94-734D5EE9FD14}">
      <dgm:prSet custT="1"/>
      <dgm:spPr/>
      <dgm:t>
        <a:bodyPr/>
        <a:lstStyle/>
        <a:p>
          <a:r>
            <a:rPr lang="en-ZA" sz="2000" dirty="0"/>
            <a:t>South African Human Rights Commission (SAHRC)</a:t>
          </a:r>
          <a:endParaRPr lang="en-US" sz="2000" dirty="0"/>
        </a:p>
      </dgm:t>
    </dgm:pt>
    <dgm:pt modelId="{79302F46-4AA7-4542-AEB4-BD49E1D1D105}" type="parTrans" cxnId="{8F5C3691-14E9-4A6D-980B-78C012713B37}">
      <dgm:prSet/>
      <dgm:spPr/>
      <dgm:t>
        <a:bodyPr/>
        <a:lstStyle/>
        <a:p>
          <a:endParaRPr lang="en-US"/>
        </a:p>
      </dgm:t>
    </dgm:pt>
    <dgm:pt modelId="{1F50693D-B2CC-49F4-9E4B-28DC59C85CE2}" type="sibTrans" cxnId="{8F5C3691-14E9-4A6D-980B-78C012713B37}">
      <dgm:prSet/>
      <dgm:spPr/>
      <dgm:t>
        <a:bodyPr/>
        <a:lstStyle/>
        <a:p>
          <a:endParaRPr lang="en-US"/>
        </a:p>
      </dgm:t>
    </dgm:pt>
    <dgm:pt modelId="{5475FB38-4D17-4E1D-B08D-672E58F6DA64}">
      <dgm:prSet/>
      <dgm:spPr/>
      <dgm:t>
        <a:bodyPr/>
        <a:lstStyle/>
        <a:p>
          <a:r>
            <a:rPr lang="en-ZA" dirty="0"/>
            <a:t>Commission for the Promotion and Protection of the Rights of Cultural, Religious and Linguistic Communities</a:t>
          </a:r>
          <a:endParaRPr lang="en-US" dirty="0"/>
        </a:p>
      </dgm:t>
    </dgm:pt>
    <dgm:pt modelId="{ABBB1134-8AD9-4115-A2D4-39DD20BF6F3E}" type="parTrans" cxnId="{777B2D10-ACC9-4CAE-AB97-7F02E33C1F63}">
      <dgm:prSet/>
      <dgm:spPr/>
      <dgm:t>
        <a:bodyPr/>
        <a:lstStyle/>
        <a:p>
          <a:endParaRPr lang="en-US"/>
        </a:p>
      </dgm:t>
    </dgm:pt>
    <dgm:pt modelId="{60A85C44-A38A-41E6-A869-DFAF4FF1DEAA}" type="sibTrans" cxnId="{777B2D10-ACC9-4CAE-AB97-7F02E33C1F63}">
      <dgm:prSet/>
      <dgm:spPr/>
      <dgm:t>
        <a:bodyPr/>
        <a:lstStyle/>
        <a:p>
          <a:endParaRPr lang="en-US"/>
        </a:p>
      </dgm:t>
    </dgm:pt>
    <dgm:pt modelId="{8269C14A-AA31-4A6C-B2A6-250ED014EDD4}">
      <dgm:prSet custT="1"/>
      <dgm:spPr/>
      <dgm:t>
        <a:bodyPr/>
        <a:lstStyle/>
        <a:p>
          <a:r>
            <a:rPr lang="en-ZA" sz="2000" dirty="0"/>
            <a:t>Civil             Society </a:t>
          </a:r>
          <a:endParaRPr lang="en-US" sz="2000" dirty="0"/>
        </a:p>
      </dgm:t>
    </dgm:pt>
    <dgm:pt modelId="{535E180D-C3F2-4A2B-846D-6389275C905B}" type="parTrans" cxnId="{F520DABB-CDA0-4255-A06B-50A2B3DBEA9B}">
      <dgm:prSet/>
      <dgm:spPr/>
      <dgm:t>
        <a:bodyPr/>
        <a:lstStyle/>
        <a:p>
          <a:endParaRPr lang="en-US"/>
        </a:p>
      </dgm:t>
    </dgm:pt>
    <dgm:pt modelId="{8734E626-D748-4019-AE53-1BA1C87B76F4}" type="sibTrans" cxnId="{F520DABB-CDA0-4255-A06B-50A2B3DBEA9B}">
      <dgm:prSet/>
      <dgm:spPr/>
      <dgm:t>
        <a:bodyPr/>
        <a:lstStyle/>
        <a:p>
          <a:endParaRPr lang="en-US"/>
        </a:p>
      </dgm:t>
    </dgm:pt>
    <dgm:pt modelId="{AB7A59C6-49F9-4843-BE9B-4902A3F83445}" type="pres">
      <dgm:prSet presAssocID="{DD46805B-FAF4-4D62-B122-1F32EE5D888D}" presName="diagram" presStyleCnt="0">
        <dgm:presLayoutVars>
          <dgm:dir/>
          <dgm:resizeHandles val="exact"/>
        </dgm:presLayoutVars>
      </dgm:prSet>
      <dgm:spPr/>
      <dgm:t>
        <a:bodyPr/>
        <a:lstStyle/>
        <a:p>
          <a:endParaRPr lang="en-US"/>
        </a:p>
      </dgm:t>
    </dgm:pt>
    <dgm:pt modelId="{0C89E963-E373-4184-912A-CE1D7AB7B684}" type="pres">
      <dgm:prSet presAssocID="{78FE00C0-77A5-4F0B-AD41-BAEC989073D1}" presName="node" presStyleLbl="node1" presStyleIdx="0" presStyleCnt="10">
        <dgm:presLayoutVars>
          <dgm:bulletEnabled val="1"/>
        </dgm:presLayoutVars>
      </dgm:prSet>
      <dgm:spPr/>
      <dgm:t>
        <a:bodyPr/>
        <a:lstStyle/>
        <a:p>
          <a:endParaRPr lang="en-US"/>
        </a:p>
      </dgm:t>
    </dgm:pt>
    <dgm:pt modelId="{1CE8D01E-CD45-4B76-996B-B9132606E772}" type="pres">
      <dgm:prSet presAssocID="{EEB1E430-A9F9-4A81-8641-A2B581C56B3D}" presName="sibTrans" presStyleCnt="0"/>
      <dgm:spPr/>
    </dgm:pt>
    <dgm:pt modelId="{029F8CF7-F3A2-4478-888D-775B4FA073AD}" type="pres">
      <dgm:prSet presAssocID="{8E851451-A20D-4B52-8E79-F0CF12361139}" presName="node" presStyleLbl="node1" presStyleIdx="1" presStyleCnt="10">
        <dgm:presLayoutVars>
          <dgm:bulletEnabled val="1"/>
        </dgm:presLayoutVars>
      </dgm:prSet>
      <dgm:spPr/>
      <dgm:t>
        <a:bodyPr/>
        <a:lstStyle/>
        <a:p>
          <a:endParaRPr lang="en-US"/>
        </a:p>
      </dgm:t>
    </dgm:pt>
    <dgm:pt modelId="{EA99AE4F-DA5F-4EBD-9539-7AA3B1B613AB}" type="pres">
      <dgm:prSet presAssocID="{9D734694-E1F2-435C-B911-3591DAA43EF3}" presName="sibTrans" presStyleCnt="0"/>
      <dgm:spPr/>
    </dgm:pt>
    <dgm:pt modelId="{92360F41-7B64-49FA-8B66-DE31A8643C8C}" type="pres">
      <dgm:prSet presAssocID="{B82D5D4C-1DE8-4FF5-B68C-56AD91036D72}" presName="node" presStyleLbl="node1" presStyleIdx="2" presStyleCnt="10">
        <dgm:presLayoutVars>
          <dgm:bulletEnabled val="1"/>
        </dgm:presLayoutVars>
      </dgm:prSet>
      <dgm:spPr/>
      <dgm:t>
        <a:bodyPr/>
        <a:lstStyle/>
        <a:p>
          <a:endParaRPr lang="en-US"/>
        </a:p>
      </dgm:t>
    </dgm:pt>
    <dgm:pt modelId="{1A1A3E23-227A-4E0F-A79C-EEC4614310B7}" type="pres">
      <dgm:prSet presAssocID="{0A02D70D-0697-4927-9329-4622AEAD881B}" presName="sibTrans" presStyleCnt="0"/>
      <dgm:spPr/>
    </dgm:pt>
    <dgm:pt modelId="{6FA8C117-AEF4-4FF1-9E21-2C9BC4CEA37A}" type="pres">
      <dgm:prSet presAssocID="{718A0896-39F0-45E9-B462-9561760F339D}" presName="node" presStyleLbl="node1" presStyleIdx="3" presStyleCnt="10">
        <dgm:presLayoutVars>
          <dgm:bulletEnabled val="1"/>
        </dgm:presLayoutVars>
      </dgm:prSet>
      <dgm:spPr/>
      <dgm:t>
        <a:bodyPr/>
        <a:lstStyle/>
        <a:p>
          <a:endParaRPr lang="en-US"/>
        </a:p>
      </dgm:t>
    </dgm:pt>
    <dgm:pt modelId="{58BB5E5F-BD15-417C-9CBA-915CF85DEFF0}" type="pres">
      <dgm:prSet presAssocID="{AA24B2A1-D08A-463E-BE20-4F242F06E29C}" presName="sibTrans" presStyleCnt="0"/>
      <dgm:spPr/>
    </dgm:pt>
    <dgm:pt modelId="{C35948A3-7812-4DE4-814C-0BB3ACA98D41}" type="pres">
      <dgm:prSet presAssocID="{A147DC89-C136-449B-867C-EF8C67EED628}" presName="node" presStyleLbl="node1" presStyleIdx="4" presStyleCnt="10">
        <dgm:presLayoutVars>
          <dgm:bulletEnabled val="1"/>
        </dgm:presLayoutVars>
      </dgm:prSet>
      <dgm:spPr/>
      <dgm:t>
        <a:bodyPr/>
        <a:lstStyle/>
        <a:p>
          <a:endParaRPr lang="en-US"/>
        </a:p>
      </dgm:t>
    </dgm:pt>
    <dgm:pt modelId="{C5778708-13C4-4F6D-9C49-1ED5A34048AA}" type="pres">
      <dgm:prSet presAssocID="{0F6F08AE-B37C-4370-8E47-60D5C3FE46D4}" presName="sibTrans" presStyleCnt="0"/>
      <dgm:spPr/>
    </dgm:pt>
    <dgm:pt modelId="{9B2F5ABB-73D5-42AC-9E03-4D0756C2000B}" type="pres">
      <dgm:prSet presAssocID="{DEF12328-AE8C-441C-A208-0D3677F84D1B}" presName="node" presStyleLbl="node1" presStyleIdx="5" presStyleCnt="10">
        <dgm:presLayoutVars>
          <dgm:bulletEnabled val="1"/>
        </dgm:presLayoutVars>
      </dgm:prSet>
      <dgm:spPr/>
      <dgm:t>
        <a:bodyPr/>
        <a:lstStyle/>
        <a:p>
          <a:endParaRPr lang="en-US"/>
        </a:p>
      </dgm:t>
    </dgm:pt>
    <dgm:pt modelId="{680E6019-3FFE-479C-A1D0-97A0636CD40F}" type="pres">
      <dgm:prSet presAssocID="{79ACCEF8-A007-4DAD-AB17-25A2A1E65B85}" presName="sibTrans" presStyleCnt="0"/>
      <dgm:spPr/>
    </dgm:pt>
    <dgm:pt modelId="{1FE940A3-0DC5-49A3-A448-C13A48440ABB}" type="pres">
      <dgm:prSet presAssocID="{447BF466-E42D-43AB-B5CD-B2A8E7787A6F}" presName="node" presStyleLbl="node1" presStyleIdx="6" presStyleCnt="10">
        <dgm:presLayoutVars>
          <dgm:bulletEnabled val="1"/>
        </dgm:presLayoutVars>
      </dgm:prSet>
      <dgm:spPr/>
      <dgm:t>
        <a:bodyPr/>
        <a:lstStyle/>
        <a:p>
          <a:endParaRPr lang="en-US"/>
        </a:p>
      </dgm:t>
    </dgm:pt>
    <dgm:pt modelId="{B4F3FFD6-FCB7-4CAE-964C-3D8249AE54F3}" type="pres">
      <dgm:prSet presAssocID="{FB8690FA-B88F-498B-B2F3-95D2FA8ABC23}" presName="sibTrans" presStyleCnt="0"/>
      <dgm:spPr/>
    </dgm:pt>
    <dgm:pt modelId="{D3683D2C-EECB-41F9-A035-2DB92D17FE72}" type="pres">
      <dgm:prSet presAssocID="{AF118E37-13BE-47C7-8A94-734D5EE9FD14}" presName="node" presStyleLbl="node1" presStyleIdx="7" presStyleCnt="10">
        <dgm:presLayoutVars>
          <dgm:bulletEnabled val="1"/>
        </dgm:presLayoutVars>
      </dgm:prSet>
      <dgm:spPr/>
      <dgm:t>
        <a:bodyPr/>
        <a:lstStyle/>
        <a:p>
          <a:endParaRPr lang="en-US"/>
        </a:p>
      </dgm:t>
    </dgm:pt>
    <dgm:pt modelId="{2592FB0B-2393-4A12-86C4-3ECFA4265501}" type="pres">
      <dgm:prSet presAssocID="{1F50693D-B2CC-49F4-9E4B-28DC59C85CE2}" presName="sibTrans" presStyleCnt="0"/>
      <dgm:spPr/>
    </dgm:pt>
    <dgm:pt modelId="{5562B603-139D-4BA5-AB0C-95CA1ABB6A71}" type="pres">
      <dgm:prSet presAssocID="{5475FB38-4D17-4E1D-B08D-672E58F6DA64}" presName="node" presStyleLbl="node1" presStyleIdx="8" presStyleCnt="10">
        <dgm:presLayoutVars>
          <dgm:bulletEnabled val="1"/>
        </dgm:presLayoutVars>
      </dgm:prSet>
      <dgm:spPr/>
      <dgm:t>
        <a:bodyPr/>
        <a:lstStyle/>
        <a:p>
          <a:endParaRPr lang="en-US"/>
        </a:p>
      </dgm:t>
    </dgm:pt>
    <dgm:pt modelId="{E0C4B213-8B0A-4EFC-9324-80E7FE875DD6}" type="pres">
      <dgm:prSet presAssocID="{60A85C44-A38A-41E6-A869-DFAF4FF1DEAA}" presName="sibTrans" presStyleCnt="0"/>
      <dgm:spPr/>
    </dgm:pt>
    <dgm:pt modelId="{224945AF-C754-4FFC-AF8C-27DE59492068}" type="pres">
      <dgm:prSet presAssocID="{8269C14A-AA31-4A6C-B2A6-250ED014EDD4}" presName="node" presStyleLbl="node1" presStyleIdx="9" presStyleCnt="10">
        <dgm:presLayoutVars>
          <dgm:bulletEnabled val="1"/>
        </dgm:presLayoutVars>
      </dgm:prSet>
      <dgm:spPr/>
      <dgm:t>
        <a:bodyPr/>
        <a:lstStyle/>
        <a:p>
          <a:endParaRPr lang="en-US"/>
        </a:p>
      </dgm:t>
    </dgm:pt>
  </dgm:ptLst>
  <dgm:cxnLst>
    <dgm:cxn modelId="{765B0A03-B3D9-47D1-8B8F-80C15BC8E162}" type="presOf" srcId="{447BF466-E42D-43AB-B5CD-B2A8E7787A6F}" destId="{1FE940A3-0DC5-49A3-A448-C13A48440ABB}" srcOrd="0" destOrd="0" presId="urn:microsoft.com/office/officeart/2005/8/layout/default"/>
    <dgm:cxn modelId="{12378976-B73F-470A-A86C-F97D76C3D799}" type="presOf" srcId="{DEF12328-AE8C-441C-A208-0D3677F84D1B}" destId="{9B2F5ABB-73D5-42AC-9E03-4D0756C2000B}" srcOrd="0" destOrd="0" presId="urn:microsoft.com/office/officeart/2005/8/layout/default"/>
    <dgm:cxn modelId="{10A82E4B-F2FA-4B29-83E8-EBEAF6A606F1}" srcId="{DD46805B-FAF4-4D62-B122-1F32EE5D888D}" destId="{718A0896-39F0-45E9-B462-9561760F339D}" srcOrd="3" destOrd="0" parTransId="{1BF392A1-B5CA-49E7-859B-193E3F66B67E}" sibTransId="{AA24B2A1-D08A-463E-BE20-4F242F06E29C}"/>
    <dgm:cxn modelId="{AFB08169-D12C-4F8E-B269-99AD07E6D834}" type="presOf" srcId="{A147DC89-C136-449B-867C-EF8C67EED628}" destId="{C35948A3-7812-4DE4-814C-0BB3ACA98D41}" srcOrd="0" destOrd="0" presId="urn:microsoft.com/office/officeart/2005/8/layout/default"/>
    <dgm:cxn modelId="{F247CF94-2739-4218-8994-8902D62D5933}" srcId="{DD46805B-FAF4-4D62-B122-1F32EE5D888D}" destId="{A147DC89-C136-449B-867C-EF8C67EED628}" srcOrd="4" destOrd="0" parTransId="{674FA16F-6EF9-4F1C-8AF2-1FCB502C4F6E}" sibTransId="{0F6F08AE-B37C-4370-8E47-60D5C3FE46D4}"/>
    <dgm:cxn modelId="{AB1B8A31-9F35-42A1-9D2D-EFE069885ACA}" srcId="{DD46805B-FAF4-4D62-B122-1F32EE5D888D}" destId="{8E851451-A20D-4B52-8E79-F0CF12361139}" srcOrd="1" destOrd="0" parTransId="{94F66808-3A35-45EB-8079-248F611A2D8F}" sibTransId="{9D734694-E1F2-435C-B911-3591DAA43EF3}"/>
    <dgm:cxn modelId="{A7EF1ECA-A251-49BE-B692-213DD0FA9CAF}" type="presOf" srcId="{8E851451-A20D-4B52-8E79-F0CF12361139}" destId="{029F8CF7-F3A2-4478-888D-775B4FA073AD}" srcOrd="0" destOrd="0" presId="urn:microsoft.com/office/officeart/2005/8/layout/default"/>
    <dgm:cxn modelId="{777B2D10-ACC9-4CAE-AB97-7F02E33C1F63}" srcId="{DD46805B-FAF4-4D62-B122-1F32EE5D888D}" destId="{5475FB38-4D17-4E1D-B08D-672E58F6DA64}" srcOrd="8" destOrd="0" parTransId="{ABBB1134-8AD9-4115-A2D4-39DD20BF6F3E}" sibTransId="{60A85C44-A38A-41E6-A869-DFAF4FF1DEAA}"/>
    <dgm:cxn modelId="{3BEB38B9-DBAD-4D86-B97F-511F12876CF5}" type="presOf" srcId="{718A0896-39F0-45E9-B462-9561760F339D}" destId="{6FA8C117-AEF4-4FF1-9E21-2C9BC4CEA37A}" srcOrd="0" destOrd="0" presId="urn:microsoft.com/office/officeart/2005/8/layout/default"/>
    <dgm:cxn modelId="{F520DABB-CDA0-4255-A06B-50A2B3DBEA9B}" srcId="{DD46805B-FAF4-4D62-B122-1F32EE5D888D}" destId="{8269C14A-AA31-4A6C-B2A6-250ED014EDD4}" srcOrd="9" destOrd="0" parTransId="{535E180D-C3F2-4A2B-846D-6389275C905B}" sibTransId="{8734E626-D748-4019-AE53-1BA1C87B76F4}"/>
    <dgm:cxn modelId="{C35A3CBB-0FE1-4C3F-830C-6D5A701EA3BE}" type="presOf" srcId="{78FE00C0-77A5-4F0B-AD41-BAEC989073D1}" destId="{0C89E963-E373-4184-912A-CE1D7AB7B684}" srcOrd="0" destOrd="0" presId="urn:microsoft.com/office/officeart/2005/8/layout/default"/>
    <dgm:cxn modelId="{D6F5D03C-ABC2-4E50-AE62-5728E2851C30}" srcId="{DD46805B-FAF4-4D62-B122-1F32EE5D888D}" destId="{447BF466-E42D-43AB-B5CD-B2A8E7787A6F}" srcOrd="6" destOrd="0" parTransId="{5EA6BB05-9AB8-4511-A9DA-73A6F38EF68E}" sibTransId="{FB8690FA-B88F-498B-B2F3-95D2FA8ABC23}"/>
    <dgm:cxn modelId="{C4147D05-531D-4BFC-B23D-B70D877D7A7C}" type="presOf" srcId="{AF118E37-13BE-47C7-8A94-734D5EE9FD14}" destId="{D3683D2C-EECB-41F9-A035-2DB92D17FE72}" srcOrd="0" destOrd="0" presId="urn:microsoft.com/office/officeart/2005/8/layout/default"/>
    <dgm:cxn modelId="{9E292F41-40BA-4325-96F6-E2D4BDD30FAC}" type="presOf" srcId="{5475FB38-4D17-4E1D-B08D-672E58F6DA64}" destId="{5562B603-139D-4BA5-AB0C-95CA1ABB6A71}" srcOrd="0" destOrd="0" presId="urn:microsoft.com/office/officeart/2005/8/layout/default"/>
    <dgm:cxn modelId="{F8686A06-1AF1-47DD-8C4F-E066CDE0652C}" type="presOf" srcId="{B82D5D4C-1DE8-4FF5-B68C-56AD91036D72}" destId="{92360F41-7B64-49FA-8B66-DE31A8643C8C}" srcOrd="0" destOrd="0" presId="urn:microsoft.com/office/officeart/2005/8/layout/default"/>
    <dgm:cxn modelId="{EEA91D48-0007-4E11-BA25-B1AA2AE3FD3F}" srcId="{DD46805B-FAF4-4D62-B122-1F32EE5D888D}" destId="{B82D5D4C-1DE8-4FF5-B68C-56AD91036D72}" srcOrd="2" destOrd="0" parTransId="{5993BDD5-01C7-4D56-9EA1-9D957AE46273}" sibTransId="{0A02D70D-0697-4927-9329-4622AEAD881B}"/>
    <dgm:cxn modelId="{8F5C3691-14E9-4A6D-980B-78C012713B37}" srcId="{DD46805B-FAF4-4D62-B122-1F32EE5D888D}" destId="{AF118E37-13BE-47C7-8A94-734D5EE9FD14}" srcOrd="7" destOrd="0" parTransId="{79302F46-4AA7-4542-AEB4-BD49E1D1D105}" sibTransId="{1F50693D-B2CC-49F4-9E4B-28DC59C85CE2}"/>
    <dgm:cxn modelId="{C7349D0F-EEFE-471E-8129-7876DCECE79B}" srcId="{DD46805B-FAF4-4D62-B122-1F32EE5D888D}" destId="{DEF12328-AE8C-441C-A208-0D3677F84D1B}" srcOrd="5" destOrd="0" parTransId="{EE441710-DE2D-4ECC-84E7-023C0047CF68}" sibTransId="{79ACCEF8-A007-4DAD-AB17-25A2A1E65B85}"/>
    <dgm:cxn modelId="{090355E2-6C0E-4ECF-AAD0-9E98C6D0C050}" type="presOf" srcId="{8269C14A-AA31-4A6C-B2A6-250ED014EDD4}" destId="{224945AF-C754-4FFC-AF8C-27DE59492068}" srcOrd="0" destOrd="0" presId="urn:microsoft.com/office/officeart/2005/8/layout/default"/>
    <dgm:cxn modelId="{9026030E-616C-4493-B0E3-F005FCF044F9}" srcId="{DD46805B-FAF4-4D62-B122-1F32EE5D888D}" destId="{78FE00C0-77A5-4F0B-AD41-BAEC989073D1}" srcOrd="0" destOrd="0" parTransId="{893D7CBA-B665-4F3D-A347-B5729BF3B0FF}" sibTransId="{EEB1E430-A9F9-4A81-8641-A2B581C56B3D}"/>
    <dgm:cxn modelId="{0C841EE3-63A7-4AE6-A7FF-FDF1E070538E}" type="presOf" srcId="{DD46805B-FAF4-4D62-B122-1F32EE5D888D}" destId="{AB7A59C6-49F9-4843-BE9B-4902A3F83445}" srcOrd="0" destOrd="0" presId="urn:microsoft.com/office/officeart/2005/8/layout/default"/>
    <dgm:cxn modelId="{6D48ADD7-D63F-49D1-A381-98777ACF4F62}" type="presParOf" srcId="{AB7A59C6-49F9-4843-BE9B-4902A3F83445}" destId="{0C89E963-E373-4184-912A-CE1D7AB7B684}" srcOrd="0" destOrd="0" presId="urn:microsoft.com/office/officeart/2005/8/layout/default"/>
    <dgm:cxn modelId="{279C988D-EEDD-4FA2-A6FB-D1BEA1F2AC30}" type="presParOf" srcId="{AB7A59C6-49F9-4843-BE9B-4902A3F83445}" destId="{1CE8D01E-CD45-4B76-996B-B9132606E772}" srcOrd="1" destOrd="0" presId="urn:microsoft.com/office/officeart/2005/8/layout/default"/>
    <dgm:cxn modelId="{BBD1C56D-A678-43E8-A422-13433ABB65D4}" type="presParOf" srcId="{AB7A59C6-49F9-4843-BE9B-4902A3F83445}" destId="{029F8CF7-F3A2-4478-888D-775B4FA073AD}" srcOrd="2" destOrd="0" presId="urn:microsoft.com/office/officeart/2005/8/layout/default"/>
    <dgm:cxn modelId="{FEECB643-5414-45EB-8C16-DE830162A690}" type="presParOf" srcId="{AB7A59C6-49F9-4843-BE9B-4902A3F83445}" destId="{EA99AE4F-DA5F-4EBD-9539-7AA3B1B613AB}" srcOrd="3" destOrd="0" presId="urn:microsoft.com/office/officeart/2005/8/layout/default"/>
    <dgm:cxn modelId="{E3FA0F3C-7493-49F1-B0A6-74F64BE96108}" type="presParOf" srcId="{AB7A59C6-49F9-4843-BE9B-4902A3F83445}" destId="{92360F41-7B64-49FA-8B66-DE31A8643C8C}" srcOrd="4" destOrd="0" presId="urn:microsoft.com/office/officeart/2005/8/layout/default"/>
    <dgm:cxn modelId="{3AA060D9-71C1-4F11-B0FF-C7F31681466C}" type="presParOf" srcId="{AB7A59C6-49F9-4843-BE9B-4902A3F83445}" destId="{1A1A3E23-227A-4E0F-A79C-EEC4614310B7}" srcOrd="5" destOrd="0" presId="urn:microsoft.com/office/officeart/2005/8/layout/default"/>
    <dgm:cxn modelId="{63CD8F4F-BF9D-4FDD-90DD-3C6DA6B2EBC6}" type="presParOf" srcId="{AB7A59C6-49F9-4843-BE9B-4902A3F83445}" destId="{6FA8C117-AEF4-4FF1-9E21-2C9BC4CEA37A}" srcOrd="6" destOrd="0" presId="urn:microsoft.com/office/officeart/2005/8/layout/default"/>
    <dgm:cxn modelId="{BC290FDA-7CDF-42F1-B6C0-61156B6DC931}" type="presParOf" srcId="{AB7A59C6-49F9-4843-BE9B-4902A3F83445}" destId="{58BB5E5F-BD15-417C-9CBA-915CF85DEFF0}" srcOrd="7" destOrd="0" presId="urn:microsoft.com/office/officeart/2005/8/layout/default"/>
    <dgm:cxn modelId="{703143E4-AE95-4B92-8F85-06B14614596F}" type="presParOf" srcId="{AB7A59C6-49F9-4843-BE9B-4902A3F83445}" destId="{C35948A3-7812-4DE4-814C-0BB3ACA98D41}" srcOrd="8" destOrd="0" presId="urn:microsoft.com/office/officeart/2005/8/layout/default"/>
    <dgm:cxn modelId="{BAEAA6BB-FF4E-4ED2-8FC9-02AE0913FE94}" type="presParOf" srcId="{AB7A59C6-49F9-4843-BE9B-4902A3F83445}" destId="{C5778708-13C4-4F6D-9C49-1ED5A34048AA}" srcOrd="9" destOrd="0" presId="urn:microsoft.com/office/officeart/2005/8/layout/default"/>
    <dgm:cxn modelId="{394035A7-57FD-467C-8AF5-F12387F8ADD8}" type="presParOf" srcId="{AB7A59C6-49F9-4843-BE9B-4902A3F83445}" destId="{9B2F5ABB-73D5-42AC-9E03-4D0756C2000B}" srcOrd="10" destOrd="0" presId="urn:microsoft.com/office/officeart/2005/8/layout/default"/>
    <dgm:cxn modelId="{BAD3F83E-16C6-4BA4-B34B-D27F285A3B74}" type="presParOf" srcId="{AB7A59C6-49F9-4843-BE9B-4902A3F83445}" destId="{680E6019-3FFE-479C-A1D0-97A0636CD40F}" srcOrd="11" destOrd="0" presId="urn:microsoft.com/office/officeart/2005/8/layout/default"/>
    <dgm:cxn modelId="{B93DE1F9-B2C6-4043-A76C-D5212CFF99BE}" type="presParOf" srcId="{AB7A59C6-49F9-4843-BE9B-4902A3F83445}" destId="{1FE940A3-0DC5-49A3-A448-C13A48440ABB}" srcOrd="12" destOrd="0" presId="urn:microsoft.com/office/officeart/2005/8/layout/default"/>
    <dgm:cxn modelId="{9515840E-6926-4A01-9734-063049E6A007}" type="presParOf" srcId="{AB7A59C6-49F9-4843-BE9B-4902A3F83445}" destId="{B4F3FFD6-FCB7-4CAE-964C-3D8249AE54F3}" srcOrd="13" destOrd="0" presId="urn:microsoft.com/office/officeart/2005/8/layout/default"/>
    <dgm:cxn modelId="{5A1C1B90-4613-41A6-94C8-D323D8C25CAB}" type="presParOf" srcId="{AB7A59C6-49F9-4843-BE9B-4902A3F83445}" destId="{D3683D2C-EECB-41F9-A035-2DB92D17FE72}" srcOrd="14" destOrd="0" presId="urn:microsoft.com/office/officeart/2005/8/layout/default"/>
    <dgm:cxn modelId="{7262144C-1926-44F3-8EC5-F636464642EA}" type="presParOf" srcId="{AB7A59C6-49F9-4843-BE9B-4902A3F83445}" destId="{2592FB0B-2393-4A12-86C4-3ECFA4265501}" srcOrd="15" destOrd="0" presId="urn:microsoft.com/office/officeart/2005/8/layout/default"/>
    <dgm:cxn modelId="{7A3F9FF6-8C1D-44EF-ACB3-360A32EEFB8B}" type="presParOf" srcId="{AB7A59C6-49F9-4843-BE9B-4902A3F83445}" destId="{5562B603-139D-4BA5-AB0C-95CA1ABB6A71}" srcOrd="16" destOrd="0" presId="urn:microsoft.com/office/officeart/2005/8/layout/default"/>
    <dgm:cxn modelId="{972063D5-7AE2-4E47-8E63-50A8A681DAF3}" type="presParOf" srcId="{AB7A59C6-49F9-4843-BE9B-4902A3F83445}" destId="{E0C4B213-8B0A-4EFC-9324-80E7FE875DD6}" srcOrd="17" destOrd="0" presId="urn:microsoft.com/office/officeart/2005/8/layout/default"/>
    <dgm:cxn modelId="{0169E2DE-13A0-48E9-B63E-53C943E16D2F}" type="presParOf" srcId="{AB7A59C6-49F9-4843-BE9B-4902A3F83445}" destId="{224945AF-C754-4FFC-AF8C-27DE59492068}"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AF8866-06EA-47E0-B90F-31D3C047B30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DDDE904-A1E2-4134-8238-8F8D4D365ABC}">
      <dgm:prSet/>
      <dgm:spPr/>
      <dgm:t>
        <a:bodyPr/>
        <a:lstStyle/>
        <a:p>
          <a:r>
            <a:rPr lang="en-ZA" b="1" u="sng" dirty="0"/>
            <a:t>Birth Registration</a:t>
          </a:r>
          <a:r>
            <a:rPr lang="en-ZA" b="1" dirty="0"/>
            <a:t> </a:t>
          </a:r>
          <a:r>
            <a:rPr lang="en-ZA" dirty="0"/>
            <a:t>– it has risen to </a:t>
          </a:r>
          <a:r>
            <a:rPr lang="en-ZA" b="1" dirty="0"/>
            <a:t>93.8%</a:t>
          </a:r>
          <a:r>
            <a:rPr lang="en-ZA" dirty="0"/>
            <a:t> since the introduction of the child grant system</a:t>
          </a:r>
          <a:endParaRPr lang="en-US" dirty="0"/>
        </a:p>
      </dgm:t>
    </dgm:pt>
    <dgm:pt modelId="{08ABBA3D-F750-4B3F-A269-8818A68AF277}" type="parTrans" cxnId="{CD38C843-48EC-441B-80D9-B66EAF3CE31F}">
      <dgm:prSet/>
      <dgm:spPr/>
      <dgm:t>
        <a:bodyPr/>
        <a:lstStyle/>
        <a:p>
          <a:endParaRPr lang="en-US"/>
        </a:p>
      </dgm:t>
    </dgm:pt>
    <dgm:pt modelId="{F864BB6A-CA4A-4B1A-AAA8-FFE1C3FA7FD6}" type="sibTrans" cxnId="{CD38C843-48EC-441B-80D9-B66EAF3CE31F}">
      <dgm:prSet/>
      <dgm:spPr/>
      <dgm:t>
        <a:bodyPr/>
        <a:lstStyle/>
        <a:p>
          <a:endParaRPr lang="en-US"/>
        </a:p>
      </dgm:t>
    </dgm:pt>
    <dgm:pt modelId="{486245C5-B009-4519-B166-FBFAC9D60657}">
      <dgm:prSet/>
      <dgm:spPr/>
      <dgm:t>
        <a:bodyPr/>
        <a:lstStyle/>
        <a:p>
          <a:r>
            <a:rPr lang="en-ZA" b="1" u="sng" dirty="0"/>
            <a:t>Social Security</a:t>
          </a:r>
          <a:r>
            <a:rPr lang="en-ZA" b="1" dirty="0"/>
            <a:t> </a:t>
          </a:r>
          <a:r>
            <a:rPr lang="en-ZA" dirty="0"/>
            <a:t>– by 2019 a total of </a:t>
          </a:r>
          <a:r>
            <a:rPr lang="en-ZA" b="1" dirty="0"/>
            <a:t>30.9% </a:t>
          </a:r>
          <a:r>
            <a:rPr lang="en-ZA" dirty="0"/>
            <a:t>individuals were benefitting from the social grant system</a:t>
          </a:r>
          <a:endParaRPr lang="en-US" dirty="0"/>
        </a:p>
      </dgm:t>
    </dgm:pt>
    <dgm:pt modelId="{08F0BCFD-B4C1-48C7-9D29-F3DFE34A36E5}" type="parTrans" cxnId="{51D650F9-CEDC-47B6-8F86-F88557930516}">
      <dgm:prSet/>
      <dgm:spPr/>
      <dgm:t>
        <a:bodyPr/>
        <a:lstStyle/>
        <a:p>
          <a:endParaRPr lang="en-US"/>
        </a:p>
      </dgm:t>
    </dgm:pt>
    <dgm:pt modelId="{738566AF-A848-4F79-8E1D-A326348AEC22}" type="sibTrans" cxnId="{51D650F9-CEDC-47B6-8F86-F88557930516}">
      <dgm:prSet/>
      <dgm:spPr/>
      <dgm:t>
        <a:bodyPr/>
        <a:lstStyle/>
        <a:p>
          <a:endParaRPr lang="en-US"/>
        </a:p>
      </dgm:t>
    </dgm:pt>
    <dgm:pt modelId="{26CA6BB3-F3C4-4144-B667-8EF9283EA934}">
      <dgm:prSet/>
      <dgm:spPr/>
      <dgm:t>
        <a:bodyPr/>
        <a:lstStyle/>
        <a:p>
          <a:r>
            <a:rPr lang="en-ZA" b="1" u="sng" dirty="0"/>
            <a:t>Poverty</a:t>
          </a:r>
          <a:r>
            <a:rPr lang="en-ZA" dirty="0"/>
            <a:t> – </a:t>
          </a:r>
          <a:r>
            <a:rPr lang="en-ZA" b="1" dirty="0"/>
            <a:t>20.6% </a:t>
          </a:r>
          <a:r>
            <a:rPr lang="en-ZA" dirty="0"/>
            <a:t>of households live below poverty line</a:t>
          </a:r>
          <a:endParaRPr lang="en-US" dirty="0"/>
        </a:p>
      </dgm:t>
    </dgm:pt>
    <dgm:pt modelId="{C05BD800-2877-44C5-8BDD-519302AE4E75}" type="parTrans" cxnId="{D5991B33-4C4C-44D3-8655-8035D1C1914E}">
      <dgm:prSet/>
      <dgm:spPr/>
      <dgm:t>
        <a:bodyPr/>
        <a:lstStyle/>
        <a:p>
          <a:endParaRPr lang="en-US"/>
        </a:p>
      </dgm:t>
    </dgm:pt>
    <dgm:pt modelId="{7D278E20-E053-4F6E-A456-C24C187699C3}" type="sibTrans" cxnId="{D5991B33-4C4C-44D3-8655-8035D1C1914E}">
      <dgm:prSet/>
      <dgm:spPr/>
      <dgm:t>
        <a:bodyPr/>
        <a:lstStyle/>
        <a:p>
          <a:endParaRPr lang="en-US"/>
        </a:p>
      </dgm:t>
    </dgm:pt>
    <dgm:pt modelId="{2B11EEBF-148D-463E-943A-19633CB4D039}">
      <dgm:prSet custT="1"/>
      <dgm:spPr/>
      <dgm:t>
        <a:bodyPr/>
        <a:lstStyle/>
        <a:p>
          <a:r>
            <a:rPr lang="en-ZA" sz="2000" dirty="0"/>
            <a:t>Access to Housing: </a:t>
          </a:r>
          <a:r>
            <a:rPr lang="en-ZA" sz="2000" b="1" dirty="0"/>
            <a:t>89,1% </a:t>
          </a:r>
          <a:r>
            <a:rPr lang="en-ZA" sz="2000" dirty="0"/>
            <a:t>live in formal housing</a:t>
          </a:r>
          <a:endParaRPr lang="en-US" sz="2000" dirty="0"/>
        </a:p>
      </dgm:t>
    </dgm:pt>
    <dgm:pt modelId="{E50EA3F8-D97F-401C-91F2-DA69FAAE12EA}" type="parTrans" cxnId="{40F72EBB-977C-4728-AF61-633EA70B4BDD}">
      <dgm:prSet/>
      <dgm:spPr/>
      <dgm:t>
        <a:bodyPr/>
        <a:lstStyle/>
        <a:p>
          <a:endParaRPr lang="en-US"/>
        </a:p>
      </dgm:t>
    </dgm:pt>
    <dgm:pt modelId="{154318D5-B2D4-4B03-9DF3-003A7D6972C9}" type="sibTrans" cxnId="{40F72EBB-977C-4728-AF61-633EA70B4BDD}">
      <dgm:prSet/>
      <dgm:spPr/>
      <dgm:t>
        <a:bodyPr/>
        <a:lstStyle/>
        <a:p>
          <a:endParaRPr lang="en-US"/>
        </a:p>
      </dgm:t>
    </dgm:pt>
    <dgm:pt modelId="{6B11EF74-6B8B-4043-A6C3-9FF2D40734A8}">
      <dgm:prSet custT="1"/>
      <dgm:spPr/>
      <dgm:t>
        <a:bodyPr/>
        <a:lstStyle/>
        <a:p>
          <a:r>
            <a:rPr lang="en-ZA" sz="2000" dirty="0"/>
            <a:t>Access to Water: </a:t>
          </a:r>
          <a:r>
            <a:rPr lang="en-ZA" sz="2000" b="1" dirty="0"/>
            <a:t>84,4% </a:t>
          </a:r>
          <a:r>
            <a:rPr lang="en-ZA" sz="2000" dirty="0"/>
            <a:t>have access to water</a:t>
          </a:r>
          <a:endParaRPr lang="en-US" sz="2000" dirty="0"/>
        </a:p>
      </dgm:t>
    </dgm:pt>
    <dgm:pt modelId="{36F82B9D-A2B6-4AD8-AB10-EA5D1893F588}" type="parTrans" cxnId="{9B62C0A1-E044-43F4-86D7-8E4D3B0C9682}">
      <dgm:prSet/>
      <dgm:spPr/>
      <dgm:t>
        <a:bodyPr/>
        <a:lstStyle/>
        <a:p>
          <a:endParaRPr lang="en-US"/>
        </a:p>
      </dgm:t>
    </dgm:pt>
    <dgm:pt modelId="{07F6C4E3-C3ED-4BB6-BB9D-42647091A168}" type="sibTrans" cxnId="{9B62C0A1-E044-43F4-86D7-8E4D3B0C9682}">
      <dgm:prSet/>
      <dgm:spPr/>
      <dgm:t>
        <a:bodyPr/>
        <a:lstStyle/>
        <a:p>
          <a:endParaRPr lang="en-US"/>
        </a:p>
      </dgm:t>
    </dgm:pt>
    <dgm:pt modelId="{DDC66C0A-B5E5-4756-A788-91A1643ACA0E}">
      <dgm:prSet custT="1"/>
      <dgm:spPr/>
      <dgm:t>
        <a:bodyPr/>
        <a:lstStyle/>
        <a:p>
          <a:r>
            <a:rPr lang="en-ZA" sz="2000" dirty="0"/>
            <a:t>Access to Sanitation: </a:t>
          </a:r>
          <a:r>
            <a:rPr lang="en-ZA" sz="2000" b="1" dirty="0"/>
            <a:t>82,1% </a:t>
          </a:r>
          <a:r>
            <a:rPr lang="en-ZA" sz="2000" dirty="0"/>
            <a:t>have access to sanitation</a:t>
          </a:r>
          <a:endParaRPr lang="en-US" sz="2000" dirty="0"/>
        </a:p>
      </dgm:t>
    </dgm:pt>
    <dgm:pt modelId="{19C2CD08-154C-4855-B0C7-5530FB15DD43}" type="parTrans" cxnId="{449B4BFE-C178-46B6-85FB-F965D3D66C70}">
      <dgm:prSet/>
      <dgm:spPr/>
      <dgm:t>
        <a:bodyPr/>
        <a:lstStyle/>
        <a:p>
          <a:endParaRPr lang="en-US"/>
        </a:p>
      </dgm:t>
    </dgm:pt>
    <dgm:pt modelId="{7F60CE91-04CF-478A-B507-C9F2D0E2FD4A}" type="sibTrans" cxnId="{449B4BFE-C178-46B6-85FB-F965D3D66C70}">
      <dgm:prSet/>
      <dgm:spPr/>
      <dgm:t>
        <a:bodyPr/>
        <a:lstStyle/>
        <a:p>
          <a:endParaRPr lang="en-US"/>
        </a:p>
      </dgm:t>
    </dgm:pt>
    <dgm:pt modelId="{9071EB6E-8693-43F3-BB69-6212CBC71A8E}">
      <dgm:prSet custT="1"/>
      <dgm:spPr/>
      <dgm:t>
        <a:bodyPr/>
        <a:lstStyle/>
        <a:p>
          <a:r>
            <a:rPr lang="en-ZA" sz="2000" dirty="0"/>
            <a:t>Access to Electricity: </a:t>
          </a:r>
          <a:r>
            <a:rPr lang="en-ZA" sz="2000" b="1" dirty="0"/>
            <a:t>85,0%  </a:t>
          </a:r>
          <a:r>
            <a:rPr lang="en-ZA" sz="2000" dirty="0"/>
            <a:t>access to electricity</a:t>
          </a:r>
          <a:endParaRPr lang="en-US" sz="2000" dirty="0"/>
        </a:p>
      </dgm:t>
    </dgm:pt>
    <dgm:pt modelId="{1D146767-FD83-4D47-B381-A1291DB84C10}" type="parTrans" cxnId="{1E1F1222-DC68-41A1-8829-9760F4043DC7}">
      <dgm:prSet/>
      <dgm:spPr/>
      <dgm:t>
        <a:bodyPr/>
        <a:lstStyle/>
        <a:p>
          <a:endParaRPr lang="en-US"/>
        </a:p>
      </dgm:t>
    </dgm:pt>
    <dgm:pt modelId="{D4DA7EFE-8018-43B3-8D39-0830E4A549F2}" type="sibTrans" cxnId="{1E1F1222-DC68-41A1-8829-9760F4043DC7}">
      <dgm:prSet/>
      <dgm:spPr/>
      <dgm:t>
        <a:bodyPr/>
        <a:lstStyle/>
        <a:p>
          <a:endParaRPr lang="en-US"/>
        </a:p>
      </dgm:t>
    </dgm:pt>
    <dgm:pt modelId="{70C74AD1-6619-4547-8BD3-BC367C031EAA}">
      <dgm:prSet/>
      <dgm:spPr/>
      <dgm:t>
        <a:bodyPr/>
        <a:lstStyle/>
        <a:p>
          <a:r>
            <a:rPr lang="en-ZA" b="1" u="sng" dirty="0"/>
            <a:t>Parental Care and Support:</a:t>
          </a:r>
          <a:r>
            <a:rPr lang="en-ZA" b="1" dirty="0"/>
            <a:t> </a:t>
          </a:r>
          <a:r>
            <a:rPr lang="en-ZA" dirty="0"/>
            <a:t>Children live with </a:t>
          </a:r>
          <a:r>
            <a:rPr lang="en-ZA" b="1" dirty="0"/>
            <a:t>n</a:t>
          </a:r>
          <a:r>
            <a:rPr lang="en-ZA" dirty="0"/>
            <a:t>either parents, both parents, mother, father, other (skip-generation).</a:t>
          </a:r>
          <a:r>
            <a:rPr lang="en-ZA" b="1" u="sng" dirty="0"/>
            <a:t>  </a:t>
          </a:r>
          <a:endParaRPr lang="en-US" dirty="0"/>
        </a:p>
      </dgm:t>
    </dgm:pt>
    <dgm:pt modelId="{F75A741C-4C24-4CB7-A63A-F7DB58F9D3B2}" type="parTrans" cxnId="{B110D839-9D2D-4EE1-97A5-08908BEF15FC}">
      <dgm:prSet/>
      <dgm:spPr/>
      <dgm:t>
        <a:bodyPr/>
        <a:lstStyle/>
        <a:p>
          <a:endParaRPr lang="en-US"/>
        </a:p>
      </dgm:t>
    </dgm:pt>
    <dgm:pt modelId="{924E9581-7EC7-4D8F-BBEE-68F5711432DB}" type="sibTrans" cxnId="{B110D839-9D2D-4EE1-97A5-08908BEF15FC}">
      <dgm:prSet/>
      <dgm:spPr/>
      <dgm:t>
        <a:bodyPr/>
        <a:lstStyle/>
        <a:p>
          <a:endParaRPr lang="en-US"/>
        </a:p>
      </dgm:t>
    </dgm:pt>
    <dgm:pt modelId="{FC1A906B-7925-48BA-B497-1332402882A8}" type="pres">
      <dgm:prSet presAssocID="{B9AF8866-06EA-47E0-B90F-31D3C047B305}" presName="linear" presStyleCnt="0">
        <dgm:presLayoutVars>
          <dgm:animLvl val="lvl"/>
          <dgm:resizeHandles val="exact"/>
        </dgm:presLayoutVars>
      </dgm:prSet>
      <dgm:spPr/>
      <dgm:t>
        <a:bodyPr/>
        <a:lstStyle/>
        <a:p>
          <a:endParaRPr lang="en-US"/>
        </a:p>
      </dgm:t>
    </dgm:pt>
    <dgm:pt modelId="{51A2AFB7-C06B-462E-A8DD-C6D6DB4EEFE6}" type="pres">
      <dgm:prSet presAssocID="{FDDDE904-A1E2-4134-8238-8F8D4D365ABC}" presName="parentText" presStyleLbl="node1" presStyleIdx="0" presStyleCnt="4">
        <dgm:presLayoutVars>
          <dgm:chMax val="0"/>
          <dgm:bulletEnabled val="1"/>
        </dgm:presLayoutVars>
      </dgm:prSet>
      <dgm:spPr/>
      <dgm:t>
        <a:bodyPr/>
        <a:lstStyle/>
        <a:p>
          <a:endParaRPr lang="en-US"/>
        </a:p>
      </dgm:t>
    </dgm:pt>
    <dgm:pt modelId="{0D34F74A-A022-41DC-A786-4C484531573B}" type="pres">
      <dgm:prSet presAssocID="{F864BB6A-CA4A-4B1A-AAA8-FFE1C3FA7FD6}" presName="spacer" presStyleCnt="0"/>
      <dgm:spPr/>
    </dgm:pt>
    <dgm:pt modelId="{547AE9C2-277A-4818-9AC7-54E0418651E3}" type="pres">
      <dgm:prSet presAssocID="{486245C5-B009-4519-B166-FBFAC9D60657}" presName="parentText" presStyleLbl="node1" presStyleIdx="1" presStyleCnt="4">
        <dgm:presLayoutVars>
          <dgm:chMax val="0"/>
          <dgm:bulletEnabled val="1"/>
        </dgm:presLayoutVars>
      </dgm:prSet>
      <dgm:spPr/>
      <dgm:t>
        <a:bodyPr/>
        <a:lstStyle/>
        <a:p>
          <a:endParaRPr lang="en-US"/>
        </a:p>
      </dgm:t>
    </dgm:pt>
    <dgm:pt modelId="{2E746071-B5CE-4822-97F6-46906DE2786B}" type="pres">
      <dgm:prSet presAssocID="{738566AF-A848-4F79-8E1D-A326348AEC22}" presName="spacer" presStyleCnt="0"/>
      <dgm:spPr/>
    </dgm:pt>
    <dgm:pt modelId="{529F048D-E26C-40FE-9257-C776AC9CC93C}" type="pres">
      <dgm:prSet presAssocID="{26CA6BB3-F3C4-4144-B667-8EF9283EA934}" presName="parentText" presStyleLbl="node1" presStyleIdx="2" presStyleCnt="4">
        <dgm:presLayoutVars>
          <dgm:chMax val="0"/>
          <dgm:bulletEnabled val="1"/>
        </dgm:presLayoutVars>
      </dgm:prSet>
      <dgm:spPr/>
      <dgm:t>
        <a:bodyPr/>
        <a:lstStyle/>
        <a:p>
          <a:endParaRPr lang="en-US"/>
        </a:p>
      </dgm:t>
    </dgm:pt>
    <dgm:pt modelId="{582D4C35-EB19-484D-8F4B-39C81ABB069B}" type="pres">
      <dgm:prSet presAssocID="{26CA6BB3-F3C4-4144-B667-8EF9283EA934}" presName="childText" presStyleLbl="revTx" presStyleIdx="0" presStyleCnt="1">
        <dgm:presLayoutVars>
          <dgm:bulletEnabled val="1"/>
        </dgm:presLayoutVars>
      </dgm:prSet>
      <dgm:spPr/>
      <dgm:t>
        <a:bodyPr/>
        <a:lstStyle/>
        <a:p>
          <a:endParaRPr lang="en-US"/>
        </a:p>
      </dgm:t>
    </dgm:pt>
    <dgm:pt modelId="{F0C1DA86-80F5-4196-8AB0-1AE8843DCBBD}" type="pres">
      <dgm:prSet presAssocID="{70C74AD1-6619-4547-8BD3-BC367C031EAA}" presName="parentText" presStyleLbl="node1" presStyleIdx="3" presStyleCnt="4">
        <dgm:presLayoutVars>
          <dgm:chMax val="0"/>
          <dgm:bulletEnabled val="1"/>
        </dgm:presLayoutVars>
      </dgm:prSet>
      <dgm:spPr/>
      <dgm:t>
        <a:bodyPr/>
        <a:lstStyle/>
        <a:p>
          <a:endParaRPr lang="en-US"/>
        </a:p>
      </dgm:t>
    </dgm:pt>
  </dgm:ptLst>
  <dgm:cxnLst>
    <dgm:cxn modelId="{4025E522-99EA-42B3-B98D-BC4660999FAC}" type="presOf" srcId="{70C74AD1-6619-4547-8BD3-BC367C031EAA}" destId="{F0C1DA86-80F5-4196-8AB0-1AE8843DCBBD}" srcOrd="0" destOrd="0" presId="urn:microsoft.com/office/officeart/2005/8/layout/vList2"/>
    <dgm:cxn modelId="{D2177A6E-4CD0-4A5E-BB32-A15063E798A9}" type="presOf" srcId="{486245C5-B009-4519-B166-FBFAC9D60657}" destId="{547AE9C2-277A-4818-9AC7-54E0418651E3}" srcOrd="0" destOrd="0" presId="urn:microsoft.com/office/officeart/2005/8/layout/vList2"/>
    <dgm:cxn modelId="{51D650F9-CEDC-47B6-8F86-F88557930516}" srcId="{B9AF8866-06EA-47E0-B90F-31D3C047B305}" destId="{486245C5-B009-4519-B166-FBFAC9D60657}" srcOrd="1" destOrd="0" parTransId="{08F0BCFD-B4C1-48C7-9D29-F3DFE34A36E5}" sibTransId="{738566AF-A848-4F79-8E1D-A326348AEC22}"/>
    <dgm:cxn modelId="{CD38C843-48EC-441B-80D9-B66EAF3CE31F}" srcId="{B9AF8866-06EA-47E0-B90F-31D3C047B305}" destId="{FDDDE904-A1E2-4134-8238-8F8D4D365ABC}" srcOrd="0" destOrd="0" parTransId="{08ABBA3D-F750-4B3F-A269-8818A68AF277}" sibTransId="{F864BB6A-CA4A-4B1A-AAA8-FFE1C3FA7FD6}"/>
    <dgm:cxn modelId="{9B62C0A1-E044-43F4-86D7-8E4D3B0C9682}" srcId="{26CA6BB3-F3C4-4144-B667-8EF9283EA934}" destId="{6B11EF74-6B8B-4043-A6C3-9FF2D40734A8}" srcOrd="1" destOrd="0" parTransId="{36F82B9D-A2B6-4AD8-AB10-EA5D1893F588}" sibTransId="{07F6C4E3-C3ED-4BB6-BB9D-42647091A168}"/>
    <dgm:cxn modelId="{B110D839-9D2D-4EE1-97A5-08908BEF15FC}" srcId="{B9AF8866-06EA-47E0-B90F-31D3C047B305}" destId="{70C74AD1-6619-4547-8BD3-BC367C031EAA}" srcOrd="3" destOrd="0" parTransId="{F75A741C-4C24-4CB7-A63A-F7DB58F9D3B2}" sibTransId="{924E9581-7EC7-4D8F-BBEE-68F5711432DB}"/>
    <dgm:cxn modelId="{1E1F1222-DC68-41A1-8829-9760F4043DC7}" srcId="{26CA6BB3-F3C4-4144-B667-8EF9283EA934}" destId="{9071EB6E-8693-43F3-BB69-6212CBC71A8E}" srcOrd="3" destOrd="0" parTransId="{1D146767-FD83-4D47-B381-A1291DB84C10}" sibTransId="{D4DA7EFE-8018-43B3-8D39-0830E4A549F2}"/>
    <dgm:cxn modelId="{59C58DEA-51EA-439A-9EBF-8121DCBBDC2E}" type="presOf" srcId="{2B11EEBF-148D-463E-943A-19633CB4D039}" destId="{582D4C35-EB19-484D-8F4B-39C81ABB069B}" srcOrd="0" destOrd="0" presId="urn:microsoft.com/office/officeart/2005/8/layout/vList2"/>
    <dgm:cxn modelId="{D5991B33-4C4C-44D3-8655-8035D1C1914E}" srcId="{B9AF8866-06EA-47E0-B90F-31D3C047B305}" destId="{26CA6BB3-F3C4-4144-B667-8EF9283EA934}" srcOrd="2" destOrd="0" parTransId="{C05BD800-2877-44C5-8BDD-519302AE4E75}" sibTransId="{7D278E20-E053-4F6E-A456-C24C187699C3}"/>
    <dgm:cxn modelId="{75EC512F-6E76-4C1C-9150-66FD7BD2D5B7}" type="presOf" srcId="{9071EB6E-8693-43F3-BB69-6212CBC71A8E}" destId="{582D4C35-EB19-484D-8F4B-39C81ABB069B}" srcOrd="0" destOrd="3" presId="urn:microsoft.com/office/officeart/2005/8/layout/vList2"/>
    <dgm:cxn modelId="{F2B3F2C6-BA07-450A-991F-B5D3869E54BB}" type="presOf" srcId="{26CA6BB3-F3C4-4144-B667-8EF9283EA934}" destId="{529F048D-E26C-40FE-9257-C776AC9CC93C}" srcOrd="0" destOrd="0" presId="urn:microsoft.com/office/officeart/2005/8/layout/vList2"/>
    <dgm:cxn modelId="{449B4BFE-C178-46B6-85FB-F965D3D66C70}" srcId="{26CA6BB3-F3C4-4144-B667-8EF9283EA934}" destId="{DDC66C0A-B5E5-4756-A788-91A1643ACA0E}" srcOrd="2" destOrd="0" parTransId="{19C2CD08-154C-4855-B0C7-5530FB15DD43}" sibTransId="{7F60CE91-04CF-478A-B507-C9F2D0E2FD4A}"/>
    <dgm:cxn modelId="{35C012EC-DB4E-48F0-8592-1A056F4145FB}" type="presOf" srcId="{B9AF8866-06EA-47E0-B90F-31D3C047B305}" destId="{FC1A906B-7925-48BA-B497-1332402882A8}" srcOrd="0" destOrd="0" presId="urn:microsoft.com/office/officeart/2005/8/layout/vList2"/>
    <dgm:cxn modelId="{FAA9113D-F4AE-41B3-9387-D23CB82D61C1}" type="presOf" srcId="{DDC66C0A-B5E5-4756-A788-91A1643ACA0E}" destId="{582D4C35-EB19-484D-8F4B-39C81ABB069B}" srcOrd="0" destOrd="2" presId="urn:microsoft.com/office/officeart/2005/8/layout/vList2"/>
    <dgm:cxn modelId="{99744105-3205-491A-8C92-F2AA7B935AE7}" type="presOf" srcId="{FDDDE904-A1E2-4134-8238-8F8D4D365ABC}" destId="{51A2AFB7-C06B-462E-A8DD-C6D6DB4EEFE6}" srcOrd="0" destOrd="0" presId="urn:microsoft.com/office/officeart/2005/8/layout/vList2"/>
    <dgm:cxn modelId="{40F72EBB-977C-4728-AF61-633EA70B4BDD}" srcId="{26CA6BB3-F3C4-4144-B667-8EF9283EA934}" destId="{2B11EEBF-148D-463E-943A-19633CB4D039}" srcOrd="0" destOrd="0" parTransId="{E50EA3F8-D97F-401C-91F2-DA69FAAE12EA}" sibTransId="{154318D5-B2D4-4B03-9DF3-003A7D6972C9}"/>
    <dgm:cxn modelId="{322B4BC6-5F5E-4320-A577-BA493C4FC5A4}" type="presOf" srcId="{6B11EF74-6B8B-4043-A6C3-9FF2D40734A8}" destId="{582D4C35-EB19-484D-8F4B-39C81ABB069B}" srcOrd="0" destOrd="1" presId="urn:microsoft.com/office/officeart/2005/8/layout/vList2"/>
    <dgm:cxn modelId="{80ECFF7E-D71E-4CB7-82ED-44893F6FD65C}" type="presParOf" srcId="{FC1A906B-7925-48BA-B497-1332402882A8}" destId="{51A2AFB7-C06B-462E-A8DD-C6D6DB4EEFE6}" srcOrd="0" destOrd="0" presId="urn:microsoft.com/office/officeart/2005/8/layout/vList2"/>
    <dgm:cxn modelId="{ECABAE12-48F1-4FCC-B709-F23007FA86FF}" type="presParOf" srcId="{FC1A906B-7925-48BA-B497-1332402882A8}" destId="{0D34F74A-A022-41DC-A786-4C484531573B}" srcOrd="1" destOrd="0" presId="urn:microsoft.com/office/officeart/2005/8/layout/vList2"/>
    <dgm:cxn modelId="{B3AB97C6-EE3A-4155-BC29-2C5E40F04C2E}" type="presParOf" srcId="{FC1A906B-7925-48BA-B497-1332402882A8}" destId="{547AE9C2-277A-4818-9AC7-54E0418651E3}" srcOrd="2" destOrd="0" presId="urn:microsoft.com/office/officeart/2005/8/layout/vList2"/>
    <dgm:cxn modelId="{EB2152BF-2EBD-427D-928C-2831ACBFEF7C}" type="presParOf" srcId="{FC1A906B-7925-48BA-B497-1332402882A8}" destId="{2E746071-B5CE-4822-97F6-46906DE2786B}" srcOrd="3" destOrd="0" presId="urn:microsoft.com/office/officeart/2005/8/layout/vList2"/>
    <dgm:cxn modelId="{899DD1A4-9A28-403C-9569-EE177A675FA7}" type="presParOf" srcId="{FC1A906B-7925-48BA-B497-1332402882A8}" destId="{529F048D-E26C-40FE-9257-C776AC9CC93C}" srcOrd="4" destOrd="0" presId="urn:microsoft.com/office/officeart/2005/8/layout/vList2"/>
    <dgm:cxn modelId="{A1162A30-CA50-4F1D-A897-547491B56EB6}" type="presParOf" srcId="{FC1A906B-7925-48BA-B497-1332402882A8}" destId="{582D4C35-EB19-484D-8F4B-39C81ABB069B}" srcOrd="5" destOrd="0" presId="urn:microsoft.com/office/officeart/2005/8/layout/vList2"/>
    <dgm:cxn modelId="{E2E675E2-5DBE-4D74-9CA2-00ECBB4553F0}" type="presParOf" srcId="{FC1A906B-7925-48BA-B497-1332402882A8}" destId="{F0C1DA86-80F5-4196-8AB0-1AE8843DCBB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6B7683C-C2E7-4846-9F18-1C3ED1DE85E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DB863EC-CBF9-418F-99BE-021D16AB026B}">
      <dgm:prSet/>
      <dgm:spPr/>
      <dgm:t>
        <a:bodyPr/>
        <a:lstStyle/>
        <a:p>
          <a:r>
            <a:rPr lang="en-ZA" b="1" u="sng" dirty="0"/>
            <a:t>Child Headed Households (CHH)</a:t>
          </a:r>
          <a:r>
            <a:rPr lang="en-ZA" b="1" u="none" dirty="0"/>
            <a:t> </a:t>
          </a:r>
          <a:r>
            <a:rPr lang="en-ZA" dirty="0"/>
            <a:t>– by 2019 a total of </a:t>
          </a:r>
          <a:r>
            <a:rPr lang="en-ZA" b="1" dirty="0"/>
            <a:t>55 000 </a:t>
          </a:r>
          <a:r>
            <a:rPr lang="en-ZA" dirty="0"/>
            <a:t>children lived in CHH. The number has gone up with COVID-19. </a:t>
          </a:r>
          <a:r>
            <a:rPr lang="en-ZA" b="1" dirty="0"/>
            <a:t>58% </a:t>
          </a:r>
          <a:r>
            <a:rPr lang="en-ZA" dirty="0"/>
            <a:t>were teenagers and </a:t>
          </a:r>
          <a:r>
            <a:rPr lang="en-ZA" b="1" dirty="0"/>
            <a:t>70% </a:t>
          </a:r>
          <a:r>
            <a:rPr lang="en-ZA" dirty="0"/>
            <a:t>lived in Eastern Cape, KZN and Limpopo.</a:t>
          </a:r>
          <a:endParaRPr lang="en-US" dirty="0"/>
        </a:p>
      </dgm:t>
    </dgm:pt>
    <dgm:pt modelId="{2ED33494-B1BF-4973-8077-43CAA66D2C6F}" type="parTrans" cxnId="{157661E4-07E2-4F5C-B6F3-A000A6A0C0EF}">
      <dgm:prSet/>
      <dgm:spPr/>
      <dgm:t>
        <a:bodyPr/>
        <a:lstStyle/>
        <a:p>
          <a:endParaRPr lang="en-US"/>
        </a:p>
      </dgm:t>
    </dgm:pt>
    <dgm:pt modelId="{ECA0B265-BEC6-4DFD-9C32-A01372A820C5}" type="sibTrans" cxnId="{157661E4-07E2-4F5C-B6F3-A000A6A0C0EF}">
      <dgm:prSet/>
      <dgm:spPr/>
      <dgm:t>
        <a:bodyPr/>
        <a:lstStyle/>
        <a:p>
          <a:endParaRPr lang="en-US"/>
        </a:p>
      </dgm:t>
    </dgm:pt>
    <dgm:pt modelId="{CC3934EC-82D8-48F2-A12B-B910DA3B9AC0}">
      <dgm:prSet/>
      <dgm:spPr/>
      <dgm:t>
        <a:bodyPr/>
        <a:lstStyle/>
        <a:p>
          <a:r>
            <a:rPr lang="en-ZA" b="1" u="sng" dirty="0"/>
            <a:t>Children in Alternative Care </a:t>
          </a:r>
          <a:r>
            <a:rPr lang="en-ZA" dirty="0"/>
            <a:t>– these children live in foster care, child and youth centres and temporary places of safety </a:t>
          </a:r>
          <a:endParaRPr lang="en-US" dirty="0"/>
        </a:p>
      </dgm:t>
    </dgm:pt>
    <dgm:pt modelId="{59499147-D532-4801-86F9-65EDBA7C14D2}" type="parTrans" cxnId="{26AFF61E-6B5D-4B04-AC25-95FA170443FB}">
      <dgm:prSet/>
      <dgm:spPr/>
      <dgm:t>
        <a:bodyPr/>
        <a:lstStyle/>
        <a:p>
          <a:endParaRPr lang="en-US"/>
        </a:p>
      </dgm:t>
    </dgm:pt>
    <dgm:pt modelId="{4C5D3C69-CF32-4B8A-A615-F4290330EB23}" type="sibTrans" cxnId="{26AFF61E-6B5D-4B04-AC25-95FA170443FB}">
      <dgm:prSet/>
      <dgm:spPr/>
      <dgm:t>
        <a:bodyPr/>
        <a:lstStyle/>
        <a:p>
          <a:endParaRPr lang="en-US"/>
        </a:p>
      </dgm:t>
    </dgm:pt>
    <dgm:pt modelId="{703236B4-5F65-41FB-9EAF-E18EDFF2FEB5}">
      <dgm:prSet/>
      <dgm:spPr/>
      <dgm:t>
        <a:bodyPr/>
        <a:lstStyle/>
        <a:p>
          <a:r>
            <a:rPr lang="en-ZA" b="1" u="sng" dirty="0"/>
            <a:t>Children Living on the Streets </a:t>
          </a:r>
          <a:r>
            <a:rPr lang="en-ZA" dirty="0"/>
            <a:t>– it is estimated that there </a:t>
          </a:r>
          <a:r>
            <a:rPr lang="en-ZA" b="1" dirty="0"/>
            <a:t>250 000 </a:t>
          </a:r>
          <a:r>
            <a:rPr lang="en-ZA" dirty="0"/>
            <a:t>– no clear strategy – nomadic tendencies make it difficult for government to plan for them</a:t>
          </a:r>
          <a:endParaRPr lang="en-US" dirty="0"/>
        </a:p>
      </dgm:t>
    </dgm:pt>
    <dgm:pt modelId="{1F0F8557-F40E-47C8-8D45-591B875CDECB}" type="parTrans" cxnId="{8B2AECEF-235D-42E8-8C5B-8F832333BBBE}">
      <dgm:prSet/>
      <dgm:spPr/>
      <dgm:t>
        <a:bodyPr/>
        <a:lstStyle/>
        <a:p>
          <a:endParaRPr lang="en-US"/>
        </a:p>
      </dgm:t>
    </dgm:pt>
    <dgm:pt modelId="{9C983A64-14ED-4324-BA2E-C66F2A026BDA}" type="sibTrans" cxnId="{8B2AECEF-235D-42E8-8C5B-8F832333BBBE}">
      <dgm:prSet/>
      <dgm:spPr/>
      <dgm:t>
        <a:bodyPr/>
        <a:lstStyle/>
        <a:p>
          <a:endParaRPr lang="en-US"/>
        </a:p>
      </dgm:t>
    </dgm:pt>
    <dgm:pt modelId="{8164799B-AAF7-4367-A6D7-08C8F2DD59C1}">
      <dgm:prSet/>
      <dgm:spPr/>
      <dgm:t>
        <a:bodyPr/>
        <a:lstStyle/>
        <a:p>
          <a:r>
            <a:rPr lang="en-ZA" b="1" u="sng" dirty="0"/>
            <a:t>Unaccompanied Children of Foreign Origin </a:t>
          </a:r>
          <a:r>
            <a:rPr lang="en-ZA" dirty="0"/>
            <a:t>– </a:t>
          </a:r>
          <a:r>
            <a:rPr lang="en-ZA" b="1" dirty="0"/>
            <a:t>72% </a:t>
          </a:r>
          <a:r>
            <a:rPr lang="en-ZA" dirty="0"/>
            <a:t>live in Limpopo – mainly between 11 and 16 years old – court judgment against Department of Basic Education (DBE) that they must be afforded education rights as children</a:t>
          </a:r>
          <a:endParaRPr lang="en-US" dirty="0"/>
        </a:p>
      </dgm:t>
    </dgm:pt>
    <dgm:pt modelId="{D5BB7106-1FF5-438A-9AF2-27407CAF5801}" type="parTrans" cxnId="{93F55047-7518-49E2-B872-F6056C87B1FC}">
      <dgm:prSet/>
      <dgm:spPr/>
      <dgm:t>
        <a:bodyPr/>
        <a:lstStyle/>
        <a:p>
          <a:endParaRPr lang="en-US"/>
        </a:p>
      </dgm:t>
    </dgm:pt>
    <dgm:pt modelId="{4BD039D1-6311-4260-BE72-37A47838206D}" type="sibTrans" cxnId="{93F55047-7518-49E2-B872-F6056C87B1FC}">
      <dgm:prSet/>
      <dgm:spPr/>
      <dgm:t>
        <a:bodyPr/>
        <a:lstStyle/>
        <a:p>
          <a:endParaRPr lang="en-US"/>
        </a:p>
      </dgm:t>
    </dgm:pt>
    <dgm:pt modelId="{070DE077-822F-49DD-8459-88B288936550}" type="pres">
      <dgm:prSet presAssocID="{46B7683C-C2E7-4846-9F18-1C3ED1DE85E1}" presName="linear" presStyleCnt="0">
        <dgm:presLayoutVars>
          <dgm:animLvl val="lvl"/>
          <dgm:resizeHandles val="exact"/>
        </dgm:presLayoutVars>
      </dgm:prSet>
      <dgm:spPr/>
      <dgm:t>
        <a:bodyPr/>
        <a:lstStyle/>
        <a:p>
          <a:endParaRPr lang="en-US"/>
        </a:p>
      </dgm:t>
    </dgm:pt>
    <dgm:pt modelId="{B12D86BB-D7D0-412E-BDEB-8F09ED6922DC}" type="pres">
      <dgm:prSet presAssocID="{2DB863EC-CBF9-418F-99BE-021D16AB026B}" presName="parentText" presStyleLbl="node1" presStyleIdx="0" presStyleCnt="4" custLinFactNeighborX="125" custLinFactNeighborY="65734">
        <dgm:presLayoutVars>
          <dgm:chMax val="0"/>
          <dgm:bulletEnabled val="1"/>
        </dgm:presLayoutVars>
      </dgm:prSet>
      <dgm:spPr/>
      <dgm:t>
        <a:bodyPr/>
        <a:lstStyle/>
        <a:p>
          <a:endParaRPr lang="en-US"/>
        </a:p>
      </dgm:t>
    </dgm:pt>
    <dgm:pt modelId="{8BBDA42E-A6EB-434A-92C6-DD45FFF4D637}" type="pres">
      <dgm:prSet presAssocID="{ECA0B265-BEC6-4DFD-9C32-A01372A820C5}" presName="spacer" presStyleCnt="0"/>
      <dgm:spPr/>
    </dgm:pt>
    <dgm:pt modelId="{5F93B0EC-2057-45DF-A704-BCB66F204577}" type="pres">
      <dgm:prSet presAssocID="{CC3934EC-82D8-48F2-A12B-B910DA3B9AC0}" presName="parentText" presStyleLbl="node1" presStyleIdx="1" presStyleCnt="4">
        <dgm:presLayoutVars>
          <dgm:chMax val="0"/>
          <dgm:bulletEnabled val="1"/>
        </dgm:presLayoutVars>
      </dgm:prSet>
      <dgm:spPr/>
      <dgm:t>
        <a:bodyPr/>
        <a:lstStyle/>
        <a:p>
          <a:endParaRPr lang="en-US"/>
        </a:p>
      </dgm:t>
    </dgm:pt>
    <dgm:pt modelId="{D4293ED5-1705-4B05-8E21-FFA10971F966}" type="pres">
      <dgm:prSet presAssocID="{4C5D3C69-CF32-4B8A-A615-F4290330EB23}" presName="spacer" presStyleCnt="0"/>
      <dgm:spPr/>
    </dgm:pt>
    <dgm:pt modelId="{130526C0-EC13-460A-9C44-4BDBAD4CB461}" type="pres">
      <dgm:prSet presAssocID="{703236B4-5F65-41FB-9EAF-E18EDFF2FEB5}" presName="parentText" presStyleLbl="node1" presStyleIdx="2" presStyleCnt="4">
        <dgm:presLayoutVars>
          <dgm:chMax val="0"/>
          <dgm:bulletEnabled val="1"/>
        </dgm:presLayoutVars>
      </dgm:prSet>
      <dgm:spPr/>
      <dgm:t>
        <a:bodyPr/>
        <a:lstStyle/>
        <a:p>
          <a:endParaRPr lang="en-US"/>
        </a:p>
      </dgm:t>
    </dgm:pt>
    <dgm:pt modelId="{D211D3E5-C6D2-4420-A6D5-04B0EB20A8C7}" type="pres">
      <dgm:prSet presAssocID="{9C983A64-14ED-4324-BA2E-C66F2A026BDA}" presName="spacer" presStyleCnt="0"/>
      <dgm:spPr/>
    </dgm:pt>
    <dgm:pt modelId="{9D5E9F5C-2ECC-4730-99D1-DD5EB20048C3}" type="pres">
      <dgm:prSet presAssocID="{8164799B-AAF7-4367-A6D7-08C8F2DD59C1}" presName="parentText" presStyleLbl="node1" presStyleIdx="3" presStyleCnt="4">
        <dgm:presLayoutVars>
          <dgm:chMax val="0"/>
          <dgm:bulletEnabled val="1"/>
        </dgm:presLayoutVars>
      </dgm:prSet>
      <dgm:spPr/>
      <dgm:t>
        <a:bodyPr/>
        <a:lstStyle/>
        <a:p>
          <a:endParaRPr lang="en-US"/>
        </a:p>
      </dgm:t>
    </dgm:pt>
  </dgm:ptLst>
  <dgm:cxnLst>
    <dgm:cxn modelId="{6CEA92B0-F33D-42B8-8C54-6BAC55DC57B6}" type="presOf" srcId="{8164799B-AAF7-4367-A6D7-08C8F2DD59C1}" destId="{9D5E9F5C-2ECC-4730-99D1-DD5EB20048C3}" srcOrd="0" destOrd="0" presId="urn:microsoft.com/office/officeart/2005/8/layout/vList2"/>
    <dgm:cxn modelId="{08D9C35E-70EB-4BB3-8BCF-08FB9FC782F7}" type="presOf" srcId="{CC3934EC-82D8-48F2-A12B-B910DA3B9AC0}" destId="{5F93B0EC-2057-45DF-A704-BCB66F204577}" srcOrd="0" destOrd="0" presId="urn:microsoft.com/office/officeart/2005/8/layout/vList2"/>
    <dgm:cxn modelId="{93F55047-7518-49E2-B872-F6056C87B1FC}" srcId="{46B7683C-C2E7-4846-9F18-1C3ED1DE85E1}" destId="{8164799B-AAF7-4367-A6D7-08C8F2DD59C1}" srcOrd="3" destOrd="0" parTransId="{D5BB7106-1FF5-438A-9AF2-27407CAF5801}" sibTransId="{4BD039D1-6311-4260-BE72-37A47838206D}"/>
    <dgm:cxn modelId="{157661E4-07E2-4F5C-B6F3-A000A6A0C0EF}" srcId="{46B7683C-C2E7-4846-9F18-1C3ED1DE85E1}" destId="{2DB863EC-CBF9-418F-99BE-021D16AB026B}" srcOrd="0" destOrd="0" parTransId="{2ED33494-B1BF-4973-8077-43CAA66D2C6F}" sibTransId="{ECA0B265-BEC6-4DFD-9C32-A01372A820C5}"/>
    <dgm:cxn modelId="{41CBADBE-91F7-4B6D-B1C9-502CFF65102F}" type="presOf" srcId="{2DB863EC-CBF9-418F-99BE-021D16AB026B}" destId="{B12D86BB-D7D0-412E-BDEB-8F09ED6922DC}" srcOrd="0" destOrd="0" presId="urn:microsoft.com/office/officeart/2005/8/layout/vList2"/>
    <dgm:cxn modelId="{8B2AECEF-235D-42E8-8C5B-8F832333BBBE}" srcId="{46B7683C-C2E7-4846-9F18-1C3ED1DE85E1}" destId="{703236B4-5F65-41FB-9EAF-E18EDFF2FEB5}" srcOrd="2" destOrd="0" parTransId="{1F0F8557-F40E-47C8-8D45-591B875CDECB}" sibTransId="{9C983A64-14ED-4324-BA2E-C66F2A026BDA}"/>
    <dgm:cxn modelId="{26AFF61E-6B5D-4B04-AC25-95FA170443FB}" srcId="{46B7683C-C2E7-4846-9F18-1C3ED1DE85E1}" destId="{CC3934EC-82D8-48F2-A12B-B910DA3B9AC0}" srcOrd="1" destOrd="0" parTransId="{59499147-D532-4801-86F9-65EDBA7C14D2}" sibTransId="{4C5D3C69-CF32-4B8A-A615-F4290330EB23}"/>
    <dgm:cxn modelId="{99EEF2E2-8285-4C07-A1F4-96E2D305DB21}" type="presOf" srcId="{46B7683C-C2E7-4846-9F18-1C3ED1DE85E1}" destId="{070DE077-822F-49DD-8459-88B288936550}" srcOrd="0" destOrd="0" presId="urn:microsoft.com/office/officeart/2005/8/layout/vList2"/>
    <dgm:cxn modelId="{2454D957-A881-413D-8234-B2FAD9628E35}" type="presOf" srcId="{703236B4-5F65-41FB-9EAF-E18EDFF2FEB5}" destId="{130526C0-EC13-460A-9C44-4BDBAD4CB461}" srcOrd="0" destOrd="0" presId="urn:microsoft.com/office/officeart/2005/8/layout/vList2"/>
    <dgm:cxn modelId="{66C2423D-D195-474A-B39F-8F370CAE230C}" type="presParOf" srcId="{070DE077-822F-49DD-8459-88B288936550}" destId="{B12D86BB-D7D0-412E-BDEB-8F09ED6922DC}" srcOrd="0" destOrd="0" presId="urn:microsoft.com/office/officeart/2005/8/layout/vList2"/>
    <dgm:cxn modelId="{87F68B48-03D4-4B47-B7A8-4A2416E03925}" type="presParOf" srcId="{070DE077-822F-49DD-8459-88B288936550}" destId="{8BBDA42E-A6EB-434A-92C6-DD45FFF4D637}" srcOrd="1" destOrd="0" presId="urn:microsoft.com/office/officeart/2005/8/layout/vList2"/>
    <dgm:cxn modelId="{74290A51-7EAE-4A68-AEEA-F851DEE741A4}" type="presParOf" srcId="{070DE077-822F-49DD-8459-88B288936550}" destId="{5F93B0EC-2057-45DF-A704-BCB66F204577}" srcOrd="2" destOrd="0" presId="urn:microsoft.com/office/officeart/2005/8/layout/vList2"/>
    <dgm:cxn modelId="{F45CA83A-4E6F-4FF5-A2E9-616CAB5F6093}" type="presParOf" srcId="{070DE077-822F-49DD-8459-88B288936550}" destId="{D4293ED5-1705-4B05-8E21-FFA10971F966}" srcOrd="3" destOrd="0" presId="urn:microsoft.com/office/officeart/2005/8/layout/vList2"/>
    <dgm:cxn modelId="{DBAF14E3-BD77-4108-90F7-EDE6C935B0CE}" type="presParOf" srcId="{070DE077-822F-49DD-8459-88B288936550}" destId="{130526C0-EC13-460A-9C44-4BDBAD4CB461}" srcOrd="4" destOrd="0" presId="urn:microsoft.com/office/officeart/2005/8/layout/vList2"/>
    <dgm:cxn modelId="{A7379DCA-A84B-4C60-BA1D-6A76206932D6}" type="presParOf" srcId="{070DE077-822F-49DD-8459-88B288936550}" destId="{D211D3E5-C6D2-4420-A6D5-04B0EB20A8C7}" srcOrd="5" destOrd="0" presId="urn:microsoft.com/office/officeart/2005/8/layout/vList2"/>
    <dgm:cxn modelId="{06213F3C-0CA7-4E0F-BE92-7EC43BEED0DE}" type="presParOf" srcId="{070DE077-822F-49DD-8459-88B288936550}" destId="{9D5E9F5C-2ECC-4730-99D1-DD5EB20048C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26F16E5-7EAB-4FA2-BAD2-98A080A8F1F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5D7E904-4297-4504-BA22-34318335BCB6}">
      <dgm:prSet custT="1"/>
      <dgm:spPr/>
      <dgm:t>
        <a:bodyPr/>
        <a:lstStyle/>
        <a:p>
          <a:r>
            <a:rPr lang="en-ZA" sz="2200" b="1" u="sng" dirty="0"/>
            <a:t>Fertility Rate</a:t>
          </a:r>
          <a:r>
            <a:rPr lang="en-ZA" sz="2200" b="1" dirty="0"/>
            <a:t> </a:t>
          </a:r>
          <a:r>
            <a:rPr lang="en-ZA" sz="2200" dirty="0"/>
            <a:t>– declined from 2,62 to 2,31 between 2009 and 2021.</a:t>
          </a:r>
          <a:endParaRPr lang="en-US" sz="2200" dirty="0"/>
        </a:p>
      </dgm:t>
    </dgm:pt>
    <dgm:pt modelId="{FB4E56FD-CCEB-41DC-B05E-3F24B2F59CC9}" type="parTrans" cxnId="{EF68F517-FA8F-4999-9D55-4045FB1F104F}">
      <dgm:prSet/>
      <dgm:spPr/>
      <dgm:t>
        <a:bodyPr/>
        <a:lstStyle/>
        <a:p>
          <a:endParaRPr lang="en-US"/>
        </a:p>
      </dgm:t>
    </dgm:pt>
    <dgm:pt modelId="{88F65D6D-340A-4294-AA3B-C98783AF0992}" type="sibTrans" cxnId="{EF68F517-FA8F-4999-9D55-4045FB1F104F}">
      <dgm:prSet/>
      <dgm:spPr/>
      <dgm:t>
        <a:bodyPr/>
        <a:lstStyle/>
        <a:p>
          <a:endParaRPr lang="en-US"/>
        </a:p>
      </dgm:t>
    </dgm:pt>
    <dgm:pt modelId="{51B83F5D-F1CE-48EC-9E6A-18A588308231}">
      <dgm:prSet custT="1"/>
      <dgm:spPr/>
      <dgm:t>
        <a:bodyPr/>
        <a:lstStyle/>
        <a:p>
          <a:r>
            <a:rPr lang="en-ZA" sz="2200" b="1" u="sng" dirty="0"/>
            <a:t>Infant Mortality</a:t>
          </a:r>
          <a:r>
            <a:rPr lang="en-ZA" sz="2200" b="1" dirty="0"/>
            <a:t> </a:t>
          </a:r>
          <a:r>
            <a:rPr lang="en-ZA" sz="2200" dirty="0"/>
            <a:t> </a:t>
          </a:r>
          <a:endParaRPr lang="en-US" sz="2200" dirty="0"/>
        </a:p>
      </dgm:t>
    </dgm:pt>
    <dgm:pt modelId="{B9729A05-6F40-472E-8913-E650F3EAD531}" type="parTrans" cxnId="{174CE351-53B4-4D14-BA6B-C32AD0262CC0}">
      <dgm:prSet/>
      <dgm:spPr/>
      <dgm:t>
        <a:bodyPr/>
        <a:lstStyle/>
        <a:p>
          <a:endParaRPr lang="en-US"/>
        </a:p>
      </dgm:t>
    </dgm:pt>
    <dgm:pt modelId="{950FE099-44F3-427C-971E-EAB94A34BF8D}" type="sibTrans" cxnId="{174CE351-53B4-4D14-BA6B-C32AD0262CC0}">
      <dgm:prSet/>
      <dgm:spPr/>
      <dgm:t>
        <a:bodyPr/>
        <a:lstStyle/>
        <a:p>
          <a:endParaRPr lang="en-US"/>
        </a:p>
      </dgm:t>
    </dgm:pt>
    <dgm:pt modelId="{F2FB3EA0-4007-4599-A416-BC422F6663D2}">
      <dgm:prSet custT="1"/>
      <dgm:spPr/>
      <dgm:t>
        <a:bodyPr/>
        <a:lstStyle/>
        <a:p>
          <a:r>
            <a:rPr lang="en-ZA" sz="2000" dirty="0"/>
            <a:t>Infant mortality stands at </a:t>
          </a:r>
          <a:r>
            <a:rPr lang="en-ZA" sz="2000" b="1" dirty="0"/>
            <a:t>22,1% </a:t>
          </a:r>
          <a:r>
            <a:rPr lang="en-ZA" sz="2000" dirty="0"/>
            <a:t>per 1000 live births (SDG target is </a:t>
          </a:r>
          <a:r>
            <a:rPr lang="en-ZA" sz="2000" b="1" dirty="0"/>
            <a:t>12</a:t>
          </a:r>
          <a:r>
            <a:rPr lang="en-ZA" sz="2000" dirty="0"/>
            <a:t> per 1000 live births). </a:t>
          </a:r>
          <a:endParaRPr lang="en-US" sz="2000" dirty="0"/>
        </a:p>
      </dgm:t>
    </dgm:pt>
    <dgm:pt modelId="{5126288F-E970-4018-B222-9BF38533BE65}" type="parTrans" cxnId="{6F72A90C-E2D8-4EAE-8A2D-FD6117AA33E7}">
      <dgm:prSet/>
      <dgm:spPr/>
      <dgm:t>
        <a:bodyPr/>
        <a:lstStyle/>
        <a:p>
          <a:endParaRPr lang="en-US"/>
        </a:p>
      </dgm:t>
    </dgm:pt>
    <dgm:pt modelId="{AB95D037-A50B-4261-8285-72277B69564E}" type="sibTrans" cxnId="{6F72A90C-E2D8-4EAE-8A2D-FD6117AA33E7}">
      <dgm:prSet/>
      <dgm:spPr/>
      <dgm:t>
        <a:bodyPr/>
        <a:lstStyle/>
        <a:p>
          <a:endParaRPr lang="en-US"/>
        </a:p>
      </dgm:t>
    </dgm:pt>
    <dgm:pt modelId="{A7D01B26-1C91-4698-9101-E0B22D86AAEB}">
      <dgm:prSet custT="1"/>
      <dgm:spPr/>
      <dgm:t>
        <a:bodyPr/>
        <a:lstStyle/>
        <a:p>
          <a:r>
            <a:rPr lang="en-ZA" sz="2000" dirty="0"/>
            <a:t>Under 5 years old mortality stands at </a:t>
          </a:r>
          <a:r>
            <a:rPr lang="en-ZA" sz="2000" b="1" dirty="0"/>
            <a:t>30</a:t>
          </a:r>
          <a:r>
            <a:rPr lang="en-ZA" sz="2000" dirty="0"/>
            <a:t> per 1000 live births (SDG target is </a:t>
          </a:r>
          <a:r>
            <a:rPr lang="en-ZA" sz="2000" b="1" dirty="0"/>
            <a:t>22</a:t>
          </a:r>
          <a:r>
            <a:rPr lang="en-ZA" sz="2000" dirty="0"/>
            <a:t> per 1000 live births)</a:t>
          </a:r>
          <a:endParaRPr lang="en-US" sz="2000" dirty="0"/>
        </a:p>
      </dgm:t>
    </dgm:pt>
    <dgm:pt modelId="{EE49FD99-CE2B-4EFE-B86E-2A0663AD9265}" type="parTrans" cxnId="{8FDA8CF0-CCA0-4E26-8ED6-3C4B045BC646}">
      <dgm:prSet/>
      <dgm:spPr/>
      <dgm:t>
        <a:bodyPr/>
        <a:lstStyle/>
        <a:p>
          <a:endParaRPr lang="en-US"/>
        </a:p>
      </dgm:t>
    </dgm:pt>
    <dgm:pt modelId="{B64BA4D1-8C56-4C88-AC2C-5E7BC7BC52FE}" type="sibTrans" cxnId="{8FDA8CF0-CCA0-4E26-8ED6-3C4B045BC646}">
      <dgm:prSet/>
      <dgm:spPr/>
      <dgm:t>
        <a:bodyPr/>
        <a:lstStyle/>
        <a:p>
          <a:endParaRPr lang="en-US"/>
        </a:p>
      </dgm:t>
    </dgm:pt>
    <dgm:pt modelId="{35F10A26-B124-4AC3-8106-470B76E138E5}">
      <dgm:prSet custT="1"/>
      <dgm:spPr/>
      <dgm:t>
        <a:bodyPr/>
        <a:lstStyle/>
        <a:p>
          <a:r>
            <a:rPr lang="en-ZA" sz="2200" b="1" u="sng" dirty="0"/>
            <a:t>Birth Weight</a:t>
          </a:r>
          <a:r>
            <a:rPr lang="en-ZA" sz="2200" b="1" dirty="0"/>
            <a:t> </a:t>
          </a:r>
          <a:r>
            <a:rPr lang="en-ZA" sz="2200" dirty="0"/>
            <a:t>– 84% of infants were average weight</a:t>
          </a:r>
          <a:endParaRPr lang="en-US" sz="2200" dirty="0"/>
        </a:p>
      </dgm:t>
    </dgm:pt>
    <dgm:pt modelId="{C6FDEDE6-D65A-4EBF-9B22-CACD37295DAB}" type="parTrans" cxnId="{C90FB005-EC19-45A9-A283-9D61AA71755B}">
      <dgm:prSet/>
      <dgm:spPr/>
      <dgm:t>
        <a:bodyPr/>
        <a:lstStyle/>
        <a:p>
          <a:endParaRPr lang="en-US"/>
        </a:p>
      </dgm:t>
    </dgm:pt>
    <dgm:pt modelId="{A182444E-CCE0-42E7-85DB-D4E6775BF072}" type="sibTrans" cxnId="{C90FB005-EC19-45A9-A283-9D61AA71755B}">
      <dgm:prSet/>
      <dgm:spPr/>
      <dgm:t>
        <a:bodyPr/>
        <a:lstStyle/>
        <a:p>
          <a:endParaRPr lang="en-US"/>
        </a:p>
      </dgm:t>
    </dgm:pt>
    <dgm:pt modelId="{49DC8017-1215-40DD-8118-364155AADFFB}">
      <dgm:prSet custT="1"/>
      <dgm:spPr/>
      <dgm:t>
        <a:bodyPr/>
        <a:lstStyle/>
        <a:p>
          <a:r>
            <a:rPr lang="en-ZA" sz="2200" b="1" u="sng" dirty="0"/>
            <a:t>Immunisation</a:t>
          </a:r>
          <a:r>
            <a:rPr lang="en-ZA" sz="2200" dirty="0"/>
            <a:t> – improvement of children receiving vaccinations – declined during COVID-19 </a:t>
          </a:r>
          <a:endParaRPr lang="en-US" sz="2200" dirty="0"/>
        </a:p>
      </dgm:t>
    </dgm:pt>
    <dgm:pt modelId="{BB732BC2-E2E8-43A4-B13C-AB2579C2A383}" type="parTrans" cxnId="{B960616D-F78E-4CF5-AE06-56DC61FC2720}">
      <dgm:prSet/>
      <dgm:spPr/>
      <dgm:t>
        <a:bodyPr/>
        <a:lstStyle/>
        <a:p>
          <a:endParaRPr lang="en-US"/>
        </a:p>
      </dgm:t>
    </dgm:pt>
    <dgm:pt modelId="{DE9BD6E6-4BA9-45F6-BBC1-7670B38532C8}" type="sibTrans" cxnId="{B960616D-F78E-4CF5-AE06-56DC61FC2720}">
      <dgm:prSet/>
      <dgm:spPr/>
      <dgm:t>
        <a:bodyPr/>
        <a:lstStyle/>
        <a:p>
          <a:endParaRPr lang="en-US"/>
        </a:p>
      </dgm:t>
    </dgm:pt>
    <dgm:pt modelId="{B8523F23-83E9-4195-A418-9D234800AB9A}">
      <dgm:prSet custT="1"/>
      <dgm:spPr/>
      <dgm:t>
        <a:bodyPr/>
        <a:lstStyle/>
        <a:p>
          <a:r>
            <a:rPr lang="en-ZA" sz="2200" b="1" u="sng" dirty="0"/>
            <a:t>Life Expectancy</a:t>
          </a:r>
          <a:r>
            <a:rPr lang="en-ZA" sz="2200" b="1" dirty="0"/>
            <a:t> </a:t>
          </a:r>
          <a:r>
            <a:rPr lang="en-ZA" sz="2200" dirty="0"/>
            <a:t>– has been reduced due to HIV and COVID-19</a:t>
          </a:r>
          <a:endParaRPr lang="en-US" sz="2200" dirty="0"/>
        </a:p>
      </dgm:t>
    </dgm:pt>
    <dgm:pt modelId="{CABE64F2-0E6A-42FF-ADCF-7330BE322F9A}" type="parTrans" cxnId="{0BB373F0-D365-487B-B123-7F01937ADE97}">
      <dgm:prSet/>
      <dgm:spPr/>
      <dgm:t>
        <a:bodyPr/>
        <a:lstStyle/>
        <a:p>
          <a:endParaRPr lang="en-US"/>
        </a:p>
      </dgm:t>
    </dgm:pt>
    <dgm:pt modelId="{453E085B-C2F3-4BE0-AE53-F1024C15E345}" type="sibTrans" cxnId="{0BB373F0-D365-487B-B123-7F01937ADE97}">
      <dgm:prSet/>
      <dgm:spPr/>
      <dgm:t>
        <a:bodyPr/>
        <a:lstStyle/>
        <a:p>
          <a:endParaRPr lang="en-US"/>
        </a:p>
      </dgm:t>
    </dgm:pt>
    <dgm:pt modelId="{2F2DBA12-10D8-4998-B2BE-B87529AFDF53}" type="pres">
      <dgm:prSet presAssocID="{D26F16E5-7EAB-4FA2-BAD2-98A080A8F1F0}" presName="linear" presStyleCnt="0">
        <dgm:presLayoutVars>
          <dgm:animLvl val="lvl"/>
          <dgm:resizeHandles val="exact"/>
        </dgm:presLayoutVars>
      </dgm:prSet>
      <dgm:spPr/>
      <dgm:t>
        <a:bodyPr/>
        <a:lstStyle/>
        <a:p>
          <a:endParaRPr lang="en-US"/>
        </a:p>
      </dgm:t>
    </dgm:pt>
    <dgm:pt modelId="{5EBE5C56-BB57-4E15-9E28-05C6613DCC92}" type="pres">
      <dgm:prSet presAssocID="{65D7E904-4297-4504-BA22-34318335BCB6}" presName="parentText" presStyleLbl="node1" presStyleIdx="0" presStyleCnt="5">
        <dgm:presLayoutVars>
          <dgm:chMax val="0"/>
          <dgm:bulletEnabled val="1"/>
        </dgm:presLayoutVars>
      </dgm:prSet>
      <dgm:spPr/>
      <dgm:t>
        <a:bodyPr/>
        <a:lstStyle/>
        <a:p>
          <a:endParaRPr lang="en-US"/>
        </a:p>
      </dgm:t>
    </dgm:pt>
    <dgm:pt modelId="{501ECC0E-74FD-4AB3-9060-4187127C21E9}" type="pres">
      <dgm:prSet presAssocID="{88F65D6D-340A-4294-AA3B-C98783AF0992}" presName="spacer" presStyleCnt="0"/>
      <dgm:spPr/>
    </dgm:pt>
    <dgm:pt modelId="{3187085F-9B51-497A-B710-0DFE2E8BF5C0}" type="pres">
      <dgm:prSet presAssocID="{51B83F5D-F1CE-48EC-9E6A-18A588308231}" presName="parentText" presStyleLbl="node1" presStyleIdx="1" presStyleCnt="5">
        <dgm:presLayoutVars>
          <dgm:chMax val="0"/>
          <dgm:bulletEnabled val="1"/>
        </dgm:presLayoutVars>
      </dgm:prSet>
      <dgm:spPr/>
      <dgm:t>
        <a:bodyPr/>
        <a:lstStyle/>
        <a:p>
          <a:endParaRPr lang="en-US"/>
        </a:p>
      </dgm:t>
    </dgm:pt>
    <dgm:pt modelId="{86196A31-5A21-41C8-97D4-C90F0E310985}" type="pres">
      <dgm:prSet presAssocID="{51B83F5D-F1CE-48EC-9E6A-18A588308231}" presName="childText" presStyleLbl="revTx" presStyleIdx="0" presStyleCnt="1" custScaleY="120860">
        <dgm:presLayoutVars>
          <dgm:bulletEnabled val="1"/>
        </dgm:presLayoutVars>
      </dgm:prSet>
      <dgm:spPr/>
      <dgm:t>
        <a:bodyPr/>
        <a:lstStyle/>
        <a:p>
          <a:endParaRPr lang="en-US"/>
        </a:p>
      </dgm:t>
    </dgm:pt>
    <dgm:pt modelId="{B2A75076-007C-4E93-A741-32E6E2AB11BA}" type="pres">
      <dgm:prSet presAssocID="{35F10A26-B124-4AC3-8106-470B76E138E5}" presName="parentText" presStyleLbl="node1" presStyleIdx="2" presStyleCnt="5">
        <dgm:presLayoutVars>
          <dgm:chMax val="0"/>
          <dgm:bulletEnabled val="1"/>
        </dgm:presLayoutVars>
      </dgm:prSet>
      <dgm:spPr/>
      <dgm:t>
        <a:bodyPr/>
        <a:lstStyle/>
        <a:p>
          <a:endParaRPr lang="en-US"/>
        </a:p>
      </dgm:t>
    </dgm:pt>
    <dgm:pt modelId="{44F2F5CA-BBEF-485E-BC8D-C1FEE0F84FCF}" type="pres">
      <dgm:prSet presAssocID="{A182444E-CCE0-42E7-85DB-D4E6775BF072}" presName="spacer" presStyleCnt="0"/>
      <dgm:spPr/>
    </dgm:pt>
    <dgm:pt modelId="{DBE82BBA-C4B7-4052-A270-D4648D34254C}" type="pres">
      <dgm:prSet presAssocID="{49DC8017-1215-40DD-8118-364155AADFFB}" presName="parentText" presStyleLbl="node1" presStyleIdx="3" presStyleCnt="5">
        <dgm:presLayoutVars>
          <dgm:chMax val="0"/>
          <dgm:bulletEnabled val="1"/>
        </dgm:presLayoutVars>
      </dgm:prSet>
      <dgm:spPr/>
      <dgm:t>
        <a:bodyPr/>
        <a:lstStyle/>
        <a:p>
          <a:endParaRPr lang="en-US"/>
        </a:p>
      </dgm:t>
    </dgm:pt>
    <dgm:pt modelId="{07E0EBD9-0147-46E6-A74B-6DBD7E2DEBF1}" type="pres">
      <dgm:prSet presAssocID="{DE9BD6E6-4BA9-45F6-BBC1-7670B38532C8}" presName="spacer" presStyleCnt="0"/>
      <dgm:spPr/>
    </dgm:pt>
    <dgm:pt modelId="{7B9C6824-BF38-4589-89A8-FE8DB4B1FD52}" type="pres">
      <dgm:prSet presAssocID="{B8523F23-83E9-4195-A418-9D234800AB9A}" presName="parentText" presStyleLbl="node1" presStyleIdx="4" presStyleCnt="5">
        <dgm:presLayoutVars>
          <dgm:chMax val="0"/>
          <dgm:bulletEnabled val="1"/>
        </dgm:presLayoutVars>
      </dgm:prSet>
      <dgm:spPr/>
      <dgm:t>
        <a:bodyPr/>
        <a:lstStyle/>
        <a:p>
          <a:endParaRPr lang="en-US"/>
        </a:p>
      </dgm:t>
    </dgm:pt>
  </dgm:ptLst>
  <dgm:cxnLst>
    <dgm:cxn modelId="{174CE351-53B4-4D14-BA6B-C32AD0262CC0}" srcId="{D26F16E5-7EAB-4FA2-BAD2-98A080A8F1F0}" destId="{51B83F5D-F1CE-48EC-9E6A-18A588308231}" srcOrd="1" destOrd="0" parTransId="{B9729A05-6F40-472E-8913-E650F3EAD531}" sibTransId="{950FE099-44F3-427C-971E-EAB94A34BF8D}"/>
    <dgm:cxn modelId="{EF68F517-FA8F-4999-9D55-4045FB1F104F}" srcId="{D26F16E5-7EAB-4FA2-BAD2-98A080A8F1F0}" destId="{65D7E904-4297-4504-BA22-34318335BCB6}" srcOrd="0" destOrd="0" parTransId="{FB4E56FD-CCEB-41DC-B05E-3F24B2F59CC9}" sibTransId="{88F65D6D-340A-4294-AA3B-C98783AF0992}"/>
    <dgm:cxn modelId="{4A627819-EA02-4CB0-8046-A106E495135E}" type="presOf" srcId="{65D7E904-4297-4504-BA22-34318335BCB6}" destId="{5EBE5C56-BB57-4E15-9E28-05C6613DCC92}" srcOrd="0" destOrd="0" presId="urn:microsoft.com/office/officeart/2005/8/layout/vList2"/>
    <dgm:cxn modelId="{0A3E24B1-23F9-4AF7-A236-3C49E0D66BCC}" type="presOf" srcId="{A7D01B26-1C91-4698-9101-E0B22D86AAEB}" destId="{86196A31-5A21-41C8-97D4-C90F0E310985}" srcOrd="0" destOrd="1" presId="urn:microsoft.com/office/officeart/2005/8/layout/vList2"/>
    <dgm:cxn modelId="{6F72A90C-E2D8-4EAE-8A2D-FD6117AA33E7}" srcId="{51B83F5D-F1CE-48EC-9E6A-18A588308231}" destId="{F2FB3EA0-4007-4599-A416-BC422F6663D2}" srcOrd="0" destOrd="0" parTransId="{5126288F-E970-4018-B222-9BF38533BE65}" sibTransId="{AB95D037-A50B-4261-8285-72277B69564E}"/>
    <dgm:cxn modelId="{527BC3BD-6B8B-4E74-AD5D-49091E562127}" type="presOf" srcId="{51B83F5D-F1CE-48EC-9E6A-18A588308231}" destId="{3187085F-9B51-497A-B710-0DFE2E8BF5C0}" srcOrd="0" destOrd="0" presId="urn:microsoft.com/office/officeart/2005/8/layout/vList2"/>
    <dgm:cxn modelId="{2A6C833B-A96C-4A12-AA10-27615D647B23}" type="presOf" srcId="{49DC8017-1215-40DD-8118-364155AADFFB}" destId="{DBE82BBA-C4B7-4052-A270-D4648D34254C}" srcOrd="0" destOrd="0" presId="urn:microsoft.com/office/officeart/2005/8/layout/vList2"/>
    <dgm:cxn modelId="{B960616D-F78E-4CF5-AE06-56DC61FC2720}" srcId="{D26F16E5-7EAB-4FA2-BAD2-98A080A8F1F0}" destId="{49DC8017-1215-40DD-8118-364155AADFFB}" srcOrd="3" destOrd="0" parTransId="{BB732BC2-E2E8-43A4-B13C-AB2579C2A383}" sibTransId="{DE9BD6E6-4BA9-45F6-BBC1-7670B38532C8}"/>
    <dgm:cxn modelId="{221D1760-19B3-4BA3-A56C-A93D67452DCC}" type="presOf" srcId="{35F10A26-B124-4AC3-8106-470B76E138E5}" destId="{B2A75076-007C-4E93-A741-32E6E2AB11BA}" srcOrd="0" destOrd="0" presId="urn:microsoft.com/office/officeart/2005/8/layout/vList2"/>
    <dgm:cxn modelId="{911E56FA-8A02-4681-A8A5-95A4FDD90D11}" type="presOf" srcId="{D26F16E5-7EAB-4FA2-BAD2-98A080A8F1F0}" destId="{2F2DBA12-10D8-4998-B2BE-B87529AFDF53}" srcOrd="0" destOrd="0" presId="urn:microsoft.com/office/officeart/2005/8/layout/vList2"/>
    <dgm:cxn modelId="{8FDA8CF0-CCA0-4E26-8ED6-3C4B045BC646}" srcId="{51B83F5D-F1CE-48EC-9E6A-18A588308231}" destId="{A7D01B26-1C91-4698-9101-E0B22D86AAEB}" srcOrd="1" destOrd="0" parTransId="{EE49FD99-CE2B-4EFE-B86E-2A0663AD9265}" sibTransId="{B64BA4D1-8C56-4C88-AC2C-5E7BC7BC52FE}"/>
    <dgm:cxn modelId="{27E47DF4-2620-4678-896E-4F0992472792}" type="presOf" srcId="{B8523F23-83E9-4195-A418-9D234800AB9A}" destId="{7B9C6824-BF38-4589-89A8-FE8DB4B1FD52}" srcOrd="0" destOrd="0" presId="urn:microsoft.com/office/officeart/2005/8/layout/vList2"/>
    <dgm:cxn modelId="{0FF4D4A2-4673-46DF-AF27-4554B86260CD}" type="presOf" srcId="{F2FB3EA0-4007-4599-A416-BC422F6663D2}" destId="{86196A31-5A21-41C8-97D4-C90F0E310985}" srcOrd="0" destOrd="0" presId="urn:microsoft.com/office/officeart/2005/8/layout/vList2"/>
    <dgm:cxn modelId="{0BB373F0-D365-487B-B123-7F01937ADE97}" srcId="{D26F16E5-7EAB-4FA2-BAD2-98A080A8F1F0}" destId="{B8523F23-83E9-4195-A418-9D234800AB9A}" srcOrd="4" destOrd="0" parTransId="{CABE64F2-0E6A-42FF-ADCF-7330BE322F9A}" sibTransId="{453E085B-C2F3-4BE0-AE53-F1024C15E345}"/>
    <dgm:cxn modelId="{C90FB005-EC19-45A9-A283-9D61AA71755B}" srcId="{D26F16E5-7EAB-4FA2-BAD2-98A080A8F1F0}" destId="{35F10A26-B124-4AC3-8106-470B76E138E5}" srcOrd="2" destOrd="0" parTransId="{C6FDEDE6-D65A-4EBF-9B22-CACD37295DAB}" sibTransId="{A182444E-CCE0-42E7-85DB-D4E6775BF072}"/>
    <dgm:cxn modelId="{A260B91D-9B1E-4343-9ADB-ADC7DAE2C468}" type="presParOf" srcId="{2F2DBA12-10D8-4998-B2BE-B87529AFDF53}" destId="{5EBE5C56-BB57-4E15-9E28-05C6613DCC92}" srcOrd="0" destOrd="0" presId="urn:microsoft.com/office/officeart/2005/8/layout/vList2"/>
    <dgm:cxn modelId="{E4423DD7-1EDD-4389-B5A1-ED25AC9A0095}" type="presParOf" srcId="{2F2DBA12-10D8-4998-B2BE-B87529AFDF53}" destId="{501ECC0E-74FD-4AB3-9060-4187127C21E9}" srcOrd="1" destOrd="0" presId="urn:microsoft.com/office/officeart/2005/8/layout/vList2"/>
    <dgm:cxn modelId="{8DD04610-2EBE-4C61-89DD-0737774E113B}" type="presParOf" srcId="{2F2DBA12-10D8-4998-B2BE-B87529AFDF53}" destId="{3187085F-9B51-497A-B710-0DFE2E8BF5C0}" srcOrd="2" destOrd="0" presId="urn:microsoft.com/office/officeart/2005/8/layout/vList2"/>
    <dgm:cxn modelId="{3568ECE1-857F-4F76-850A-DB5A3096E175}" type="presParOf" srcId="{2F2DBA12-10D8-4998-B2BE-B87529AFDF53}" destId="{86196A31-5A21-41C8-97D4-C90F0E310985}" srcOrd="3" destOrd="0" presId="urn:microsoft.com/office/officeart/2005/8/layout/vList2"/>
    <dgm:cxn modelId="{88609D9E-057E-46CF-B80B-276D6AC6DD5E}" type="presParOf" srcId="{2F2DBA12-10D8-4998-B2BE-B87529AFDF53}" destId="{B2A75076-007C-4E93-A741-32E6E2AB11BA}" srcOrd="4" destOrd="0" presId="urn:microsoft.com/office/officeart/2005/8/layout/vList2"/>
    <dgm:cxn modelId="{EFE46A46-847E-4348-BE78-908F3ED66BEA}" type="presParOf" srcId="{2F2DBA12-10D8-4998-B2BE-B87529AFDF53}" destId="{44F2F5CA-BBEF-485E-BC8D-C1FEE0F84FCF}" srcOrd="5" destOrd="0" presId="urn:microsoft.com/office/officeart/2005/8/layout/vList2"/>
    <dgm:cxn modelId="{8615C84D-1AA1-4D1B-9D74-A8C4E533826A}" type="presParOf" srcId="{2F2DBA12-10D8-4998-B2BE-B87529AFDF53}" destId="{DBE82BBA-C4B7-4052-A270-D4648D34254C}" srcOrd="6" destOrd="0" presId="urn:microsoft.com/office/officeart/2005/8/layout/vList2"/>
    <dgm:cxn modelId="{FA22183E-F0BB-4379-8D48-8D9533D4EB5A}" type="presParOf" srcId="{2F2DBA12-10D8-4998-B2BE-B87529AFDF53}" destId="{07E0EBD9-0147-46E6-A74B-6DBD7E2DEBF1}" srcOrd="7" destOrd="0" presId="urn:microsoft.com/office/officeart/2005/8/layout/vList2"/>
    <dgm:cxn modelId="{6E700A84-525E-495B-9C17-2115324F174F}" type="presParOf" srcId="{2F2DBA12-10D8-4998-B2BE-B87529AFDF53}" destId="{7B9C6824-BF38-4589-89A8-FE8DB4B1FD5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6CA9E71-5554-47A7-BE6D-1800C82FA98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A3E311C-BF2F-4845-80DC-5FA0951FF85A}">
      <dgm:prSet/>
      <dgm:spPr/>
      <dgm:t>
        <a:bodyPr/>
        <a:lstStyle/>
        <a:p>
          <a:r>
            <a:rPr lang="en-ZA" b="1" u="sng" dirty="0"/>
            <a:t>Early Childhood Development (ECD)</a:t>
          </a:r>
          <a:r>
            <a:rPr lang="en-ZA" b="1" dirty="0"/>
            <a:t> </a:t>
          </a:r>
          <a:r>
            <a:rPr lang="en-ZA" dirty="0"/>
            <a:t>– access has improved from 21,2% to 32,8%. </a:t>
          </a:r>
          <a:endParaRPr lang="en-US" dirty="0"/>
        </a:p>
      </dgm:t>
    </dgm:pt>
    <dgm:pt modelId="{CD111CAA-FD90-4D94-92A8-7E1331EB9FA3}" type="parTrans" cxnId="{9339F4E0-5661-45AA-81C0-0A521DBF72DB}">
      <dgm:prSet/>
      <dgm:spPr/>
      <dgm:t>
        <a:bodyPr/>
        <a:lstStyle/>
        <a:p>
          <a:endParaRPr lang="en-US"/>
        </a:p>
      </dgm:t>
    </dgm:pt>
    <dgm:pt modelId="{5D98DB01-648F-497D-A54E-FA21D45DCC7B}" type="sibTrans" cxnId="{9339F4E0-5661-45AA-81C0-0A521DBF72DB}">
      <dgm:prSet/>
      <dgm:spPr/>
      <dgm:t>
        <a:bodyPr/>
        <a:lstStyle/>
        <a:p>
          <a:endParaRPr lang="en-US"/>
        </a:p>
      </dgm:t>
    </dgm:pt>
    <dgm:pt modelId="{98291F0F-9ACC-4E5C-96DA-7AF205D3FE8A}">
      <dgm:prSet/>
      <dgm:spPr/>
      <dgm:t>
        <a:bodyPr/>
        <a:lstStyle/>
        <a:p>
          <a:r>
            <a:rPr lang="en-ZA" b="1" u="sng" dirty="0"/>
            <a:t>Education and Development:</a:t>
          </a:r>
          <a:endParaRPr lang="en-US" dirty="0"/>
        </a:p>
      </dgm:t>
    </dgm:pt>
    <dgm:pt modelId="{E8193DC3-8355-4DD1-A616-696FB85001BE}" type="parTrans" cxnId="{6D2FF3F9-440C-4D32-81B0-E4721883E6FF}">
      <dgm:prSet/>
      <dgm:spPr/>
      <dgm:t>
        <a:bodyPr/>
        <a:lstStyle/>
        <a:p>
          <a:endParaRPr lang="en-US"/>
        </a:p>
      </dgm:t>
    </dgm:pt>
    <dgm:pt modelId="{8BF1B477-E169-471A-970F-B37784DE7D81}" type="sibTrans" cxnId="{6D2FF3F9-440C-4D32-81B0-E4721883E6FF}">
      <dgm:prSet/>
      <dgm:spPr/>
      <dgm:t>
        <a:bodyPr/>
        <a:lstStyle/>
        <a:p>
          <a:endParaRPr lang="en-US"/>
        </a:p>
      </dgm:t>
    </dgm:pt>
    <dgm:pt modelId="{502E7E50-300D-4A15-9981-45BBADC9A843}">
      <dgm:prSet custT="1"/>
      <dgm:spPr/>
      <dgm:t>
        <a:bodyPr/>
        <a:lstStyle/>
        <a:p>
          <a:pPr>
            <a:lnSpc>
              <a:spcPct val="100000"/>
            </a:lnSpc>
          </a:pPr>
          <a:r>
            <a:rPr lang="en-ZA" sz="2000" b="1" u="sng" dirty="0"/>
            <a:t>Children from disadvantaged backgrounds</a:t>
          </a:r>
          <a:r>
            <a:rPr lang="en-ZA" sz="2000" dirty="0"/>
            <a:t>: attend no fee-paying schools, receive one meal per day at school and use scholar transport if they stay more then 5km away from school.</a:t>
          </a:r>
          <a:endParaRPr lang="en-US" sz="2000" dirty="0"/>
        </a:p>
      </dgm:t>
    </dgm:pt>
    <dgm:pt modelId="{D036CC95-F066-46C0-B840-1DF5F3422442}" type="parTrans" cxnId="{9416CEB3-303F-4D56-BB15-706D330D462D}">
      <dgm:prSet/>
      <dgm:spPr/>
      <dgm:t>
        <a:bodyPr/>
        <a:lstStyle/>
        <a:p>
          <a:endParaRPr lang="en-US"/>
        </a:p>
      </dgm:t>
    </dgm:pt>
    <dgm:pt modelId="{02356975-D7D9-4803-ADAB-C1FCEB52E1C4}" type="sibTrans" cxnId="{9416CEB3-303F-4D56-BB15-706D330D462D}">
      <dgm:prSet/>
      <dgm:spPr/>
      <dgm:t>
        <a:bodyPr/>
        <a:lstStyle/>
        <a:p>
          <a:endParaRPr lang="en-US"/>
        </a:p>
      </dgm:t>
    </dgm:pt>
    <dgm:pt modelId="{2EC3DEA9-D2D7-40EE-A41D-F7882FB457D2}">
      <dgm:prSet custT="1"/>
      <dgm:spPr/>
      <dgm:t>
        <a:bodyPr/>
        <a:lstStyle/>
        <a:p>
          <a:pPr>
            <a:lnSpc>
              <a:spcPct val="100000"/>
            </a:lnSpc>
          </a:pPr>
          <a:r>
            <a:rPr lang="en-ZA" sz="2000" b="1" u="sng" dirty="0"/>
            <a:t>Primary School</a:t>
          </a:r>
          <a:r>
            <a:rPr lang="en-ZA" sz="2000" dirty="0"/>
            <a:t>: attendance is </a:t>
          </a:r>
          <a:r>
            <a:rPr lang="en-ZA" sz="2000" b="1" dirty="0"/>
            <a:t>93,4% </a:t>
          </a:r>
          <a:r>
            <a:rPr lang="en-ZA" sz="2000" dirty="0"/>
            <a:t>among six-year-olds but reduced to </a:t>
          </a:r>
          <a:r>
            <a:rPr lang="en-ZA" sz="2000" b="1" dirty="0"/>
            <a:t>53,8% </a:t>
          </a:r>
          <a:r>
            <a:rPr lang="en-ZA" sz="2000" dirty="0"/>
            <a:t>among 16-year-olds (age 15 is the end of the compulsory education phase)</a:t>
          </a:r>
          <a:endParaRPr lang="en-US" sz="2000" dirty="0"/>
        </a:p>
      </dgm:t>
    </dgm:pt>
    <dgm:pt modelId="{AF7FA357-0763-45F3-A982-A63C8A404FDA}" type="parTrans" cxnId="{120D7E4B-C896-47BD-97EF-53005CF9EC1D}">
      <dgm:prSet/>
      <dgm:spPr/>
      <dgm:t>
        <a:bodyPr/>
        <a:lstStyle/>
        <a:p>
          <a:endParaRPr lang="en-US"/>
        </a:p>
      </dgm:t>
    </dgm:pt>
    <dgm:pt modelId="{E60B0246-7753-47AE-893F-DD2DCCB8FED8}" type="sibTrans" cxnId="{120D7E4B-C896-47BD-97EF-53005CF9EC1D}">
      <dgm:prSet/>
      <dgm:spPr/>
      <dgm:t>
        <a:bodyPr/>
        <a:lstStyle/>
        <a:p>
          <a:endParaRPr lang="en-US"/>
        </a:p>
      </dgm:t>
    </dgm:pt>
    <dgm:pt modelId="{4BD87B1F-A3BE-4DA1-B12E-22353FC40897}">
      <dgm:prSet custT="1"/>
      <dgm:spPr/>
      <dgm:t>
        <a:bodyPr/>
        <a:lstStyle/>
        <a:p>
          <a:pPr>
            <a:lnSpc>
              <a:spcPct val="100000"/>
            </a:lnSpc>
          </a:pPr>
          <a:r>
            <a:rPr lang="en-ZA" sz="2000" b="1" u="sng" dirty="0"/>
            <a:t>Secondary School</a:t>
          </a:r>
          <a:r>
            <a:rPr lang="en-ZA" sz="2000" b="1" dirty="0"/>
            <a:t>: </a:t>
          </a:r>
          <a:r>
            <a:rPr lang="en-ZA" sz="2000" dirty="0"/>
            <a:t>steady increase in secondary school attendance over the years with high drop out rates, improved student outcomes over time.</a:t>
          </a:r>
          <a:endParaRPr lang="en-US" sz="2000" dirty="0"/>
        </a:p>
      </dgm:t>
    </dgm:pt>
    <dgm:pt modelId="{11EB4F18-03FD-4274-AB37-222316B11DCC}" type="parTrans" cxnId="{07CBE329-271E-400D-A38E-02DF17888E96}">
      <dgm:prSet/>
      <dgm:spPr/>
      <dgm:t>
        <a:bodyPr/>
        <a:lstStyle/>
        <a:p>
          <a:endParaRPr lang="en-US"/>
        </a:p>
      </dgm:t>
    </dgm:pt>
    <dgm:pt modelId="{2775BDD0-CA64-4933-A8C9-B1A95C687489}" type="sibTrans" cxnId="{07CBE329-271E-400D-A38E-02DF17888E96}">
      <dgm:prSet/>
      <dgm:spPr/>
      <dgm:t>
        <a:bodyPr/>
        <a:lstStyle/>
        <a:p>
          <a:endParaRPr lang="en-US"/>
        </a:p>
      </dgm:t>
    </dgm:pt>
    <dgm:pt modelId="{ADF984AF-1C54-482E-A84E-1AE7DC3EBB7C}">
      <dgm:prSet custT="1"/>
      <dgm:spPr/>
      <dgm:t>
        <a:bodyPr/>
        <a:lstStyle/>
        <a:p>
          <a:pPr>
            <a:lnSpc>
              <a:spcPct val="100000"/>
            </a:lnSpc>
          </a:pPr>
          <a:r>
            <a:rPr lang="en-ZA" sz="2000" b="1" u="sng" dirty="0"/>
            <a:t>Tertiary Level</a:t>
          </a:r>
          <a:r>
            <a:rPr lang="en-ZA" sz="2000" b="1" dirty="0"/>
            <a:t>: </a:t>
          </a:r>
          <a:r>
            <a:rPr lang="en-ZA" sz="2000" dirty="0"/>
            <a:t>steady increase in tertiary education attendance over the years, the National Students Financial Assistance Scheme (NSFAS) enables the students from disadvantaged backgrounds to attend tertiary institutions</a:t>
          </a:r>
          <a:endParaRPr lang="en-US" sz="2000" dirty="0"/>
        </a:p>
      </dgm:t>
    </dgm:pt>
    <dgm:pt modelId="{B7AE0F35-A39E-4BEA-86C5-8A8CE86A4A1C}" type="parTrans" cxnId="{56ACC82D-5566-4648-8350-A387E6BCD03E}">
      <dgm:prSet/>
      <dgm:spPr/>
      <dgm:t>
        <a:bodyPr/>
        <a:lstStyle/>
        <a:p>
          <a:endParaRPr lang="en-US"/>
        </a:p>
      </dgm:t>
    </dgm:pt>
    <dgm:pt modelId="{EC5FECA7-C3BC-41D5-9059-96668B096574}" type="sibTrans" cxnId="{56ACC82D-5566-4648-8350-A387E6BCD03E}">
      <dgm:prSet/>
      <dgm:spPr/>
      <dgm:t>
        <a:bodyPr/>
        <a:lstStyle/>
        <a:p>
          <a:endParaRPr lang="en-US"/>
        </a:p>
      </dgm:t>
    </dgm:pt>
    <dgm:pt modelId="{78E6BB8F-AEC7-4B14-9E6F-7B7B170C75EF}" type="pres">
      <dgm:prSet presAssocID="{F6CA9E71-5554-47A7-BE6D-1800C82FA984}" presName="linear" presStyleCnt="0">
        <dgm:presLayoutVars>
          <dgm:animLvl val="lvl"/>
          <dgm:resizeHandles val="exact"/>
        </dgm:presLayoutVars>
      </dgm:prSet>
      <dgm:spPr/>
      <dgm:t>
        <a:bodyPr/>
        <a:lstStyle/>
        <a:p>
          <a:endParaRPr lang="en-US"/>
        </a:p>
      </dgm:t>
    </dgm:pt>
    <dgm:pt modelId="{70AAECBE-80C5-4FAE-94EF-341875035761}" type="pres">
      <dgm:prSet presAssocID="{0A3E311C-BF2F-4845-80DC-5FA0951FF85A}" presName="parentText" presStyleLbl="node1" presStyleIdx="0" presStyleCnt="2" custScaleY="54599">
        <dgm:presLayoutVars>
          <dgm:chMax val="0"/>
          <dgm:bulletEnabled val="1"/>
        </dgm:presLayoutVars>
      </dgm:prSet>
      <dgm:spPr/>
      <dgm:t>
        <a:bodyPr/>
        <a:lstStyle/>
        <a:p>
          <a:endParaRPr lang="en-US"/>
        </a:p>
      </dgm:t>
    </dgm:pt>
    <dgm:pt modelId="{9D68FE3D-4F92-42A9-B7E4-F87D19004BBC}" type="pres">
      <dgm:prSet presAssocID="{5D98DB01-648F-497D-A54E-FA21D45DCC7B}" presName="spacer" presStyleCnt="0"/>
      <dgm:spPr/>
    </dgm:pt>
    <dgm:pt modelId="{FE5501C9-1682-49C7-9AB5-442A3C5CBB7D}" type="pres">
      <dgm:prSet presAssocID="{98291F0F-9ACC-4E5C-96DA-7AF205D3FE8A}" presName="parentText" presStyleLbl="node1" presStyleIdx="1" presStyleCnt="2" custScaleY="44430">
        <dgm:presLayoutVars>
          <dgm:chMax val="0"/>
          <dgm:bulletEnabled val="1"/>
        </dgm:presLayoutVars>
      </dgm:prSet>
      <dgm:spPr/>
      <dgm:t>
        <a:bodyPr/>
        <a:lstStyle/>
        <a:p>
          <a:endParaRPr lang="en-US"/>
        </a:p>
      </dgm:t>
    </dgm:pt>
    <dgm:pt modelId="{3100E52F-D6E5-4D97-9F0C-09E276BC8230}" type="pres">
      <dgm:prSet presAssocID="{98291F0F-9ACC-4E5C-96DA-7AF205D3FE8A}" presName="childText" presStyleLbl="revTx" presStyleIdx="0" presStyleCnt="1">
        <dgm:presLayoutVars>
          <dgm:bulletEnabled val="1"/>
        </dgm:presLayoutVars>
      </dgm:prSet>
      <dgm:spPr/>
      <dgm:t>
        <a:bodyPr/>
        <a:lstStyle/>
        <a:p>
          <a:endParaRPr lang="en-US"/>
        </a:p>
      </dgm:t>
    </dgm:pt>
  </dgm:ptLst>
  <dgm:cxnLst>
    <dgm:cxn modelId="{B3E4CE74-5AFF-4A8D-A4C4-B4FD2BADF1B9}" type="presOf" srcId="{98291F0F-9ACC-4E5C-96DA-7AF205D3FE8A}" destId="{FE5501C9-1682-49C7-9AB5-442A3C5CBB7D}" srcOrd="0" destOrd="0" presId="urn:microsoft.com/office/officeart/2005/8/layout/vList2"/>
    <dgm:cxn modelId="{A50408F7-6121-4036-911B-3043623F4D7A}" type="presOf" srcId="{0A3E311C-BF2F-4845-80DC-5FA0951FF85A}" destId="{70AAECBE-80C5-4FAE-94EF-341875035761}" srcOrd="0" destOrd="0" presId="urn:microsoft.com/office/officeart/2005/8/layout/vList2"/>
    <dgm:cxn modelId="{9416CEB3-303F-4D56-BB15-706D330D462D}" srcId="{98291F0F-9ACC-4E5C-96DA-7AF205D3FE8A}" destId="{502E7E50-300D-4A15-9981-45BBADC9A843}" srcOrd="0" destOrd="0" parTransId="{D036CC95-F066-46C0-B840-1DF5F3422442}" sibTransId="{02356975-D7D9-4803-ADAB-C1FCEB52E1C4}"/>
    <dgm:cxn modelId="{7C78A0F7-3FAF-444C-9CF6-8AB9D1CCCAB6}" type="presOf" srcId="{ADF984AF-1C54-482E-A84E-1AE7DC3EBB7C}" destId="{3100E52F-D6E5-4D97-9F0C-09E276BC8230}" srcOrd="0" destOrd="3" presId="urn:microsoft.com/office/officeart/2005/8/layout/vList2"/>
    <dgm:cxn modelId="{5A7611AB-68CB-41F6-9232-A84F89EC46B3}" type="presOf" srcId="{2EC3DEA9-D2D7-40EE-A41D-F7882FB457D2}" destId="{3100E52F-D6E5-4D97-9F0C-09E276BC8230}" srcOrd="0" destOrd="1" presId="urn:microsoft.com/office/officeart/2005/8/layout/vList2"/>
    <dgm:cxn modelId="{F171A872-E7E3-47DE-AD22-A7AF561D6EAD}" type="presOf" srcId="{502E7E50-300D-4A15-9981-45BBADC9A843}" destId="{3100E52F-D6E5-4D97-9F0C-09E276BC8230}" srcOrd="0" destOrd="0" presId="urn:microsoft.com/office/officeart/2005/8/layout/vList2"/>
    <dgm:cxn modelId="{25EBF4FE-3C41-46D1-AB4E-0271B75BA919}" type="presOf" srcId="{F6CA9E71-5554-47A7-BE6D-1800C82FA984}" destId="{78E6BB8F-AEC7-4B14-9E6F-7B7B170C75EF}" srcOrd="0" destOrd="0" presId="urn:microsoft.com/office/officeart/2005/8/layout/vList2"/>
    <dgm:cxn modelId="{6D2FF3F9-440C-4D32-81B0-E4721883E6FF}" srcId="{F6CA9E71-5554-47A7-BE6D-1800C82FA984}" destId="{98291F0F-9ACC-4E5C-96DA-7AF205D3FE8A}" srcOrd="1" destOrd="0" parTransId="{E8193DC3-8355-4DD1-A616-696FB85001BE}" sibTransId="{8BF1B477-E169-471A-970F-B37784DE7D81}"/>
    <dgm:cxn modelId="{FB08C247-D52F-4228-9664-F531BC988235}" type="presOf" srcId="{4BD87B1F-A3BE-4DA1-B12E-22353FC40897}" destId="{3100E52F-D6E5-4D97-9F0C-09E276BC8230}" srcOrd="0" destOrd="2" presId="urn:microsoft.com/office/officeart/2005/8/layout/vList2"/>
    <dgm:cxn modelId="{120D7E4B-C896-47BD-97EF-53005CF9EC1D}" srcId="{98291F0F-9ACC-4E5C-96DA-7AF205D3FE8A}" destId="{2EC3DEA9-D2D7-40EE-A41D-F7882FB457D2}" srcOrd="1" destOrd="0" parTransId="{AF7FA357-0763-45F3-A982-A63C8A404FDA}" sibTransId="{E60B0246-7753-47AE-893F-DD2DCCB8FED8}"/>
    <dgm:cxn modelId="{56ACC82D-5566-4648-8350-A387E6BCD03E}" srcId="{98291F0F-9ACC-4E5C-96DA-7AF205D3FE8A}" destId="{ADF984AF-1C54-482E-A84E-1AE7DC3EBB7C}" srcOrd="3" destOrd="0" parTransId="{B7AE0F35-A39E-4BEA-86C5-8A8CE86A4A1C}" sibTransId="{EC5FECA7-C3BC-41D5-9059-96668B096574}"/>
    <dgm:cxn modelId="{9339F4E0-5661-45AA-81C0-0A521DBF72DB}" srcId="{F6CA9E71-5554-47A7-BE6D-1800C82FA984}" destId="{0A3E311C-BF2F-4845-80DC-5FA0951FF85A}" srcOrd="0" destOrd="0" parTransId="{CD111CAA-FD90-4D94-92A8-7E1331EB9FA3}" sibTransId="{5D98DB01-648F-497D-A54E-FA21D45DCC7B}"/>
    <dgm:cxn modelId="{07CBE329-271E-400D-A38E-02DF17888E96}" srcId="{98291F0F-9ACC-4E5C-96DA-7AF205D3FE8A}" destId="{4BD87B1F-A3BE-4DA1-B12E-22353FC40897}" srcOrd="2" destOrd="0" parTransId="{11EB4F18-03FD-4274-AB37-222316B11DCC}" sibTransId="{2775BDD0-CA64-4933-A8C9-B1A95C687489}"/>
    <dgm:cxn modelId="{43D5EFEC-C4F1-4502-85BC-59DF9CD64AA1}" type="presParOf" srcId="{78E6BB8F-AEC7-4B14-9E6F-7B7B170C75EF}" destId="{70AAECBE-80C5-4FAE-94EF-341875035761}" srcOrd="0" destOrd="0" presId="urn:microsoft.com/office/officeart/2005/8/layout/vList2"/>
    <dgm:cxn modelId="{C027D23F-D7E9-4C34-905F-609673D95FB4}" type="presParOf" srcId="{78E6BB8F-AEC7-4B14-9E6F-7B7B170C75EF}" destId="{9D68FE3D-4F92-42A9-B7E4-F87D19004BBC}" srcOrd="1" destOrd="0" presId="urn:microsoft.com/office/officeart/2005/8/layout/vList2"/>
    <dgm:cxn modelId="{326A2A48-7CB9-4D6A-B312-CE63D666A00C}" type="presParOf" srcId="{78E6BB8F-AEC7-4B14-9E6F-7B7B170C75EF}" destId="{FE5501C9-1682-49C7-9AB5-442A3C5CBB7D}" srcOrd="2" destOrd="0" presId="urn:microsoft.com/office/officeart/2005/8/layout/vList2"/>
    <dgm:cxn modelId="{181913D2-ABD1-4AD8-ADD5-A56C4EA90E97}" type="presParOf" srcId="{78E6BB8F-AEC7-4B14-9E6F-7B7B170C75EF}" destId="{3100E52F-D6E5-4D97-9F0C-09E276BC823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03E2E-714D-4DEF-A473-0B3A49D5F5EC}">
      <dsp:nvSpPr>
        <dsp:cNvPr id="0" name=""/>
        <dsp:cNvSpPr/>
      </dsp:nvSpPr>
      <dsp:spPr>
        <a:xfrm>
          <a:off x="0" y="3368"/>
          <a:ext cx="10308771" cy="58226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ZA" sz="2000" kern="1200" dirty="0"/>
            <a:t>Outcomes based and system strengthening focused</a:t>
          </a:r>
        </a:p>
      </dsp:txBody>
      <dsp:txXfrm>
        <a:off x="0" y="3368"/>
        <a:ext cx="10308771" cy="582263"/>
      </dsp:txXfrm>
    </dsp:sp>
    <dsp:sp modelId="{C86EAFBC-0264-442E-9281-1D8EA1B7EFAB}">
      <dsp:nvSpPr>
        <dsp:cNvPr id="0" name=""/>
        <dsp:cNvSpPr/>
      </dsp:nvSpPr>
      <dsp:spPr>
        <a:xfrm>
          <a:off x="0" y="654377"/>
          <a:ext cx="10308771" cy="853588"/>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ZA" sz="2000" kern="1200" dirty="0"/>
            <a:t>To improve the coordinated response to achieve the shared goal – of improving increasing the number of children who have an equal opportunity an develop to their full potential</a:t>
          </a:r>
        </a:p>
      </dsp:txBody>
      <dsp:txXfrm>
        <a:off x="0" y="654377"/>
        <a:ext cx="10308771" cy="853588"/>
      </dsp:txXfrm>
    </dsp:sp>
    <dsp:sp modelId="{62BD61A3-96A0-4F25-942B-9059CC32EFE6}">
      <dsp:nvSpPr>
        <dsp:cNvPr id="0" name=""/>
        <dsp:cNvSpPr/>
      </dsp:nvSpPr>
      <dsp:spPr>
        <a:xfrm>
          <a:off x="0" y="1576711"/>
          <a:ext cx="10308771" cy="730960"/>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ZA" sz="2000" kern="1200" dirty="0"/>
            <a:t>Take stock / provide a baseline in respect of implementation responsibilities, status of children’s rights and development of outcomes for children and the country</a:t>
          </a:r>
        </a:p>
      </dsp:txBody>
      <dsp:txXfrm>
        <a:off x="0" y="1576711"/>
        <a:ext cx="10308771" cy="730960"/>
      </dsp:txXfrm>
    </dsp:sp>
    <dsp:sp modelId="{45E5396E-D84E-42BC-A6ED-E569F05741DA}">
      <dsp:nvSpPr>
        <dsp:cNvPr id="0" name=""/>
        <dsp:cNvSpPr/>
      </dsp:nvSpPr>
      <dsp:spPr>
        <a:xfrm>
          <a:off x="0" y="2376417"/>
          <a:ext cx="10308771" cy="879533"/>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ZA" sz="2000" kern="1200" dirty="0"/>
            <a:t>Monitor progress across planning cycles of 5-10 and even 30 years in achieving shared goals</a:t>
          </a:r>
        </a:p>
      </dsp:txBody>
      <dsp:txXfrm>
        <a:off x="0" y="2376417"/>
        <a:ext cx="10308771" cy="879533"/>
      </dsp:txXfrm>
    </dsp:sp>
    <dsp:sp modelId="{E5908B76-AC0F-4DB4-9DE8-8CFB043583ED}">
      <dsp:nvSpPr>
        <dsp:cNvPr id="0" name=""/>
        <dsp:cNvSpPr/>
      </dsp:nvSpPr>
      <dsp:spPr>
        <a:xfrm>
          <a:off x="0" y="3324697"/>
          <a:ext cx="10308771" cy="836044"/>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ZA" sz="2000" kern="1200" dirty="0"/>
            <a:t>Provide data / evidence to be used by role players to strengthen the system and outcomes for children </a:t>
          </a:r>
        </a:p>
      </dsp:txBody>
      <dsp:txXfrm>
        <a:off x="0" y="3324697"/>
        <a:ext cx="10308771" cy="836044"/>
      </dsp:txXfrm>
    </dsp:sp>
    <dsp:sp modelId="{06668E14-847A-4D11-8A07-EB372F13C6DE}">
      <dsp:nvSpPr>
        <dsp:cNvPr id="0" name=""/>
        <dsp:cNvSpPr/>
      </dsp:nvSpPr>
      <dsp:spPr>
        <a:xfrm>
          <a:off x="0" y="4229487"/>
          <a:ext cx="10308771" cy="68991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ZA" sz="2000" kern="1200" dirty="0"/>
            <a:t>Account to oversight bodies</a:t>
          </a:r>
        </a:p>
      </dsp:txBody>
      <dsp:txXfrm>
        <a:off x="0" y="4229487"/>
        <a:ext cx="10308771" cy="6899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F56A9-751C-425E-A147-E84E9569E221}">
      <dsp:nvSpPr>
        <dsp:cNvPr id="0" name=""/>
        <dsp:cNvSpPr/>
      </dsp:nvSpPr>
      <dsp:spPr>
        <a:xfrm>
          <a:off x="0" y="40240"/>
          <a:ext cx="10495722" cy="7173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u="sng" kern="1200" dirty="0"/>
            <a:t>Proximity to Schools</a:t>
          </a:r>
          <a:r>
            <a:rPr lang="en-ZA" sz="1800" kern="1200" dirty="0"/>
            <a:t>: </a:t>
          </a:r>
          <a:endParaRPr lang="en-US" sz="1800" kern="1200" dirty="0"/>
        </a:p>
      </dsp:txBody>
      <dsp:txXfrm>
        <a:off x="35020" y="75260"/>
        <a:ext cx="10425682" cy="647346"/>
      </dsp:txXfrm>
    </dsp:sp>
    <dsp:sp modelId="{7F160572-8266-4EDA-A545-44704DC7BED8}">
      <dsp:nvSpPr>
        <dsp:cNvPr id="0" name=""/>
        <dsp:cNvSpPr/>
      </dsp:nvSpPr>
      <dsp:spPr>
        <a:xfrm>
          <a:off x="0" y="805933"/>
          <a:ext cx="10495722" cy="10619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239"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ZA" sz="1800" kern="1200" dirty="0"/>
            <a:t>of the 7.9 million primary school children, a total of 13% of them travel more than 30 minutes to school every , KZN rate is 21%. </a:t>
          </a:r>
          <a:endParaRPr lang="en-US" sz="1800" kern="1200" dirty="0"/>
        </a:p>
        <a:p>
          <a:pPr marL="171450" lvl="1" indent="-171450" algn="l" defTabSz="800100">
            <a:lnSpc>
              <a:spcPct val="90000"/>
            </a:lnSpc>
            <a:spcBef>
              <a:spcPct val="0"/>
            </a:spcBef>
            <a:spcAft>
              <a:spcPct val="20000"/>
            </a:spcAft>
            <a:buChar char="••"/>
          </a:pPr>
          <a:r>
            <a:rPr lang="en-ZA" sz="1800" kern="1200" dirty="0"/>
            <a:t>of the 3.9 million secondary school children, a total of 19% travel more than 30 minutes to school. KZN rate is 30%. </a:t>
          </a:r>
          <a:endParaRPr lang="en-US" sz="1800" kern="1200" dirty="0"/>
        </a:p>
      </dsp:txBody>
      <dsp:txXfrm>
        <a:off x="0" y="805933"/>
        <a:ext cx="10495722" cy="1061910"/>
      </dsp:txXfrm>
    </dsp:sp>
    <dsp:sp modelId="{441AF5A6-2200-485A-9B46-38915729E1A0}">
      <dsp:nvSpPr>
        <dsp:cNvPr id="0" name=""/>
        <dsp:cNvSpPr/>
      </dsp:nvSpPr>
      <dsp:spPr>
        <a:xfrm>
          <a:off x="0" y="1867843"/>
          <a:ext cx="10495722" cy="941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u="sng" kern="1200" dirty="0"/>
            <a:t>School Infrastructure</a:t>
          </a:r>
          <a:r>
            <a:rPr lang="en-ZA" sz="1800" kern="1200" dirty="0"/>
            <a:t>: number of schools with flush toilets connected to municipality </a:t>
          </a:r>
          <a:r>
            <a:rPr lang="en-ZA" sz="1800" b="1" kern="1200" dirty="0"/>
            <a:t>(37.1%), 46.6% </a:t>
          </a:r>
          <a:r>
            <a:rPr lang="en-ZA" sz="1800" kern="1200" dirty="0"/>
            <a:t>have water connected to municipality, and </a:t>
          </a:r>
          <a:r>
            <a:rPr lang="en-ZA" sz="1800" b="1" kern="1200" dirty="0"/>
            <a:t>94.6%</a:t>
          </a:r>
          <a:r>
            <a:rPr lang="en-ZA" sz="1800" kern="1200" dirty="0"/>
            <a:t> of  schools are connected to Eskom electricity. </a:t>
          </a:r>
          <a:endParaRPr lang="en-US" sz="1800" kern="1200" dirty="0"/>
        </a:p>
      </dsp:txBody>
      <dsp:txXfrm>
        <a:off x="45942" y="1913785"/>
        <a:ext cx="10403838" cy="849234"/>
      </dsp:txXfrm>
    </dsp:sp>
    <dsp:sp modelId="{7E1ED539-D9AB-40D5-8B5B-27BC23ABC22E}">
      <dsp:nvSpPr>
        <dsp:cNvPr id="0" name=""/>
        <dsp:cNvSpPr/>
      </dsp:nvSpPr>
      <dsp:spPr>
        <a:xfrm>
          <a:off x="0" y="2860801"/>
          <a:ext cx="10495722" cy="941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u="sng" kern="1200" dirty="0"/>
            <a:t>School Completion Rates</a:t>
          </a:r>
          <a:r>
            <a:rPr lang="en-ZA" sz="1800" b="1" kern="1200" dirty="0"/>
            <a:t>: 24.5% </a:t>
          </a:r>
          <a:r>
            <a:rPr lang="en-ZA" sz="1800" kern="1200" dirty="0"/>
            <a:t>of people aged 20 years or older have attained equivalent to grade 9, </a:t>
          </a:r>
          <a:r>
            <a:rPr lang="en-ZA" sz="1800" b="1" kern="1200" dirty="0"/>
            <a:t>30,8% </a:t>
          </a:r>
          <a:r>
            <a:rPr lang="en-ZA" sz="1800" kern="1200" dirty="0"/>
            <a:t>of persons aged 20 years and older have attained Grade 12 while </a:t>
          </a:r>
          <a:r>
            <a:rPr lang="en-ZA" sz="1800" b="1" kern="1200" dirty="0"/>
            <a:t>15,4% </a:t>
          </a:r>
          <a:r>
            <a:rPr lang="en-ZA" sz="1800" kern="1200" dirty="0"/>
            <a:t>have attained some post-school qualifications.</a:t>
          </a:r>
          <a:endParaRPr lang="en-US" sz="1800" kern="1200" dirty="0"/>
        </a:p>
      </dsp:txBody>
      <dsp:txXfrm>
        <a:off x="45942" y="2906743"/>
        <a:ext cx="10403838" cy="849234"/>
      </dsp:txXfrm>
    </dsp:sp>
    <dsp:sp modelId="{9E63AB90-EE02-466F-97EE-2A818FABE467}">
      <dsp:nvSpPr>
        <dsp:cNvPr id="0" name=""/>
        <dsp:cNvSpPr/>
      </dsp:nvSpPr>
      <dsp:spPr>
        <a:xfrm>
          <a:off x="0" y="3853760"/>
          <a:ext cx="10495722" cy="941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u="sng" kern="1200" dirty="0"/>
            <a:t>Response to COVID-19</a:t>
          </a:r>
          <a:r>
            <a:rPr lang="en-ZA" sz="1800" b="0" u="none" kern="1200" dirty="0"/>
            <a:t>: This has </a:t>
          </a:r>
          <a:r>
            <a:rPr lang="en-ZA" sz="1800" kern="1200" dirty="0"/>
            <a:t>had an adverse effect on school attendance especially in communities with no access to technology</a:t>
          </a:r>
          <a:endParaRPr lang="en-US" sz="1800" kern="1200" dirty="0"/>
        </a:p>
      </dsp:txBody>
      <dsp:txXfrm>
        <a:off x="45942" y="3899702"/>
        <a:ext cx="10403838" cy="8492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E0456-273C-4C15-9AD3-42701E2FEC0E}">
      <dsp:nvSpPr>
        <dsp:cNvPr id="0" name=""/>
        <dsp:cNvSpPr/>
      </dsp:nvSpPr>
      <dsp:spPr>
        <a:xfrm>
          <a:off x="0" y="3272"/>
          <a:ext cx="10544360" cy="4580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u="sng" kern="1200" dirty="0"/>
            <a:t>Children in Conflict with the Law</a:t>
          </a:r>
          <a:r>
            <a:rPr lang="en-ZA" sz="2300" kern="1200" dirty="0"/>
            <a:t>: </a:t>
          </a:r>
          <a:endParaRPr lang="en-US" sz="2300" kern="1200" dirty="0"/>
        </a:p>
      </dsp:txBody>
      <dsp:txXfrm>
        <a:off x="22360" y="25632"/>
        <a:ext cx="10499640" cy="413326"/>
      </dsp:txXfrm>
    </dsp:sp>
    <dsp:sp modelId="{75B71927-FAB5-4D95-AC97-0E625BF511F4}">
      <dsp:nvSpPr>
        <dsp:cNvPr id="0" name=""/>
        <dsp:cNvSpPr/>
      </dsp:nvSpPr>
      <dsp:spPr>
        <a:xfrm>
          <a:off x="0" y="461318"/>
          <a:ext cx="10544360" cy="20158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4783"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ZA" sz="2000" kern="1200" dirty="0"/>
            <a:t>of the </a:t>
          </a:r>
          <a:r>
            <a:rPr lang="en-ZA" sz="2000" b="1" kern="1200" dirty="0"/>
            <a:t>21 022 </a:t>
          </a:r>
          <a:r>
            <a:rPr lang="en-ZA" sz="2000" kern="1200" dirty="0"/>
            <a:t>murders committed between April 2018 and March 2019, </a:t>
          </a:r>
          <a:r>
            <a:rPr lang="en-ZA" sz="2000" b="1" kern="1200" dirty="0"/>
            <a:t>736</a:t>
          </a:r>
          <a:r>
            <a:rPr lang="en-ZA" sz="2000" kern="1200" dirty="0"/>
            <a:t> were committed by children. </a:t>
          </a:r>
          <a:endParaRPr lang="en-US" sz="2000" kern="1200" dirty="0"/>
        </a:p>
        <a:p>
          <a:pPr marL="228600" lvl="1" indent="-228600" algn="l" defTabSz="889000">
            <a:lnSpc>
              <a:spcPct val="90000"/>
            </a:lnSpc>
            <a:spcBef>
              <a:spcPct val="0"/>
            </a:spcBef>
            <a:spcAft>
              <a:spcPct val="20000"/>
            </a:spcAft>
            <a:buChar char="••"/>
          </a:pPr>
          <a:r>
            <a:rPr lang="en-ZA" sz="2000" b="1" kern="1200" dirty="0"/>
            <a:t>44 (0.5%) </a:t>
          </a:r>
          <a:r>
            <a:rPr lang="en-ZA" sz="2000" kern="1200" dirty="0"/>
            <a:t>children aged 10 and 11 years appeared in preliminary inquiries during the reporting period. </a:t>
          </a:r>
          <a:endParaRPr lang="en-US" sz="2000" kern="1200" dirty="0"/>
        </a:p>
        <a:p>
          <a:pPr marL="228600" lvl="1" indent="-228600" algn="l" defTabSz="889000">
            <a:lnSpc>
              <a:spcPct val="90000"/>
            </a:lnSpc>
            <a:spcBef>
              <a:spcPct val="0"/>
            </a:spcBef>
            <a:spcAft>
              <a:spcPct val="20000"/>
            </a:spcAft>
            <a:buChar char="••"/>
          </a:pPr>
          <a:r>
            <a:rPr lang="en-ZA" sz="2000" kern="1200" dirty="0"/>
            <a:t>A total of </a:t>
          </a:r>
          <a:r>
            <a:rPr lang="en-ZA" sz="2000" b="1" kern="1200" dirty="0"/>
            <a:t>39% </a:t>
          </a:r>
          <a:r>
            <a:rPr lang="en-ZA" sz="2000" kern="1200" dirty="0"/>
            <a:t>of 17-year-old children appeared in preliminary inquiries. Of these children, </a:t>
          </a:r>
          <a:r>
            <a:rPr lang="en-ZA" sz="2000" b="1" kern="1200" dirty="0"/>
            <a:t>53% </a:t>
          </a:r>
          <a:r>
            <a:rPr lang="en-ZA" sz="2000" kern="1200" dirty="0"/>
            <a:t>were referred to child justice courts for plea and trial. </a:t>
          </a:r>
          <a:r>
            <a:rPr lang="en-ZA" sz="2000" b="1" kern="1200" dirty="0"/>
            <a:t>25% </a:t>
          </a:r>
          <a:r>
            <a:rPr lang="en-ZA" sz="2000" kern="1200" dirty="0"/>
            <a:t>of the children were diverted during the preliminary inquiries.</a:t>
          </a:r>
          <a:endParaRPr lang="en-US" sz="2000" kern="1200" dirty="0"/>
        </a:p>
      </dsp:txBody>
      <dsp:txXfrm>
        <a:off x="0" y="461318"/>
        <a:ext cx="10544360" cy="2015848"/>
      </dsp:txXfrm>
    </dsp:sp>
    <dsp:sp modelId="{1ECF4E47-E209-404E-9D45-8ED9B9F7FE92}">
      <dsp:nvSpPr>
        <dsp:cNvPr id="0" name=""/>
        <dsp:cNvSpPr/>
      </dsp:nvSpPr>
      <dsp:spPr>
        <a:xfrm>
          <a:off x="0" y="2477167"/>
          <a:ext cx="10544360" cy="45804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u="sng" kern="1200" dirty="0"/>
            <a:t>Violence against Children</a:t>
          </a:r>
          <a:r>
            <a:rPr lang="en-ZA" sz="2000" kern="1200" dirty="0"/>
            <a:t>: </a:t>
          </a:r>
          <a:endParaRPr lang="en-US" sz="2000" kern="1200" dirty="0"/>
        </a:p>
      </dsp:txBody>
      <dsp:txXfrm>
        <a:off x="22360" y="2499527"/>
        <a:ext cx="10499640" cy="413326"/>
      </dsp:txXfrm>
    </dsp:sp>
    <dsp:sp modelId="{3CBFAC08-B6FB-46BE-8694-40D53F0EEA5C}">
      <dsp:nvSpPr>
        <dsp:cNvPr id="0" name=""/>
        <dsp:cNvSpPr/>
      </dsp:nvSpPr>
      <dsp:spPr>
        <a:xfrm>
          <a:off x="0" y="2935213"/>
          <a:ext cx="10544360" cy="18417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4783"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ZA" sz="2000" kern="1200" dirty="0"/>
            <a:t>13% of children have been victims of bullying and cyber bullying,</a:t>
          </a:r>
          <a:endParaRPr lang="en-US" sz="2000" kern="1200" dirty="0"/>
        </a:p>
        <a:p>
          <a:pPr marL="228600" lvl="1" indent="-228600" algn="l" defTabSz="889000">
            <a:lnSpc>
              <a:spcPct val="90000"/>
            </a:lnSpc>
            <a:spcBef>
              <a:spcPct val="0"/>
            </a:spcBef>
            <a:spcAft>
              <a:spcPct val="20000"/>
            </a:spcAft>
            <a:buChar char="••"/>
          </a:pPr>
          <a:r>
            <a:rPr lang="en-ZA" sz="2000" kern="1200" dirty="0"/>
            <a:t>2019/2020 Annual Crime Statistics showed that more than 24,000 children were sexually assaulted.</a:t>
          </a:r>
          <a:endParaRPr lang="en-US" sz="2000" kern="1200" dirty="0"/>
        </a:p>
        <a:p>
          <a:pPr marL="228600" lvl="1" indent="-228600" algn="l" defTabSz="889000">
            <a:lnSpc>
              <a:spcPct val="90000"/>
            </a:lnSpc>
            <a:spcBef>
              <a:spcPct val="0"/>
            </a:spcBef>
            <a:spcAft>
              <a:spcPct val="20000"/>
            </a:spcAft>
            <a:buChar char="••"/>
          </a:pPr>
          <a:r>
            <a:rPr lang="en-ZA" sz="2000" kern="1200" dirty="0"/>
            <a:t>Between April 2020 and July 2021, more than 160 cases of sexual misconduct were  committed by male teachers </a:t>
          </a:r>
          <a:endParaRPr lang="en-US" sz="2000" kern="1200" dirty="0"/>
        </a:p>
        <a:p>
          <a:pPr marL="228600" lvl="1" indent="-228600" algn="l" defTabSz="889000">
            <a:lnSpc>
              <a:spcPct val="90000"/>
            </a:lnSpc>
            <a:spcBef>
              <a:spcPct val="0"/>
            </a:spcBef>
            <a:spcAft>
              <a:spcPct val="20000"/>
            </a:spcAft>
            <a:buChar char="••"/>
          </a:pPr>
          <a:r>
            <a:rPr lang="en-ZA" sz="2000" kern="1200" dirty="0"/>
            <a:t>Girls were physically and sexually assaulted by educators, schoolmates, family, &amp; community members.</a:t>
          </a:r>
          <a:endParaRPr lang="en-US" sz="2000" kern="1200" dirty="0"/>
        </a:p>
      </dsp:txBody>
      <dsp:txXfrm>
        <a:off x="0" y="2935213"/>
        <a:ext cx="10544360" cy="184179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D9354-E283-46C0-B79D-343A7D078A7F}">
      <dsp:nvSpPr>
        <dsp:cNvPr id="0" name=""/>
        <dsp:cNvSpPr/>
      </dsp:nvSpPr>
      <dsp:spPr>
        <a:xfrm flipV="1">
          <a:off x="0" y="235111"/>
          <a:ext cx="10592972" cy="2049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endParaRPr lang="en-US" sz="2000" kern="1200" dirty="0"/>
        </a:p>
      </dsp:txBody>
      <dsp:txXfrm rot="10800000">
        <a:off x="10003" y="245114"/>
        <a:ext cx="10572966" cy="184899"/>
      </dsp:txXfrm>
    </dsp:sp>
    <dsp:sp modelId="{572E5239-A837-46A5-9DA5-F215B6649DB4}">
      <dsp:nvSpPr>
        <dsp:cNvPr id="0" name=""/>
        <dsp:cNvSpPr/>
      </dsp:nvSpPr>
      <dsp:spPr>
        <a:xfrm>
          <a:off x="0" y="374324"/>
          <a:ext cx="10592972" cy="13144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u="sng" kern="1200" dirty="0"/>
            <a:t>Child Neglect and Abuse</a:t>
          </a:r>
          <a:r>
            <a:rPr lang="en-ZA" sz="2000" b="1" kern="1200" dirty="0"/>
            <a:t>: </a:t>
          </a:r>
          <a:r>
            <a:rPr lang="en-ZA" sz="2000" kern="1200" dirty="0"/>
            <a:t>According to the 2018/19 South African Police Service (SAPS) report, the total number of charges reported for crimes committed against children increased by </a:t>
          </a:r>
          <a:r>
            <a:rPr lang="en-ZA" sz="2000" b="1" kern="1200" dirty="0"/>
            <a:t>7,5% </a:t>
          </a:r>
          <a:r>
            <a:rPr lang="en-ZA" sz="2000" kern="1200" dirty="0"/>
            <a:t>during the 2017/18 to 2018/19 period.</a:t>
          </a:r>
          <a:endParaRPr lang="en-US" sz="2000" kern="1200" dirty="0"/>
        </a:p>
      </dsp:txBody>
      <dsp:txXfrm>
        <a:off x="64165" y="438489"/>
        <a:ext cx="10464642" cy="1186091"/>
      </dsp:txXfrm>
    </dsp:sp>
    <dsp:sp modelId="{5BAAC840-3B6A-4548-A223-BE20B9B66629}">
      <dsp:nvSpPr>
        <dsp:cNvPr id="0" name=""/>
        <dsp:cNvSpPr/>
      </dsp:nvSpPr>
      <dsp:spPr>
        <a:xfrm>
          <a:off x="0" y="1736935"/>
          <a:ext cx="10592972" cy="13144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u="sng" kern="1200" dirty="0"/>
            <a:t>Child Trafficking and Child Labour</a:t>
          </a:r>
          <a:r>
            <a:rPr lang="en-ZA" sz="2000" b="1" kern="1200" dirty="0"/>
            <a:t>: </a:t>
          </a:r>
          <a:r>
            <a:rPr lang="en-ZA" sz="2000" kern="1200" dirty="0"/>
            <a:t>Orphaned children in South Africa were especially vulnerable to human trafficking, including children with disabilities who were also victims of forced begging, general increase in rate of child kidnapping and trafficking. </a:t>
          </a:r>
          <a:endParaRPr lang="en-US" sz="2000" kern="1200" dirty="0"/>
        </a:p>
      </dsp:txBody>
      <dsp:txXfrm>
        <a:off x="64165" y="1801100"/>
        <a:ext cx="10464642" cy="1186091"/>
      </dsp:txXfrm>
    </dsp:sp>
    <dsp:sp modelId="{650239B1-208D-4A22-BFD8-7A0510E6BF67}">
      <dsp:nvSpPr>
        <dsp:cNvPr id="0" name=""/>
        <dsp:cNvSpPr/>
      </dsp:nvSpPr>
      <dsp:spPr>
        <a:xfrm>
          <a:off x="0" y="3093644"/>
          <a:ext cx="10592972" cy="149909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u="sng" kern="1200" dirty="0"/>
            <a:t>Children suffering from Alcohol Abuse and Substance Abuse</a:t>
          </a:r>
          <a:r>
            <a:rPr lang="en-ZA" sz="2000" b="1" kern="1200" dirty="0"/>
            <a:t>: </a:t>
          </a:r>
          <a:r>
            <a:rPr lang="en-ZA" sz="2000" kern="1200" dirty="0"/>
            <a:t>South Africa was reported to have the highest rate of alcohol consumption in the SADC region. About </a:t>
          </a:r>
          <a:r>
            <a:rPr lang="en-ZA" sz="2000" b="1" kern="1200" dirty="0"/>
            <a:t>15% </a:t>
          </a:r>
          <a:r>
            <a:rPr lang="en-ZA" sz="2000" kern="1200" dirty="0"/>
            <a:t>of the population estimated to abuse drugs regularly. Substance abuse could be linked to many forms of crime and violence, suicide, HIV/AIDS, and premature death, particularly among youths. </a:t>
          </a:r>
          <a:endParaRPr lang="en-US" sz="2000" kern="1200" dirty="0"/>
        </a:p>
      </dsp:txBody>
      <dsp:txXfrm>
        <a:off x="73180" y="3166824"/>
        <a:ext cx="10446612" cy="135273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34860-EDA4-4AED-A6D3-C434BD3FD68E}">
      <dsp:nvSpPr>
        <dsp:cNvPr id="0" name=""/>
        <dsp:cNvSpPr/>
      </dsp:nvSpPr>
      <dsp:spPr>
        <a:xfrm>
          <a:off x="0" y="1475"/>
          <a:ext cx="10388840" cy="8033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u="sng" kern="1200" dirty="0"/>
            <a:t>Residential Care</a:t>
          </a:r>
          <a:r>
            <a:rPr lang="en-ZA" sz="1800" b="1" kern="1200" dirty="0"/>
            <a:t>: </a:t>
          </a:r>
          <a:r>
            <a:rPr lang="en-ZA" sz="1800" kern="1200" dirty="0"/>
            <a:t>lack of access to family, adhering to COVID-19 protocols a challenge, staff rostering, new admissions, school closure, no meal at school,  </a:t>
          </a:r>
          <a:endParaRPr lang="en-US" sz="1800" kern="1200" dirty="0"/>
        </a:p>
      </dsp:txBody>
      <dsp:txXfrm>
        <a:off x="39214" y="40689"/>
        <a:ext cx="10310412" cy="724882"/>
      </dsp:txXfrm>
    </dsp:sp>
    <dsp:sp modelId="{1CB5AC84-B002-44FA-B749-8EF19BBCC483}">
      <dsp:nvSpPr>
        <dsp:cNvPr id="0" name=""/>
        <dsp:cNvSpPr/>
      </dsp:nvSpPr>
      <dsp:spPr>
        <a:xfrm>
          <a:off x="0" y="816908"/>
          <a:ext cx="10388840" cy="8033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u="sng" kern="1200" dirty="0"/>
            <a:t>Poverty, Unemployment and Hunger</a:t>
          </a:r>
          <a:r>
            <a:rPr lang="en-ZA" sz="1800" b="1" kern="1200" dirty="0"/>
            <a:t>: </a:t>
          </a:r>
          <a:r>
            <a:rPr lang="en-ZA" sz="1800" b="0" kern="1200" dirty="0"/>
            <a:t>increased – loss of one meal from school – court found against DBE – learners to be provided food during lockdown</a:t>
          </a:r>
          <a:endParaRPr lang="en-US" sz="1800" b="0" kern="1200" dirty="0"/>
        </a:p>
      </dsp:txBody>
      <dsp:txXfrm>
        <a:off x="39214" y="856122"/>
        <a:ext cx="10310412" cy="724882"/>
      </dsp:txXfrm>
    </dsp:sp>
    <dsp:sp modelId="{BF76258C-36ED-4616-BB6B-F0073A02B2E6}">
      <dsp:nvSpPr>
        <dsp:cNvPr id="0" name=""/>
        <dsp:cNvSpPr/>
      </dsp:nvSpPr>
      <dsp:spPr>
        <a:xfrm>
          <a:off x="0" y="1632341"/>
          <a:ext cx="10388840" cy="8033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u="sng" kern="1200" dirty="0"/>
            <a:t>Access to Education</a:t>
          </a:r>
          <a:r>
            <a:rPr lang="en-ZA" sz="1800" b="1" kern="1200" dirty="0"/>
            <a:t>: </a:t>
          </a:r>
          <a:r>
            <a:rPr lang="en-ZA" sz="1800" kern="1200" dirty="0"/>
            <a:t>lack of access to education, lack on internet connectivity, no trained educators</a:t>
          </a:r>
          <a:endParaRPr lang="en-US" sz="1800" kern="1200" dirty="0"/>
        </a:p>
      </dsp:txBody>
      <dsp:txXfrm>
        <a:off x="39214" y="1671555"/>
        <a:ext cx="10310412" cy="724882"/>
      </dsp:txXfrm>
    </dsp:sp>
    <dsp:sp modelId="{76246399-AE5D-4F9E-A887-29A1F01331EF}">
      <dsp:nvSpPr>
        <dsp:cNvPr id="0" name=""/>
        <dsp:cNvSpPr/>
      </dsp:nvSpPr>
      <dsp:spPr>
        <a:xfrm>
          <a:off x="0" y="2447773"/>
          <a:ext cx="10388840" cy="8033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u="sng" kern="1200" dirty="0"/>
            <a:t>Access to Healthcare</a:t>
          </a:r>
          <a:r>
            <a:rPr lang="en-ZA" sz="1800" b="1" kern="1200" dirty="0"/>
            <a:t>:</a:t>
          </a:r>
          <a:r>
            <a:rPr lang="en-ZA" sz="1800" kern="1200" dirty="0"/>
            <a:t> disruptions to routine childhood immunisation services, COVID-19 level 5 restrictions resulted in an approximately </a:t>
          </a:r>
          <a:r>
            <a:rPr lang="en-ZA" sz="1800" b="1" kern="1200" dirty="0"/>
            <a:t>48%</a:t>
          </a:r>
          <a:r>
            <a:rPr lang="en-ZA" sz="1800" kern="1200" dirty="0"/>
            <a:t> average weekly decrease in tuberculosis Xpert testing volumes</a:t>
          </a:r>
          <a:endParaRPr lang="en-US" sz="1800" kern="1200" dirty="0"/>
        </a:p>
      </dsp:txBody>
      <dsp:txXfrm>
        <a:off x="39214" y="2486987"/>
        <a:ext cx="10310412" cy="724882"/>
      </dsp:txXfrm>
    </dsp:sp>
    <dsp:sp modelId="{C5D4B464-7971-43F9-9166-73788A933F7B}">
      <dsp:nvSpPr>
        <dsp:cNvPr id="0" name=""/>
        <dsp:cNvSpPr/>
      </dsp:nvSpPr>
      <dsp:spPr>
        <a:xfrm>
          <a:off x="0" y="3282028"/>
          <a:ext cx="10388840" cy="8033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u="sng" kern="1200" dirty="0"/>
            <a:t>Mental Health</a:t>
          </a:r>
          <a:r>
            <a:rPr lang="en-ZA" sz="1800" b="1" kern="1200" dirty="0"/>
            <a:t>: </a:t>
          </a:r>
          <a:r>
            <a:rPr lang="en-ZA" sz="1800" kern="1200" dirty="0"/>
            <a:t>increased anxiety and depression among general population</a:t>
          </a:r>
          <a:endParaRPr lang="en-US" sz="1800" kern="1200" dirty="0"/>
        </a:p>
      </dsp:txBody>
      <dsp:txXfrm>
        <a:off x="39214" y="3321242"/>
        <a:ext cx="10310412" cy="724882"/>
      </dsp:txXfrm>
    </dsp:sp>
    <dsp:sp modelId="{201FA2B0-D27F-47D6-AC25-934284BBBE97}">
      <dsp:nvSpPr>
        <dsp:cNvPr id="0" name=""/>
        <dsp:cNvSpPr/>
      </dsp:nvSpPr>
      <dsp:spPr>
        <a:xfrm>
          <a:off x="0" y="4078639"/>
          <a:ext cx="10388840" cy="80331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u="sng" kern="1200" dirty="0"/>
            <a:t>Housing</a:t>
          </a:r>
          <a:r>
            <a:rPr lang="en-ZA" sz="1800" b="1" kern="1200" dirty="0"/>
            <a:t>: </a:t>
          </a:r>
          <a:r>
            <a:rPr lang="en-ZA" sz="1800" kern="1200" dirty="0"/>
            <a:t>tenants could not be evicted, although courts could issue eviction orders, these had to be suspended until the last day of strict lockdown </a:t>
          </a:r>
          <a:endParaRPr lang="en-US" sz="1800" kern="1200" dirty="0"/>
        </a:p>
      </dsp:txBody>
      <dsp:txXfrm>
        <a:off x="39214" y="4117853"/>
        <a:ext cx="10310412" cy="72488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214DE-CEC9-43DA-A759-60421CBEF97D}">
      <dsp:nvSpPr>
        <dsp:cNvPr id="0" name=""/>
        <dsp:cNvSpPr/>
      </dsp:nvSpPr>
      <dsp:spPr>
        <a:xfrm>
          <a:off x="0" y="21608"/>
          <a:ext cx="11974285" cy="65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ZA" sz="2800" b="1" kern="1200" dirty="0"/>
            <a:t>Key Developments:</a:t>
          </a:r>
          <a:endParaRPr lang="en-US" sz="2800" kern="1200" dirty="0"/>
        </a:p>
      </dsp:txBody>
      <dsp:txXfrm>
        <a:off x="31984" y="53592"/>
        <a:ext cx="11910317" cy="591232"/>
      </dsp:txXfrm>
    </dsp:sp>
    <dsp:sp modelId="{5D8C36B3-C30C-4D7A-98D6-89C8283F980E}">
      <dsp:nvSpPr>
        <dsp:cNvPr id="0" name=""/>
        <dsp:cNvSpPr/>
      </dsp:nvSpPr>
      <dsp:spPr>
        <a:xfrm>
          <a:off x="0" y="676780"/>
          <a:ext cx="11974285" cy="33339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0184"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ZA" sz="2200" kern="1200" dirty="0"/>
            <a:t>Incorpora</a:t>
          </a:r>
          <a:r>
            <a:rPr lang="en-ZA" sz="2200" b="1" kern="1200" dirty="0"/>
            <a:t>tion of International, Continental, Reginal Frameworks </a:t>
          </a:r>
          <a:r>
            <a:rPr lang="en-ZA" sz="2200" kern="1200" dirty="0"/>
            <a:t>- The government policy is influenced also by international and continental obligations of the country as a signatory of a number of protocols. </a:t>
          </a:r>
          <a:endParaRPr lang="en-US" sz="2200" kern="1200" dirty="0"/>
        </a:p>
        <a:p>
          <a:pPr marL="228600" lvl="1" indent="-228600" algn="l" defTabSz="977900">
            <a:lnSpc>
              <a:spcPct val="90000"/>
            </a:lnSpc>
            <a:spcBef>
              <a:spcPct val="0"/>
            </a:spcBef>
            <a:spcAft>
              <a:spcPct val="20000"/>
            </a:spcAft>
            <a:buChar char="••"/>
          </a:pPr>
          <a:r>
            <a:rPr lang="en-ZA" sz="2200" b="1" kern="1200" dirty="0"/>
            <a:t>The District Development Model </a:t>
          </a:r>
          <a:r>
            <a:rPr lang="en-ZA" sz="2200" kern="1200" dirty="0"/>
            <a:t>-  The Presidential Budget Speech (2019) identified that operating in silos was one of the challenges in government leading to a lack of coherence in planning and implementation. This made monitoring government programmes difficult and reduced impact on service delivery.</a:t>
          </a:r>
          <a:endParaRPr lang="en-US" sz="2200" kern="1200" dirty="0"/>
        </a:p>
        <a:p>
          <a:pPr marL="228600" lvl="1" indent="-228600" algn="l" defTabSz="977900">
            <a:lnSpc>
              <a:spcPct val="90000"/>
            </a:lnSpc>
            <a:spcBef>
              <a:spcPct val="0"/>
            </a:spcBef>
            <a:spcAft>
              <a:spcPct val="20000"/>
            </a:spcAft>
            <a:buChar char="••"/>
          </a:pPr>
          <a:r>
            <a:rPr lang="en-ZA" sz="2200" b="1" kern="1200" dirty="0"/>
            <a:t>Active Civil Society </a:t>
          </a:r>
          <a:r>
            <a:rPr lang="en-ZA" sz="2200" kern="1200" dirty="0"/>
            <a:t>- The achievement of the MTSF 2019 – 2024 depends on the full participation of all sectors of society. </a:t>
          </a:r>
          <a:endParaRPr lang="en-US" sz="2200" kern="1200" dirty="0"/>
        </a:p>
      </dsp:txBody>
      <dsp:txXfrm>
        <a:off x="0" y="676780"/>
        <a:ext cx="11974285" cy="3333922"/>
      </dsp:txXfrm>
    </dsp:sp>
    <dsp:sp modelId="{7AE6DF96-4EF6-49C6-9173-B3458D08C0D0}">
      <dsp:nvSpPr>
        <dsp:cNvPr id="0" name=""/>
        <dsp:cNvSpPr/>
      </dsp:nvSpPr>
      <dsp:spPr>
        <a:xfrm>
          <a:off x="0" y="4010703"/>
          <a:ext cx="11974285" cy="65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endParaRPr lang="en-US" sz="2800" kern="1200" dirty="0"/>
        </a:p>
      </dsp:txBody>
      <dsp:txXfrm>
        <a:off x="31984" y="4042687"/>
        <a:ext cx="11910317" cy="5912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BCCB41-A06C-4F18-9056-520B42A36871}">
      <dsp:nvSpPr>
        <dsp:cNvPr id="0" name=""/>
        <dsp:cNvSpPr/>
      </dsp:nvSpPr>
      <dsp:spPr>
        <a:xfrm>
          <a:off x="0" y="26540"/>
          <a:ext cx="11012556" cy="486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kern="1200" dirty="0"/>
            <a:t>The Government Monitoring and Evaluation Framework</a:t>
          </a:r>
          <a:endParaRPr lang="en-US" sz="2000" kern="1200" dirty="0"/>
        </a:p>
      </dsp:txBody>
      <dsp:txXfrm>
        <a:off x="23760" y="50300"/>
        <a:ext cx="10965036" cy="439200"/>
      </dsp:txXfrm>
    </dsp:sp>
    <dsp:sp modelId="{F4D21D28-3AF9-426D-90DC-EF3630DEE387}">
      <dsp:nvSpPr>
        <dsp:cNvPr id="0" name=""/>
        <dsp:cNvSpPr/>
      </dsp:nvSpPr>
      <dsp:spPr>
        <a:xfrm>
          <a:off x="0" y="588140"/>
          <a:ext cx="11012556" cy="486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kern="1200" dirty="0"/>
            <a:t>Monitoring Progress in the Attainment of Children’s Rights</a:t>
          </a:r>
          <a:endParaRPr lang="en-US" sz="2000" kern="1200" dirty="0"/>
        </a:p>
      </dsp:txBody>
      <dsp:txXfrm>
        <a:off x="23760" y="611900"/>
        <a:ext cx="10965036" cy="439200"/>
      </dsp:txXfrm>
    </dsp:sp>
    <dsp:sp modelId="{7B7E129D-124D-4891-BA15-A0D7B283EC0A}">
      <dsp:nvSpPr>
        <dsp:cNvPr id="0" name=""/>
        <dsp:cNvSpPr/>
      </dsp:nvSpPr>
      <dsp:spPr>
        <a:xfrm>
          <a:off x="0" y="1149740"/>
          <a:ext cx="11012556" cy="486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dirty="0"/>
            <a:t>UNITED NATIONS:</a:t>
          </a:r>
          <a:endParaRPr lang="en-US" sz="2000" kern="1200" dirty="0"/>
        </a:p>
      </dsp:txBody>
      <dsp:txXfrm>
        <a:off x="23760" y="1173500"/>
        <a:ext cx="10965036" cy="439200"/>
      </dsp:txXfrm>
    </dsp:sp>
    <dsp:sp modelId="{DF6200DF-D104-43AD-960B-E435997CBCF1}">
      <dsp:nvSpPr>
        <dsp:cNvPr id="0" name=""/>
        <dsp:cNvSpPr/>
      </dsp:nvSpPr>
      <dsp:spPr>
        <a:xfrm>
          <a:off x="0" y="1636460"/>
          <a:ext cx="11012556" cy="659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9649"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ZA" sz="2000" kern="1200" dirty="0"/>
            <a:t>Sustainable Development Goals (SDGs) – which SDGs has South Africa met? How far?  </a:t>
          </a:r>
          <a:endParaRPr lang="en-US" sz="2000" kern="1200" dirty="0"/>
        </a:p>
        <a:p>
          <a:pPr marL="228600" lvl="1" indent="-228600" algn="l" defTabSz="889000">
            <a:lnSpc>
              <a:spcPct val="90000"/>
            </a:lnSpc>
            <a:spcBef>
              <a:spcPct val="0"/>
            </a:spcBef>
            <a:spcAft>
              <a:spcPct val="20000"/>
            </a:spcAft>
            <a:buChar char="••"/>
          </a:pPr>
          <a:r>
            <a:rPr lang="en-ZA" sz="2000" kern="1200" dirty="0"/>
            <a:t>UNICEF Report Cards 11 and 13 - what are the lessons learned?</a:t>
          </a:r>
          <a:endParaRPr lang="en-US" sz="2000" kern="1200" dirty="0"/>
        </a:p>
      </dsp:txBody>
      <dsp:txXfrm>
        <a:off x="0" y="1636460"/>
        <a:ext cx="11012556" cy="659295"/>
      </dsp:txXfrm>
    </dsp:sp>
    <dsp:sp modelId="{8334A79C-A09F-431A-A7E6-65AC020B4AC2}">
      <dsp:nvSpPr>
        <dsp:cNvPr id="0" name=""/>
        <dsp:cNvSpPr/>
      </dsp:nvSpPr>
      <dsp:spPr>
        <a:xfrm>
          <a:off x="0" y="2295755"/>
          <a:ext cx="11012556" cy="486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dirty="0"/>
            <a:t>AFRICAN UNION:</a:t>
          </a:r>
          <a:endParaRPr lang="en-US" sz="2000" kern="1200" dirty="0"/>
        </a:p>
      </dsp:txBody>
      <dsp:txXfrm>
        <a:off x="23760" y="2319515"/>
        <a:ext cx="10965036" cy="439200"/>
      </dsp:txXfrm>
    </dsp:sp>
    <dsp:sp modelId="{861DAA0F-810A-4A83-85FE-57C723536471}">
      <dsp:nvSpPr>
        <dsp:cNvPr id="0" name=""/>
        <dsp:cNvSpPr/>
      </dsp:nvSpPr>
      <dsp:spPr>
        <a:xfrm>
          <a:off x="0" y="2782475"/>
          <a:ext cx="11012556"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9649"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ZA" sz="2000" kern="1200" dirty="0"/>
            <a:t>African Experts on the Welfare and Rights of Children – how far has South Africa implemented recommendations?</a:t>
          </a:r>
          <a:endParaRPr lang="en-US" sz="2000" kern="1200" dirty="0"/>
        </a:p>
      </dsp:txBody>
      <dsp:txXfrm>
        <a:off x="0" y="2782475"/>
        <a:ext cx="11012556" cy="592020"/>
      </dsp:txXfrm>
    </dsp:sp>
    <dsp:sp modelId="{D2067C7E-82A1-4F42-8C33-F97BF9503E71}">
      <dsp:nvSpPr>
        <dsp:cNvPr id="0" name=""/>
        <dsp:cNvSpPr/>
      </dsp:nvSpPr>
      <dsp:spPr>
        <a:xfrm>
          <a:off x="0" y="3374495"/>
          <a:ext cx="11012556" cy="4867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ZA" sz="2000" b="1" kern="1200" dirty="0"/>
            <a:t>NATIONAL ACHIEVEMENTS:</a:t>
          </a:r>
          <a:endParaRPr lang="en-US" sz="2000" kern="1200" dirty="0"/>
        </a:p>
      </dsp:txBody>
      <dsp:txXfrm>
        <a:off x="23760" y="3398255"/>
        <a:ext cx="10965036" cy="439200"/>
      </dsp:txXfrm>
    </dsp:sp>
    <dsp:sp modelId="{F231980D-8D30-4DE8-8F7B-BB3B9C9CF2EB}">
      <dsp:nvSpPr>
        <dsp:cNvPr id="0" name=""/>
        <dsp:cNvSpPr/>
      </dsp:nvSpPr>
      <dsp:spPr>
        <a:xfrm>
          <a:off x="0" y="3861215"/>
          <a:ext cx="11012556" cy="9956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9649"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ZA" sz="2000" kern="1200" dirty="0"/>
            <a:t>National Development Plan (NDP)</a:t>
          </a:r>
          <a:endParaRPr lang="en-US" sz="2000" kern="1200" dirty="0"/>
        </a:p>
        <a:p>
          <a:pPr marL="228600" lvl="1" indent="-228600" algn="l" defTabSz="889000">
            <a:lnSpc>
              <a:spcPct val="90000"/>
            </a:lnSpc>
            <a:spcBef>
              <a:spcPct val="0"/>
            </a:spcBef>
            <a:spcAft>
              <a:spcPct val="20000"/>
            </a:spcAft>
            <a:buChar char="••"/>
          </a:pPr>
          <a:r>
            <a:rPr lang="en-ZA" sz="2000" kern="1200" dirty="0"/>
            <a:t>National Plan of Action for Children (NPAC)</a:t>
          </a:r>
          <a:endParaRPr lang="en-US" sz="2000" kern="1200" dirty="0"/>
        </a:p>
        <a:p>
          <a:pPr marL="228600" lvl="1" indent="-228600" algn="l" defTabSz="889000">
            <a:lnSpc>
              <a:spcPct val="90000"/>
            </a:lnSpc>
            <a:spcBef>
              <a:spcPct val="0"/>
            </a:spcBef>
            <a:spcAft>
              <a:spcPct val="20000"/>
            </a:spcAft>
            <a:buChar char="••"/>
          </a:pPr>
          <a:r>
            <a:rPr lang="en-ZA" sz="2000" kern="1200" dirty="0"/>
            <a:t>Court Orders in favour of Children</a:t>
          </a:r>
          <a:endParaRPr lang="en-US" sz="2000" kern="1200" dirty="0"/>
        </a:p>
      </dsp:txBody>
      <dsp:txXfrm>
        <a:off x="0" y="3861215"/>
        <a:ext cx="11012556" cy="99567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E1F0F-3537-424B-9625-8B48FF2117E1}">
      <dsp:nvSpPr>
        <dsp:cNvPr id="0" name=""/>
        <dsp:cNvSpPr/>
      </dsp:nvSpPr>
      <dsp:spPr>
        <a:xfrm>
          <a:off x="0" y="674"/>
          <a:ext cx="11760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D9C778-485F-4F43-B36A-76A3D9FC6E19}">
      <dsp:nvSpPr>
        <dsp:cNvPr id="0" name=""/>
        <dsp:cNvSpPr/>
      </dsp:nvSpPr>
      <dsp:spPr>
        <a:xfrm>
          <a:off x="0" y="0"/>
          <a:ext cx="11760438" cy="613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ZA" sz="2900" kern="1200" dirty="0"/>
            <a:t>Reflection on the Social Welfare and Economic Model</a:t>
          </a:r>
          <a:endParaRPr lang="en-US" sz="2900" kern="1200" dirty="0"/>
        </a:p>
      </dsp:txBody>
      <dsp:txXfrm>
        <a:off x="0" y="0"/>
        <a:ext cx="11760438" cy="613921"/>
      </dsp:txXfrm>
    </dsp:sp>
    <dsp:sp modelId="{C563A837-2D3E-4F47-AAFB-68DA40411E53}">
      <dsp:nvSpPr>
        <dsp:cNvPr id="0" name=""/>
        <dsp:cNvSpPr/>
      </dsp:nvSpPr>
      <dsp:spPr>
        <a:xfrm>
          <a:off x="0" y="614596"/>
          <a:ext cx="11760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85C81E-9189-4E10-82A4-5378D9D23A3E}">
      <dsp:nvSpPr>
        <dsp:cNvPr id="0" name=""/>
        <dsp:cNvSpPr/>
      </dsp:nvSpPr>
      <dsp:spPr>
        <a:xfrm>
          <a:off x="0" y="614596"/>
          <a:ext cx="11760438" cy="613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ZA" sz="2900" kern="1200" dirty="0"/>
            <a:t>Post COVID-19 Reflection</a:t>
          </a:r>
          <a:endParaRPr lang="en-US" sz="2900" kern="1200" dirty="0"/>
        </a:p>
      </dsp:txBody>
      <dsp:txXfrm>
        <a:off x="0" y="614596"/>
        <a:ext cx="11760438" cy="613921"/>
      </dsp:txXfrm>
    </dsp:sp>
    <dsp:sp modelId="{BAA683E6-F2DF-4ED4-AFE2-956062DE3230}">
      <dsp:nvSpPr>
        <dsp:cNvPr id="0" name=""/>
        <dsp:cNvSpPr/>
      </dsp:nvSpPr>
      <dsp:spPr>
        <a:xfrm>
          <a:off x="0" y="1228518"/>
          <a:ext cx="11760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8B75B1-4579-4B4B-B172-69721B57207F}">
      <dsp:nvSpPr>
        <dsp:cNvPr id="0" name=""/>
        <dsp:cNvSpPr/>
      </dsp:nvSpPr>
      <dsp:spPr>
        <a:xfrm>
          <a:off x="0" y="1228518"/>
          <a:ext cx="11760438" cy="613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ZA" sz="2900" b="0" kern="1200" dirty="0"/>
            <a:t>Availability of Disaggregated Data </a:t>
          </a:r>
          <a:endParaRPr lang="en-US" sz="2900" b="0" kern="1200" dirty="0"/>
        </a:p>
      </dsp:txBody>
      <dsp:txXfrm>
        <a:off x="0" y="1228518"/>
        <a:ext cx="11760438" cy="613921"/>
      </dsp:txXfrm>
    </dsp:sp>
    <dsp:sp modelId="{1186CB77-75C0-4C43-9B3E-AF72CFD2D892}">
      <dsp:nvSpPr>
        <dsp:cNvPr id="0" name=""/>
        <dsp:cNvSpPr/>
      </dsp:nvSpPr>
      <dsp:spPr>
        <a:xfrm>
          <a:off x="0" y="1842440"/>
          <a:ext cx="11760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C454AB-8CE7-4541-896C-A78BCB7E87F7}">
      <dsp:nvSpPr>
        <dsp:cNvPr id="0" name=""/>
        <dsp:cNvSpPr/>
      </dsp:nvSpPr>
      <dsp:spPr>
        <a:xfrm>
          <a:off x="0" y="1842440"/>
          <a:ext cx="11760438" cy="613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ZA" sz="2900" kern="1200" dirty="0"/>
            <a:t>Investment in Longitudinal Studies</a:t>
          </a:r>
          <a:endParaRPr lang="en-US" sz="2900" kern="1200" dirty="0"/>
        </a:p>
      </dsp:txBody>
      <dsp:txXfrm>
        <a:off x="0" y="1842440"/>
        <a:ext cx="11760438" cy="613921"/>
      </dsp:txXfrm>
    </dsp:sp>
    <dsp:sp modelId="{4CCEE9B1-34BC-4F9F-877B-87C737A611AE}">
      <dsp:nvSpPr>
        <dsp:cNvPr id="0" name=""/>
        <dsp:cNvSpPr/>
      </dsp:nvSpPr>
      <dsp:spPr>
        <a:xfrm>
          <a:off x="0" y="2456362"/>
          <a:ext cx="11760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AEB7EE-084D-46EB-9B52-F8F4DA1FB04B}">
      <dsp:nvSpPr>
        <dsp:cNvPr id="0" name=""/>
        <dsp:cNvSpPr/>
      </dsp:nvSpPr>
      <dsp:spPr>
        <a:xfrm>
          <a:off x="0" y="2456362"/>
          <a:ext cx="11760438" cy="613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ZA" sz="2900" kern="1200" dirty="0"/>
            <a:t>Stronger Focus on Prevention and Early Intervention</a:t>
          </a:r>
          <a:endParaRPr lang="en-US" sz="2900" kern="1200" dirty="0"/>
        </a:p>
      </dsp:txBody>
      <dsp:txXfrm>
        <a:off x="0" y="2456362"/>
        <a:ext cx="11760438" cy="613921"/>
      </dsp:txXfrm>
    </dsp:sp>
    <dsp:sp modelId="{24F7EA07-977C-4E9C-80E4-EE686771396F}">
      <dsp:nvSpPr>
        <dsp:cNvPr id="0" name=""/>
        <dsp:cNvSpPr/>
      </dsp:nvSpPr>
      <dsp:spPr>
        <a:xfrm>
          <a:off x="0" y="3070283"/>
          <a:ext cx="11760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0CDF95-E0E8-4730-AA20-935E2B51C3D1}">
      <dsp:nvSpPr>
        <dsp:cNvPr id="0" name=""/>
        <dsp:cNvSpPr/>
      </dsp:nvSpPr>
      <dsp:spPr>
        <a:xfrm>
          <a:off x="0" y="3070283"/>
          <a:ext cx="11760438" cy="613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ZA" sz="2900" kern="1200" dirty="0"/>
            <a:t>Rural Development Strategy</a:t>
          </a:r>
          <a:endParaRPr lang="en-US" sz="2900" kern="1200" dirty="0"/>
        </a:p>
      </dsp:txBody>
      <dsp:txXfrm>
        <a:off x="0" y="3070283"/>
        <a:ext cx="11760438" cy="613921"/>
      </dsp:txXfrm>
    </dsp:sp>
    <dsp:sp modelId="{8BA1755D-4BF8-4023-BA4F-0F452FE6E836}">
      <dsp:nvSpPr>
        <dsp:cNvPr id="0" name=""/>
        <dsp:cNvSpPr/>
      </dsp:nvSpPr>
      <dsp:spPr>
        <a:xfrm>
          <a:off x="0" y="3684205"/>
          <a:ext cx="11760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36BBF3-FB09-4656-94E5-3F171E178F0E}">
      <dsp:nvSpPr>
        <dsp:cNvPr id="0" name=""/>
        <dsp:cNvSpPr/>
      </dsp:nvSpPr>
      <dsp:spPr>
        <a:xfrm>
          <a:off x="0" y="3684205"/>
          <a:ext cx="11760438" cy="613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ZA" sz="2900" kern="1200" dirty="0"/>
            <a:t>Skills Development Strategy </a:t>
          </a:r>
          <a:endParaRPr lang="en-US" sz="2900" kern="1200" dirty="0"/>
        </a:p>
      </dsp:txBody>
      <dsp:txXfrm>
        <a:off x="0" y="3684205"/>
        <a:ext cx="11760438" cy="613921"/>
      </dsp:txXfrm>
    </dsp:sp>
    <dsp:sp modelId="{97E7CC04-9BD8-4608-B5ED-8D3287F5C935}">
      <dsp:nvSpPr>
        <dsp:cNvPr id="0" name=""/>
        <dsp:cNvSpPr/>
      </dsp:nvSpPr>
      <dsp:spPr>
        <a:xfrm>
          <a:off x="0" y="4298127"/>
          <a:ext cx="11760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7CDC00E-D87E-4FBB-A272-91A4224B7068}">
      <dsp:nvSpPr>
        <dsp:cNvPr id="0" name=""/>
        <dsp:cNvSpPr/>
      </dsp:nvSpPr>
      <dsp:spPr>
        <a:xfrm>
          <a:off x="0" y="4298127"/>
          <a:ext cx="11760438" cy="613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ZA" sz="2900" b="0" kern="1200" dirty="0"/>
            <a:t>Adoption of a Child Rights Governance System</a:t>
          </a:r>
          <a:endParaRPr lang="en-US" sz="2900" b="0" kern="1200" dirty="0"/>
        </a:p>
      </dsp:txBody>
      <dsp:txXfrm>
        <a:off x="0" y="4298127"/>
        <a:ext cx="11760438" cy="613921"/>
      </dsp:txXfrm>
    </dsp:sp>
    <dsp:sp modelId="{538C2916-8EA0-440C-988B-577ED0E7FA4E}">
      <dsp:nvSpPr>
        <dsp:cNvPr id="0" name=""/>
        <dsp:cNvSpPr/>
      </dsp:nvSpPr>
      <dsp:spPr>
        <a:xfrm>
          <a:off x="0" y="4912049"/>
          <a:ext cx="11760438"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9D0E8B-D195-429E-8D55-AF060D3B0B7B}">
      <dsp:nvSpPr>
        <dsp:cNvPr id="0" name=""/>
        <dsp:cNvSpPr/>
      </dsp:nvSpPr>
      <dsp:spPr>
        <a:xfrm>
          <a:off x="0" y="4912049"/>
          <a:ext cx="11760438" cy="6139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ZA" sz="2900" b="0" kern="1200" dirty="0"/>
            <a:t>Standardisation of the ORC -  national and provincial levels  </a:t>
          </a:r>
          <a:endParaRPr lang="en-US" sz="2900" b="0" kern="1200" dirty="0"/>
        </a:p>
      </dsp:txBody>
      <dsp:txXfrm>
        <a:off x="0" y="4912049"/>
        <a:ext cx="11760438" cy="613921"/>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1D3A6-86AB-469D-A231-897097B6455F}">
      <dsp:nvSpPr>
        <dsp:cNvPr id="0" name=""/>
        <dsp:cNvSpPr/>
      </dsp:nvSpPr>
      <dsp:spPr>
        <a:xfrm>
          <a:off x="0" y="595"/>
          <a:ext cx="10055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0056A6-C3BF-4D35-805F-F2F3DE3BC66C}">
      <dsp:nvSpPr>
        <dsp:cNvPr id="0" name=""/>
        <dsp:cNvSpPr/>
      </dsp:nvSpPr>
      <dsp:spPr>
        <a:xfrm>
          <a:off x="0" y="595"/>
          <a:ext cx="10055224" cy="54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ZA" sz="2600" kern="1200" dirty="0"/>
            <a:t>An Increased Focus on Men and Boys</a:t>
          </a:r>
          <a:endParaRPr lang="en-US" sz="2600" kern="1200" dirty="0"/>
        </a:p>
      </dsp:txBody>
      <dsp:txXfrm>
        <a:off x="0" y="595"/>
        <a:ext cx="10055224" cy="542112"/>
      </dsp:txXfrm>
    </dsp:sp>
    <dsp:sp modelId="{E1300C9D-2660-42E0-87DA-8FAAAE26D46C}">
      <dsp:nvSpPr>
        <dsp:cNvPr id="0" name=""/>
        <dsp:cNvSpPr/>
      </dsp:nvSpPr>
      <dsp:spPr>
        <a:xfrm>
          <a:off x="0" y="542708"/>
          <a:ext cx="10055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4E023D-A9D1-4941-80EA-3D2455F07085}">
      <dsp:nvSpPr>
        <dsp:cNvPr id="0" name=""/>
        <dsp:cNvSpPr/>
      </dsp:nvSpPr>
      <dsp:spPr>
        <a:xfrm>
          <a:off x="0" y="542708"/>
          <a:ext cx="10055224" cy="54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ZA" sz="2600" kern="1200" dirty="0"/>
            <a:t>Gender based Violence</a:t>
          </a:r>
          <a:endParaRPr lang="en-US" sz="2600" kern="1200" dirty="0"/>
        </a:p>
      </dsp:txBody>
      <dsp:txXfrm>
        <a:off x="0" y="542708"/>
        <a:ext cx="10055224" cy="542112"/>
      </dsp:txXfrm>
    </dsp:sp>
    <dsp:sp modelId="{5A8365CE-CD74-4D81-AE8F-62120799D17C}">
      <dsp:nvSpPr>
        <dsp:cNvPr id="0" name=""/>
        <dsp:cNvSpPr/>
      </dsp:nvSpPr>
      <dsp:spPr>
        <a:xfrm>
          <a:off x="0" y="1084821"/>
          <a:ext cx="10055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D1B2DE-5DF9-412C-842D-B4C9424D6213}">
      <dsp:nvSpPr>
        <dsp:cNvPr id="0" name=""/>
        <dsp:cNvSpPr/>
      </dsp:nvSpPr>
      <dsp:spPr>
        <a:xfrm>
          <a:off x="0" y="1084821"/>
          <a:ext cx="10055224" cy="54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ZA" sz="2600" kern="1200" dirty="0"/>
            <a:t>Alcohol and Substance Abuse</a:t>
          </a:r>
          <a:endParaRPr lang="en-US" sz="2600" kern="1200" dirty="0"/>
        </a:p>
      </dsp:txBody>
      <dsp:txXfrm>
        <a:off x="0" y="1084821"/>
        <a:ext cx="10055224" cy="542112"/>
      </dsp:txXfrm>
    </dsp:sp>
    <dsp:sp modelId="{A11E44C0-50CE-4D23-B69A-9225F9FCDAA5}">
      <dsp:nvSpPr>
        <dsp:cNvPr id="0" name=""/>
        <dsp:cNvSpPr/>
      </dsp:nvSpPr>
      <dsp:spPr>
        <a:xfrm>
          <a:off x="0" y="1626933"/>
          <a:ext cx="10055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A0813-9003-4273-8D32-8E6E6D033276}">
      <dsp:nvSpPr>
        <dsp:cNvPr id="0" name=""/>
        <dsp:cNvSpPr/>
      </dsp:nvSpPr>
      <dsp:spPr>
        <a:xfrm>
          <a:off x="0" y="1626933"/>
          <a:ext cx="10055224" cy="54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ZA" sz="2600" kern="1200" dirty="0"/>
            <a:t>Strategy for dealing with inter-generational Trauma</a:t>
          </a:r>
          <a:endParaRPr lang="en-US" sz="2600" kern="1200" dirty="0"/>
        </a:p>
      </dsp:txBody>
      <dsp:txXfrm>
        <a:off x="0" y="1626933"/>
        <a:ext cx="10055224" cy="542112"/>
      </dsp:txXfrm>
    </dsp:sp>
    <dsp:sp modelId="{4455AAB7-5727-4449-AD50-65B463221C62}">
      <dsp:nvSpPr>
        <dsp:cNvPr id="0" name=""/>
        <dsp:cNvSpPr/>
      </dsp:nvSpPr>
      <dsp:spPr>
        <a:xfrm>
          <a:off x="0" y="2169046"/>
          <a:ext cx="10055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D68F04-88D4-4969-9FA1-227920249557}">
      <dsp:nvSpPr>
        <dsp:cNvPr id="0" name=""/>
        <dsp:cNvSpPr/>
      </dsp:nvSpPr>
      <dsp:spPr>
        <a:xfrm>
          <a:off x="0" y="2169046"/>
          <a:ext cx="10055224" cy="54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ZA" sz="2600" kern="1200" dirty="0"/>
            <a:t>Integrating Technology in Service Delivery</a:t>
          </a:r>
          <a:endParaRPr lang="en-US" sz="2600" kern="1200" dirty="0"/>
        </a:p>
      </dsp:txBody>
      <dsp:txXfrm>
        <a:off x="0" y="2169046"/>
        <a:ext cx="10055224" cy="542112"/>
      </dsp:txXfrm>
    </dsp:sp>
    <dsp:sp modelId="{1D086CD0-8655-4243-9003-CD71A2269753}">
      <dsp:nvSpPr>
        <dsp:cNvPr id="0" name=""/>
        <dsp:cNvSpPr/>
      </dsp:nvSpPr>
      <dsp:spPr>
        <a:xfrm>
          <a:off x="0" y="2711159"/>
          <a:ext cx="10055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507564-8192-4F78-9248-2400DE98FA8C}">
      <dsp:nvSpPr>
        <dsp:cNvPr id="0" name=""/>
        <dsp:cNvSpPr/>
      </dsp:nvSpPr>
      <dsp:spPr>
        <a:xfrm>
          <a:off x="0" y="2711159"/>
          <a:ext cx="10055224" cy="54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ZA" sz="2600" kern="1200" dirty="0"/>
            <a:t>Continuous Coordinated Research on Children’s Rights</a:t>
          </a:r>
          <a:endParaRPr lang="en-US" sz="2600" kern="1200" dirty="0"/>
        </a:p>
      </dsp:txBody>
      <dsp:txXfrm>
        <a:off x="0" y="2711159"/>
        <a:ext cx="10055224" cy="542112"/>
      </dsp:txXfrm>
    </dsp:sp>
    <dsp:sp modelId="{DBF72B4F-0BCA-452E-8824-5C7B386260D6}">
      <dsp:nvSpPr>
        <dsp:cNvPr id="0" name=""/>
        <dsp:cNvSpPr/>
      </dsp:nvSpPr>
      <dsp:spPr>
        <a:xfrm>
          <a:off x="0" y="3253272"/>
          <a:ext cx="10055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FC91FC-0CD2-48B3-90A4-DE06A7768D80}">
      <dsp:nvSpPr>
        <dsp:cNvPr id="0" name=""/>
        <dsp:cNvSpPr/>
      </dsp:nvSpPr>
      <dsp:spPr>
        <a:xfrm>
          <a:off x="0" y="3253272"/>
          <a:ext cx="10055224" cy="54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ZA" sz="2600" kern="1200" dirty="0"/>
            <a:t>Development of the Capacity of the State</a:t>
          </a:r>
          <a:endParaRPr lang="en-US" sz="2600" kern="1200" dirty="0"/>
        </a:p>
      </dsp:txBody>
      <dsp:txXfrm>
        <a:off x="0" y="3253272"/>
        <a:ext cx="10055224" cy="542112"/>
      </dsp:txXfrm>
    </dsp:sp>
    <dsp:sp modelId="{52D71C4C-427C-4F15-8389-C57A5637A55D}">
      <dsp:nvSpPr>
        <dsp:cNvPr id="0" name=""/>
        <dsp:cNvSpPr/>
      </dsp:nvSpPr>
      <dsp:spPr>
        <a:xfrm>
          <a:off x="0" y="3795384"/>
          <a:ext cx="10055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792D5F-7348-42A7-B589-D100CAAA21C4}">
      <dsp:nvSpPr>
        <dsp:cNvPr id="0" name=""/>
        <dsp:cNvSpPr/>
      </dsp:nvSpPr>
      <dsp:spPr>
        <a:xfrm>
          <a:off x="0" y="3795384"/>
          <a:ext cx="10055224" cy="54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ZA" sz="2600" kern="1200" dirty="0"/>
            <a:t>Capacity Building</a:t>
          </a:r>
          <a:endParaRPr lang="en-US" sz="2600" kern="1200" dirty="0"/>
        </a:p>
      </dsp:txBody>
      <dsp:txXfrm>
        <a:off x="0" y="3795384"/>
        <a:ext cx="10055224" cy="542112"/>
      </dsp:txXfrm>
    </dsp:sp>
    <dsp:sp modelId="{77B4BF0C-5BCA-4FFC-8D13-BE309A035A49}">
      <dsp:nvSpPr>
        <dsp:cNvPr id="0" name=""/>
        <dsp:cNvSpPr/>
      </dsp:nvSpPr>
      <dsp:spPr>
        <a:xfrm>
          <a:off x="0" y="4337497"/>
          <a:ext cx="10055224"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D1003B-84E7-4709-90FE-52023B34AFB8}">
      <dsp:nvSpPr>
        <dsp:cNvPr id="0" name=""/>
        <dsp:cNvSpPr/>
      </dsp:nvSpPr>
      <dsp:spPr>
        <a:xfrm>
          <a:off x="0" y="4337497"/>
          <a:ext cx="10055224" cy="542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en-ZA" sz="2600" kern="1200" dirty="0"/>
            <a:t>Incorporating the Voice of Children</a:t>
          </a:r>
          <a:endParaRPr lang="en-US" sz="2600" kern="1200" dirty="0"/>
        </a:p>
      </dsp:txBody>
      <dsp:txXfrm>
        <a:off x="0" y="4337497"/>
        <a:ext cx="10055224" cy="5421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9DFFEE-47CC-4F9D-8767-1B4151ADFEF0}">
      <dsp:nvSpPr>
        <dsp:cNvPr id="0" name=""/>
        <dsp:cNvSpPr/>
      </dsp:nvSpPr>
      <dsp:spPr>
        <a:xfrm>
          <a:off x="3488" y="508177"/>
          <a:ext cx="2767675" cy="1660605"/>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kern="1200" dirty="0">
              <a:solidFill>
                <a:schemeClr val="tx1"/>
              </a:solidFill>
            </a:rPr>
            <a:t>Coordinate state-wide child rights planning, provisioning and resourcing</a:t>
          </a:r>
        </a:p>
      </dsp:txBody>
      <dsp:txXfrm>
        <a:off x="3488" y="508177"/>
        <a:ext cx="2767675" cy="1660605"/>
      </dsp:txXfrm>
    </dsp:sp>
    <dsp:sp modelId="{4B339AA6-56F2-4007-9A4D-4EF0136044E2}">
      <dsp:nvSpPr>
        <dsp:cNvPr id="0" name=""/>
        <dsp:cNvSpPr/>
      </dsp:nvSpPr>
      <dsp:spPr>
        <a:xfrm>
          <a:off x="3047931" y="508177"/>
          <a:ext cx="2767675" cy="1660605"/>
        </a:xfrm>
        <a:prstGeom prst="rect">
          <a:avLst/>
        </a:prstGeom>
        <a:solidFill>
          <a:schemeClr val="accent3">
            <a:hueOff val="387228"/>
            <a:satOff val="14286"/>
            <a:lumOff val="-210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kern="1200" dirty="0">
              <a:solidFill>
                <a:schemeClr val="tx1"/>
              </a:solidFill>
            </a:rPr>
            <a:t>Provide technical support to role players to realise children’s rights</a:t>
          </a:r>
        </a:p>
      </dsp:txBody>
      <dsp:txXfrm>
        <a:off x="3047931" y="508177"/>
        <a:ext cx="2767675" cy="1660605"/>
      </dsp:txXfrm>
    </dsp:sp>
    <dsp:sp modelId="{B644547F-0F75-40F2-A621-E32E2550F060}">
      <dsp:nvSpPr>
        <dsp:cNvPr id="0" name=""/>
        <dsp:cNvSpPr/>
      </dsp:nvSpPr>
      <dsp:spPr>
        <a:xfrm>
          <a:off x="6092374" y="508177"/>
          <a:ext cx="2767675" cy="1660605"/>
        </a:xfrm>
        <a:prstGeom prst="rect">
          <a:avLst/>
        </a:prstGeom>
        <a:solidFill>
          <a:schemeClr val="accent3">
            <a:hueOff val="774457"/>
            <a:satOff val="28571"/>
            <a:lumOff val="-42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kern="1200" dirty="0">
              <a:solidFill>
                <a:schemeClr val="tx1"/>
              </a:solidFill>
            </a:rPr>
            <a:t>Assess progress in steps taken to realise children’s rights</a:t>
          </a:r>
        </a:p>
      </dsp:txBody>
      <dsp:txXfrm>
        <a:off x="6092374" y="508177"/>
        <a:ext cx="2767675" cy="1660605"/>
      </dsp:txXfrm>
    </dsp:sp>
    <dsp:sp modelId="{5F61305F-ECD5-435F-9479-5AC2297623F7}">
      <dsp:nvSpPr>
        <dsp:cNvPr id="0" name=""/>
        <dsp:cNvSpPr/>
      </dsp:nvSpPr>
      <dsp:spPr>
        <a:xfrm>
          <a:off x="9136817" y="508177"/>
          <a:ext cx="2767675" cy="1660605"/>
        </a:xfrm>
        <a:prstGeom prst="rect">
          <a:avLst/>
        </a:prstGeom>
        <a:solidFill>
          <a:schemeClr val="accent3">
            <a:hueOff val="1161685"/>
            <a:satOff val="42857"/>
            <a:lumOff val="-63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kern="1200" dirty="0">
              <a:solidFill>
                <a:schemeClr val="tx1"/>
              </a:solidFill>
            </a:rPr>
            <a:t>Measure progress made in realising children’s rights</a:t>
          </a:r>
        </a:p>
      </dsp:txBody>
      <dsp:txXfrm>
        <a:off x="9136817" y="508177"/>
        <a:ext cx="2767675" cy="1660605"/>
      </dsp:txXfrm>
    </dsp:sp>
    <dsp:sp modelId="{8B0299C3-2851-4436-8D14-710378D9E446}">
      <dsp:nvSpPr>
        <dsp:cNvPr id="0" name=""/>
        <dsp:cNvSpPr/>
      </dsp:nvSpPr>
      <dsp:spPr>
        <a:xfrm>
          <a:off x="3488" y="2445550"/>
          <a:ext cx="2767675" cy="1660605"/>
        </a:xfrm>
        <a:prstGeom prst="rect">
          <a:avLst/>
        </a:prstGeom>
        <a:solidFill>
          <a:schemeClr val="accent3">
            <a:hueOff val="1548914"/>
            <a:satOff val="57143"/>
            <a:lumOff val="-840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kern="1200" dirty="0">
              <a:solidFill>
                <a:schemeClr val="tx1"/>
              </a:solidFill>
            </a:rPr>
            <a:t>Identify drivers of success and limitations in the underlying system</a:t>
          </a:r>
        </a:p>
      </dsp:txBody>
      <dsp:txXfrm>
        <a:off x="3488" y="2445550"/>
        <a:ext cx="2767675" cy="1660605"/>
      </dsp:txXfrm>
    </dsp:sp>
    <dsp:sp modelId="{C7C3B172-CD58-461E-BF76-477AE5A99F82}">
      <dsp:nvSpPr>
        <dsp:cNvPr id="0" name=""/>
        <dsp:cNvSpPr/>
      </dsp:nvSpPr>
      <dsp:spPr>
        <a:xfrm>
          <a:off x="3047931" y="2445550"/>
          <a:ext cx="2767675" cy="1660605"/>
        </a:xfrm>
        <a:prstGeom prst="rect">
          <a:avLst/>
        </a:prstGeom>
        <a:solidFill>
          <a:schemeClr val="accent3">
            <a:hueOff val="1936142"/>
            <a:satOff val="71429"/>
            <a:lumOff val="-105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kern="1200" dirty="0">
              <a:solidFill>
                <a:schemeClr val="tx1"/>
              </a:solidFill>
            </a:rPr>
            <a:t>Develop recommendations for strengthening the system based on the results</a:t>
          </a:r>
        </a:p>
      </dsp:txBody>
      <dsp:txXfrm>
        <a:off x="3047931" y="2445550"/>
        <a:ext cx="2767675" cy="1660605"/>
      </dsp:txXfrm>
    </dsp:sp>
    <dsp:sp modelId="{B932BA3D-079A-4955-895B-145F9964806F}">
      <dsp:nvSpPr>
        <dsp:cNvPr id="0" name=""/>
        <dsp:cNvSpPr/>
      </dsp:nvSpPr>
      <dsp:spPr>
        <a:xfrm>
          <a:off x="6092374" y="2385519"/>
          <a:ext cx="2767675" cy="1660605"/>
        </a:xfrm>
        <a:prstGeom prst="rect">
          <a:avLst/>
        </a:prstGeom>
        <a:solidFill>
          <a:schemeClr val="accent3">
            <a:hueOff val="2323371"/>
            <a:satOff val="85714"/>
            <a:lumOff val="-1260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kern="1200" dirty="0">
              <a:solidFill>
                <a:schemeClr val="tx1"/>
              </a:solidFill>
            </a:rPr>
            <a:t>Share the findings with oversight structures e.g Cabinet, Parliament and treaty bodies </a:t>
          </a:r>
        </a:p>
      </dsp:txBody>
      <dsp:txXfrm>
        <a:off x="6092374" y="2385519"/>
        <a:ext cx="2767675" cy="1660605"/>
      </dsp:txXfrm>
    </dsp:sp>
    <dsp:sp modelId="{C5D167EE-61E9-4BC7-A9CF-C5B9AA2A7394}">
      <dsp:nvSpPr>
        <dsp:cNvPr id="0" name=""/>
        <dsp:cNvSpPr/>
      </dsp:nvSpPr>
      <dsp:spPr>
        <a:xfrm>
          <a:off x="9136817" y="2445550"/>
          <a:ext cx="2767675" cy="1660605"/>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ZA" sz="2200" kern="1200" dirty="0">
              <a:solidFill>
                <a:schemeClr val="tx1"/>
              </a:solidFill>
            </a:rPr>
            <a:t>Share the evidence to strengthen the child rights governance system</a:t>
          </a:r>
        </a:p>
      </dsp:txBody>
      <dsp:txXfrm>
        <a:off x="9136817" y="2445550"/>
        <a:ext cx="2767675" cy="16606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51F442-1C03-432B-A0C6-8285C58FD5B2}">
      <dsp:nvSpPr>
        <dsp:cNvPr id="0" name=""/>
        <dsp:cNvSpPr/>
      </dsp:nvSpPr>
      <dsp:spPr>
        <a:xfrm>
          <a:off x="0" y="584"/>
          <a:ext cx="1049572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7977BA-9801-47EC-BE6D-1CD59FACFD0D}">
      <dsp:nvSpPr>
        <dsp:cNvPr id="0" name=""/>
        <dsp:cNvSpPr/>
      </dsp:nvSpPr>
      <dsp:spPr>
        <a:xfrm>
          <a:off x="0" y="584"/>
          <a:ext cx="10495721" cy="47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ZA" sz="2300" b="1" kern="1200" dirty="0"/>
            <a:t>Section 1: </a:t>
          </a:r>
          <a:r>
            <a:rPr lang="en-ZA" sz="2300" kern="1200" dirty="0"/>
            <a:t>Executive Summary</a:t>
          </a:r>
          <a:endParaRPr lang="en-US" sz="2300" kern="1200" dirty="0"/>
        </a:p>
      </dsp:txBody>
      <dsp:txXfrm>
        <a:off x="0" y="584"/>
        <a:ext cx="10495721" cy="478949"/>
      </dsp:txXfrm>
    </dsp:sp>
    <dsp:sp modelId="{D2BD138E-0BA3-400F-AC36-CEE63EBCA8F6}">
      <dsp:nvSpPr>
        <dsp:cNvPr id="0" name=""/>
        <dsp:cNvSpPr/>
      </dsp:nvSpPr>
      <dsp:spPr>
        <a:xfrm>
          <a:off x="0" y="479533"/>
          <a:ext cx="1049572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0E62409-9BF2-44D8-9D33-B013693263D6}">
      <dsp:nvSpPr>
        <dsp:cNvPr id="0" name=""/>
        <dsp:cNvSpPr/>
      </dsp:nvSpPr>
      <dsp:spPr>
        <a:xfrm>
          <a:off x="0" y="479533"/>
          <a:ext cx="10495721" cy="47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ZA" sz="2300" b="1" kern="1200" dirty="0"/>
            <a:t>Section 2: </a:t>
          </a:r>
          <a:r>
            <a:rPr lang="en-ZA" sz="2300" kern="1200" dirty="0"/>
            <a:t>Institutional Governance, Coordination and Planning</a:t>
          </a:r>
          <a:endParaRPr lang="en-US" sz="2300" kern="1200" dirty="0"/>
        </a:p>
      </dsp:txBody>
      <dsp:txXfrm>
        <a:off x="0" y="479533"/>
        <a:ext cx="10495721" cy="478949"/>
      </dsp:txXfrm>
    </dsp:sp>
    <dsp:sp modelId="{DBC47D71-3B59-4C9A-BD53-E4034DDAAFD2}">
      <dsp:nvSpPr>
        <dsp:cNvPr id="0" name=""/>
        <dsp:cNvSpPr/>
      </dsp:nvSpPr>
      <dsp:spPr>
        <a:xfrm>
          <a:off x="0" y="958483"/>
          <a:ext cx="1049572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B85C05-39DE-450F-840F-27F90EDA549A}">
      <dsp:nvSpPr>
        <dsp:cNvPr id="0" name=""/>
        <dsp:cNvSpPr/>
      </dsp:nvSpPr>
      <dsp:spPr>
        <a:xfrm>
          <a:off x="0" y="958483"/>
          <a:ext cx="10495721" cy="47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ZA" sz="2300" b="1" kern="1200" dirty="0"/>
            <a:t>Section 3: </a:t>
          </a:r>
          <a:r>
            <a:rPr lang="en-ZA" sz="2300" kern="1200" dirty="0"/>
            <a:t>The State of the Rights of Children in South Africa</a:t>
          </a:r>
          <a:endParaRPr lang="en-US" sz="2300" kern="1200" dirty="0"/>
        </a:p>
      </dsp:txBody>
      <dsp:txXfrm>
        <a:off x="0" y="958483"/>
        <a:ext cx="10495721" cy="478949"/>
      </dsp:txXfrm>
    </dsp:sp>
    <dsp:sp modelId="{CB663FBA-317E-454F-89FC-253E92BB9E46}">
      <dsp:nvSpPr>
        <dsp:cNvPr id="0" name=""/>
        <dsp:cNvSpPr/>
      </dsp:nvSpPr>
      <dsp:spPr>
        <a:xfrm>
          <a:off x="0" y="1437432"/>
          <a:ext cx="1049572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3C4DF3-5E08-4DFF-9F09-E52295D7430E}">
      <dsp:nvSpPr>
        <dsp:cNvPr id="0" name=""/>
        <dsp:cNvSpPr/>
      </dsp:nvSpPr>
      <dsp:spPr>
        <a:xfrm>
          <a:off x="0" y="1437432"/>
          <a:ext cx="10495721" cy="47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ZA" sz="2300" b="1" kern="1200" dirty="0"/>
            <a:t>Section 4: </a:t>
          </a:r>
          <a:r>
            <a:rPr lang="en-ZA" sz="2300" kern="1200" dirty="0"/>
            <a:t>The Impact of COVID-19 on Children</a:t>
          </a:r>
          <a:endParaRPr lang="en-US" sz="2300" kern="1200" dirty="0"/>
        </a:p>
      </dsp:txBody>
      <dsp:txXfrm>
        <a:off x="0" y="1437432"/>
        <a:ext cx="10495721" cy="478949"/>
      </dsp:txXfrm>
    </dsp:sp>
    <dsp:sp modelId="{8776B13A-388A-4C48-8C80-2C75AF64DD04}">
      <dsp:nvSpPr>
        <dsp:cNvPr id="0" name=""/>
        <dsp:cNvSpPr/>
      </dsp:nvSpPr>
      <dsp:spPr>
        <a:xfrm>
          <a:off x="0" y="1916381"/>
          <a:ext cx="1049572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3298E8-4771-47D6-AE23-3467D8CA9ACB}">
      <dsp:nvSpPr>
        <dsp:cNvPr id="0" name=""/>
        <dsp:cNvSpPr/>
      </dsp:nvSpPr>
      <dsp:spPr>
        <a:xfrm>
          <a:off x="0" y="1916381"/>
          <a:ext cx="10495721" cy="47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ZA" sz="2300" b="1" kern="1200" dirty="0"/>
            <a:t>Section 5: </a:t>
          </a:r>
          <a:r>
            <a:rPr lang="en-ZA" sz="2300" kern="1200" dirty="0"/>
            <a:t>Government Key Department Responses</a:t>
          </a:r>
          <a:endParaRPr lang="en-US" sz="2300" kern="1200" dirty="0"/>
        </a:p>
      </dsp:txBody>
      <dsp:txXfrm>
        <a:off x="0" y="1916381"/>
        <a:ext cx="10495721" cy="478949"/>
      </dsp:txXfrm>
    </dsp:sp>
    <dsp:sp modelId="{19F1B038-1203-4EC4-9F29-B56DA8CBC8B8}">
      <dsp:nvSpPr>
        <dsp:cNvPr id="0" name=""/>
        <dsp:cNvSpPr/>
      </dsp:nvSpPr>
      <dsp:spPr>
        <a:xfrm>
          <a:off x="0" y="2395330"/>
          <a:ext cx="1049572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D50724-CA99-4ADC-BD01-A229040455BF}">
      <dsp:nvSpPr>
        <dsp:cNvPr id="0" name=""/>
        <dsp:cNvSpPr/>
      </dsp:nvSpPr>
      <dsp:spPr>
        <a:xfrm>
          <a:off x="0" y="2395330"/>
          <a:ext cx="10495721" cy="47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ZA" sz="2300" b="1" kern="1200" dirty="0"/>
            <a:t>Section 6: </a:t>
          </a:r>
          <a:r>
            <a:rPr lang="en-ZA" sz="2300" kern="1200" dirty="0"/>
            <a:t>Key Trends and Developments</a:t>
          </a:r>
          <a:endParaRPr lang="en-US" sz="2300" kern="1200" dirty="0"/>
        </a:p>
      </dsp:txBody>
      <dsp:txXfrm>
        <a:off x="0" y="2395330"/>
        <a:ext cx="10495721" cy="478949"/>
      </dsp:txXfrm>
    </dsp:sp>
    <dsp:sp modelId="{06A1CD32-BDE7-42F4-AE67-F811A4214E3C}">
      <dsp:nvSpPr>
        <dsp:cNvPr id="0" name=""/>
        <dsp:cNvSpPr/>
      </dsp:nvSpPr>
      <dsp:spPr>
        <a:xfrm>
          <a:off x="0" y="2874279"/>
          <a:ext cx="1049572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7E8CED-4E07-4BD4-A9CB-68415017B03E}">
      <dsp:nvSpPr>
        <dsp:cNvPr id="0" name=""/>
        <dsp:cNvSpPr/>
      </dsp:nvSpPr>
      <dsp:spPr>
        <a:xfrm>
          <a:off x="0" y="2874279"/>
          <a:ext cx="10495721" cy="47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ZA" sz="2300" b="1" kern="1200" dirty="0"/>
            <a:t>Section 7: </a:t>
          </a:r>
          <a:r>
            <a:rPr lang="en-ZA" sz="2300" kern="1200" dirty="0"/>
            <a:t>Monitoring and Evaluation</a:t>
          </a:r>
          <a:endParaRPr lang="en-US" sz="2300" kern="1200" dirty="0"/>
        </a:p>
      </dsp:txBody>
      <dsp:txXfrm>
        <a:off x="0" y="2874279"/>
        <a:ext cx="10495721" cy="478949"/>
      </dsp:txXfrm>
    </dsp:sp>
    <dsp:sp modelId="{A61F6E72-8882-4291-B2B3-93E33B323EC1}">
      <dsp:nvSpPr>
        <dsp:cNvPr id="0" name=""/>
        <dsp:cNvSpPr/>
      </dsp:nvSpPr>
      <dsp:spPr>
        <a:xfrm>
          <a:off x="0" y="3353228"/>
          <a:ext cx="1049572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D954FF-2275-45E7-B581-15F54831E891}">
      <dsp:nvSpPr>
        <dsp:cNvPr id="0" name=""/>
        <dsp:cNvSpPr/>
      </dsp:nvSpPr>
      <dsp:spPr>
        <a:xfrm>
          <a:off x="0" y="3353228"/>
          <a:ext cx="10495721" cy="47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ZA" sz="2300" b="1" kern="1200" dirty="0"/>
            <a:t>Section 8: </a:t>
          </a:r>
          <a:r>
            <a:rPr lang="en-ZA" sz="2300" kern="1200" dirty="0"/>
            <a:t>Recommendations</a:t>
          </a:r>
          <a:endParaRPr lang="en-US" sz="2300" kern="1200" dirty="0"/>
        </a:p>
      </dsp:txBody>
      <dsp:txXfrm>
        <a:off x="0" y="3353228"/>
        <a:ext cx="10495721" cy="478949"/>
      </dsp:txXfrm>
    </dsp:sp>
    <dsp:sp modelId="{D95A9AE6-59E8-4D26-8778-20D0B4CAB55E}">
      <dsp:nvSpPr>
        <dsp:cNvPr id="0" name=""/>
        <dsp:cNvSpPr/>
      </dsp:nvSpPr>
      <dsp:spPr>
        <a:xfrm>
          <a:off x="0" y="3832177"/>
          <a:ext cx="1049572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9F9456-71DB-4422-8396-22F877B833DD}">
      <dsp:nvSpPr>
        <dsp:cNvPr id="0" name=""/>
        <dsp:cNvSpPr/>
      </dsp:nvSpPr>
      <dsp:spPr>
        <a:xfrm>
          <a:off x="0" y="3832177"/>
          <a:ext cx="10495721" cy="47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ZA" sz="2300" kern="1200" dirty="0"/>
            <a:t>Appendices</a:t>
          </a:r>
          <a:endParaRPr lang="en-US" sz="2300" kern="1200" dirty="0"/>
        </a:p>
      </dsp:txBody>
      <dsp:txXfrm>
        <a:off x="0" y="3832177"/>
        <a:ext cx="10495721" cy="478949"/>
      </dsp:txXfrm>
    </dsp:sp>
    <dsp:sp modelId="{58A43C14-A63D-4167-BE4C-2B5062CE503B}">
      <dsp:nvSpPr>
        <dsp:cNvPr id="0" name=""/>
        <dsp:cNvSpPr/>
      </dsp:nvSpPr>
      <dsp:spPr>
        <a:xfrm>
          <a:off x="0" y="4311127"/>
          <a:ext cx="10495721"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CF9259-2349-42CE-AC24-174ACD683D76}">
      <dsp:nvSpPr>
        <dsp:cNvPr id="0" name=""/>
        <dsp:cNvSpPr/>
      </dsp:nvSpPr>
      <dsp:spPr>
        <a:xfrm>
          <a:off x="0" y="4311127"/>
          <a:ext cx="10495721" cy="478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ZA" sz="2300" kern="1200" dirty="0"/>
            <a:t>References </a:t>
          </a:r>
          <a:endParaRPr lang="en-US" sz="2300" kern="1200" dirty="0"/>
        </a:p>
      </dsp:txBody>
      <dsp:txXfrm>
        <a:off x="0" y="4311127"/>
        <a:ext cx="10495721" cy="4789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8549C3-3BF4-4287-86CC-D58B8F6BE48B}">
      <dsp:nvSpPr>
        <dsp:cNvPr id="0" name=""/>
        <dsp:cNvSpPr/>
      </dsp:nvSpPr>
      <dsp:spPr>
        <a:xfrm>
          <a:off x="0" y="49377"/>
          <a:ext cx="10294182" cy="421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kern="1200" dirty="0"/>
            <a:t>Mandate of the Department of Social Development</a:t>
          </a:r>
          <a:endParaRPr lang="en-US" sz="1800" kern="1200" dirty="0"/>
        </a:p>
      </dsp:txBody>
      <dsp:txXfrm>
        <a:off x="20561" y="69938"/>
        <a:ext cx="10253060" cy="380078"/>
      </dsp:txXfrm>
    </dsp:sp>
    <dsp:sp modelId="{03430527-FDCC-4446-B02B-4DD9B74A2172}">
      <dsp:nvSpPr>
        <dsp:cNvPr id="0" name=""/>
        <dsp:cNvSpPr/>
      </dsp:nvSpPr>
      <dsp:spPr>
        <a:xfrm>
          <a:off x="0" y="522417"/>
          <a:ext cx="10294182" cy="421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kern="1200" dirty="0"/>
            <a:t>International Frameworks</a:t>
          </a:r>
          <a:endParaRPr lang="en-US" sz="1800" kern="1200" dirty="0"/>
        </a:p>
      </dsp:txBody>
      <dsp:txXfrm>
        <a:off x="20561" y="542978"/>
        <a:ext cx="10253060" cy="380078"/>
      </dsp:txXfrm>
    </dsp:sp>
    <dsp:sp modelId="{ED9EC1BC-40E5-48E2-9D1A-F107DCDA06D9}">
      <dsp:nvSpPr>
        <dsp:cNvPr id="0" name=""/>
        <dsp:cNvSpPr/>
      </dsp:nvSpPr>
      <dsp:spPr>
        <a:xfrm>
          <a:off x="0" y="943617"/>
          <a:ext cx="10294182" cy="87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84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ZA" sz="1800" kern="1200" dirty="0"/>
            <a:t>United Nations Sustainable Development Goals (SDGs)</a:t>
          </a:r>
          <a:endParaRPr lang="en-US" sz="1800" kern="1200" dirty="0"/>
        </a:p>
        <a:p>
          <a:pPr marL="171450" lvl="1" indent="-171450" algn="l" defTabSz="800100">
            <a:lnSpc>
              <a:spcPct val="90000"/>
            </a:lnSpc>
            <a:spcBef>
              <a:spcPct val="0"/>
            </a:spcBef>
            <a:spcAft>
              <a:spcPct val="20000"/>
            </a:spcAft>
            <a:buChar char="••"/>
          </a:pPr>
          <a:r>
            <a:rPr lang="en-ZA" sz="1800" kern="1200" dirty="0"/>
            <a:t>United Nations Children’s Rights Charter (UNCRC)</a:t>
          </a:r>
          <a:endParaRPr lang="en-US" sz="1800" kern="1200" dirty="0"/>
        </a:p>
        <a:p>
          <a:pPr marL="171450" lvl="1" indent="-171450" algn="l" defTabSz="800100">
            <a:lnSpc>
              <a:spcPct val="90000"/>
            </a:lnSpc>
            <a:spcBef>
              <a:spcPct val="0"/>
            </a:spcBef>
            <a:spcAft>
              <a:spcPct val="20000"/>
            </a:spcAft>
            <a:buChar char="••"/>
          </a:pPr>
          <a:r>
            <a:rPr lang="en-ZA" sz="1800" kern="1200" dirty="0"/>
            <a:t>UNICEF Report Cards 11 and 13 </a:t>
          </a:r>
          <a:endParaRPr lang="en-US" sz="1800" kern="1200" dirty="0"/>
        </a:p>
      </dsp:txBody>
      <dsp:txXfrm>
        <a:off x="0" y="943617"/>
        <a:ext cx="10294182" cy="875610"/>
      </dsp:txXfrm>
    </dsp:sp>
    <dsp:sp modelId="{98520AB8-BA7B-4A4F-8C99-F9E36FED7E82}">
      <dsp:nvSpPr>
        <dsp:cNvPr id="0" name=""/>
        <dsp:cNvSpPr/>
      </dsp:nvSpPr>
      <dsp:spPr>
        <a:xfrm>
          <a:off x="0" y="1819227"/>
          <a:ext cx="10294182" cy="421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kern="1200" dirty="0"/>
            <a:t>Continental Frameworks</a:t>
          </a:r>
          <a:endParaRPr lang="en-US" sz="1800" kern="1200" dirty="0"/>
        </a:p>
      </dsp:txBody>
      <dsp:txXfrm>
        <a:off x="20561" y="1839788"/>
        <a:ext cx="10253060" cy="380078"/>
      </dsp:txXfrm>
    </dsp:sp>
    <dsp:sp modelId="{D490EB9C-F492-4CAB-A7D2-D06CF27E63DE}">
      <dsp:nvSpPr>
        <dsp:cNvPr id="0" name=""/>
        <dsp:cNvSpPr/>
      </dsp:nvSpPr>
      <dsp:spPr>
        <a:xfrm>
          <a:off x="0" y="2240427"/>
          <a:ext cx="10294182" cy="5775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84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ZA" sz="1800" kern="1200" dirty="0"/>
            <a:t>African Charter on the Rights of Welfare of Children (ACRWC)</a:t>
          </a:r>
          <a:endParaRPr lang="en-US" sz="1800" kern="1200" dirty="0"/>
        </a:p>
        <a:p>
          <a:pPr marL="171450" lvl="1" indent="-171450" algn="l" defTabSz="800100">
            <a:lnSpc>
              <a:spcPct val="90000"/>
            </a:lnSpc>
            <a:spcBef>
              <a:spcPct val="0"/>
            </a:spcBef>
            <a:spcAft>
              <a:spcPct val="20000"/>
            </a:spcAft>
            <a:buChar char="••"/>
          </a:pPr>
          <a:r>
            <a:rPr lang="en-ZA" sz="1800" kern="1200" dirty="0"/>
            <a:t>African Committee of Experts on the Rights and Welfare of Children (ACERWC)</a:t>
          </a:r>
          <a:endParaRPr lang="en-US" sz="1800" kern="1200" dirty="0"/>
        </a:p>
      </dsp:txBody>
      <dsp:txXfrm>
        <a:off x="0" y="2240427"/>
        <a:ext cx="10294182" cy="577530"/>
      </dsp:txXfrm>
    </dsp:sp>
    <dsp:sp modelId="{E787E930-D051-4584-9EEF-B3687F67CC7D}">
      <dsp:nvSpPr>
        <dsp:cNvPr id="0" name=""/>
        <dsp:cNvSpPr/>
      </dsp:nvSpPr>
      <dsp:spPr>
        <a:xfrm>
          <a:off x="0" y="2817958"/>
          <a:ext cx="10294182" cy="421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kern="1200" dirty="0"/>
            <a:t>Regional Frameworks</a:t>
          </a:r>
          <a:endParaRPr lang="en-US" sz="1800" kern="1200" dirty="0"/>
        </a:p>
      </dsp:txBody>
      <dsp:txXfrm>
        <a:off x="20561" y="2838519"/>
        <a:ext cx="10253060" cy="380078"/>
      </dsp:txXfrm>
    </dsp:sp>
    <dsp:sp modelId="{A7F24A1D-4B77-4088-9D4E-4F3E5E035EFA}">
      <dsp:nvSpPr>
        <dsp:cNvPr id="0" name=""/>
        <dsp:cNvSpPr/>
      </dsp:nvSpPr>
      <dsp:spPr>
        <a:xfrm>
          <a:off x="0" y="3239158"/>
          <a:ext cx="10294182"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84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ZA" sz="1800" kern="1200" dirty="0"/>
            <a:t>SADC Protocols</a:t>
          </a:r>
          <a:endParaRPr lang="en-US" sz="1800" kern="1200" dirty="0"/>
        </a:p>
      </dsp:txBody>
      <dsp:txXfrm>
        <a:off x="0" y="3239158"/>
        <a:ext cx="10294182" cy="298080"/>
      </dsp:txXfrm>
    </dsp:sp>
    <dsp:sp modelId="{F36DF492-3618-49AB-BAAE-58490F9CC5F4}">
      <dsp:nvSpPr>
        <dsp:cNvPr id="0" name=""/>
        <dsp:cNvSpPr/>
      </dsp:nvSpPr>
      <dsp:spPr>
        <a:xfrm>
          <a:off x="0" y="3537238"/>
          <a:ext cx="10294182" cy="421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ZA" sz="1800" b="1" kern="1200" dirty="0"/>
            <a:t>National Frameworks</a:t>
          </a:r>
          <a:endParaRPr lang="en-US" sz="1800" kern="1200" dirty="0"/>
        </a:p>
      </dsp:txBody>
      <dsp:txXfrm>
        <a:off x="20561" y="3557799"/>
        <a:ext cx="10253060" cy="380078"/>
      </dsp:txXfrm>
    </dsp:sp>
    <dsp:sp modelId="{DB73DD95-F1BE-4607-885A-2ED95839413D}">
      <dsp:nvSpPr>
        <dsp:cNvPr id="0" name=""/>
        <dsp:cNvSpPr/>
      </dsp:nvSpPr>
      <dsp:spPr>
        <a:xfrm>
          <a:off x="0" y="3958438"/>
          <a:ext cx="10294182" cy="87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684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ZA" sz="1800" kern="1200" dirty="0"/>
            <a:t>National Development Plan (NDP) (2030)</a:t>
          </a:r>
          <a:endParaRPr lang="en-US" sz="1800" kern="1200" dirty="0"/>
        </a:p>
        <a:p>
          <a:pPr marL="171450" lvl="1" indent="-171450" algn="l" defTabSz="800100">
            <a:lnSpc>
              <a:spcPct val="90000"/>
            </a:lnSpc>
            <a:spcBef>
              <a:spcPct val="0"/>
            </a:spcBef>
            <a:spcAft>
              <a:spcPct val="20000"/>
            </a:spcAft>
            <a:buChar char="••"/>
          </a:pPr>
          <a:r>
            <a:rPr lang="en-ZA" sz="1800" kern="1200" dirty="0"/>
            <a:t>National Plan of Action for Children (NPAC)(2019 - 2024) </a:t>
          </a:r>
          <a:endParaRPr lang="en-US" sz="1800" kern="1200" dirty="0"/>
        </a:p>
        <a:p>
          <a:pPr marL="171450" lvl="1" indent="-171450" algn="l" defTabSz="800100">
            <a:lnSpc>
              <a:spcPct val="90000"/>
            </a:lnSpc>
            <a:spcBef>
              <a:spcPct val="0"/>
            </a:spcBef>
            <a:spcAft>
              <a:spcPct val="20000"/>
            </a:spcAft>
            <a:buChar char="••"/>
          </a:pPr>
          <a:r>
            <a:rPr lang="en-ZA" sz="1800" kern="1200" dirty="0"/>
            <a:t>Medium Term Strategic Framework (MTSF) </a:t>
          </a:r>
          <a:endParaRPr lang="en-US" sz="1800" kern="1200" dirty="0"/>
        </a:p>
      </dsp:txBody>
      <dsp:txXfrm>
        <a:off x="0" y="3958438"/>
        <a:ext cx="10294182" cy="8756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89E963-E373-4184-912A-CE1D7AB7B684}">
      <dsp:nvSpPr>
        <dsp:cNvPr id="0" name=""/>
        <dsp:cNvSpPr/>
      </dsp:nvSpPr>
      <dsp:spPr>
        <a:xfrm>
          <a:off x="884366" y="127"/>
          <a:ext cx="2299124" cy="13794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kern="1200" dirty="0"/>
            <a:t>South African Parliament</a:t>
          </a:r>
          <a:endParaRPr lang="en-US" sz="2000" kern="1200" dirty="0"/>
        </a:p>
      </dsp:txBody>
      <dsp:txXfrm>
        <a:off x="884366" y="127"/>
        <a:ext cx="2299124" cy="1379474"/>
      </dsp:txXfrm>
    </dsp:sp>
    <dsp:sp modelId="{029F8CF7-F3A2-4478-888D-775B4FA073AD}">
      <dsp:nvSpPr>
        <dsp:cNvPr id="0" name=""/>
        <dsp:cNvSpPr/>
      </dsp:nvSpPr>
      <dsp:spPr>
        <a:xfrm>
          <a:off x="3413403" y="127"/>
          <a:ext cx="2299124" cy="13794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kern="1200" dirty="0"/>
            <a:t>South African Constitutional Court</a:t>
          </a:r>
          <a:endParaRPr lang="en-US" sz="2000" kern="1200" dirty="0"/>
        </a:p>
      </dsp:txBody>
      <dsp:txXfrm>
        <a:off x="3413403" y="127"/>
        <a:ext cx="2299124" cy="1379474"/>
      </dsp:txXfrm>
    </dsp:sp>
    <dsp:sp modelId="{92360F41-7B64-49FA-8B66-DE31A8643C8C}">
      <dsp:nvSpPr>
        <dsp:cNvPr id="0" name=""/>
        <dsp:cNvSpPr/>
      </dsp:nvSpPr>
      <dsp:spPr>
        <a:xfrm>
          <a:off x="5942441" y="127"/>
          <a:ext cx="2299124" cy="13794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kern="1200" dirty="0"/>
            <a:t>Office of the Rights of Children (ORC)</a:t>
          </a:r>
          <a:endParaRPr lang="en-US" sz="2000" kern="1200" dirty="0"/>
        </a:p>
      </dsp:txBody>
      <dsp:txXfrm>
        <a:off x="5942441" y="127"/>
        <a:ext cx="2299124" cy="1379474"/>
      </dsp:txXfrm>
    </dsp:sp>
    <dsp:sp modelId="{6FA8C117-AEF4-4FF1-9E21-2C9BC4CEA37A}">
      <dsp:nvSpPr>
        <dsp:cNvPr id="0" name=""/>
        <dsp:cNvSpPr/>
      </dsp:nvSpPr>
      <dsp:spPr>
        <a:xfrm>
          <a:off x="8471478" y="127"/>
          <a:ext cx="2299124" cy="13794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kern="1200" dirty="0"/>
            <a:t>National Children’s Rights Inter-sectoral Coordinating Committee</a:t>
          </a:r>
          <a:endParaRPr lang="en-US" sz="2000" kern="1200" dirty="0"/>
        </a:p>
      </dsp:txBody>
      <dsp:txXfrm>
        <a:off x="8471478" y="127"/>
        <a:ext cx="2299124" cy="1379474"/>
      </dsp:txXfrm>
    </dsp:sp>
    <dsp:sp modelId="{C35948A3-7812-4DE4-814C-0BB3ACA98D41}">
      <dsp:nvSpPr>
        <dsp:cNvPr id="0" name=""/>
        <dsp:cNvSpPr/>
      </dsp:nvSpPr>
      <dsp:spPr>
        <a:xfrm>
          <a:off x="884366" y="1609515"/>
          <a:ext cx="2299124" cy="13794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kern="1200" dirty="0"/>
            <a:t>Provincial Legislatures</a:t>
          </a:r>
          <a:endParaRPr lang="en-US" sz="2000" kern="1200" dirty="0"/>
        </a:p>
      </dsp:txBody>
      <dsp:txXfrm>
        <a:off x="884366" y="1609515"/>
        <a:ext cx="2299124" cy="1379474"/>
      </dsp:txXfrm>
    </dsp:sp>
    <dsp:sp modelId="{9B2F5ABB-73D5-42AC-9E03-4D0756C2000B}">
      <dsp:nvSpPr>
        <dsp:cNvPr id="0" name=""/>
        <dsp:cNvSpPr/>
      </dsp:nvSpPr>
      <dsp:spPr>
        <a:xfrm>
          <a:off x="3413403" y="1609515"/>
          <a:ext cx="2299124" cy="13794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kern="1200" dirty="0"/>
            <a:t>Mayoral      Councils</a:t>
          </a:r>
          <a:endParaRPr lang="en-US" sz="2000" kern="1200" dirty="0"/>
        </a:p>
      </dsp:txBody>
      <dsp:txXfrm>
        <a:off x="3413403" y="1609515"/>
        <a:ext cx="2299124" cy="1379474"/>
      </dsp:txXfrm>
    </dsp:sp>
    <dsp:sp modelId="{1FE940A3-0DC5-49A3-A448-C13A48440ABB}">
      <dsp:nvSpPr>
        <dsp:cNvPr id="0" name=""/>
        <dsp:cNvSpPr/>
      </dsp:nvSpPr>
      <dsp:spPr>
        <a:xfrm>
          <a:off x="5942441" y="1609515"/>
          <a:ext cx="2299124" cy="13794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kern="1200" dirty="0"/>
            <a:t>South African Police Services (SAPS)</a:t>
          </a:r>
          <a:endParaRPr lang="en-US" sz="2000" kern="1200" dirty="0"/>
        </a:p>
      </dsp:txBody>
      <dsp:txXfrm>
        <a:off x="5942441" y="1609515"/>
        <a:ext cx="2299124" cy="1379474"/>
      </dsp:txXfrm>
    </dsp:sp>
    <dsp:sp modelId="{D3683D2C-EECB-41F9-A035-2DB92D17FE72}">
      <dsp:nvSpPr>
        <dsp:cNvPr id="0" name=""/>
        <dsp:cNvSpPr/>
      </dsp:nvSpPr>
      <dsp:spPr>
        <a:xfrm>
          <a:off x="8471478" y="1609515"/>
          <a:ext cx="2299124" cy="13794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kern="1200" dirty="0"/>
            <a:t>South African Human Rights Commission (SAHRC)</a:t>
          </a:r>
          <a:endParaRPr lang="en-US" sz="2000" kern="1200" dirty="0"/>
        </a:p>
      </dsp:txBody>
      <dsp:txXfrm>
        <a:off x="8471478" y="1609515"/>
        <a:ext cx="2299124" cy="1379474"/>
      </dsp:txXfrm>
    </dsp:sp>
    <dsp:sp modelId="{5562B603-139D-4BA5-AB0C-95CA1ABB6A71}">
      <dsp:nvSpPr>
        <dsp:cNvPr id="0" name=""/>
        <dsp:cNvSpPr/>
      </dsp:nvSpPr>
      <dsp:spPr>
        <a:xfrm>
          <a:off x="3413403" y="3218902"/>
          <a:ext cx="2299124" cy="13794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ZA" sz="1500" kern="1200" dirty="0"/>
            <a:t>Commission for the Promotion and Protection of the Rights of Cultural, Religious and Linguistic Communities</a:t>
          </a:r>
          <a:endParaRPr lang="en-US" sz="1500" kern="1200" dirty="0"/>
        </a:p>
      </dsp:txBody>
      <dsp:txXfrm>
        <a:off x="3413403" y="3218902"/>
        <a:ext cx="2299124" cy="1379474"/>
      </dsp:txXfrm>
    </dsp:sp>
    <dsp:sp modelId="{224945AF-C754-4FFC-AF8C-27DE59492068}">
      <dsp:nvSpPr>
        <dsp:cNvPr id="0" name=""/>
        <dsp:cNvSpPr/>
      </dsp:nvSpPr>
      <dsp:spPr>
        <a:xfrm>
          <a:off x="5942441" y="3218902"/>
          <a:ext cx="2299124" cy="13794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kern="1200" dirty="0"/>
            <a:t>Civil             Society </a:t>
          </a:r>
          <a:endParaRPr lang="en-US" sz="2000" kern="1200" dirty="0"/>
        </a:p>
      </dsp:txBody>
      <dsp:txXfrm>
        <a:off x="5942441" y="3218902"/>
        <a:ext cx="2299124" cy="13794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2AFB7-C06B-462E-A8DD-C6D6DB4EEFE6}">
      <dsp:nvSpPr>
        <dsp:cNvPr id="0" name=""/>
        <dsp:cNvSpPr/>
      </dsp:nvSpPr>
      <dsp:spPr>
        <a:xfrm>
          <a:off x="0" y="30567"/>
          <a:ext cx="10840277" cy="8494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Birth Registration</a:t>
          </a:r>
          <a:r>
            <a:rPr lang="en-ZA" sz="2200" b="1" kern="1200" dirty="0"/>
            <a:t> </a:t>
          </a:r>
          <a:r>
            <a:rPr lang="en-ZA" sz="2200" kern="1200" dirty="0"/>
            <a:t>– it has risen to </a:t>
          </a:r>
          <a:r>
            <a:rPr lang="en-ZA" sz="2200" b="1" kern="1200" dirty="0"/>
            <a:t>93.8%</a:t>
          </a:r>
          <a:r>
            <a:rPr lang="en-ZA" sz="2200" kern="1200" dirty="0"/>
            <a:t> since the introduction of the child grant system</a:t>
          </a:r>
          <a:endParaRPr lang="en-US" sz="2200" kern="1200" dirty="0"/>
        </a:p>
      </dsp:txBody>
      <dsp:txXfrm>
        <a:off x="41465" y="72032"/>
        <a:ext cx="10757347" cy="766490"/>
      </dsp:txXfrm>
    </dsp:sp>
    <dsp:sp modelId="{547AE9C2-277A-4818-9AC7-54E0418651E3}">
      <dsp:nvSpPr>
        <dsp:cNvPr id="0" name=""/>
        <dsp:cNvSpPr/>
      </dsp:nvSpPr>
      <dsp:spPr>
        <a:xfrm>
          <a:off x="0" y="943348"/>
          <a:ext cx="10840277" cy="8494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Social Security</a:t>
          </a:r>
          <a:r>
            <a:rPr lang="en-ZA" sz="2200" b="1" kern="1200" dirty="0"/>
            <a:t> </a:t>
          </a:r>
          <a:r>
            <a:rPr lang="en-ZA" sz="2200" kern="1200" dirty="0"/>
            <a:t>– by 2019 a total of </a:t>
          </a:r>
          <a:r>
            <a:rPr lang="en-ZA" sz="2200" b="1" kern="1200" dirty="0"/>
            <a:t>30.9% </a:t>
          </a:r>
          <a:r>
            <a:rPr lang="en-ZA" sz="2200" kern="1200" dirty="0"/>
            <a:t>individuals were benefitting from the social grant system</a:t>
          </a:r>
          <a:endParaRPr lang="en-US" sz="2200" kern="1200" dirty="0"/>
        </a:p>
      </dsp:txBody>
      <dsp:txXfrm>
        <a:off x="41465" y="984813"/>
        <a:ext cx="10757347" cy="766490"/>
      </dsp:txXfrm>
    </dsp:sp>
    <dsp:sp modelId="{529F048D-E26C-40FE-9257-C776AC9CC93C}">
      <dsp:nvSpPr>
        <dsp:cNvPr id="0" name=""/>
        <dsp:cNvSpPr/>
      </dsp:nvSpPr>
      <dsp:spPr>
        <a:xfrm>
          <a:off x="0" y="1856128"/>
          <a:ext cx="10840277" cy="8494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Poverty</a:t>
          </a:r>
          <a:r>
            <a:rPr lang="en-ZA" sz="2200" kern="1200" dirty="0"/>
            <a:t> – </a:t>
          </a:r>
          <a:r>
            <a:rPr lang="en-ZA" sz="2200" b="1" kern="1200" dirty="0"/>
            <a:t>20.6% </a:t>
          </a:r>
          <a:r>
            <a:rPr lang="en-ZA" sz="2200" kern="1200" dirty="0"/>
            <a:t>of households live below poverty line</a:t>
          </a:r>
          <a:endParaRPr lang="en-US" sz="2200" kern="1200" dirty="0"/>
        </a:p>
      </dsp:txBody>
      <dsp:txXfrm>
        <a:off x="41465" y="1897593"/>
        <a:ext cx="10757347" cy="766490"/>
      </dsp:txXfrm>
    </dsp:sp>
    <dsp:sp modelId="{582D4C35-EB19-484D-8F4B-39C81ABB069B}">
      <dsp:nvSpPr>
        <dsp:cNvPr id="0" name=""/>
        <dsp:cNvSpPr/>
      </dsp:nvSpPr>
      <dsp:spPr>
        <a:xfrm>
          <a:off x="0" y="2705548"/>
          <a:ext cx="10840277" cy="129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417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ZA" sz="2000" kern="1200" dirty="0"/>
            <a:t>Access to Housing: </a:t>
          </a:r>
          <a:r>
            <a:rPr lang="en-ZA" sz="2000" b="1" kern="1200" dirty="0"/>
            <a:t>89,1% </a:t>
          </a:r>
          <a:r>
            <a:rPr lang="en-ZA" sz="2000" kern="1200" dirty="0"/>
            <a:t>live in formal housing</a:t>
          </a:r>
          <a:endParaRPr lang="en-US" sz="2000" kern="1200" dirty="0"/>
        </a:p>
        <a:p>
          <a:pPr marL="228600" lvl="1" indent="-228600" algn="l" defTabSz="889000">
            <a:lnSpc>
              <a:spcPct val="90000"/>
            </a:lnSpc>
            <a:spcBef>
              <a:spcPct val="0"/>
            </a:spcBef>
            <a:spcAft>
              <a:spcPct val="20000"/>
            </a:spcAft>
            <a:buChar char="••"/>
          </a:pPr>
          <a:r>
            <a:rPr lang="en-ZA" sz="2000" kern="1200" dirty="0"/>
            <a:t>Access to Water: </a:t>
          </a:r>
          <a:r>
            <a:rPr lang="en-ZA" sz="2000" b="1" kern="1200" dirty="0"/>
            <a:t>84,4% </a:t>
          </a:r>
          <a:r>
            <a:rPr lang="en-ZA" sz="2000" kern="1200" dirty="0"/>
            <a:t>have access to water</a:t>
          </a:r>
          <a:endParaRPr lang="en-US" sz="2000" kern="1200" dirty="0"/>
        </a:p>
        <a:p>
          <a:pPr marL="228600" lvl="1" indent="-228600" algn="l" defTabSz="889000">
            <a:lnSpc>
              <a:spcPct val="90000"/>
            </a:lnSpc>
            <a:spcBef>
              <a:spcPct val="0"/>
            </a:spcBef>
            <a:spcAft>
              <a:spcPct val="20000"/>
            </a:spcAft>
            <a:buChar char="••"/>
          </a:pPr>
          <a:r>
            <a:rPr lang="en-ZA" sz="2000" kern="1200" dirty="0"/>
            <a:t>Access to Sanitation: </a:t>
          </a:r>
          <a:r>
            <a:rPr lang="en-ZA" sz="2000" b="1" kern="1200" dirty="0"/>
            <a:t>82,1% </a:t>
          </a:r>
          <a:r>
            <a:rPr lang="en-ZA" sz="2000" kern="1200" dirty="0"/>
            <a:t>have access to sanitation</a:t>
          </a:r>
          <a:endParaRPr lang="en-US" sz="2000" kern="1200" dirty="0"/>
        </a:p>
        <a:p>
          <a:pPr marL="228600" lvl="1" indent="-228600" algn="l" defTabSz="889000">
            <a:lnSpc>
              <a:spcPct val="90000"/>
            </a:lnSpc>
            <a:spcBef>
              <a:spcPct val="0"/>
            </a:spcBef>
            <a:spcAft>
              <a:spcPct val="20000"/>
            </a:spcAft>
            <a:buChar char="••"/>
          </a:pPr>
          <a:r>
            <a:rPr lang="en-ZA" sz="2000" kern="1200" dirty="0"/>
            <a:t>Access to Electricity: </a:t>
          </a:r>
          <a:r>
            <a:rPr lang="en-ZA" sz="2000" b="1" kern="1200" dirty="0"/>
            <a:t>85,0%  </a:t>
          </a:r>
          <a:r>
            <a:rPr lang="en-ZA" sz="2000" kern="1200" dirty="0"/>
            <a:t>access to electricity</a:t>
          </a:r>
          <a:endParaRPr lang="en-US" sz="2000" kern="1200" dirty="0"/>
        </a:p>
      </dsp:txBody>
      <dsp:txXfrm>
        <a:off x="0" y="2705548"/>
        <a:ext cx="10840277" cy="1297890"/>
      </dsp:txXfrm>
    </dsp:sp>
    <dsp:sp modelId="{F0C1DA86-80F5-4196-8AB0-1AE8843DCBBD}">
      <dsp:nvSpPr>
        <dsp:cNvPr id="0" name=""/>
        <dsp:cNvSpPr/>
      </dsp:nvSpPr>
      <dsp:spPr>
        <a:xfrm>
          <a:off x="0" y="4003438"/>
          <a:ext cx="10840277" cy="8494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Parental Care and Support:</a:t>
          </a:r>
          <a:r>
            <a:rPr lang="en-ZA" sz="2200" b="1" kern="1200" dirty="0"/>
            <a:t> </a:t>
          </a:r>
          <a:r>
            <a:rPr lang="en-ZA" sz="2200" kern="1200" dirty="0"/>
            <a:t>Children live with </a:t>
          </a:r>
          <a:r>
            <a:rPr lang="en-ZA" sz="2200" b="1" kern="1200" dirty="0"/>
            <a:t>n</a:t>
          </a:r>
          <a:r>
            <a:rPr lang="en-ZA" sz="2200" kern="1200" dirty="0"/>
            <a:t>either parents, both parents, mother, father, other (skip-generation).</a:t>
          </a:r>
          <a:r>
            <a:rPr lang="en-ZA" sz="2200" b="1" u="sng" kern="1200" dirty="0"/>
            <a:t>  </a:t>
          </a:r>
          <a:endParaRPr lang="en-US" sz="2200" kern="1200" dirty="0"/>
        </a:p>
      </dsp:txBody>
      <dsp:txXfrm>
        <a:off x="41465" y="4044903"/>
        <a:ext cx="10757347" cy="76649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2D86BB-D7D0-412E-BDEB-8F09ED6922DC}">
      <dsp:nvSpPr>
        <dsp:cNvPr id="0" name=""/>
        <dsp:cNvSpPr/>
      </dsp:nvSpPr>
      <dsp:spPr>
        <a:xfrm>
          <a:off x="0" y="121670"/>
          <a:ext cx="10592972" cy="11056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ZA" sz="2100" b="1" u="sng" kern="1200" dirty="0"/>
            <a:t>Child Headed Households (CHH)</a:t>
          </a:r>
          <a:r>
            <a:rPr lang="en-ZA" sz="2100" b="1" u="none" kern="1200" dirty="0"/>
            <a:t> </a:t>
          </a:r>
          <a:r>
            <a:rPr lang="en-ZA" sz="2100" kern="1200" dirty="0"/>
            <a:t>– by 2019 a total of </a:t>
          </a:r>
          <a:r>
            <a:rPr lang="en-ZA" sz="2100" b="1" kern="1200" dirty="0"/>
            <a:t>55 000 </a:t>
          </a:r>
          <a:r>
            <a:rPr lang="en-ZA" sz="2100" kern="1200" dirty="0"/>
            <a:t>children lived in CHH. The number has gone up with COVID-19. </a:t>
          </a:r>
          <a:r>
            <a:rPr lang="en-ZA" sz="2100" b="1" kern="1200" dirty="0"/>
            <a:t>58% </a:t>
          </a:r>
          <a:r>
            <a:rPr lang="en-ZA" sz="2100" kern="1200" dirty="0"/>
            <a:t>were teenagers and </a:t>
          </a:r>
          <a:r>
            <a:rPr lang="en-ZA" sz="2100" b="1" kern="1200" dirty="0"/>
            <a:t>70% </a:t>
          </a:r>
          <a:r>
            <a:rPr lang="en-ZA" sz="2100" kern="1200" dirty="0"/>
            <a:t>lived in Eastern Cape, KZN and Limpopo.</a:t>
          </a:r>
          <a:endParaRPr lang="en-US" sz="2100" kern="1200" dirty="0"/>
        </a:p>
      </dsp:txBody>
      <dsp:txXfrm>
        <a:off x="53973" y="175643"/>
        <a:ext cx="10485026" cy="997703"/>
      </dsp:txXfrm>
    </dsp:sp>
    <dsp:sp modelId="{5F93B0EC-2057-45DF-A704-BCB66F204577}">
      <dsp:nvSpPr>
        <dsp:cNvPr id="0" name=""/>
        <dsp:cNvSpPr/>
      </dsp:nvSpPr>
      <dsp:spPr>
        <a:xfrm>
          <a:off x="0" y="1248045"/>
          <a:ext cx="10592972" cy="11056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ZA" sz="2100" b="1" u="sng" kern="1200" dirty="0"/>
            <a:t>Children in Alternative Care </a:t>
          </a:r>
          <a:r>
            <a:rPr lang="en-ZA" sz="2100" kern="1200" dirty="0"/>
            <a:t>– these children live in foster care, child and youth centres and temporary places of safety </a:t>
          </a:r>
          <a:endParaRPr lang="en-US" sz="2100" kern="1200" dirty="0"/>
        </a:p>
      </dsp:txBody>
      <dsp:txXfrm>
        <a:off x="53973" y="1302018"/>
        <a:ext cx="10485026" cy="997703"/>
      </dsp:txXfrm>
    </dsp:sp>
    <dsp:sp modelId="{130526C0-EC13-460A-9C44-4BDBAD4CB461}">
      <dsp:nvSpPr>
        <dsp:cNvPr id="0" name=""/>
        <dsp:cNvSpPr/>
      </dsp:nvSpPr>
      <dsp:spPr>
        <a:xfrm>
          <a:off x="0" y="2414175"/>
          <a:ext cx="10592972" cy="11056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ZA" sz="2100" b="1" u="sng" kern="1200" dirty="0"/>
            <a:t>Children Living on the Streets </a:t>
          </a:r>
          <a:r>
            <a:rPr lang="en-ZA" sz="2100" kern="1200" dirty="0"/>
            <a:t>– it is estimated that there </a:t>
          </a:r>
          <a:r>
            <a:rPr lang="en-ZA" sz="2100" b="1" kern="1200" dirty="0"/>
            <a:t>250 000 </a:t>
          </a:r>
          <a:r>
            <a:rPr lang="en-ZA" sz="2100" kern="1200" dirty="0"/>
            <a:t>– no clear strategy – nomadic tendencies make it difficult for government to plan for them</a:t>
          </a:r>
          <a:endParaRPr lang="en-US" sz="2100" kern="1200" dirty="0"/>
        </a:p>
      </dsp:txBody>
      <dsp:txXfrm>
        <a:off x="53973" y="2468148"/>
        <a:ext cx="10485026" cy="997703"/>
      </dsp:txXfrm>
    </dsp:sp>
    <dsp:sp modelId="{9D5E9F5C-2ECC-4730-99D1-DD5EB20048C3}">
      <dsp:nvSpPr>
        <dsp:cNvPr id="0" name=""/>
        <dsp:cNvSpPr/>
      </dsp:nvSpPr>
      <dsp:spPr>
        <a:xfrm>
          <a:off x="0" y="3580305"/>
          <a:ext cx="10592972" cy="11056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ZA" sz="2100" b="1" u="sng" kern="1200" dirty="0"/>
            <a:t>Unaccompanied Children of Foreign Origin </a:t>
          </a:r>
          <a:r>
            <a:rPr lang="en-ZA" sz="2100" kern="1200" dirty="0"/>
            <a:t>– </a:t>
          </a:r>
          <a:r>
            <a:rPr lang="en-ZA" sz="2100" b="1" kern="1200" dirty="0"/>
            <a:t>72% </a:t>
          </a:r>
          <a:r>
            <a:rPr lang="en-ZA" sz="2100" kern="1200" dirty="0"/>
            <a:t>live in Limpopo – mainly between 11 and 16 years old – court judgment against Department of Basic Education (DBE) that they must be afforded education rights as children</a:t>
          </a:r>
          <a:endParaRPr lang="en-US" sz="2100" kern="1200" dirty="0"/>
        </a:p>
      </dsp:txBody>
      <dsp:txXfrm>
        <a:off x="53973" y="3634278"/>
        <a:ext cx="10485026" cy="99770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E5C56-BB57-4E15-9E28-05C6613DCC92}">
      <dsp:nvSpPr>
        <dsp:cNvPr id="0" name=""/>
        <dsp:cNvSpPr/>
      </dsp:nvSpPr>
      <dsp:spPr>
        <a:xfrm>
          <a:off x="0" y="2090"/>
          <a:ext cx="10469217" cy="7221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Fertility Rate</a:t>
          </a:r>
          <a:r>
            <a:rPr lang="en-ZA" sz="2200" b="1" kern="1200" dirty="0"/>
            <a:t> </a:t>
          </a:r>
          <a:r>
            <a:rPr lang="en-ZA" sz="2200" kern="1200" dirty="0"/>
            <a:t>– declined from 2,62 to 2,31 between 2009 and 2021.</a:t>
          </a:r>
          <a:endParaRPr lang="en-US" sz="2200" kern="1200" dirty="0"/>
        </a:p>
      </dsp:txBody>
      <dsp:txXfrm>
        <a:off x="35254" y="37344"/>
        <a:ext cx="10398709" cy="651669"/>
      </dsp:txXfrm>
    </dsp:sp>
    <dsp:sp modelId="{3187085F-9B51-497A-B710-0DFE2E8BF5C0}">
      <dsp:nvSpPr>
        <dsp:cNvPr id="0" name=""/>
        <dsp:cNvSpPr/>
      </dsp:nvSpPr>
      <dsp:spPr>
        <a:xfrm>
          <a:off x="0" y="736699"/>
          <a:ext cx="10469217" cy="7221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Infant Mortality</a:t>
          </a:r>
          <a:r>
            <a:rPr lang="en-ZA" sz="2200" b="1" kern="1200" dirty="0"/>
            <a:t> </a:t>
          </a:r>
          <a:r>
            <a:rPr lang="en-ZA" sz="2200" kern="1200" dirty="0"/>
            <a:t> </a:t>
          </a:r>
          <a:endParaRPr lang="en-US" sz="2200" kern="1200" dirty="0"/>
        </a:p>
      </dsp:txBody>
      <dsp:txXfrm>
        <a:off x="35254" y="771953"/>
        <a:ext cx="10398709" cy="651669"/>
      </dsp:txXfrm>
    </dsp:sp>
    <dsp:sp modelId="{86196A31-5A21-41C8-97D4-C90F0E310985}">
      <dsp:nvSpPr>
        <dsp:cNvPr id="0" name=""/>
        <dsp:cNvSpPr/>
      </dsp:nvSpPr>
      <dsp:spPr>
        <a:xfrm>
          <a:off x="0" y="1458877"/>
          <a:ext cx="10469217" cy="1231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2398"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ZA" sz="2000" kern="1200" dirty="0"/>
            <a:t>Infant mortality stands at </a:t>
          </a:r>
          <a:r>
            <a:rPr lang="en-ZA" sz="2000" b="1" kern="1200" dirty="0"/>
            <a:t>22,1% </a:t>
          </a:r>
          <a:r>
            <a:rPr lang="en-ZA" sz="2000" kern="1200" dirty="0"/>
            <a:t>per 1000 live births (SDG target is </a:t>
          </a:r>
          <a:r>
            <a:rPr lang="en-ZA" sz="2000" b="1" kern="1200" dirty="0"/>
            <a:t>12</a:t>
          </a:r>
          <a:r>
            <a:rPr lang="en-ZA" sz="2000" kern="1200" dirty="0"/>
            <a:t> per 1000 live births). </a:t>
          </a:r>
          <a:endParaRPr lang="en-US" sz="2000" kern="1200" dirty="0"/>
        </a:p>
        <a:p>
          <a:pPr marL="228600" lvl="1" indent="-228600" algn="l" defTabSz="889000">
            <a:lnSpc>
              <a:spcPct val="90000"/>
            </a:lnSpc>
            <a:spcBef>
              <a:spcPct val="0"/>
            </a:spcBef>
            <a:spcAft>
              <a:spcPct val="20000"/>
            </a:spcAft>
            <a:buChar char="••"/>
          </a:pPr>
          <a:r>
            <a:rPr lang="en-ZA" sz="2000" kern="1200" dirty="0"/>
            <a:t>Under 5 years old mortality stands at </a:t>
          </a:r>
          <a:r>
            <a:rPr lang="en-ZA" sz="2000" b="1" kern="1200" dirty="0"/>
            <a:t>30</a:t>
          </a:r>
          <a:r>
            <a:rPr lang="en-ZA" sz="2000" kern="1200" dirty="0"/>
            <a:t> per 1000 live births (SDG target is </a:t>
          </a:r>
          <a:r>
            <a:rPr lang="en-ZA" sz="2000" b="1" kern="1200" dirty="0"/>
            <a:t>22</a:t>
          </a:r>
          <a:r>
            <a:rPr lang="en-ZA" sz="2000" kern="1200" dirty="0"/>
            <a:t> per 1000 live births)</a:t>
          </a:r>
          <a:endParaRPr lang="en-US" sz="2000" kern="1200" dirty="0"/>
        </a:p>
      </dsp:txBody>
      <dsp:txXfrm>
        <a:off x="0" y="1458877"/>
        <a:ext cx="10469217" cy="1231062"/>
      </dsp:txXfrm>
    </dsp:sp>
    <dsp:sp modelId="{B2A75076-007C-4E93-A741-32E6E2AB11BA}">
      <dsp:nvSpPr>
        <dsp:cNvPr id="0" name=""/>
        <dsp:cNvSpPr/>
      </dsp:nvSpPr>
      <dsp:spPr>
        <a:xfrm>
          <a:off x="0" y="2689939"/>
          <a:ext cx="10469217" cy="7221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Birth Weight</a:t>
          </a:r>
          <a:r>
            <a:rPr lang="en-ZA" sz="2200" b="1" kern="1200" dirty="0"/>
            <a:t> </a:t>
          </a:r>
          <a:r>
            <a:rPr lang="en-ZA" sz="2200" kern="1200" dirty="0"/>
            <a:t>– 84% of infants were average weight</a:t>
          </a:r>
          <a:endParaRPr lang="en-US" sz="2200" kern="1200" dirty="0"/>
        </a:p>
      </dsp:txBody>
      <dsp:txXfrm>
        <a:off x="35254" y="2725193"/>
        <a:ext cx="10398709" cy="651669"/>
      </dsp:txXfrm>
    </dsp:sp>
    <dsp:sp modelId="{DBE82BBA-C4B7-4052-A270-D4648D34254C}">
      <dsp:nvSpPr>
        <dsp:cNvPr id="0" name=""/>
        <dsp:cNvSpPr/>
      </dsp:nvSpPr>
      <dsp:spPr>
        <a:xfrm>
          <a:off x="0" y="3424548"/>
          <a:ext cx="10469217" cy="7221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Immunisation</a:t>
          </a:r>
          <a:r>
            <a:rPr lang="en-ZA" sz="2200" kern="1200" dirty="0"/>
            <a:t> – improvement of children receiving vaccinations – declined during COVID-19 </a:t>
          </a:r>
          <a:endParaRPr lang="en-US" sz="2200" kern="1200" dirty="0"/>
        </a:p>
      </dsp:txBody>
      <dsp:txXfrm>
        <a:off x="35254" y="3459802"/>
        <a:ext cx="10398709" cy="651669"/>
      </dsp:txXfrm>
    </dsp:sp>
    <dsp:sp modelId="{7B9C6824-BF38-4589-89A8-FE8DB4B1FD52}">
      <dsp:nvSpPr>
        <dsp:cNvPr id="0" name=""/>
        <dsp:cNvSpPr/>
      </dsp:nvSpPr>
      <dsp:spPr>
        <a:xfrm>
          <a:off x="0" y="4159158"/>
          <a:ext cx="10469217" cy="7221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Life Expectancy</a:t>
          </a:r>
          <a:r>
            <a:rPr lang="en-ZA" sz="2200" b="1" kern="1200" dirty="0"/>
            <a:t> </a:t>
          </a:r>
          <a:r>
            <a:rPr lang="en-ZA" sz="2200" kern="1200" dirty="0"/>
            <a:t>– has been reduced due to HIV and COVID-19</a:t>
          </a:r>
          <a:endParaRPr lang="en-US" sz="2200" kern="1200" dirty="0"/>
        </a:p>
      </dsp:txBody>
      <dsp:txXfrm>
        <a:off x="35254" y="4194412"/>
        <a:ext cx="10398709" cy="6516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AECBE-80C5-4FAE-94EF-341875035761}">
      <dsp:nvSpPr>
        <dsp:cNvPr id="0" name=""/>
        <dsp:cNvSpPr/>
      </dsp:nvSpPr>
      <dsp:spPr>
        <a:xfrm>
          <a:off x="0" y="4811"/>
          <a:ext cx="10575261" cy="8432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Early Childhood Development (ECD)</a:t>
          </a:r>
          <a:r>
            <a:rPr lang="en-ZA" sz="2200" b="1" kern="1200" dirty="0"/>
            <a:t> </a:t>
          </a:r>
          <a:r>
            <a:rPr lang="en-ZA" sz="2200" kern="1200" dirty="0"/>
            <a:t>– access has improved from 21,2% to 32,8%. </a:t>
          </a:r>
          <a:endParaRPr lang="en-US" sz="2200" kern="1200" dirty="0"/>
        </a:p>
      </dsp:txBody>
      <dsp:txXfrm>
        <a:off x="41163" y="45974"/>
        <a:ext cx="10492935" cy="760900"/>
      </dsp:txXfrm>
    </dsp:sp>
    <dsp:sp modelId="{FE5501C9-1682-49C7-9AB5-442A3C5CBB7D}">
      <dsp:nvSpPr>
        <dsp:cNvPr id="0" name=""/>
        <dsp:cNvSpPr/>
      </dsp:nvSpPr>
      <dsp:spPr>
        <a:xfrm>
          <a:off x="0" y="963238"/>
          <a:ext cx="10575261" cy="6861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ZA" sz="2200" b="1" u="sng" kern="1200" dirty="0"/>
            <a:t>Education and Development:</a:t>
          </a:r>
          <a:endParaRPr lang="en-US" sz="2200" kern="1200" dirty="0"/>
        </a:p>
      </dsp:txBody>
      <dsp:txXfrm>
        <a:off x="33496" y="996734"/>
        <a:ext cx="10508269" cy="619184"/>
      </dsp:txXfrm>
    </dsp:sp>
    <dsp:sp modelId="{3100E52F-D6E5-4D97-9F0C-09E276BC8230}">
      <dsp:nvSpPr>
        <dsp:cNvPr id="0" name=""/>
        <dsp:cNvSpPr/>
      </dsp:nvSpPr>
      <dsp:spPr>
        <a:xfrm>
          <a:off x="0" y="1649414"/>
          <a:ext cx="10575261" cy="3229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5765" tIns="25400" rIns="142240" bIns="25400" numCol="1" spcCol="1270" anchor="t" anchorCtr="0">
          <a:noAutofit/>
        </a:bodyPr>
        <a:lstStyle/>
        <a:p>
          <a:pPr marL="228600" lvl="1" indent="-228600" algn="l" defTabSz="889000">
            <a:lnSpc>
              <a:spcPct val="100000"/>
            </a:lnSpc>
            <a:spcBef>
              <a:spcPct val="0"/>
            </a:spcBef>
            <a:spcAft>
              <a:spcPct val="20000"/>
            </a:spcAft>
            <a:buChar char="••"/>
          </a:pPr>
          <a:r>
            <a:rPr lang="en-ZA" sz="2000" b="1" u="sng" kern="1200" dirty="0"/>
            <a:t>Children from disadvantaged backgrounds</a:t>
          </a:r>
          <a:r>
            <a:rPr lang="en-ZA" sz="2000" kern="1200" dirty="0"/>
            <a:t>: attend no fee-paying schools, receive one meal per day at school and use scholar transport if they stay more then 5km away from school.</a:t>
          </a:r>
          <a:endParaRPr lang="en-US" sz="2000" kern="1200" dirty="0"/>
        </a:p>
        <a:p>
          <a:pPr marL="228600" lvl="1" indent="-228600" algn="l" defTabSz="889000">
            <a:lnSpc>
              <a:spcPct val="100000"/>
            </a:lnSpc>
            <a:spcBef>
              <a:spcPct val="0"/>
            </a:spcBef>
            <a:spcAft>
              <a:spcPct val="20000"/>
            </a:spcAft>
            <a:buChar char="••"/>
          </a:pPr>
          <a:r>
            <a:rPr lang="en-ZA" sz="2000" b="1" u="sng" kern="1200" dirty="0"/>
            <a:t>Primary School</a:t>
          </a:r>
          <a:r>
            <a:rPr lang="en-ZA" sz="2000" kern="1200" dirty="0"/>
            <a:t>: attendance is </a:t>
          </a:r>
          <a:r>
            <a:rPr lang="en-ZA" sz="2000" b="1" kern="1200" dirty="0"/>
            <a:t>93,4% </a:t>
          </a:r>
          <a:r>
            <a:rPr lang="en-ZA" sz="2000" kern="1200" dirty="0"/>
            <a:t>among six-year-olds but reduced to </a:t>
          </a:r>
          <a:r>
            <a:rPr lang="en-ZA" sz="2000" b="1" kern="1200" dirty="0"/>
            <a:t>53,8% </a:t>
          </a:r>
          <a:r>
            <a:rPr lang="en-ZA" sz="2000" kern="1200" dirty="0"/>
            <a:t>among 16-year-olds (age 15 is the end of the compulsory education phase)</a:t>
          </a:r>
          <a:endParaRPr lang="en-US" sz="2000" kern="1200" dirty="0"/>
        </a:p>
        <a:p>
          <a:pPr marL="228600" lvl="1" indent="-228600" algn="l" defTabSz="889000">
            <a:lnSpc>
              <a:spcPct val="100000"/>
            </a:lnSpc>
            <a:spcBef>
              <a:spcPct val="0"/>
            </a:spcBef>
            <a:spcAft>
              <a:spcPct val="20000"/>
            </a:spcAft>
            <a:buChar char="••"/>
          </a:pPr>
          <a:r>
            <a:rPr lang="en-ZA" sz="2000" b="1" u="sng" kern="1200" dirty="0"/>
            <a:t>Secondary School</a:t>
          </a:r>
          <a:r>
            <a:rPr lang="en-ZA" sz="2000" b="1" kern="1200" dirty="0"/>
            <a:t>: </a:t>
          </a:r>
          <a:r>
            <a:rPr lang="en-ZA" sz="2000" kern="1200" dirty="0"/>
            <a:t>steady increase in secondary school attendance over the years with high drop out rates, improved student outcomes over time.</a:t>
          </a:r>
          <a:endParaRPr lang="en-US" sz="2000" kern="1200" dirty="0"/>
        </a:p>
        <a:p>
          <a:pPr marL="228600" lvl="1" indent="-228600" algn="l" defTabSz="889000">
            <a:lnSpc>
              <a:spcPct val="100000"/>
            </a:lnSpc>
            <a:spcBef>
              <a:spcPct val="0"/>
            </a:spcBef>
            <a:spcAft>
              <a:spcPct val="20000"/>
            </a:spcAft>
            <a:buChar char="••"/>
          </a:pPr>
          <a:r>
            <a:rPr lang="en-ZA" sz="2000" b="1" u="sng" kern="1200" dirty="0"/>
            <a:t>Tertiary Level</a:t>
          </a:r>
          <a:r>
            <a:rPr lang="en-ZA" sz="2000" b="1" kern="1200" dirty="0"/>
            <a:t>: </a:t>
          </a:r>
          <a:r>
            <a:rPr lang="en-ZA" sz="2000" kern="1200" dirty="0"/>
            <a:t>steady increase in tertiary education attendance over the years, the National Students Financial Assistance Scheme (NSFAS) enables the students from disadvantaged backgrounds to attend tertiary institutions</a:t>
          </a:r>
          <a:endParaRPr lang="en-US" sz="2000" kern="1200" dirty="0"/>
        </a:p>
      </dsp:txBody>
      <dsp:txXfrm>
        <a:off x="0" y="1649414"/>
        <a:ext cx="10575261" cy="3229199"/>
      </dsp:txXfrm>
    </dsp:sp>
  </dsp:spTree>
</dsp:drawing>
</file>

<file path=ppt/diagrams/layout1.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70B3E-16F6-954E-881D-DB49715395AE}" type="datetimeFigureOut">
              <a:rPr lang="en-US" smtClean="0"/>
              <a:t>11/22/2022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7AAE0D-F9C3-A54E-98DB-72E96DAAADFC}" type="slidenum">
              <a:rPr lang="en-US" smtClean="0"/>
              <a:t>‹#›</a:t>
            </a:fld>
            <a:endParaRPr lang="en-US" dirty="0"/>
          </a:p>
        </p:txBody>
      </p:sp>
    </p:spTree>
    <p:extLst>
      <p:ext uri="{BB962C8B-B14F-4D97-AF65-F5344CB8AC3E}">
        <p14:creationId xmlns:p14="http://schemas.microsoft.com/office/powerpoint/2010/main" val="3462648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D7AAE0D-F9C3-A54E-98DB-72E96DAAADFC}" type="slidenum">
              <a:rPr lang="en-US" smtClean="0"/>
              <a:t>11</a:t>
            </a:fld>
            <a:endParaRPr lang="en-US" dirty="0"/>
          </a:p>
        </p:txBody>
      </p:sp>
    </p:spTree>
    <p:extLst>
      <p:ext uri="{BB962C8B-B14F-4D97-AF65-F5344CB8AC3E}">
        <p14:creationId xmlns:p14="http://schemas.microsoft.com/office/powerpoint/2010/main" val="2283859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D7AAE0D-F9C3-A54E-98DB-72E96DAAADFC}" type="slidenum">
              <a:rPr lang="en-US" smtClean="0"/>
              <a:t>13</a:t>
            </a:fld>
            <a:endParaRPr lang="en-US" dirty="0"/>
          </a:p>
        </p:txBody>
      </p:sp>
    </p:spTree>
    <p:extLst>
      <p:ext uri="{BB962C8B-B14F-4D97-AF65-F5344CB8AC3E}">
        <p14:creationId xmlns:p14="http://schemas.microsoft.com/office/powerpoint/2010/main" val="2175686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D7AAE0D-F9C3-A54E-98DB-72E96DAAADFC}" type="slidenum">
              <a:rPr lang="en-US" smtClean="0"/>
              <a:t>18</a:t>
            </a:fld>
            <a:endParaRPr lang="en-US" dirty="0"/>
          </a:p>
        </p:txBody>
      </p:sp>
    </p:spTree>
    <p:extLst>
      <p:ext uri="{BB962C8B-B14F-4D97-AF65-F5344CB8AC3E}">
        <p14:creationId xmlns:p14="http://schemas.microsoft.com/office/powerpoint/2010/main" val="4214125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D7AAE0D-F9C3-A54E-98DB-72E96DAAADFC}" type="slidenum">
              <a:rPr lang="en-US" smtClean="0"/>
              <a:t>19</a:t>
            </a:fld>
            <a:endParaRPr lang="en-US" dirty="0"/>
          </a:p>
        </p:txBody>
      </p:sp>
    </p:spTree>
    <p:extLst>
      <p:ext uri="{BB962C8B-B14F-4D97-AF65-F5344CB8AC3E}">
        <p14:creationId xmlns:p14="http://schemas.microsoft.com/office/powerpoint/2010/main" val="4263087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D7AAE0D-F9C3-A54E-98DB-72E96DAAADFC}" type="slidenum">
              <a:rPr lang="en-US" smtClean="0"/>
              <a:t>20</a:t>
            </a:fld>
            <a:endParaRPr lang="en-US" dirty="0"/>
          </a:p>
        </p:txBody>
      </p:sp>
    </p:spTree>
    <p:extLst>
      <p:ext uri="{BB962C8B-B14F-4D97-AF65-F5344CB8AC3E}">
        <p14:creationId xmlns:p14="http://schemas.microsoft.com/office/powerpoint/2010/main" val="929846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D7AAE0D-F9C3-A54E-98DB-72E96DAAADFC}" type="slidenum">
              <a:rPr lang="en-US" smtClean="0"/>
              <a:t>21</a:t>
            </a:fld>
            <a:endParaRPr lang="en-US" dirty="0"/>
          </a:p>
        </p:txBody>
      </p:sp>
    </p:spTree>
    <p:extLst>
      <p:ext uri="{BB962C8B-B14F-4D97-AF65-F5344CB8AC3E}">
        <p14:creationId xmlns:p14="http://schemas.microsoft.com/office/powerpoint/2010/main" val="3100814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D7AAE0D-F9C3-A54E-98DB-72E96DAAADFC}" type="slidenum">
              <a:rPr lang="en-US" smtClean="0"/>
              <a:t>22</a:t>
            </a:fld>
            <a:endParaRPr lang="en-US" dirty="0"/>
          </a:p>
        </p:txBody>
      </p:sp>
    </p:spTree>
    <p:extLst>
      <p:ext uri="{BB962C8B-B14F-4D97-AF65-F5344CB8AC3E}">
        <p14:creationId xmlns:p14="http://schemas.microsoft.com/office/powerpoint/2010/main" val="2167386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D7AAE0D-F9C3-A54E-98DB-72E96DAAADFC}" type="slidenum">
              <a:rPr lang="en-US" smtClean="0"/>
              <a:t>23</a:t>
            </a:fld>
            <a:endParaRPr lang="en-US" dirty="0"/>
          </a:p>
        </p:txBody>
      </p:sp>
    </p:spTree>
    <p:extLst>
      <p:ext uri="{BB962C8B-B14F-4D97-AF65-F5344CB8AC3E}">
        <p14:creationId xmlns:p14="http://schemas.microsoft.com/office/powerpoint/2010/main" val="1001746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FD5B6-A96F-4833-93A7-2FCC8D73254D}"/>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F73EAD2C-081F-415B-BE49-32DA8FE6DC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92257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6FD3D-CC66-4AB0-B29F-042E2CC524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1B82ED-223E-4C56-9B18-87BA0B180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DE181F7-6AE1-43BF-BDC6-D91D9F14A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380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82223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F9F13F-BBDD-4C13-A1A4-02140F0813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D4C49E-5730-4B76-A770-47D6F06FD9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1258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89B76-E181-D249-A560-A893D84651B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FE08B9-ADEA-4345-BFDC-07F8E2FDDA3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9F45CA-DDE4-2243-BC2B-B1D2FE9A5F0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5" name="Footer Placeholder 4">
            <a:extLst>
              <a:ext uri="{FF2B5EF4-FFF2-40B4-BE49-F238E27FC236}">
                <a16:creationId xmlns:a16="http://schemas.microsoft.com/office/drawing/2014/main" id="{D6581421-0D5F-7849-9989-551A50C6335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2688B33-3630-3D4E-912D-47220AD5C6AD}"/>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1052123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2E91-52A0-B44E-A7BB-BB054BF7BA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8AC09B4-0FDC-5E43-90E8-0C6C17CDCD6B}"/>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1C29F-5639-4F40-9F29-986C9E3B5065}"/>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5" name="Footer Placeholder 4">
            <a:extLst>
              <a:ext uri="{FF2B5EF4-FFF2-40B4-BE49-F238E27FC236}">
                <a16:creationId xmlns:a16="http://schemas.microsoft.com/office/drawing/2014/main" id="{B9D499F5-7341-C049-9E5B-1F5B6D5DA01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61D8154-0B3A-3B46-A014-041A6B22E41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162571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24A94-D2C2-DC48-BEAC-1F1FCCA0CC6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2AF8E0-D954-3B4F-9C79-AADA5160118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A97AC1-1F48-9143-A3E5-539056702CC9}"/>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5" name="Footer Placeholder 4">
            <a:extLst>
              <a:ext uri="{FF2B5EF4-FFF2-40B4-BE49-F238E27FC236}">
                <a16:creationId xmlns:a16="http://schemas.microsoft.com/office/drawing/2014/main" id="{4C097294-C9FB-6E41-8D14-AE2A1FC75C3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A5D5C048-88FD-1541-9338-5AEC00F545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3683132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F8222-C6F7-B248-BEDE-9E0FEE67EA1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F6DC9CDA-E3C7-104C-8432-B9E73062A423}"/>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C8983A-31E3-FD4A-91F6-F9BEE6A9670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558D5A-392B-2346-91A3-44536215F6BF}"/>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6" name="Footer Placeholder 5">
            <a:extLst>
              <a:ext uri="{FF2B5EF4-FFF2-40B4-BE49-F238E27FC236}">
                <a16:creationId xmlns:a16="http://schemas.microsoft.com/office/drawing/2014/main" id="{42507868-C00A-4442-83D6-061A6CE43DC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C1011666-D7CE-EC48-B147-F1BF5AB5A65F}"/>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3261909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608ED-7911-4D45-801A-D17051C5D3A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B915E2D-E1CC-8249-8B91-F89496F0FD0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723908-FBA8-FE42-96D2-D0B97E30BA3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073A1E-6D35-B143-864C-597B4703B08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D0ED81-FBD0-D746-803A-8813BA3CFF1E}"/>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C99BD8-AEC1-2942-B9DE-0B94FD02F23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8" name="Footer Placeholder 7">
            <a:extLst>
              <a:ext uri="{FF2B5EF4-FFF2-40B4-BE49-F238E27FC236}">
                <a16:creationId xmlns:a16="http://schemas.microsoft.com/office/drawing/2014/main" id="{49859414-831B-8C4A-BBF2-27389FDEE8A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25E1D35C-272B-AF4D-8F83-36C85BBF0F6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3044626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689C0-87E6-4848-BA41-4ABC1E2BA0A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96D866D2-895F-E94D-997B-25BC1B36D3BE}"/>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4" name="Footer Placeholder 3">
            <a:extLst>
              <a:ext uri="{FF2B5EF4-FFF2-40B4-BE49-F238E27FC236}">
                <a16:creationId xmlns:a16="http://schemas.microsoft.com/office/drawing/2014/main" id="{5E357C8E-AB82-6740-9BB6-3BDF7E30F72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9C50AF2D-3C0A-E14D-BBB8-12FA09BFF8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414738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7DF6B-1663-3B4C-B9E4-F9AD5A0AC2C8}"/>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3" name="Footer Placeholder 2">
            <a:extLst>
              <a:ext uri="{FF2B5EF4-FFF2-40B4-BE49-F238E27FC236}">
                <a16:creationId xmlns:a16="http://schemas.microsoft.com/office/drawing/2014/main" id="{E9D9E209-5D49-FA42-9024-5719419642C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1715B513-2D2B-7644-A5F4-F4BF67DA03D2}"/>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266917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1F91-16DB-40B9-BF7F-BDBAF549D01F}"/>
              </a:ext>
            </a:extLst>
          </p:cNvPr>
          <p:cNvSpPr>
            <a:spLocks noGrp="1"/>
          </p:cNvSpPr>
          <p:nvPr>
            <p:ph type="title"/>
          </p:nvPr>
        </p:nvSpPr>
        <p:spPr>
          <a:xfrm>
            <a:off x="838200" y="365125"/>
            <a:ext cx="10515600" cy="841375"/>
          </a:xfrm>
        </p:spPr>
        <p:txBody>
          <a:bodyPr>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id="{03993D52-1844-464C-8874-BD541E66C4EC}"/>
              </a:ext>
            </a:extLst>
          </p:cNvPr>
          <p:cNvSpPr>
            <a:spLocks noGrp="1"/>
          </p:cNvSpPr>
          <p:nvPr>
            <p:ph idx="1"/>
          </p:nvPr>
        </p:nvSpPr>
        <p:spPr>
          <a:xfrm>
            <a:off x="838200" y="1346200"/>
            <a:ext cx="10515600" cy="4167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0401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1C708-3B18-FA4D-8A67-8DEE5FCF851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1E6788-6106-C64E-AA38-7324F22A65E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632A29-D6B8-814D-8344-B38843D2550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0A7107-27DD-E949-80B9-A2420548869D}"/>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6" name="Footer Placeholder 5">
            <a:extLst>
              <a:ext uri="{FF2B5EF4-FFF2-40B4-BE49-F238E27FC236}">
                <a16:creationId xmlns:a16="http://schemas.microsoft.com/office/drawing/2014/main" id="{42D928FE-ECC4-374F-9461-7A8E98BD25F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4268723E-8231-D74F-B1E0-50C44BF41A1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3836704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6C90C-51AD-D94C-9D6E-EF6A7A4316F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2CE4D0-3622-C440-A090-6EC07B63B5B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F2C1620-4AAD-F044-B9AC-9BB781E4A62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95B305-760F-454C-B955-30EA3871FFC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6" name="Footer Placeholder 5">
            <a:extLst>
              <a:ext uri="{FF2B5EF4-FFF2-40B4-BE49-F238E27FC236}">
                <a16:creationId xmlns:a16="http://schemas.microsoft.com/office/drawing/2014/main" id="{A09DC23E-5425-3D44-8CEE-C389424BD04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D9BA3D5-09A1-B543-A1A4-E6D96FA6BDAC}"/>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3914452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72E49-E56F-054F-82C8-8D2BDAF2527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FCC895-35F6-3A4B-A185-04A85E6C88C1}"/>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41B9A4-D2FD-1441-AC03-5AABB916245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5" name="Footer Placeholder 4">
            <a:extLst>
              <a:ext uri="{FF2B5EF4-FFF2-40B4-BE49-F238E27FC236}">
                <a16:creationId xmlns:a16="http://schemas.microsoft.com/office/drawing/2014/main" id="{F9ADA6F4-D9D6-1749-BDAC-78E6F00C48F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DA61966-342A-6D40-BC49-1FBCB6BDC324}"/>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1319627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B4FCCB-56A1-D045-B676-0C22480E3D47}"/>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F033EA-0A77-3941-A6FC-E4548FD50A7F}"/>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A3E381-F48E-FC43-BD93-D5DE6B215D4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t>11/22/2022</a:t>
            </a:fld>
            <a:endParaRPr lang="en-US" dirty="0"/>
          </a:p>
        </p:txBody>
      </p:sp>
      <p:sp>
        <p:nvSpPr>
          <p:cNvPr id="5" name="Footer Placeholder 4">
            <a:extLst>
              <a:ext uri="{FF2B5EF4-FFF2-40B4-BE49-F238E27FC236}">
                <a16:creationId xmlns:a16="http://schemas.microsoft.com/office/drawing/2014/main" id="{BCD4F638-5272-DD46-80C3-39DB5B57E9E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4D21A2C-0E13-934A-9948-C1E211C82D7E}"/>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t>‹#›</a:t>
            </a:fld>
            <a:endParaRPr lang="en-US" dirty="0"/>
          </a:p>
        </p:txBody>
      </p:sp>
    </p:spTree>
    <p:extLst>
      <p:ext uri="{BB962C8B-B14F-4D97-AF65-F5344CB8AC3E}">
        <p14:creationId xmlns:p14="http://schemas.microsoft.com/office/powerpoint/2010/main" val="17537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6A515-1E95-441A-A469-6DE568E626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A0BF24-FD9C-4399-BEB3-4680E042A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E86440-5D7B-4AD9-A762-4217338D4D27}"/>
              </a:ext>
            </a:extLst>
          </p:cNvPr>
          <p:cNvSpPr>
            <a:spLocks noGrp="1"/>
          </p:cNvSpPr>
          <p:nvPr>
            <p:ph type="dt" sz="half" idx="10"/>
          </p:nvPr>
        </p:nvSpPr>
        <p:spPr>
          <a:xfrm>
            <a:off x="838200" y="6356350"/>
            <a:ext cx="2743200" cy="365125"/>
          </a:xfrm>
          <a:prstGeom prst="rect">
            <a:avLst/>
          </a:prstGeom>
        </p:spPr>
        <p:txBody>
          <a:bodyPr/>
          <a:lstStyle/>
          <a:p>
            <a:fld id="{FC8E130E-D38D-4BD0-9BE5-F7B48C079C23}" type="datetimeFigureOut">
              <a:rPr lang="en-US" smtClean="0"/>
              <a:t>11/22/2022</a:t>
            </a:fld>
            <a:endParaRPr lang="en-US" dirty="0"/>
          </a:p>
        </p:txBody>
      </p:sp>
      <p:sp>
        <p:nvSpPr>
          <p:cNvPr id="5" name="Footer Placeholder 4">
            <a:extLst>
              <a:ext uri="{FF2B5EF4-FFF2-40B4-BE49-F238E27FC236}">
                <a16:creationId xmlns:a16="http://schemas.microsoft.com/office/drawing/2014/main" id="{85A57B59-1EC8-4D0E-804F-54E678656FF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BDAD5E3-7B39-4DBF-8233-B4D0F4598817}"/>
              </a:ext>
            </a:extLst>
          </p:cNvPr>
          <p:cNvSpPr>
            <a:spLocks noGrp="1"/>
          </p:cNvSpPr>
          <p:nvPr>
            <p:ph type="sldNum" sz="quarter" idx="12"/>
          </p:nvPr>
        </p:nvSpPr>
        <p:spPr>
          <a:xfrm>
            <a:off x="9095509" y="6310312"/>
            <a:ext cx="2743200" cy="365125"/>
          </a:xfrm>
          <a:prstGeom prst="rect">
            <a:avLst/>
          </a:prstGeom>
        </p:spPr>
        <p:txBody>
          <a:bodyPr/>
          <a:lstStyle/>
          <a:p>
            <a:fld id="{01BA374B-96E1-4B69-AC0E-0EF63C3DFBAB}" type="slidenum">
              <a:rPr lang="en-US" smtClean="0"/>
              <a:t>‹#›</a:t>
            </a:fld>
            <a:endParaRPr lang="en-US" dirty="0"/>
          </a:p>
        </p:txBody>
      </p:sp>
    </p:spTree>
    <p:extLst>
      <p:ext uri="{BB962C8B-B14F-4D97-AF65-F5344CB8AC3E}">
        <p14:creationId xmlns:p14="http://schemas.microsoft.com/office/powerpoint/2010/main" val="362835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169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3E57-E82C-44C0-A626-65DC40D51E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CC1B8E-7174-4D60-9600-452FDABBC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A2B9B7-76B5-4583-BD56-42656DFA6F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CDE24E-AED2-4805-95B8-6FF986CCD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52D666-D9AA-46E9-9284-B2A6BA3DED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480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384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14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403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E999-6500-4261-BFB7-61A22CAC9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B83943-5EEB-4F94-8EEA-331E71A1F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DB0ECC-1D84-4E56-BD64-A135577DF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3261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F4903-2802-44B3-A366-9D2FA599F17F}"/>
              </a:ext>
            </a:extLst>
          </p:cNvPr>
          <p:cNvSpPr>
            <a:spLocks noGrp="1"/>
          </p:cNvSpPr>
          <p:nvPr>
            <p:ph type="title"/>
          </p:nvPr>
        </p:nvSpPr>
        <p:spPr>
          <a:xfrm>
            <a:off x="838200" y="365125"/>
            <a:ext cx="10515600" cy="8032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DC4B379-CBAA-4B9F-8D36-1A83BC2EC0CE}"/>
              </a:ext>
            </a:extLst>
          </p:cNvPr>
          <p:cNvSpPr>
            <a:spLocks noGrp="1"/>
          </p:cNvSpPr>
          <p:nvPr>
            <p:ph type="body" idx="1"/>
          </p:nvPr>
        </p:nvSpPr>
        <p:spPr>
          <a:xfrm>
            <a:off x="838200" y="1330461"/>
            <a:ext cx="10515600" cy="41836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id="{72F041E8-8966-486A-93D2-1D48649C61F8}"/>
              </a:ext>
            </a:extLst>
          </p:cNvPr>
          <p:cNvSpPr/>
          <p:nvPr userDrawn="1"/>
        </p:nvSpPr>
        <p:spPr>
          <a:xfrm>
            <a:off x="9125803"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mj-lt"/>
            </a:endParaRPr>
          </a:p>
        </p:txBody>
      </p:sp>
      <p:pic>
        <p:nvPicPr>
          <p:cNvPr id="14" name="Picture 13">
            <a:extLst>
              <a:ext uri="{FF2B5EF4-FFF2-40B4-BE49-F238E27FC236}">
                <a16:creationId xmlns:a16="http://schemas.microsoft.com/office/drawing/2014/main" id="{606F2D13-B305-4AF5-83F1-E488A7AA25BF}"/>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0283316" y="6066502"/>
            <a:ext cx="673402" cy="673402"/>
          </a:xfrm>
          <a:prstGeom prst="rect">
            <a:avLst/>
          </a:prstGeom>
        </p:spPr>
      </p:pic>
      <p:pic>
        <p:nvPicPr>
          <p:cNvPr id="15" name="Picture 14">
            <a:extLst>
              <a:ext uri="{FF2B5EF4-FFF2-40B4-BE49-F238E27FC236}">
                <a16:creationId xmlns:a16="http://schemas.microsoft.com/office/drawing/2014/main" id="{D16CADF3-918E-4D37-B501-81D644BF9825}"/>
              </a:ext>
            </a:extLst>
          </p:cNvPr>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9350823" y="5837082"/>
            <a:ext cx="721432" cy="1020918"/>
          </a:xfrm>
          <a:prstGeom prst="rect">
            <a:avLst/>
          </a:prstGeom>
        </p:spPr>
      </p:pic>
      <p:pic>
        <p:nvPicPr>
          <p:cNvPr id="17" name="Picture 4" descr="National Development Agency">
            <a:extLst>
              <a:ext uri="{FF2B5EF4-FFF2-40B4-BE49-F238E27FC236}">
                <a16:creationId xmlns:a16="http://schemas.microsoft.com/office/drawing/2014/main" id="{1BD63299-C114-41EA-90AB-3B6DBDC27CD5}"/>
              </a:ext>
            </a:extLst>
          </p:cNvPr>
          <p:cNvPicPr>
            <a:picLocks noChangeAspect="1" noChangeArrowheads="1"/>
          </p:cNvPicPr>
          <p:nvPr userDrawn="1"/>
        </p:nvPicPr>
        <p:blipFill>
          <a:blip r:embed="rId16" cstate="email">
            <a:extLst>
              <a:ext uri="{28A0092B-C50C-407E-A947-70E740481C1C}">
                <a14:useLocalDpi xmlns:a14="http://schemas.microsoft.com/office/drawing/2010/main"/>
              </a:ext>
            </a:extLst>
          </a:blip>
          <a:srcRect/>
          <a:stretch>
            <a:fillRect/>
          </a:stretch>
        </p:blipFill>
        <p:spPr bwMode="auto">
          <a:xfrm>
            <a:off x="8566150" y="5946986"/>
            <a:ext cx="515872" cy="78639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id="{31E18506-1CA4-484A-B276-165C56594203}"/>
              </a:ext>
            </a:extLst>
          </p:cNvPr>
          <p:cNvPicPr>
            <a:picLocks noChangeAspect="1" noChangeArrowheads="1"/>
          </p:cNvPicPr>
          <p:nvPr userDrawn="1"/>
        </p:nvPicPr>
        <p:blipFill>
          <a:blip r:embed="rId17" cstate="email">
            <a:extLst>
              <a:ext uri="{28A0092B-C50C-407E-A947-70E740481C1C}">
                <a14:useLocalDpi xmlns:a14="http://schemas.microsoft.com/office/drawing/2010/main"/>
              </a:ext>
            </a:extLst>
          </a:blip>
          <a:srcRect/>
          <a:stretch>
            <a:fillRect/>
          </a:stretch>
        </p:blipFill>
        <p:spPr bwMode="auto">
          <a:xfrm>
            <a:off x="637320" y="5938324"/>
            <a:ext cx="1750831" cy="91626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D433A343-558B-43F3-A8E6-B41A67E2BFB4}"/>
              </a:ext>
            </a:extLst>
          </p:cNvPr>
          <p:cNvSpPr/>
          <p:nvPr userDrawn="1"/>
        </p:nvSpPr>
        <p:spPr>
          <a:xfrm>
            <a:off x="0" y="-158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B48138"/>
              </a:solidFill>
            </a:endParaRPr>
          </a:p>
        </p:txBody>
      </p:sp>
      <p:sp>
        <p:nvSpPr>
          <p:cNvPr id="24" name="Rectangle 23">
            <a:extLst>
              <a:ext uri="{FF2B5EF4-FFF2-40B4-BE49-F238E27FC236}">
                <a16:creationId xmlns:a16="http://schemas.microsoft.com/office/drawing/2014/main" id="{A211CFFC-F9D9-8B43-AE15-5A874B99750E}"/>
              </a:ext>
            </a:extLst>
          </p:cNvPr>
          <p:cNvSpPr/>
          <p:nvPr userDrawn="1"/>
        </p:nvSpPr>
        <p:spPr>
          <a:xfrm>
            <a:off x="7150418" y="563332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B48138"/>
              </a:solidFill>
            </a:endParaRPr>
          </a:p>
        </p:txBody>
      </p:sp>
      <p:pic>
        <p:nvPicPr>
          <p:cNvPr id="25" name="Picture 24">
            <a:extLst>
              <a:ext uri="{FF2B5EF4-FFF2-40B4-BE49-F238E27FC236}">
                <a16:creationId xmlns:a16="http://schemas.microsoft.com/office/drawing/2014/main" id="{BE04898D-4836-FD4F-98AF-954B4D494D08}"/>
              </a:ext>
            </a:extLst>
          </p:cNvPr>
          <p:cNvPicPr>
            <a:picLocks noChangeAspect="1"/>
          </p:cNvPicPr>
          <p:nvPr userDrawn="1"/>
        </p:nvPicPr>
        <p:blipFill rotWithShape="1">
          <a:blip r:embed="rId18" cstate="email">
            <a:extLst>
              <a:ext uri="{28A0092B-C50C-407E-A947-70E740481C1C}">
                <a14:useLocalDpi xmlns:a14="http://schemas.microsoft.com/office/drawing/2010/main"/>
              </a:ext>
            </a:extLst>
          </a:blip>
          <a:srcRect/>
          <a:stretch/>
        </p:blipFill>
        <p:spPr>
          <a:xfrm>
            <a:off x="10988772" y="6029893"/>
            <a:ext cx="966309" cy="722291"/>
          </a:xfrm>
          <a:prstGeom prst="rect">
            <a:avLst/>
          </a:prstGeom>
        </p:spPr>
      </p:pic>
    </p:spTree>
    <p:extLst>
      <p:ext uri="{BB962C8B-B14F-4D97-AF65-F5344CB8AC3E}">
        <p14:creationId xmlns:p14="http://schemas.microsoft.com/office/powerpoint/2010/main" val="216961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6"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B48138"/>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B48138"/>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B48138"/>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20032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477982" y="3169920"/>
            <a:ext cx="11274136" cy="1838960"/>
          </a:xfrm>
        </p:spPr>
        <p:txBody>
          <a:bodyPr>
            <a:normAutofit/>
          </a:bodyPr>
          <a:lstStyle/>
          <a:p>
            <a:r>
              <a:rPr lang="en-US" sz="3600" b="1" dirty="0"/>
              <a:t>PORTFOLIO COMMITTEE ON SOCIAL DEVELOPMENT</a:t>
            </a:r>
          </a:p>
          <a:p>
            <a:r>
              <a:rPr lang="en-US" sz="3600" b="1" dirty="0"/>
              <a:t>DATE: 23 NOVEMBER 2022 </a:t>
            </a:r>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633845" y="457200"/>
            <a:ext cx="11211790" cy="1932709"/>
          </a:xfrm>
        </p:spPr>
        <p:txBody>
          <a:bodyPr>
            <a:noAutofit/>
          </a:bodyPr>
          <a:lstStyle/>
          <a:p>
            <a:r>
              <a:rPr lang="en-US" sz="3600" dirty="0"/>
              <a:t>ANNUAL REPORT ON THE IMPLEMENTATION OF THE NATIONAL PLAN OF ACTION FOR CHILDREN</a:t>
            </a:r>
            <a:endParaRPr lang="en-ZA" sz="36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186803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609600"/>
            <a:ext cx="11907981" cy="5399314"/>
          </a:xfrm>
        </p:spPr>
        <p:txBody>
          <a:bodyPr>
            <a:normAutofit fontScale="25000" lnSpcReduction="20000"/>
          </a:bodyPr>
          <a:lstStyle/>
          <a:p>
            <a:pPr algn="just">
              <a:lnSpc>
                <a:spcPct val="120000"/>
              </a:lnSpc>
            </a:pPr>
            <a:endParaRPr lang="en-US" sz="8000" dirty="0"/>
          </a:p>
          <a:p>
            <a:pPr marL="342900" indent="-342900" algn="just">
              <a:lnSpc>
                <a:spcPct val="120000"/>
              </a:lnSpc>
              <a:buFont typeface="Wingdings" panose="05000000000000000000" pitchFamily="2" charset="2"/>
              <a:buChar char="q"/>
            </a:pPr>
            <a:r>
              <a:rPr lang="en-US" sz="8000" dirty="0"/>
              <a:t>To strengthen and heighten awareness of the principles of Children’s Rights implementation; including civil rights, freedoms and capacities of the child within government departments and in the general public.</a:t>
            </a:r>
          </a:p>
          <a:p>
            <a:pPr marL="342900" indent="-342900" algn="just">
              <a:lnSpc>
                <a:spcPct val="120000"/>
              </a:lnSpc>
              <a:buFont typeface="Wingdings" panose="05000000000000000000" pitchFamily="2" charset="2"/>
              <a:buChar char="q"/>
            </a:pPr>
            <a:r>
              <a:rPr lang="en-US" sz="8000" dirty="0"/>
              <a:t> To support and embrace participation and contributions by children themselves and by the Children’s Rights sector towards the national transformation process and progress towards unity and social cohesion</a:t>
            </a:r>
          </a:p>
          <a:p>
            <a:pPr marL="285750" indent="-285750" algn="just">
              <a:lnSpc>
                <a:spcPct val="120000"/>
              </a:lnSpc>
              <a:spcAft>
                <a:spcPts val="1200"/>
              </a:spcAft>
              <a:buFont typeface="Wingdings" panose="05000000000000000000" pitchFamily="2" charset="2"/>
              <a:buChar char="q"/>
            </a:pPr>
            <a:endParaRPr lang="en-ZA" sz="7400" dirty="0">
              <a:solidFill>
                <a:srgbClr val="000000"/>
              </a:solidFill>
              <a:latin typeface="Times New Roman" panose="02020603050405020304" pitchFamily="18" charset="0"/>
              <a:ea typeface="Calibri" panose="020F0502020204030204" pitchFamily="34" charset="0"/>
            </a:endParaRPr>
          </a:p>
          <a:p>
            <a:pPr marL="285750" indent="-285750" algn="just">
              <a:lnSpc>
                <a:spcPct val="120000"/>
              </a:lnSpc>
              <a:spcAft>
                <a:spcPts val="1200"/>
              </a:spcAft>
              <a:buFont typeface="Wingdings" panose="05000000000000000000" pitchFamily="2" charset="2"/>
              <a:buChar char="q"/>
            </a:pPr>
            <a:r>
              <a:rPr lang="en-ZA" sz="8000" dirty="0">
                <a:solidFill>
                  <a:srgbClr val="000000"/>
                </a:solidFill>
                <a:ea typeface="Calibri" panose="020F0502020204030204" pitchFamily="34" charset="0"/>
              </a:rPr>
              <a:t>P</a:t>
            </a:r>
            <a:r>
              <a:rPr lang="en-ZA" sz="8000" dirty="0">
                <a:solidFill>
                  <a:srgbClr val="000000"/>
                </a:solidFill>
                <a:effectLst/>
                <a:ea typeface="Calibri" panose="020F0502020204030204" pitchFamily="34" charset="0"/>
              </a:rPr>
              <a:t>artnership with key stakeholders to implement various child rights advocacy programmes (local civil society organisations, funding to NGOs, working with development internation</a:t>
            </a:r>
            <a:r>
              <a:rPr lang="en-ZA" sz="8000" dirty="0">
                <a:solidFill>
                  <a:srgbClr val="000000"/>
                </a:solidFill>
                <a:ea typeface="Calibri" panose="020F0502020204030204" pitchFamily="34" charset="0"/>
              </a:rPr>
              <a:t>al organisations)</a:t>
            </a:r>
            <a:r>
              <a:rPr lang="en-ZA" sz="8000" dirty="0">
                <a:solidFill>
                  <a:srgbClr val="000000"/>
                </a:solidFill>
                <a:effectLst/>
                <a:ea typeface="Calibri" panose="020F0502020204030204" pitchFamily="34" charset="0"/>
              </a:rPr>
              <a:t>. </a:t>
            </a:r>
          </a:p>
          <a:p>
            <a:pPr marL="285750" indent="-285750" algn="just">
              <a:lnSpc>
                <a:spcPct val="120000"/>
              </a:lnSpc>
              <a:spcAft>
                <a:spcPts val="1200"/>
              </a:spcAft>
              <a:buFont typeface="Wingdings" panose="05000000000000000000" pitchFamily="2" charset="2"/>
              <a:buChar char="q"/>
            </a:pPr>
            <a:r>
              <a:rPr lang="en-ZA" sz="8000" dirty="0">
                <a:solidFill>
                  <a:srgbClr val="000000"/>
                </a:solidFill>
                <a:ea typeface="Calibri" panose="020F0502020204030204" pitchFamily="34" charset="0"/>
              </a:rPr>
              <a:t>D</a:t>
            </a:r>
            <a:r>
              <a:rPr lang="en-ZA" sz="8000" dirty="0">
                <a:solidFill>
                  <a:srgbClr val="000000"/>
                </a:solidFill>
                <a:effectLst/>
                <a:ea typeface="Calibri" panose="020F0502020204030204" pitchFamily="34" charset="0"/>
              </a:rPr>
              <a:t>raft Child Rights Advocacy Strategy developed. The strategy is to be utilised by</a:t>
            </a:r>
            <a:r>
              <a:rPr lang="en-ZA" sz="8000" b="1" i="1" dirty="0">
                <a:solidFill>
                  <a:srgbClr val="000000"/>
                </a:solidFill>
                <a:effectLst/>
                <a:ea typeface="Calibri" panose="020F0502020204030204" pitchFamily="34" charset="0"/>
              </a:rPr>
              <a:t> </a:t>
            </a:r>
            <a:r>
              <a:rPr lang="en-ZA" sz="8000" dirty="0">
                <a:solidFill>
                  <a:srgbClr val="000000"/>
                </a:solidFill>
                <a:effectLst/>
                <a:ea typeface="Calibri" panose="020F0502020204030204" pitchFamily="34" charset="0"/>
              </a:rPr>
              <a:t>different actors in the country - including Government, civil society, traditional authorities, faith-based and religious organisations, the private sector, politicians and children themselves - in advancing the rights and best interests of the children,</a:t>
            </a:r>
          </a:p>
          <a:p>
            <a:pPr marL="342900" indent="-342900" algn="just">
              <a:lnSpc>
                <a:spcPct val="120000"/>
              </a:lnSpc>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176645" y="124691"/>
            <a:ext cx="11907981" cy="484909"/>
          </a:xfrm>
        </p:spPr>
        <p:txBody>
          <a:bodyPr>
            <a:noAutofit/>
          </a:bodyPr>
          <a:lstStyle/>
          <a:p>
            <a:r>
              <a:rPr kumimoji="0" lang="en-US" sz="2800" b="1" i="0" u="none" strike="noStrike" kern="1200" cap="none" spc="0" normalizeH="0" baseline="0" noProof="0" dirty="0">
                <a:ln>
                  <a:noFill/>
                </a:ln>
                <a:solidFill>
                  <a:prstClr val="black"/>
                </a:solidFill>
                <a:effectLst/>
                <a:uLnTx/>
                <a:uFillTx/>
                <a:latin typeface="+mn-lt"/>
                <a:ea typeface="+mj-ea"/>
                <a:cs typeface="+mj-cs"/>
              </a:rPr>
              <a:t>NPAC </a:t>
            </a:r>
            <a:r>
              <a:rPr lang="en-US" sz="2800" dirty="0">
                <a:latin typeface="+mn-lt"/>
              </a:rPr>
              <a:t>OBJECTIVES</a:t>
            </a:r>
            <a:endParaRPr lang="en-ZA" sz="2800" dirty="0">
              <a:latin typeface="+mn-lt"/>
            </a:endParaRPr>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Rounded Corners 1">
            <a:extLst>
              <a:ext uri="{FF2B5EF4-FFF2-40B4-BE49-F238E27FC236}">
                <a16:creationId xmlns:a16="http://schemas.microsoft.com/office/drawing/2014/main" id="{A8F28AAE-C99A-F560-C5D4-4A0C34CD3A10}"/>
              </a:ext>
            </a:extLst>
          </p:cNvPr>
          <p:cNvSpPr/>
          <p:nvPr/>
        </p:nvSpPr>
        <p:spPr>
          <a:xfrm>
            <a:off x="1545772" y="636532"/>
            <a:ext cx="9525000" cy="457413"/>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OBJECTIVE 3 - </a:t>
            </a:r>
            <a:r>
              <a:rPr lang="en-ZA" sz="2400" b="1" dirty="0">
                <a:solidFill>
                  <a:schemeClr val="tx1"/>
                </a:solidFill>
              </a:rPr>
              <a:t>ADVOCACY LEVEL</a:t>
            </a:r>
            <a:r>
              <a:rPr lang="en-US" sz="2400" b="1" dirty="0">
                <a:solidFill>
                  <a:schemeClr val="tx1"/>
                </a:solidFill>
              </a:rPr>
              <a:t> </a:t>
            </a:r>
            <a:endParaRPr lang="en-ZA" sz="2400" b="1" dirty="0">
              <a:solidFill>
                <a:schemeClr val="tx1"/>
              </a:solidFill>
            </a:endParaRPr>
          </a:p>
        </p:txBody>
      </p:sp>
      <p:sp>
        <p:nvSpPr>
          <p:cNvPr id="4" name="Rectangle: Rounded Corners 3">
            <a:extLst>
              <a:ext uri="{FF2B5EF4-FFF2-40B4-BE49-F238E27FC236}">
                <a16:creationId xmlns:a16="http://schemas.microsoft.com/office/drawing/2014/main" id="{8DF60F6D-48EE-8216-2427-45C863979459}"/>
              </a:ext>
            </a:extLst>
          </p:cNvPr>
          <p:cNvSpPr/>
          <p:nvPr/>
        </p:nvSpPr>
        <p:spPr>
          <a:xfrm>
            <a:off x="1627414" y="3137075"/>
            <a:ext cx="9525000" cy="45741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KEY ACHIEVEMENTS </a:t>
            </a:r>
            <a:endParaRPr lang="en-ZA" sz="2400" b="1" dirty="0">
              <a:solidFill>
                <a:schemeClr val="tx1"/>
              </a:solidFill>
            </a:endParaRPr>
          </a:p>
        </p:txBody>
      </p:sp>
    </p:spTree>
    <p:extLst>
      <p:ext uri="{BB962C8B-B14F-4D97-AF65-F5344CB8AC3E}">
        <p14:creationId xmlns:p14="http://schemas.microsoft.com/office/powerpoint/2010/main" val="479199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402772"/>
            <a:ext cx="11907981" cy="5693228"/>
          </a:xfrm>
        </p:spPr>
        <p:txBody>
          <a:bodyPr>
            <a:normAutofit fontScale="25000" lnSpcReduction="20000"/>
          </a:bodyPr>
          <a:lstStyle/>
          <a:p>
            <a:pPr algn="just"/>
            <a:endParaRPr lang="en-US" sz="9600" b="1" dirty="0"/>
          </a:p>
          <a:p>
            <a:pPr marL="342900" indent="-342900" algn="just">
              <a:buFont typeface="Wingdings" panose="05000000000000000000" pitchFamily="2" charset="2"/>
              <a:buChar char="q"/>
            </a:pPr>
            <a:endParaRPr lang="en-US" sz="6200" dirty="0"/>
          </a:p>
          <a:p>
            <a:pPr marL="342900" indent="-342900" algn="just">
              <a:buFont typeface="Wingdings" panose="05000000000000000000" pitchFamily="2" charset="2"/>
              <a:buChar char="q"/>
            </a:pPr>
            <a:r>
              <a:rPr lang="en-US" sz="8000" dirty="0"/>
              <a:t>Strengthen leadership and consolidate institutional arrangements and measures of children’s rights coordination and implementation. </a:t>
            </a:r>
          </a:p>
          <a:p>
            <a:pPr marL="342900" indent="-342900" algn="just">
              <a:buFont typeface="Wingdings" panose="05000000000000000000" pitchFamily="2" charset="2"/>
              <a:buChar char="q"/>
            </a:pPr>
            <a:r>
              <a:rPr lang="en-US" sz="8000" dirty="0"/>
              <a:t>Create an enabling environment for the implementation of the 4th NPAC. </a:t>
            </a:r>
          </a:p>
          <a:p>
            <a:pPr marL="342900" indent="-342900" algn="just">
              <a:buFont typeface="Wingdings" panose="05000000000000000000" pitchFamily="2" charset="2"/>
              <a:buChar char="q"/>
            </a:pPr>
            <a:r>
              <a:rPr lang="en-US" sz="8000" dirty="0"/>
              <a:t>Enhance the influence and authority of the apex structure and its focal points. </a:t>
            </a:r>
          </a:p>
          <a:p>
            <a:pPr marL="342900" indent="-342900" algn="just">
              <a:buFont typeface="Wingdings" panose="05000000000000000000" pitchFamily="2" charset="2"/>
              <a:buChar char="q"/>
            </a:pPr>
            <a:r>
              <a:rPr lang="en-US" sz="8000" dirty="0"/>
              <a:t> Resource allocation: Align the Plan with government’s MTEF programme. </a:t>
            </a:r>
          </a:p>
          <a:p>
            <a:pPr lvl="0" algn="just">
              <a:lnSpc>
                <a:spcPct val="150000"/>
              </a:lnSpc>
            </a:pPr>
            <a:endParaRPr lang="en-ZA" sz="5500" dirty="0">
              <a:solidFill>
                <a:srgbClr val="000000"/>
              </a:solidFill>
              <a:effectLst/>
              <a:ea typeface="Calibri" panose="020F0502020204030204" pitchFamily="34" charset="0"/>
            </a:endParaRPr>
          </a:p>
          <a:p>
            <a:pPr lvl="0" algn="just">
              <a:lnSpc>
                <a:spcPct val="120000"/>
              </a:lnSpc>
            </a:pPr>
            <a:r>
              <a:rPr lang="en-ZA" sz="8000" dirty="0">
                <a:solidFill>
                  <a:srgbClr val="000000"/>
                </a:solidFill>
                <a:effectLst/>
                <a:ea typeface="Calibri" panose="020F0502020204030204" pitchFamily="34" charset="0"/>
              </a:rPr>
              <a:t>The sub programme for strengthening institutional Support and </a:t>
            </a:r>
            <a:r>
              <a:rPr lang="en-ZA" sz="8000" dirty="0">
                <a:solidFill>
                  <a:srgbClr val="000000"/>
                </a:solidFill>
                <a:ea typeface="Calibri" panose="020F0502020204030204" pitchFamily="34" charset="0"/>
              </a:rPr>
              <a:t>cap</a:t>
            </a:r>
            <a:r>
              <a:rPr lang="en-ZA" sz="8000" dirty="0">
                <a:solidFill>
                  <a:srgbClr val="000000"/>
                </a:solidFill>
                <a:effectLst/>
                <a:ea typeface="Calibri" panose="020F0502020204030204" pitchFamily="34" charset="0"/>
              </a:rPr>
              <a:t>acity development has been established with key partners to advocate for a strengthened Child Rights Governance system. The main purpose is to;</a:t>
            </a:r>
          </a:p>
          <a:p>
            <a:pPr marL="571500" indent="-571500" algn="just">
              <a:lnSpc>
                <a:spcPct val="120000"/>
              </a:lnSpc>
              <a:buFont typeface="Wingdings" panose="05000000000000000000" pitchFamily="2" charset="2"/>
              <a:buChar char="q"/>
            </a:pPr>
            <a:r>
              <a:rPr lang="en-ZA" sz="8000" dirty="0">
                <a:solidFill>
                  <a:srgbClr val="000000"/>
                </a:solidFill>
                <a:effectLst/>
                <a:ea typeface="Calibri" panose="020F0502020204030204" pitchFamily="34" charset="0"/>
              </a:rPr>
              <a:t>Increase knowledge and awareness of CRG.</a:t>
            </a:r>
          </a:p>
          <a:p>
            <a:pPr marL="571500" indent="-571500" algn="just">
              <a:lnSpc>
                <a:spcPct val="120000"/>
              </a:lnSpc>
              <a:buFont typeface="Wingdings" panose="05000000000000000000" pitchFamily="2" charset="2"/>
              <a:buChar char="q"/>
            </a:pPr>
            <a:r>
              <a:rPr lang="en-ZA" sz="8000" dirty="0">
                <a:solidFill>
                  <a:srgbClr val="000000"/>
                </a:solidFill>
                <a:effectLst/>
                <a:ea typeface="Calibri" panose="020F0502020204030204" pitchFamily="34" charset="0"/>
              </a:rPr>
              <a:t>Secure high-level leadership of the national CRG agenda and system.</a:t>
            </a:r>
          </a:p>
          <a:p>
            <a:pPr marL="571500" indent="-571500" algn="just">
              <a:lnSpc>
                <a:spcPct val="120000"/>
              </a:lnSpc>
              <a:buFont typeface="Wingdings" panose="05000000000000000000" pitchFamily="2" charset="2"/>
              <a:buChar char="q"/>
            </a:pPr>
            <a:r>
              <a:rPr lang="en-ZA" sz="8000" dirty="0">
                <a:solidFill>
                  <a:srgbClr val="000000"/>
                </a:solidFill>
                <a:effectLst/>
                <a:ea typeface="Calibri" panose="020F0502020204030204" pitchFamily="34" charset="0"/>
              </a:rPr>
              <a:t>strengthen capacity of role players to engage in CRG and.</a:t>
            </a:r>
          </a:p>
          <a:p>
            <a:pPr marL="571500" indent="-571500" algn="just">
              <a:lnSpc>
                <a:spcPct val="120000"/>
              </a:lnSpc>
              <a:buFont typeface="Wingdings" panose="05000000000000000000" pitchFamily="2" charset="2"/>
              <a:buChar char="q"/>
            </a:pPr>
            <a:r>
              <a:rPr lang="en-ZA" sz="8000" dirty="0">
                <a:solidFill>
                  <a:srgbClr val="000000"/>
                </a:solidFill>
                <a:effectLst/>
                <a:ea typeface="Calibri" panose="020F0502020204030204" pitchFamily="34" charset="0"/>
              </a:rPr>
              <a:t>Secure commitments from responsible role players to strengthen the national and their own CRG system.</a:t>
            </a:r>
            <a:endParaRPr lang="en-US" sz="8000" dirty="0"/>
          </a:p>
          <a:p>
            <a:pPr marL="342900" indent="-342900" algn="just">
              <a:buFont typeface="Wingdings" panose="05000000000000000000" pitchFamily="2" charset="2"/>
              <a:buChar char="q"/>
            </a:pPr>
            <a:endParaRPr lang="en-US" sz="5100" b="1" dirty="0"/>
          </a:p>
          <a:p>
            <a:pPr algn="just"/>
            <a:endParaRPr lang="en-US" sz="9600" b="1" dirty="0"/>
          </a:p>
          <a:p>
            <a:pPr marL="285750" lvl="0" indent="-285750" algn="just">
              <a:lnSpc>
                <a:spcPct val="120000"/>
              </a:lnSpc>
              <a:spcAft>
                <a:spcPts val="1200"/>
              </a:spcAf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176645" y="124692"/>
            <a:ext cx="11907981" cy="368524"/>
          </a:xfrm>
        </p:spPr>
        <p:txBody>
          <a:bodyPr>
            <a:noAutofit/>
          </a:bodyPr>
          <a:lstStyle/>
          <a:p>
            <a:r>
              <a:rPr kumimoji="0" lang="en-US" sz="2800" b="1" i="0" u="none" strike="noStrike" kern="1200" cap="none" spc="0" normalizeH="0" baseline="0" noProof="0" dirty="0">
                <a:ln>
                  <a:noFill/>
                </a:ln>
                <a:solidFill>
                  <a:prstClr val="black"/>
                </a:solidFill>
                <a:effectLst/>
                <a:uLnTx/>
                <a:uFillTx/>
                <a:latin typeface="+mn-lt"/>
                <a:ea typeface="+mj-ea"/>
                <a:cs typeface="+mj-cs"/>
              </a:rPr>
              <a:t>NPAC </a:t>
            </a:r>
            <a:r>
              <a:rPr lang="en-US" sz="2800" dirty="0">
                <a:latin typeface="+mn-lt"/>
              </a:rPr>
              <a:t>OBJECTIVES</a:t>
            </a:r>
            <a:endParaRPr lang="en-ZA" sz="2800" dirty="0">
              <a:latin typeface="+mn-lt"/>
            </a:endParaRPr>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4" name="Rectangle: Rounded Corners 3">
            <a:extLst>
              <a:ext uri="{FF2B5EF4-FFF2-40B4-BE49-F238E27FC236}">
                <a16:creationId xmlns:a16="http://schemas.microsoft.com/office/drawing/2014/main" id="{0E706C13-C0C9-1BEC-EDD5-B582F4944E47}"/>
              </a:ext>
            </a:extLst>
          </p:cNvPr>
          <p:cNvSpPr/>
          <p:nvPr/>
        </p:nvSpPr>
        <p:spPr>
          <a:xfrm>
            <a:off x="2787588" y="493216"/>
            <a:ext cx="6977742" cy="39347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000" b="1" dirty="0">
                <a:solidFill>
                  <a:schemeClr val="tx1"/>
                </a:solidFill>
              </a:rPr>
              <a:t>OBJECTIVE 4 - INSTITUTIONAL LEVEL</a:t>
            </a:r>
          </a:p>
        </p:txBody>
      </p:sp>
      <p:sp>
        <p:nvSpPr>
          <p:cNvPr id="5" name="Rectangle: Rounded Corners 4">
            <a:extLst>
              <a:ext uri="{FF2B5EF4-FFF2-40B4-BE49-F238E27FC236}">
                <a16:creationId xmlns:a16="http://schemas.microsoft.com/office/drawing/2014/main" id="{0BF2F630-D8A8-6197-A5F9-DE284394B1D7}"/>
              </a:ext>
            </a:extLst>
          </p:cNvPr>
          <p:cNvSpPr/>
          <p:nvPr/>
        </p:nvSpPr>
        <p:spPr>
          <a:xfrm>
            <a:off x="2915196" y="5475514"/>
            <a:ext cx="4571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7" name="Rectangle: Rounded Corners 6">
            <a:extLst>
              <a:ext uri="{FF2B5EF4-FFF2-40B4-BE49-F238E27FC236}">
                <a16:creationId xmlns:a16="http://schemas.microsoft.com/office/drawing/2014/main" id="{0A869AC7-F789-6BBC-8625-3D08EA6077ED}"/>
              </a:ext>
            </a:extLst>
          </p:cNvPr>
          <p:cNvSpPr/>
          <p:nvPr/>
        </p:nvSpPr>
        <p:spPr>
          <a:xfrm>
            <a:off x="2849882" y="2658482"/>
            <a:ext cx="6977742" cy="39347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KEY ACHIEVEMENTS</a:t>
            </a:r>
            <a:endParaRPr lang="en-ZA" sz="2000" b="1" dirty="0">
              <a:solidFill>
                <a:schemeClr val="tx1"/>
              </a:solidFill>
            </a:endParaRPr>
          </a:p>
        </p:txBody>
      </p:sp>
    </p:spTree>
    <p:extLst>
      <p:ext uri="{BB962C8B-B14F-4D97-AF65-F5344CB8AC3E}">
        <p14:creationId xmlns:p14="http://schemas.microsoft.com/office/powerpoint/2010/main" val="2120282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424544"/>
            <a:ext cx="11907981" cy="5186144"/>
          </a:xfrm>
        </p:spPr>
        <p:txBody>
          <a:bodyPr>
            <a:normAutofit fontScale="62500" lnSpcReduction="20000"/>
          </a:bodyPr>
          <a:lstStyle/>
          <a:p>
            <a:pPr marL="342900" indent="-342900" algn="just">
              <a:buFont typeface="Wingdings" panose="05000000000000000000" pitchFamily="2" charset="2"/>
              <a:buChar char="q"/>
            </a:pPr>
            <a:endParaRPr lang="en-US" b="1" dirty="0"/>
          </a:p>
          <a:p>
            <a:pPr algn="just"/>
            <a:endParaRPr lang="en-US" sz="2200" b="1" dirty="0"/>
          </a:p>
          <a:p>
            <a:pPr algn="just"/>
            <a:r>
              <a:rPr lang="en-US" sz="2900" dirty="0"/>
              <a:t>This includes amongst others, to</a:t>
            </a:r>
          </a:p>
          <a:p>
            <a:pPr marL="342900" indent="-342900" algn="just">
              <a:buFont typeface="Wingdings" panose="05000000000000000000" pitchFamily="2" charset="2"/>
              <a:buChar char="q"/>
            </a:pPr>
            <a:r>
              <a:rPr lang="en-US" sz="2900" dirty="0"/>
              <a:t>Coordinate and facilitate compliance with South Africa’s Child Rights treaty reporting, the dissemination and South Africa’s response to the concluding observations and recommendations received from the UN and AU committees, respectively. </a:t>
            </a:r>
          </a:p>
          <a:p>
            <a:pPr marL="342900" indent="-342900" algn="just">
              <a:buFont typeface="Wingdings" panose="05000000000000000000" pitchFamily="2" charset="2"/>
              <a:buChar char="q"/>
            </a:pPr>
            <a:r>
              <a:rPr lang="en-US" sz="2900" dirty="0"/>
              <a:t>Mobilise the involvement of strategic partners in the implementation of the national children’s rights agenda</a:t>
            </a:r>
          </a:p>
          <a:p>
            <a:pPr algn="just"/>
            <a:endParaRPr lang="en-US" sz="2900" dirty="0">
              <a:latin typeface="+mj-lt"/>
            </a:endParaRPr>
          </a:p>
          <a:p>
            <a:pPr marL="342900" indent="-342900" algn="just">
              <a:buFont typeface="Wingdings" panose="05000000000000000000" pitchFamily="2" charset="2"/>
              <a:buChar char="q"/>
            </a:pPr>
            <a:endParaRPr lang="en-ZA" sz="2900" dirty="0">
              <a:effectLst/>
              <a:latin typeface="+mj-lt"/>
              <a:ea typeface="MS Mincho" panose="02020609040205080304" pitchFamily="49" charset="-128"/>
              <a:cs typeface="Times New Roman" panose="02020603050405020304" pitchFamily="18" charset="0"/>
            </a:endParaRPr>
          </a:p>
          <a:p>
            <a:pPr marL="342900" indent="-342900" algn="just">
              <a:buFont typeface="Wingdings" panose="05000000000000000000" pitchFamily="2" charset="2"/>
              <a:buChar char="q"/>
            </a:pPr>
            <a:r>
              <a:rPr lang="en-ZA" sz="2900" dirty="0">
                <a:effectLst/>
                <a:ea typeface="MS Mincho" panose="02020609040205080304" pitchFamily="49" charset="-128"/>
                <a:cs typeface="Times New Roman" panose="02020603050405020304" pitchFamily="18" charset="0"/>
              </a:rPr>
              <a:t>Committees have been established to </a:t>
            </a:r>
            <a:r>
              <a:rPr lang="en-ZA" sz="2900" dirty="0">
                <a:effectLst/>
                <a:ea typeface="Calibri" panose="020F0502020204030204" pitchFamily="34" charset="0"/>
                <a:cs typeface="Times New Roman" panose="02020603050405020304" pitchFamily="18" charset="0"/>
              </a:rPr>
              <a:t>facilitate mainstreaming and coordination of child rights issues at</a:t>
            </a:r>
            <a:r>
              <a:rPr lang="en-ZA" sz="2900" dirty="0">
                <a:effectLst/>
                <a:ea typeface="MS Mincho" panose="02020609040205080304" pitchFamily="49" charset="-128"/>
                <a:cs typeface="Times New Roman" panose="02020603050405020304" pitchFamily="18" charset="0"/>
              </a:rPr>
              <a:t> national and provincial level</a:t>
            </a:r>
          </a:p>
          <a:p>
            <a:pPr marL="800100" lvl="1" indent="-342900" algn="just">
              <a:buFont typeface="Wingdings" panose="05000000000000000000" pitchFamily="2" charset="2"/>
              <a:buChar char="q"/>
            </a:pPr>
            <a:r>
              <a:rPr lang="en-ZA" sz="2900" dirty="0">
                <a:ea typeface="MS Mincho" panose="02020609040205080304" pitchFamily="49" charset="-128"/>
                <a:cs typeface="Times New Roman" panose="02020603050405020304" pitchFamily="18" charset="0"/>
              </a:rPr>
              <a:t>National – National Steering Committee on Child Rights and the</a:t>
            </a:r>
            <a:r>
              <a:rPr lang="en-US" sz="2900" dirty="0"/>
              <a:t> Children’s Rights Intersectoral Coordination Committee</a:t>
            </a:r>
          </a:p>
          <a:p>
            <a:pPr marL="800100" lvl="1" indent="-342900" algn="just">
              <a:buFont typeface="Wingdings" panose="05000000000000000000" pitchFamily="2" charset="2"/>
              <a:buChar char="q"/>
            </a:pPr>
            <a:r>
              <a:rPr lang="en-US" sz="2900" dirty="0"/>
              <a:t>Provincial – Provincial Steering Committee on Child Rights</a:t>
            </a:r>
          </a:p>
          <a:p>
            <a:pPr marL="342900" indent="-342900" algn="just">
              <a:buFont typeface="Wingdings" panose="05000000000000000000" pitchFamily="2" charset="2"/>
              <a:buChar char="q"/>
            </a:pPr>
            <a:r>
              <a:rPr lang="en-US" sz="2900" dirty="0"/>
              <a:t>Monitoring and tracking departmental progress on the implementation of child rights issues (Departmental annual reports)</a:t>
            </a:r>
          </a:p>
          <a:p>
            <a:pPr marL="342900" indent="-342900" algn="just">
              <a:buFont typeface="Wingdings" panose="05000000000000000000" pitchFamily="2" charset="2"/>
              <a:buChar char="q"/>
            </a:pPr>
            <a:r>
              <a:rPr lang="en-US" sz="2900" dirty="0"/>
              <a:t>Compilation of child rights annual reports</a:t>
            </a:r>
          </a:p>
          <a:p>
            <a:pPr marL="342900" indent="-342900" algn="just">
              <a:buFont typeface="Wingdings" panose="05000000000000000000" pitchFamily="2" charset="2"/>
              <a:buChar char="q"/>
            </a:pPr>
            <a:r>
              <a:rPr lang="en-US" sz="2900" dirty="0"/>
              <a:t>Treaty reporting compliance –disseminating concluding observations, Research, coordination of inputs, compilation and submission of State Party reports</a:t>
            </a:r>
            <a:r>
              <a:rPr lang="en-ZA" sz="2900" dirty="0"/>
              <a:t>.</a:t>
            </a:r>
            <a:endParaRPr lang="en-US" sz="2900"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176645" y="124692"/>
            <a:ext cx="11907981" cy="376052"/>
          </a:xfrm>
        </p:spPr>
        <p:txBody>
          <a:bodyPr>
            <a:noAutofit/>
          </a:bodyPr>
          <a:lstStyle/>
          <a:p>
            <a:r>
              <a:rPr kumimoji="0" lang="en-US" sz="2800" b="1" i="0" u="none" strike="noStrike" kern="1200" cap="none" spc="0" normalizeH="0" baseline="0" noProof="0" dirty="0">
                <a:ln>
                  <a:noFill/>
                </a:ln>
                <a:solidFill>
                  <a:prstClr val="black"/>
                </a:solidFill>
                <a:effectLst/>
                <a:uLnTx/>
                <a:uFillTx/>
                <a:latin typeface="+mn-lt"/>
                <a:ea typeface="+mj-ea"/>
                <a:cs typeface="+mj-cs"/>
              </a:rPr>
              <a:t>NPAC </a:t>
            </a:r>
            <a:r>
              <a:rPr lang="en-US" sz="2800" dirty="0">
                <a:latin typeface="+mn-lt"/>
              </a:rPr>
              <a:t>OBJECTIVES</a:t>
            </a:r>
            <a:endParaRPr lang="en-ZA" sz="2800" dirty="0">
              <a:latin typeface="+mn-lt"/>
            </a:endParaRPr>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Rounded Corners 1">
            <a:extLst>
              <a:ext uri="{FF2B5EF4-FFF2-40B4-BE49-F238E27FC236}">
                <a16:creationId xmlns:a16="http://schemas.microsoft.com/office/drawing/2014/main" id="{A8F28AAE-C99A-F560-C5D4-4A0C34CD3A10}"/>
              </a:ext>
            </a:extLst>
          </p:cNvPr>
          <p:cNvSpPr/>
          <p:nvPr/>
        </p:nvSpPr>
        <p:spPr>
          <a:xfrm>
            <a:off x="1719942" y="527675"/>
            <a:ext cx="9318171" cy="37605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OBJECTIVE 5 – </a:t>
            </a:r>
            <a:r>
              <a:rPr lang="en-ZA" sz="2400" b="1" dirty="0">
                <a:solidFill>
                  <a:schemeClr val="tx1"/>
                </a:solidFill>
              </a:rPr>
              <a:t>MONITORING AND EVALUATION</a:t>
            </a:r>
          </a:p>
        </p:txBody>
      </p:sp>
      <p:sp>
        <p:nvSpPr>
          <p:cNvPr id="3" name="Rectangle: Rounded Corners 2">
            <a:extLst>
              <a:ext uri="{FF2B5EF4-FFF2-40B4-BE49-F238E27FC236}">
                <a16:creationId xmlns:a16="http://schemas.microsoft.com/office/drawing/2014/main" id="{891A4393-F4ED-BD8C-AA9B-11D3C771B7FD}"/>
              </a:ext>
            </a:extLst>
          </p:cNvPr>
          <p:cNvSpPr/>
          <p:nvPr/>
        </p:nvSpPr>
        <p:spPr>
          <a:xfrm>
            <a:off x="1589314" y="2359428"/>
            <a:ext cx="9318171" cy="37605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KEY ACHIEVEMENTS </a:t>
            </a:r>
            <a:endParaRPr lang="en-ZA" sz="2400" b="1" dirty="0">
              <a:solidFill>
                <a:schemeClr val="tx1"/>
              </a:solidFill>
            </a:endParaRPr>
          </a:p>
        </p:txBody>
      </p:sp>
    </p:spTree>
    <p:extLst>
      <p:ext uri="{BB962C8B-B14F-4D97-AF65-F5344CB8AC3E}">
        <p14:creationId xmlns:p14="http://schemas.microsoft.com/office/powerpoint/2010/main" val="1401750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827314"/>
            <a:ext cx="11907981" cy="4783374"/>
          </a:xfrm>
        </p:spPr>
        <p:txBody>
          <a:bodyPr>
            <a:normAutofit/>
          </a:bodyPr>
          <a:lstStyle/>
          <a:p>
            <a:pPr marL="342900" indent="-342900" algn="just">
              <a:lnSpc>
                <a:spcPct val="100000"/>
              </a:lnSpc>
              <a:buFont typeface="Wingdings" panose="05000000000000000000" pitchFamily="2" charset="2"/>
              <a:buChar char="q"/>
            </a:pPr>
            <a:r>
              <a:rPr lang="en-ZA" dirty="0"/>
              <a:t>As part of, and to support its wider child rights governance mandate the office is expected to; </a:t>
            </a:r>
            <a:endParaRPr lang="en-ZA" sz="2800" dirty="0"/>
          </a:p>
          <a:p>
            <a:pPr marL="342900" indent="-342900" algn="just">
              <a:buFont typeface="Wingdings" panose="05000000000000000000" pitchFamily="2" charset="2"/>
              <a:buChar char="q"/>
            </a:pPr>
            <a:endParaRPr lang="en-ZA" b="1" dirty="0"/>
          </a:p>
          <a:p>
            <a:pPr marL="342900" indent="-342900" algn="jus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24691"/>
            <a:ext cx="10153046" cy="563221"/>
          </a:xfrm>
        </p:spPr>
        <p:txBody>
          <a:bodyPr>
            <a:noAutofit/>
          </a:bodyPr>
          <a:lstStyle/>
          <a:p>
            <a:r>
              <a:rPr lang="en-US" sz="3200" dirty="0"/>
              <a:t>ORC’S REPORTING MANDATE</a:t>
            </a:r>
            <a:endParaRPr lang="en-ZA" sz="32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graphicFrame>
        <p:nvGraphicFramePr>
          <p:cNvPr id="3" name="Diagram 2">
            <a:extLst>
              <a:ext uri="{FF2B5EF4-FFF2-40B4-BE49-F238E27FC236}">
                <a16:creationId xmlns:a16="http://schemas.microsoft.com/office/drawing/2014/main" id="{630C3DC8-0D42-F023-12FD-FB5295FE4D59}"/>
              </a:ext>
            </a:extLst>
          </p:cNvPr>
          <p:cNvGraphicFramePr/>
          <p:nvPr>
            <p:extLst>
              <p:ext uri="{D42A27DB-BD31-4B8C-83A1-F6EECF244321}">
                <p14:modId xmlns:p14="http://schemas.microsoft.com/office/powerpoint/2010/main" val="4220316985"/>
              </p:ext>
            </p:extLst>
          </p:nvPr>
        </p:nvGraphicFramePr>
        <p:xfrm>
          <a:off x="176645" y="1524000"/>
          <a:ext cx="11907981" cy="46143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1500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576945"/>
            <a:ext cx="11907981" cy="5341520"/>
          </a:xfrm>
        </p:spPr>
        <p:txBody>
          <a:bodyPr>
            <a:normAutofit fontScale="92500" lnSpcReduction="20000"/>
          </a:bodyPr>
          <a:lstStyle/>
          <a:p>
            <a:pPr algn="just">
              <a:lnSpc>
                <a:spcPct val="170000"/>
              </a:lnSpc>
            </a:pPr>
            <a:r>
              <a:rPr lang="en-ZA" sz="2200" dirty="0">
                <a:effectLst/>
                <a:ea typeface="Calibri" panose="020F0502020204030204" pitchFamily="34" charset="0"/>
              </a:rPr>
              <a:t>To ensure that the above reporting mandate is achieved, the office:</a:t>
            </a:r>
          </a:p>
          <a:p>
            <a:pPr marL="342900" indent="-342900" algn="just">
              <a:lnSpc>
                <a:spcPct val="170000"/>
              </a:lnSpc>
              <a:buFont typeface="Wingdings" panose="05000000000000000000" pitchFamily="2" charset="2"/>
              <a:buChar char="q"/>
            </a:pPr>
            <a:r>
              <a:rPr lang="en-ZA" sz="2200" dirty="0">
                <a:effectLst/>
                <a:ea typeface="Calibri" panose="020F0502020204030204" pitchFamily="34" charset="0"/>
              </a:rPr>
              <a:t>Has adopted the child rights governance system to;</a:t>
            </a:r>
          </a:p>
          <a:p>
            <a:pPr marL="800100" lvl="1" indent="-342900" algn="just">
              <a:lnSpc>
                <a:spcPct val="170000"/>
              </a:lnSpc>
              <a:buFont typeface="Wingdings" panose="05000000000000000000" pitchFamily="2" charset="2"/>
              <a:buChar char="q"/>
            </a:pPr>
            <a:r>
              <a:rPr lang="en-ZA" sz="2200" dirty="0">
                <a:ea typeface="Calibri" panose="020F0502020204030204" pitchFamily="34" charset="0"/>
              </a:rPr>
              <a:t>P</a:t>
            </a:r>
            <a:r>
              <a:rPr lang="en-ZA" sz="2200" dirty="0">
                <a:effectLst/>
                <a:ea typeface="Calibri" panose="020F0502020204030204" pitchFamily="34" charset="0"/>
              </a:rPr>
              <a:t>rovide leadership, coordination, technical support, monitoring, oversight and ongoing system’s strengthening of the country’s collective efforts to ensure the realization of children’s rights.</a:t>
            </a:r>
          </a:p>
          <a:p>
            <a:pPr marL="342900" indent="-342900" algn="just">
              <a:lnSpc>
                <a:spcPct val="170000"/>
              </a:lnSpc>
              <a:buFont typeface="Wingdings" panose="05000000000000000000" pitchFamily="2" charset="2"/>
              <a:buChar char="q"/>
            </a:pPr>
            <a:r>
              <a:rPr lang="en-ZA" sz="2200" dirty="0">
                <a:ea typeface="Calibri" panose="020F0502020204030204" pitchFamily="34" charset="0"/>
              </a:rPr>
              <a:t>Will from 2022 onwards </a:t>
            </a:r>
            <a:r>
              <a:rPr lang="en-ZA" sz="2200" dirty="0">
                <a:effectLst/>
                <a:ea typeface="Calibri" panose="020F0502020204030204" pitchFamily="34" charset="0"/>
              </a:rPr>
              <a:t>develop an evidence-based analytical annual Child Rights status report that documents progress made, as well as gaps and challenges. </a:t>
            </a:r>
          </a:p>
          <a:p>
            <a:pPr marL="800100" lvl="1" indent="-342900" algn="just">
              <a:lnSpc>
                <a:spcPct val="170000"/>
              </a:lnSpc>
              <a:buFont typeface="Wingdings" panose="05000000000000000000" pitchFamily="2" charset="2"/>
              <a:buChar char="q"/>
            </a:pPr>
            <a:r>
              <a:rPr lang="en-ZA" sz="2200" dirty="0">
                <a:effectLst/>
                <a:ea typeface="Calibri" panose="020F0502020204030204" pitchFamily="34" charset="0"/>
              </a:rPr>
              <a:t>The report is to be used across the governance cycle to support and inform a process of ongoing national and sectoral/departmental system’s strengthening. </a:t>
            </a:r>
          </a:p>
          <a:p>
            <a:pPr marL="800100" lvl="1" indent="-342900" algn="just">
              <a:lnSpc>
                <a:spcPct val="170000"/>
              </a:lnSpc>
              <a:buFont typeface="Wingdings" panose="05000000000000000000" pitchFamily="2" charset="2"/>
              <a:buChar char="q"/>
            </a:pPr>
            <a:r>
              <a:rPr lang="en-ZA" sz="2200" dirty="0">
                <a:effectLst/>
                <a:ea typeface="Calibri" panose="020F0502020204030204" pitchFamily="34" charset="0"/>
              </a:rPr>
              <a:t>In addition, it will inform all initial and periodic treaty and development progress reports to the AU and UN. </a:t>
            </a:r>
          </a:p>
          <a:p>
            <a:pPr marL="342900" indent="-342900" algn="just">
              <a:lnSpc>
                <a:spcPct val="170000"/>
              </a:lnSpc>
              <a:buFont typeface="Wingdings" panose="05000000000000000000" pitchFamily="2" charset="2"/>
              <a:buChar char="q"/>
            </a:pPr>
            <a:endParaRPr lang="en-ZA" sz="1800" dirty="0">
              <a:effectLst/>
              <a:latin typeface="Times New Roman" panose="02020603050405020304" pitchFamily="18" charset="0"/>
              <a:ea typeface="Calibri" panose="020F0502020204030204" pitchFamily="34" charset="0"/>
            </a:endParaRPr>
          </a:p>
          <a:p>
            <a:pPr algn="just">
              <a:lnSpc>
                <a:spcPct val="170000"/>
              </a:lnSpc>
            </a:pPr>
            <a:endParaRPr lang="en-ZA" sz="2800" dirty="0"/>
          </a:p>
          <a:p>
            <a:pPr marL="342900" indent="-342900" algn="just">
              <a:buFont typeface="Wingdings" panose="05000000000000000000" pitchFamily="2" charset="2"/>
              <a:buChar char="q"/>
            </a:pPr>
            <a:endParaRPr lang="en-ZA" b="1" dirty="0"/>
          </a:p>
          <a:p>
            <a:pPr marL="342900" indent="-342900" algn="jus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7999" y="124692"/>
            <a:ext cx="11507355" cy="452252"/>
          </a:xfrm>
        </p:spPr>
        <p:txBody>
          <a:bodyPr>
            <a:noAutofit/>
          </a:bodyPr>
          <a:lstStyle/>
          <a:p>
            <a:r>
              <a:rPr lang="en-US" sz="2400" dirty="0"/>
              <a:t>KEY PROGRESS TOWARDS ACHIEVEING ORC’S REPORTING MANDATE</a:t>
            </a:r>
            <a:endParaRPr lang="en-ZA" sz="24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1273043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939534"/>
            <a:ext cx="11907981" cy="4671153"/>
          </a:xfrm>
        </p:spPr>
        <p:txBody>
          <a:bodyPr>
            <a:normAutofit/>
          </a:bodyPr>
          <a:lstStyle/>
          <a:p>
            <a:pPr marL="342900" indent="-342900" algn="just">
              <a:lnSpc>
                <a:spcPct val="170000"/>
              </a:lnSpc>
              <a:buFont typeface="Wingdings" panose="05000000000000000000" pitchFamily="2" charset="2"/>
              <a:buChar char="q"/>
            </a:pPr>
            <a:r>
              <a:rPr lang="en-ZA" sz="2800" dirty="0"/>
              <a:t> Human resources / capacity</a:t>
            </a:r>
          </a:p>
          <a:p>
            <a:pPr marL="342900" indent="-342900" algn="just">
              <a:lnSpc>
                <a:spcPct val="170000"/>
              </a:lnSpc>
              <a:buFont typeface="Wingdings" panose="05000000000000000000" pitchFamily="2" charset="2"/>
              <a:buChar char="q"/>
            </a:pPr>
            <a:r>
              <a:rPr lang="en-ZA" sz="2800" dirty="0"/>
              <a:t>Inadequate budget</a:t>
            </a:r>
          </a:p>
          <a:p>
            <a:pPr algn="just">
              <a:lnSpc>
                <a:spcPct val="170000"/>
              </a:lnSpc>
            </a:pPr>
            <a:r>
              <a:rPr lang="en-ZA" b="1" dirty="0"/>
              <a:t>PLANS TO MITIGATE THESE CHALLENGES</a:t>
            </a:r>
          </a:p>
          <a:p>
            <a:pPr marL="342900" indent="-342900" algn="just">
              <a:lnSpc>
                <a:spcPct val="170000"/>
              </a:lnSpc>
              <a:buFont typeface="Wingdings" panose="05000000000000000000" pitchFamily="2" charset="2"/>
              <a:buChar char="q"/>
            </a:pPr>
            <a:r>
              <a:rPr lang="en-ZA" sz="2800" dirty="0"/>
              <a:t>Short term contracts on savings</a:t>
            </a:r>
          </a:p>
          <a:p>
            <a:pPr marL="342900" indent="-342900" algn="just">
              <a:lnSpc>
                <a:spcPct val="170000"/>
              </a:lnSpc>
              <a:buFont typeface="Wingdings" panose="05000000000000000000" pitchFamily="2" charset="2"/>
              <a:buChar char="q"/>
            </a:pPr>
            <a:r>
              <a:rPr lang="en-ZA" sz="2800" dirty="0"/>
              <a:t>Partner with developmental organisations on priorities</a:t>
            </a:r>
            <a:endParaRPr lang="en-ZA" dirty="0"/>
          </a:p>
          <a:p>
            <a:pPr marL="342900" indent="-342900" algn="jus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217713"/>
            <a:ext cx="10541000" cy="664029"/>
          </a:xfrm>
        </p:spPr>
        <p:txBody>
          <a:bodyPr>
            <a:noAutofit/>
          </a:bodyPr>
          <a:lstStyle/>
          <a:p>
            <a:r>
              <a:rPr lang="en-US" sz="2400" dirty="0"/>
              <a:t>CURRENT CHALLENGES IMPACTING ON THE ORC’S EFFECTIVE FULFILMENT OF ITS REPORTING MANDATE</a:t>
            </a:r>
            <a:endParaRPr lang="en-ZA" sz="24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3780822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76201" y="457197"/>
            <a:ext cx="11985170" cy="5461267"/>
          </a:xfrm>
        </p:spPr>
        <p:txBody>
          <a:bodyPr>
            <a:normAutofit fontScale="25000" lnSpcReduction="20000"/>
          </a:bodyPr>
          <a:lstStyle/>
          <a:p>
            <a:pPr algn="just">
              <a:lnSpc>
                <a:spcPct val="120000"/>
              </a:lnSpc>
            </a:pPr>
            <a:r>
              <a:rPr lang="en-ZA" sz="6400" b="1" dirty="0"/>
              <a:t>2020 - </a:t>
            </a:r>
            <a:r>
              <a:rPr lang="en-ZA" sz="6800" b="1" dirty="0"/>
              <a:t>Inaugural child rights report</a:t>
            </a:r>
          </a:p>
          <a:p>
            <a:pPr marL="342900" indent="-342900" algn="just">
              <a:lnSpc>
                <a:spcPct val="120000"/>
              </a:lnSpc>
              <a:buFont typeface="Wingdings" panose="05000000000000000000" pitchFamily="2" charset="2"/>
              <a:buChar char="q"/>
            </a:pPr>
            <a:r>
              <a:rPr lang="en-ZA" sz="6800" dirty="0"/>
              <a:t>The report was more introductory and provided a summary of the 2020 year trends with regard to children’s rights and well-being. </a:t>
            </a:r>
          </a:p>
          <a:p>
            <a:pPr marL="342900" indent="-342900" algn="just">
              <a:lnSpc>
                <a:spcPct val="120000"/>
              </a:lnSpc>
              <a:buFont typeface="Wingdings" panose="05000000000000000000" pitchFamily="2" charset="2"/>
              <a:buChar char="q"/>
            </a:pPr>
            <a:r>
              <a:rPr lang="en-ZA" sz="6800" dirty="0"/>
              <a:t>Its purpose is to analyse existing data on the status of children, to provide report on gains made and to identify areas and capacity gaps that may need to be addressed by various stakeholders dealing with children. </a:t>
            </a:r>
          </a:p>
          <a:p>
            <a:pPr marL="342900" indent="-342900" algn="just">
              <a:lnSpc>
                <a:spcPct val="120000"/>
              </a:lnSpc>
              <a:buFont typeface="Wingdings" panose="05000000000000000000" pitchFamily="2" charset="2"/>
              <a:buChar char="q"/>
            </a:pPr>
            <a:r>
              <a:rPr lang="en-ZA" sz="6800" dirty="0"/>
              <a:t> The report was presented using a rights based approach whereby achievements in the fulfilment of basic children’s rights are acknowledged</a:t>
            </a:r>
          </a:p>
          <a:p>
            <a:pPr algn="just">
              <a:lnSpc>
                <a:spcPct val="120000"/>
              </a:lnSpc>
            </a:pPr>
            <a:r>
              <a:rPr lang="en-ZA" sz="6400" b="1" dirty="0"/>
              <a:t>2021 – Second child rights report </a:t>
            </a:r>
          </a:p>
          <a:p>
            <a:pPr marL="342900" indent="-342900" algn="just">
              <a:lnSpc>
                <a:spcPct val="120000"/>
              </a:lnSpc>
              <a:buFont typeface="Wingdings" panose="05000000000000000000" pitchFamily="2" charset="2"/>
              <a:buChar char="q"/>
            </a:pPr>
            <a:r>
              <a:rPr lang="en-ZA" sz="6800" dirty="0"/>
              <a:t>The report presented highlights for the financial year 2021/2022 on the key achievements in the realisation of the rights of children. </a:t>
            </a:r>
          </a:p>
          <a:p>
            <a:pPr marL="342900" indent="-342900" algn="just">
              <a:lnSpc>
                <a:spcPct val="120000"/>
              </a:lnSpc>
              <a:buFont typeface="Wingdings" panose="05000000000000000000" pitchFamily="2" charset="2"/>
              <a:buChar char="q"/>
            </a:pPr>
            <a:r>
              <a:rPr lang="en-ZA" sz="6800" dirty="0"/>
              <a:t>It further outlined the gaps and challenges impacting on the effective realisation of child rights in the country. </a:t>
            </a:r>
          </a:p>
          <a:p>
            <a:pPr marL="342900" indent="-342900" algn="just">
              <a:lnSpc>
                <a:spcPct val="120000"/>
              </a:lnSpc>
              <a:buFont typeface="Wingdings" panose="05000000000000000000" pitchFamily="2" charset="2"/>
              <a:buChar char="q"/>
            </a:pPr>
            <a:r>
              <a:rPr lang="en-ZA" sz="6800" dirty="0"/>
              <a:t>Critical to this was that the report brought attention to the various areas that require significant improvements.</a:t>
            </a:r>
          </a:p>
          <a:p>
            <a:pPr algn="just">
              <a:lnSpc>
                <a:spcPct val="120000"/>
              </a:lnSpc>
            </a:pPr>
            <a:r>
              <a:rPr lang="en-ZA" sz="6400" b="1" dirty="0"/>
              <a:t>2022 - Onwards</a:t>
            </a:r>
          </a:p>
          <a:p>
            <a:pPr marL="342900" indent="-342900" algn="just">
              <a:lnSpc>
                <a:spcPct val="120000"/>
              </a:lnSpc>
              <a:buFont typeface="Wingdings" panose="05000000000000000000" pitchFamily="2" charset="2"/>
              <a:buChar char="q"/>
            </a:pPr>
            <a:r>
              <a:rPr lang="en-ZA" sz="6800" dirty="0"/>
              <a:t>A standard, evidence-based analytical annual child rights status report that document progress made, as well as gaps and challenges will be developed</a:t>
            </a:r>
            <a:r>
              <a:rPr lang="en-ZA" sz="2800" dirty="0"/>
              <a:t>.</a:t>
            </a:r>
            <a:endParaRPr lang="en-ZA" sz="4600"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7999" y="108857"/>
            <a:ext cx="11346543" cy="348341"/>
          </a:xfrm>
        </p:spPr>
        <p:txBody>
          <a:bodyPr>
            <a:noAutofit/>
          </a:bodyPr>
          <a:lstStyle/>
          <a:p>
            <a:r>
              <a:rPr lang="en-US" sz="2400" dirty="0"/>
              <a:t>BACKGROUND – DEVELOPMENT OF ANNUAL CHILD RIGHTS REPORTS</a:t>
            </a:r>
            <a:endParaRPr lang="en-ZA" sz="24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3917889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468087"/>
            <a:ext cx="11907981" cy="5142601"/>
          </a:xfrm>
        </p:spPr>
        <p:txBody>
          <a:bodyPr>
            <a:normAutofit lnSpcReduction="10000"/>
          </a:bodyPr>
          <a:lstStyle/>
          <a:p>
            <a:pPr marL="342900" indent="-342900" algn="just">
              <a:buFont typeface="Wingdings" panose="05000000000000000000" pitchFamily="2" charset="2"/>
              <a:buChar char="q"/>
            </a:pPr>
            <a:r>
              <a:rPr lang="en-ZA" sz="2000" b="1" dirty="0">
                <a:effectLst/>
                <a:latin typeface="+mj-lt"/>
                <a:ea typeface="Calibri" panose="020F0502020204030204" pitchFamily="34" charset="0"/>
              </a:rPr>
              <a:t>T</a:t>
            </a:r>
            <a:r>
              <a:rPr lang="en-GB" sz="2000" dirty="0">
                <a:effectLst/>
                <a:latin typeface="+mj-lt"/>
                <a:ea typeface="Calibri" panose="020F0502020204030204" pitchFamily="34" charset="0"/>
              </a:rPr>
              <a:t>he South African population was estimated to be </a:t>
            </a:r>
            <a:r>
              <a:rPr lang="en-GB" sz="2000" b="1" dirty="0">
                <a:effectLst/>
                <a:latin typeface="+mj-lt"/>
                <a:ea typeface="Calibri" panose="020F0502020204030204" pitchFamily="34" charset="0"/>
              </a:rPr>
              <a:t>59 308 690</a:t>
            </a:r>
            <a:r>
              <a:rPr lang="en-GB" sz="2000" dirty="0">
                <a:effectLst/>
                <a:latin typeface="+mj-lt"/>
                <a:ea typeface="Calibri" panose="020F0502020204030204" pitchFamily="34" charset="0"/>
              </a:rPr>
              <a:t> in 2020, with over 20 million children (UN world barometer). </a:t>
            </a:r>
          </a:p>
          <a:p>
            <a:pPr marL="342900" indent="-342900" algn="just">
              <a:buFont typeface="Wingdings" panose="05000000000000000000" pitchFamily="2" charset="2"/>
              <a:buChar char="q"/>
            </a:pPr>
            <a:r>
              <a:rPr lang="en-GB" sz="2000" dirty="0">
                <a:effectLst/>
                <a:latin typeface="+mj-lt"/>
                <a:ea typeface="Calibri" panose="020F0502020204030204" pitchFamily="34" charset="0"/>
              </a:rPr>
              <a:t>Children constituted about 36,5% of the country’s population (</a:t>
            </a:r>
            <a:r>
              <a:rPr lang="en-GB" sz="2000" dirty="0">
                <a:latin typeface="+mj-lt"/>
                <a:ea typeface="Calibri" panose="020F0502020204030204" pitchFamily="34" charset="0"/>
              </a:rPr>
              <a:t>M</a:t>
            </a:r>
            <a:r>
              <a:rPr lang="en-GB" sz="2000" dirty="0">
                <a:effectLst/>
                <a:latin typeface="+mj-lt"/>
                <a:ea typeface="Calibri" panose="020F0502020204030204" pitchFamily="34" charset="0"/>
              </a:rPr>
              <a:t>id-year population estimates)</a:t>
            </a:r>
          </a:p>
          <a:p>
            <a:pPr algn="just"/>
            <a:r>
              <a:rPr lang="en-GB" sz="2000" b="1" dirty="0">
                <a:latin typeface="+mj-lt"/>
                <a:ea typeface="Calibri" panose="020F0502020204030204" pitchFamily="34" charset="0"/>
              </a:rPr>
              <a:t>Poverty</a:t>
            </a:r>
            <a:endParaRPr lang="en-GB" sz="2000" b="1" dirty="0">
              <a:effectLst/>
              <a:latin typeface="+mj-lt"/>
              <a:ea typeface="Calibri" panose="020F0502020204030204" pitchFamily="34" charset="0"/>
            </a:endParaRPr>
          </a:p>
          <a:p>
            <a:pPr marL="342900" indent="-342900" algn="just">
              <a:buFont typeface="Wingdings" panose="05000000000000000000" pitchFamily="2" charset="2"/>
              <a:buChar char="q"/>
            </a:pPr>
            <a:r>
              <a:rPr lang="en-GB" sz="2000" dirty="0">
                <a:effectLst/>
                <a:latin typeface="+mj-lt"/>
                <a:ea typeface="Calibri" panose="020F0502020204030204" pitchFamily="34" charset="0"/>
              </a:rPr>
              <a:t>The proportion of the population living below the poverty line of R380 has been reversing from declining between 2007 to 2016 to increasing from 2017 It continues to do so </a:t>
            </a:r>
            <a:r>
              <a:rPr lang="en-GB" sz="2000" dirty="0">
                <a:latin typeface="+mj-lt"/>
                <a:ea typeface="Calibri" panose="020F0502020204030204" pitchFamily="34" charset="0"/>
              </a:rPr>
              <a:t>– </a:t>
            </a:r>
            <a:endParaRPr lang="en-GB" sz="2000" dirty="0">
              <a:effectLst/>
              <a:latin typeface="+mj-lt"/>
              <a:ea typeface="Calibri" panose="020F0502020204030204" pitchFamily="34" charset="0"/>
            </a:endParaRPr>
          </a:p>
          <a:p>
            <a:pPr marL="342900" indent="-342900" algn="just">
              <a:buFont typeface="Wingdings" panose="05000000000000000000" pitchFamily="2" charset="2"/>
              <a:buChar char="q"/>
            </a:pPr>
            <a:r>
              <a:rPr lang="en-GB" sz="2000" dirty="0">
                <a:effectLst/>
                <a:latin typeface="+mj-lt"/>
                <a:ea typeface="Calibri" panose="020F0502020204030204" pitchFamily="34" charset="0"/>
              </a:rPr>
              <a:t>on multidimensional poverty, UNICEF (2020) reported that 42 per cent of children are multidimensionally poor and income poor, and this overlap is extremely strong for children who live in rural areas.</a:t>
            </a:r>
          </a:p>
          <a:p>
            <a:pPr marL="342900" indent="-342900" algn="just">
              <a:buFont typeface="Wingdings" panose="05000000000000000000" pitchFamily="2" charset="2"/>
              <a:buChar char="q"/>
            </a:pPr>
            <a:r>
              <a:rPr lang="en-GB" sz="2000" dirty="0">
                <a:effectLst/>
                <a:latin typeface="+mj-lt"/>
                <a:ea typeface="Calibri" panose="020F0502020204030204" pitchFamily="34" charset="0"/>
              </a:rPr>
              <a:t>B</a:t>
            </a:r>
            <a:r>
              <a:rPr lang="en-GB" sz="2000" dirty="0">
                <a:latin typeface="+mj-lt"/>
                <a:ea typeface="Calibri" panose="020F0502020204030204" pitchFamily="34" charset="0"/>
              </a:rPr>
              <a:t>lack</a:t>
            </a:r>
            <a:r>
              <a:rPr lang="en-GB" sz="2000" dirty="0">
                <a:effectLst/>
                <a:latin typeface="+mj-lt"/>
                <a:ea typeface="Calibri" panose="020F0502020204030204" pitchFamily="34" charset="0"/>
              </a:rPr>
              <a:t> African children (68,3%) showed the highest percentage of multidimensional poverty compared to their peers from other population groups (Stats SA) </a:t>
            </a:r>
          </a:p>
          <a:p>
            <a:pPr algn="just"/>
            <a:r>
              <a:rPr lang="en-GB" sz="2000" b="1" dirty="0">
                <a:latin typeface="+mj-lt"/>
              </a:rPr>
              <a:t>Measures in place</a:t>
            </a:r>
            <a:endParaRPr lang="en-ZA" sz="2000" b="1" dirty="0">
              <a:latin typeface="+mj-lt"/>
            </a:endParaRPr>
          </a:p>
          <a:p>
            <a:pPr marL="342900" indent="-342900" algn="just">
              <a:buFont typeface="Wingdings" panose="05000000000000000000" pitchFamily="2" charset="2"/>
              <a:buChar char="q"/>
            </a:pPr>
            <a:r>
              <a:rPr lang="en-GB" sz="2000" dirty="0">
                <a:latin typeface="+mj-lt"/>
                <a:ea typeface="Calibri" panose="020F0502020204030204" pitchFamily="34" charset="0"/>
              </a:rPr>
              <a:t>Des</a:t>
            </a:r>
            <a:r>
              <a:rPr lang="en-GB" sz="2000" dirty="0">
                <a:effectLst/>
                <a:latin typeface="+mj-lt"/>
                <a:ea typeface="Calibri" panose="020F0502020204030204" pitchFamily="34" charset="0"/>
              </a:rPr>
              <a:t>pite the reversal in the gains to reduce poverty, South Africa’s social security assistance programme continues to be the single most important driver of poverty eradication.</a:t>
            </a:r>
          </a:p>
          <a:p>
            <a:pPr marL="342900" indent="-342900" algn="just">
              <a:buFont typeface="Wingdings" panose="05000000000000000000" pitchFamily="2" charset="2"/>
              <a:buChar char="q"/>
            </a:pPr>
            <a:r>
              <a:rPr lang="en-GB" sz="2000" dirty="0">
                <a:effectLst/>
                <a:latin typeface="+mj-lt"/>
                <a:ea typeface="Calibri" panose="020F0502020204030204" pitchFamily="34" charset="0"/>
              </a:rPr>
              <a:t>The social protection system has expanded dramatically over the past 15 years, with coverage increasing from 2,5 million beneficiaries in 1998 to more than 18 million in 2020.</a:t>
            </a:r>
          </a:p>
          <a:p>
            <a:pPr algn="just"/>
            <a:endParaRPr lang="en-GB" sz="1800" dirty="0">
              <a:effectLst/>
              <a:latin typeface="Arial" panose="020B0604020202020204" pitchFamily="34" charset="0"/>
              <a:ea typeface="Calibri" panose="020F0502020204030204" pitchFamily="34" charset="0"/>
            </a:endParaRPr>
          </a:p>
          <a:p>
            <a:pPr marL="342900" indent="-342900" algn="jus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
            <a:ext cx="10153046" cy="468086"/>
          </a:xfrm>
        </p:spPr>
        <p:txBody>
          <a:bodyPr>
            <a:noAutofit/>
          </a:bodyPr>
          <a:lstStyle/>
          <a:p>
            <a:r>
              <a:rPr lang="en-US" sz="2400" dirty="0"/>
              <a:t>KEY HIGHLIGHTS ANNUAL REPORT – 2020 </a:t>
            </a:r>
            <a:endParaRPr lang="en-ZA" sz="24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171023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13558" y="348343"/>
            <a:ext cx="11964883" cy="5725886"/>
          </a:xfrm>
        </p:spPr>
        <p:txBody>
          <a:bodyPr>
            <a:noAutofit/>
          </a:bodyPr>
          <a:lstStyle/>
          <a:p>
            <a:pPr algn="just">
              <a:lnSpc>
                <a:spcPct val="100000"/>
              </a:lnSpc>
            </a:pPr>
            <a:r>
              <a:rPr lang="en-GB" sz="1800" b="1" dirty="0">
                <a:effectLst/>
              </a:rPr>
              <a:t>Child education – the quality of education</a:t>
            </a:r>
          </a:p>
          <a:p>
            <a:pPr marL="285750" indent="-285750" algn="just">
              <a:lnSpc>
                <a:spcPct val="100000"/>
              </a:lnSpc>
              <a:buFont typeface="Wingdings" panose="05000000000000000000" pitchFamily="2" charset="2"/>
              <a:buChar char="q"/>
            </a:pPr>
            <a:r>
              <a:rPr lang="en-GB" sz="1800" dirty="0">
                <a:effectLst/>
                <a:ea typeface="Calibri" panose="020F0502020204030204" pitchFamily="34" charset="0"/>
              </a:rPr>
              <a:t>A strong suite of laws, policies and programmes lays the foundation for getting all school -aged children into schools and ensuring learner-friendly school environments. The </a:t>
            </a:r>
            <a:r>
              <a:rPr lang="en-GB" sz="1800" b="1" dirty="0">
                <a:effectLst/>
                <a:ea typeface="Calibri" panose="020F0502020204030204" pitchFamily="34" charset="0"/>
              </a:rPr>
              <a:t>No-Fee Schools policy </a:t>
            </a:r>
            <a:r>
              <a:rPr lang="en-GB" sz="1800" dirty="0">
                <a:effectLst/>
                <a:ea typeface="Calibri" panose="020F0502020204030204" pitchFamily="34" charset="0"/>
              </a:rPr>
              <a:t>is applied by 58% of ordinary public schools throughout the country, meaning that over 5 million learners do not pay school fees. </a:t>
            </a:r>
          </a:p>
          <a:p>
            <a:pPr marL="285750" indent="-285750" algn="just">
              <a:lnSpc>
                <a:spcPct val="100000"/>
              </a:lnSpc>
              <a:buFont typeface="Wingdings" panose="05000000000000000000" pitchFamily="2" charset="2"/>
              <a:buChar char="q"/>
            </a:pPr>
            <a:r>
              <a:rPr lang="en-GB" sz="1800" dirty="0">
                <a:effectLst/>
                <a:ea typeface="Calibri" panose="020F0502020204030204" pitchFamily="34" charset="0"/>
              </a:rPr>
              <a:t>The </a:t>
            </a:r>
            <a:r>
              <a:rPr lang="en-GB" sz="1800" b="1" dirty="0">
                <a:effectLst/>
                <a:ea typeface="Calibri" panose="020F0502020204030204" pitchFamily="34" charset="0"/>
              </a:rPr>
              <a:t>National School Nutrition Programme </a:t>
            </a:r>
            <a:r>
              <a:rPr lang="en-GB" sz="1800" dirty="0">
                <a:effectLst/>
                <a:ea typeface="Calibri" panose="020F0502020204030204" pitchFamily="34" charset="0"/>
              </a:rPr>
              <a:t>aims to provide the poorest children with at least one meal per day, thus relieving child hunger and serving as an incentive for school attendance. </a:t>
            </a:r>
          </a:p>
          <a:p>
            <a:pPr marL="285750" indent="-285750" algn="just">
              <a:lnSpc>
                <a:spcPct val="100000"/>
              </a:lnSpc>
              <a:buFont typeface="Wingdings" panose="05000000000000000000" pitchFamily="2" charset="2"/>
              <a:buChar char="q"/>
            </a:pPr>
            <a:r>
              <a:rPr lang="en-GB" sz="1800" dirty="0">
                <a:effectLst/>
                <a:ea typeface="Calibri" panose="020F0502020204030204" pitchFamily="34" charset="0"/>
              </a:rPr>
              <a:t>Children’s </a:t>
            </a:r>
            <a:r>
              <a:rPr lang="en-GB" sz="1800" b="1" dirty="0">
                <a:effectLst/>
                <a:ea typeface="Calibri" panose="020F0502020204030204" pitchFamily="34" charset="0"/>
              </a:rPr>
              <a:t>access to basic education </a:t>
            </a:r>
            <a:r>
              <a:rPr lang="en-GB" sz="1800" dirty="0">
                <a:effectLst/>
                <a:ea typeface="Calibri" panose="020F0502020204030204" pitchFamily="34" charset="0"/>
              </a:rPr>
              <a:t>(Grades 1-9) is extensive, and most children stay in school at least to the end of primary school (Grade 7). The proportion of children in the education system declines significantly for the age group 16-18 years.</a:t>
            </a:r>
          </a:p>
          <a:p>
            <a:pPr marL="285750" indent="-285750" algn="just">
              <a:lnSpc>
                <a:spcPct val="100000"/>
              </a:lnSpc>
              <a:buFont typeface="Wingdings" panose="05000000000000000000" pitchFamily="2" charset="2"/>
              <a:buChar char="q"/>
            </a:pPr>
            <a:r>
              <a:rPr lang="en-GB" sz="1800" dirty="0">
                <a:effectLst/>
                <a:ea typeface="Calibri" panose="020F0502020204030204" pitchFamily="34" charset="0"/>
              </a:rPr>
              <a:t>South Africa experienced constant disruptions in school attendance, with children in rural areas affected more. This is because, although schools were closed to minimise the spread of Covid-19, schools in urban areas had better access to supplementary classes, which were mainly delivered via the internet or televisions.</a:t>
            </a:r>
          </a:p>
          <a:p>
            <a:pPr algn="just">
              <a:lnSpc>
                <a:spcPct val="100000"/>
              </a:lnSpc>
              <a:spcAft>
                <a:spcPts val="800"/>
              </a:spcAft>
            </a:pPr>
            <a:r>
              <a:rPr lang="en-GB" sz="1800" b="1" dirty="0">
                <a:effectLst/>
                <a:ea typeface="Calibri" panose="020F0502020204030204" pitchFamily="34" charset="0"/>
              </a:rPr>
              <a:t>Access to ECD and pre-primary schooling - </a:t>
            </a:r>
            <a:r>
              <a:rPr lang="en-GB" sz="1800" dirty="0">
                <a:ea typeface="Calibri" panose="020F0502020204030204" pitchFamily="34" charset="0"/>
              </a:rPr>
              <a:t>There is continued </a:t>
            </a:r>
            <a:r>
              <a:rPr lang="en-GB" sz="1800" dirty="0">
                <a:effectLst/>
                <a:ea typeface="Calibri" panose="020F0502020204030204" pitchFamily="34" charset="0"/>
              </a:rPr>
              <a:t>provision of subsidies/funding to ECD programmes.</a:t>
            </a:r>
          </a:p>
          <a:p>
            <a:pPr marL="285750" indent="-285750" algn="just">
              <a:lnSpc>
                <a:spcPct val="100000"/>
              </a:lnSpc>
              <a:spcAft>
                <a:spcPts val="800"/>
              </a:spcAft>
              <a:buFont typeface="Wingdings" panose="05000000000000000000" pitchFamily="2" charset="2"/>
              <a:buChar char="q"/>
            </a:pPr>
            <a:r>
              <a:rPr lang="en-GB" sz="1800" dirty="0">
                <a:effectLst/>
                <a:ea typeface="Calibri" panose="020F0502020204030204" pitchFamily="34" charset="0"/>
              </a:rPr>
              <a:t>Vangasali campaign launched - To ensure improved access to ECD programmes and to further ensure that no child is left behind in terms of accessing ECD services.  A</a:t>
            </a:r>
            <a:r>
              <a:rPr lang="en-GB" sz="1800" dirty="0">
                <a:ea typeface="Calibri" panose="020F0502020204030204" pitchFamily="34" charset="0"/>
              </a:rPr>
              <a:t>bout 52 000 ECD services have been registered on the Vangasali database.</a:t>
            </a:r>
            <a:endParaRPr lang="en-GB" sz="1800" dirty="0">
              <a:effectLst/>
              <a:ea typeface="Calibri" panose="020F0502020204030204" pitchFamily="34" charset="0"/>
            </a:endParaRPr>
          </a:p>
          <a:p>
            <a:pPr marL="285750" indent="-285750" algn="just">
              <a:lnSpc>
                <a:spcPct val="150000"/>
              </a:lnSpc>
              <a:spcAft>
                <a:spcPts val="800"/>
              </a:spcAft>
              <a:buFont typeface="Wingdings" panose="05000000000000000000" pitchFamily="2" charset="2"/>
              <a:buChar char="q"/>
            </a:pPr>
            <a:endParaRPr lang="en-ZA" sz="1800" b="1" i="1" dirty="0">
              <a:solidFill>
                <a:srgbClr val="2E74B5"/>
              </a:solidFill>
              <a:effectLst/>
              <a:latin typeface="Arial" panose="020B0604020202020204" pitchFamily="34" charset="0"/>
            </a:endParaRPr>
          </a:p>
          <a:p>
            <a:pPr marL="285750" indent="-285750" algn="just">
              <a:lnSpc>
                <a:spcPct val="150000"/>
              </a:lnSpc>
              <a:spcAft>
                <a:spcPts val="800"/>
              </a:spcAft>
              <a:buFont typeface="Wingdings" panose="05000000000000000000" pitchFamily="2" charset="2"/>
              <a:buChar char="q"/>
            </a:pPr>
            <a:endParaRPr lang="en-ZA" sz="18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ZA" sz="1600" b="1" dirty="0">
              <a:effectLst/>
              <a:latin typeface="Arial" panose="020B0604020202020204" pitchFamily="34" charset="0"/>
              <a:ea typeface="Calibri" panose="020F0502020204030204" pitchFamily="34" charset="0"/>
            </a:endParaRPr>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
            <a:ext cx="10153046" cy="348342"/>
          </a:xfrm>
        </p:spPr>
        <p:txBody>
          <a:bodyPr>
            <a:noAutofit/>
          </a:bodyPr>
          <a:lstStyle/>
          <a:p>
            <a:r>
              <a:rPr lang="en-US" sz="2400" dirty="0"/>
              <a:t>KEY HIGHLIGHTS ANNUAL REPORT – 2020 </a:t>
            </a:r>
            <a:endParaRPr lang="en-ZA" sz="24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1154010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 y="250371"/>
            <a:ext cx="12084626" cy="5823858"/>
          </a:xfrm>
        </p:spPr>
        <p:txBody>
          <a:bodyPr>
            <a:noAutofit/>
          </a:bodyPr>
          <a:lstStyle/>
          <a:p>
            <a:pPr algn="just">
              <a:lnSpc>
                <a:spcPct val="100000"/>
              </a:lnSpc>
            </a:pPr>
            <a:r>
              <a:rPr lang="en-GB" sz="1800" b="1" dirty="0">
                <a:effectLst/>
                <a:ea typeface="Calibri" panose="020F0502020204030204" pitchFamily="34" charset="0"/>
              </a:rPr>
              <a:t>Training for professionals working with and for children – </a:t>
            </a:r>
            <a:r>
              <a:rPr lang="en-GB" sz="1800" b="1" dirty="0">
                <a:ea typeface="Calibri" panose="020F0502020204030204" pitchFamily="34" charset="0"/>
              </a:rPr>
              <a:t>To enhance </a:t>
            </a:r>
            <a:r>
              <a:rPr lang="en-GB" sz="1800" b="1" dirty="0">
                <a:effectLst/>
                <a:ea typeface="Calibri" panose="020F0502020204030204" pitchFamily="34" charset="0"/>
              </a:rPr>
              <a:t>capacitated in various areas impacting on the rights</a:t>
            </a:r>
          </a:p>
          <a:p>
            <a:pPr marL="285750" indent="-285750" algn="just">
              <a:lnSpc>
                <a:spcPct val="100000"/>
              </a:lnSpc>
              <a:buFont typeface="Wingdings" panose="05000000000000000000" pitchFamily="2" charset="2"/>
              <a:buChar char="q"/>
            </a:pPr>
            <a:r>
              <a:rPr lang="en-GB" sz="1800" dirty="0">
                <a:ea typeface="Calibri" panose="020F0502020204030204" pitchFamily="34" charset="0"/>
              </a:rPr>
              <a:t>Children’s Act, Trafficking in Persons Act, </a:t>
            </a:r>
            <a:r>
              <a:rPr lang="en-GB" sz="1800" dirty="0">
                <a:effectLst/>
                <a:ea typeface="Calibri" panose="020F0502020204030204" pitchFamily="34" charset="0"/>
              </a:rPr>
              <a:t>Ongoing training of adoption service providers</a:t>
            </a:r>
            <a:r>
              <a:rPr lang="en-GB" sz="1800" dirty="0">
                <a:ea typeface="Calibri" panose="020F0502020204030204" pitchFamily="34" charset="0"/>
              </a:rPr>
              <a:t>, </a:t>
            </a:r>
            <a:r>
              <a:rPr lang="en-GB" sz="1800" dirty="0">
                <a:effectLst/>
                <a:ea typeface="Calibri" panose="020F0502020204030204" pitchFamily="34" charset="0"/>
              </a:rPr>
              <a:t>SOPs on unaccompanied and separated migrant children </a:t>
            </a:r>
            <a:r>
              <a:rPr lang="en-GB" sz="1800" dirty="0">
                <a:ea typeface="Calibri" panose="020F0502020204030204" pitchFamily="34" charset="0"/>
              </a:rPr>
              <a:t>, training on policies, guidelines and strategies for children living with disabilities etc.</a:t>
            </a:r>
          </a:p>
          <a:p>
            <a:pPr algn="just">
              <a:lnSpc>
                <a:spcPct val="100000"/>
              </a:lnSpc>
            </a:pPr>
            <a:r>
              <a:rPr lang="en-GB" sz="1800" b="1" dirty="0">
                <a:effectLst/>
                <a:ea typeface="Calibri" panose="020F0502020204030204" pitchFamily="34" charset="0"/>
              </a:rPr>
              <a:t>Violence Against Children</a:t>
            </a:r>
            <a:endParaRPr lang="en-GB" sz="1800" dirty="0">
              <a:ea typeface="Calibri" panose="020F0502020204030204" pitchFamily="34" charset="0"/>
            </a:endParaRPr>
          </a:p>
          <a:p>
            <a:pPr marL="285750" indent="-285750" algn="just">
              <a:lnSpc>
                <a:spcPct val="100000"/>
              </a:lnSpc>
              <a:buFont typeface="Wingdings" panose="05000000000000000000" pitchFamily="2" charset="2"/>
              <a:buChar char="q"/>
            </a:pPr>
            <a:r>
              <a:rPr lang="en-GB" sz="1800" dirty="0">
                <a:effectLst/>
                <a:ea typeface="MS Mincho" panose="02020609040205080304" pitchFamily="49" charset="-128"/>
              </a:rPr>
              <a:t>The high incidences of VAC are a major concern for the country, not only because </a:t>
            </a:r>
            <a:r>
              <a:rPr lang="en-GB" sz="1800" dirty="0">
                <a:effectLst/>
                <a:ea typeface="Calibri" panose="020F0502020204030204" pitchFamily="34" charset="0"/>
              </a:rPr>
              <a:t>violence violates constitutional rights of the children but also because violence impacts the health, social and emotional well-being of children. </a:t>
            </a:r>
          </a:p>
          <a:p>
            <a:pPr marL="285750" indent="-285750" algn="just">
              <a:lnSpc>
                <a:spcPct val="100000"/>
              </a:lnSpc>
              <a:buFont typeface="Wingdings" panose="05000000000000000000" pitchFamily="2" charset="2"/>
              <a:buChar char="q"/>
            </a:pPr>
            <a:r>
              <a:rPr lang="en-GB" sz="1800" dirty="0">
                <a:effectLst/>
                <a:ea typeface="Calibri" panose="020F0502020204030204" pitchFamily="34" charset="0"/>
              </a:rPr>
              <a:t>S</a:t>
            </a:r>
            <a:r>
              <a:rPr lang="en-GB" sz="1800" dirty="0">
                <a:effectLst/>
                <a:ea typeface="MS Mincho" panose="02020609040205080304" pitchFamily="49" charset="-128"/>
              </a:rPr>
              <a:t>tatistics showed that more and more children continue to face various forms of abuse, exploitation, and violence in one way or the other. </a:t>
            </a:r>
            <a:r>
              <a:rPr lang="en-GB" sz="1800" dirty="0">
                <a:effectLst/>
                <a:ea typeface="Calibri" panose="020F0502020204030204" pitchFamily="34" charset="0"/>
              </a:rPr>
              <a:t>Globally, it is estimated that up to 1 billion children aged between 2and 17 years have experienced physical, sexual, or emotional violence or neglect in the past year. (WHO (2020) Violence against children)</a:t>
            </a:r>
          </a:p>
          <a:p>
            <a:pPr algn="just">
              <a:lnSpc>
                <a:spcPct val="100000"/>
              </a:lnSpc>
            </a:pPr>
            <a:r>
              <a:rPr lang="en-GB" sz="1800" b="1" dirty="0">
                <a:effectLst/>
                <a:ea typeface="Calibri" panose="020F0502020204030204" pitchFamily="34" charset="0"/>
              </a:rPr>
              <a:t>Interventions</a:t>
            </a:r>
            <a:endParaRPr lang="en-GB" sz="1800" dirty="0">
              <a:effectLst/>
              <a:ea typeface="Calibri" panose="020F0502020204030204" pitchFamily="34" charset="0"/>
            </a:endParaRPr>
          </a:p>
          <a:p>
            <a:pPr marL="285750" indent="-285750" algn="just">
              <a:lnSpc>
                <a:spcPct val="100000"/>
              </a:lnSpc>
              <a:buFont typeface="Wingdings" panose="05000000000000000000" pitchFamily="2" charset="2"/>
              <a:buChar char="q"/>
            </a:pPr>
            <a:r>
              <a:rPr lang="en-GB" sz="1800" dirty="0">
                <a:effectLst/>
                <a:ea typeface="Calibri" panose="020F0502020204030204" pitchFamily="34" charset="0"/>
              </a:rPr>
              <a:t>Through the National School Safety Framework – use of the Protocol to Deal with Incidences of Corporal Punishment in Schools/positive discipline in schools and the development of the Protocol for the Management and Reporting of Sexual Abuse and Harassment in Schools to raise awareness by capacitating their district officials, teachers, learners, parents, school safety committees and the general public on violence prevention. </a:t>
            </a:r>
          </a:p>
          <a:p>
            <a:pPr marL="285750" indent="-285750" algn="just">
              <a:lnSpc>
                <a:spcPct val="100000"/>
              </a:lnSpc>
              <a:buFont typeface="Wingdings" panose="05000000000000000000" pitchFamily="2" charset="2"/>
              <a:buChar char="q"/>
            </a:pPr>
            <a:endParaRPr lang="en-GB" sz="12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GB" sz="12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GB" sz="12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GB" sz="12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GB" sz="1200" dirty="0">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ZA" sz="1200" b="1" dirty="0">
              <a:effectLst/>
              <a:latin typeface="Arial" panose="020B0604020202020204" pitchFamily="34" charset="0"/>
              <a:ea typeface="Calibri" panose="020F0502020204030204" pitchFamily="34" charset="0"/>
            </a:endParaRPr>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
            <a:ext cx="10153046" cy="348342"/>
          </a:xfrm>
        </p:spPr>
        <p:txBody>
          <a:bodyPr>
            <a:noAutofit/>
          </a:bodyPr>
          <a:lstStyle/>
          <a:p>
            <a:r>
              <a:rPr lang="en-US" sz="2400" dirty="0"/>
              <a:t>KEY HIGHLIGHTS ANNUAL REPORT – 2020 </a:t>
            </a:r>
            <a:endParaRPr lang="en-ZA" sz="24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31129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90B6F49-87D2-4719-92A1-018149BC3C06}"/>
              </a:ext>
            </a:extLst>
          </p:cNvPr>
          <p:cNvSpPr>
            <a:spLocks noGrp="1"/>
          </p:cNvSpPr>
          <p:nvPr>
            <p:ph type="title"/>
          </p:nvPr>
        </p:nvSpPr>
        <p:spPr/>
        <p:txBody>
          <a:bodyPr>
            <a:noAutofit/>
          </a:bodyPr>
          <a:lstStyle/>
          <a:p>
            <a:r>
              <a:rPr lang="en-US" sz="3200" dirty="0"/>
              <a:t>PRESENTATION OUTLINE</a:t>
            </a:r>
            <a:endParaRPr lang="en-ZA" sz="3200" dirty="0"/>
          </a:p>
        </p:txBody>
      </p:sp>
      <p:sp>
        <p:nvSpPr>
          <p:cNvPr id="6" name="Subtitle 5">
            <a:extLst>
              <a:ext uri="{FF2B5EF4-FFF2-40B4-BE49-F238E27FC236}">
                <a16:creationId xmlns:a16="http://schemas.microsoft.com/office/drawing/2014/main" id="{3B043EA8-3816-4419-BC1F-C05B08792D63}"/>
              </a:ext>
            </a:extLst>
          </p:cNvPr>
          <p:cNvSpPr>
            <a:spLocks noGrp="1"/>
          </p:cNvSpPr>
          <p:nvPr>
            <p:ph idx="1"/>
          </p:nvPr>
        </p:nvSpPr>
        <p:spPr>
          <a:xfrm>
            <a:off x="838200" y="1346200"/>
            <a:ext cx="5029200" cy="4167909"/>
          </a:xfrm>
        </p:spPr>
        <p:txBody>
          <a:bodyPr>
            <a:normAutofit/>
          </a:bodyPr>
          <a:lstStyle/>
          <a:p>
            <a:pPr marL="342900" indent="-342900" algn="just">
              <a:lnSpc>
                <a:spcPct val="170000"/>
              </a:lnSpc>
              <a:buFont typeface="Wingdings" panose="05000000000000000000" pitchFamily="2" charset="2"/>
              <a:buChar char="q"/>
            </a:pPr>
            <a:r>
              <a:rPr lang="en-ZA" sz="1800" dirty="0"/>
              <a:t>Purpose of the presentation</a:t>
            </a:r>
          </a:p>
          <a:p>
            <a:pPr marL="342900" indent="-342900" algn="just">
              <a:lnSpc>
                <a:spcPct val="170000"/>
              </a:lnSpc>
              <a:buFont typeface="Wingdings" panose="05000000000000000000" pitchFamily="2" charset="2"/>
              <a:buChar char="q"/>
            </a:pPr>
            <a:r>
              <a:rPr lang="en-ZA" sz="1800" dirty="0"/>
              <a:t>Introduction</a:t>
            </a:r>
          </a:p>
          <a:p>
            <a:pPr marL="342900" indent="-342900" algn="just">
              <a:lnSpc>
                <a:spcPct val="170000"/>
              </a:lnSpc>
              <a:buFont typeface="Wingdings" panose="05000000000000000000" pitchFamily="2" charset="2"/>
              <a:buChar char="q"/>
            </a:pPr>
            <a:r>
              <a:rPr lang="en-ZA" sz="1800" dirty="0"/>
              <a:t>Implementation of the NPAC</a:t>
            </a:r>
          </a:p>
          <a:p>
            <a:pPr marL="342900" indent="-342900" algn="just">
              <a:lnSpc>
                <a:spcPct val="170000"/>
              </a:lnSpc>
              <a:buFont typeface="Wingdings" panose="05000000000000000000" pitchFamily="2" charset="2"/>
              <a:buChar char="q"/>
            </a:pPr>
            <a:r>
              <a:rPr lang="en-ZA" sz="1800" dirty="0"/>
              <a:t>Rationale for reporting annually</a:t>
            </a:r>
          </a:p>
          <a:p>
            <a:pPr marL="342900" indent="-342900" algn="just">
              <a:lnSpc>
                <a:spcPct val="170000"/>
              </a:lnSpc>
              <a:buFont typeface="Wingdings" panose="05000000000000000000" pitchFamily="2" charset="2"/>
              <a:buChar char="q"/>
            </a:pPr>
            <a:r>
              <a:rPr lang="en-ZA" sz="1800" dirty="0"/>
              <a:t>Objectives of the NPAC – key achievements</a:t>
            </a:r>
            <a:endParaRPr lang="en-ZA" sz="1800" b="1" dirty="0"/>
          </a:p>
          <a:p>
            <a:pPr marL="342900" indent="-342900" algn="just">
              <a:buFont typeface="Wingdings" panose="05000000000000000000" pitchFamily="2" charset="2"/>
              <a:buChar char="q"/>
            </a:pPr>
            <a:r>
              <a:rPr lang="en-ZA" sz="1800" dirty="0"/>
              <a:t>Reporting mandate</a:t>
            </a:r>
          </a:p>
          <a:p>
            <a:pPr marL="342900" indent="-342900" algn="just">
              <a:buFont typeface="Wingdings" panose="05000000000000000000" pitchFamily="2" charset="2"/>
              <a:buChar char="q"/>
            </a:pPr>
            <a:r>
              <a:rPr lang="en-ZA" sz="1800" dirty="0"/>
              <a:t>Progress towards achieving reporting mandate</a:t>
            </a:r>
          </a:p>
          <a:p>
            <a:pPr marL="342900" indent="-342900" algn="just">
              <a:buFont typeface="Wingdings" panose="05000000000000000000" pitchFamily="2" charset="2"/>
              <a:buChar char="q"/>
            </a:pPr>
            <a:endParaRPr lang="en-ZA" b="1"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7" name="Subtitle 5">
            <a:extLst>
              <a:ext uri="{FF2B5EF4-FFF2-40B4-BE49-F238E27FC236}">
                <a16:creationId xmlns:a16="http://schemas.microsoft.com/office/drawing/2014/main" id="{4F3FA3E3-1887-8FFC-36E0-D7DF5577B2C4}"/>
              </a:ext>
            </a:extLst>
          </p:cNvPr>
          <p:cNvSpPr txBox="1">
            <a:spLocks/>
          </p:cNvSpPr>
          <p:nvPr/>
        </p:nvSpPr>
        <p:spPr>
          <a:xfrm>
            <a:off x="6429650" y="1346200"/>
            <a:ext cx="5029200" cy="41679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B48138"/>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B48138"/>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B48138"/>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just">
              <a:lnSpc>
                <a:spcPct val="170000"/>
              </a:lnSpc>
              <a:buFont typeface="Wingdings" panose="05000000000000000000" pitchFamily="2" charset="2"/>
              <a:buChar char="q"/>
            </a:pPr>
            <a:r>
              <a:rPr lang="en-ZA" sz="1800" dirty="0"/>
              <a:t>Challenges</a:t>
            </a:r>
          </a:p>
          <a:p>
            <a:pPr marL="342900" indent="-342900" algn="just">
              <a:lnSpc>
                <a:spcPct val="170000"/>
              </a:lnSpc>
              <a:buFont typeface="Wingdings" panose="05000000000000000000" pitchFamily="2" charset="2"/>
              <a:buChar char="q"/>
            </a:pPr>
            <a:r>
              <a:rPr lang="en-ZA" sz="1800" dirty="0"/>
              <a:t>Background to the reports</a:t>
            </a:r>
          </a:p>
          <a:p>
            <a:pPr marL="342900" indent="-342900" algn="just">
              <a:lnSpc>
                <a:spcPct val="170000"/>
              </a:lnSpc>
              <a:buFont typeface="Wingdings" panose="05000000000000000000" pitchFamily="2" charset="2"/>
              <a:buChar char="q"/>
            </a:pPr>
            <a:r>
              <a:rPr lang="en-ZA" sz="1800" dirty="0"/>
              <a:t>Key highlights 2020 &amp; 2021 reports</a:t>
            </a:r>
          </a:p>
          <a:p>
            <a:pPr marL="342900" indent="-342900" algn="just">
              <a:lnSpc>
                <a:spcPct val="170000"/>
              </a:lnSpc>
              <a:buFont typeface="Wingdings" panose="05000000000000000000" pitchFamily="2" charset="2"/>
              <a:buChar char="q"/>
            </a:pPr>
            <a:r>
              <a:rPr lang="en-ZA" sz="1800" dirty="0"/>
              <a:t>Mapping way forward</a:t>
            </a:r>
          </a:p>
          <a:p>
            <a:pPr marL="342900" indent="-342900" algn="just">
              <a:lnSpc>
                <a:spcPct val="170000"/>
              </a:lnSpc>
              <a:buFont typeface="Wingdings" panose="05000000000000000000" pitchFamily="2" charset="2"/>
              <a:buChar char="q"/>
            </a:pPr>
            <a:r>
              <a:rPr lang="en-ZA" sz="1800" dirty="0"/>
              <a:t>Recommendations</a:t>
            </a:r>
          </a:p>
          <a:p>
            <a:pPr marL="342900" indent="-342900" algn="just">
              <a:lnSpc>
                <a:spcPct val="170000"/>
              </a:lnSpc>
              <a:buFont typeface="Wingdings" panose="05000000000000000000" pitchFamily="2" charset="2"/>
              <a:buChar char="q"/>
            </a:pPr>
            <a:endParaRPr lang="en-ZA" sz="2800" dirty="0"/>
          </a:p>
          <a:p>
            <a:pPr marL="342900" indent="-342900" algn="just">
              <a:lnSpc>
                <a:spcPct val="170000"/>
              </a:lnSpc>
              <a:buFont typeface="Wingdings" panose="05000000000000000000" pitchFamily="2" charset="2"/>
              <a:buChar char="q"/>
            </a:pPr>
            <a:endParaRPr lang="en-ZA" sz="2800" dirty="0"/>
          </a:p>
          <a:p>
            <a:pPr marL="342900" indent="-342900" algn="just">
              <a:buFont typeface="Wingdings" panose="05000000000000000000" pitchFamily="2" charset="2"/>
              <a:buChar char="q"/>
            </a:pPr>
            <a:endParaRPr lang="en-ZA" b="1" dirty="0"/>
          </a:p>
          <a:p>
            <a:pPr marL="342900" indent="-342900" algn="just">
              <a:buFont typeface="Wingdings" panose="05000000000000000000" pitchFamily="2" charset="2"/>
              <a:buChar char="q"/>
            </a:pPr>
            <a:endParaRPr lang="en-ZA" b="1" dirty="0"/>
          </a:p>
        </p:txBody>
      </p:sp>
    </p:spTree>
    <p:extLst>
      <p:ext uri="{BB962C8B-B14F-4D97-AF65-F5344CB8AC3E}">
        <p14:creationId xmlns:p14="http://schemas.microsoft.com/office/powerpoint/2010/main" val="1090045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19743" y="489857"/>
            <a:ext cx="11964883" cy="5584372"/>
          </a:xfrm>
        </p:spPr>
        <p:txBody>
          <a:bodyPr>
            <a:noAutofit/>
          </a:bodyPr>
          <a:lstStyle/>
          <a:p>
            <a:pPr marL="285750" indent="-285750" algn="just">
              <a:lnSpc>
                <a:spcPct val="100000"/>
              </a:lnSpc>
              <a:buFont typeface="Wingdings" panose="05000000000000000000" pitchFamily="2" charset="2"/>
              <a:buChar char="q"/>
            </a:pPr>
            <a:r>
              <a:rPr lang="en-GB" sz="1800" dirty="0">
                <a:effectLst/>
                <a:ea typeface="Calibri" panose="020F0502020204030204" pitchFamily="34" charset="0"/>
              </a:rPr>
              <a:t>Girls and Boys Education Movement - learners in schools are encouraged to work together as equals and to foster respect for the human dignity and rights of both genders</a:t>
            </a:r>
          </a:p>
          <a:p>
            <a:pPr marL="285750" indent="-285750" algn="just">
              <a:lnSpc>
                <a:spcPct val="100000"/>
              </a:lnSpc>
              <a:buFont typeface="Wingdings" panose="05000000000000000000" pitchFamily="2" charset="2"/>
              <a:buChar char="q"/>
            </a:pPr>
            <a:r>
              <a:rPr lang="en-GB" sz="1800" dirty="0">
                <a:effectLst/>
                <a:ea typeface="Calibri" panose="020F0502020204030204" pitchFamily="34" charset="0"/>
              </a:rPr>
              <a:t>Awareness raising campaigns at various levels (365 child protection programme), School campaigns / schools-based crime awareness programmes</a:t>
            </a:r>
            <a:r>
              <a:rPr lang="en-GB" sz="1800" dirty="0">
                <a:ea typeface="Calibri" panose="020F0502020204030204" pitchFamily="34" charset="0"/>
              </a:rPr>
              <a:t>.</a:t>
            </a:r>
          </a:p>
          <a:p>
            <a:pPr algn="just">
              <a:lnSpc>
                <a:spcPct val="100000"/>
              </a:lnSpc>
            </a:pPr>
            <a:r>
              <a:rPr lang="en-GB" sz="1800" b="1" dirty="0">
                <a:effectLst/>
                <a:ea typeface="Calibri" panose="020F0502020204030204" pitchFamily="34" charset="0"/>
              </a:rPr>
              <a:t>Care and protection</a:t>
            </a:r>
          </a:p>
          <a:p>
            <a:pPr marL="285750" indent="-285750" algn="just">
              <a:lnSpc>
                <a:spcPct val="100000"/>
              </a:lnSpc>
              <a:buFont typeface="Wingdings" panose="05000000000000000000" pitchFamily="2" charset="2"/>
              <a:buChar char="q"/>
            </a:pPr>
            <a:r>
              <a:rPr lang="en-GB" sz="1800" dirty="0">
                <a:effectLst/>
                <a:ea typeface="Calibri" panose="020F0502020204030204" pitchFamily="34" charset="0"/>
              </a:rPr>
              <a:t>Stats SA has reported that females often head households with limited household income or employment prospects and limited access to quality infrastructure and social services such as health care, quality education, and childcare services.</a:t>
            </a:r>
          </a:p>
          <a:p>
            <a:pPr marL="285750" indent="-285750" algn="just">
              <a:lnSpc>
                <a:spcPct val="100000"/>
              </a:lnSpc>
              <a:buFont typeface="Wingdings" panose="05000000000000000000" pitchFamily="2" charset="2"/>
              <a:buChar char="q"/>
            </a:pPr>
            <a:r>
              <a:rPr lang="en-GB" sz="1800" dirty="0">
                <a:ea typeface="Calibri" panose="020F0502020204030204" pitchFamily="34" charset="0"/>
              </a:rPr>
              <a:t>A</a:t>
            </a:r>
            <a:r>
              <a:rPr lang="en-GB" sz="1800" dirty="0">
                <a:effectLst/>
                <a:ea typeface="Calibri" panose="020F0502020204030204" pitchFamily="34" charset="0"/>
              </a:rPr>
              <a:t> slight increase in children removed from their guardian/parent without permission. </a:t>
            </a:r>
            <a:r>
              <a:rPr lang="en-GB" sz="1800" dirty="0">
                <a:ea typeface="Calibri" panose="020F0502020204030204" pitchFamily="34" charset="0"/>
              </a:rPr>
              <a:t>A slight</a:t>
            </a:r>
            <a:r>
              <a:rPr lang="en-GB" sz="1800" dirty="0">
                <a:effectLst/>
                <a:ea typeface="Calibri" panose="020F0502020204030204" pitchFamily="34" charset="0"/>
              </a:rPr>
              <a:t> decline in crimes against women and children, albeit still very high, at 42 348 reported cases</a:t>
            </a:r>
            <a:r>
              <a:rPr lang="en-ZA" sz="1800" dirty="0">
                <a:effectLst/>
              </a:rPr>
              <a:t> </a:t>
            </a:r>
            <a:r>
              <a:rPr lang="en-US" sz="1800" dirty="0">
                <a:effectLst/>
                <a:ea typeface="Calibri" panose="020F0502020204030204" pitchFamily="34" charset="0"/>
              </a:rPr>
              <a:t>SAPS (2020) National 2019/2020 Crime Statistics Report</a:t>
            </a:r>
            <a:r>
              <a:rPr lang="en-ZA" sz="1800" dirty="0">
                <a:ea typeface="Calibri" panose="020F0502020204030204" pitchFamily="34" charset="0"/>
              </a:rPr>
              <a:t>.</a:t>
            </a:r>
            <a:endParaRPr lang="en-ZA" sz="1800" dirty="0">
              <a:effectLst/>
              <a:ea typeface="Calibri" panose="020F0502020204030204" pitchFamily="34" charset="0"/>
            </a:endParaRPr>
          </a:p>
          <a:p>
            <a:pPr marL="285750" indent="-285750" algn="just">
              <a:lnSpc>
                <a:spcPct val="100000"/>
              </a:lnSpc>
              <a:buFont typeface="Wingdings" panose="05000000000000000000" pitchFamily="2" charset="2"/>
              <a:buChar char="q"/>
            </a:pPr>
            <a:endParaRPr lang="en-GB" sz="12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GB" sz="12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GB" sz="12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GB" sz="12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GB" sz="1200" dirty="0">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ZA" sz="1200" b="1" dirty="0">
              <a:effectLst/>
              <a:latin typeface="Arial" panose="020B0604020202020204" pitchFamily="34" charset="0"/>
              <a:ea typeface="Calibri" panose="020F0502020204030204" pitchFamily="34" charset="0"/>
            </a:endParaRPr>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
            <a:ext cx="10153046" cy="348342"/>
          </a:xfrm>
        </p:spPr>
        <p:txBody>
          <a:bodyPr>
            <a:noAutofit/>
          </a:bodyPr>
          <a:lstStyle/>
          <a:p>
            <a:r>
              <a:rPr lang="en-US" sz="2400" dirty="0"/>
              <a:t>KEY HIGHLIGHTS ANNUAL REPORT – 2020 </a:t>
            </a:r>
            <a:endParaRPr lang="en-ZA" sz="24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2530424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19743" y="348343"/>
            <a:ext cx="11964883" cy="5725886"/>
          </a:xfrm>
        </p:spPr>
        <p:txBody>
          <a:bodyPr>
            <a:noAutofit/>
          </a:bodyPr>
          <a:lstStyle/>
          <a:p>
            <a:pPr algn="just">
              <a:lnSpc>
                <a:spcPct val="100000"/>
              </a:lnSpc>
            </a:pPr>
            <a:r>
              <a:rPr lang="en-ZA" sz="1800" b="1" dirty="0">
                <a:effectLst/>
                <a:latin typeface="Arial" panose="020B0604020202020204" pitchFamily="34" charset="0"/>
                <a:ea typeface="Calibri" panose="020F0502020204030204" pitchFamily="34" charset="0"/>
              </a:rPr>
              <a:t>Reporting on </a:t>
            </a:r>
            <a:r>
              <a:rPr lang="en-GB" sz="1800" b="1" dirty="0">
                <a:effectLst/>
                <a:latin typeface="Arial" panose="020B0604020202020204" pitchFamily="34" charset="0"/>
                <a:ea typeface="Calibri" panose="020F0502020204030204" pitchFamily="34" charset="0"/>
              </a:rPr>
              <a:t>child rights obligations at international, regional and national level</a:t>
            </a:r>
          </a:p>
          <a:p>
            <a:pPr marL="285750" indent="-285750" algn="just">
              <a:lnSpc>
                <a:spcPct val="100000"/>
              </a:lnSpc>
              <a:buFont typeface="Wingdings" panose="05000000000000000000" pitchFamily="2" charset="2"/>
              <a:buChar char="q"/>
            </a:pPr>
            <a:r>
              <a:rPr lang="en-GB" sz="1800" dirty="0">
                <a:latin typeface="Arial" panose="020B0604020202020204" pitchFamily="34" charset="0"/>
                <a:ea typeface="Calibri" panose="020F0502020204030204" pitchFamily="34" charset="0"/>
              </a:rPr>
              <a:t>Si</a:t>
            </a:r>
            <a:r>
              <a:rPr lang="en-GB" sz="1800" dirty="0">
                <a:effectLst/>
                <a:latin typeface="Arial" panose="020B0604020202020204" pitchFamily="34" charset="0"/>
                <a:ea typeface="Calibri" panose="020F0502020204030204" pitchFamily="34" charset="0"/>
              </a:rPr>
              <a:t>gnificant progress was made on the development of legislations, policies, frameworks, strategies, action plans and other documents to ensure the care and protection of children and the full realisation of the rights of children</a:t>
            </a:r>
          </a:p>
          <a:p>
            <a:pPr marL="742950" lvl="1" indent="-285750" algn="just">
              <a:lnSpc>
                <a:spcPct val="100000"/>
              </a:lnSpc>
              <a:buFont typeface="Wingdings" panose="05000000000000000000" pitchFamily="2" charset="2"/>
              <a:buChar char="q"/>
            </a:pPr>
            <a:r>
              <a:rPr lang="en-GB" sz="1800" dirty="0">
                <a:effectLst/>
                <a:latin typeface="Arial" panose="020B0604020202020204" pitchFamily="34" charset="0"/>
                <a:ea typeface="Arial Unicode MS"/>
              </a:rPr>
              <a:t>Amendment to the Children’s Act – to further strengthen the </a:t>
            </a:r>
            <a:r>
              <a:rPr lang="en-GB" sz="1800" dirty="0">
                <a:effectLst/>
                <a:latin typeface="Arial" panose="020B0604020202020204" pitchFamily="34" charset="0"/>
                <a:ea typeface="Calibri" panose="020F0502020204030204" pitchFamily="34" charset="0"/>
              </a:rPr>
              <a:t>care and protection of children in the country</a:t>
            </a:r>
          </a:p>
          <a:p>
            <a:pPr marL="742950" lvl="1" indent="-285750" algn="just">
              <a:lnSpc>
                <a:spcPct val="100000"/>
              </a:lnSpc>
              <a:buFont typeface="Wingdings" panose="05000000000000000000" pitchFamily="2" charset="2"/>
              <a:buChar char="q"/>
            </a:pPr>
            <a:r>
              <a:rPr lang="en-GB" sz="1800" dirty="0">
                <a:latin typeface="Arial" panose="020B0604020202020204" pitchFamily="34" charset="0"/>
                <a:ea typeface="Arial Unicode MS"/>
              </a:rPr>
              <a:t>Development of the marriage policy – to amongst others protect children from child marriages</a:t>
            </a:r>
          </a:p>
          <a:p>
            <a:pPr marL="742950" lvl="1" indent="-285750" algn="just">
              <a:lnSpc>
                <a:spcPct val="100000"/>
              </a:lnSpc>
              <a:buFont typeface="Wingdings" panose="05000000000000000000" pitchFamily="2" charset="2"/>
              <a:buChar char="q"/>
            </a:pPr>
            <a:r>
              <a:rPr lang="en-GB" sz="1800" dirty="0">
                <a:effectLst/>
                <a:latin typeface="Arial" panose="020B0604020202020204" pitchFamily="34" charset="0"/>
                <a:ea typeface="Calibri" panose="020F0502020204030204" pitchFamily="34" charset="0"/>
              </a:rPr>
              <a:t>The enactment of the </a:t>
            </a:r>
            <a:r>
              <a:rPr lang="en-GB" sz="1800" i="1" dirty="0">
                <a:effectLst/>
                <a:latin typeface="Arial" panose="020B0604020202020204" pitchFamily="34" charset="0"/>
                <a:ea typeface="Calibri" panose="020F0502020204030204" pitchFamily="34" charset="0"/>
              </a:rPr>
              <a:t>Social Assistance Amendment Act</a:t>
            </a:r>
            <a:r>
              <a:rPr lang="en-GB" sz="1800" dirty="0">
                <a:effectLst/>
                <a:latin typeface="Arial" panose="020B0604020202020204" pitchFamily="34" charset="0"/>
                <a:ea typeface="Calibri" panose="020F0502020204030204" pitchFamily="34" charset="0"/>
              </a:rPr>
              <a:t>, (Act No. 16 of 2020) -</a:t>
            </a:r>
            <a:r>
              <a:rPr lang="en-GB" sz="1800" b="1" dirty="0">
                <a:effectLst/>
                <a:latin typeface="Arial" panose="020B0604020202020204" pitchFamily="34" charset="0"/>
                <a:ea typeface="Calibri" panose="020F0502020204030204" pitchFamily="34" charset="0"/>
              </a:rPr>
              <a:t> </a:t>
            </a:r>
            <a:r>
              <a:rPr lang="en-GB" sz="1800" dirty="0">
                <a:effectLst/>
                <a:latin typeface="Arial" panose="020B0604020202020204" pitchFamily="34" charset="0"/>
                <a:ea typeface="Calibri" panose="020F0502020204030204" pitchFamily="34" charset="0"/>
              </a:rPr>
              <a:t>to</a:t>
            </a:r>
            <a:r>
              <a:rPr lang="en-GB" sz="1800" i="1" dirty="0">
                <a:effectLst/>
                <a:latin typeface="Arial" panose="020B0604020202020204" pitchFamily="34" charset="0"/>
                <a:ea typeface="Calibri" panose="020F0502020204030204" pitchFamily="34" charset="0"/>
              </a:rPr>
              <a:t> </a:t>
            </a:r>
            <a:r>
              <a:rPr lang="en-GB" sz="1800" dirty="0">
                <a:effectLst/>
                <a:latin typeface="Arial" panose="020B0604020202020204" pitchFamily="34" charset="0"/>
                <a:ea typeface="Calibri" panose="020F0502020204030204" pitchFamily="34" charset="0"/>
              </a:rPr>
              <a:t>provide for additional payments linked to social grants, including payment of benefits to CHH.</a:t>
            </a:r>
          </a:p>
          <a:p>
            <a:pPr marL="742950" lvl="1" indent="-285750" algn="just">
              <a:lnSpc>
                <a:spcPct val="100000"/>
              </a:lnSpc>
              <a:buFont typeface="Wingdings" panose="05000000000000000000" pitchFamily="2" charset="2"/>
              <a:buChar char="q"/>
            </a:pPr>
            <a:r>
              <a:rPr lang="en-GB" sz="1800" dirty="0">
                <a:latin typeface="Arial" panose="020B0604020202020204" pitchFamily="34" charset="0"/>
                <a:ea typeface="Arial Unicode MS"/>
              </a:rPr>
              <a:t>The signing of the </a:t>
            </a:r>
            <a:r>
              <a:rPr lang="en-GB" sz="1800" i="1" dirty="0">
                <a:effectLst/>
                <a:latin typeface="Arial" panose="020B0604020202020204" pitchFamily="34" charset="0"/>
                <a:ea typeface="Calibri" panose="020F0502020204030204" pitchFamily="34" charset="0"/>
              </a:rPr>
              <a:t>Customary Initiation Bill</a:t>
            </a:r>
            <a:r>
              <a:rPr lang="en-GB" sz="1800" dirty="0">
                <a:effectLst/>
                <a:latin typeface="Arial" panose="020B0604020202020204" pitchFamily="34" charset="0"/>
                <a:ea typeface="Calibri" panose="020F0502020204030204" pitchFamily="34" charset="0"/>
              </a:rPr>
              <a:t> into an Act – to amongst others, ensure the effective regulation of customary initiation practices</a:t>
            </a:r>
          </a:p>
          <a:p>
            <a:pPr marL="742950" lvl="1" indent="-285750" algn="just">
              <a:lnSpc>
                <a:spcPct val="100000"/>
              </a:lnSpc>
              <a:buFont typeface="Wingdings" panose="05000000000000000000" pitchFamily="2" charset="2"/>
              <a:buChar char="q"/>
            </a:pPr>
            <a:r>
              <a:rPr lang="en-GB" sz="1800" dirty="0">
                <a:effectLst/>
                <a:latin typeface="Arial" panose="020B0604020202020204" pitchFamily="34" charset="0"/>
                <a:ea typeface="Calibri" panose="020F0502020204030204" pitchFamily="34" charset="0"/>
              </a:rPr>
              <a:t>The passing of the </a:t>
            </a:r>
            <a:r>
              <a:rPr lang="en-GB" sz="1800" i="1" dirty="0">
                <a:effectLst/>
                <a:latin typeface="Arial" panose="020B0604020202020204" pitchFamily="34" charset="0"/>
                <a:ea typeface="Calibri" panose="020F0502020204030204" pitchFamily="34" charset="0"/>
              </a:rPr>
              <a:t>Cybercrimes Act</a:t>
            </a:r>
            <a:r>
              <a:rPr lang="en-GB" sz="1800" dirty="0">
                <a:effectLst/>
                <a:latin typeface="Arial" panose="020B0604020202020204" pitchFamily="34" charset="0"/>
                <a:ea typeface="Calibri" panose="020F0502020204030204" pitchFamily="34" charset="0"/>
              </a:rPr>
              <a:t>, 2020 (Act No. 19 of 2020) - to create offences that have a bearing on cybercrime and to criminalise the disclosure of data messages which are harmful.</a:t>
            </a:r>
          </a:p>
          <a:p>
            <a:pPr marL="742950" lvl="1" indent="-285750" algn="just">
              <a:lnSpc>
                <a:spcPct val="100000"/>
              </a:lnSpc>
              <a:buFont typeface="Wingdings" panose="05000000000000000000" pitchFamily="2" charset="2"/>
              <a:buChar char="q"/>
            </a:pPr>
            <a:r>
              <a:rPr lang="en-GB" sz="1800" dirty="0">
                <a:effectLst/>
                <a:latin typeface="Arial" panose="020B0604020202020204" pitchFamily="34" charset="0"/>
                <a:ea typeface="Arial Unicode MS"/>
              </a:rPr>
              <a:t>The passing of the</a:t>
            </a:r>
            <a:r>
              <a:rPr lang="en-GB" sz="1800" b="1" dirty="0">
                <a:effectLst/>
                <a:latin typeface="Arial" panose="020B0604020202020204" pitchFamily="34" charset="0"/>
                <a:ea typeface="Arial Unicode MS"/>
              </a:rPr>
              <a:t> </a:t>
            </a:r>
            <a:r>
              <a:rPr lang="en-GB" sz="1800" i="1" dirty="0">
                <a:effectLst/>
                <a:latin typeface="Arial" panose="020B0604020202020204" pitchFamily="34" charset="0"/>
                <a:ea typeface="Arial Unicode MS"/>
              </a:rPr>
              <a:t>Child Justice Amendment Act</a:t>
            </a:r>
            <a:r>
              <a:rPr lang="en-GB" sz="1800" dirty="0">
                <a:effectLst/>
                <a:latin typeface="Arial" panose="020B0604020202020204" pitchFamily="34" charset="0"/>
                <a:ea typeface="Arial Unicode MS"/>
              </a:rPr>
              <a:t>, 2019 (Act No. 28 of 2019) – to amongst others</a:t>
            </a:r>
            <a:r>
              <a:rPr lang="en-GB" sz="1800" b="1" dirty="0">
                <a:effectLst/>
                <a:latin typeface="Arial" panose="020B0604020202020204" pitchFamily="34" charset="0"/>
                <a:ea typeface="Arial Unicode MS"/>
              </a:rPr>
              <a:t> </a:t>
            </a:r>
            <a:r>
              <a:rPr lang="en-GB" sz="1800" dirty="0">
                <a:effectLst/>
                <a:latin typeface="Arial" panose="020B0604020202020204" pitchFamily="34" charset="0"/>
                <a:ea typeface="Calibri" panose="020F0502020204030204" pitchFamily="34" charset="0"/>
              </a:rPr>
              <a:t>increase the minimum age of criminal capacity of children from 10 years to 12 years.</a:t>
            </a:r>
          </a:p>
          <a:p>
            <a:pPr marL="742950" lvl="1" indent="-285750" algn="just">
              <a:lnSpc>
                <a:spcPct val="100000"/>
              </a:lnSpc>
              <a:buFont typeface="Wingdings" panose="05000000000000000000" pitchFamily="2" charset="2"/>
              <a:buChar char="q"/>
            </a:pPr>
            <a:r>
              <a:rPr lang="en-GB" sz="1800" dirty="0">
                <a:latin typeface="Arial" panose="020B0604020202020204" pitchFamily="34" charset="0"/>
                <a:ea typeface="Arial Unicode MS"/>
              </a:rPr>
              <a:t>Processes relating to the, </a:t>
            </a:r>
            <a:r>
              <a:rPr lang="en-GB" sz="1800" i="1" dirty="0">
                <a:effectLst/>
                <a:latin typeface="Arial" panose="020B0604020202020204" pitchFamily="34" charset="0"/>
                <a:ea typeface="Calibri" panose="020F0502020204030204" pitchFamily="34" charset="0"/>
              </a:rPr>
              <a:t>Domestic Violence Amendment Bill, Victim Support Services Bill</a:t>
            </a:r>
          </a:p>
          <a:p>
            <a:pPr marL="285750" indent="-285750" algn="just">
              <a:lnSpc>
                <a:spcPct val="100000"/>
              </a:lnSpc>
              <a:buFont typeface="Wingdings" panose="05000000000000000000" pitchFamily="2" charset="2"/>
              <a:buChar char="q"/>
            </a:pPr>
            <a:r>
              <a:rPr lang="en-GB" sz="1800" dirty="0">
                <a:latin typeface="Arial" panose="020B0604020202020204" pitchFamily="34" charset="0"/>
                <a:ea typeface="Arial Unicode MS"/>
              </a:rPr>
              <a:t>In addition various policies, guidelines, standard operating procedures etc were also developed to enhance the protection and promotion of the rights of children.</a:t>
            </a:r>
            <a:endParaRPr lang="en-GB" sz="1800" dirty="0">
              <a:effectLst/>
              <a:latin typeface="Arial" panose="020B0604020202020204" pitchFamily="34" charset="0"/>
              <a:ea typeface="Arial Unicode MS"/>
            </a:endParaRPr>
          </a:p>
          <a:p>
            <a:pPr marL="742950" lvl="1" indent="-285750" algn="just">
              <a:lnSpc>
                <a:spcPct val="100000"/>
              </a:lnSpc>
              <a:buFont typeface="Wingdings" panose="05000000000000000000" pitchFamily="2" charset="2"/>
              <a:buChar char="q"/>
            </a:pPr>
            <a:endParaRPr lang="en-ZA" sz="1200" b="1" dirty="0">
              <a:effectLst/>
              <a:latin typeface="Arial" panose="020B0604020202020204" pitchFamily="34" charset="0"/>
              <a:ea typeface="Calibri" panose="020F0502020204030204" pitchFamily="34" charset="0"/>
            </a:endParaRPr>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
            <a:ext cx="10153046" cy="348342"/>
          </a:xfrm>
        </p:spPr>
        <p:txBody>
          <a:bodyPr>
            <a:noAutofit/>
          </a:bodyPr>
          <a:lstStyle/>
          <a:p>
            <a:r>
              <a:rPr lang="en-US" sz="2400" dirty="0"/>
              <a:t>KEY HIGHLIGHTS ANNUAL REPORT – 2020 </a:t>
            </a:r>
            <a:endParaRPr lang="en-ZA" sz="24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1037486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19743" y="348343"/>
            <a:ext cx="11964883" cy="5725886"/>
          </a:xfrm>
        </p:spPr>
        <p:txBody>
          <a:bodyPr>
            <a:noAutofit/>
          </a:bodyPr>
          <a:lstStyle/>
          <a:p>
            <a:pPr algn="just">
              <a:lnSpc>
                <a:spcPct val="100000"/>
              </a:lnSpc>
            </a:pPr>
            <a:r>
              <a:rPr lang="en-GB" sz="2000" b="1" dirty="0">
                <a:effectLst/>
                <a:latin typeface="Arial" panose="020B0604020202020204" pitchFamily="34" charset="0"/>
              </a:rPr>
              <a:t>The impact of the Covid-19 pandemic on children</a:t>
            </a:r>
            <a:endParaRPr lang="en-ZA" sz="2000" b="1" dirty="0">
              <a:effectLst/>
              <a:latin typeface="Arial" panose="020B0604020202020204" pitchFamily="34" charset="0"/>
            </a:endParaRPr>
          </a:p>
          <a:p>
            <a:pPr marL="285750" indent="-285750" algn="just">
              <a:lnSpc>
                <a:spcPct val="100000"/>
              </a:lnSpc>
              <a:spcAft>
                <a:spcPts val="800"/>
              </a:spcAft>
              <a:buFont typeface="Wingdings" panose="05000000000000000000" pitchFamily="2" charset="2"/>
              <a:buChar char="q"/>
            </a:pPr>
            <a:r>
              <a:rPr lang="en-GB" sz="2000" dirty="0">
                <a:effectLst/>
                <a:latin typeface="Arial" panose="020B0604020202020204" pitchFamily="34" charset="0"/>
                <a:ea typeface="Calibri" panose="020F0502020204030204" pitchFamily="34" charset="0"/>
              </a:rPr>
              <a:t>The Covid-19 pandemic had a greater impact and brought unprecedented challenges to the world, including South Africa. </a:t>
            </a:r>
          </a:p>
          <a:p>
            <a:pPr marL="285750" indent="-285750" algn="just">
              <a:lnSpc>
                <a:spcPct val="100000"/>
              </a:lnSpc>
              <a:spcAft>
                <a:spcPts val="800"/>
              </a:spcAft>
              <a:buFont typeface="Wingdings" panose="05000000000000000000" pitchFamily="2" charset="2"/>
              <a:buChar char="q"/>
            </a:pPr>
            <a:r>
              <a:rPr lang="en-GB" sz="2000" dirty="0">
                <a:effectLst/>
                <a:latin typeface="Arial" panose="020B0604020202020204" pitchFamily="34" charset="0"/>
                <a:ea typeface="Calibri" panose="020F0502020204030204" pitchFamily="34" charset="0"/>
              </a:rPr>
              <a:t>Research shows that children’s safety, nutrition and health, amongst others, have been compromised, while their education has also been disrupted as a result of the pandemic. </a:t>
            </a:r>
            <a:r>
              <a:rPr lang="en-ZA" sz="2000" dirty="0">
                <a:latin typeface="Arial" panose="020B0604020202020204" pitchFamily="34" charset="0"/>
                <a:ea typeface="Calibri" panose="020F0502020204030204" pitchFamily="34" charset="0"/>
              </a:rPr>
              <a:t>(</a:t>
            </a:r>
            <a:r>
              <a:rPr lang="en-GB" sz="2000" dirty="0">
                <a:effectLst/>
                <a:latin typeface="Arial" panose="020B0604020202020204" pitchFamily="34" charset="0"/>
                <a:ea typeface="Calibri" panose="020F0502020204030204" pitchFamily="34" charset="0"/>
              </a:rPr>
              <a:t>UNICEF (2020) Covid-19 is a child rights crisis: responding and reimagining for every child)</a:t>
            </a:r>
          </a:p>
          <a:p>
            <a:pPr algn="just">
              <a:lnSpc>
                <a:spcPct val="100000"/>
              </a:lnSpc>
              <a:spcAft>
                <a:spcPts val="800"/>
              </a:spcAft>
            </a:pPr>
            <a:r>
              <a:rPr lang="en-GB" sz="2000" b="1" dirty="0">
                <a:effectLst/>
                <a:latin typeface="Arial" panose="020B0604020202020204" pitchFamily="34" charset="0"/>
              </a:rPr>
              <a:t>Challenges brought by the pandemic - </a:t>
            </a:r>
            <a:r>
              <a:rPr lang="en-GB" sz="2000" dirty="0">
                <a:effectLst/>
                <a:latin typeface="Arial" panose="020B0604020202020204" pitchFamily="34" charset="0"/>
                <a:ea typeface="Calibri" panose="020F0502020204030204" pitchFamily="34" charset="0"/>
              </a:rPr>
              <a:t>Lack of access to basic services</a:t>
            </a:r>
          </a:p>
          <a:p>
            <a:pPr algn="just">
              <a:lnSpc>
                <a:spcPct val="100000"/>
              </a:lnSpc>
              <a:spcAft>
                <a:spcPts val="800"/>
              </a:spcAft>
            </a:pPr>
            <a:r>
              <a:rPr lang="en-GB" sz="2000" b="1" dirty="0">
                <a:effectLst/>
                <a:latin typeface="Arial" panose="020B0604020202020204" pitchFamily="34" charset="0"/>
                <a:ea typeface="Calibri" panose="020F0502020204030204" pitchFamily="34" charset="0"/>
              </a:rPr>
              <a:t>Measures to mitigate the impact of the pandemic</a:t>
            </a:r>
            <a:endParaRPr lang="en-GB" sz="2000" b="1" dirty="0">
              <a:latin typeface="Arial" panose="020B0604020202020204" pitchFamily="34" charset="0"/>
              <a:ea typeface="Calibri" panose="020F0502020204030204" pitchFamily="34" charset="0"/>
            </a:endParaRPr>
          </a:p>
          <a:p>
            <a:pPr marL="285750" indent="-285750" algn="just">
              <a:lnSpc>
                <a:spcPct val="100000"/>
              </a:lnSpc>
              <a:spcAft>
                <a:spcPts val="800"/>
              </a:spcAft>
              <a:buFont typeface="Wingdings" panose="05000000000000000000" pitchFamily="2" charset="2"/>
              <a:buChar char="q"/>
            </a:pPr>
            <a:r>
              <a:rPr lang="en-GB" sz="2000" dirty="0">
                <a:latin typeface="Arial" panose="020B0604020202020204" pitchFamily="34" charset="0"/>
                <a:ea typeface="Calibri" panose="020F0502020204030204" pitchFamily="34" charset="0"/>
              </a:rPr>
              <a:t>De</a:t>
            </a:r>
            <a:r>
              <a:rPr lang="en-GB" sz="2000" dirty="0">
                <a:effectLst/>
                <a:latin typeface="Arial" panose="020B0604020202020204" pitchFamily="34" charset="0"/>
                <a:ea typeface="Calibri" panose="020F0502020204030204" pitchFamily="34" charset="0"/>
              </a:rPr>
              <a:t>claration of the National State of Disaster on 15 March 2020 – to minimise the spread.</a:t>
            </a:r>
          </a:p>
          <a:p>
            <a:pPr marL="285750" indent="-285750" algn="just">
              <a:lnSpc>
                <a:spcPct val="100000"/>
              </a:lnSpc>
              <a:spcAft>
                <a:spcPts val="800"/>
              </a:spcAft>
              <a:buFont typeface="Wingdings" panose="05000000000000000000" pitchFamily="2" charset="2"/>
              <a:buChar char="q"/>
            </a:pPr>
            <a:r>
              <a:rPr lang="en-GB" sz="2000" dirty="0">
                <a:effectLst/>
                <a:latin typeface="Arial" panose="020B0604020202020204" pitchFamily="34" charset="0"/>
              </a:rPr>
              <a:t>Issuing of directives and development of SOPs - to better managed the spread in various settings e.g. </a:t>
            </a:r>
            <a:r>
              <a:rPr lang="en-GB" sz="2000" dirty="0">
                <a:effectLst/>
                <a:latin typeface="Arial" panose="020B0604020202020204" pitchFamily="34" charset="0"/>
                <a:ea typeface="Calibri" panose="020F0502020204030204" pitchFamily="34" charset="0"/>
              </a:rPr>
              <a:t>in all courts, court precincts and justice service points.</a:t>
            </a:r>
          </a:p>
          <a:p>
            <a:pPr marL="285750" indent="-285750" algn="just">
              <a:lnSpc>
                <a:spcPct val="100000"/>
              </a:lnSpc>
              <a:spcAft>
                <a:spcPts val="800"/>
              </a:spcAft>
              <a:buFont typeface="Wingdings" panose="05000000000000000000" pitchFamily="2" charset="2"/>
              <a:buChar char="q"/>
            </a:pPr>
            <a:r>
              <a:rPr lang="en-GB" sz="2000" dirty="0">
                <a:latin typeface="Arial" panose="020B0604020202020204" pitchFamily="34" charset="0"/>
                <a:ea typeface="Calibri" panose="020F0502020204030204" pitchFamily="34" charset="0"/>
              </a:rPr>
              <a:t>T</a:t>
            </a:r>
            <a:r>
              <a:rPr lang="en-GB" sz="2000" dirty="0">
                <a:effectLst/>
                <a:latin typeface="Arial" panose="020B0604020202020204" pitchFamily="34" charset="0"/>
                <a:ea typeface="Calibri" panose="020F0502020204030204" pitchFamily="34" charset="0"/>
              </a:rPr>
              <a:t>op-up/additional amounts to social grants </a:t>
            </a:r>
          </a:p>
          <a:p>
            <a:pPr marL="285750" indent="-285750" algn="just">
              <a:lnSpc>
                <a:spcPct val="100000"/>
              </a:lnSpc>
              <a:spcAft>
                <a:spcPts val="800"/>
              </a:spcAft>
              <a:buFont typeface="Wingdings" panose="05000000000000000000" pitchFamily="2" charset="2"/>
              <a:buChar char="q"/>
            </a:pPr>
            <a:r>
              <a:rPr lang="en-GB" sz="2000" dirty="0">
                <a:effectLst/>
                <a:latin typeface="Arial" panose="020B0604020202020204" pitchFamily="34" charset="0"/>
                <a:ea typeface="Calibri" panose="020F0502020204030204" pitchFamily="34" charset="0"/>
              </a:rPr>
              <a:t>Introduction of the Presidential Employment Stimulus for ECD</a:t>
            </a:r>
            <a:endParaRPr lang="en-GB" sz="2000" b="1" dirty="0">
              <a:effectLst/>
              <a:latin typeface="Arial" panose="020B0604020202020204" pitchFamily="34" charset="0"/>
            </a:endParaRPr>
          </a:p>
          <a:p>
            <a:pPr marL="285750" indent="-285750" algn="just">
              <a:lnSpc>
                <a:spcPct val="150000"/>
              </a:lnSpc>
              <a:spcAft>
                <a:spcPts val="800"/>
              </a:spcAft>
              <a:buFont typeface="Wingdings" panose="05000000000000000000" pitchFamily="2" charset="2"/>
              <a:buChar char="q"/>
            </a:pPr>
            <a:endParaRPr lang="en-ZA" sz="1800" b="1" i="1" dirty="0">
              <a:solidFill>
                <a:srgbClr val="2E74B5"/>
              </a:solidFill>
              <a:effectLst/>
              <a:latin typeface="Arial" panose="020B0604020202020204" pitchFamily="34" charset="0"/>
            </a:endParaRPr>
          </a:p>
          <a:p>
            <a:pPr marL="285750" indent="-285750" algn="just">
              <a:lnSpc>
                <a:spcPct val="150000"/>
              </a:lnSpc>
              <a:spcAft>
                <a:spcPts val="800"/>
              </a:spcAft>
              <a:buFont typeface="Wingdings" panose="05000000000000000000" pitchFamily="2" charset="2"/>
              <a:buChar char="q"/>
            </a:pPr>
            <a:endParaRPr lang="en-ZA" sz="18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ZA" sz="1600" b="1" dirty="0">
              <a:effectLst/>
              <a:latin typeface="Arial" panose="020B0604020202020204" pitchFamily="34" charset="0"/>
              <a:ea typeface="Calibri" panose="020F0502020204030204" pitchFamily="34" charset="0"/>
            </a:endParaRPr>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
            <a:ext cx="10153046" cy="348342"/>
          </a:xfrm>
        </p:spPr>
        <p:txBody>
          <a:bodyPr>
            <a:noAutofit/>
          </a:bodyPr>
          <a:lstStyle/>
          <a:p>
            <a:r>
              <a:rPr lang="en-US" sz="2400" dirty="0"/>
              <a:t>KEY HIGHLIGHTS ANNUAL REPORT – 2020 </a:t>
            </a:r>
            <a:endParaRPr lang="en-ZA" sz="24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2766360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13558" y="348343"/>
            <a:ext cx="11964883" cy="5725886"/>
          </a:xfrm>
        </p:spPr>
        <p:txBody>
          <a:bodyPr>
            <a:noAutofit/>
          </a:bodyPr>
          <a:lstStyle/>
          <a:p>
            <a:pPr algn="just">
              <a:lnSpc>
                <a:spcPct val="100000"/>
              </a:lnSpc>
              <a:spcAft>
                <a:spcPts val="800"/>
              </a:spcAft>
            </a:pPr>
            <a:r>
              <a:rPr lang="en-GB" sz="1800" b="1" dirty="0">
                <a:effectLst/>
                <a:latin typeface="Arial" panose="020B0604020202020204" pitchFamily="34" charset="0"/>
                <a:ea typeface="Calibri" panose="020F0502020204030204" pitchFamily="34" charset="0"/>
              </a:rPr>
              <a:t>Child participation</a:t>
            </a:r>
          </a:p>
          <a:p>
            <a:pPr algn="just">
              <a:lnSpc>
                <a:spcPct val="100000"/>
              </a:lnSpc>
              <a:spcAft>
                <a:spcPts val="800"/>
              </a:spcAft>
            </a:pPr>
            <a:r>
              <a:rPr lang="en-GB" sz="1800" b="1" dirty="0">
                <a:latin typeface="Arial" panose="020B0604020202020204" pitchFamily="34" charset="0"/>
                <a:ea typeface="Calibri" panose="020F0502020204030204" pitchFamily="34" charset="0"/>
              </a:rPr>
              <a:t>Theoretical background</a:t>
            </a:r>
          </a:p>
          <a:p>
            <a:pPr marL="285750" indent="-285750" algn="just">
              <a:lnSpc>
                <a:spcPct val="100000"/>
              </a:lnSpc>
              <a:spcAft>
                <a:spcPts val="800"/>
              </a:spcAft>
              <a:buFont typeface="Wingdings" panose="05000000000000000000" pitchFamily="2" charset="2"/>
              <a:buChar char="q"/>
            </a:pPr>
            <a:r>
              <a:rPr lang="en-GB" sz="1800" dirty="0">
                <a:latin typeface="Arial" panose="020B0604020202020204" pitchFamily="34" charset="0"/>
                <a:ea typeface="Calibri" panose="020F0502020204030204" pitchFamily="34" charset="0"/>
              </a:rPr>
              <a:t>Defining child participation and explaining why it is critical</a:t>
            </a:r>
          </a:p>
          <a:p>
            <a:pPr algn="just">
              <a:lnSpc>
                <a:spcPct val="100000"/>
              </a:lnSpc>
              <a:spcAft>
                <a:spcPts val="800"/>
              </a:spcAft>
            </a:pPr>
            <a:r>
              <a:rPr lang="en-GB" sz="1800" b="1" dirty="0">
                <a:effectLst/>
                <a:latin typeface="Arial" panose="020B0604020202020204" pitchFamily="34" charset="0"/>
                <a:ea typeface="Calibri" panose="020F0502020204030204" pitchFamily="34" charset="0"/>
              </a:rPr>
              <a:t>Legal instruments</a:t>
            </a:r>
          </a:p>
          <a:p>
            <a:pPr marL="285750" indent="-285750" algn="just">
              <a:lnSpc>
                <a:spcPct val="100000"/>
              </a:lnSpc>
              <a:spcAft>
                <a:spcPts val="800"/>
              </a:spcAft>
              <a:buFont typeface="Wingdings" panose="05000000000000000000" pitchFamily="2" charset="2"/>
              <a:buChar char="q"/>
            </a:pPr>
            <a:r>
              <a:rPr lang="en-GB" sz="1800" dirty="0">
                <a:effectLst/>
                <a:latin typeface="Arial" panose="020B0604020202020204" pitchFamily="34" charset="0"/>
                <a:ea typeface="Calibri" panose="020F0502020204030204" pitchFamily="34" charset="0"/>
              </a:rPr>
              <a:t>Constitution,1996, Children’s Act, 38 of 2005, UNCRC (article 12), ACRWC (article 7), </a:t>
            </a:r>
          </a:p>
          <a:p>
            <a:pPr algn="just">
              <a:lnSpc>
                <a:spcPct val="100000"/>
              </a:lnSpc>
              <a:spcAft>
                <a:spcPts val="800"/>
              </a:spcAft>
            </a:pPr>
            <a:r>
              <a:rPr lang="en-GB" sz="1800" b="1" dirty="0">
                <a:latin typeface="Arial" panose="020B0604020202020204" pitchFamily="34" charset="0"/>
                <a:ea typeface="Calibri" panose="020F0502020204030204" pitchFamily="34" charset="0"/>
              </a:rPr>
              <a:t>How this principle is applied in practice </a:t>
            </a:r>
            <a:r>
              <a:rPr lang="en-GB" sz="1800" dirty="0">
                <a:latin typeface="Arial" panose="020B0604020202020204" pitchFamily="34" charset="0"/>
                <a:ea typeface="Calibri" panose="020F0502020204030204" pitchFamily="34" charset="0"/>
              </a:rPr>
              <a:t>– drawing practical lessons from government and civil society</a:t>
            </a:r>
          </a:p>
          <a:p>
            <a:pPr marL="285750" indent="-285750" algn="just">
              <a:lnSpc>
                <a:spcPct val="100000"/>
              </a:lnSpc>
              <a:spcAft>
                <a:spcPts val="800"/>
              </a:spcAft>
              <a:buFont typeface="Wingdings" panose="05000000000000000000" pitchFamily="2" charset="2"/>
              <a:buChar char="q"/>
            </a:pPr>
            <a:r>
              <a:rPr lang="en-GB" sz="1800" kern="0" dirty="0">
                <a:effectLst/>
                <a:latin typeface="Arial" panose="020B0604020202020204" pitchFamily="34" charset="0"/>
              </a:rPr>
              <a:t>Promoting the voices of children through the Nelson Mandela Children’s Fund </a:t>
            </a:r>
            <a:endParaRPr lang="en-ZA" sz="1800" kern="0" dirty="0">
              <a:effectLst/>
              <a:latin typeface="Arial" panose="020B0604020202020204" pitchFamily="34" charset="0"/>
            </a:endParaRPr>
          </a:p>
          <a:p>
            <a:pPr marL="285750" indent="-285750" algn="just">
              <a:lnSpc>
                <a:spcPct val="100000"/>
              </a:lnSpc>
              <a:spcAft>
                <a:spcPts val="800"/>
              </a:spcAft>
              <a:buFont typeface="Wingdings" panose="05000000000000000000" pitchFamily="2" charset="2"/>
              <a:buChar char="q"/>
            </a:pPr>
            <a:r>
              <a:rPr lang="en-GB" sz="1800" dirty="0">
                <a:effectLst/>
                <a:latin typeface="Arial" panose="020B0604020202020204" pitchFamily="34" charset="0"/>
                <a:ea typeface="Calibri" panose="020F0502020204030204" pitchFamily="34" charset="0"/>
              </a:rPr>
              <a:t>Child Participation Framework in South Africa</a:t>
            </a:r>
            <a:r>
              <a:rPr lang="en-GB" sz="1800" dirty="0">
                <a:latin typeface="Arial" panose="020B0604020202020204" pitchFamily="34" charset="0"/>
                <a:ea typeface="Calibri" panose="020F0502020204030204" pitchFamily="34" charset="0"/>
              </a:rPr>
              <a:t> – its application through the Nelson Mandela Children’s Parliament (reflecting on the historical background of the Parliament)</a:t>
            </a:r>
          </a:p>
          <a:p>
            <a:pPr marL="285750" indent="-285750" algn="just">
              <a:lnSpc>
                <a:spcPct val="100000"/>
              </a:lnSpc>
              <a:spcAft>
                <a:spcPts val="800"/>
              </a:spcAft>
              <a:buFont typeface="Wingdings" panose="05000000000000000000" pitchFamily="2" charset="2"/>
              <a:buChar char="q"/>
            </a:pPr>
            <a:r>
              <a:rPr lang="en-GB" sz="1800" dirty="0">
                <a:effectLst/>
                <a:latin typeface="Arial" panose="020B0604020202020204" pitchFamily="34" charset="0"/>
                <a:ea typeface="Calibri" panose="020F0502020204030204" pitchFamily="34" charset="0"/>
              </a:rPr>
              <a:t>Children’s subjective perceptions and evaluations of their life and well-being </a:t>
            </a:r>
          </a:p>
          <a:p>
            <a:pPr marL="285750" indent="-285750" algn="just">
              <a:lnSpc>
                <a:spcPct val="100000"/>
              </a:lnSpc>
              <a:spcAft>
                <a:spcPts val="800"/>
              </a:spcAft>
              <a:buFont typeface="Wingdings" panose="05000000000000000000" pitchFamily="2" charset="2"/>
              <a:buChar char="q"/>
            </a:pPr>
            <a:r>
              <a:rPr lang="en-GB" sz="1800" dirty="0">
                <a:effectLst/>
                <a:latin typeface="Arial" panose="020B0604020202020204" pitchFamily="34" charset="0"/>
                <a:ea typeface="Calibri" panose="020F0502020204030204" pitchFamily="34" charset="0"/>
              </a:rPr>
              <a:t>Promoting children’s participation on the ground </a:t>
            </a:r>
            <a:r>
              <a:rPr lang="en-GB" sz="1800" dirty="0">
                <a:latin typeface="Arial" panose="020B0604020202020204" pitchFamily="34" charset="0"/>
                <a:ea typeface="Calibri" panose="020F0502020204030204" pitchFamily="34" charset="0"/>
              </a:rPr>
              <a:t>– Interventions from t</a:t>
            </a:r>
            <a:r>
              <a:rPr lang="en-GB" sz="1800" dirty="0">
                <a:effectLst/>
                <a:latin typeface="Arial" panose="020B0604020202020204" pitchFamily="34" charset="0"/>
                <a:ea typeface="Calibri" panose="020F0502020204030204" pitchFamily="34" charset="0"/>
              </a:rPr>
              <a:t>he Graça Machel Trust and Save the Children South Africa</a:t>
            </a:r>
          </a:p>
          <a:p>
            <a:pPr marL="285750" indent="-285750" algn="just">
              <a:lnSpc>
                <a:spcPct val="100000"/>
              </a:lnSpc>
              <a:spcAft>
                <a:spcPts val="800"/>
              </a:spcAft>
              <a:buFont typeface="Wingdings" panose="05000000000000000000" pitchFamily="2" charset="2"/>
              <a:buChar char="q"/>
            </a:pPr>
            <a:endParaRPr lang="en-GB" sz="2000" dirty="0">
              <a:effectLst/>
              <a:latin typeface="Arial" panose="020B0604020202020204" pitchFamily="34" charset="0"/>
              <a:ea typeface="Calibri" panose="020F0502020204030204" pitchFamily="34" charset="0"/>
            </a:endParaRPr>
          </a:p>
          <a:p>
            <a:pPr marL="285750" indent="-285750" algn="just">
              <a:lnSpc>
                <a:spcPct val="150000"/>
              </a:lnSpc>
              <a:spcAft>
                <a:spcPts val="800"/>
              </a:spcAft>
              <a:buFont typeface="Wingdings" panose="05000000000000000000" pitchFamily="2" charset="2"/>
              <a:buChar char="q"/>
            </a:pPr>
            <a:endParaRPr lang="en-ZA" sz="1800" b="1" i="1" dirty="0">
              <a:solidFill>
                <a:srgbClr val="2E74B5"/>
              </a:solidFill>
              <a:effectLst/>
              <a:latin typeface="Arial" panose="020B0604020202020204" pitchFamily="34" charset="0"/>
            </a:endParaRPr>
          </a:p>
          <a:p>
            <a:pPr marL="285750" indent="-285750" algn="just">
              <a:lnSpc>
                <a:spcPct val="150000"/>
              </a:lnSpc>
              <a:spcAft>
                <a:spcPts val="800"/>
              </a:spcAft>
              <a:buFont typeface="Wingdings" panose="05000000000000000000" pitchFamily="2" charset="2"/>
              <a:buChar char="q"/>
            </a:pPr>
            <a:endParaRPr lang="en-ZA" sz="1800" dirty="0">
              <a:effectLst/>
              <a:latin typeface="Arial" panose="020B0604020202020204" pitchFamily="34" charset="0"/>
              <a:ea typeface="Calibri" panose="020F0502020204030204" pitchFamily="34" charset="0"/>
            </a:endParaRPr>
          </a:p>
          <a:p>
            <a:pPr marL="285750" indent="-285750" algn="just">
              <a:lnSpc>
                <a:spcPct val="100000"/>
              </a:lnSpc>
              <a:buFont typeface="Wingdings" panose="05000000000000000000" pitchFamily="2" charset="2"/>
              <a:buChar char="q"/>
            </a:pPr>
            <a:endParaRPr lang="en-ZA" sz="1600" b="1" dirty="0">
              <a:effectLst/>
              <a:latin typeface="Arial" panose="020B0604020202020204" pitchFamily="34" charset="0"/>
              <a:ea typeface="Calibri" panose="020F0502020204030204" pitchFamily="34" charset="0"/>
            </a:endParaRPr>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
            <a:ext cx="10153046" cy="348342"/>
          </a:xfrm>
        </p:spPr>
        <p:txBody>
          <a:bodyPr>
            <a:noAutofit/>
          </a:bodyPr>
          <a:lstStyle/>
          <a:p>
            <a:r>
              <a:rPr lang="en-US" sz="2400" dirty="0"/>
              <a:t>KEY HIGHLIGHTS ANNUAL REPORT – 2020 </a:t>
            </a:r>
            <a:endParaRPr lang="en-ZA" sz="24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40254121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F0AC7-C8D6-4193-97A8-656F1FC9E84B}"/>
              </a:ext>
            </a:extLst>
          </p:cNvPr>
          <p:cNvSpPr>
            <a:spLocks noGrp="1"/>
          </p:cNvSpPr>
          <p:nvPr>
            <p:ph type="title"/>
          </p:nvPr>
        </p:nvSpPr>
        <p:spPr>
          <a:xfrm>
            <a:off x="838200" y="365126"/>
            <a:ext cx="10515600" cy="495714"/>
          </a:xfrm>
        </p:spPr>
        <p:txBody>
          <a:bodyPr>
            <a:normAutofit fontScale="90000"/>
          </a:bodyPr>
          <a:lstStyle/>
          <a:p>
            <a:pPr algn="ctr"/>
            <a:r>
              <a:rPr lang="en-ZA" b="1" dirty="0"/>
              <a:t>KEY HIGHLIGHTS - ANNUAL REPORT 2021</a:t>
            </a:r>
          </a:p>
        </p:txBody>
      </p:sp>
      <p:graphicFrame>
        <p:nvGraphicFramePr>
          <p:cNvPr id="6" name="Content Placeholder 2">
            <a:extLst>
              <a:ext uri="{FF2B5EF4-FFF2-40B4-BE49-F238E27FC236}">
                <a16:creationId xmlns:a16="http://schemas.microsoft.com/office/drawing/2014/main" id="{626D93CF-FB32-445E-8C49-8CBA015791F4}"/>
              </a:ext>
            </a:extLst>
          </p:cNvPr>
          <p:cNvGraphicFramePr>
            <a:graphicFrameLocks noGrp="1"/>
          </p:cNvGraphicFramePr>
          <p:nvPr>
            <p:ph idx="1"/>
          </p:nvPr>
        </p:nvGraphicFramePr>
        <p:xfrm>
          <a:off x="596348" y="1206500"/>
          <a:ext cx="10495721" cy="47906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0632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C0D76-9385-47C7-A2C4-DDA64A463F6F}"/>
              </a:ext>
            </a:extLst>
          </p:cNvPr>
          <p:cNvSpPr>
            <a:spLocks noGrp="1"/>
          </p:cNvSpPr>
          <p:nvPr>
            <p:ph type="title"/>
          </p:nvPr>
        </p:nvSpPr>
        <p:spPr>
          <a:xfrm>
            <a:off x="238538" y="344556"/>
            <a:ext cx="11516139" cy="861392"/>
          </a:xfrm>
        </p:spPr>
        <p:txBody>
          <a:bodyPr>
            <a:normAutofit/>
          </a:bodyPr>
          <a:lstStyle/>
          <a:p>
            <a:pPr algn="ctr"/>
            <a:r>
              <a:rPr lang="en-ZA" sz="2400" b="1" dirty="0"/>
              <a:t>SECTION 2: INSTITUTIONAL GOVERNANCE, COORDINATION &amp; PLANNING</a:t>
            </a:r>
          </a:p>
        </p:txBody>
      </p:sp>
      <p:graphicFrame>
        <p:nvGraphicFramePr>
          <p:cNvPr id="8" name="Content Placeholder 2">
            <a:extLst>
              <a:ext uri="{FF2B5EF4-FFF2-40B4-BE49-F238E27FC236}">
                <a16:creationId xmlns:a16="http://schemas.microsoft.com/office/drawing/2014/main" id="{F6DB70D6-2EB2-4708-8A2A-2A452F3774C0}"/>
              </a:ext>
            </a:extLst>
          </p:cNvPr>
          <p:cNvGraphicFramePr>
            <a:graphicFrameLocks noGrp="1"/>
          </p:cNvGraphicFramePr>
          <p:nvPr>
            <p:ph idx="1"/>
          </p:nvPr>
        </p:nvGraphicFramePr>
        <p:xfrm>
          <a:off x="609599" y="1113183"/>
          <a:ext cx="10294182" cy="4883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3395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DE82F-0226-40B4-A131-F8C9C3D17409}"/>
              </a:ext>
            </a:extLst>
          </p:cNvPr>
          <p:cNvSpPr>
            <a:spLocks noGrp="1"/>
          </p:cNvSpPr>
          <p:nvPr>
            <p:ph type="title"/>
          </p:nvPr>
        </p:nvSpPr>
        <p:spPr>
          <a:xfrm>
            <a:off x="477079" y="527941"/>
            <a:ext cx="11237842" cy="876789"/>
          </a:xfrm>
        </p:spPr>
        <p:txBody>
          <a:bodyPr>
            <a:normAutofit/>
          </a:bodyPr>
          <a:lstStyle/>
          <a:p>
            <a:pPr algn="ctr"/>
            <a:r>
              <a:rPr lang="en-ZA" sz="3200" b="1" dirty="0"/>
              <a:t>SECTION 2: KEY GOVERNMENT INSTITUTIONS</a:t>
            </a:r>
          </a:p>
        </p:txBody>
      </p:sp>
      <p:graphicFrame>
        <p:nvGraphicFramePr>
          <p:cNvPr id="8" name="Content Placeholder 2">
            <a:extLst>
              <a:ext uri="{FF2B5EF4-FFF2-40B4-BE49-F238E27FC236}">
                <a16:creationId xmlns:a16="http://schemas.microsoft.com/office/drawing/2014/main" id="{CE37FD0E-92CB-4CE1-A8A9-542F2D1A0F78}"/>
              </a:ext>
            </a:extLst>
          </p:cNvPr>
          <p:cNvGraphicFramePr>
            <a:graphicFrameLocks noGrp="1"/>
          </p:cNvGraphicFramePr>
          <p:nvPr>
            <p:ph idx="1"/>
          </p:nvPr>
        </p:nvGraphicFramePr>
        <p:xfrm>
          <a:off x="0" y="1497495"/>
          <a:ext cx="11654970" cy="4598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1387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62ADA-6ADF-4E09-84B3-2F55658ED0F4}"/>
              </a:ext>
            </a:extLst>
          </p:cNvPr>
          <p:cNvSpPr>
            <a:spLocks noGrp="1"/>
          </p:cNvSpPr>
          <p:nvPr>
            <p:ph type="title"/>
          </p:nvPr>
        </p:nvSpPr>
        <p:spPr/>
        <p:txBody>
          <a:bodyPr/>
          <a:lstStyle/>
          <a:p>
            <a:pPr algn="ctr"/>
            <a:r>
              <a:rPr lang="en-ZA" b="1" dirty="0"/>
              <a:t>SECTION 3: RIGHT TO SURVIVAL</a:t>
            </a:r>
          </a:p>
        </p:txBody>
      </p:sp>
      <p:graphicFrame>
        <p:nvGraphicFramePr>
          <p:cNvPr id="6" name="Content Placeholder 2">
            <a:extLst>
              <a:ext uri="{FF2B5EF4-FFF2-40B4-BE49-F238E27FC236}">
                <a16:creationId xmlns:a16="http://schemas.microsoft.com/office/drawing/2014/main" id="{B3CF7FCD-EDE9-4169-948F-6AEF51CEDA3F}"/>
              </a:ext>
            </a:extLst>
          </p:cNvPr>
          <p:cNvGraphicFramePr>
            <a:graphicFrameLocks noGrp="1"/>
          </p:cNvGraphicFramePr>
          <p:nvPr>
            <p:ph idx="1"/>
          </p:nvPr>
        </p:nvGraphicFramePr>
        <p:xfrm>
          <a:off x="278295" y="1099930"/>
          <a:ext cx="10840277" cy="4883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1035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06994-9CA9-42E3-97B0-A3E94EAC0385}"/>
              </a:ext>
            </a:extLst>
          </p:cNvPr>
          <p:cNvSpPr>
            <a:spLocks noGrp="1"/>
          </p:cNvSpPr>
          <p:nvPr>
            <p:ph type="title"/>
          </p:nvPr>
        </p:nvSpPr>
        <p:spPr/>
        <p:txBody>
          <a:bodyPr/>
          <a:lstStyle/>
          <a:p>
            <a:pPr algn="ctr"/>
            <a:r>
              <a:rPr lang="en-ZA" b="1" dirty="0"/>
              <a:t>SECTION 3: RIGHT TO SURVIVAL</a:t>
            </a:r>
            <a:endParaRPr lang="en-ZA" dirty="0"/>
          </a:p>
        </p:txBody>
      </p:sp>
      <p:graphicFrame>
        <p:nvGraphicFramePr>
          <p:cNvPr id="8" name="Content Placeholder 2">
            <a:extLst>
              <a:ext uri="{FF2B5EF4-FFF2-40B4-BE49-F238E27FC236}">
                <a16:creationId xmlns:a16="http://schemas.microsoft.com/office/drawing/2014/main" id="{EEE3F4BE-6E0A-485B-BF51-B0C8E3A29E87}"/>
              </a:ext>
            </a:extLst>
          </p:cNvPr>
          <p:cNvGraphicFramePr>
            <a:graphicFrameLocks noGrp="1"/>
          </p:cNvGraphicFramePr>
          <p:nvPr>
            <p:ph idx="1"/>
          </p:nvPr>
        </p:nvGraphicFramePr>
        <p:xfrm>
          <a:off x="410818" y="1045065"/>
          <a:ext cx="10592972" cy="47678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5682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2A79-0148-4FE3-9D5A-888B8C7F9DC4}"/>
              </a:ext>
            </a:extLst>
          </p:cNvPr>
          <p:cNvSpPr>
            <a:spLocks noGrp="1"/>
          </p:cNvSpPr>
          <p:nvPr>
            <p:ph type="title"/>
          </p:nvPr>
        </p:nvSpPr>
        <p:spPr>
          <a:xfrm>
            <a:off x="301014" y="408672"/>
            <a:ext cx="10936830" cy="638250"/>
          </a:xfrm>
        </p:spPr>
        <p:txBody>
          <a:bodyPr>
            <a:normAutofit/>
          </a:bodyPr>
          <a:lstStyle/>
          <a:p>
            <a:pPr algn="ctr"/>
            <a:r>
              <a:rPr lang="en-ZA" sz="3200" b="1" dirty="0"/>
              <a:t>SECTION 3: RIGHT TO HEALTHCARE &amp; NUTRITION</a:t>
            </a:r>
            <a:endParaRPr lang="en-ZA" sz="3200" dirty="0"/>
          </a:p>
        </p:txBody>
      </p:sp>
      <p:graphicFrame>
        <p:nvGraphicFramePr>
          <p:cNvPr id="6" name="Content Placeholder 2">
            <a:extLst>
              <a:ext uri="{FF2B5EF4-FFF2-40B4-BE49-F238E27FC236}">
                <a16:creationId xmlns:a16="http://schemas.microsoft.com/office/drawing/2014/main" id="{8589E634-FA1B-4D08-8D14-D6E1BB6F905D}"/>
              </a:ext>
            </a:extLst>
          </p:cNvPr>
          <p:cNvGraphicFramePr>
            <a:graphicFrameLocks noGrp="1"/>
          </p:cNvGraphicFramePr>
          <p:nvPr>
            <p:ph idx="1"/>
          </p:nvPr>
        </p:nvGraphicFramePr>
        <p:xfrm>
          <a:off x="534820" y="1046922"/>
          <a:ext cx="10469217" cy="4883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4081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687912"/>
            <a:ext cx="11907981" cy="4922776"/>
          </a:xfrm>
        </p:spPr>
        <p:txBody>
          <a:bodyPr>
            <a:normAutofit/>
          </a:bodyPr>
          <a:lstStyle/>
          <a:p>
            <a:pPr marL="342900" indent="-342900" algn="just">
              <a:lnSpc>
                <a:spcPct val="170000"/>
              </a:lnSpc>
              <a:buFont typeface="Wingdings" panose="05000000000000000000" pitchFamily="2" charset="2"/>
              <a:buChar char="q"/>
            </a:pPr>
            <a:endParaRPr lang="en-ZA" sz="2800" dirty="0"/>
          </a:p>
          <a:p>
            <a:pPr marL="342900" indent="-342900" algn="just">
              <a:buFont typeface="Wingdings" panose="05000000000000000000" pitchFamily="2" charset="2"/>
              <a:buChar char="q"/>
            </a:pPr>
            <a:endParaRPr lang="en-ZA" b="1" dirty="0"/>
          </a:p>
          <a:p>
            <a:pPr marL="342900" indent="-342900" algn="just">
              <a:buFont typeface="Wingdings" panose="05000000000000000000" pitchFamily="2" charset="2"/>
              <a:buChar char="q"/>
            </a:pPr>
            <a:r>
              <a:rPr lang="en-ZA" dirty="0"/>
              <a:t>To brief the Portfolio  Committee on the annual reports on the Implementation of the National Plan of Action for Children</a:t>
            </a:r>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24691"/>
            <a:ext cx="10153046" cy="563221"/>
          </a:xfrm>
        </p:spPr>
        <p:txBody>
          <a:bodyPr>
            <a:noAutofit/>
          </a:bodyPr>
          <a:lstStyle/>
          <a:p>
            <a:r>
              <a:rPr lang="en-US" sz="3200" dirty="0"/>
              <a:t>PURPOSE OF THE PRESENTATION</a:t>
            </a:r>
            <a:endParaRPr lang="en-ZA" sz="32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2931463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7D330-0967-429B-ABFD-181DAC023C46}"/>
              </a:ext>
            </a:extLst>
          </p:cNvPr>
          <p:cNvSpPr>
            <a:spLocks noGrp="1"/>
          </p:cNvSpPr>
          <p:nvPr>
            <p:ph type="title"/>
          </p:nvPr>
        </p:nvSpPr>
        <p:spPr>
          <a:xfrm>
            <a:off x="838200" y="272360"/>
            <a:ext cx="10515600" cy="588479"/>
          </a:xfrm>
        </p:spPr>
        <p:txBody>
          <a:bodyPr/>
          <a:lstStyle/>
          <a:p>
            <a:pPr algn="ctr"/>
            <a:r>
              <a:rPr lang="en-ZA" b="1" dirty="0"/>
              <a:t>SECTION 3: RIGHT TO EDUCATION</a:t>
            </a:r>
            <a:endParaRPr lang="en-ZA" dirty="0"/>
          </a:p>
        </p:txBody>
      </p:sp>
      <p:graphicFrame>
        <p:nvGraphicFramePr>
          <p:cNvPr id="8" name="Content Placeholder 2">
            <a:extLst>
              <a:ext uri="{FF2B5EF4-FFF2-40B4-BE49-F238E27FC236}">
                <a16:creationId xmlns:a16="http://schemas.microsoft.com/office/drawing/2014/main" id="{772FA996-66D5-4219-9410-0C6EFC67AED9}"/>
              </a:ext>
            </a:extLst>
          </p:cNvPr>
          <p:cNvGraphicFramePr>
            <a:graphicFrameLocks noGrp="1"/>
          </p:cNvGraphicFramePr>
          <p:nvPr>
            <p:ph idx="1"/>
          </p:nvPr>
        </p:nvGraphicFramePr>
        <p:xfrm>
          <a:off x="349015" y="1113735"/>
          <a:ext cx="10575261" cy="4883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6028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82D39-4708-486D-BCB2-D06556BF37EE}"/>
              </a:ext>
            </a:extLst>
          </p:cNvPr>
          <p:cNvSpPr>
            <a:spLocks noGrp="1"/>
          </p:cNvSpPr>
          <p:nvPr>
            <p:ph type="title"/>
          </p:nvPr>
        </p:nvSpPr>
        <p:spPr>
          <a:xfrm>
            <a:off x="838200" y="245304"/>
            <a:ext cx="10515600" cy="741984"/>
          </a:xfrm>
        </p:spPr>
        <p:txBody>
          <a:bodyPr/>
          <a:lstStyle/>
          <a:p>
            <a:pPr algn="ctr"/>
            <a:r>
              <a:rPr lang="en-ZA" b="1" dirty="0"/>
              <a:t>SECTION 3: RIGHT TO EDUCATION</a:t>
            </a:r>
            <a:endParaRPr lang="en-ZA" dirty="0"/>
          </a:p>
        </p:txBody>
      </p:sp>
      <p:graphicFrame>
        <p:nvGraphicFramePr>
          <p:cNvPr id="6" name="Content Placeholder 2">
            <a:extLst>
              <a:ext uri="{FF2B5EF4-FFF2-40B4-BE49-F238E27FC236}">
                <a16:creationId xmlns:a16="http://schemas.microsoft.com/office/drawing/2014/main" id="{75C6D49F-DCA7-478A-912D-955CBDE572A7}"/>
              </a:ext>
            </a:extLst>
          </p:cNvPr>
          <p:cNvGraphicFramePr>
            <a:graphicFrameLocks noGrp="1"/>
          </p:cNvGraphicFramePr>
          <p:nvPr>
            <p:ph idx="1"/>
          </p:nvPr>
        </p:nvGraphicFramePr>
        <p:xfrm>
          <a:off x="543339" y="987287"/>
          <a:ext cx="10495722" cy="4883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3397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6D29E-E6F6-4063-B6CB-08873D39796A}"/>
              </a:ext>
            </a:extLst>
          </p:cNvPr>
          <p:cNvSpPr>
            <a:spLocks noGrp="1"/>
          </p:cNvSpPr>
          <p:nvPr>
            <p:ph type="title"/>
          </p:nvPr>
        </p:nvSpPr>
        <p:spPr>
          <a:xfrm>
            <a:off x="998373" y="208279"/>
            <a:ext cx="9613861" cy="692869"/>
          </a:xfrm>
        </p:spPr>
        <p:txBody>
          <a:bodyPr/>
          <a:lstStyle/>
          <a:p>
            <a:pPr algn="ctr"/>
            <a:r>
              <a:rPr lang="en-ZA" b="1" dirty="0"/>
              <a:t>SECTION 3: RIGHT TO CARE &amp; PROTECTION</a:t>
            </a:r>
            <a:endParaRPr lang="en-ZA" dirty="0"/>
          </a:p>
        </p:txBody>
      </p:sp>
      <p:graphicFrame>
        <p:nvGraphicFramePr>
          <p:cNvPr id="6" name="Content Placeholder 2">
            <a:extLst>
              <a:ext uri="{FF2B5EF4-FFF2-40B4-BE49-F238E27FC236}">
                <a16:creationId xmlns:a16="http://schemas.microsoft.com/office/drawing/2014/main" id="{57EAFA34-9D9A-402B-8196-62969910AED7}"/>
              </a:ext>
            </a:extLst>
          </p:cNvPr>
          <p:cNvGraphicFramePr>
            <a:graphicFrameLocks noGrp="1"/>
          </p:cNvGraphicFramePr>
          <p:nvPr>
            <p:ph idx="1"/>
          </p:nvPr>
        </p:nvGraphicFramePr>
        <p:xfrm>
          <a:off x="371061" y="1038860"/>
          <a:ext cx="10544360" cy="4780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3381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13809-B52C-4EAD-96E5-43B43573CF71}"/>
              </a:ext>
            </a:extLst>
          </p:cNvPr>
          <p:cNvSpPr>
            <a:spLocks noGrp="1"/>
          </p:cNvSpPr>
          <p:nvPr>
            <p:ph type="title"/>
          </p:nvPr>
        </p:nvSpPr>
        <p:spPr/>
        <p:txBody>
          <a:bodyPr/>
          <a:lstStyle/>
          <a:p>
            <a:pPr algn="ctr"/>
            <a:r>
              <a:rPr lang="en-ZA" b="1" dirty="0"/>
              <a:t>SECTION 3: RIGHT TO CARE &amp; PROTECTION</a:t>
            </a:r>
            <a:endParaRPr lang="en-ZA" dirty="0"/>
          </a:p>
        </p:txBody>
      </p:sp>
      <p:graphicFrame>
        <p:nvGraphicFramePr>
          <p:cNvPr id="6" name="Content Placeholder 2">
            <a:extLst>
              <a:ext uri="{FF2B5EF4-FFF2-40B4-BE49-F238E27FC236}">
                <a16:creationId xmlns:a16="http://schemas.microsoft.com/office/drawing/2014/main" id="{0E371769-14A8-4F83-9C61-F770B8147B36}"/>
              </a:ext>
            </a:extLst>
          </p:cNvPr>
          <p:cNvGraphicFramePr>
            <a:graphicFrameLocks noGrp="1"/>
          </p:cNvGraphicFramePr>
          <p:nvPr>
            <p:ph idx="1"/>
            <p:extLst>
              <p:ext uri="{D42A27DB-BD31-4B8C-83A1-F6EECF244321}">
                <p14:modId xmlns:p14="http://schemas.microsoft.com/office/powerpoint/2010/main" val="4022696584"/>
              </p:ext>
            </p:extLst>
          </p:nvPr>
        </p:nvGraphicFramePr>
        <p:xfrm>
          <a:off x="463826" y="937591"/>
          <a:ext cx="10592972" cy="4982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79504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932DC-668D-47EA-816A-511DDFC711EE}"/>
              </a:ext>
            </a:extLst>
          </p:cNvPr>
          <p:cNvSpPr>
            <a:spLocks noGrp="1"/>
          </p:cNvSpPr>
          <p:nvPr>
            <p:ph type="title"/>
          </p:nvPr>
        </p:nvSpPr>
        <p:spPr>
          <a:xfrm>
            <a:off x="838200" y="152401"/>
            <a:ext cx="10515600" cy="620486"/>
          </a:xfrm>
        </p:spPr>
        <p:txBody>
          <a:bodyPr>
            <a:normAutofit/>
          </a:bodyPr>
          <a:lstStyle/>
          <a:p>
            <a:pPr algn="ctr"/>
            <a:r>
              <a:rPr lang="en-ZA" b="1" dirty="0"/>
              <a:t>SECTION 3: STATE OF CHILDREN’S RIGHTS</a:t>
            </a:r>
            <a:endParaRPr lang="en-ZA" dirty="0"/>
          </a:p>
        </p:txBody>
      </p:sp>
      <p:sp>
        <p:nvSpPr>
          <p:cNvPr id="3" name="Content Placeholder 2">
            <a:extLst>
              <a:ext uri="{FF2B5EF4-FFF2-40B4-BE49-F238E27FC236}">
                <a16:creationId xmlns:a16="http://schemas.microsoft.com/office/drawing/2014/main" id="{1280205D-C27A-421D-80EA-6448B4A01D71}"/>
              </a:ext>
            </a:extLst>
          </p:cNvPr>
          <p:cNvSpPr>
            <a:spLocks noGrp="1"/>
          </p:cNvSpPr>
          <p:nvPr>
            <p:ph idx="1"/>
          </p:nvPr>
        </p:nvSpPr>
        <p:spPr>
          <a:xfrm>
            <a:off x="561051" y="1206500"/>
            <a:ext cx="11315263" cy="4772918"/>
          </a:xfrm>
        </p:spPr>
        <p:txBody>
          <a:bodyPr>
            <a:normAutofit/>
          </a:bodyPr>
          <a:lstStyle/>
          <a:p>
            <a:r>
              <a:rPr lang="en-ZA" sz="4000" b="1" dirty="0"/>
              <a:t>Right to Participation:</a:t>
            </a:r>
          </a:p>
          <a:p>
            <a:pPr lvl="1"/>
            <a:r>
              <a:rPr lang="en-ZA" sz="3200" dirty="0"/>
              <a:t>Child Participation Framework</a:t>
            </a:r>
          </a:p>
          <a:p>
            <a:pPr lvl="1"/>
            <a:r>
              <a:rPr lang="en-ZA" sz="3200" dirty="0"/>
              <a:t>The Children’s Manifesto</a:t>
            </a:r>
          </a:p>
          <a:p>
            <a:pPr lvl="1"/>
            <a:r>
              <a:rPr lang="en-ZA" sz="3200" dirty="0"/>
              <a:t>Nelson Mandela Children’s Parliament - 2020</a:t>
            </a:r>
          </a:p>
          <a:p>
            <a:pPr lvl="1"/>
            <a:r>
              <a:rPr lang="en-ZA" sz="3200" dirty="0"/>
              <a:t>Child Participation and Human Rights</a:t>
            </a:r>
          </a:p>
          <a:p>
            <a:pPr lvl="1"/>
            <a:r>
              <a:rPr lang="en-ZA" sz="3200" dirty="0"/>
              <a:t>Participation Settings </a:t>
            </a:r>
          </a:p>
          <a:p>
            <a:pPr lvl="1"/>
            <a:endParaRPr lang="en-ZA" sz="3200" dirty="0"/>
          </a:p>
          <a:p>
            <a:endParaRPr lang="en-ZA" sz="3400" dirty="0"/>
          </a:p>
          <a:p>
            <a:endParaRPr lang="en-ZA" sz="3600" b="1" dirty="0"/>
          </a:p>
          <a:p>
            <a:pPr lvl="1"/>
            <a:endParaRPr lang="en-ZA" b="1" dirty="0"/>
          </a:p>
          <a:p>
            <a:pPr marL="914400" lvl="2" indent="0">
              <a:buNone/>
            </a:pPr>
            <a:endParaRPr lang="en-ZA" b="1" dirty="0"/>
          </a:p>
          <a:p>
            <a:pPr lvl="1"/>
            <a:endParaRPr lang="en-ZA" b="1" dirty="0"/>
          </a:p>
          <a:p>
            <a:pPr lvl="1"/>
            <a:endParaRPr lang="en-ZA" dirty="0"/>
          </a:p>
        </p:txBody>
      </p:sp>
    </p:spTree>
    <p:extLst>
      <p:ext uri="{BB962C8B-B14F-4D97-AF65-F5344CB8AC3E}">
        <p14:creationId xmlns:p14="http://schemas.microsoft.com/office/powerpoint/2010/main" val="11933678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7AF03-4D9D-4B77-8D63-5A06660C6B50}"/>
              </a:ext>
            </a:extLst>
          </p:cNvPr>
          <p:cNvSpPr>
            <a:spLocks noGrp="1"/>
          </p:cNvSpPr>
          <p:nvPr>
            <p:ph type="title"/>
          </p:nvPr>
        </p:nvSpPr>
        <p:spPr/>
        <p:txBody>
          <a:bodyPr/>
          <a:lstStyle/>
          <a:p>
            <a:pPr algn="ctr"/>
            <a:r>
              <a:rPr lang="en-ZA" b="1" dirty="0"/>
              <a:t>SECTION 4: IMPACT OF COVID 19</a:t>
            </a:r>
            <a:endParaRPr lang="en-ZA" dirty="0"/>
          </a:p>
        </p:txBody>
      </p:sp>
      <p:graphicFrame>
        <p:nvGraphicFramePr>
          <p:cNvPr id="8" name="Content Placeholder 2">
            <a:extLst>
              <a:ext uri="{FF2B5EF4-FFF2-40B4-BE49-F238E27FC236}">
                <a16:creationId xmlns:a16="http://schemas.microsoft.com/office/drawing/2014/main" id="{14E7109B-282A-4576-AE24-549567B09BCB}"/>
              </a:ext>
            </a:extLst>
          </p:cNvPr>
          <p:cNvGraphicFramePr>
            <a:graphicFrameLocks noGrp="1"/>
          </p:cNvGraphicFramePr>
          <p:nvPr>
            <p:ph idx="1"/>
          </p:nvPr>
        </p:nvGraphicFramePr>
        <p:xfrm>
          <a:off x="332169" y="1206500"/>
          <a:ext cx="10388840" cy="4883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88840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6EACA-3933-4C83-9A15-679C23B866FE}"/>
              </a:ext>
            </a:extLst>
          </p:cNvPr>
          <p:cNvSpPr>
            <a:spLocks noGrp="1"/>
          </p:cNvSpPr>
          <p:nvPr>
            <p:ph type="title"/>
          </p:nvPr>
        </p:nvSpPr>
        <p:spPr>
          <a:xfrm>
            <a:off x="1931031" y="363362"/>
            <a:ext cx="7506616" cy="757520"/>
          </a:xfrm>
        </p:spPr>
        <p:txBody>
          <a:bodyPr>
            <a:normAutofit/>
          </a:bodyPr>
          <a:lstStyle/>
          <a:p>
            <a:pPr algn="ctr"/>
            <a:r>
              <a:rPr lang="en-ZA" b="1" dirty="0"/>
              <a:t>SECTION 4: IMPACT OF COVID 19</a:t>
            </a:r>
            <a:endParaRPr lang="en-ZA" dirty="0"/>
          </a:p>
        </p:txBody>
      </p:sp>
      <p:sp>
        <p:nvSpPr>
          <p:cNvPr id="3" name="Content Placeholder 2">
            <a:extLst>
              <a:ext uri="{FF2B5EF4-FFF2-40B4-BE49-F238E27FC236}">
                <a16:creationId xmlns:a16="http://schemas.microsoft.com/office/drawing/2014/main" id="{74C5DD37-94CF-4D9E-AC37-8D2F10803D2F}"/>
              </a:ext>
            </a:extLst>
          </p:cNvPr>
          <p:cNvSpPr>
            <a:spLocks noGrp="1"/>
          </p:cNvSpPr>
          <p:nvPr>
            <p:ph idx="1"/>
          </p:nvPr>
        </p:nvSpPr>
        <p:spPr>
          <a:xfrm>
            <a:off x="523034" y="1235672"/>
            <a:ext cx="10873836" cy="4880206"/>
          </a:xfrm>
        </p:spPr>
        <p:txBody>
          <a:bodyPr>
            <a:normAutofit lnSpcReduction="10000"/>
          </a:bodyPr>
          <a:lstStyle/>
          <a:p>
            <a:r>
              <a:rPr lang="en-ZA" sz="2400" b="1" u="sng" dirty="0"/>
              <a:t>Food and Social Security</a:t>
            </a:r>
            <a:r>
              <a:rPr lang="en-ZA" sz="2400" b="1" dirty="0"/>
              <a:t>: </a:t>
            </a:r>
            <a:r>
              <a:rPr lang="en-ZA" sz="2400" dirty="0">
                <a:effectLst/>
                <a:ea typeface="Calibri" panose="020F0502020204030204" pitchFamily="34" charset="0"/>
                <a:cs typeface="Times New Roman" panose="02020603050405020304" pitchFamily="18" charset="0"/>
              </a:rPr>
              <a:t>COVID-19 Social Relief of Distress (SRD) grant for the unemployed; increasing all existing grants by R250 per month (except for the grant-in-aid); increasing the child support grant (CSG) by R300 per child; introducing the R500 caregiver grant; psychosocial support and behaviour change programmes</a:t>
            </a:r>
          </a:p>
          <a:p>
            <a:r>
              <a:rPr lang="en-ZA" sz="2400" b="1" u="sng" dirty="0">
                <a:effectLst/>
                <a:ea typeface="Times New Roman" panose="02020603050405020304" pitchFamily="18" charset="0"/>
                <a:cs typeface="Times New Roman" panose="02020603050405020304" pitchFamily="18" charset="0"/>
              </a:rPr>
              <a:t>Legal and Statutory Protection of Children at Risk</a:t>
            </a:r>
            <a:r>
              <a:rPr lang="en-ZA" sz="2400" b="1" dirty="0">
                <a:effectLst/>
                <a:ea typeface="Times New Roman" panose="02020603050405020304" pitchFamily="18" charset="0"/>
                <a:cs typeface="Times New Roman" panose="02020603050405020304" pitchFamily="18" charset="0"/>
              </a:rPr>
              <a:t>: </a:t>
            </a:r>
          </a:p>
          <a:p>
            <a:pPr lvl="1"/>
            <a:r>
              <a:rPr lang="en-ZA" sz="2400" dirty="0">
                <a:effectLst/>
                <a:ea typeface="Calibri" panose="020F0502020204030204" pitchFamily="34" charset="0"/>
              </a:rPr>
              <a:t>lockdown regulations acknowledged children’s rights to protection from physical, sexual, or psychological abuse</a:t>
            </a:r>
          </a:p>
          <a:p>
            <a:pPr lvl="1"/>
            <a:r>
              <a:rPr lang="en-ZA" sz="2400" dirty="0">
                <a:effectLst/>
                <a:ea typeface="Calibri" panose="020F0502020204030204" pitchFamily="34" charset="0"/>
              </a:rPr>
              <a:t>matters pertaining to detained children in child and youth care centres were remanded in absentia </a:t>
            </a:r>
          </a:p>
          <a:p>
            <a:pPr lvl="1"/>
            <a:r>
              <a:rPr lang="en-ZA" sz="2400" dirty="0">
                <a:ea typeface="Calibri" panose="020F0502020204030204" pitchFamily="34" charset="0"/>
              </a:rPr>
              <a:t>j</a:t>
            </a:r>
            <a:r>
              <a:rPr lang="en-ZA" sz="2400" dirty="0">
                <a:effectLst/>
                <a:ea typeface="Calibri" panose="020F0502020204030204" pitchFamily="34" charset="0"/>
              </a:rPr>
              <a:t>udiciary advised to prioritise family law matters and cases involving children</a:t>
            </a:r>
          </a:p>
          <a:p>
            <a:pPr lvl="1"/>
            <a:r>
              <a:rPr lang="en-ZA" sz="2400" dirty="0">
                <a:effectLst/>
                <a:ea typeface="Calibri" panose="020F0502020204030204" pitchFamily="34" charset="0"/>
              </a:rPr>
              <a:t>continued services by the master of the high court, reports by social workers who authorise child protection services </a:t>
            </a:r>
            <a:endParaRPr lang="en-ZA" sz="2400" b="1" dirty="0">
              <a:effectLst/>
              <a:ea typeface="Times New Roman" panose="02020603050405020304" pitchFamily="18" charset="0"/>
              <a:cs typeface="Times New Roman" panose="02020603050405020304" pitchFamily="18" charset="0"/>
            </a:endParaRPr>
          </a:p>
          <a:p>
            <a:pPr lvl="1"/>
            <a:endParaRPr lang="en-ZA" sz="1800" b="1" dirty="0"/>
          </a:p>
          <a:p>
            <a:endParaRPr lang="en-ZA" sz="1100" dirty="0"/>
          </a:p>
          <a:p>
            <a:endParaRPr lang="en-ZA" sz="1100" dirty="0"/>
          </a:p>
        </p:txBody>
      </p:sp>
    </p:spTree>
    <p:extLst>
      <p:ext uri="{BB962C8B-B14F-4D97-AF65-F5344CB8AC3E}">
        <p14:creationId xmlns:p14="http://schemas.microsoft.com/office/powerpoint/2010/main" val="4288342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12BD5-537B-49E1-BB4A-D48F5E0A68B3}"/>
              </a:ext>
            </a:extLst>
          </p:cNvPr>
          <p:cNvSpPr>
            <a:spLocks noGrp="1"/>
          </p:cNvSpPr>
          <p:nvPr>
            <p:ph type="title"/>
          </p:nvPr>
        </p:nvSpPr>
        <p:spPr>
          <a:xfrm>
            <a:off x="2003800" y="315906"/>
            <a:ext cx="7375987" cy="823781"/>
          </a:xfrm>
        </p:spPr>
        <p:txBody>
          <a:bodyPr>
            <a:normAutofit/>
          </a:bodyPr>
          <a:lstStyle/>
          <a:p>
            <a:r>
              <a:rPr lang="en-ZA" b="1" dirty="0"/>
              <a:t>SECTION 4: IMPACT OF COVID 19</a:t>
            </a:r>
            <a:endParaRPr lang="en-ZA" dirty="0"/>
          </a:p>
        </p:txBody>
      </p:sp>
      <p:sp>
        <p:nvSpPr>
          <p:cNvPr id="3" name="Content Placeholder 2">
            <a:extLst>
              <a:ext uri="{FF2B5EF4-FFF2-40B4-BE49-F238E27FC236}">
                <a16:creationId xmlns:a16="http://schemas.microsoft.com/office/drawing/2014/main" id="{EEAC2C14-F6F4-43C1-ABBF-71D39B6889F0}"/>
              </a:ext>
            </a:extLst>
          </p:cNvPr>
          <p:cNvSpPr>
            <a:spLocks noGrp="1"/>
          </p:cNvSpPr>
          <p:nvPr>
            <p:ph idx="1"/>
          </p:nvPr>
        </p:nvSpPr>
        <p:spPr>
          <a:xfrm>
            <a:off x="728767" y="1139687"/>
            <a:ext cx="9554920" cy="4744128"/>
          </a:xfrm>
        </p:spPr>
        <p:txBody>
          <a:bodyPr>
            <a:normAutofit/>
          </a:bodyPr>
          <a:lstStyle/>
          <a:p>
            <a:r>
              <a:rPr lang="en-ZA" sz="2800" b="1" u="sng" dirty="0"/>
              <a:t>The Positive Impact of COVID-19:</a:t>
            </a:r>
          </a:p>
          <a:p>
            <a:pPr lvl="1"/>
            <a:r>
              <a:rPr lang="en-ZA" sz="2800" dirty="0">
                <a:effectLst/>
                <a:ea typeface="Times New Roman" panose="02020603050405020304" pitchFamily="18" charset="0"/>
                <a:cs typeface="Times New Roman" panose="02020603050405020304" pitchFamily="18" charset="0"/>
              </a:rPr>
              <a:t>Stronger Social Safety Nets</a:t>
            </a:r>
          </a:p>
          <a:p>
            <a:pPr lvl="1"/>
            <a:r>
              <a:rPr lang="en-ZA" sz="2800" dirty="0">
                <a:ea typeface="Times New Roman" panose="02020603050405020304" pitchFamily="18" charset="0"/>
                <a:cs typeface="Times New Roman" panose="02020603050405020304" pitchFamily="18" charset="0"/>
              </a:rPr>
              <a:t>Improved Social Services</a:t>
            </a:r>
          </a:p>
          <a:p>
            <a:pPr lvl="1"/>
            <a:r>
              <a:rPr lang="en-ZA" sz="2800" dirty="0">
                <a:effectLst/>
                <a:ea typeface="Times New Roman" panose="02020603050405020304" pitchFamily="18" charset="0"/>
                <a:cs typeface="Times New Roman" panose="02020603050405020304" pitchFamily="18" charset="0"/>
              </a:rPr>
              <a:t>Economic Reform</a:t>
            </a:r>
          </a:p>
          <a:p>
            <a:pPr lvl="1"/>
            <a:r>
              <a:rPr lang="en-ZA" sz="2800" dirty="0">
                <a:ea typeface="Times New Roman" panose="02020603050405020304" pitchFamily="18" charset="0"/>
                <a:cs typeface="Times New Roman" panose="02020603050405020304" pitchFamily="18" charset="0"/>
              </a:rPr>
              <a:t>Heightened Action against Corruption</a:t>
            </a:r>
          </a:p>
          <a:p>
            <a:pPr lvl="1"/>
            <a:r>
              <a:rPr lang="en-ZA" sz="2800" dirty="0">
                <a:effectLst/>
                <a:ea typeface="Times New Roman" panose="02020603050405020304" pitchFamily="18" charset="0"/>
                <a:cs typeface="Times New Roman" panose="02020603050405020304" pitchFamily="18" charset="0"/>
              </a:rPr>
              <a:t>Reduced Gang </a:t>
            </a:r>
            <a:r>
              <a:rPr lang="en-ZA" sz="2800" dirty="0">
                <a:ea typeface="Times New Roman" panose="02020603050405020304" pitchFamily="18" charset="0"/>
                <a:cs typeface="Times New Roman" panose="02020603050405020304" pitchFamily="18" charset="0"/>
              </a:rPr>
              <a:t>V</a:t>
            </a:r>
            <a:r>
              <a:rPr lang="en-ZA" sz="2800" dirty="0">
                <a:effectLst/>
                <a:ea typeface="Times New Roman" panose="02020603050405020304" pitchFamily="18" charset="0"/>
                <a:cs typeface="Times New Roman" panose="02020603050405020304" pitchFamily="18" charset="0"/>
              </a:rPr>
              <a:t>iolence</a:t>
            </a:r>
          </a:p>
          <a:p>
            <a:pPr lvl="1"/>
            <a:r>
              <a:rPr lang="en-ZA" sz="2800" dirty="0">
                <a:ea typeface="Times New Roman" panose="02020603050405020304" pitchFamily="18" charset="0"/>
                <a:cs typeface="Times New Roman" panose="02020603050405020304" pitchFamily="18" charset="0"/>
              </a:rPr>
              <a:t>Digital Solution implemented</a:t>
            </a:r>
          </a:p>
          <a:p>
            <a:pPr lvl="1"/>
            <a:r>
              <a:rPr lang="en-ZA" sz="2800" dirty="0">
                <a:effectLst/>
                <a:ea typeface="Times New Roman" panose="02020603050405020304" pitchFamily="18" charset="0"/>
                <a:cs typeface="Times New Roman" panose="02020603050405020304" pitchFamily="18" charset="0"/>
              </a:rPr>
              <a:t>Reduced Alcohol fuelled Deaths</a:t>
            </a:r>
          </a:p>
          <a:p>
            <a:pPr lvl="1"/>
            <a:r>
              <a:rPr lang="en-ZA" sz="2800" dirty="0">
                <a:effectLst/>
                <a:ea typeface="Times New Roman" panose="02020603050405020304" pitchFamily="18" charset="0"/>
                <a:cs typeface="Times New Roman" panose="02020603050405020304" pitchFamily="18" charset="0"/>
              </a:rPr>
              <a:t>Improved Public </a:t>
            </a:r>
            <a:r>
              <a:rPr lang="en-ZA" sz="2800" dirty="0">
                <a:ea typeface="Times New Roman" panose="02020603050405020304" pitchFamily="18" charset="0"/>
                <a:cs typeface="Times New Roman" panose="02020603050405020304" pitchFamily="18" charset="0"/>
              </a:rPr>
              <a:t>P</a:t>
            </a:r>
            <a:r>
              <a:rPr lang="en-ZA" sz="2800" dirty="0">
                <a:effectLst/>
                <a:ea typeface="Times New Roman" panose="02020603050405020304" pitchFamily="18" charset="0"/>
                <a:cs typeface="Times New Roman" panose="02020603050405020304" pitchFamily="18" charset="0"/>
              </a:rPr>
              <a:t>rivate </a:t>
            </a:r>
            <a:r>
              <a:rPr lang="en-ZA" sz="2800" dirty="0">
                <a:ea typeface="Times New Roman" panose="02020603050405020304" pitchFamily="18" charset="0"/>
                <a:cs typeface="Times New Roman" panose="02020603050405020304" pitchFamily="18" charset="0"/>
              </a:rPr>
              <a:t>C</a:t>
            </a:r>
            <a:r>
              <a:rPr lang="en-ZA" sz="2800" dirty="0">
                <a:effectLst/>
                <a:ea typeface="Times New Roman" panose="02020603050405020304" pitchFamily="18" charset="0"/>
                <a:cs typeface="Times New Roman" panose="02020603050405020304" pitchFamily="18" charset="0"/>
              </a:rPr>
              <a:t>ollaboration</a:t>
            </a:r>
          </a:p>
          <a:p>
            <a:pPr lvl="1"/>
            <a:endParaRPr lang="en-ZA" b="1" dirty="0">
              <a:effectLst/>
              <a:ea typeface="Times New Roman" panose="02020603050405020304" pitchFamily="18" charset="0"/>
              <a:cs typeface="Times New Roman" panose="02020603050405020304" pitchFamily="18" charset="0"/>
            </a:endParaRPr>
          </a:p>
          <a:p>
            <a:pPr lvl="1"/>
            <a:endParaRPr lang="en-ZA" dirty="0"/>
          </a:p>
          <a:p>
            <a:endParaRPr lang="en-ZA" sz="2000" dirty="0"/>
          </a:p>
        </p:txBody>
      </p:sp>
    </p:spTree>
    <p:extLst>
      <p:ext uri="{BB962C8B-B14F-4D97-AF65-F5344CB8AC3E}">
        <p14:creationId xmlns:p14="http://schemas.microsoft.com/office/powerpoint/2010/main" val="21789883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0B5C9-E5BE-43D6-B9FF-E912CD2E75FA}"/>
              </a:ext>
            </a:extLst>
          </p:cNvPr>
          <p:cNvSpPr>
            <a:spLocks noGrp="1"/>
          </p:cNvSpPr>
          <p:nvPr>
            <p:ph type="title"/>
          </p:nvPr>
        </p:nvSpPr>
        <p:spPr>
          <a:xfrm>
            <a:off x="307976" y="1"/>
            <a:ext cx="11720738" cy="544285"/>
          </a:xfrm>
        </p:spPr>
        <p:txBody>
          <a:bodyPr>
            <a:normAutofit/>
          </a:bodyPr>
          <a:lstStyle/>
          <a:p>
            <a:pPr algn="ctr"/>
            <a:r>
              <a:rPr lang="en-ZA" b="1" dirty="0"/>
              <a:t>SECTION 5: IMPLEMENTATION OF THE NPAC</a:t>
            </a:r>
          </a:p>
        </p:txBody>
      </p:sp>
      <p:sp>
        <p:nvSpPr>
          <p:cNvPr id="3" name="Content Placeholder 2">
            <a:extLst>
              <a:ext uri="{FF2B5EF4-FFF2-40B4-BE49-F238E27FC236}">
                <a16:creationId xmlns:a16="http://schemas.microsoft.com/office/drawing/2014/main" id="{02BBAB21-9414-41AF-BD94-56E293BED401}"/>
              </a:ext>
            </a:extLst>
          </p:cNvPr>
          <p:cNvSpPr>
            <a:spLocks noGrp="1"/>
          </p:cNvSpPr>
          <p:nvPr>
            <p:ph idx="1"/>
          </p:nvPr>
        </p:nvSpPr>
        <p:spPr>
          <a:xfrm>
            <a:off x="163286" y="544286"/>
            <a:ext cx="11865428" cy="5048132"/>
          </a:xfrm>
        </p:spPr>
        <p:txBody>
          <a:bodyPr>
            <a:normAutofit/>
          </a:bodyPr>
          <a:lstStyle/>
          <a:p>
            <a:pPr marL="0" indent="0">
              <a:buNone/>
            </a:pPr>
            <a:r>
              <a:rPr lang="en-ZA" sz="1900" b="1" dirty="0">
                <a:latin typeface="+mj-lt"/>
              </a:rPr>
              <a:t>Key Implementing Departments: summarised Annual Reports (2020/21) and Minister Budget Vote Speeches of the following departments:</a:t>
            </a:r>
          </a:p>
          <a:p>
            <a:r>
              <a:rPr lang="en-ZA" sz="1900" b="1" dirty="0">
                <a:latin typeface="+mj-lt"/>
              </a:rPr>
              <a:t>Department of Social Development </a:t>
            </a:r>
            <a:r>
              <a:rPr lang="en-ZA" sz="1900" dirty="0">
                <a:latin typeface="+mj-lt"/>
              </a:rPr>
              <a:t>– Legislation, launching of RISIHA programme, review of the white paper on families, National household and nutrition plan, monitoring of the anti gangsterism strategy, review of guidelines for unaccompanied and separated migrant children, continued commemoration of the National Child Protection Week, implementation of </a:t>
            </a:r>
            <a:r>
              <a:rPr lang="en-ZA" sz="1900" dirty="0">
                <a:effectLst/>
                <a:latin typeface="+mj-lt"/>
                <a:ea typeface="Calibri" panose="020F0502020204030204" pitchFamily="34" charset="0"/>
              </a:rPr>
              <a:t>365 days Child Protection Programme, Webinars to address child trafficking, Implementation of CHOMMY and YOLO programmes.</a:t>
            </a:r>
            <a:endParaRPr lang="en-ZA" sz="1900" dirty="0">
              <a:latin typeface="+mj-lt"/>
            </a:endParaRPr>
          </a:p>
          <a:p>
            <a:r>
              <a:rPr lang="en-ZA" sz="1900" b="1" dirty="0">
                <a:latin typeface="+mj-lt"/>
              </a:rPr>
              <a:t>Department of Basic Education </a:t>
            </a:r>
            <a:r>
              <a:rPr lang="en-ZA" sz="1900" dirty="0">
                <a:latin typeface="+mj-lt"/>
              </a:rPr>
              <a:t>- </a:t>
            </a:r>
            <a:r>
              <a:rPr lang="en-ZA" sz="1900" dirty="0">
                <a:effectLst/>
                <a:latin typeface="+mj-lt"/>
                <a:ea typeface="Calibri" panose="020F0502020204030204" pitchFamily="34" charset="0"/>
                <a:cs typeface="Times New Roman" panose="02020603050405020304" pitchFamily="18" charset="0"/>
              </a:rPr>
              <a:t>Presidential Youth Employment Initiative</a:t>
            </a:r>
            <a:endParaRPr lang="en-ZA" sz="1900" dirty="0">
              <a:latin typeface="+mj-lt"/>
            </a:endParaRPr>
          </a:p>
          <a:p>
            <a:r>
              <a:rPr lang="en-ZA" sz="1900" b="1" dirty="0">
                <a:latin typeface="+mj-lt"/>
              </a:rPr>
              <a:t>Department of Health </a:t>
            </a:r>
            <a:r>
              <a:rPr lang="en-ZA" sz="1900" dirty="0">
                <a:latin typeface="+mj-lt"/>
              </a:rPr>
              <a:t>- </a:t>
            </a:r>
            <a:r>
              <a:rPr lang="en-ZA" sz="1900" dirty="0">
                <a:effectLst/>
                <a:latin typeface="+mj-lt"/>
                <a:ea typeface="Calibri" panose="020F0502020204030204" pitchFamily="34" charset="0"/>
                <a:cs typeface="Times New Roman" panose="02020603050405020304" pitchFamily="18" charset="0"/>
              </a:rPr>
              <a:t>COVID-19 Vaccination Roll Out, access to sexual and reproductive health etc</a:t>
            </a:r>
            <a:endParaRPr lang="en-ZA" sz="1900" dirty="0">
              <a:latin typeface="+mj-lt"/>
              <a:ea typeface="Calibri" panose="020F0502020204030204" pitchFamily="34" charset="0"/>
              <a:cs typeface="Times New Roman" panose="02020603050405020304" pitchFamily="18" charset="0"/>
            </a:endParaRPr>
          </a:p>
          <a:p>
            <a:r>
              <a:rPr lang="en-ZA" sz="1900" b="1" dirty="0">
                <a:latin typeface="+mj-lt"/>
              </a:rPr>
              <a:t>Department of Employment and Labour </a:t>
            </a:r>
            <a:r>
              <a:rPr lang="en-ZA" sz="1900" dirty="0">
                <a:latin typeface="+mj-lt"/>
              </a:rPr>
              <a:t>- </a:t>
            </a:r>
            <a:r>
              <a:rPr lang="en-ZA" sz="1900" dirty="0">
                <a:effectLst/>
                <a:latin typeface="+mj-lt"/>
                <a:ea typeface="Calibri" panose="020F0502020204030204" pitchFamily="34" charset="0"/>
              </a:rPr>
              <a:t>advocacy and capacity building sessions in order to raise awareness on the prohibition of work by children- </a:t>
            </a:r>
            <a:r>
              <a:rPr lang="en-ZA" sz="1900" dirty="0">
                <a:effectLst/>
                <a:latin typeface="+mj-lt"/>
                <a:ea typeface="Times New Roman" panose="02020603050405020304" pitchFamily="18" charset="0"/>
                <a:cs typeface="Times New Roman" panose="02020603050405020304" pitchFamily="18" charset="0"/>
              </a:rPr>
              <a:t>The planned Global Conference on Child Labour </a:t>
            </a:r>
            <a:endParaRPr lang="en-ZA" sz="1900" dirty="0">
              <a:latin typeface="+mj-lt"/>
              <a:ea typeface="Times New Roman" panose="02020603050405020304" pitchFamily="18" charset="0"/>
              <a:cs typeface="Times New Roman" panose="02020603050405020304" pitchFamily="18" charset="0"/>
            </a:endParaRPr>
          </a:p>
          <a:p>
            <a:r>
              <a:rPr lang="en-ZA" sz="1900" b="1" dirty="0">
                <a:latin typeface="+mj-lt"/>
              </a:rPr>
              <a:t>Department of Justice and Constitutional Development- </a:t>
            </a:r>
            <a:r>
              <a:rPr lang="en-ZA" sz="1900" dirty="0">
                <a:latin typeface="+mj-lt"/>
              </a:rPr>
              <a:t>legislation</a:t>
            </a:r>
          </a:p>
          <a:p>
            <a:r>
              <a:rPr lang="en-ZA" sz="1900" b="1" dirty="0">
                <a:latin typeface="+mj-lt"/>
              </a:rPr>
              <a:t>Department of Home Affairs </a:t>
            </a:r>
            <a:r>
              <a:rPr lang="en-ZA" sz="1900" dirty="0">
                <a:latin typeface="+mj-lt"/>
              </a:rPr>
              <a:t>– Marriage policy</a:t>
            </a:r>
          </a:p>
          <a:p>
            <a:r>
              <a:rPr lang="en-ZA" sz="1900" b="1" dirty="0">
                <a:latin typeface="+mj-lt"/>
              </a:rPr>
              <a:t>SAPS</a:t>
            </a:r>
            <a:r>
              <a:rPr lang="en-ZA" sz="1900" dirty="0">
                <a:latin typeface="+mj-lt"/>
              </a:rPr>
              <a:t> – Role of </a:t>
            </a:r>
            <a:r>
              <a:rPr lang="en-ZA" sz="1900" dirty="0">
                <a:effectLst/>
                <a:latin typeface="+mj-lt"/>
                <a:ea typeface="Calibri" panose="020F0502020204030204" pitchFamily="34" charset="0"/>
              </a:rPr>
              <a:t>Family Violence, Child Protection and Sexual Offences </a:t>
            </a:r>
            <a:endParaRPr lang="en-ZA" sz="1900" dirty="0">
              <a:latin typeface="+mj-lt"/>
            </a:endParaRPr>
          </a:p>
          <a:p>
            <a:r>
              <a:rPr lang="en-ZA" sz="1900" b="1" dirty="0">
                <a:effectLst/>
                <a:latin typeface="+mj-lt"/>
                <a:ea typeface="Times New Roman" panose="02020603050405020304" pitchFamily="18" charset="0"/>
              </a:rPr>
              <a:t>The Department of Planning, Monitoring and Evaluation </a:t>
            </a:r>
            <a:r>
              <a:rPr lang="en-ZA" sz="1900" dirty="0">
                <a:latin typeface="+mj-lt"/>
              </a:rPr>
              <a:t>– MTSF and NDP</a:t>
            </a:r>
          </a:p>
          <a:p>
            <a:pPr lvl="1"/>
            <a:endParaRPr lang="en-ZA" sz="1700" dirty="0"/>
          </a:p>
          <a:p>
            <a:pPr lvl="1"/>
            <a:endParaRPr lang="en-ZA" sz="1700" dirty="0"/>
          </a:p>
          <a:p>
            <a:pPr marL="457200" lvl="1" indent="0">
              <a:buNone/>
            </a:pPr>
            <a:endParaRPr lang="en-ZA" sz="1700" dirty="0"/>
          </a:p>
        </p:txBody>
      </p:sp>
    </p:spTree>
    <p:extLst>
      <p:ext uri="{BB962C8B-B14F-4D97-AF65-F5344CB8AC3E}">
        <p14:creationId xmlns:p14="http://schemas.microsoft.com/office/powerpoint/2010/main" val="4143377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C039-C51D-4D3A-A230-E040EAACA83B}"/>
              </a:ext>
            </a:extLst>
          </p:cNvPr>
          <p:cNvSpPr>
            <a:spLocks noGrp="1"/>
          </p:cNvSpPr>
          <p:nvPr>
            <p:ph type="title"/>
          </p:nvPr>
        </p:nvSpPr>
        <p:spPr>
          <a:xfrm>
            <a:off x="203201" y="1"/>
            <a:ext cx="9868452" cy="587828"/>
          </a:xfrm>
        </p:spPr>
        <p:txBody>
          <a:bodyPr>
            <a:normAutofit/>
          </a:bodyPr>
          <a:lstStyle/>
          <a:p>
            <a:pPr algn="ctr"/>
            <a:r>
              <a:rPr lang="en-ZA" sz="3200" b="1" dirty="0"/>
              <a:t>SECTION 6: ANALYSIS OF KEY TRENDS</a:t>
            </a:r>
          </a:p>
        </p:txBody>
      </p:sp>
      <p:sp>
        <p:nvSpPr>
          <p:cNvPr id="3" name="Content Placeholder 2">
            <a:extLst>
              <a:ext uri="{FF2B5EF4-FFF2-40B4-BE49-F238E27FC236}">
                <a16:creationId xmlns:a16="http://schemas.microsoft.com/office/drawing/2014/main" id="{FDF08D20-9A42-4B86-98E6-B4FCEBBAF74D}"/>
              </a:ext>
            </a:extLst>
          </p:cNvPr>
          <p:cNvSpPr>
            <a:spLocks noGrp="1"/>
          </p:cNvSpPr>
          <p:nvPr>
            <p:ph idx="1"/>
          </p:nvPr>
        </p:nvSpPr>
        <p:spPr>
          <a:xfrm>
            <a:off x="87086" y="511629"/>
            <a:ext cx="12104914" cy="5659311"/>
          </a:xfrm>
        </p:spPr>
        <p:txBody>
          <a:bodyPr>
            <a:normAutofit fontScale="85000" lnSpcReduction="20000"/>
          </a:bodyPr>
          <a:lstStyle/>
          <a:p>
            <a:pPr marL="0" indent="0" algn="just">
              <a:lnSpc>
                <a:spcPct val="110000"/>
              </a:lnSpc>
              <a:buNone/>
            </a:pPr>
            <a:r>
              <a:rPr lang="en-ZA" sz="2400" b="1" dirty="0"/>
              <a:t>Key Trends: this was critical to </a:t>
            </a:r>
            <a:r>
              <a:rPr lang="en-ZA" sz="2400" b="1" dirty="0">
                <a:effectLst/>
                <a:ea typeface="Calibri" panose="020F0502020204030204" pitchFamily="34" charset="0"/>
              </a:rPr>
              <a:t>consolidate all the information and identify patterns in the protection and promotion of child care in the country</a:t>
            </a:r>
            <a:endParaRPr lang="en-ZA" sz="2400" b="1" dirty="0"/>
          </a:p>
          <a:p>
            <a:pPr algn="just">
              <a:lnSpc>
                <a:spcPct val="110000"/>
              </a:lnSpc>
            </a:pPr>
            <a:r>
              <a:rPr lang="en-ZA" sz="2400" b="1" dirty="0"/>
              <a:t>Focus on the Poor and Marginalised </a:t>
            </a:r>
            <a:r>
              <a:rPr lang="en-ZA" sz="2400" dirty="0"/>
              <a:t>– the </a:t>
            </a:r>
            <a:r>
              <a:rPr lang="en-ZA" sz="2400" dirty="0">
                <a:effectLst/>
                <a:ea typeface="Calibri" panose="020F0502020204030204" pitchFamily="34" charset="0"/>
              </a:rPr>
              <a:t>coronavirus exposed the exposed existing inequalities in society and prompted the government to focus on social protection interventions for poor communities and vulnerable families</a:t>
            </a:r>
            <a:endParaRPr lang="en-ZA" sz="2400" dirty="0"/>
          </a:p>
          <a:p>
            <a:pPr algn="just">
              <a:lnSpc>
                <a:spcPct val="110000"/>
              </a:lnSpc>
            </a:pPr>
            <a:r>
              <a:rPr lang="en-ZA" sz="2400" b="1" dirty="0"/>
              <a:t>Non-nuclear Families </a:t>
            </a:r>
            <a:r>
              <a:rPr lang="en-ZA" sz="2400" dirty="0"/>
              <a:t>– as a result of migration from province to province in pursuit for opportunities.</a:t>
            </a:r>
          </a:p>
          <a:p>
            <a:pPr algn="just">
              <a:lnSpc>
                <a:spcPct val="110000"/>
              </a:lnSpc>
            </a:pPr>
            <a:r>
              <a:rPr lang="en-ZA" sz="2400" b="1" dirty="0"/>
              <a:t>Orphaned Children- </a:t>
            </a:r>
            <a:r>
              <a:rPr lang="en-ZA" sz="2400" dirty="0"/>
              <a:t>The (</a:t>
            </a:r>
            <a:r>
              <a:rPr lang="en-ZA" sz="2400" dirty="0">
                <a:solidFill>
                  <a:srgbClr val="000000"/>
                </a:solidFill>
                <a:effectLst/>
                <a:ea typeface="Times New Roman" panose="02020603050405020304" pitchFamily="18" charset="0"/>
              </a:rPr>
              <a:t>GHS, 2020) </a:t>
            </a:r>
            <a:r>
              <a:rPr lang="en-ZA" sz="2400" dirty="0">
                <a:solidFill>
                  <a:srgbClr val="000000"/>
                </a:solidFill>
                <a:ea typeface="Times New Roman" panose="02020603050405020304" pitchFamily="18" charset="0"/>
              </a:rPr>
              <a:t> </a:t>
            </a:r>
            <a:r>
              <a:rPr lang="en-ZA" sz="2400" dirty="0">
                <a:effectLst/>
                <a:ea typeface="Calibri" panose="020F0502020204030204" pitchFamily="34" charset="0"/>
                <a:cs typeface="Times New Roman" panose="02020603050405020304" pitchFamily="18" charset="0"/>
              </a:rPr>
              <a:t>showed that nationally, 12,3% of children were classified as orphans. The survey found that 2,6% of children lost their mothers, 7,1% of children had lost their fathers, and 2,6% of children lost both parents.</a:t>
            </a:r>
            <a:endParaRPr lang="en-ZA" sz="2400" dirty="0"/>
          </a:p>
          <a:p>
            <a:pPr algn="just">
              <a:lnSpc>
                <a:spcPct val="110000"/>
              </a:lnSpc>
            </a:pPr>
            <a:r>
              <a:rPr lang="en-ZA" sz="2400" b="1" dirty="0"/>
              <a:t>Rate of Gender based Violence </a:t>
            </a:r>
            <a:r>
              <a:rPr lang="en-ZA" sz="2400" dirty="0"/>
              <a:t>(GBV) - </a:t>
            </a:r>
            <a:r>
              <a:rPr lang="en-ZA" sz="2400" dirty="0">
                <a:solidFill>
                  <a:srgbClr val="000000"/>
                </a:solidFill>
                <a:effectLst/>
                <a:ea typeface="Calibri" panose="020F0502020204030204" pitchFamily="34" charset="0"/>
                <a:cs typeface="Times New Roman" panose="02020603050405020304" pitchFamily="18" charset="0"/>
              </a:rPr>
              <a:t>South Africa has high levels of gender-based violence (GBV).  The SAPS statistics for reported rape cases for 2019/2020 is 42 289 and for sexual assault 7 749 despite suspected under-reporting by victims.</a:t>
            </a:r>
            <a:endParaRPr lang="en-ZA" sz="2400" dirty="0"/>
          </a:p>
          <a:p>
            <a:pPr algn="just">
              <a:lnSpc>
                <a:spcPct val="110000"/>
              </a:lnSpc>
            </a:pPr>
            <a:r>
              <a:rPr lang="en-ZA" sz="2400" b="1" dirty="0"/>
              <a:t>Access to Healthcare Services </a:t>
            </a:r>
            <a:r>
              <a:rPr lang="en-ZA" sz="2400" dirty="0"/>
              <a:t>- C</a:t>
            </a:r>
            <a:r>
              <a:rPr lang="en-ZA" sz="2400" dirty="0">
                <a:effectLst/>
                <a:ea typeface="Calibri" panose="020F0502020204030204" pitchFamily="34" charset="0"/>
              </a:rPr>
              <a:t>onsiderable gains have been made in improving access to healthcare services. The decrease in infant mortality rates, improved rate of immunisations, proximity of healthcare facilities, decline in HIV related deaths, and improved life expectancy, all point towards the positive impact of pro-poor government strategies.</a:t>
            </a:r>
            <a:endParaRPr lang="en-ZA" sz="2400" dirty="0"/>
          </a:p>
          <a:p>
            <a:pPr algn="just">
              <a:lnSpc>
                <a:spcPct val="110000"/>
              </a:lnSpc>
            </a:pPr>
            <a:r>
              <a:rPr lang="en-ZA" sz="2400" b="1" dirty="0"/>
              <a:t>Access to Education </a:t>
            </a:r>
            <a:r>
              <a:rPr lang="en-ZA" sz="2400" dirty="0"/>
              <a:t>- </a:t>
            </a:r>
            <a:r>
              <a:rPr lang="en-ZA" sz="2400" dirty="0">
                <a:effectLst/>
                <a:ea typeface="Calibri" panose="020F0502020204030204" pitchFamily="34" charset="0"/>
                <a:cs typeface="Times New Roman" panose="02020603050405020304" pitchFamily="18" charset="0"/>
              </a:rPr>
              <a:t>universal primary education for girls and boys</a:t>
            </a:r>
            <a:endParaRPr lang="en-ZA" sz="2400" dirty="0"/>
          </a:p>
          <a:p>
            <a:pPr lvl="1"/>
            <a:endParaRPr lang="en-ZA" dirty="0"/>
          </a:p>
          <a:p>
            <a:pPr marL="457200" lvl="1" indent="0">
              <a:buNone/>
            </a:pPr>
            <a:endParaRPr lang="en-ZA" dirty="0"/>
          </a:p>
          <a:p>
            <a:pPr lvl="1"/>
            <a:endParaRPr lang="en-ZA" dirty="0"/>
          </a:p>
          <a:p>
            <a:pPr lvl="1"/>
            <a:endParaRPr lang="en-ZA" b="1" dirty="0"/>
          </a:p>
          <a:p>
            <a:endParaRPr lang="en-ZA" sz="2000" dirty="0"/>
          </a:p>
        </p:txBody>
      </p:sp>
    </p:spTree>
    <p:extLst>
      <p:ext uri="{BB962C8B-B14F-4D97-AF65-F5344CB8AC3E}">
        <p14:creationId xmlns:p14="http://schemas.microsoft.com/office/powerpoint/2010/main" val="737435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800100"/>
            <a:ext cx="11907981" cy="5237018"/>
          </a:xfrm>
        </p:spPr>
        <p:txBody>
          <a:bodyPr>
            <a:noAutofit/>
          </a:bodyPr>
          <a:lstStyle/>
          <a:p>
            <a:pPr marL="342900" indent="-342900" algn="just">
              <a:lnSpc>
                <a:spcPct val="100000"/>
              </a:lnSpc>
              <a:buFont typeface="Wingdings" panose="05000000000000000000" pitchFamily="2" charset="2"/>
              <a:buChar char="§"/>
            </a:pPr>
            <a:r>
              <a:rPr lang="en-US" dirty="0"/>
              <a:t>The National Plan of Action for Children provides a holistic framework for the integration of all policies and plans developed by government departments and civil society to promote the well-being of children.</a:t>
            </a:r>
          </a:p>
          <a:p>
            <a:pPr marL="342900" indent="-342900" algn="just">
              <a:lnSpc>
                <a:spcPct val="100000"/>
              </a:lnSpc>
              <a:buFont typeface="Wingdings" panose="05000000000000000000" pitchFamily="2" charset="2"/>
              <a:buChar char="§"/>
            </a:pPr>
            <a:r>
              <a:rPr lang="en-US" dirty="0"/>
              <a:t>The NPAC is directly linked to Government priorities and outcomes and provides a mechanism to ensure that children are an integral part of these processes.</a:t>
            </a:r>
          </a:p>
          <a:p>
            <a:pPr marL="342900" indent="-342900" algn="just">
              <a:lnSpc>
                <a:spcPct val="100000"/>
              </a:lnSpc>
              <a:buFont typeface="Wingdings" panose="05000000000000000000" pitchFamily="2" charset="2"/>
              <a:buChar char="§"/>
            </a:pPr>
            <a:r>
              <a:rPr lang="en-US" dirty="0"/>
              <a:t>It also responds to key needs of children at the grassroot level and as such has enabled Departments to implement </a:t>
            </a:r>
            <a:r>
              <a:rPr lang="en-US" dirty="0" err="1"/>
              <a:t>programmes</a:t>
            </a:r>
            <a:r>
              <a:rPr lang="en-US" dirty="0"/>
              <a:t> at scale such as:</a:t>
            </a:r>
          </a:p>
          <a:p>
            <a:pPr marL="800100" lvl="1" indent="-342900" algn="just">
              <a:lnSpc>
                <a:spcPct val="100000"/>
              </a:lnSpc>
              <a:buFont typeface="Wingdings" panose="05000000000000000000" pitchFamily="2" charset="2"/>
              <a:buChar char="§"/>
            </a:pPr>
            <a:r>
              <a:rPr lang="en-US" dirty="0"/>
              <a:t>Prevention and early intervention </a:t>
            </a:r>
            <a:r>
              <a:rPr lang="en-US" dirty="0" err="1"/>
              <a:t>programmes</a:t>
            </a:r>
            <a:r>
              <a:rPr lang="en-US" dirty="0"/>
              <a:t> – 1.4 million children provided a suite of core packages</a:t>
            </a:r>
          </a:p>
          <a:p>
            <a:pPr marL="800100" lvl="1" indent="-342900" algn="just">
              <a:lnSpc>
                <a:spcPct val="100000"/>
              </a:lnSpc>
              <a:buFont typeface="Wingdings" panose="05000000000000000000" pitchFamily="2" charset="2"/>
              <a:buChar char="§"/>
            </a:pPr>
            <a:r>
              <a:rPr lang="en-US" dirty="0"/>
              <a:t>Linking supply chains across governments and the private sector to address food security</a:t>
            </a:r>
          </a:p>
          <a:p>
            <a:pPr marL="800100" lvl="1" indent="-342900" algn="just">
              <a:lnSpc>
                <a:spcPct val="100000"/>
              </a:lnSpc>
              <a:buFont typeface="Wingdings" panose="05000000000000000000" pitchFamily="2" charset="2"/>
              <a:buChar char="§"/>
            </a:pPr>
            <a:r>
              <a:rPr lang="en-US" dirty="0"/>
              <a:t>Noticing gaps in the social security e.g. new grant targeting orphaned children</a:t>
            </a:r>
          </a:p>
          <a:p>
            <a:pPr marL="800100" lvl="1" indent="-342900" algn="just">
              <a:lnSpc>
                <a:spcPct val="100000"/>
              </a:lnSpc>
              <a:buFont typeface="Wingdings" panose="05000000000000000000" pitchFamily="2" charset="2"/>
              <a:buChar char="§"/>
            </a:pPr>
            <a:r>
              <a:rPr lang="en-US" dirty="0"/>
              <a:t>Setting multi-sector strategies to address child killings</a:t>
            </a:r>
          </a:p>
          <a:p>
            <a:pPr marL="342900" indent="-342900" algn="just">
              <a:lnSpc>
                <a:spcPct val="100000"/>
              </a:lnSpc>
              <a:buFont typeface="Wingdings" panose="05000000000000000000" pitchFamily="2" charset="2"/>
              <a:buChar char="§"/>
            </a:pPr>
            <a:r>
              <a:rPr lang="en-US" dirty="0"/>
              <a:t>The NPAC allows for making investment cases based on the needs of children</a:t>
            </a:r>
            <a:endParaRPr lang="en-ZA" dirty="0"/>
          </a:p>
          <a:p>
            <a:pPr lvl="1" algn="just">
              <a:lnSpc>
                <a:spcPct val="100000"/>
              </a:lnSpc>
            </a:pPr>
            <a:endParaRPr lang="en-ZA" dirty="0"/>
          </a:p>
          <a:p>
            <a:pPr marL="342900" indent="-342900" algn="just">
              <a:lnSpc>
                <a:spcPct val="170000"/>
              </a:lnSpc>
              <a:buFont typeface="Wingdings" panose="05000000000000000000" pitchFamily="2" charset="2"/>
              <a:buChar char="q"/>
            </a:pPr>
            <a:endParaRPr lang="en-US" dirty="0"/>
          </a:p>
          <a:p>
            <a:pPr marL="342900" indent="-342900" algn="just">
              <a:lnSpc>
                <a:spcPct val="170000"/>
              </a:lnSpc>
              <a:buFont typeface="Wingdings" panose="05000000000000000000" pitchFamily="2" charset="2"/>
              <a:buChar char="q"/>
            </a:pPr>
            <a:endParaRPr lang="en-ZA" dirty="0"/>
          </a:p>
          <a:p>
            <a:pPr marL="342900" indent="-342900" algn="just">
              <a:buFont typeface="Wingdings" panose="05000000000000000000" pitchFamily="2" charset="2"/>
              <a:buChar char="q"/>
            </a:pPr>
            <a:endParaRPr lang="en-ZA" b="1" dirty="0"/>
          </a:p>
          <a:p>
            <a:pPr marL="342900" indent="-342900" algn="jus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24691"/>
            <a:ext cx="10153046" cy="675409"/>
          </a:xfrm>
        </p:spPr>
        <p:txBody>
          <a:bodyPr>
            <a:noAutofit/>
          </a:bodyPr>
          <a:lstStyle/>
          <a:p>
            <a:r>
              <a:rPr lang="en-GB" sz="3200" dirty="0"/>
              <a:t>INTRODUCTION </a:t>
            </a:r>
            <a:endParaRPr lang="en-ZA" sz="32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28240284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3AB97-11B5-4960-ABE0-632EC1182C97}"/>
              </a:ext>
            </a:extLst>
          </p:cNvPr>
          <p:cNvSpPr>
            <a:spLocks noGrp="1"/>
          </p:cNvSpPr>
          <p:nvPr>
            <p:ph type="title"/>
          </p:nvPr>
        </p:nvSpPr>
        <p:spPr>
          <a:xfrm>
            <a:off x="598714" y="174171"/>
            <a:ext cx="9192055" cy="576944"/>
          </a:xfrm>
        </p:spPr>
        <p:txBody>
          <a:bodyPr>
            <a:normAutofit/>
          </a:bodyPr>
          <a:lstStyle/>
          <a:p>
            <a:pPr algn="ctr"/>
            <a:r>
              <a:rPr lang="en-ZA" sz="3200" b="1" dirty="0"/>
              <a:t>SECTION 6: ANALYSIS OF KEY TRENDS</a:t>
            </a:r>
            <a:endParaRPr lang="en-ZA" sz="3200" dirty="0"/>
          </a:p>
        </p:txBody>
      </p:sp>
      <p:sp>
        <p:nvSpPr>
          <p:cNvPr id="3" name="Content Placeholder 2">
            <a:extLst>
              <a:ext uri="{FF2B5EF4-FFF2-40B4-BE49-F238E27FC236}">
                <a16:creationId xmlns:a16="http://schemas.microsoft.com/office/drawing/2014/main" id="{9C50876E-2F50-4972-A1AA-41E1DFD4C64B}"/>
              </a:ext>
            </a:extLst>
          </p:cNvPr>
          <p:cNvSpPr>
            <a:spLocks noGrp="1"/>
          </p:cNvSpPr>
          <p:nvPr>
            <p:ph idx="1"/>
          </p:nvPr>
        </p:nvSpPr>
        <p:spPr>
          <a:xfrm>
            <a:off x="201370" y="751115"/>
            <a:ext cx="11914429" cy="5040085"/>
          </a:xfrm>
        </p:spPr>
        <p:txBody>
          <a:bodyPr>
            <a:normAutofit/>
          </a:bodyPr>
          <a:lstStyle/>
          <a:p>
            <a:r>
              <a:rPr lang="en-ZA" b="1" dirty="0"/>
              <a:t>Children with Disabilities </a:t>
            </a:r>
            <a:r>
              <a:rPr lang="en-ZA" dirty="0"/>
              <a:t>- </a:t>
            </a:r>
            <a:r>
              <a:rPr lang="en-ZA" dirty="0">
                <a:effectLst/>
                <a:ea typeface="Calibri" panose="020F0502020204030204" pitchFamily="34" charset="0"/>
              </a:rPr>
              <a:t>The DBE’s report in the General Household Survey (GHS) Focus on Schooling 2015 (2017) recorde</a:t>
            </a:r>
            <a:r>
              <a:rPr lang="en-ZA" dirty="0">
                <a:ea typeface="Calibri" panose="020F0502020204030204" pitchFamily="34" charset="0"/>
              </a:rPr>
              <a:t>d</a:t>
            </a:r>
            <a:r>
              <a:rPr lang="en-ZA" dirty="0">
                <a:effectLst/>
                <a:ea typeface="Calibri" panose="020F0502020204030204" pitchFamily="34" charset="0"/>
              </a:rPr>
              <a:t> that more than a quarter of the 110 000 out of school children between the ages of seven and 15 years are children with disabilities.</a:t>
            </a:r>
          </a:p>
          <a:p>
            <a:r>
              <a:rPr lang="en-ZA" b="1" dirty="0">
                <a:effectLst/>
                <a:ea typeface="Times New Roman" panose="02020603050405020304" pitchFamily="18" charset="0"/>
                <a:cs typeface="Times New Roman" panose="02020603050405020304" pitchFamily="18" charset="0"/>
              </a:rPr>
              <a:t>Lack of a coordinated Advocacy Strategy </a:t>
            </a:r>
            <a:r>
              <a:rPr lang="en-ZA" dirty="0">
                <a:effectLst/>
                <a:ea typeface="Times New Roman" panose="02020603050405020304" pitchFamily="18" charset="0"/>
                <a:cs typeface="Times New Roman" panose="02020603050405020304" pitchFamily="18" charset="0"/>
              </a:rPr>
              <a:t>– the lack of a </a:t>
            </a:r>
            <a:r>
              <a:rPr lang="en-ZA" dirty="0">
                <a:effectLst/>
                <a:ea typeface="Calibri" panose="020F0502020204030204" pitchFamily="34" charset="0"/>
              </a:rPr>
              <a:t>coordinated advocacy effort by the government in relation to the children’s rights. </a:t>
            </a:r>
            <a:endParaRPr lang="en-ZA" dirty="0">
              <a:effectLst/>
              <a:ea typeface="Times New Roman" panose="02020603050405020304" pitchFamily="18" charset="0"/>
              <a:cs typeface="Times New Roman" panose="02020603050405020304" pitchFamily="18" charset="0"/>
            </a:endParaRPr>
          </a:p>
          <a:p>
            <a:r>
              <a:rPr lang="en-ZA" b="1" dirty="0"/>
              <a:t>The Need for the Voice of Children </a:t>
            </a:r>
            <a:r>
              <a:rPr lang="en-ZA" dirty="0"/>
              <a:t>- T</a:t>
            </a:r>
            <a:r>
              <a:rPr lang="en-ZA" dirty="0">
                <a:effectLst/>
                <a:ea typeface="Calibri" panose="020F0502020204030204" pitchFamily="34" charset="0"/>
                <a:cs typeface="Times New Roman" panose="02020603050405020304" pitchFamily="18" charset="0"/>
              </a:rPr>
              <a:t>he absence of the voice of the children in some policy development and implementation is a noticeable gap</a:t>
            </a:r>
            <a:endParaRPr lang="en-ZA" dirty="0"/>
          </a:p>
          <a:p>
            <a:pPr lvl="1"/>
            <a:endParaRPr lang="en-ZA" sz="1900" dirty="0"/>
          </a:p>
          <a:p>
            <a:endParaRPr lang="en-ZA" sz="1900" dirty="0"/>
          </a:p>
        </p:txBody>
      </p:sp>
    </p:spTree>
    <p:extLst>
      <p:ext uri="{BB962C8B-B14F-4D97-AF65-F5344CB8AC3E}">
        <p14:creationId xmlns:p14="http://schemas.microsoft.com/office/powerpoint/2010/main" val="19322439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ED30B-1962-4BAB-8049-9CCC3729D52B}"/>
              </a:ext>
            </a:extLst>
          </p:cNvPr>
          <p:cNvSpPr>
            <a:spLocks noGrp="1"/>
          </p:cNvSpPr>
          <p:nvPr>
            <p:ph type="title"/>
          </p:nvPr>
        </p:nvSpPr>
        <p:spPr>
          <a:xfrm>
            <a:off x="453331" y="76200"/>
            <a:ext cx="10002634" cy="435429"/>
          </a:xfrm>
        </p:spPr>
        <p:txBody>
          <a:bodyPr>
            <a:normAutofit fontScale="90000"/>
          </a:bodyPr>
          <a:lstStyle/>
          <a:p>
            <a:pPr algn="ctr"/>
            <a:r>
              <a:rPr lang="en-ZA" b="1" dirty="0"/>
              <a:t>SECTION 6: ANALYSIS OF KEY DEVELOPMENTS</a:t>
            </a:r>
            <a:endParaRPr lang="en-ZA" dirty="0"/>
          </a:p>
        </p:txBody>
      </p:sp>
      <p:graphicFrame>
        <p:nvGraphicFramePr>
          <p:cNvPr id="6" name="Content Placeholder 2">
            <a:extLst>
              <a:ext uri="{FF2B5EF4-FFF2-40B4-BE49-F238E27FC236}">
                <a16:creationId xmlns:a16="http://schemas.microsoft.com/office/drawing/2014/main" id="{B13E1BD2-80BC-4AA2-95F2-5D90A351CFA4}"/>
              </a:ext>
            </a:extLst>
          </p:cNvPr>
          <p:cNvGraphicFramePr>
            <a:graphicFrameLocks noGrp="1"/>
          </p:cNvGraphicFramePr>
          <p:nvPr>
            <p:ph idx="1"/>
            <p:extLst>
              <p:ext uri="{D42A27DB-BD31-4B8C-83A1-F6EECF244321}">
                <p14:modId xmlns:p14="http://schemas.microsoft.com/office/powerpoint/2010/main" val="2472779720"/>
              </p:ext>
            </p:extLst>
          </p:nvPr>
        </p:nvGraphicFramePr>
        <p:xfrm>
          <a:off x="87086" y="707571"/>
          <a:ext cx="11974285" cy="4687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09158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7E03B-1B4B-4768-9F3C-403531BE8C71}"/>
              </a:ext>
            </a:extLst>
          </p:cNvPr>
          <p:cNvSpPr>
            <a:spLocks noGrp="1"/>
          </p:cNvSpPr>
          <p:nvPr>
            <p:ph type="title"/>
          </p:nvPr>
        </p:nvSpPr>
        <p:spPr>
          <a:xfrm>
            <a:off x="838200" y="365126"/>
            <a:ext cx="10515600" cy="456510"/>
          </a:xfrm>
        </p:spPr>
        <p:txBody>
          <a:bodyPr>
            <a:normAutofit fontScale="90000"/>
          </a:bodyPr>
          <a:lstStyle/>
          <a:p>
            <a:pPr algn="ctr"/>
            <a:r>
              <a:rPr lang="en-ZA" b="1" dirty="0"/>
              <a:t>SECTION 7: MONITORING AND EVALUATION</a:t>
            </a:r>
          </a:p>
        </p:txBody>
      </p:sp>
      <p:graphicFrame>
        <p:nvGraphicFramePr>
          <p:cNvPr id="6" name="Content Placeholder 2">
            <a:extLst>
              <a:ext uri="{FF2B5EF4-FFF2-40B4-BE49-F238E27FC236}">
                <a16:creationId xmlns:a16="http://schemas.microsoft.com/office/drawing/2014/main" id="{F85BCD98-CE09-413E-999F-328A6FEDD25B}"/>
              </a:ext>
            </a:extLst>
          </p:cNvPr>
          <p:cNvGraphicFramePr>
            <a:graphicFrameLocks noGrp="1"/>
          </p:cNvGraphicFramePr>
          <p:nvPr>
            <p:ph idx="1"/>
          </p:nvPr>
        </p:nvGraphicFramePr>
        <p:xfrm>
          <a:off x="490331" y="987287"/>
          <a:ext cx="11012556" cy="4883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98176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6BF81-C614-498F-9DED-03739FA730D5}"/>
              </a:ext>
            </a:extLst>
          </p:cNvPr>
          <p:cNvSpPr>
            <a:spLocks noGrp="1"/>
          </p:cNvSpPr>
          <p:nvPr>
            <p:ph type="title"/>
          </p:nvPr>
        </p:nvSpPr>
        <p:spPr>
          <a:xfrm>
            <a:off x="680321" y="149104"/>
            <a:ext cx="7087552" cy="525810"/>
          </a:xfrm>
        </p:spPr>
        <p:txBody>
          <a:bodyPr>
            <a:normAutofit/>
          </a:bodyPr>
          <a:lstStyle/>
          <a:p>
            <a:pPr algn="ctr"/>
            <a:r>
              <a:rPr lang="en-ZA" b="1" dirty="0"/>
              <a:t>SECTION 8: RECOMMENDATIONS</a:t>
            </a:r>
          </a:p>
        </p:txBody>
      </p:sp>
      <p:graphicFrame>
        <p:nvGraphicFramePr>
          <p:cNvPr id="20" name="Content Placeholder 2">
            <a:extLst>
              <a:ext uri="{FF2B5EF4-FFF2-40B4-BE49-F238E27FC236}">
                <a16:creationId xmlns:a16="http://schemas.microsoft.com/office/drawing/2014/main" id="{AC48D168-1C54-45A8-A95A-082B34033031}"/>
              </a:ext>
            </a:extLst>
          </p:cNvPr>
          <p:cNvGraphicFramePr>
            <a:graphicFrameLocks noGrp="1"/>
          </p:cNvGraphicFramePr>
          <p:nvPr>
            <p:ph idx="1"/>
            <p:extLst>
              <p:ext uri="{D42A27DB-BD31-4B8C-83A1-F6EECF244321}">
                <p14:modId xmlns:p14="http://schemas.microsoft.com/office/powerpoint/2010/main" val="1196555685"/>
              </p:ext>
            </p:extLst>
          </p:nvPr>
        </p:nvGraphicFramePr>
        <p:xfrm>
          <a:off x="235619" y="555172"/>
          <a:ext cx="11760438" cy="5526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2">
            <a:extLst>
              <a:ext uri="{FF2B5EF4-FFF2-40B4-BE49-F238E27FC236}">
                <a16:creationId xmlns:a16="http://schemas.microsoft.com/office/drawing/2014/main" id="{8F135C58-2BC6-4B87-82C0-C6F3FA310604}"/>
              </a:ext>
            </a:extLst>
          </p:cNvPr>
          <p:cNvSpPr txBox="1">
            <a:spLocks/>
          </p:cNvSpPr>
          <p:nvPr/>
        </p:nvSpPr>
        <p:spPr>
          <a:xfrm>
            <a:off x="6330156" y="2073965"/>
            <a:ext cx="5194852" cy="47840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ZA" sz="24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3024958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D7A5F-EE84-4CB1-B0C1-965751492221}"/>
              </a:ext>
            </a:extLst>
          </p:cNvPr>
          <p:cNvSpPr>
            <a:spLocks noGrp="1"/>
          </p:cNvSpPr>
          <p:nvPr>
            <p:ph type="title"/>
          </p:nvPr>
        </p:nvSpPr>
        <p:spPr>
          <a:xfrm>
            <a:off x="1501956" y="409744"/>
            <a:ext cx="7087552" cy="691259"/>
          </a:xfrm>
        </p:spPr>
        <p:txBody>
          <a:bodyPr>
            <a:normAutofit/>
          </a:bodyPr>
          <a:lstStyle/>
          <a:p>
            <a:pPr algn="ctr"/>
            <a:r>
              <a:rPr lang="en-ZA" b="1" dirty="0"/>
              <a:t>SECTION 8: RECOMMENDATIONS</a:t>
            </a:r>
            <a:endParaRPr lang="en-ZA" dirty="0"/>
          </a:p>
        </p:txBody>
      </p:sp>
      <p:graphicFrame>
        <p:nvGraphicFramePr>
          <p:cNvPr id="21" name="Content Placeholder 2">
            <a:extLst>
              <a:ext uri="{FF2B5EF4-FFF2-40B4-BE49-F238E27FC236}">
                <a16:creationId xmlns:a16="http://schemas.microsoft.com/office/drawing/2014/main" id="{D5B20680-72D7-49DF-9227-A57C67B4BCDD}"/>
              </a:ext>
            </a:extLst>
          </p:cNvPr>
          <p:cNvGraphicFramePr>
            <a:graphicFrameLocks noGrp="1"/>
          </p:cNvGraphicFramePr>
          <p:nvPr>
            <p:ph idx="1"/>
          </p:nvPr>
        </p:nvGraphicFramePr>
        <p:xfrm>
          <a:off x="334480" y="1222420"/>
          <a:ext cx="10055224" cy="4880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55545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658690"/>
            <a:ext cx="11907981" cy="4951998"/>
          </a:xfrm>
        </p:spPr>
        <p:txBody>
          <a:bodyPr>
            <a:normAutofit/>
          </a:bodyPr>
          <a:lstStyle/>
          <a:p>
            <a:pPr algn="just">
              <a:lnSpc>
                <a:spcPct val="170000"/>
              </a:lnSpc>
            </a:pPr>
            <a:r>
              <a:rPr lang="en-ZA" dirty="0"/>
              <a:t>Based on the reflection and information gathered from the two previous reports, the aim is to develop a standard fit for purpose annual child rights report which,</a:t>
            </a:r>
          </a:p>
          <a:p>
            <a:pPr algn="just">
              <a:lnSpc>
                <a:spcPct val="170000"/>
              </a:lnSpc>
            </a:pPr>
            <a:endParaRPr lang="en-ZA" sz="2800" dirty="0"/>
          </a:p>
          <a:p>
            <a:pPr algn="just">
              <a:lnSpc>
                <a:spcPct val="170000"/>
              </a:lnSpc>
            </a:pPr>
            <a:endParaRPr lang="en-ZA" sz="2800" dirty="0"/>
          </a:p>
          <a:p>
            <a:pPr algn="just">
              <a:lnSpc>
                <a:spcPct val="170000"/>
              </a:lnSpc>
            </a:pPr>
            <a:endParaRPr lang="en-ZA" sz="2800" dirty="0"/>
          </a:p>
          <a:p>
            <a:pPr marL="342900" indent="-342900" algn="just">
              <a:lnSpc>
                <a:spcPct val="170000"/>
              </a:lnSpc>
              <a:buFont typeface="Wingdings" panose="05000000000000000000" pitchFamily="2" charset="2"/>
              <a:buChar char="q"/>
            </a:pPr>
            <a:endParaRPr lang="en-ZA" sz="2800" dirty="0"/>
          </a:p>
          <a:p>
            <a:pPr marL="342900" indent="-342900" algn="just">
              <a:buFont typeface="Wingdings" panose="05000000000000000000" pitchFamily="2" charset="2"/>
              <a:buChar char="q"/>
            </a:pPr>
            <a:endParaRPr lang="en-ZA" b="1" dirty="0"/>
          </a:p>
          <a:p>
            <a:pPr marL="342900" indent="-342900" algn="jus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24692"/>
            <a:ext cx="11419840" cy="533998"/>
          </a:xfrm>
        </p:spPr>
        <p:txBody>
          <a:bodyPr>
            <a:noAutofit/>
          </a:bodyPr>
          <a:lstStyle/>
          <a:p>
            <a:r>
              <a:rPr lang="en-US" sz="2800" dirty="0"/>
              <a:t>MAPPING THE WAYFORWARD FOR THE FOLLOWING REPORTS</a:t>
            </a:r>
            <a:endParaRPr lang="en-ZA" sz="28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Rounded Corners 1">
            <a:extLst>
              <a:ext uri="{FF2B5EF4-FFF2-40B4-BE49-F238E27FC236}">
                <a16:creationId xmlns:a16="http://schemas.microsoft.com/office/drawing/2014/main" id="{CCCC0E71-D3CA-8ACB-7DF2-1E482CE1A0A1}"/>
              </a:ext>
            </a:extLst>
          </p:cNvPr>
          <p:cNvSpPr/>
          <p:nvPr/>
        </p:nvSpPr>
        <p:spPr>
          <a:xfrm>
            <a:off x="355600" y="1859279"/>
            <a:ext cx="10210800" cy="611777"/>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Must measure the same outcomes from year to year to enable assessment of progress</a:t>
            </a:r>
            <a:endParaRPr lang="en-ZA" dirty="0"/>
          </a:p>
        </p:txBody>
      </p:sp>
      <p:sp>
        <p:nvSpPr>
          <p:cNvPr id="3" name="Rectangle: Rounded Corners 2">
            <a:extLst>
              <a:ext uri="{FF2B5EF4-FFF2-40B4-BE49-F238E27FC236}">
                <a16:creationId xmlns:a16="http://schemas.microsoft.com/office/drawing/2014/main" id="{37E0433E-EAFC-C2AB-C0A3-0420EC830E0E}"/>
              </a:ext>
            </a:extLst>
          </p:cNvPr>
          <p:cNvSpPr/>
          <p:nvPr/>
        </p:nvSpPr>
        <p:spPr>
          <a:xfrm>
            <a:off x="355600" y="2393278"/>
            <a:ext cx="10210800" cy="533998"/>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Must provide evidence-based conclusions as to the status of children’s rights</a:t>
            </a:r>
            <a:endParaRPr lang="en-ZA" dirty="0"/>
          </a:p>
        </p:txBody>
      </p:sp>
      <p:sp>
        <p:nvSpPr>
          <p:cNvPr id="4" name="Rectangle: Rounded Corners 3">
            <a:extLst>
              <a:ext uri="{FF2B5EF4-FFF2-40B4-BE49-F238E27FC236}">
                <a16:creationId xmlns:a16="http://schemas.microsoft.com/office/drawing/2014/main" id="{02EA865F-2D53-4E6C-5B80-67D28CD60BC8}"/>
              </a:ext>
            </a:extLst>
          </p:cNvPr>
          <p:cNvSpPr/>
          <p:nvPr/>
        </p:nvSpPr>
        <p:spPr>
          <a:xfrm>
            <a:off x="355600" y="2927276"/>
            <a:ext cx="10210800" cy="48692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Their caregivers’ capacity and nurturing care</a:t>
            </a:r>
            <a:endParaRPr lang="en-ZA" dirty="0"/>
          </a:p>
        </p:txBody>
      </p:sp>
      <p:sp>
        <p:nvSpPr>
          <p:cNvPr id="5" name="Rectangle: Rounded Corners 4">
            <a:extLst>
              <a:ext uri="{FF2B5EF4-FFF2-40B4-BE49-F238E27FC236}">
                <a16:creationId xmlns:a16="http://schemas.microsoft.com/office/drawing/2014/main" id="{DA2F5F7B-A63B-796C-0493-46FAE389790E}"/>
              </a:ext>
            </a:extLst>
          </p:cNvPr>
          <p:cNvSpPr/>
          <p:nvPr/>
        </p:nvSpPr>
        <p:spPr>
          <a:xfrm>
            <a:off x="355600" y="3414198"/>
            <a:ext cx="10210800" cy="486922"/>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Will ensure the adequacy of the national governance system</a:t>
            </a:r>
            <a:endParaRPr lang="en-ZA" dirty="0"/>
          </a:p>
        </p:txBody>
      </p:sp>
      <p:sp>
        <p:nvSpPr>
          <p:cNvPr id="7" name="Rectangle: Rounded Corners 6">
            <a:extLst>
              <a:ext uri="{FF2B5EF4-FFF2-40B4-BE49-F238E27FC236}">
                <a16:creationId xmlns:a16="http://schemas.microsoft.com/office/drawing/2014/main" id="{5FA64880-7E2B-5B49-12F0-6BB45EA5A73F}"/>
              </a:ext>
            </a:extLst>
          </p:cNvPr>
          <p:cNvSpPr/>
          <p:nvPr/>
        </p:nvSpPr>
        <p:spPr>
          <a:xfrm>
            <a:off x="355599" y="3876634"/>
            <a:ext cx="10210799" cy="748097"/>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Along with motivated system’s strengthening recommendations, to inform and support responsible role players fulfil their responsibilities</a:t>
            </a:r>
            <a:endParaRPr lang="en-ZA" dirty="0"/>
          </a:p>
        </p:txBody>
      </p:sp>
      <p:sp>
        <p:nvSpPr>
          <p:cNvPr id="9" name="Rectangle: Rounded Corners 8">
            <a:extLst>
              <a:ext uri="{FF2B5EF4-FFF2-40B4-BE49-F238E27FC236}">
                <a16:creationId xmlns:a16="http://schemas.microsoft.com/office/drawing/2014/main" id="{F51E713F-8251-A8ED-E01B-5960A9054071}"/>
              </a:ext>
            </a:extLst>
          </p:cNvPr>
          <p:cNvSpPr/>
          <p:nvPr/>
        </p:nvSpPr>
        <p:spPr>
          <a:xfrm>
            <a:off x="355599" y="4624731"/>
            <a:ext cx="10210799" cy="66809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Must be grounded in quantitative and qualitative, disaggregated data, analysis and recommendations</a:t>
            </a:r>
            <a:endParaRPr lang="en-ZA" dirty="0"/>
          </a:p>
        </p:txBody>
      </p:sp>
    </p:spTree>
    <p:extLst>
      <p:ext uri="{BB962C8B-B14F-4D97-AF65-F5344CB8AC3E}">
        <p14:creationId xmlns:p14="http://schemas.microsoft.com/office/powerpoint/2010/main" val="2991847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658690"/>
            <a:ext cx="11907981" cy="5232844"/>
          </a:xfrm>
        </p:spPr>
        <p:txBody>
          <a:bodyPr>
            <a:noAutofit/>
          </a:bodyPr>
          <a:lstStyle/>
          <a:p>
            <a:pPr marL="342900" indent="-342900" algn="just">
              <a:lnSpc>
                <a:spcPct val="170000"/>
              </a:lnSpc>
              <a:buFont typeface="Wingdings" panose="05000000000000000000" pitchFamily="2" charset="2"/>
              <a:buChar char="q"/>
            </a:pPr>
            <a:r>
              <a:rPr lang="en-ZA" sz="1800" b="1" dirty="0"/>
              <a:t>The report must be formulated appropriately to be shared with and actioned by, inter alia:</a:t>
            </a:r>
          </a:p>
          <a:p>
            <a:pPr marL="800100" lvl="1" indent="-342900" algn="just">
              <a:lnSpc>
                <a:spcPct val="170000"/>
              </a:lnSpc>
              <a:buFont typeface="Wingdings" panose="05000000000000000000" pitchFamily="2" charset="2"/>
              <a:buChar char="q"/>
            </a:pPr>
            <a:r>
              <a:rPr lang="en-ZA" sz="1800" dirty="0"/>
              <a:t>Parliament</a:t>
            </a:r>
          </a:p>
          <a:p>
            <a:pPr marL="800100" lvl="1" indent="-342900" algn="just">
              <a:lnSpc>
                <a:spcPct val="170000"/>
              </a:lnSpc>
              <a:buFont typeface="Wingdings" panose="05000000000000000000" pitchFamily="2" charset="2"/>
              <a:buChar char="q"/>
            </a:pPr>
            <a:r>
              <a:rPr lang="en-ZA" sz="1800" dirty="0"/>
              <a:t>Cabinet</a:t>
            </a:r>
          </a:p>
          <a:p>
            <a:pPr marL="800100" lvl="1" indent="-342900" algn="just">
              <a:lnSpc>
                <a:spcPct val="170000"/>
              </a:lnSpc>
              <a:buFont typeface="Wingdings" panose="05000000000000000000" pitchFamily="2" charset="2"/>
              <a:buChar char="q"/>
            </a:pPr>
            <a:r>
              <a:rPr lang="en-ZA" sz="1800" dirty="0"/>
              <a:t>The Presidency and the DPME</a:t>
            </a:r>
          </a:p>
          <a:p>
            <a:pPr marL="800100" lvl="1" indent="-342900" algn="just">
              <a:lnSpc>
                <a:spcPct val="170000"/>
              </a:lnSpc>
              <a:buFont typeface="Wingdings" panose="05000000000000000000" pitchFamily="2" charset="2"/>
              <a:buChar char="q"/>
            </a:pPr>
            <a:r>
              <a:rPr lang="en-ZA" sz="1800" dirty="0"/>
              <a:t>Line Departments</a:t>
            </a:r>
          </a:p>
          <a:p>
            <a:pPr marL="800100" lvl="1" indent="-342900" algn="just">
              <a:lnSpc>
                <a:spcPct val="170000"/>
              </a:lnSpc>
              <a:buFont typeface="Wingdings" panose="05000000000000000000" pitchFamily="2" charset="2"/>
              <a:buChar char="q"/>
            </a:pPr>
            <a:r>
              <a:rPr lang="en-ZA" sz="1800" dirty="0"/>
              <a:t>Treaty bodies as initial and periodic reports in line with relevant treaty and development reporting requirements</a:t>
            </a:r>
          </a:p>
          <a:p>
            <a:pPr marL="800100" lvl="1" indent="-342900" algn="just">
              <a:lnSpc>
                <a:spcPct val="170000"/>
              </a:lnSpc>
              <a:buFont typeface="Wingdings" panose="05000000000000000000" pitchFamily="2" charset="2"/>
              <a:buChar char="q"/>
            </a:pPr>
            <a:r>
              <a:rPr lang="en-ZA" sz="1800" dirty="0"/>
              <a:t>Civil Society</a:t>
            </a:r>
          </a:p>
          <a:p>
            <a:pPr marL="800100" lvl="1" indent="-342900" algn="just">
              <a:lnSpc>
                <a:spcPct val="170000"/>
              </a:lnSpc>
              <a:buFont typeface="Wingdings" panose="05000000000000000000" pitchFamily="2" charset="2"/>
              <a:buChar char="q"/>
            </a:pPr>
            <a:r>
              <a:rPr lang="en-ZA" sz="1800" dirty="0"/>
              <a:t>Human Rights Institutions</a:t>
            </a:r>
          </a:p>
          <a:p>
            <a:pPr marL="800100" lvl="1" indent="-342900" algn="just">
              <a:lnSpc>
                <a:spcPct val="170000"/>
              </a:lnSpc>
              <a:buFont typeface="Wingdings" panose="05000000000000000000" pitchFamily="2" charset="2"/>
              <a:buChar char="q"/>
            </a:pPr>
            <a:r>
              <a:rPr lang="en-ZA" sz="1800" dirty="0"/>
              <a:t>Development Partners</a:t>
            </a:r>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7999" y="124692"/>
            <a:ext cx="11507355" cy="533998"/>
          </a:xfrm>
        </p:spPr>
        <p:txBody>
          <a:bodyPr>
            <a:noAutofit/>
          </a:bodyPr>
          <a:lstStyle/>
          <a:p>
            <a:r>
              <a:rPr kumimoji="0" lang="en-US" sz="2800" b="1" i="0" u="none" strike="noStrike" kern="1200" cap="none" spc="0" normalizeH="0" baseline="0" noProof="0" dirty="0">
                <a:ln>
                  <a:noFill/>
                </a:ln>
                <a:solidFill>
                  <a:prstClr val="black"/>
                </a:solidFill>
                <a:effectLst/>
                <a:uLnTx/>
                <a:uFillTx/>
                <a:latin typeface="Arial" panose="020B0604020202020204"/>
                <a:ea typeface="+mj-ea"/>
                <a:cs typeface="+mj-cs"/>
              </a:rPr>
              <a:t>MAPPING THE WAYFORWARD FOR THE FOLLOWING REPORTS</a:t>
            </a:r>
            <a:endParaRPr lang="en-ZA" sz="32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13141411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966466"/>
            <a:ext cx="11907981" cy="4644222"/>
          </a:xfrm>
        </p:spPr>
        <p:txBody>
          <a:bodyPr>
            <a:normAutofit fontScale="77500" lnSpcReduction="20000"/>
          </a:bodyPr>
          <a:lstStyle/>
          <a:p>
            <a:pPr marL="342900" indent="-342900" algn="just">
              <a:lnSpc>
                <a:spcPct val="170000"/>
              </a:lnSpc>
              <a:buFont typeface="Wingdings" panose="05000000000000000000" pitchFamily="2" charset="2"/>
              <a:buChar char="q"/>
            </a:pPr>
            <a:r>
              <a:rPr lang="en-ZA" sz="2600" dirty="0"/>
              <a:t>To develop an evidence-based analytical annual child rights status report that document progress made, as well as gaps and challenges in;</a:t>
            </a:r>
          </a:p>
          <a:p>
            <a:pPr marL="800100" lvl="1" indent="-342900" algn="just">
              <a:lnSpc>
                <a:spcPct val="170000"/>
              </a:lnSpc>
              <a:buFont typeface="Wingdings" panose="05000000000000000000" pitchFamily="2" charset="2"/>
              <a:buChar char="q"/>
            </a:pPr>
            <a:r>
              <a:rPr lang="en-ZA" sz="2600" dirty="0"/>
              <a:t>Establishing a national child rights governance system; and </a:t>
            </a:r>
          </a:p>
          <a:p>
            <a:pPr marL="800100" lvl="1" indent="-342900" algn="just">
              <a:lnSpc>
                <a:spcPct val="170000"/>
              </a:lnSpc>
              <a:buFont typeface="Wingdings" panose="05000000000000000000" pitchFamily="2" charset="2"/>
              <a:buChar char="q"/>
            </a:pPr>
            <a:r>
              <a:rPr lang="en-ZA" sz="2600" dirty="0"/>
              <a:t>Thus, enabling nurturing care and protection of all children; and</a:t>
            </a:r>
          </a:p>
          <a:p>
            <a:pPr marL="800100" lvl="1" indent="-342900" algn="just">
              <a:lnSpc>
                <a:spcPct val="170000"/>
              </a:lnSpc>
              <a:buFont typeface="Wingdings" panose="05000000000000000000" pitchFamily="2" charset="2"/>
              <a:buChar char="q"/>
            </a:pPr>
            <a:r>
              <a:rPr lang="en-ZA" sz="2600" dirty="0"/>
              <a:t>Realising their interrelated social, economic, civil and political rights; and</a:t>
            </a:r>
          </a:p>
          <a:p>
            <a:pPr marL="800100" lvl="1" indent="-342900" algn="just">
              <a:lnSpc>
                <a:spcPct val="170000"/>
              </a:lnSpc>
              <a:buFont typeface="Wingdings" panose="05000000000000000000" pitchFamily="2" charset="2"/>
              <a:buChar char="q"/>
            </a:pPr>
            <a:r>
              <a:rPr lang="en-ZA" sz="2600" dirty="0"/>
              <a:t>In so doing, equalising, and realising their rights to survive, develop, be protected and participate; and</a:t>
            </a:r>
          </a:p>
          <a:p>
            <a:pPr marL="800100" lvl="1" indent="-342900" algn="just">
              <a:lnSpc>
                <a:spcPct val="170000"/>
              </a:lnSpc>
              <a:buFont typeface="Wingdings" panose="05000000000000000000" pitchFamily="2" charset="2"/>
              <a:buChar char="q"/>
            </a:pPr>
            <a:r>
              <a:rPr lang="en-ZA" sz="2600" dirty="0"/>
              <a:t>Building the country’s human capital to contribute to advancing national, sustainable inclusive development</a:t>
            </a:r>
          </a:p>
          <a:p>
            <a:pPr marL="342900" indent="-342900" algn="just">
              <a:buFont typeface="Wingdings" panose="05000000000000000000" pitchFamily="2" charset="2"/>
              <a:buChar char="q"/>
            </a:pPr>
            <a:endParaRPr lang="en-ZA" b="1" dirty="0"/>
          </a:p>
          <a:p>
            <a:pPr marL="342900" indent="-342900" algn="jus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176645" y="124691"/>
            <a:ext cx="11838709" cy="931949"/>
          </a:xfrm>
        </p:spPr>
        <p:txBody>
          <a:bodyPr>
            <a:noAutofit/>
          </a:bodyPr>
          <a:lstStyle/>
          <a:p>
            <a:pPr algn="l"/>
            <a:r>
              <a:rPr lang="en-US" sz="2800" dirty="0"/>
              <a:t>PURPOSE FOR THE 2022 ANNUAL REPORT AND FOLLOWING REPORTS</a:t>
            </a:r>
            <a:endParaRPr lang="en-ZA" sz="28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1991943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687912"/>
            <a:ext cx="11907981" cy="4922776"/>
          </a:xfrm>
        </p:spPr>
        <p:txBody>
          <a:bodyPr>
            <a:normAutofit/>
          </a:bodyPr>
          <a:lstStyle/>
          <a:p>
            <a:pPr algn="just">
              <a:lnSpc>
                <a:spcPct val="170000"/>
              </a:lnSpc>
            </a:pPr>
            <a:endParaRPr lang="en-ZA" sz="2800" dirty="0"/>
          </a:p>
          <a:p>
            <a:pPr marL="342900" indent="-342900" algn="just">
              <a:buFont typeface="Wingdings" panose="05000000000000000000" pitchFamily="2" charset="2"/>
              <a:buChar char="q"/>
            </a:pPr>
            <a:endParaRPr lang="en-ZA" b="1" dirty="0"/>
          </a:p>
          <a:p>
            <a:pPr marL="342900" indent="-342900" algn="jus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24692"/>
            <a:ext cx="10153046" cy="452252"/>
          </a:xfrm>
        </p:spPr>
        <p:txBody>
          <a:bodyPr>
            <a:noAutofit/>
          </a:bodyPr>
          <a:lstStyle/>
          <a:p>
            <a:r>
              <a:rPr lang="en-US" sz="3200" dirty="0"/>
              <a:t>STRUCTURE OF THE REPORT</a:t>
            </a:r>
            <a:endParaRPr lang="en-ZA" sz="32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1">
            <a:extLst>
              <a:ext uri="{FF2B5EF4-FFF2-40B4-BE49-F238E27FC236}">
                <a16:creationId xmlns:a16="http://schemas.microsoft.com/office/drawing/2014/main" id="{FDC52824-05AF-1FC6-4EA5-0616A6666B1F}"/>
              </a:ext>
            </a:extLst>
          </p:cNvPr>
          <p:cNvSpPr/>
          <p:nvPr/>
        </p:nvSpPr>
        <p:spPr>
          <a:xfrm>
            <a:off x="261258" y="489857"/>
            <a:ext cx="5834742" cy="523602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en-US" sz="1400" b="1" dirty="0">
                <a:solidFill>
                  <a:schemeClr val="tx1"/>
                </a:solidFill>
              </a:rPr>
              <a:t>Foreword</a:t>
            </a:r>
          </a:p>
          <a:p>
            <a:pPr marL="342900" indent="-342900">
              <a:buAutoNum type="arabicPeriod"/>
            </a:pPr>
            <a:r>
              <a:rPr lang="en-US" sz="1400" b="1" dirty="0">
                <a:solidFill>
                  <a:schemeClr val="tx1"/>
                </a:solidFill>
              </a:rPr>
              <a:t>Acronyms and abbreviations</a:t>
            </a:r>
          </a:p>
          <a:p>
            <a:pPr marL="342900" indent="-342900">
              <a:buAutoNum type="arabicPeriod"/>
            </a:pPr>
            <a:r>
              <a:rPr lang="en-US" sz="1400" b="1" dirty="0">
                <a:solidFill>
                  <a:schemeClr val="tx1"/>
                </a:solidFill>
              </a:rPr>
              <a:t>Executive summary</a:t>
            </a:r>
            <a:r>
              <a:rPr lang="en-US" sz="1400" dirty="0">
                <a:solidFill>
                  <a:schemeClr val="tx1"/>
                </a:solidFill>
              </a:rPr>
              <a:t>: purpose, primary conclusions and recommendations</a:t>
            </a:r>
          </a:p>
          <a:p>
            <a:pPr marL="342900" indent="-342900">
              <a:buAutoNum type="arabicPeriod"/>
            </a:pPr>
            <a:r>
              <a:rPr lang="en-US" sz="1400" b="1" dirty="0">
                <a:solidFill>
                  <a:schemeClr val="tx1"/>
                </a:solidFill>
              </a:rPr>
              <a:t>Purpose of the report </a:t>
            </a:r>
            <a:r>
              <a:rPr lang="en-US" sz="1400" dirty="0">
                <a:solidFill>
                  <a:schemeClr val="tx1"/>
                </a:solidFill>
              </a:rPr>
              <a:t>(standardised): To monitor and support continuous improvements in achieving equality and agreed outcomes</a:t>
            </a:r>
          </a:p>
          <a:p>
            <a:pPr marL="342900" indent="-342900">
              <a:buAutoNum type="arabicPeriod"/>
            </a:pPr>
            <a:r>
              <a:rPr lang="en-US" sz="1400" b="1" dirty="0">
                <a:solidFill>
                  <a:schemeClr val="tx1"/>
                </a:solidFill>
              </a:rPr>
              <a:t>The structure of the report </a:t>
            </a:r>
            <a:r>
              <a:rPr lang="en-US" sz="1400" dirty="0">
                <a:solidFill>
                  <a:schemeClr val="tx1"/>
                </a:solidFill>
              </a:rPr>
              <a:t>should be described, based on the CRG framework and suite of standard headings from year to year.</a:t>
            </a:r>
          </a:p>
          <a:p>
            <a:pPr marL="342900" indent="-342900">
              <a:buAutoNum type="arabicPeriod"/>
            </a:pPr>
            <a:r>
              <a:rPr lang="en-US" sz="1400" b="1" dirty="0">
                <a:solidFill>
                  <a:schemeClr val="tx1"/>
                </a:solidFill>
              </a:rPr>
              <a:t>The process followed in compiling the report</a:t>
            </a:r>
            <a:r>
              <a:rPr lang="en-US" sz="1400" dirty="0">
                <a:solidFill>
                  <a:schemeClr val="tx1"/>
                </a:solidFill>
              </a:rPr>
              <a:t>: Methodology and limitations</a:t>
            </a:r>
          </a:p>
          <a:p>
            <a:pPr marL="342900" indent="-342900">
              <a:buAutoNum type="arabicPeriod"/>
            </a:pPr>
            <a:r>
              <a:rPr lang="en-US" sz="1400" b="1" dirty="0">
                <a:solidFill>
                  <a:schemeClr val="tx1"/>
                </a:solidFill>
              </a:rPr>
              <a:t>The intended use and users of the report </a:t>
            </a:r>
            <a:r>
              <a:rPr lang="en-US" sz="1400" dirty="0">
                <a:solidFill>
                  <a:schemeClr val="tx1"/>
                </a:solidFill>
              </a:rPr>
              <a:t>e.g. how the report should be used to strengthen CRG systems and outcomes for children and by whom</a:t>
            </a:r>
          </a:p>
          <a:p>
            <a:pPr marL="342900" indent="-342900">
              <a:buAutoNum type="arabicPeriod"/>
            </a:pPr>
            <a:r>
              <a:rPr lang="en-US" sz="1400" b="1" dirty="0">
                <a:solidFill>
                  <a:schemeClr val="tx1"/>
                </a:solidFill>
              </a:rPr>
              <a:t>Context, demographics, shifts and implications: </a:t>
            </a:r>
            <a:r>
              <a:rPr lang="en-US" sz="1400" dirty="0">
                <a:solidFill>
                  <a:schemeClr val="tx1"/>
                </a:solidFill>
              </a:rPr>
              <a:t>Situational analysis of children and their care giving arrangements</a:t>
            </a:r>
          </a:p>
          <a:p>
            <a:pPr marL="800100" lvl="1" indent="-342900">
              <a:buFont typeface="Arial" panose="020B0604020202020204" pitchFamily="34" charset="0"/>
              <a:buChar char="•"/>
            </a:pPr>
            <a:r>
              <a:rPr lang="en-US" sz="1400" dirty="0">
                <a:solidFill>
                  <a:schemeClr val="tx1"/>
                </a:solidFill>
              </a:rPr>
              <a:t>The wider socio-political and economic context, equality, and development status of the country</a:t>
            </a:r>
          </a:p>
          <a:p>
            <a:pPr marL="800100" lvl="1" indent="-342900">
              <a:buFont typeface="Arial" panose="020B0604020202020204" pitchFamily="34" charset="0"/>
              <a:buChar char="•"/>
            </a:pPr>
            <a:r>
              <a:rPr lang="en-US" sz="1400" dirty="0">
                <a:solidFill>
                  <a:schemeClr val="tx1"/>
                </a:solidFill>
              </a:rPr>
              <a:t>Numbers of children</a:t>
            </a:r>
          </a:p>
          <a:p>
            <a:pPr marL="800100" lvl="1" indent="-342900">
              <a:buFont typeface="Arial" panose="020B0604020202020204" pitchFamily="34" charset="0"/>
              <a:buChar char="•"/>
            </a:pPr>
            <a:r>
              <a:rPr lang="en-US" sz="1400" dirty="0">
                <a:solidFill>
                  <a:schemeClr val="tx1"/>
                </a:solidFill>
              </a:rPr>
              <a:t>Age</a:t>
            </a:r>
          </a:p>
          <a:p>
            <a:pPr marL="800100" lvl="1" indent="-342900">
              <a:buFont typeface="Arial" panose="020B0604020202020204" pitchFamily="34" charset="0"/>
              <a:buChar char="•"/>
            </a:pPr>
            <a:r>
              <a:rPr lang="en-US" sz="1400" dirty="0">
                <a:solidFill>
                  <a:schemeClr val="tx1"/>
                </a:solidFill>
              </a:rPr>
              <a:t>Location</a:t>
            </a:r>
          </a:p>
          <a:p>
            <a:pPr marL="800100" lvl="1" indent="-342900">
              <a:buFont typeface="Arial" panose="020B0604020202020204" pitchFamily="34" charset="0"/>
              <a:buChar char="•"/>
            </a:pPr>
            <a:r>
              <a:rPr lang="en-US" sz="1400" dirty="0">
                <a:solidFill>
                  <a:schemeClr val="tx1"/>
                </a:solidFill>
              </a:rPr>
              <a:t>Care giving arrangements and status of care givers – Strengths, Challenges and risks to </a:t>
            </a:r>
            <a:r>
              <a:rPr lang="en-US" sz="1400" dirty="0"/>
              <a:t>providing nurturing care</a:t>
            </a:r>
          </a:p>
          <a:p>
            <a:pPr marL="800100" lvl="1" indent="-342900">
              <a:buFont typeface="Arial" panose="020B0604020202020204" pitchFamily="34" charset="0"/>
              <a:buChar char="•"/>
            </a:pPr>
            <a:r>
              <a:rPr lang="en-ZA" sz="1400" dirty="0"/>
              <a:t>Vulnerability and equity fault lines</a:t>
            </a:r>
          </a:p>
        </p:txBody>
      </p:sp>
      <p:sp>
        <p:nvSpPr>
          <p:cNvPr id="3" name="Rectangle 2">
            <a:extLst>
              <a:ext uri="{FF2B5EF4-FFF2-40B4-BE49-F238E27FC236}">
                <a16:creationId xmlns:a16="http://schemas.microsoft.com/office/drawing/2014/main" id="{8E8ADDAC-728E-E4D4-DF74-0DA5A87C52D6}"/>
              </a:ext>
            </a:extLst>
          </p:cNvPr>
          <p:cNvSpPr/>
          <p:nvPr/>
        </p:nvSpPr>
        <p:spPr>
          <a:xfrm>
            <a:off x="6096001" y="481085"/>
            <a:ext cx="5988626" cy="5236029"/>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dirty="0">
              <a:solidFill>
                <a:schemeClr val="tx1"/>
              </a:solidFill>
            </a:endParaRPr>
          </a:p>
          <a:p>
            <a:r>
              <a:rPr lang="en-US" sz="1400" b="1" dirty="0">
                <a:solidFill>
                  <a:schemeClr val="tx1"/>
                </a:solidFill>
              </a:rPr>
              <a:t>9. The status and progress in the realization of children’s rights, disaggregated based on historical and emerging fault lines</a:t>
            </a:r>
            <a:r>
              <a:rPr lang="en-US" sz="1400" dirty="0">
                <a:solidFill>
                  <a:schemeClr val="tx1"/>
                </a:solidFill>
              </a:rPr>
              <a:t>, to:</a:t>
            </a:r>
          </a:p>
          <a:p>
            <a:pPr marL="285750" indent="-285750">
              <a:buFont typeface="Arial" panose="020B0604020202020204" pitchFamily="34" charset="0"/>
              <a:buChar char="•"/>
            </a:pPr>
            <a:r>
              <a:rPr lang="en-US" sz="1400" dirty="0">
                <a:solidFill>
                  <a:schemeClr val="tx1"/>
                </a:solidFill>
              </a:rPr>
              <a:t>Survival</a:t>
            </a:r>
          </a:p>
          <a:p>
            <a:pPr marL="285750" indent="-285750">
              <a:buFont typeface="Arial" panose="020B0604020202020204" pitchFamily="34" charset="0"/>
              <a:buChar char="•"/>
            </a:pPr>
            <a:r>
              <a:rPr lang="en-US" sz="1400" dirty="0">
                <a:solidFill>
                  <a:schemeClr val="tx1"/>
                </a:solidFill>
              </a:rPr>
              <a:t>Protection</a:t>
            </a:r>
          </a:p>
          <a:p>
            <a:pPr marL="285750" indent="-285750">
              <a:buFont typeface="Arial" panose="020B0604020202020204" pitchFamily="34" charset="0"/>
              <a:buChar char="•"/>
            </a:pPr>
            <a:r>
              <a:rPr lang="en-US" sz="1400" dirty="0">
                <a:solidFill>
                  <a:schemeClr val="tx1"/>
                </a:solidFill>
              </a:rPr>
              <a:t>Participation</a:t>
            </a:r>
          </a:p>
          <a:p>
            <a:pPr marL="285750" indent="-285750">
              <a:buFont typeface="Arial" panose="020B0604020202020204" pitchFamily="34" charset="0"/>
              <a:buChar char="•"/>
            </a:pPr>
            <a:r>
              <a:rPr lang="en-US" sz="1400" dirty="0">
                <a:solidFill>
                  <a:schemeClr val="tx1"/>
                </a:solidFill>
              </a:rPr>
              <a:t>Development</a:t>
            </a:r>
          </a:p>
          <a:p>
            <a:r>
              <a:rPr lang="en-US" sz="1400" b="1" dirty="0">
                <a:solidFill>
                  <a:schemeClr val="tx1"/>
                </a:solidFill>
              </a:rPr>
              <a:t>10. The realization of children interrelated rights, individually and in age appropriate combinations</a:t>
            </a:r>
            <a:r>
              <a:rPr lang="en-US" sz="1400" dirty="0">
                <a:solidFill>
                  <a:schemeClr val="tx1"/>
                </a:solidFill>
              </a:rPr>
              <a:t>, including</a:t>
            </a:r>
          </a:p>
          <a:p>
            <a:pPr marL="285750" indent="-285750">
              <a:buFont typeface="Arial" panose="020B0604020202020204" pitchFamily="34" charset="0"/>
              <a:buChar char="•"/>
            </a:pPr>
            <a:r>
              <a:rPr lang="en-US" sz="1400" dirty="0">
                <a:solidFill>
                  <a:schemeClr val="tx1"/>
                </a:solidFill>
              </a:rPr>
              <a:t>Social</a:t>
            </a:r>
          </a:p>
          <a:p>
            <a:pPr marL="285750" indent="-285750">
              <a:buFont typeface="Arial" panose="020B0604020202020204" pitchFamily="34" charset="0"/>
              <a:buChar char="•"/>
            </a:pPr>
            <a:r>
              <a:rPr lang="en-US" sz="1400" dirty="0">
                <a:solidFill>
                  <a:schemeClr val="tx1"/>
                </a:solidFill>
              </a:rPr>
              <a:t>Economic</a:t>
            </a:r>
          </a:p>
          <a:p>
            <a:pPr marL="285750" indent="-285750">
              <a:buFont typeface="Arial" panose="020B0604020202020204" pitchFamily="34" charset="0"/>
              <a:buChar char="•"/>
            </a:pPr>
            <a:r>
              <a:rPr lang="en-US" sz="1400" dirty="0">
                <a:solidFill>
                  <a:schemeClr val="tx1"/>
                </a:solidFill>
              </a:rPr>
              <a:t>Civil</a:t>
            </a:r>
          </a:p>
          <a:p>
            <a:pPr marL="285750" indent="-285750">
              <a:buFont typeface="Arial" panose="020B0604020202020204" pitchFamily="34" charset="0"/>
              <a:buChar char="•"/>
            </a:pPr>
            <a:r>
              <a:rPr lang="en-US" sz="1400" dirty="0">
                <a:solidFill>
                  <a:schemeClr val="tx1"/>
                </a:solidFill>
              </a:rPr>
              <a:t>Political</a:t>
            </a:r>
          </a:p>
          <a:p>
            <a:r>
              <a:rPr lang="en-US" sz="1400" b="1" dirty="0">
                <a:solidFill>
                  <a:schemeClr val="tx1"/>
                </a:solidFill>
              </a:rPr>
              <a:t>11. Caregiver capacity for providing nurturing care</a:t>
            </a:r>
            <a:r>
              <a:rPr lang="en-US" sz="1400" dirty="0">
                <a:solidFill>
                  <a:schemeClr val="tx1"/>
                </a:solidFill>
              </a:rPr>
              <a:t>: Strengths and gaps including underlying causes</a:t>
            </a:r>
          </a:p>
          <a:p>
            <a:r>
              <a:rPr lang="en-US" sz="1400" b="1" dirty="0">
                <a:solidFill>
                  <a:schemeClr val="tx1"/>
                </a:solidFill>
              </a:rPr>
              <a:t>12 The CRG system building blocks</a:t>
            </a:r>
            <a:r>
              <a:rPr lang="en-US" sz="1400" dirty="0">
                <a:solidFill>
                  <a:schemeClr val="tx1"/>
                </a:solidFill>
              </a:rPr>
              <a:t>: review of the adequacy of implementation measures. Identifying strengths, challenges and gaps in the underlying systems:</a:t>
            </a:r>
          </a:p>
          <a:p>
            <a:pPr marL="285750" indent="-285750">
              <a:buFont typeface="Arial" panose="020B0604020202020204" pitchFamily="34" charset="0"/>
              <a:buChar char="•"/>
            </a:pPr>
            <a:r>
              <a:rPr lang="en-US" sz="1400" dirty="0">
                <a:solidFill>
                  <a:schemeClr val="tx1"/>
                </a:solidFill>
              </a:rPr>
              <a:t>Laws and policies</a:t>
            </a:r>
          </a:p>
          <a:p>
            <a:pPr marL="285750" indent="-285750">
              <a:buFont typeface="Arial" panose="020B0604020202020204" pitchFamily="34" charset="0"/>
              <a:buChar char="•"/>
            </a:pPr>
            <a:r>
              <a:rPr lang="en-US" sz="1400" dirty="0">
                <a:solidFill>
                  <a:schemeClr val="tx1"/>
                </a:solidFill>
              </a:rPr>
              <a:t>Leadership and coordination</a:t>
            </a:r>
          </a:p>
          <a:p>
            <a:pPr marL="285750" indent="-285750">
              <a:buFont typeface="Arial" panose="020B0604020202020204" pitchFamily="34" charset="0"/>
              <a:buChar char="•"/>
            </a:pPr>
            <a:r>
              <a:rPr lang="en-US" sz="1400" dirty="0">
                <a:solidFill>
                  <a:schemeClr val="tx1"/>
                </a:solidFill>
              </a:rPr>
              <a:t>Human resources</a:t>
            </a:r>
          </a:p>
          <a:p>
            <a:pPr marL="285750" indent="-285750">
              <a:buFont typeface="Arial" panose="020B0604020202020204" pitchFamily="34" charset="0"/>
              <a:buChar char="•"/>
            </a:pPr>
            <a:r>
              <a:rPr lang="en-US" sz="1400" dirty="0">
                <a:solidFill>
                  <a:schemeClr val="tx1"/>
                </a:solidFill>
              </a:rPr>
              <a:t>Infrastructure</a:t>
            </a:r>
          </a:p>
          <a:p>
            <a:pPr marL="285750" indent="-285750">
              <a:buFont typeface="Arial" panose="020B0604020202020204" pitchFamily="34" charset="0"/>
              <a:buChar char="•"/>
            </a:pPr>
            <a:r>
              <a:rPr lang="en-US" sz="1400" dirty="0">
                <a:solidFill>
                  <a:schemeClr val="tx1"/>
                </a:solidFill>
              </a:rPr>
              <a:t>Financial resources</a:t>
            </a:r>
          </a:p>
          <a:p>
            <a:pPr marL="285750" indent="-285750">
              <a:buFont typeface="Arial" panose="020B0604020202020204" pitchFamily="34" charset="0"/>
              <a:buChar char="•"/>
            </a:pPr>
            <a:r>
              <a:rPr lang="en-US" sz="1400" dirty="0">
                <a:solidFill>
                  <a:schemeClr val="tx1"/>
                </a:solidFill>
              </a:rPr>
              <a:t>IMS and quality improvement systems.</a:t>
            </a:r>
          </a:p>
          <a:p>
            <a:r>
              <a:rPr lang="en-US" sz="1400" b="1" dirty="0">
                <a:solidFill>
                  <a:schemeClr val="tx1"/>
                </a:solidFill>
              </a:rPr>
              <a:t>13. Conclusions and system’s strengthening recommendations</a:t>
            </a:r>
          </a:p>
          <a:p>
            <a:pPr marL="285750" indent="-285750" algn="ctr">
              <a:buFont typeface="Arial" panose="020B0604020202020204" pitchFamily="34" charset="0"/>
              <a:buChar char="•"/>
            </a:pPr>
            <a:endParaRPr lang="en-ZA" dirty="0"/>
          </a:p>
        </p:txBody>
      </p:sp>
    </p:spTree>
    <p:extLst>
      <p:ext uri="{BB962C8B-B14F-4D97-AF65-F5344CB8AC3E}">
        <p14:creationId xmlns:p14="http://schemas.microsoft.com/office/powerpoint/2010/main" val="36427142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00586-EEF7-921D-8516-5FB771D6D864}"/>
              </a:ext>
            </a:extLst>
          </p:cNvPr>
          <p:cNvSpPr>
            <a:spLocks noGrp="1"/>
          </p:cNvSpPr>
          <p:nvPr>
            <p:ph type="title"/>
          </p:nvPr>
        </p:nvSpPr>
        <p:spPr/>
        <p:txBody>
          <a:bodyPr/>
          <a:lstStyle/>
          <a:p>
            <a:r>
              <a:rPr lang="en-US" dirty="0"/>
              <a:t>Recommendations to  the Portfolio Committee</a:t>
            </a:r>
            <a:endParaRPr lang="en-ZA" dirty="0"/>
          </a:p>
        </p:txBody>
      </p:sp>
      <p:sp>
        <p:nvSpPr>
          <p:cNvPr id="3" name="Content Placeholder 2">
            <a:extLst>
              <a:ext uri="{FF2B5EF4-FFF2-40B4-BE49-F238E27FC236}">
                <a16:creationId xmlns:a16="http://schemas.microsoft.com/office/drawing/2014/main" id="{7C005688-88F7-67F6-8752-289541B7A643}"/>
              </a:ext>
            </a:extLst>
          </p:cNvPr>
          <p:cNvSpPr>
            <a:spLocks noGrp="1"/>
          </p:cNvSpPr>
          <p:nvPr>
            <p:ph idx="1"/>
          </p:nvPr>
        </p:nvSpPr>
        <p:spPr/>
        <p:txBody>
          <a:bodyPr/>
          <a:lstStyle/>
          <a:p>
            <a:r>
              <a:rPr lang="en-US" sz="2800" dirty="0"/>
              <a:t>Note the findings of the two Annual Reports on the Implementation of the NPAC</a:t>
            </a:r>
            <a:r>
              <a:rPr lang="en-US" sz="2400" dirty="0"/>
              <a:t>:</a:t>
            </a:r>
          </a:p>
          <a:p>
            <a:pPr lvl="1"/>
            <a:r>
              <a:rPr lang="en-US" sz="2400" dirty="0"/>
              <a:t>Key progress made</a:t>
            </a:r>
          </a:p>
          <a:p>
            <a:pPr lvl="1"/>
            <a:r>
              <a:rPr lang="en-US" sz="2400" dirty="0"/>
              <a:t>Challenges and areas of slow progress </a:t>
            </a:r>
          </a:p>
          <a:p>
            <a:pPr lvl="1"/>
            <a:r>
              <a:rPr lang="en-US" sz="2400" dirty="0"/>
              <a:t>Note review of implementation plans to address and improve areas of </a:t>
            </a:r>
            <a:r>
              <a:rPr lang="en-US" sz="2400"/>
              <a:t>slow progress</a:t>
            </a:r>
            <a:endParaRPr lang="en-US" sz="2400" dirty="0"/>
          </a:p>
          <a:p>
            <a:endParaRPr lang="en-ZA" dirty="0"/>
          </a:p>
        </p:txBody>
      </p:sp>
    </p:spTree>
    <p:extLst>
      <p:ext uri="{BB962C8B-B14F-4D97-AF65-F5344CB8AC3E}">
        <p14:creationId xmlns:p14="http://schemas.microsoft.com/office/powerpoint/2010/main" val="602386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A0D5A-47E2-2E9C-E9DE-D831DF2DBE8B}"/>
              </a:ext>
            </a:extLst>
          </p:cNvPr>
          <p:cNvSpPr>
            <a:spLocks noGrp="1"/>
          </p:cNvSpPr>
          <p:nvPr>
            <p:ph type="title"/>
          </p:nvPr>
        </p:nvSpPr>
        <p:spPr/>
        <p:txBody>
          <a:bodyPr/>
          <a:lstStyle/>
          <a:p>
            <a:pPr algn="ctr"/>
            <a:r>
              <a:rPr lang="en-US" dirty="0"/>
              <a:t>INTRODUCTION</a:t>
            </a:r>
            <a:endParaRPr lang="en-ZA" dirty="0"/>
          </a:p>
        </p:txBody>
      </p:sp>
      <p:sp>
        <p:nvSpPr>
          <p:cNvPr id="3" name="Content Placeholder 2">
            <a:extLst>
              <a:ext uri="{FF2B5EF4-FFF2-40B4-BE49-F238E27FC236}">
                <a16:creationId xmlns:a16="http://schemas.microsoft.com/office/drawing/2014/main" id="{B0483705-A1A8-CC63-39EC-5AD5081E9F21}"/>
              </a:ext>
            </a:extLst>
          </p:cNvPr>
          <p:cNvSpPr>
            <a:spLocks noGrp="1"/>
          </p:cNvSpPr>
          <p:nvPr>
            <p:ph idx="1"/>
          </p:nvPr>
        </p:nvSpPr>
        <p:spPr/>
        <p:txBody>
          <a:bodyPr>
            <a:normAutofit/>
          </a:bodyPr>
          <a:lstStyle/>
          <a:p>
            <a:pPr algn="just"/>
            <a:r>
              <a:rPr lang="en-US" sz="2400" dirty="0"/>
              <a:t>The NPAC has allowed government departments to plan together with non-governmental </a:t>
            </a:r>
            <a:r>
              <a:rPr lang="en-US" sz="2400" dirty="0" err="1"/>
              <a:t>organisations</a:t>
            </a:r>
            <a:r>
              <a:rPr lang="en-US" sz="2400" dirty="0"/>
              <a:t> and children themselves to address pertinent issues such as:</a:t>
            </a:r>
          </a:p>
          <a:p>
            <a:pPr lvl="1"/>
            <a:r>
              <a:rPr lang="en-ZA" sz="2000" b="0" i="0" u="none" strike="noStrike" baseline="0" dirty="0">
                <a:solidFill>
                  <a:srgbClr val="000000"/>
                </a:solidFill>
                <a:latin typeface="Arial (body)"/>
              </a:rPr>
              <a:t>Professional teacher development </a:t>
            </a:r>
            <a:r>
              <a:rPr lang="en-US" sz="2000" b="0" i="0" u="none" strike="noStrike" baseline="0" dirty="0">
                <a:solidFill>
                  <a:srgbClr val="000000"/>
                </a:solidFill>
                <a:latin typeface="Arial (body)"/>
              </a:rPr>
              <a:t>provided for teaching reading and numeracy </a:t>
            </a:r>
          </a:p>
          <a:p>
            <a:pPr lvl="1"/>
            <a:r>
              <a:rPr lang="en-ZA" sz="2000" b="0" i="0" u="none" strike="noStrike" baseline="0" dirty="0">
                <a:solidFill>
                  <a:srgbClr val="000000"/>
                </a:solidFill>
                <a:latin typeface="Arial (body)"/>
              </a:rPr>
              <a:t>Enrol children with disabilities in appropriate formal education programmes 	</a:t>
            </a:r>
          </a:p>
          <a:p>
            <a:pPr lvl="1"/>
            <a:r>
              <a:rPr lang="en-ZA" sz="2000" b="0" i="0" u="none" strike="noStrike" baseline="0" dirty="0">
                <a:solidFill>
                  <a:srgbClr val="000000"/>
                </a:solidFill>
                <a:latin typeface="Arial (body)"/>
              </a:rPr>
              <a:t>Improve the Integrated </a:t>
            </a:r>
            <a:r>
              <a:rPr lang="en-US" sz="2000" b="0" i="0" u="none" strike="noStrike" baseline="0" dirty="0">
                <a:solidFill>
                  <a:srgbClr val="000000"/>
                </a:solidFill>
                <a:latin typeface="Arial (body)"/>
              </a:rPr>
              <a:t>Management of Childhood Diseases services 	</a:t>
            </a:r>
          </a:p>
          <a:p>
            <a:pPr lvl="1"/>
            <a:r>
              <a:rPr lang="en-US" sz="2000" b="0" i="0" u="none" strike="noStrike" baseline="0" dirty="0">
                <a:solidFill>
                  <a:srgbClr val="000000"/>
                </a:solidFill>
                <a:latin typeface="Arial (body)"/>
              </a:rPr>
              <a:t>Develop a core package of social welfare interventions including an essential minimum psychosocial support and norms and standards for substance abuse, violence against women and children 	</a:t>
            </a:r>
          </a:p>
          <a:p>
            <a:pPr lvl="1"/>
            <a:r>
              <a:rPr lang="en-US" sz="2000" dirty="0">
                <a:solidFill>
                  <a:srgbClr val="000000"/>
                </a:solidFill>
                <a:latin typeface="Arial (body)"/>
              </a:rPr>
              <a:t>Implementation of </a:t>
            </a:r>
            <a:r>
              <a:rPr lang="en-US" sz="2000" dirty="0" err="1">
                <a:solidFill>
                  <a:srgbClr val="000000"/>
                </a:solidFill>
                <a:latin typeface="Arial (body)"/>
              </a:rPr>
              <a:t>Risiha</a:t>
            </a:r>
            <a:r>
              <a:rPr lang="en-US" sz="2000" dirty="0">
                <a:solidFill>
                  <a:srgbClr val="000000"/>
                </a:solidFill>
                <a:latin typeface="Arial (body)"/>
              </a:rPr>
              <a:t> (reached over 190 000 children with services during lockdown level 5 in their homes)</a:t>
            </a:r>
            <a:endParaRPr lang="en-US" sz="2000" b="0" i="0" u="none" strike="noStrike" baseline="0" dirty="0">
              <a:solidFill>
                <a:srgbClr val="000000"/>
              </a:solidFill>
              <a:latin typeface="Arial (body)"/>
            </a:endParaRPr>
          </a:p>
          <a:p>
            <a:pPr marL="457200" lvl="1" indent="0">
              <a:buNone/>
            </a:pPr>
            <a:endParaRPr lang="en-ZA" sz="2200" dirty="0"/>
          </a:p>
        </p:txBody>
      </p:sp>
    </p:spTree>
    <p:extLst>
      <p:ext uri="{BB962C8B-B14F-4D97-AF65-F5344CB8AC3E}">
        <p14:creationId xmlns:p14="http://schemas.microsoft.com/office/powerpoint/2010/main" val="2526844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687912"/>
            <a:ext cx="11907981" cy="4922776"/>
          </a:xfrm>
        </p:spPr>
        <p:txBody>
          <a:bodyPr>
            <a:normAutofit/>
          </a:bodyPr>
          <a:lstStyle/>
          <a:p>
            <a:pPr marL="342900" indent="-342900" algn="just">
              <a:lnSpc>
                <a:spcPct val="170000"/>
              </a:lnSpc>
              <a:buFont typeface="Wingdings" panose="05000000000000000000" pitchFamily="2" charset="2"/>
              <a:buChar char="q"/>
            </a:pPr>
            <a:endParaRPr lang="en-ZA" sz="2800" dirty="0"/>
          </a:p>
          <a:p>
            <a:pPr marL="342900" indent="-342900" algn="just">
              <a:buFont typeface="Wingdings" panose="05000000000000000000" pitchFamily="2" charset="2"/>
              <a:buChar char="q"/>
            </a:pPr>
            <a:endParaRPr lang="en-ZA" b="1" dirty="0"/>
          </a:p>
          <a:p>
            <a:r>
              <a:rPr lang="en-ZA" sz="4800" b="1" dirty="0">
                <a:latin typeface="+mj-lt"/>
              </a:rPr>
              <a:t>THANK YOU</a:t>
            </a:r>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8000" y="124691"/>
            <a:ext cx="10153046" cy="563221"/>
          </a:xfrm>
        </p:spPr>
        <p:txBody>
          <a:bodyPr>
            <a:noAutofit/>
          </a:bodyPr>
          <a:lstStyle/>
          <a:p>
            <a:endParaRPr lang="en-ZA" sz="32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val="630586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5895A-4478-BFCC-A4D0-056B1354A4A7}"/>
              </a:ext>
            </a:extLst>
          </p:cNvPr>
          <p:cNvSpPr>
            <a:spLocks noGrp="1"/>
          </p:cNvSpPr>
          <p:nvPr>
            <p:ph type="title"/>
          </p:nvPr>
        </p:nvSpPr>
        <p:spPr/>
        <p:txBody>
          <a:bodyPr/>
          <a:lstStyle/>
          <a:p>
            <a:pPr algn="ctr"/>
            <a:r>
              <a:rPr lang="en-US" dirty="0"/>
              <a:t>INTRODUCTION</a:t>
            </a:r>
            <a:endParaRPr lang="en-ZA" dirty="0"/>
          </a:p>
        </p:txBody>
      </p:sp>
      <p:sp>
        <p:nvSpPr>
          <p:cNvPr id="3" name="Content Placeholder 2">
            <a:extLst>
              <a:ext uri="{FF2B5EF4-FFF2-40B4-BE49-F238E27FC236}">
                <a16:creationId xmlns:a16="http://schemas.microsoft.com/office/drawing/2014/main" id="{7D2EA6D4-9E34-36DD-D8E1-CB67F50725A2}"/>
              </a:ext>
            </a:extLst>
          </p:cNvPr>
          <p:cNvSpPr>
            <a:spLocks noGrp="1"/>
          </p:cNvSpPr>
          <p:nvPr>
            <p:ph idx="1"/>
          </p:nvPr>
        </p:nvSpPr>
        <p:spPr>
          <a:xfrm>
            <a:off x="838200" y="1346200"/>
            <a:ext cx="4267200" cy="4167909"/>
          </a:xfrm>
        </p:spPr>
        <p:txBody>
          <a:bodyPr/>
          <a:lstStyle/>
          <a:p>
            <a:r>
              <a:rPr lang="en-US" dirty="0"/>
              <a:t>The government’s consolidated budget is projected to decline at a real average annual rate of 5.2%</a:t>
            </a:r>
          </a:p>
          <a:p>
            <a:r>
              <a:rPr lang="en-US" dirty="0"/>
              <a:t>(inclusive of debt service costs) and by 3.4%</a:t>
            </a:r>
          </a:p>
          <a:p>
            <a:r>
              <a:rPr lang="en-US" dirty="0"/>
              <a:t>(exclusive of debt service costs).</a:t>
            </a:r>
          </a:p>
          <a:p>
            <a:r>
              <a:rPr lang="en-US" dirty="0"/>
              <a:t>Technology is improving efficiencies and savings will be reallocated </a:t>
            </a:r>
          </a:p>
          <a:p>
            <a:r>
              <a:rPr lang="en-US" dirty="0"/>
              <a:t>Cuts are targeting personnel and </a:t>
            </a:r>
            <a:r>
              <a:rPr lang="en-US"/>
              <a:t>capital budgets</a:t>
            </a:r>
            <a:endParaRPr lang="en-ZA" dirty="0"/>
          </a:p>
        </p:txBody>
      </p:sp>
      <p:pic>
        <p:nvPicPr>
          <p:cNvPr id="5" name="Picture 4">
            <a:extLst>
              <a:ext uri="{FF2B5EF4-FFF2-40B4-BE49-F238E27FC236}">
                <a16:creationId xmlns:a16="http://schemas.microsoft.com/office/drawing/2014/main" id="{4979D495-9570-3512-CA8E-F3FE3D7FE55F}"/>
              </a:ext>
            </a:extLst>
          </p:cNvPr>
          <p:cNvPicPr>
            <a:picLocks noChangeAspect="1"/>
          </p:cNvPicPr>
          <p:nvPr/>
        </p:nvPicPr>
        <p:blipFill>
          <a:blip r:embed="rId2"/>
          <a:stretch>
            <a:fillRect/>
          </a:stretch>
        </p:blipFill>
        <p:spPr>
          <a:xfrm>
            <a:off x="5570204" y="1960282"/>
            <a:ext cx="5724741" cy="2840318"/>
          </a:xfrm>
          <a:prstGeom prst="rect">
            <a:avLst/>
          </a:prstGeom>
        </p:spPr>
      </p:pic>
    </p:spTree>
    <p:extLst>
      <p:ext uri="{BB962C8B-B14F-4D97-AF65-F5344CB8AC3E}">
        <p14:creationId xmlns:p14="http://schemas.microsoft.com/office/powerpoint/2010/main" val="99284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687912"/>
            <a:ext cx="11907981" cy="4922776"/>
          </a:xfrm>
        </p:spPr>
        <p:txBody>
          <a:bodyPr>
            <a:normAutofit/>
          </a:bodyPr>
          <a:lstStyle/>
          <a:p>
            <a:pPr marL="342900" indent="-342900" algn="just">
              <a:lnSpc>
                <a:spcPct val="170000"/>
              </a:lnSpc>
              <a:buFont typeface="Wingdings" panose="05000000000000000000" pitchFamily="2" charset="2"/>
              <a:buChar char="q"/>
            </a:pPr>
            <a:endParaRPr lang="en-ZA" sz="2800" dirty="0"/>
          </a:p>
          <a:p>
            <a:pPr marL="342900" indent="-342900" algn="just">
              <a:buFont typeface="Wingdings" panose="05000000000000000000" pitchFamily="2" charset="2"/>
              <a:buChar char="q"/>
            </a:pPr>
            <a:endParaRPr lang="en-ZA" b="1" dirty="0"/>
          </a:p>
          <a:p>
            <a:pPr marL="342900" indent="-342900" algn="jus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507999" y="124691"/>
            <a:ext cx="11422743" cy="536291"/>
          </a:xfrm>
        </p:spPr>
        <p:txBody>
          <a:bodyPr>
            <a:noAutofit/>
          </a:bodyPr>
          <a:lstStyle/>
          <a:p>
            <a:r>
              <a:rPr lang="en-US" sz="3200" dirty="0"/>
              <a:t>RATIONALE FOR THE ANNUAL CHILD RIGHTS REPORTS</a:t>
            </a:r>
            <a:endParaRPr lang="en-ZA" sz="3200" dirty="0"/>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prstClr val="white"/>
                </a:solidFill>
                <a:effectLst/>
                <a:uLnTx/>
                <a:uFillTx/>
                <a:latin typeface="Arial" panose="020B0604020202020204"/>
                <a:ea typeface="+mn-ea"/>
                <a:cs typeface="+mn-cs"/>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050" b="1" i="0" u="none" strike="noStrike" kern="1200" cap="none" spc="300" normalizeH="0" baseline="0" noProof="0" dirty="0">
                <a:ln>
                  <a:noFill/>
                </a:ln>
                <a:solidFill>
                  <a:srgbClr val="AB7531"/>
                </a:solidFill>
                <a:effectLst/>
                <a:uLnTx/>
                <a:uFillTx/>
                <a:latin typeface="Arial" panose="020B0604020202020204"/>
                <a:ea typeface="+mn-ea"/>
                <a:cs typeface="+mn-cs"/>
              </a:rPr>
              <a:t>BUILDING A CARING SOCIETY. TOGETHER.</a:t>
            </a:r>
          </a:p>
        </p:txBody>
      </p:sp>
      <p:graphicFrame>
        <p:nvGraphicFramePr>
          <p:cNvPr id="2" name="Diagram 1">
            <a:extLst>
              <a:ext uri="{FF2B5EF4-FFF2-40B4-BE49-F238E27FC236}">
                <a16:creationId xmlns:a16="http://schemas.microsoft.com/office/drawing/2014/main" id="{C71A6B40-672C-B9AD-93AC-984B6153A099}"/>
              </a:ext>
            </a:extLst>
          </p:cNvPr>
          <p:cNvGraphicFramePr/>
          <p:nvPr/>
        </p:nvGraphicFramePr>
        <p:xfrm>
          <a:off x="1099457" y="687913"/>
          <a:ext cx="10308771" cy="4922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902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176645" y="576943"/>
            <a:ext cx="11907981" cy="5099059"/>
          </a:xfrm>
        </p:spPr>
        <p:txBody>
          <a:bodyPr>
            <a:normAutofit fontScale="85000" lnSpcReduction="20000"/>
          </a:bodyPr>
          <a:lstStyle/>
          <a:p>
            <a:pPr algn="just"/>
            <a:endParaRPr lang="en-US" b="1" dirty="0"/>
          </a:p>
          <a:p>
            <a:pPr marL="342900" indent="-342900" algn="just">
              <a:buFont typeface="Wingdings" panose="05000000000000000000" pitchFamily="2" charset="2"/>
              <a:buChar char="q"/>
            </a:pPr>
            <a:endParaRPr lang="en-US" sz="2200" dirty="0"/>
          </a:p>
          <a:p>
            <a:pPr marL="342900" indent="-342900" algn="just">
              <a:buFont typeface="Wingdings" panose="05000000000000000000" pitchFamily="2" charset="2"/>
              <a:buChar char="q"/>
            </a:pPr>
            <a:r>
              <a:rPr lang="en-US" sz="2200" dirty="0"/>
              <a:t>To promote, protect, advance and monitor children’s rights to survival and development, protection, non-discrimination and participation in the period 2019-2024 in South Africa.</a:t>
            </a:r>
          </a:p>
          <a:p>
            <a:pPr marL="342900" indent="-342900" algn="just">
              <a:buFont typeface="Wingdings" panose="05000000000000000000" pitchFamily="2" charset="2"/>
              <a:buChar char="q"/>
            </a:pPr>
            <a:r>
              <a:rPr lang="en-US" sz="2200" dirty="0"/>
              <a:t>Strengthen the capacity of the Children’s Rights Sector. </a:t>
            </a:r>
          </a:p>
          <a:p>
            <a:pPr marL="342900" indent="-342900" algn="just">
              <a:buFont typeface="Wingdings" panose="05000000000000000000" pitchFamily="2" charset="2"/>
              <a:buChar char="q"/>
            </a:pPr>
            <a:r>
              <a:rPr lang="en-US" sz="2200" dirty="0"/>
              <a:t>Enhance knowledge development on Children’s Rights at all levels of government, public and private sector, communities, schools, families, caregivers and children.</a:t>
            </a:r>
          </a:p>
          <a:p>
            <a:pPr marL="342900" indent="-342900" algn="just">
              <a:buFont typeface="Wingdings" panose="05000000000000000000" pitchFamily="2" charset="2"/>
              <a:buChar char="q"/>
            </a:pPr>
            <a:r>
              <a:rPr lang="en-US" sz="2200" dirty="0"/>
              <a:t>Promote policies and legislation to advance the realisation of all children’s rights.</a:t>
            </a:r>
          </a:p>
          <a:p>
            <a:pPr marL="342900" indent="-342900" algn="just">
              <a:buFont typeface="Wingdings" panose="05000000000000000000" pitchFamily="2" charset="2"/>
              <a:buChar char="q"/>
            </a:pPr>
            <a:endParaRPr lang="en-ZA"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q"/>
            </a:pPr>
            <a:endParaRPr lang="en-ZA"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q"/>
            </a:pPr>
            <a:r>
              <a:rPr lang="en-ZA" sz="2200" dirty="0">
                <a:effectLst/>
                <a:ea typeface="Calibri" panose="020F0502020204030204" pitchFamily="34" charset="0"/>
                <a:cs typeface="Times New Roman" panose="02020603050405020304" pitchFamily="18" charset="0"/>
              </a:rPr>
              <a:t>The draft Child Rights Capacity Building Manual was developed through partnership with UNICEF to;</a:t>
            </a:r>
          </a:p>
          <a:p>
            <a:pPr marL="800100" lvl="1" indent="-342900" algn="just">
              <a:buFont typeface="Wingdings" panose="05000000000000000000" pitchFamily="2" charset="2"/>
              <a:buChar char="q"/>
            </a:pPr>
            <a:r>
              <a:rPr lang="en-ZA" sz="2200" dirty="0">
                <a:ea typeface="Calibri" panose="020F0502020204030204" pitchFamily="34" charset="0"/>
                <a:cs typeface="Times New Roman" panose="02020603050405020304" pitchFamily="18" charset="0"/>
              </a:rPr>
              <a:t>E</a:t>
            </a:r>
            <a:r>
              <a:rPr lang="en-ZA" sz="2200" dirty="0">
                <a:effectLst/>
                <a:ea typeface="Calibri" panose="020F0502020204030204" pitchFamily="34" charset="0"/>
                <a:cs typeface="Times New Roman" panose="02020603050405020304" pitchFamily="18" charset="0"/>
              </a:rPr>
              <a:t>nsure that relevant institutions across the development continuum have the knowledge, technical capacity, and support necessary to engage in child-sensitive planning across their governance value chain, and to build South Africa’s state-wide child-centred, rights-based transformational agenda.</a:t>
            </a:r>
          </a:p>
          <a:p>
            <a:pPr marL="800100" lvl="1" indent="-342900" algn="just">
              <a:buFont typeface="Wingdings" panose="05000000000000000000" pitchFamily="2" charset="2"/>
              <a:buChar char="q"/>
            </a:pPr>
            <a:r>
              <a:rPr lang="en-ZA" sz="2200" dirty="0">
                <a:effectLst/>
                <a:ea typeface="Calibri" panose="020F0502020204030204" pitchFamily="34" charset="0"/>
                <a:cs typeface="Times New Roman" panose="02020603050405020304" pitchFamily="18" charset="0"/>
              </a:rPr>
              <a:t> The training will target several stakeholders from Government, private sector and civil society organisations.</a:t>
            </a:r>
          </a:p>
          <a:p>
            <a:pPr marL="800100" lvl="1" indent="-342900" algn="just">
              <a:buFont typeface="Wingdings" panose="05000000000000000000" pitchFamily="2" charset="2"/>
              <a:buChar char="q"/>
            </a:pPr>
            <a:r>
              <a:rPr lang="en-ZA" sz="2200" dirty="0">
                <a:cs typeface="Times New Roman" panose="02020603050405020304" pitchFamily="18" charset="0"/>
              </a:rPr>
              <a:t>Recently; the review of the Children’s Act; Amendments to the Marriage Act; Teenage </a:t>
            </a:r>
            <a:r>
              <a:rPr lang="en-ZA" sz="2200" dirty="0" err="1">
                <a:cs typeface="Times New Roman" panose="02020603050405020304" pitchFamily="18" charset="0"/>
              </a:rPr>
              <a:t>Pregnacny</a:t>
            </a:r>
            <a:r>
              <a:rPr lang="en-ZA" sz="2200" dirty="0">
                <a:cs typeface="Times New Roman" panose="02020603050405020304" pitchFamily="18" charset="0"/>
              </a:rPr>
              <a:t> prevention Policy, etc</a:t>
            </a:r>
            <a:endParaRPr lang="en-US" sz="2200" dirty="0"/>
          </a:p>
          <a:p>
            <a:pPr marL="342900" indent="-342900" algn="just">
              <a:buFont typeface="Wingdings" panose="05000000000000000000" pitchFamily="2" charset="2"/>
              <a:buChar char="q"/>
            </a:pP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176645" y="124691"/>
            <a:ext cx="11907981" cy="452252"/>
          </a:xfrm>
        </p:spPr>
        <p:txBody>
          <a:bodyPr>
            <a:noAutofit/>
          </a:bodyPr>
          <a:lstStyle/>
          <a:p>
            <a:r>
              <a:rPr kumimoji="0" lang="en-US" sz="2800" b="1" i="0" u="none" strike="noStrike" kern="1200" cap="none" spc="0" normalizeH="0" baseline="0" noProof="0" dirty="0">
                <a:ln>
                  <a:noFill/>
                </a:ln>
                <a:solidFill>
                  <a:prstClr val="black"/>
                </a:solidFill>
                <a:effectLst/>
                <a:uLnTx/>
                <a:uFillTx/>
                <a:latin typeface="+mn-lt"/>
                <a:ea typeface="+mj-ea"/>
                <a:cs typeface="+mj-cs"/>
              </a:rPr>
              <a:t>NPAC </a:t>
            </a:r>
            <a:r>
              <a:rPr lang="en-US" sz="2800" dirty="0">
                <a:latin typeface="+mn-lt"/>
              </a:rPr>
              <a:t>OBJECTIVES</a:t>
            </a:r>
            <a:endParaRPr lang="en-ZA" sz="2800" dirty="0">
              <a:latin typeface="+mn-lt"/>
            </a:endParaRPr>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Rounded Corners 1">
            <a:extLst>
              <a:ext uri="{FF2B5EF4-FFF2-40B4-BE49-F238E27FC236}">
                <a16:creationId xmlns:a16="http://schemas.microsoft.com/office/drawing/2014/main" id="{A8F28AAE-C99A-F560-C5D4-4A0C34CD3A10}"/>
              </a:ext>
            </a:extLst>
          </p:cNvPr>
          <p:cNvSpPr/>
          <p:nvPr/>
        </p:nvSpPr>
        <p:spPr>
          <a:xfrm>
            <a:off x="1752599" y="576944"/>
            <a:ext cx="9525000" cy="47680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OBJECTIVE 1- </a:t>
            </a:r>
            <a:r>
              <a:rPr lang="en-ZA" sz="2400" b="1" dirty="0">
                <a:solidFill>
                  <a:schemeClr val="tx1"/>
                </a:solidFill>
              </a:rPr>
              <a:t>POLICY LEVEL</a:t>
            </a:r>
          </a:p>
        </p:txBody>
      </p:sp>
      <p:sp>
        <p:nvSpPr>
          <p:cNvPr id="3" name="Rectangle: Rounded Corners 2">
            <a:extLst>
              <a:ext uri="{FF2B5EF4-FFF2-40B4-BE49-F238E27FC236}">
                <a16:creationId xmlns:a16="http://schemas.microsoft.com/office/drawing/2014/main" id="{F9A9906C-739D-0608-37CD-0BBBF8761858}"/>
              </a:ext>
            </a:extLst>
          </p:cNvPr>
          <p:cNvSpPr/>
          <p:nvPr/>
        </p:nvSpPr>
        <p:spPr>
          <a:xfrm>
            <a:off x="1752599" y="3190598"/>
            <a:ext cx="9525000" cy="4768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KEY ACHIEVEMENTS</a:t>
            </a:r>
            <a:endParaRPr lang="en-ZA" sz="2400" b="1" dirty="0">
              <a:solidFill>
                <a:schemeClr val="tx1"/>
              </a:solidFill>
            </a:endParaRPr>
          </a:p>
        </p:txBody>
      </p:sp>
    </p:spTree>
    <p:extLst>
      <p:ext uri="{BB962C8B-B14F-4D97-AF65-F5344CB8AC3E}">
        <p14:creationId xmlns:p14="http://schemas.microsoft.com/office/powerpoint/2010/main" val="2571022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3B043EA8-3816-4419-BC1F-C05B08792D63}"/>
              </a:ext>
            </a:extLst>
          </p:cNvPr>
          <p:cNvSpPr>
            <a:spLocks noGrp="1"/>
          </p:cNvSpPr>
          <p:nvPr>
            <p:ph type="subTitle" idx="1"/>
          </p:nvPr>
        </p:nvSpPr>
        <p:spPr>
          <a:xfrm>
            <a:off x="321623" y="293551"/>
            <a:ext cx="11907981" cy="5308865"/>
          </a:xfrm>
        </p:spPr>
        <p:txBody>
          <a:bodyPr>
            <a:normAutofit fontScale="25000" lnSpcReduction="20000"/>
          </a:bodyPr>
          <a:lstStyle/>
          <a:p>
            <a:pPr marL="342900" indent="-342900" algn="just">
              <a:buFont typeface="Wingdings" panose="05000000000000000000" pitchFamily="2" charset="2"/>
              <a:buChar char="q"/>
            </a:pPr>
            <a:endParaRPr lang="en-US" sz="9600" b="1" dirty="0"/>
          </a:p>
          <a:p>
            <a:pPr algn="just"/>
            <a:endParaRPr lang="en-US" sz="9600" dirty="0"/>
          </a:p>
          <a:p>
            <a:pPr marL="342900" indent="-342900" algn="just">
              <a:lnSpc>
                <a:spcPct val="120000"/>
              </a:lnSpc>
              <a:buFont typeface="Wingdings" panose="05000000000000000000" pitchFamily="2" charset="2"/>
              <a:buChar char="q"/>
            </a:pPr>
            <a:r>
              <a:rPr lang="en-US" sz="9600" dirty="0"/>
              <a:t>Mainstream a child rights-centred approach (in developmental interventions) in all sectors and spheres of government.</a:t>
            </a:r>
          </a:p>
          <a:p>
            <a:pPr lvl="0" algn="just">
              <a:lnSpc>
                <a:spcPct val="150000"/>
              </a:lnSpc>
              <a:spcAft>
                <a:spcPts val="1200"/>
              </a:spcAft>
            </a:pPr>
            <a:endParaRPr lang="en-ZA" sz="9600" dirty="0">
              <a:ea typeface="Calibri" panose="020F0502020204030204" pitchFamily="34" charset="0"/>
              <a:cs typeface="Times New Roman" panose="02020603050405020304" pitchFamily="18" charset="0"/>
            </a:endParaRPr>
          </a:p>
          <a:p>
            <a:pPr marL="285750" lvl="0" indent="-285750" algn="just">
              <a:lnSpc>
                <a:spcPct val="120000"/>
              </a:lnSpc>
              <a:spcAft>
                <a:spcPts val="1200"/>
              </a:spcAft>
              <a:buFont typeface="Wingdings" panose="05000000000000000000" pitchFamily="2" charset="2"/>
              <a:buChar char="q"/>
            </a:pPr>
            <a:r>
              <a:rPr lang="en-ZA" sz="9600" dirty="0">
                <a:ea typeface="Calibri" panose="020F0502020204030204" pitchFamily="34" charset="0"/>
                <a:cs typeface="Times New Roman" panose="02020603050405020304" pitchFamily="18" charset="0"/>
              </a:rPr>
              <a:t>A </a:t>
            </a:r>
            <a:r>
              <a:rPr lang="en-ZA" sz="9600" dirty="0">
                <a:effectLst/>
                <a:ea typeface="Calibri" panose="020F0502020204030204" pitchFamily="34" charset="0"/>
                <a:cs typeface="Times New Roman" panose="02020603050405020304" pitchFamily="18" charset="0"/>
              </a:rPr>
              <a:t> a child rights governance system has been adopted to explicitly prioritise and ensure a state-wide action and accountability for realising children’s rights as a national, rights-based development priority by, amongst others: </a:t>
            </a:r>
          </a:p>
          <a:p>
            <a:pPr marL="1200150" lvl="2" indent="-285750" algn="just">
              <a:lnSpc>
                <a:spcPct val="150000"/>
              </a:lnSpc>
              <a:spcAft>
                <a:spcPts val="1200"/>
              </a:spcAft>
              <a:buFont typeface="Wingdings" panose="05000000000000000000" pitchFamily="2" charset="2"/>
              <a:buChar char="q"/>
            </a:pPr>
            <a:r>
              <a:rPr lang="en-ZA" sz="8000" dirty="0">
                <a:effectLst/>
                <a:ea typeface="Calibri" panose="020F0502020204030204" pitchFamily="34" charset="0"/>
                <a:cs typeface="Times New Roman" panose="02020603050405020304" pitchFamily="18" charset="0"/>
              </a:rPr>
              <a:t>ensuring state-wide prioritisation of children’s equal development;</a:t>
            </a:r>
          </a:p>
          <a:p>
            <a:pPr marL="1200150" lvl="2" indent="-285750" algn="just">
              <a:lnSpc>
                <a:spcPct val="150000"/>
              </a:lnSpc>
              <a:spcAft>
                <a:spcPts val="1200"/>
              </a:spcAft>
              <a:buFont typeface="Wingdings" panose="05000000000000000000" pitchFamily="2" charset="2"/>
              <a:buChar char="q"/>
            </a:pPr>
            <a:r>
              <a:rPr lang="en-ZA" sz="8000" dirty="0">
                <a:effectLst/>
                <a:ea typeface="Calibri" panose="020F0502020204030204" pitchFamily="34" charset="0"/>
                <a:cs typeface="Times New Roman" panose="02020603050405020304" pitchFamily="18" charset="0"/>
              </a:rPr>
              <a:t>Coordinated action, through mainstreaming by all responsible role players</a:t>
            </a:r>
          </a:p>
          <a:p>
            <a:pPr marL="1200150" lvl="2" indent="-285750" algn="just">
              <a:lnSpc>
                <a:spcPct val="150000"/>
              </a:lnSpc>
              <a:spcAft>
                <a:spcPts val="1200"/>
              </a:spcAft>
              <a:buFont typeface="Wingdings" panose="05000000000000000000" pitchFamily="2" charset="2"/>
              <a:buChar char="q"/>
            </a:pPr>
            <a:r>
              <a:rPr lang="en-ZA" sz="8000" dirty="0">
                <a:ea typeface="Calibri" panose="020F0502020204030204" pitchFamily="34" charset="0"/>
                <a:cs typeface="Times New Roman" panose="02020603050405020304" pitchFamily="18" charset="0"/>
              </a:rPr>
              <a:t>The system has allowed to map out implementation challenges and come with plans to address</a:t>
            </a:r>
            <a:endParaRPr lang="en-ZA" sz="8000" dirty="0">
              <a:effectLst/>
              <a:ea typeface="Calibri" panose="020F0502020204030204" pitchFamily="34" charset="0"/>
              <a:cs typeface="Times New Roman" panose="02020603050405020304" pitchFamily="18" charset="0"/>
            </a:endParaRPr>
          </a:p>
          <a:p>
            <a:pPr marL="342900" lvl="0" indent="-342900" algn="just">
              <a:lnSpc>
                <a:spcPct val="150000"/>
              </a:lnSpc>
              <a:spcAft>
                <a:spcPts val="1200"/>
              </a:spcAft>
              <a:buFont typeface="+mj-lt"/>
              <a:buAutoNum type="arabicPeriod"/>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ZA" b="1" dirty="0"/>
          </a:p>
        </p:txBody>
      </p:sp>
      <p:sp>
        <p:nvSpPr>
          <p:cNvPr id="8" name="Title 7">
            <a:extLst>
              <a:ext uri="{FF2B5EF4-FFF2-40B4-BE49-F238E27FC236}">
                <a16:creationId xmlns:a16="http://schemas.microsoft.com/office/drawing/2014/main" id="{290B6F49-87D2-4719-92A1-018149BC3C06}"/>
              </a:ext>
            </a:extLst>
          </p:cNvPr>
          <p:cNvSpPr>
            <a:spLocks noGrp="1"/>
          </p:cNvSpPr>
          <p:nvPr>
            <p:ph type="ctrTitle"/>
          </p:nvPr>
        </p:nvSpPr>
        <p:spPr>
          <a:xfrm>
            <a:off x="142009" y="17137"/>
            <a:ext cx="11907981" cy="484909"/>
          </a:xfrm>
        </p:spPr>
        <p:txBody>
          <a:bodyPr>
            <a:noAutofit/>
          </a:bodyPr>
          <a:lstStyle/>
          <a:p>
            <a:r>
              <a:rPr kumimoji="0" lang="en-US" sz="2800" b="1" i="0" u="none" strike="noStrike" kern="1200" cap="none" spc="0" normalizeH="0" baseline="0" noProof="0" dirty="0">
                <a:ln>
                  <a:noFill/>
                </a:ln>
                <a:solidFill>
                  <a:prstClr val="black"/>
                </a:solidFill>
                <a:effectLst/>
                <a:uLnTx/>
                <a:uFillTx/>
                <a:latin typeface="+mn-lt"/>
                <a:ea typeface="+mj-ea"/>
                <a:cs typeface="+mj-cs"/>
              </a:rPr>
              <a:t>NPAC </a:t>
            </a:r>
            <a:r>
              <a:rPr lang="en-US" sz="2800" dirty="0">
                <a:latin typeface="+mn-lt"/>
              </a:rPr>
              <a:t>OBJECTIVES</a:t>
            </a:r>
            <a:endParaRPr lang="en-ZA" sz="2800" dirty="0">
              <a:latin typeface="+mn-lt"/>
            </a:endParaRPr>
          </a:p>
        </p:txBody>
      </p:sp>
      <p:sp>
        <p:nvSpPr>
          <p:cNvPr id="10" name="TextBox 9">
            <a:extLst>
              <a:ext uri="{FF2B5EF4-FFF2-40B4-BE49-F238E27FC236}">
                <a16:creationId xmlns:a16="http://schemas.microsoft.com/office/drawing/2014/main"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Rounded Corners 1">
            <a:extLst>
              <a:ext uri="{FF2B5EF4-FFF2-40B4-BE49-F238E27FC236}">
                <a16:creationId xmlns:a16="http://schemas.microsoft.com/office/drawing/2014/main" id="{A8F28AAE-C99A-F560-C5D4-4A0C34CD3A10}"/>
              </a:ext>
            </a:extLst>
          </p:cNvPr>
          <p:cNvSpPr/>
          <p:nvPr/>
        </p:nvSpPr>
        <p:spPr>
          <a:xfrm>
            <a:off x="1513114" y="459603"/>
            <a:ext cx="9525000" cy="63771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OBJECTIVE 2 - </a:t>
            </a:r>
            <a:r>
              <a:rPr lang="en-ZA" sz="2400" b="1" dirty="0">
                <a:solidFill>
                  <a:schemeClr val="tx1"/>
                </a:solidFill>
              </a:rPr>
              <a:t>MAINSTREAMING LEVEL</a:t>
            </a:r>
            <a:r>
              <a:rPr lang="en-US" sz="2400" b="1" dirty="0">
                <a:solidFill>
                  <a:schemeClr val="tx1"/>
                </a:solidFill>
              </a:rPr>
              <a:t> </a:t>
            </a:r>
            <a:endParaRPr lang="en-ZA" sz="2400" b="1" dirty="0">
              <a:solidFill>
                <a:schemeClr val="tx1"/>
              </a:solidFill>
            </a:endParaRPr>
          </a:p>
        </p:txBody>
      </p:sp>
      <p:sp>
        <p:nvSpPr>
          <p:cNvPr id="3" name="Rectangle: Rounded Corners 2">
            <a:extLst>
              <a:ext uri="{FF2B5EF4-FFF2-40B4-BE49-F238E27FC236}">
                <a16:creationId xmlns:a16="http://schemas.microsoft.com/office/drawing/2014/main" id="{891A4393-F4ED-BD8C-AA9B-11D3C771B7FD}"/>
              </a:ext>
            </a:extLst>
          </p:cNvPr>
          <p:cNvSpPr/>
          <p:nvPr/>
        </p:nvSpPr>
        <p:spPr>
          <a:xfrm>
            <a:off x="1513114" y="2275113"/>
            <a:ext cx="9525000" cy="539743"/>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KEY ACHIEVEMENTS </a:t>
            </a:r>
            <a:endParaRPr lang="en-ZA" sz="2400" b="1" dirty="0">
              <a:solidFill>
                <a:schemeClr val="tx1"/>
              </a:solidFill>
            </a:endParaRPr>
          </a:p>
        </p:txBody>
      </p:sp>
    </p:spTree>
    <p:extLst>
      <p:ext uri="{BB962C8B-B14F-4D97-AF65-F5344CB8AC3E}">
        <p14:creationId xmlns:p14="http://schemas.microsoft.com/office/powerpoint/2010/main" val="309562568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6863</TotalTime>
  <Words>5958</Words>
  <Application>Microsoft Office PowerPoint</Application>
  <PresentationFormat>Widescreen</PresentationFormat>
  <Paragraphs>562</Paragraphs>
  <Slides>50</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50</vt:i4>
      </vt:variant>
    </vt:vector>
  </HeadingPairs>
  <TitlesOfParts>
    <vt:vector size="60" baseType="lpstr">
      <vt:lpstr>Arial</vt:lpstr>
      <vt:lpstr>Arial (body)</vt:lpstr>
      <vt:lpstr>Arial Unicode MS</vt:lpstr>
      <vt:lpstr>Calibri</vt:lpstr>
      <vt:lpstr>Calibri Light</vt:lpstr>
      <vt:lpstr>MS Mincho</vt:lpstr>
      <vt:lpstr>Times New Roman</vt:lpstr>
      <vt:lpstr>Wingdings</vt:lpstr>
      <vt:lpstr>Custom Design</vt:lpstr>
      <vt:lpstr>1_Custom Design</vt:lpstr>
      <vt:lpstr>ANNUAL REPORT ON THE IMPLEMENTATION OF THE NATIONAL PLAN OF ACTION FOR CHILDREN</vt:lpstr>
      <vt:lpstr>PRESENTATION OUTLINE</vt:lpstr>
      <vt:lpstr>PURPOSE OF THE PRESENTATION</vt:lpstr>
      <vt:lpstr>INTRODUCTION </vt:lpstr>
      <vt:lpstr>INTRODUCTION</vt:lpstr>
      <vt:lpstr>INTRODUCTION</vt:lpstr>
      <vt:lpstr>RATIONALE FOR THE ANNUAL CHILD RIGHTS REPORTS</vt:lpstr>
      <vt:lpstr>NPAC OBJECTIVES</vt:lpstr>
      <vt:lpstr>NPAC OBJECTIVES</vt:lpstr>
      <vt:lpstr>NPAC OBJECTIVES</vt:lpstr>
      <vt:lpstr>NPAC OBJECTIVES</vt:lpstr>
      <vt:lpstr>NPAC OBJECTIVES</vt:lpstr>
      <vt:lpstr>ORC’S REPORTING MANDATE</vt:lpstr>
      <vt:lpstr>KEY PROGRESS TOWARDS ACHIEVEING ORC’S REPORTING MANDATE</vt:lpstr>
      <vt:lpstr>CURRENT CHALLENGES IMPACTING ON THE ORC’S EFFECTIVE FULFILMENT OF ITS REPORTING MANDATE</vt:lpstr>
      <vt:lpstr>BACKGROUND – DEVELOPMENT OF ANNUAL CHILD RIGHTS REPORTS</vt:lpstr>
      <vt:lpstr>KEY HIGHLIGHTS ANNUAL REPORT – 2020 </vt:lpstr>
      <vt:lpstr>KEY HIGHLIGHTS ANNUAL REPORT – 2020 </vt:lpstr>
      <vt:lpstr>KEY HIGHLIGHTS ANNUAL REPORT – 2020 </vt:lpstr>
      <vt:lpstr>KEY HIGHLIGHTS ANNUAL REPORT – 2020 </vt:lpstr>
      <vt:lpstr>KEY HIGHLIGHTS ANNUAL REPORT – 2020 </vt:lpstr>
      <vt:lpstr>KEY HIGHLIGHTS ANNUAL REPORT – 2020 </vt:lpstr>
      <vt:lpstr>KEY HIGHLIGHTS ANNUAL REPORT – 2020 </vt:lpstr>
      <vt:lpstr>KEY HIGHLIGHTS - ANNUAL REPORT 2021</vt:lpstr>
      <vt:lpstr>SECTION 2: INSTITUTIONAL GOVERNANCE, COORDINATION &amp; PLANNING</vt:lpstr>
      <vt:lpstr>SECTION 2: KEY GOVERNMENT INSTITUTIONS</vt:lpstr>
      <vt:lpstr>SECTION 3: RIGHT TO SURVIVAL</vt:lpstr>
      <vt:lpstr>SECTION 3: RIGHT TO SURVIVAL</vt:lpstr>
      <vt:lpstr>SECTION 3: RIGHT TO HEALTHCARE &amp; NUTRITION</vt:lpstr>
      <vt:lpstr>SECTION 3: RIGHT TO EDUCATION</vt:lpstr>
      <vt:lpstr>SECTION 3: RIGHT TO EDUCATION</vt:lpstr>
      <vt:lpstr>SECTION 3: RIGHT TO CARE &amp; PROTECTION</vt:lpstr>
      <vt:lpstr>SECTION 3: RIGHT TO CARE &amp; PROTECTION</vt:lpstr>
      <vt:lpstr>SECTION 3: STATE OF CHILDREN’S RIGHTS</vt:lpstr>
      <vt:lpstr>SECTION 4: IMPACT OF COVID 19</vt:lpstr>
      <vt:lpstr>SECTION 4: IMPACT OF COVID 19</vt:lpstr>
      <vt:lpstr>SECTION 4: IMPACT OF COVID 19</vt:lpstr>
      <vt:lpstr>SECTION 5: IMPLEMENTATION OF THE NPAC</vt:lpstr>
      <vt:lpstr>SECTION 6: ANALYSIS OF KEY TRENDS</vt:lpstr>
      <vt:lpstr>SECTION 6: ANALYSIS OF KEY TRENDS</vt:lpstr>
      <vt:lpstr>SECTION 6: ANALYSIS OF KEY DEVELOPMENTS</vt:lpstr>
      <vt:lpstr>SECTION 7: MONITORING AND EVALUATION</vt:lpstr>
      <vt:lpstr>SECTION 8: RECOMMENDATIONS</vt:lpstr>
      <vt:lpstr>SECTION 8: RECOMMENDATIONS</vt:lpstr>
      <vt:lpstr>MAPPING THE WAYFORWARD FOR THE FOLLOWING REPORTS</vt:lpstr>
      <vt:lpstr>MAPPING THE WAYFORWARD FOR THE FOLLOWING REPORTS</vt:lpstr>
      <vt:lpstr>PURPOSE FOR THE 2022 ANNUAL REPORT AND FOLLOWING REPORTS</vt:lpstr>
      <vt:lpstr>STRUCTURE OF THE REPORT</vt:lpstr>
      <vt:lpstr>Recommendations to  the Portfolio Committee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Browne</dc:creator>
  <cp:lastModifiedBy>Lindiwe Ntsabo</cp:lastModifiedBy>
  <cp:revision>325</cp:revision>
  <dcterms:created xsi:type="dcterms:W3CDTF">2020-06-04T13:24:09Z</dcterms:created>
  <dcterms:modified xsi:type="dcterms:W3CDTF">2022-11-22T10:11:08Z</dcterms:modified>
</cp:coreProperties>
</file>