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2153" r:id="rId6"/>
    <p:sldId id="2143" r:id="rId7"/>
    <p:sldId id="2186" r:id="rId8"/>
    <p:sldId id="2193" r:id="rId9"/>
    <p:sldId id="2187" r:id="rId10"/>
    <p:sldId id="2194" r:id="rId11"/>
    <p:sldId id="2195" r:id="rId12"/>
    <p:sldId id="2196" r:id="rId13"/>
    <p:sldId id="2188" r:id="rId14"/>
    <p:sldId id="2198" r:id="rId15"/>
    <p:sldId id="2199" r:id="rId16"/>
    <p:sldId id="2200" r:id="rId17"/>
    <p:sldId id="2201" r:id="rId18"/>
    <p:sldId id="2202" r:id="rId19"/>
    <p:sldId id="2189" r:id="rId20"/>
    <p:sldId id="2203" r:id="rId21"/>
    <p:sldId id="2190" r:id="rId22"/>
    <p:sldId id="2205" r:id="rId23"/>
    <p:sldId id="2206" r:id="rId24"/>
    <p:sldId id="2207" r:id="rId25"/>
    <p:sldId id="2208" r:id="rId26"/>
    <p:sldId id="2209" r:id="rId27"/>
    <p:sldId id="2210" r:id="rId28"/>
    <p:sldId id="2191" r:id="rId29"/>
    <p:sldId id="2211" r:id="rId30"/>
    <p:sldId id="2212" r:id="rId31"/>
    <p:sldId id="2213" r:id="rId32"/>
    <p:sldId id="2214" r:id="rId33"/>
    <p:sldId id="2204" r:id="rId34"/>
    <p:sldId id="2215" r:id="rId35"/>
    <p:sldId id="2192" r:id="rId36"/>
    <p:sldId id="2216" r:id="rId37"/>
    <p:sldId id="2217" r:id="rId38"/>
    <p:sldId id="2152" r:id="rId39"/>
    <p:sldId id="2150"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4B"/>
    <a:srgbClr val="006600"/>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p:restoredTop sz="0"/>
  </p:normalViewPr>
  <p:slideViewPr>
    <p:cSldViewPr>
      <p:cViewPr varScale="1">
        <p:scale>
          <a:sx n="73" d="100"/>
          <a:sy n="73" d="100"/>
        </p:scale>
        <p:origin x="-1410"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ZA"/>
              <a:t>Focus Group </a:t>
            </a:r>
          </a:p>
        </c:rich>
      </c:tx>
      <c:layout/>
      <c:spPr>
        <a:noFill/>
        <a:ln>
          <a:noFill/>
        </a:ln>
        <a:effectLst/>
      </c:spPr>
    </c:title>
    <c:plotArea>
      <c:layout/>
      <c:barChart>
        <c:barDir val="col"/>
        <c:grouping val="clustered"/>
        <c:ser>
          <c:idx val="0"/>
          <c:order val="0"/>
          <c:tx>
            <c:strRef>
              <c:f>'[Presentation Graphs (Q1 Report).xlsx]Sheet1'!$A$14</c:f>
              <c:strCache>
                <c:ptCount val="1"/>
                <c:pt idx="0">
                  <c:v>Blacks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dLbls>
            <c:dLbl>
              <c:idx val="0"/>
              <c:layout/>
              <c:tx>
                <c:rich>
                  <a:bodyPr/>
                  <a:lstStyle/>
                  <a:p>
                    <a:r>
                      <a:rPr lang="en-US"/>
                      <a:t>89%</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BFB-4DD3-9B82-B6CAEC103D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[1]Sheet1!$B$14</c:f>
              <c:numCache>
                <c:formatCode>0%</c:formatCode>
                <c:ptCount val="1"/>
                <c:pt idx="0">
                  <c:v>0.87994742222871347</c:v>
                </c:pt>
              </c:numCache>
            </c:numRef>
          </c:val>
          <c:extLst xmlns:c16r2="http://schemas.microsoft.com/office/drawing/2015/06/chart">
            <c:ext xmlns:c16="http://schemas.microsoft.com/office/drawing/2014/chart" uri="{C3380CC4-5D6E-409C-BE32-E72D297353CC}">
              <c16:uniqueId val="{00000001-0BFB-4DD3-9B82-B6CAEC103DE1}"/>
            </c:ext>
          </c:extLst>
        </c:ser>
        <c:ser>
          <c:idx val="1"/>
          <c:order val="1"/>
          <c:tx>
            <c:strRef>
              <c:f>'[Presentation Graphs (Q1 Report).xlsx]Sheet1'!$A$15</c:f>
              <c:strCache>
                <c:ptCount val="1"/>
                <c:pt idx="0">
                  <c:v>Coloured</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dLbls>
            <c:dLbl>
              <c:idx val="0"/>
              <c:layout/>
              <c:tx>
                <c:rich>
                  <a:bodyPr/>
                  <a:lstStyle/>
                  <a:p>
                    <a:r>
                      <a:rPr lang="en-US"/>
                      <a:t>9%</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BFB-4DD3-9B82-B6CAEC103D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[1]Sheet1!$B$15</c:f>
              <c:numCache>
                <c:formatCode>0%</c:formatCode>
                <c:ptCount val="1"/>
                <c:pt idx="0">
                  <c:v>0.10705418431429824</c:v>
                </c:pt>
              </c:numCache>
            </c:numRef>
          </c:val>
          <c:extLst xmlns:c16r2="http://schemas.microsoft.com/office/drawing/2015/06/chart">
            <c:ext xmlns:c16="http://schemas.microsoft.com/office/drawing/2014/chart" uri="{C3380CC4-5D6E-409C-BE32-E72D297353CC}">
              <c16:uniqueId val="{00000003-0BFB-4DD3-9B82-B6CAEC103DE1}"/>
            </c:ext>
          </c:extLst>
        </c:ser>
        <c:ser>
          <c:idx val="2"/>
          <c:order val="2"/>
          <c:tx>
            <c:strRef>
              <c:f>'[Presentation Graphs (Q1 Report).xlsx]Sheet1'!$A$16</c:f>
              <c:strCache>
                <c:ptCount val="1"/>
                <c:pt idx="0">
                  <c:v>Indians </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dLbls>
            <c:dLbl>
              <c:idx val="0"/>
              <c:layout/>
              <c:tx>
                <c:rich>
                  <a:bodyPr/>
                  <a:lstStyle/>
                  <a:p>
                    <a:r>
                      <a:rPr lang="en-US"/>
                      <a:t>1%</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BFB-4DD3-9B82-B6CAEC103D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[1]Sheet1!$B$16</c:f>
              <c:numCache>
                <c:formatCode>0%</c:formatCode>
                <c:ptCount val="1"/>
                <c:pt idx="0">
                  <c:v>3.0670366583905378E-3</c:v>
                </c:pt>
              </c:numCache>
            </c:numRef>
          </c:val>
          <c:extLst xmlns:c16r2="http://schemas.microsoft.com/office/drawing/2015/06/chart">
            <c:ext xmlns:c16="http://schemas.microsoft.com/office/drawing/2014/chart" uri="{C3380CC4-5D6E-409C-BE32-E72D297353CC}">
              <c16:uniqueId val="{00000005-0BFB-4DD3-9B82-B6CAEC103DE1}"/>
            </c:ext>
          </c:extLst>
        </c:ser>
        <c:ser>
          <c:idx val="3"/>
          <c:order val="3"/>
          <c:tx>
            <c:strRef>
              <c:f>'[Presentation Graphs (Q1 Report).xlsx]Sheet1'!$A$17</c:f>
              <c:strCache>
                <c:ptCount val="1"/>
                <c:pt idx="0">
                  <c:v>Whites </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[1]Sheet1!$B$17</c:f>
              <c:numCache>
                <c:formatCode>0%</c:formatCode>
                <c:ptCount val="1"/>
                <c:pt idx="0">
                  <c:v>9.9313567985979279E-3</c:v>
                </c:pt>
              </c:numCache>
            </c:numRef>
          </c:val>
          <c:extLst xmlns:c16r2="http://schemas.microsoft.com/office/drawing/2015/06/chart">
            <c:ext xmlns:c16="http://schemas.microsoft.com/office/drawing/2014/chart" uri="{C3380CC4-5D6E-409C-BE32-E72D297353CC}">
              <c16:uniqueId val="{00000006-0BFB-4DD3-9B82-B6CAEC103DE1}"/>
            </c:ext>
          </c:extLst>
        </c:ser>
        <c:dLbls>
          <c:showVal val="1"/>
        </c:dLbls>
        <c:gapWidth val="164"/>
        <c:overlap val="-22"/>
        <c:axId val="99710080"/>
        <c:axId val="99711616"/>
      </c:barChart>
      <c:catAx>
        <c:axId val="99710080"/>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11616"/>
        <c:crosses val="autoZero"/>
        <c:auto val="1"/>
        <c:lblAlgn val="ctr"/>
        <c:lblOffset val="100"/>
      </c:catAx>
      <c:valAx>
        <c:axId val="99711616"/>
        <c:scaling>
          <c:orientation val="minMax"/>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10080"/>
        <c:crosses val="autoZero"/>
        <c:crossBetween val="between"/>
      </c:valAx>
      <c:spPr>
        <a:noFill/>
        <a:ln w="28575">
          <a:noFill/>
        </a:ln>
        <a:effectLst/>
      </c:spPr>
    </c:plotArea>
    <c:legend>
      <c:legendPos val="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w="12700">
      <a:solidFill>
        <a:schemeClr val="accent6">
          <a:lumMod val="75000"/>
        </a:schemeClr>
      </a:solid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t>Seda Client Profile </a:t>
            </a:r>
          </a:p>
        </c:rich>
      </c:tx>
      <c:layout/>
      <c:spPr>
        <a:noFill/>
        <a:ln>
          <a:noFill/>
        </a:ln>
        <a:effectLst/>
      </c:spPr>
    </c:title>
    <c:plotArea>
      <c:layout/>
      <c:pieChart>
        <c:varyColors val="1"/>
        <c:ser>
          <c:idx val="0"/>
          <c:order val="0"/>
          <c:dPt>
            <c:idx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5F3-46B2-98A2-7D242FBC0416}"/>
              </c:ext>
            </c:extLst>
          </c:dPt>
          <c:dPt>
            <c:idx val="1"/>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5F3-46B2-98A2-7D242FBC0416}"/>
              </c:ext>
            </c:extLst>
          </c:dPt>
          <c:dLbls>
            <c:dLbl>
              <c:idx val="0"/>
              <c:layout/>
              <c:tx>
                <c:rich>
                  <a:bodyPr/>
                  <a:lstStyle/>
                  <a:p>
                    <a:r>
                      <a:rPr lang="en-US"/>
                      <a:t>93%</a:t>
                    </a:r>
                  </a:p>
                </c:rich>
              </c:tx>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5F3-46B2-98A2-7D242FBC0416}"/>
                </c:ext>
              </c:extLst>
            </c:dLbl>
            <c:dLbl>
              <c:idx val="1"/>
              <c:layout/>
              <c:tx>
                <c:rich>
                  <a:bodyPr/>
                  <a:lstStyle/>
                  <a:p>
                    <a:r>
                      <a:rPr lang="en-US"/>
                      <a:t>7%</a:t>
                    </a:r>
                  </a:p>
                </c:rich>
              </c:tx>
              <c:dLblPos val="ctr"/>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5F3-46B2-98A2-7D242FBC041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[1]Sheet1!$A$1:$A$2</c:f>
              <c:strCache>
                <c:ptCount val="2"/>
                <c:pt idx="0">
                  <c:v>SMME</c:v>
                </c:pt>
                <c:pt idx="1">
                  <c:v>Cooperatives </c:v>
                </c:pt>
              </c:strCache>
            </c:strRef>
          </c:cat>
          <c:val>
            <c:numRef>
              <c:f>[1]Sheet1!$B$1:$B$2</c:f>
              <c:numCache>
                <c:formatCode>General</c:formatCode>
                <c:ptCount val="2"/>
                <c:pt idx="0">
                  <c:v>6434</c:v>
                </c:pt>
                <c:pt idx="1">
                  <c:v>304</c:v>
                </c:pt>
              </c:numCache>
            </c:numRef>
          </c:val>
          <c:extLst xmlns:c16r2="http://schemas.microsoft.com/office/drawing/2015/06/chart">
            <c:ext xmlns:c16="http://schemas.microsoft.com/office/drawing/2014/chart" uri="{C3380CC4-5D6E-409C-BE32-E72D297353CC}">
              <c16:uniqueId val="{00000004-85F3-46B2-98A2-7D242FBC0416}"/>
            </c:ext>
          </c:extLst>
        </c:ser>
        <c:dLbls>
          <c:showPercent val="1"/>
        </c:dLbls>
        <c:firstSliceAng val="0"/>
      </c:pie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ZA" b="1"/>
              <a:t>Gender/Category </a:t>
            </a:r>
          </a:p>
        </c:rich>
      </c:tx>
      <c:layout>
        <c:manualLayout>
          <c:xMode val="edge"/>
          <c:yMode val="edge"/>
          <c:x val="0.2767674487961761"/>
          <c:y val="4.9833372114422136E-3"/>
        </c:manualLayout>
      </c:layout>
      <c:spPr>
        <a:noFill/>
        <a:ln>
          <a:noFill/>
        </a:ln>
        <a:effectLst/>
      </c:spPr>
    </c:title>
    <c:plotArea>
      <c:layout/>
      <c:barChart>
        <c:barDir val="col"/>
        <c:grouping val="clustered"/>
        <c:ser>
          <c:idx val="0"/>
          <c:order val="0"/>
          <c:tx>
            <c:strRef>
              <c:f>Sheet2!$F$50:$F$51</c:f>
              <c:strCache>
                <c:ptCount val="2"/>
                <c:pt idx="0">
                  <c:v>Quarter 2</c:v>
                </c:pt>
                <c:pt idx="1">
                  <c:v> Target </c:v>
                </c:pt>
              </c:strCache>
            </c:strRef>
          </c:tx>
          <c:spPr>
            <a:solidFill>
              <a:schemeClr val="accent6"/>
            </a:solidFill>
            <a:ln>
              <a:noFill/>
            </a:ln>
            <a:effectLst/>
          </c:spPr>
          <c:dLbls>
            <c:spPr>
              <a:solidFill>
                <a:schemeClr val="accent6">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Sheet2!$E$52:$E$54</c:f>
              <c:strCache>
                <c:ptCount val="3"/>
                <c:pt idx="0">
                  <c:v>Females </c:v>
                </c:pt>
                <c:pt idx="1">
                  <c:v>Youth </c:v>
                </c:pt>
                <c:pt idx="2">
                  <c:v>Disabled Persons </c:v>
                </c:pt>
              </c:strCache>
            </c:strRef>
          </c:cat>
          <c:val>
            <c:numRef>
              <c:f>Sheet2!$F$52:$F$54</c:f>
              <c:numCache>
                <c:formatCode>General</c:formatCode>
                <c:ptCount val="3"/>
                <c:pt idx="0">
                  <c:v>5072</c:v>
                </c:pt>
                <c:pt idx="1">
                  <c:v>3804</c:v>
                </c:pt>
                <c:pt idx="2">
                  <c:v>888</c:v>
                </c:pt>
              </c:numCache>
            </c:numRef>
          </c:val>
          <c:extLst xmlns:c16r2="http://schemas.microsoft.com/office/drawing/2015/06/chart">
            <c:ext xmlns:c16="http://schemas.microsoft.com/office/drawing/2014/chart" uri="{C3380CC4-5D6E-409C-BE32-E72D297353CC}">
              <c16:uniqueId val="{00000000-DDB9-4E46-916E-ED8204EA2B6E}"/>
            </c:ext>
          </c:extLst>
        </c:ser>
        <c:ser>
          <c:idx val="1"/>
          <c:order val="1"/>
          <c:tx>
            <c:strRef>
              <c:f>Sheet2!$G$50:$G$51</c:f>
              <c:strCache>
                <c:ptCount val="2"/>
                <c:pt idx="0">
                  <c:v>Achievement </c:v>
                </c:pt>
              </c:strCache>
            </c:strRef>
          </c:tx>
          <c:spPr>
            <a:solidFill>
              <a:schemeClr val="accent5"/>
            </a:solidFill>
            <a:ln>
              <a:noFill/>
            </a:ln>
            <a:effectLst/>
          </c:spPr>
          <c:dLbls>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Sheet2!$E$52:$E$54</c:f>
              <c:strCache>
                <c:ptCount val="3"/>
                <c:pt idx="0">
                  <c:v>Females </c:v>
                </c:pt>
                <c:pt idx="1">
                  <c:v>Youth </c:v>
                </c:pt>
                <c:pt idx="2">
                  <c:v>Disabled Persons </c:v>
                </c:pt>
              </c:strCache>
            </c:strRef>
          </c:cat>
          <c:val>
            <c:numRef>
              <c:f>Sheet2!$G$52:$G$54</c:f>
              <c:numCache>
                <c:formatCode>General</c:formatCode>
                <c:ptCount val="3"/>
                <c:pt idx="0">
                  <c:v>7093</c:v>
                </c:pt>
                <c:pt idx="1">
                  <c:v>3079</c:v>
                </c:pt>
                <c:pt idx="2">
                  <c:v>381</c:v>
                </c:pt>
              </c:numCache>
            </c:numRef>
          </c:val>
          <c:extLst xmlns:c16r2="http://schemas.microsoft.com/office/drawing/2015/06/chart">
            <c:ext xmlns:c16="http://schemas.microsoft.com/office/drawing/2014/chart" uri="{C3380CC4-5D6E-409C-BE32-E72D297353CC}">
              <c16:uniqueId val="{00000001-DDB9-4E46-916E-ED8204EA2B6E}"/>
            </c:ext>
          </c:extLst>
        </c:ser>
        <c:dLbls/>
        <c:gapWidth val="267"/>
        <c:overlap val="-43"/>
        <c:axId val="101756288"/>
        <c:axId val="101758080"/>
      </c:barChart>
      <c:catAx>
        <c:axId val="101756288"/>
        <c:scaling>
          <c:orientation val="minMax"/>
        </c:scaling>
        <c:axPos val="b"/>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dk1">
                    <a:lumMod val="65000"/>
                    <a:lumOff val="35000"/>
                  </a:schemeClr>
                </a:solidFill>
                <a:latin typeface="+mn-lt"/>
                <a:ea typeface="+mn-ea"/>
                <a:cs typeface="+mn-cs"/>
              </a:defRPr>
            </a:pPr>
            <a:endParaRPr lang="en-US"/>
          </a:p>
        </c:txPr>
        <c:crossAx val="101758080"/>
        <c:crosses val="autoZero"/>
        <c:auto val="1"/>
        <c:lblAlgn val="ctr"/>
        <c:lblOffset val="100"/>
      </c:catAx>
      <c:valAx>
        <c:axId val="101758080"/>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01756288"/>
        <c:crosses val="autoZero"/>
        <c:crossBetween val="between"/>
      </c:valAx>
      <c:spPr>
        <a:pattFill prst="ltDnDiag">
          <a:fgClr>
            <a:srgbClr val="000000">
              <a:alpha val="0"/>
            </a:srgbClr>
          </a:fgClr>
          <a:bgClr>
            <a:srgbClr val="FFFFFF"/>
          </a:bgClr>
        </a:pattFill>
        <a:ln w="25400">
          <a:noFill/>
        </a:ln>
        <a:effectLst/>
      </c:spPr>
    </c:plotArea>
    <c:legend>
      <c:legendPos val="b"/>
      <c:layout/>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chart>
  <c:spPr>
    <a:solidFill>
      <a:schemeClr val="accent3">
        <a:lumMod val="20000"/>
        <a:lumOff val="80000"/>
      </a:schemeClr>
    </a:solidFill>
    <a:ln w="19050" cap="flat" cmpd="sng" algn="ctr">
      <a:solidFill>
        <a:schemeClr val="dk1">
          <a:lumMod val="15000"/>
          <a:lumOff val="8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4.5764973503003827E-2"/>
          <c:y val="0.11643428507943562"/>
          <c:w val="0.94601886799223578"/>
          <c:h val="0.73685801663176176"/>
        </c:manualLayout>
      </c:layout>
      <c:barChart>
        <c:barDir val="col"/>
        <c:grouping val="clustered"/>
        <c:ser>
          <c:idx val="1"/>
          <c:order val="0"/>
          <c:tx>
            <c:strRef>
              <c:f>Sheet1!$C$3</c:f>
              <c:strCache>
                <c:ptCount val="1"/>
                <c:pt idx="0">
                  <c:v>2021-22</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Sheet1!$B$4:$B$7</c:f>
              <c:strCache>
                <c:ptCount val="4"/>
                <c:pt idx="0">
                  <c:v>Indicators Monitored </c:v>
                </c:pt>
                <c:pt idx="1">
                  <c:v>Indicators Achieved </c:v>
                </c:pt>
                <c:pt idx="2">
                  <c:v>Indicators Underachieved </c:v>
                </c:pt>
                <c:pt idx="3">
                  <c:v>Percentage Achievement </c:v>
                </c:pt>
              </c:strCache>
            </c:strRef>
          </c:cat>
          <c:val>
            <c:numRef>
              <c:f>Sheet1!$C$4:$C$7</c:f>
              <c:numCache>
                <c:formatCode>General</c:formatCode>
                <c:ptCount val="4"/>
                <c:pt idx="0">
                  <c:v>24</c:v>
                </c:pt>
                <c:pt idx="1">
                  <c:v>21</c:v>
                </c:pt>
                <c:pt idx="2">
                  <c:v>3</c:v>
                </c:pt>
                <c:pt idx="3" formatCode="0%">
                  <c:v>0.87500000000000011</c:v>
                </c:pt>
              </c:numCache>
            </c:numRef>
          </c:val>
          <c:extLst xmlns:c16r2="http://schemas.microsoft.com/office/drawing/2015/06/chart">
            <c:ext xmlns:c16="http://schemas.microsoft.com/office/drawing/2014/chart" uri="{C3380CC4-5D6E-409C-BE32-E72D297353CC}">
              <c16:uniqueId val="{00000000-9710-45DF-AA72-ABAC22044B5D}"/>
            </c:ext>
          </c:extLst>
        </c:ser>
        <c:ser>
          <c:idx val="2"/>
          <c:order val="1"/>
          <c:tx>
            <c:strRef>
              <c:f>Sheet1!$D$3</c:f>
              <c:strCache>
                <c:ptCount val="1"/>
                <c:pt idx="0">
                  <c:v>2022-23 </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dLbls>
            <c:dLbl>
              <c:idx val="1"/>
              <c:layout/>
              <c:tx>
                <c:rich>
                  <a:bodyPr/>
                  <a:lstStyle/>
                  <a:p>
                    <a:r>
                      <a:rPr lang="en-US"/>
                      <a:t>13</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710-45DF-AA72-ABAC22044B5D}"/>
                </c:ext>
              </c:extLst>
            </c:dLbl>
            <c:dLbl>
              <c:idx val="2"/>
              <c:layout/>
              <c:tx>
                <c:rich>
                  <a:bodyPr/>
                  <a:lstStyle/>
                  <a:p>
                    <a:r>
                      <a:rPr lang="en-US"/>
                      <a:t>4</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710-45DF-AA72-ABAC22044B5D}"/>
                </c:ext>
              </c:extLst>
            </c:dLbl>
            <c:dLbl>
              <c:idx val="3"/>
              <c:layout/>
              <c:tx>
                <c:rich>
                  <a:bodyPr/>
                  <a:lstStyle/>
                  <a:p>
                    <a:r>
                      <a:rPr lang="en-US"/>
                      <a:t>76%</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710-45DF-AA72-ABAC22044B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Sheet1!$B$4:$B$7</c:f>
              <c:strCache>
                <c:ptCount val="4"/>
                <c:pt idx="0">
                  <c:v>Indicators Monitored </c:v>
                </c:pt>
                <c:pt idx="1">
                  <c:v>Indicators Achieved </c:v>
                </c:pt>
                <c:pt idx="2">
                  <c:v>Indicators Underachieved </c:v>
                </c:pt>
                <c:pt idx="3">
                  <c:v>Percentage Achievement </c:v>
                </c:pt>
              </c:strCache>
            </c:strRef>
          </c:cat>
          <c:val>
            <c:numRef>
              <c:f>Sheet1!$D$4:$D$7</c:f>
              <c:numCache>
                <c:formatCode>General</c:formatCode>
                <c:ptCount val="4"/>
                <c:pt idx="0">
                  <c:v>17</c:v>
                </c:pt>
                <c:pt idx="1">
                  <c:v>12</c:v>
                </c:pt>
                <c:pt idx="2">
                  <c:v>5</c:v>
                </c:pt>
                <c:pt idx="3" formatCode="0%">
                  <c:v>0.70588235294117663</c:v>
                </c:pt>
              </c:numCache>
            </c:numRef>
          </c:val>
          <c:extLst xmlns:c16r2="http://schemas.microsoft.com/office/drawing/2015/06/chart">
            <c:ext xmlns:c16="http://schemas.microsoft.com/office/drawing/2014/chart" uri="{C3380CC4-5D6E-409C-BE32-E72D297353CC}">
              <c16:uniqueId val="{00000004-9710-45DF-AA72-ABAC22044B5D}"/>
            </c:ext>
          </c:extLst>
        </c:ser>
        <c:dLbls>
          <c:showVal val="1"/>
        </c:dLbls>
        <c:gapWidth val="164"/>
        <c:overlap val="-22"/>
        <c:axId val="98794112"/>
        <c:axId val="99410304"/>
      </c:barChart>
      <c:catAx>
        <c:axId val="98794112"/>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9410304"/>
        <c:crosses val="autoZero"/>
        <c:auto val="1"/>
        <c:lblAlgn val="ctr"/>
        <c:lblOffset val="100"/>
      </c:catAx>
      <c:valAx>
        <c:axId val="9941030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8794112"/>
        <c:crosses val="autoZero"/>
        <c:crossBetween val="between"/>
      </c:valAx>
      <c:spPr>
        <a:noFill/>
        <a:ln>
          <a:noFill/>
        </a:ln>
        <a:effectLst/>
      </c:spPr>
    </c:plotArea>
    <c:legend>
      <c:legendPos val="t"/>
      <c:layout>
        <c:manualLayout>
          <c:xMode val="edge"/>
          <c:yMode val="edge"/>
          <c:x val="0.25330316087120497"/>
          <c:y val="0.94525512503108999"/>
          <c:w val="0.24604105396605058"/>
          <c:h val="5.4744795671324328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2022/11/23</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088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8761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9849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63882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24002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2640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5194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7511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17844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2029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554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94761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5821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59676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22521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1461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99244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94486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936846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79752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878795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9815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6024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7222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0005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9236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4899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0373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lnSpc>
                <a:spcPct val="115000"/>
              </a:lnSpc>
              <a:buClr>
                <a:srgbClr val="000000"/>
              </a:buClr>
              <a:buFont typeface="+mj-lt"/>
              <a:buNone/>
            </a:pPr>
            <a:r>
              <a:rPr lang="en-US" sz="1800" dirty="0">
                <a:effectLst/>
                <a:latin typeface="Arial" panose="020B0604020202020204" pitchFamily="34" charset="0"/>
                <a:ea typeface="Cambria" panose="02040503050406030204" pitchFamily="18" charset="0"/>
              </a:rPr>
              <a:t>As At 30 September 2022, the portfolio had a total balance of R3.9bn (Including funds).</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 The total portfolio is made up of R1.4bn WL representing 36% and R2.5bn in DL representing 64%.</a:t>
            </a: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The WL book increased by 5% (R71.2m) quarter on quarter as a result of the net effect of repayments and disbursements.</a:t>
            </a:r>
            <a:endParaRPr lang="en-ZA" sz="1800" dirty="0">
              <a:effectLst/>
              <a:latin typeface="Times New Roman" panose="02020603050405020304" pitchFamily="18" charset="0"/>
              <a:ea typeface="Cambria" panose="02040503050406030204" pitchFamily="18" charset="0"/>
            </a:endParaRPr>
          </a:p>
          <a:p>
            <a:pPr marL="742950" lvl="1" indent="-285750" algn="just">
              <a:lnSpc>
                <a:spcPct val="115000"/>
              </a:lnSpc>
              <a:buClr>
                <a:srgbClr val="000000"/>
              </a:buClr>
              <a:buFont typeface="Arial" panose="020B0604020202020204" pitchFamily="34" charset="0"/>
              <a:buChar char="•"/>
            </a:pPr>
            <a:r>
              <a:rPr lang="en-US" sz="1800" dirty="0">
                <a:effectLst/>
                <a:latin typeface="Arial" panose="020B0604020202020204" pitchFamily="34" charset="0"/>
                <a:ea typeface="Cambria" panose="02040503050406030204" pitchFamily="18" charset="0"/>
              </a:rPr>
              <a:t>DL book grew by 10% (R233m) quarter on quarter as a result of new disbursements and repayments.</a:t>
            </a:r>
            <a:endParaRPr lang="en-ZA" sz="1800" dirty="0">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Arial" panose="020B0604020202020204" pitchFamily="34" charset="0"/>
              <a:buChar char="•"/>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83710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11/23/2022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11/23/2022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11/23/2022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11/23/2022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11/23/2022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11/23/2022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11/23/2022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11/23/2022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11/23/2022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11/23/2022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11/23/2022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11/23/2022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11/23/2022</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7.png"/><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12" name="TextBox 12"/>
          <p:cNvSpPr txBox="1"/>
          <p:nvPr/>
        </p:nvSpPr>
        <p:spPr>
          <a:xfrm>
            <a:off x="4876800" y="4002252"/>
            <a:ext cx="4114800" cy="923330"/>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Date:</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Presenter:</a:t>
            </a:r>
            <a:endParaRPr kumimoji="0" lang="en-US" b="0" i="0" u="none" strike="noStrike" kern="1200" cap="none" spc="0" normalizeH="0" baseline="0" noProof="0" dirty="0">
              <a:ln>
                <a:noFill/>
              </a:ln>
              <a:solidFill>
                <a:schemeClr val="bg1"/>
              </a:solidFill>
              <a:effectLst/>
              <a:uLnTx/>
              <a:uFillTx/>
              <a:latin typeface="Arialle"/>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xmlns="" id="{00C14F4C-1905-41C8-A7D5-C62931D9F6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xmlns="" id="{6218EE05-5B19-4C1E-BCEA-AD0AAD64EABA}"/>
              </a:ext>
            </a:extLst>
          </p:cNvPr>
          <p:cNvGrpSpPr/>
          <p:nvPr/>
        </p:nvGrpSpPr>
        <p:grpSpPr>
          <a:xfrm>
            <a:off x="4229100" y="2438400"/>
            <a:ext cx="4953000" cy="2656285"/>
            <a:chOff x="2819400" y="169667"/>
            <a:chExt cx="4953000" cy="2656285"/>
          </a:xfrm>
        </p:grpSpPr>
        <p:sp>
          <p:nvSpPr>
            <p:cNvPr id="15" name="TextBox 11">
              <a:extLst>
                <a:ext uri="{FF2B5EF4-FFF2-40B4-BE49-F238E27FC236}">
                  <a16:creationId xmlns:a16="http://schemas.microsoft.com/office/drawing/2014/main" xmlns="" id="{E9E1B33A-ADEF-41A3-8DAA-63A8AB809DC7}"/>
                </a:ext>
              </a:extLst>
            </p:cNvPr>
            <p:cNvSpPr txBox="1"/>
            <p:nvPr/>
          </p:nvSpPr>
          <p:spPr>
            <a:xfrm>
              <a:off x="2819400" y="169667"/>
              <a:ext cx="4953000" cy="510461"/>
            </a:xfrm>
            <a:prstGeom prst="rect">
              <a:avLst/>
            </a:prstGeom>
          </p:spPr>
          <p:txBody>
            <a:bodyPr wrap="square" lIns="0" tIns="0" rIns="0" bIns="0" rtlCol="0" anchor="t">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lang="en-US" sz="2000" b="1" dirty="0">
                  <a:solidFill>
                    <a:srgbClr val="00764B"/>
                  </a:solidFill>
                  <a:latin typeface="Arial" panose="020B0604020202020204" pitchFamily="34" charset="0"/>
                  <a:cs typeface="Arial" panose="020B0604020202020204" pitchFamily="34" charset="0"/>
                </a:rPr>
                <a:t>Seda 2022/23 Quarter 2 Performance</a:t>
              </a:r>
              <a:endParaRPr kumimoji="0" lang="en-US" sz="20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endParaRPr>
            </a:p>
          </p:txBody>
        </p:sp>
        <p:sp>
          <p:nvSpPr>
            <p:cNvPr id="16" name="TextBox 12">
              <a:extLst>
                <a:ext uri="{FF2B5EF4-FFF2-40B4-BE49-F238E27FC236}">
                  <a16:creationId xmlns:a16="http://schemas.microsoft.com/office/drawing/2014/main" xmlns="" id="{81DC876A-DC5B-4E3E-9E6C-1975BDE5FBF8}"/>
                </a:ext>
              </a:extLst>
            </p:cNvPr>
            <p:cNvSpPr txBox="1"/>
            <p:nvPr/>
          </p:nvSpPr>
          <p:spPr>
            <a:xfrm>
              <a:off x="3009900" y="1256639"/>
              <a:ext cx="4114800" cy="28341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rgbClr val="00764B"/>
                  </a:solidFill>
                  <a:effectLst/>
                  <a:uLnTx/>
                  <a:uFillTx/>
                  <a:latin typeface="Arialle"/>
                  <a:ea typeface="+mn-ea"/>
                  <a:cs typeface="+mn-cs"/>
                </a:rPr>
                <a:t>Meeting: Portfolio Committee</a:t>
              </a:r>
              <a:endParaRPr kumimoji="0" lang="en-US" i="0" u="none" strike="noStrike" kern="1200" cap="none" spc="0" normalizeH="0" baseline="0" noProof="0" dirty="0">
                <a:ln>
                  <a:noFill/>
                </a:ln>
                <a:solidFill>
                  <a:srgbClr val="00764B"/>
                </a:solidFill>
                <a:effectLst/>
                <a:uLnTx/>
                <a:uFillTx/>
                <a:latin typeface="Arialle"/>
                <a:ea typeface="+mn-ea"/>
                <a:cs typeface="+mn-cs"/>
              </a:endParaRPr>
            </a:p>
          </p:txBody>
        </p:sp>
        <p:sp>
          <p:nvSpPr>
            <p:cNvPr id="17" name="TextBox 16">
              <a:extLst>
                <a:ext uri="{FF2B5EF4-FFF2-40B4-BE49-F238E27FC236}">
                  <a16:creationId xmlns:a16="http://schemas.microsoft.com/office/drawing/2014/main" xmlns="" id="{0EFDAEC0-2A0D-4907-9934-0C1241E1AE09}"/>
                </a:ext>
              </a:extLst>
            </p:cNvPr>
            <p:cNvSpPr txBox="1"/>
            <p:nvPr/>
          </p:nvSpPr>
          <p:spPr>
            <a:xfrm>
              <a:off x="3009900" y="1902622"/>
              <a:ext cx="4114800" cy="923330"/>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rgbClr val="00764B"/>
                  </a:solidFill>
                  <a:effectLst/>
                  <a:uLnTx/>
                  <a:uFillTx/>
                  <a:latin typeface="Arialle"/>
                  <a:ea typeface="+mn-ea"/>
                  <a:cs typeface="+mn-cs"/>
                </a:rPr>
                <a:t>Date: </a:t>
              </a:r>
              <a:r>
                <a:rPr lang="en-US" b="1" dirty="0">
                  <a:solidFill>
                    <a:srgbClr val="00764B"/>
                  </a:solidFill>
                  <a:latin typeface="Arialle"/>
                </a:rPr>
                <a:t>23</a:t>
              </a:r>
              <a:r>
                <a:rPr kumimoji="0" lang="en-US" b="1" i="0" u="none" strike="noStrike" kern="1200" cap="none" spc="0" normalizeH="0" baseline="0" noProof="0" dirty="0">
                  <a:ln>
                    <a:noFill/>
                  </a:ln>
                  <a:solidFill>
                    <a:srgbClr val="00764B"/>
                  </a:solidFill>
                  <a:effectLst/>
                  <a:uLnTx/>
                  <a:uFillTx/>
                  <a:latin typeface="Arialle"/>
                  <a:ea typeface="+mn-ea"/>
                  <a:cs typeface="+mn-cs"/>
                </a:rPr>
                <a:t> November 2022</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764B"/>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rgbClr val="00764B"/>
                  </a:solidFill>
                  <a:effectLst/>
                  <a:uLnTx/>
                  <a:uFillTx/>
                  <a:latin typeface="Arialle"/>
                  <a:ea typeface="+mn-ea"/>
                  <a:cs typeface="+mn-cs"/>
                </a:rPr>
                <a:t>Presenter: Mr. Nkosikhona Mbatha</a:t>
              </a:r>
              <a:endParaRPr kumimoji="0" lang="en-US" b="0" i="0" u="none" strike="noStrike" kern="1200" cap="none" spc="0" normalizeH="0" baseline="0" noProof="0" dirty="0">
                <a:ln>
                  <a:noFill/>
                </a:ln>
                <a:solidFill>
                  <a:srgbClr val="00764B"/>
                </a:solidFill>
                <a:effectLst/>
                <a:uLnTx/>
                <a:uFillTx/>
                <a:latin typeface="Arialle"/>
                <a:ea typeface="+mn-ea"/>
                <a:cs typeface="+mn-cs"/>
              </a:endParaRPr>
            </a:p>
          </p:txBody>
        </p:sp>
      </p:grpSp>
    </p:spTree>
    <p:extLst>
      <p:ext uri="{BB962C8B-B14F-4D97-AF65-F5344CB8AC3E}">
        <p14:creationId xmlns:p14="http://schemas.microsoft.com/office/powerpoint/2010/main" xmlns="" val="291256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462333" y="-10269"/>
            <a:ext cx="85306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 PROGRAMME 1: Township, Rural and Informal Business</a:t>
            </a:r>
          </a:p>
        </p:txBody>
      </p:sp>
      <p:graphicFrame>
        <p:nvGraphicFramePr>
          <p:cNvPr id="4" name="Table 3">
            <a:extLst>
              <a:ext uri="{FF2B5EF4-FFF2-40B4-BE49-F238E27FC236}">
                <a16:creationId xmlns:a16="http://schemas.microsoft.com/office/drawing/2014/main" xmlns="" id="{07EDFF43-325E-A15F-9E5E-2EA9CC04E8AF}"/>
              </a:ext>
            </a:extLst>
          </p:cNvPr>
          <p:cNvGraphicFramePr>
            <a:graphicFrameLocks noGrp="1"/>
          </p:cNvGraphicFramePr>
          <p:nvPr>
            <p:extLst>
              <p:ext uri="{D42A27DB-BD31-4B8C-83A1-F6EECF244321}">
                <p14:modId xmlns:p14="http://schemas.microsoft.com/office/powerpoint/2010/main" xmlns="" val="3053545003"/>
              </p:ext>
            </p:extLst>
          </p:nvPr>
        </p:nvGraphicFramePr>
        <p:xfrm>
          <a:off x="14948" y="528133"/>
          <a:ext cx="9144001" cy="6329867"/>
        </p:xfrm>
        <a:graphic>
          <a:graphicData uri="http://schemas.openxmlformats.org/drawingml/2006/table">
            <a:tbl>
              <a:tblPr firstRow="1" firstCol="1" bandRow="1">
                <a:tableStyleId>{E8B1032C-EA38-4F05-BA0D-38AFFFC7BED3}</a:tableStyleId>
              </a:tblPr>
              <a:tblGrid>
                <a:gridCol w="470963">
                  <a:extLst>
                    <a:ext uri="{9D8B030D-6E8A-4147-A177-3AD203B41FA5}">
                      <a16:colId xmlns:a16="http://schemas.microsoft.com/office/drawing/2014/main" xmlns="" val="819933489"/>
                    </a:ext>
                  </a:extLst>
                </a:gridCol>
                <a:gridCol w="1851322">
                  <a:extLst>
                    <a:ext uri="{9D8B030D-6E8A-4147-A177-3AD203B41FA5}">
                      <a16:colId xmlns:a16="http://schemas.microsoft.com/office/drawing/2014/main" xmlns="" val="2406577313"/>
                    </a:ext>
                  </a:extLst>
                </a:gridCol>
                <a:gridCol w="738980">
                  <a:extLst>
                    <a:ext uri="{9D8B030D-6E8A-4147-A177-3AD203B41FA5}">
                      <a16:colId xmlns:a16="http://schemas.microsoft.com/office/drawing/2014/main" xmlns="" val="1954622974"/>
                    </a:ext>
                  </a:extLst>
                </a:gridCol>
                <a:gridCol w="706447">
                  <a:extLst>
                    <a:ext uri="{9D8B030D-6E8A-4147-A177-3AD203B41FA5}">
                      <a16:colId xmlns:a16="http://schemas.microsoft.com/office/drawing/2014/main" xmlns="" val="4076265291"/>
                    </a:ext>
                  </a:extLst>
                </a:gridCol>
                <a:gridCol w="706447">
                  <a:extLst>
                    <a:ext uri="{9D8B030D-6E8A-4147-A177-3AD203B41FA5}">
                      <a16:colId xmlns:a16="http://schemas.microsoft.com/office/drawing/2014/main" xmlns="" val="2039551805"/>
                    </a:ext>
                  </a:extLst>
                </a:gridCol>
                <a:gridCol w="706447">
                  <a:extLst>
                    <a:ext uri="{9D8B030D-6E8A-4147-A177-3AD203B41FA5}">
                      <a16:colId xmlns:a16="http://schemas.microsoft.com/office/drawing/2014/main" xmlns="" val="267378021"/>
                    </a:ext>
                  </a:extLst>
                </a:gridCol>
                <a:gridCol w="1786251">
                  <a:extLst>
                    <a:ext uri="{9D8B030D-6E8A-4147-A177-3AD203B41FA5}">
                      <a16:colId xmlns:a16="http://schemas.microsoft.com/office/drawing/2014/main" xmlns="" val="2644008093"/>
                    </a:ext>
                  </a:extLst>
                </a:gridCol>
                <a:gridCol w="943429">
                  <a:extLst>
                    <a:ext uri="{9D8B030D-6E8A-4147-A177-3AD203B41FA5}">
                      <a16:colId xmlns:a16="http://schemas.microsoft.com/office/drawing/2014/main" xmlns="" val="1112253853"/>
                    </a:ext>
                  </a:extLst>
                </a:gridCol>
                <a:gridCol w="567070">
                  <a:extLst>
                    <a:ext uri="{9D8B030D-6E8A-4147-A177-3AD203B41FA5}">
                      <a16:colId xmlns:a16="http://schemas.microsoft.com/office/drawing/2014/main" xmlns="" val="573764063"/>
                    </a:ext>
                  </a:extLst>
                </a:gridCol>
                <a:gridCol w="666645">
                  <a:extLst>
                    <a:ext uri="{9D8B030D-6E8A-4147-A177-3AD203B41FA5}">
                      <a16:colId xmlns:a16="http://schemas.microsoft.com/office/drawing/2014/main" xmlns="" val="124914493"/>
                    </a:ext>
                  </a:extLst>
                </a:gridCol>
              </a:tblGrid>
              <a:tr h="569254">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1261387">
                <a:tc>
                  <a:txBody>
                    <a:bodyPr/>
                    <a:lstStyle/>
                    <a:p>
                      <a:pPr algn="ctr">
                        <a:lnSpc>
                          <a:spcPct val="115000"/>
                        </a:lnSpc>
                        <a:spcAft>
                          <a:spcPts val="0"/>
                        </a:spcAft>
                      </a:pPr>
                      <a:r>
                        <a:rPr lang="en-ZA" sz="1400" b="1" dirty="0">
                          <a:solidFill>
                            <a:sysClr val="windowText" lastClr="000000"/>
                          </a:solidFill>
                          <a:effectLst/>
                        </a:rPr>
                        <a:t>1.1</a:t>
                      </a:r>
                      <a:endParaRPr lang="en-ZA" sz="14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49681" marR="49681" marT="0" marB="0" anchor="ctr"/>
                </a:tc>
                <a:tc>
                  <a:txBody>
                    <a:bodyPr/>
                    <a:lstStyle/>
                    <a:p>
                      <a:pPr algn="ctr">
                        <a:lnSpc>
                          <a:spcPct val="115000"/>
                        </a:lnSpc>
                        <a:spcAft>
                          <a:spcPts val="0"/>
                        </a:spcAft>
                      </a:pPr>
                      <a:r>
                        <a:rPr lang="en-US" sz="1200" b="1" dirty="0">
                          <a:effectLst/>
                        </a:rPr>
                        <a:t>Number of SMMEs &amp; Cooperatives reached through entrepreneurship awareness sessions</a:t>
                      </a:r>
                      <a:endParaRPr lang="en-ZA" sz="12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49681" marR="49681" marT="0" marB="0" anchor="ctr"/>
                </a:tc>
                <a:tc>
                  <a:txBody>
                    <a:bodyPr/>
                    <a:lstStyle/>
                    <a:p>
                      <a:pPr algn="ctr">
                        <a:lnSpc>
                          <a:spcPct val="115000"/>
                        </a:lnSpc>
                      </a:pPr>
                      <a:r>
                        <a:rPr lang="en-ZA" sz="1000" b="1" dirty="0">
                          <a:solidFill>
                            <a:srgbClr val="000000"/>
                          </a:solidFill>
                          <a:effectLst/>
                        </a:rPr>
                        <a:t>20 000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0000"/>
                          </a:solidFill>
                          <a:effectLst/>
                        </a:rPr>
                        <a:t>7 000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24 087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solidFill>
                            <a:srgbClr val="00B0F0"/>
                          </a:solidFill>
                          <a:effectLst/>
                        </a:rPr>
                        <a:t>17 087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Overachievement is due to awareness events, briefing sessions on how to start your own business, CIPC registrations, SARS &amp; workshops on the art of pitching.</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solidFill>
                            <a:srgbClr val="000000"/>
                          </a:solidFill>
                          <a:effectLst/>
                        </a:rPr>
                        <a:t>10 000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52 128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70575840"/>
                  </a:ext>
                </a:extLst>
              </a:tr>
              <a:tr h="84291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1.2</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township &amp; rural business supported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solidFill>
                            <a:srgbClr val="000000"/>
                          </a:solidFill>
                          <a:effectLst/>
                        </a:rPr>
                        <a:t>16 000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5 000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6 241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1 241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The target was achieved due to an increased number of leads that were generated in the previous quarter.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spcBef>
                          <a:spcPts val="600"/>
                        </a:spcBef>
                        <a:spcAft>
                          <a:spcPts val="600"/>
                        </a:spcAft>
                      </a:pPr>
                      <a:r>
                        <a:rPr lang="en-ZA" sz="1000">
                          <a:effectLst/>
                        </a:rPr>
                        <a:t>8 000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10 282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30391553"/>
                  </a:ext>
                </a:extLst>
              </a:tr>
              <a:tr h="152832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rgbClr val="FF0000"/>
                          </a:solidFill>
                          <a:effectLst/>
                          <a:uLnTx/>
                          <a:uFillTx/>
                        </a:rPr>
                        <a:t>1.3</a:t>
                      </a:r>
                      <a:endParaRPr kumimoji="0" lang="en-ZA" sz="14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rgbClr val="FF0000"/>
                          </a:solidFill>
                          <a:effectLst/>
                        </a:rPr>
                        <a:t>Number of new Incubation Centres established</a:t>
                      </a:r>
                      <a:endParaRPr lang="en-ZA" sz="1200" b="1" kern="12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solidFill>
                            <a:srgbClr val="FF0000"/>
                          </a:solidFill>
                          <a:effectLst/>
                        </a:rPr>
                        <a:t>11</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rPr>
                        <a:t>3</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rPr>
                        <a:t>0</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FF0000"/>
                          </a:solidFill>
                          <a:effectLst/>
                        </a:rPr>
                        <a:t>-3</a:t>
                      </a:r>
                      <a:endParaRPr lang="en-ZA"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solidFill>
                            <a:srgbClr val="FF0000"/>
                          </a:solidFill>
                          <a:effectLst/>
                        </a:rPr>
                        <a:t>A Call for new Incubators was made on the 01st June 2022. Committee. Adjudication was put on hold due to review of the Policy, elevation of the Adjudication Committee as well as review of the Terms of Reference.</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solidFill>
                            <a:srgbClr val="FF0000"/>
                          </a:solidFill>
                          <a:effectLst/>
                        </a:rPr>
                        <a:t>Adjudication will resume in November post the reworked/ amended policy being approved by the Board.</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dirty="0">
                          <a:solidFill>
                            <a:srgbClr val="FF0000"/>
                          </a:solidFill>
                          <a:effectLst/>
                        </a:rPr>
                        <a:t>3</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rPr>
                        <a:t>0</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54931636"/>
                  </a:ext>
                </a:extLst>
              </a:tr>
              <a:tr h="152832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rgbClr val="FF0000"/>
                          </a:solidFill>
                          <a:effectLst/>
                          <a:uLnTx/>
                          <a:uFillTx/>
                        </a:rPr>
                        <a:t>1.4 </a:t>
                      </a:r>
                      <a:endParaRPr kumimoji="0" lang="en-ZA" sz="14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rgbClr val="FF0000"/>
                          </a:solidFill>
                          <a:effectLst/>
                        </a:rPr>
                        <a:t>Number of new Seda access point</a:t>
                      </a:r>
                      <a:endParaRPr lang="en-ZA" sz="1200" b="1" kern="12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solidFill>
                            <a:srgbClr val="FF0000"/>
                          </a:solidFill>
                          <a:effectLst/>
                        </a:rPr>
                        <a:t>80</a:t>
                      </a:r>
                      <a:endParaRPr lang="en-ZA"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solidFill>
                            <a:srgbClr val="FF0000"/>
                          </a:solidFill>
                          <a:effectLst/>
                        </a:rPr>
                        <a:t>20</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rPr>
                        <a:t>4</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FF0000"/>
                          </a:solidFill>
                          <a:effectLst/>
                        </a:rPr>
                        <a:t>-16</a:t>
                      </a:r>
                      <a:endParaRPr lang="en-ZA"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solidFill>
                            <a:srgbClr val="FF0000"/>
                          </a:solidFill>
                          <a:effectLst/>
                        </a:rPr>
                        <a:t>7 Provinces issued calls for proposals. The remaining 2 will do so in October. 3 Provinces are at contracting stage. Others are conducting site verifications as part of the evaluation 4 contracts were signed in </a:t>
                      </a:r>
                      <a:r>
                        <a:rPr lang="en-ZA" sz="1000" dirty="0" err="1">
                          <a:solidFill>
                            <a:srgbClr val="FF0000"/>
                          </a:solidFill>
                          <a:effectLst/>
                        </a:rPr>
                        <a:t>Moretele</a:t>
                      </a:r>
                      <a:r>
                        <a:rPr lang="en-ZA" sz="1000" dirty="0">
                          <a:solidFill>
                            <a:srgbClr val="FF0000"/>
                          </a:solidFill>
                          <a:effectLst/>
                        </a:rPr>
                        <a:t> Municipality</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solidFill>
                            <a:srgbClr val="FF0000"/>
                          </a:solidFill>
                          <a:effectLst/>
                        </a:rPr>
                        <a:t>The organisation is aiming to finalise all contracts by the end of the 3rd quarter</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solidFill>
                            <a:srgbClr val="FF0000"/>
                          </a:solidFill>
                          <a:effectLst/>
                        </a:rPr>
                        <a:t>40</a:t>
                      </a:r>
                      <a:endParaRPr lang="en-ZA"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2973757"/>
                  </a:ext>
                </a:extLst>
              </a:tr>
              <a:tr h="59966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1.5</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Ecosystem Development Plan implementation</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solidFill>
                            <a:srgbClr val="000000"/>
                          </a:solidFill>
                          <a:effectLst/>
                        </a:rPr>
                        <a:t>40%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Not due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None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0000"/>
                          </a:solidFill>
                          <a:effectLst/>
                        </a:rPr>
                        <a:t>-</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99531751"/>
                  </a:ext>
                </a:extLst>
              </a:tr>
            </a:tbl>
          </a:graphicData>
        </a:graphic>
      </p:graphicFrame>
    </p:spTree>
    <p:extLst>
      <p:ext uri="{BB962C8B-B14F-4D97-AF65-F5344CB8AC3E}">
        <p14:creationId xmlns:p14="http://schemas.microsoft.com/office/powerpoint/2010/main" xmlns="" val="18404819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462333" y="-10269"/>
            <a:ext cx="87867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PROGRAMME 2: Business Competitiveness and Viability</a:t>
            </a:r>
          </a:p>
        </p:txBody>
      </p:sp>
      <p:graphicFrame>
        <p:nvGraphicFramePr>
          <p:cNvPr id="2" name="Table 1">
            <a:extLst>
              <a:ext uri="{FF2B5EF4-FFF2-40B4-BE49-F238E27FC236}">
                <a16:creationId xmlns:a16="http://schemas.microsoft.com/office/drawing/2014/main" xmlns="" id="{4DE98724-B5DE-D129-EBF1-139BD74EA229}"/>
              </a:ext>
            </a:extLst>
          </p:cNvPr>
          <p:cNvGraphicFramePr>
            <a:graphicFrameLocks noGrp="1"/>
          </p:cNvGraphicFramePr>
          <p:nvPr>
            <p:extLst>
              <p:ext uri="{D42A27DB-BD31-4B8C-83A1-F6EECF244321}">
                <p14:modId xmlns:p14="http://schemas.microsoft.com/office/powerpoint/2010/main" xmlns="" val="1050396706"/>
              </p:ext>
            </p:extLst>
          </p:nvPr>
        </p:nvGraphicFramePr>
        <p:xfrm>
          <a:off x="0" y="548681"/>
          <a:ext cx="9143999" cy="6309320"/>
        </p:xfrm>
        <a:graphic>
          <a:graphicData uri="http://schemas.openxmlformats.org/drawingml/2006/table">
            <a:tbl>
              <a:tblPr firstRow="1" firstCol="1" bandRow="1">
                <a:tableStyleId>{8799B23B-EC83-4686-B30A-512413B5E67A}</a:tableStyleId>
              </a:tblPr>
              <a:tblGrid>
                <a:gridCol w="463014">
                  <a:extLst>
                    <a:ext uri="{9D8B030D-6E8A-4147-A177-3AD203B41FA5}">
                      <a16:colId xmlns:a16="http://schemas.microsoft.com/office/drawing/2014/main" xmlns="" val="819933489"/>
                    </a:ext>
                  </a:extLst>
                </a:gridCol>
                <a:gridCol w="1922510">
                  <a:extLst>
                    <a:ext uri="{9D8B030D-6E8A-4147-A177-3AD203B41FA5}">
                      <a16:colId xmlns:a16="http://schemas.microsoft.com/office/drawing/2014/main" xmlns="" val="2406577313"/>
                    </a:ext>
                  </a:extLst>
                </a:gridCol>
                <a:gridCol w="650598">
                  <a:extLst>
                    <a:ext uri="{9D8B030D-6E8A-4147-A177-3AD203B41FA5}">
                      <a16:colId xmlns:a16="http://schemas.microsoft.com/office/drawing/2014/main" xmlns="" val="1954622974"/>
                    </a:ext>
                  </a:extLst>
                </a:gridCol>
                <a:gridCol w="822335">
                  <a:extLst>
                    <a:ext uri="{9D8B030D-6E8A-4147-A177-3AD203B41FA5}">
                      <a16:colId xmlns:a16="http://schemas.microsoft.com/office/drawing/2014/main" xmlns="" val="4076265291"/>
                    </a:ext>
                  </a:extLst>
                </a:gridCol>
                <a:gridCol w="694522">
                  <a:extLst>
                    <a:ext uri="{9D8B030D-6E8A-4147-A177-3AD203B41FA5}">
                      <a16:colId xmlns:a16="http://schemas.microsoft.com/office/drawing/2014/main" xmlns="" val="2039551805"/>
                    </a:ext>
                  </a:extLst>
                </a:gridCol>
                <a:gridCol w="694522">
                  <a:extLst>
                    <a:ext uri="{9D8B030D-6E8A-4147-A177-3AD203B41FA5}">
                      <a16:colId xmlns:a16="http://schemas.microsoft.com/office/drawing/2014/main" xmlns="" val="267378021"/>
                    </a:ext>
                  </a:extLst>
                </a:gridCol>
                <a:gridCol w="1764495">
                  <a:extLst>
                    <a:ext uri="{9D8B030D-6E8A-4147-A177-3AD203B41FA5}">
                      <a16:colId xmlns:a16="http://schemas.microsoft.com/office/drawing/2014/main" xmlns="" val="2644008093"/>
                    </a:ext>
                  </a:extLst>
                </a:gridCol>
                <a:gridCol w="749693">
                  <a:extLst>
                    <a:ext uri="{9D8B030D-6E8A-4147-A177-3AD203B41FA5}">
                      <a16:colId xmlns:a16="http://schemas.microsoft.com/office/drawing/2014/main" xmlns="" val="1112253853"/>
                    </a:ext>
                  </a:extLst>
                </a:gridCol>
                <a:gridCol w="649748">
                  <a:extLst>
                    <a:ext uri="{9D8B030D-6E8A-4147-A177-3AD203B41FA5}">
                      <a16:colId xmlns:a16="http://schemas.microsoft.com/office/drawing/2014/main" xmlns="" val="573764063"/>
                    </a:ext>
                  </a:extLst>
                </a:gridCol>
                <a:gridCol w="732562">
                  <a:extLst>
                    <a:ext uri="{9D8B030D-6E8A-4147-A177-3AD203B41FA5}">
                      <a16:colId xmlns:a16="http://schemas.microsoft.com/office/drawing/2014/main" xmlns="" val="124914493"/>
                    </a:ext>
                  </a:extLst>
                </a:gridCol>
              </a:tblGrid>
              <a:tr h="554856">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1153332">
                <a:tc>
                  <a:txBody>
                    <a:bodyPr/>
                    <a:lstStyle/>
                    <a:p>
                      <a:pPr algn="ctr">
                        <a:lnSpc>
                          <a:spcPct val="115000"/>
                        </a:lnSpc>
                        <a:spcAft>
                          <a:spcPts val="0"/>
                        </a:spcAft>
                      </a:pPr>
                      <a:r>
                        <a:rPr lang="en-ZA" sz="1400" b="1" dirty="0">
                          <a:solidFill>
                            <a:sysClr val="windowText" lastClr="000000"/>
                          </a:solidFill>
                          <a:effectLst/>
                        </a:rPr>
                        <a:t>2.1</a:t>
                      </a:r>
                      <a:endParaRPr lang="en-ZA" sz="14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exposed to Local markets</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2 000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600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1 119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519</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Access to Local market interventions like mall activation, pop-up markets &amp; enterprise and supplier development contributed to this performance.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1 000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1 575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70575840"/>
                  </a:ext>
                </a:extLst>
              </a:tr>
              <a:tr h="83299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2.2</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a:solidFill>
                            <a:schemeClr val="tx1"/>
                          </a:solidFill>
                          <a:effectLst/>
                        </a:rPr>
                        <a:t>Number of SMMEs &amp; Cooperatives supported to participate in the international markets</a:t>
                      </a:r>
                      <a:endParaRPr lang="en-ZA" sz="1200" b="1"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1 000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300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476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176</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Seda was able to support a significant number of clients to participate in many tradeshows.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500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690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30391553"/>
                  </a:ext>
                </a:extLst>
              </a:tr>
              <a:tr h="94245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2.3 </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assisted through Incubation programme</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2 500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1 000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1 588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588</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A higher number of clients were enrolled into the incubation programme.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1 000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1 356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66718583"/>
                  </a:ext>
                </a:extLst>
              </a:tr>
              <a:tr h="89030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2.4</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assisted with Productivity improvement</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effectLst/>
                        </a:rPr>
                        <a:t>2 000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500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521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21</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The increase in performance was due to the increased demand of productivity improvement trainings.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1 000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1 428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3317960"/>
                  </a:ext>
                </a:extLst>
              </a:tr>
              <a:tr h="193538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rgbClr val="FF0000"/>
                          </a:solidFill>
                          <a:effectLst/>
                          <a:uLnTx/>
                          <a:uFillTx/>
                        </a:rPr>
                        <a:t>2.5</a:t>
                      </a:r>
                      <a:endParaRPr kumimoji="0" lang="en-ZA" sz="14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rgbClr val="FF0000"/>
                          </a:solidFill>
                          <a:effectLst/>
                        </a:rPr>
                        <a:t>Number of SMMEs &amp; Cooperatives assisted through the Technology Transfer Assistance Programme</a:t>
                      </a:r>
                      <a:endParaRPr lang="en-ZA" sz="1200" b="1" kern="12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solidFill>
                            <a:srgbClr val="FF0000"/>
                          </a:solidFill>
                          <a:effectLst/>
                        </a:rPr>
                        <a:t>70</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rPr>
                        <a:t>20</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FF0000"/>
                          </a:solidFill>
                          <a:effectLst/>
                        </a:rPr>
                        <a:t>0</a:t>
                      </a:r>
                      <a:endParaRPr lang="en-ZA"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rPr>
                        <a:t>-20</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solidFill>
                            <a:srgbClr val="FF0000"/>
                          </a:solidFill>
                          <a:effectLst/>
                        </a:rPr>
                        <a:t>The Technical Committee Meetings and Adjudication Committee Meetings was put on hold due to the review of the TTA Policy, elevation of the Adjudication Committee to EXCO as well as review of the Terms of Reference and SOPs.</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ZA" sz="1000" dirty="0">
                          <a:solidFill>
                            <a:srgbClr val="FF0000"/>
                          </a:solidFill>
                          <a:effectLst/>
                        </a:rPr>
                        <a:t>The Technical Committee and Adjudication Committee Meetings will resume in November</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ctr" defTabSz="914400" rtl="0" eaLnBrk="1" latinLnBrk="0" hangingPunct="1">
                        <a:lnSpc>
                          <a:spcPct val="115000"/>
                        </a:lnSpc>
                      </a:pPr>
                      <a:r>
                        <a:rPr lang="en-ZA" sz="1000" kern="1200">
                          <a:solidFill>
                            <a:srgbClr val="00B0F0"/>
                          </a:solidFill>
                          <a:effectLst/>
                          <a:latin typeface="+mn-lt"/>
                          <a:ea typeface="+mn-ea"/>
                          <a:cs typeface="+mn-cs"/>
                        </a:rPr>
                        <a:t>30</a:t>
                      </a:r>
                    </a:p>
                  </a:txBody>
                  <a:tcPr marL="68580" marR="68580" marT="0" marB="0" anchor="ctr"/>
                </a:tc>
                <a:tc>
                  <a:txBody>
                    <a:bodyPr/>
                    <a:lstStyle/>
                    <a:p>
                      <a:pPr marL="0" algn="ctr" defTabSz="914400" rtl="0" eaLnBrk="1" latinLnBrk="0" hangingPunct="1">
                        <a:lnSpc>
                          <a:spcPct val="115000"/>
                        </a:lnSpc>
                      </a:pPr>
                      <a:r>
                        <a:rPr lang="en-ZA" sz="1000" kern="1200" dirty="0">
                          <a:solidFill>
                            <a:srgbClr val="00B0F0"/>
                          </a:solidFill>
                          <a:effectLst/>
                          <a:latin typeface="+mn-lt"/>
                          <a:ea typeface="+mn-ea"/>
                          <a:cs typeface="+mn-cs"/>
                        </a:rPr>
                        <a:t>32</a:t>
                      </a:r>
                    </a:p>
                  </a:txBody>
                  <a:tcPr marL="68580" marR="68580" marT="0" marB="0" anchor="ctr"/>
                </a:tc>
                <a:extLst>
                  <a:ext uri="{0D108BD9-81ED-4DB2-BD59-A6C34878D82A}">
                    <a16:rowId xmlns:a16="http://schemas.microsoft.com/office/drawing/2014/main" xmlns="" val="2972248465"/>
                  </a:ext>
                </a:extLst>
              </a:tr>
            </a:tbl>
          </a:graphicData>
        </a:graphic>
      </p:graphicFrame>
    </p:spTree>
    <p:extLst>
      <p:ext uri="{BB962C8B-B14F-4D97-AF65-F5344CB8AC3E}">
        <p14:creationId xmlns:p14="http://schemas.microsoft.com/office/powerpoint/2010/main" xmlns="" val="32775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462333" y="-10269"/>
            <a:ext cx="87867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PROGRAMME 2: Business Competitiveness and Viability</a:t>
            </a:r>
          </a:p>
        </p:txBody>
      </p:sp>
      <p:graphicFrame>
        <p:nvGraphicFramePr>
          <p:cNvPr id="3" name="Table 2">
            <a:extLst>
              <a:ext uri="{FF2B5EF4-FFF2-40B4-BE49-F238E27FC236}">
                <a16:creationId xmlns:a16="http://schemas.microsoft.com/office/drawing/2014/main" xmlns="" id="{5BFDAE5A-8395-09CF-F536-D0654717853E}"/>
              </a:ext>
            </a:extLst>
          </p:cNvPr>
          <p:cNvGraphicFramePr>
            <a:graphicFrameLocks noGrp="1"/>
          </p:cNvGraphicFramePr>
          <p:nvPr/>
        </p:nvGraphicFramePr>
        <p:xfrm>
          <a:off x="35496" y="548680"/>
          <a:ext cx="9108503" cy="6353368"/>
        </p:xfrm>
        <a:graphic>
          <a:graphicData uri="http://schemas.openxmlformats.org/drawingml/2006/table">
            <a:tbl>
              <a:tblPr firstRow="1" firstCol="1" bandRow="1">
                <a:tableStyleId>{8799B23B-EC83-4686-B30A-512413B5E67A}</a:tableStyleId>
              </a:tblPr>
              <a:tblGrid>
                <a:gridCol w="461217">
                  <a:extLst>
                    <a:ext uri="{9D8B030D-6E8A-4147-A177-3AD203B41FA5}">
                      <a16:colId xmlns:a16="http://schemas.microsoft.com/office/drawing/2014/main" xmlns="" val="819933489"/>
                    </a:ext>
                  </a:extLst>
                </a:gridCol>
                <a:gridCol w="1915047">
                  <a:extLst>
                    <a:ext uri="{9D8B030D-6E8A-4147-A177-3AD203B41FA5}">
                      <a16:colId xmlns:a16="http://schemas.microsoft.com/office/drawing/2014/main" xmlns="" val="2406577313"/>
                    </a:ext>
                  </a:extLst>
                </a:gridCol>
                <a:gridCol w="698519">
                  <a:extLst>
                    <a:ext uri="{9D8B030D-6E8A-4147-A177-3AD203B41FA5}">
                      <a16:colId xmlns:a16="http://schemas.microsoft.com/office/drawing/2014/main" xmlns="" val="1954622974"/>
                    </a:ext>
                  </a:extLst>
                </a:gridCol>
                <a:gridCol w="768696">
                  <a:extLst>
                    <a:ext uri="{9D8B030D-6E8A-4147-A177-3AD203B41FA5}">
                      <a16:colId xmlns:a16="http://schemas.microsoft.com/office/drawing/2014/main" xmlns="" val="4076265291"/>
                    </a:ext>
                  </a:extLst>
                </a:gridCol>
                <a:gridCol w="691826">
                  <a:extLst>
                    <a:ext uri="{9D8B030D-6E8A-4147-A177-3AD203B41FA5}">
                      <a16:colId xmlns:a16="http://schemas.microsoft.com/office/drawing/2014/main" xmlns="" val="2039551805"/>
                    </a:ext>
                  </a:extLst>
                </a:gridCol>
                <a:gridCol w="691826">
                  <a:extLst>
                    <a:ext uri="{9D8B030D-6E8A-4147-A177-3AD203B41FA5}">
                      <a16:colId xmlns:a16="http://schemas.microsoft.com/office/drawing/2014/main" xmlns="" val="267378021"/>
                    </a:ext>
                  </a:extLst>
                </a:gridCol>
                <a:gridCol w="1613629">
                  <a:extLst>
                    <a:ext uri="{9D8B030D-6E8A-4147-A177-3AD203B41FA5}">
                      <a16:colId xmlns:a16="http://schemas.microsoft.com/office/drawing/2014/main" xmlns="" val="2644008093"/>
                    </a:ext>
                  </a:extLst>
                </a:gridCol>
                <a:gridCol w="890799">
                  <a:extLst>
                    <a:ext uri="{9D8B030D-6E8A-4147-A177-3AD203B41FA5}">
                      <a16:colId xmlns:a16="http://schemas.microsoft.com/office/drawing/2014/main" xmlns="" val="1112253853"/>
                    </a:ext>
                  </a:extLst>
                </a:gridCol>
                <a:gridCol w="647226">
                  <a:extLst>
                    <a:ext uri="{9D8B030D-6E8A-4147-A177-3AD203B41FA5}">
                      <a16:colId xmlns:a16="http://schemas.microsoft.com/office/drawing/2014/main" xmlns="" val="573764063"/>
                    </a:ext>
                  </a:extLst>
                </a:gridCol>
                <a:gridCol w="729718">
                  <a:extLst>
                    <a:ext uri="{9D8B030D-6E8A-4147-A177-3AD203B41FA5}">
                      <a16:colId xmlns:a16="http://schemas.microsoft.com/office/drawing/2014/main" xmlns="" val="124914493"/>
                    </a:ext>
                  </a:extLst>
                </a:gridCol>
              </a:tblGrid>
              <a:tr h="634920">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1271924">
                <a:tc>
                  <a:txBody>
                    <a:bodyPr/>
                    <a:lstStyle/>
                    <a:p>
                      <a:pPr algn="ctr">
                        <a:lnSpc>
                          <a:spcPct val="115000"/>
                        </a:lnSpc>
                        <a:spcAft>
                          <a:spcPts val="0"/>
                        </a:spcAft>
                      </a:pPr>
                      <a:r>
                        <a:rPr lang="en-ZA" sz="1400" b="1" dirty="0">
                          <a:solidFill>
                            <a:sysClr val="windowText" lastClr="000000"/>
                          </a:solidFill>
                          <a:effectLst/>
                        </a:rPr>
                        <a:t>2.6</a:t>
                      </a:r>
                      <a:endParaRPr lang="en-ZA" sz="14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assisted with Quality improvements</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effectLst/>
                        </a:rPr>
                        <a:t>2 500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750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1 182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432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Performance was due to the increased demand of quality improvement interventions.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1 250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2 261</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70575840"/>
                  </a:ext>
                </a:extLst>
              </a:tr>
              <a:tr h="119134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2.7</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whose turnover has increased by 5% per annum</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450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150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930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780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Businesses assessed in the second quarter highlights a positive change in turnover.</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250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1 193</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30391553"/>
                  </a:ext>
                </a:extLst>
              </a:tr>
              <a:tr h="164899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2.8 </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jobs created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effectLst/>
                        </a:rPr>
                        <a:t>4 000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pPr>
                      <a:r>
                        <a:rPr lang="en-ZA" sz="1000" kern="1200" dirty="0">
                          <a:solidFill>
                            <a:schemeClr val="tx1"/>
                          </a:solidFill>
                          <a:effectLst/>
                        </a:rPr>
                        <a:t>1 200</a:t>
                      </a:r>
                      <a:endParaRPr lang="en-ZA" sz="1000"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pPr>
                      <a:r>
                        <a:rPr lang="en-ZA" sz="1000" kern="1200" dirty="0">
                          <a:solidFill>
                            <a:srgbClr val="00B0F0"/>
                          </a:solidFill>
                          <a:effectLst/>
                        </a:rPr>
                        <a:t>1 616</a:t>
                      </a:r>
                      <a:endParaRPr lang="en-ZA" sz="1000" kern="1200" dirty="0">
                        <a:solidFill>
                          <a:srgbClr val="00B0F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pPr>
                      <a:r>
                        <a:rPr lang="en-ZA" sz="1000" kern="1200" dirty="0">
                          <a:solidFill>
                            <a:srgbClr val="00B0F0"/>
                          </a:solidFill>
                          <a:effectLst/>
                        </a:rPr>
                        <a:t>416</a:t>
                      </a:r>
                      <a:endParaRPr lang="en-ZA" sz="1000" kern="1200" dirty="0">
                        <a:solidFill>
                          <a:srgbClr val="00B0F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Businesses assessed in the second quarter highlights a positive change in jobs creation. Majority of the supported businesses were large scale with high potential for jobs creation.</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None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2 000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2 256</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66718583"/>
                  </a:ext>
                </a:extLst>
              </a:tr>
              <a:tr h="1606187">
                <a:tc>
                  <a:txBody>
                    <a:bodyPr/>
                    <a:lstStyle/>
                    <a:p>
                      <a:pPr algn="ctr">
                        <a:lnSpc>
                          <a:spcPct val="115000"/>
                        </a:lnSpc>
                        <a:spcAft>
                          <a:spcPts val="0"/>
                        </a:spcAft>
                      </a:pPr>
                      <a:r>
                        <a:rPr lang="en-ZA" sz="1400" b="1" dirty="0">
                          <a:solidFill>
                            <a:sysClr val="windowText" lastClr="000000"/>
                          </a:solidFill>
                          <a:effectLst/>
                        </a:rPr>
                        <a:t>2.9</a:t>
                      </a:r>
                      <a:endParaRPr lang="en-ZA" sz="1400" b="1" dirty="0">
                        <a:solidFill>
                          <a:sysClr val="windowText" lastClr="000000"/>
                        </a:solidFill>
                        <a:effectLst/>
                        <a:latin typeface="+mn-lt"/>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jobs sustained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6 000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2 000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3 895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1 895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The high number of jobs sustained is a result of the number of interventions conducted with most of the assessed businesses focusing on retaining jobs due to the economic climate.</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3 000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6 525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42101712"/>
                  </a:ext>
                </a:extLst>
              </a:tr>
            </a:tbl>
          </a:graphicData>
        </a:graphic>
      </p:graphicFrame>
    </p:spTree>
    <p:extLst>
      <p:ext uri="{BB962C8B-B14F-4D97-AF65-F5344CB8AC3E}">
        <p14:creationId xmlns:p14="http://schemas.microsoft.com/office/powerpoint/2010/main" xmlns="" val="31947564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462333" y="-10269"/>
            <a:ext cx="87867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PROGRAMME 2: Business Competitiveness and Viability</a:t>
            </a:r>
          </a:p>
        </p:txBody>
      </p:sp>
      <p:graphicFrame>
        <p:nvGraphicFramePr>
          <p:cNvPr id="2" name="Table 1">
            <a:extLst>
              <a:ext uri="{FF2B5EF4-FFF2-40B4-BE49-F238E27FC236}">
                <a16:creationId xmlns:a16="http://schemas.microsoft.com/office/drawing/2014/main" xmlns="" id="{83897322-AADC-2B90-EBC4-5B4F6CA15B0D}"/>
              </a:ext>
            </a:extLst>
          </p:cNvPr>
          <p:cNvGraphicFramePr>
            <a:graphicFrameLocks noGrp="1"/>
          </p:cNvGraphicFramePr>
          <p:nvPr>
            <p:extLst>
              <p:ext uri="{D42A27DB-BD31-4B8C-83A1-F6EECF244321}">
                <p14:modId xmlns:p14="http://schemas.microsoft.com/office/powerpoint/2010/main" xmlns="" val="1335558688"/>
              </p:ext>
            </p:extLst>
          </p:nvPr>
        </p:nvGraphicFramePr>
        <p:xfrm>
          <a:off x="35496" y="548680"/>
          <a:ext cx="9108503" cy="5344521"/>
        </p:xfrm>
        <a:graphic>
          <a:graphicData uri="http://schemas.openxmlformats.org/drawingml/2006/table">
            <a:tbl>
              <a:tblPr firstRow="1" firstCol="1" bandRow="1">
                <a:tableStyleId>{8799B23B-EC83-4686-B30A-512413B5E67A}</a:tableStyleId>
              </a:tblPr>
              <a:tblGrid>
                <a:gridCol w="461217">
                  <a:extLst>
                    <a:ext uri="{9D8B030D-6E8A-4147-A177-3AD203B41FA5}">
                      <a16:colId xmlns:a16="http://schemas.microsoft.com/office/drawing/2014/main" xmlns="" val="819933489"/>
                    </a:ext>
                  </a:extLst>
                </a:gridCol>
                <a:gridCol w="1915047">
                  <a:extLst>
                    <a:ext uri="{9D8B030D-6E8A-4147-A177-3AD203B41FA5}">
                      <a16:colId xmlns:a16="http://schemas.microsoft.com/office/drawing/2014/main" xmlns="" val="2406577313"/>
                    </a:ext>
                  </a:extLst>
                </a:gridCol>
                <a:gridCol w="698519">
                  <a:extLst>
                    <a:ext uri="{9D8B030D-6E8A-4147-A177-3AD203B41FA5}">
                      <a16:colId xmlns:a16="http://schemas.microsoft.com/office/drawing/2014/main" xmlns="" val="1954622974"/>
                    </a:ext>
                  </a:extLst>
                </a:gridCol>
                <a:gridCol w="768696">
                  <a:extLst>
                    <a:ext uri="{9D8B030D-6E8A-4147-A177-3AD203B41FA5}">
                      <a16:colId xmlns:a16="http://schemas.microsoft.com/office/drawing/2014/main" xmlns="" val="4076265291"/>
                    </a:ext>
                  </a:extLst>
                </a:gridCol>
                <a:gridCol w="691826">
                  <a:extLst>
                    <a:ext uri="{9D8B030D-6E8A-4147-A177-3AD203B41FA5}">
                      <a16:colId xmlns:a16="http://schemas.microsoft.com/office/drawing/2014/main" xmlns="" val="2039551805"/>
                    </a:ext>
                  </a:extLst>
                </a:gridCol>
                <a:gridCol w="691826">
                  <a:extLst>
                    <a:ext uri="{9D8B030D-6E8A-4147-A177-3AD203B41FA5}">
                      <a16:colId xmlns:a16="http://schemas.microsoft.com/office/drawing/2014/main" xmlns="" val="267378021"/>
                    </a:ext>
                  </a:extLst>
                </a:gridCol>
                <a:gridCol w="1469613">
                  <a:extLst>
                    <a:ext uri="{9D8B030D-6E8A-4147-A177-3AD203B41FA5}">
                      <a16:colId xmlns:a16="http://schemas.microsoft.com/office/drawing/2014/main" xmlns="" val="2644008093"/>
                    </a:ext>
                  </a:extLst>
                </a:gridCol>
                <a:gridCol w="1034815">
                  <a:extLst>
                    <a:ext uri="{9D8B030D-6E8A-4147-A177-3AD203B41FA5}">
                      <a16:colId xmlns:a16="http://schemas.microsoft.com/office/drawing/2014/main" xmlns="" val="1112253853"/>
                    </a:ext>
                  </a:extLst>
                </a:gridCol>
                <a:gridCol w="647226">
                  <a:extLst>
                    <a:ext uri="{9D8B030D-6E8A-4147-A177-3AD203B41FA5}">
                      <a16:colId xmlns:a16="http://schemas.microsoft.com/office/drawing/2014/main" xmlns="" val="573764063"/>
                    </a:ext>
                  </a:extLst>
                </a:gridCol>
                <a:gridCol w="729718">
                  <a:extLst>
                    <a:ext uri="{9D8B030D-6E8A-4147-A177-3AD203B41FA5}">
                      <a16:colId xmlns:a16="http://schemas.microsoft.com/office/drawing/2014/main" xmlns="" val="124914493"/>
                    </a:ext>
                  </a:extLst>
                </a:gridCol>
              </a:tblGrid>
              <a:tr h="586435">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237904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rgbClr val="FF0000"/>
                          </a:solidFill>
                          <a:effectLst/>
                          <a:uLnTx/>
                          <a:uFillTx/>
                        </a:rPr>
                        <a:t>2.10</a:t>
                      </a:r>
                      <a:endParaRPr kumimoji="0" lang="en-ZA" sz="14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rgbClr val="FF0000"/>
                          </a:solidFill>
                          <a:effectLst/>
                        </a:rPr>
                        <a:t>Number of SMMEs &amp; Co-operatives supported in the priority sectors (Scale-Up / High Growth Potential)</a:t>
                      </a:r>
                      <a:endParaRPr lang="en-ZA" sz="1200" b="1" kern="1200"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dirty="0">
                          <a:solidFill>
                            <a:srgbClr val="FF0000"/>
                          </a:solidFill>
                          <a:effectLst/>
                        </a:rPr>
                        <a:t>100</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FF0000"/>
                          </a:solidFill>
                          <a:effectLst/>
                        </a:rPr>
                        <a:t>30</a:t>
                      </a:r>
                      <a:endParaRPr lang="en-ZA"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rPr>
                        <a:t>26</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FF0000"/>
                          </a:solidFill>
                          <a:effectLst/>
                        </a:rPr>
                        <a:t>-4</a:t>
                      </a:r>
                      <a:endParaRPr lang="en-ZA"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solidFill>
                            <a:srgbClr val="FF0000"/>
                          </a:solidFill>
                          <a:effectLst/>
                        </a:rPr>
                        <a:t>Branches couldn’t award high-value interventions due to budget constraints</a:t>
                      </a:r>
                      <a:endParaRPr lang="en-ZA"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solidFill>
                            <a:srgbClr val="FF0000"/>
                          </a:solidFill>
                          <a:effectLst/>
                        </a:rPr>
                        <a:t>Provinces were allocated additional budget, which should assist enable them to implement high end interventions.</a:t>
                      </a:r>
                      <a:endParaRPr lang="en-ZA"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5000"/>
                        </a:lnSpc>
                      </a:pPr>
                      <a:r>
                        <a:rPr lang="en-ZA" sz="1000" kern="1200">
                          <a:solidFill>
                            <a:srgbClr val="00B0F0"/>
                          </a:solidFill>
                          <a:effectLst/>
                          <a:latin typeface="+mn-lt"/>
                          <a:ea typeface="+mn-ea"/>
                          <a:cs typeface="+mn-cs"/>
                        </a:rPr>
                        <a:t>50</a:t>
                      </a:r>
                    </a:p>
                  </a:txBody>
                  <a:tcPr marL="68580" marR="68580" marT="0" marB="0" anchor="ctr"/>
                </a:tc>
                <a:tc>
                  <a:txBody>
                    <a:bodyPr/>
                    <a:lstStyle/>
                    <a:p>
                      <a:pPr marL="0" algn="ctr" defTabSz="914400" rtl="0" eaLnBrk="1" latinLnBrk="0" hangingPunct="1">
                        <a:lnSpc>
                          <a:spcPct val="115000"/>
                        </a:lnSpc>
                      </a:pPr>
                      <a:r>
                        <a:rPr lang="en-ZA" sz="1000" kern="1200" dirty="0">
                          <a:solidFill>
                            <a:srgbClr val="00B0F0"/>
                          </a:solidFill>
                          <a:effectLst/>
                          <a:latin typeface="+mn-lt"/>
                          <a:ea typeface="+mn-ea"/>
                          <a:cs typeface="+mn-cs"/>
                        </a:rPr>
                        <a:t>77</a:t>
                      </a:r>
                    </a:p>
                  </a:txBody>
                  <a:tcPr marL="68580" marR="68580" marT="0" marB="0" anchor="ctr"/>
                </a:tc>
                <a:extLst>
                  <a:ext uri="{0D108BD9-81ED-4DB2-BD59-A6C34878D82A}">
                    <a16:rowId xmlns:a16="http://schemas.microsoft.com/office/drawing/2014/main" xmlns="" val="2106528446"/>
                  </a:ext>
                </a:extLst>
              </a:tr>
              <a:tr h="237904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2.11</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SMMEs &amp; Co-operatives supported with training, mentorship &amp; coaching</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20 000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6 000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7 075</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1 075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The organisation conducted several training interventions such as </a:t>
                      </a:r>
                      <a:r>
                        <a:rPr lang="en-ZA" sz="1000" dirty="0" err="1">
                          <a:effectLst/>
                        </a:rPr>
                        <a:t>Empretec</a:t>
                      </a:r>
                      <a:r>
                        <a:rPr lang="en-ZA" sz="1000" dirty="0">
                          <a:effectLst/>
                        </a:rPr>
                        <a:t>, HACCP, business management, OHS and financial training.</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None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dirty="0">
                          <a:effectLst/>
                        </a:rPr>
                        <a:t>10 000</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11 277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66718583"/>
                  </a:ext>
                </a:extLst>
              </a:tr>
            </a:tbl>
          </a:graphicData>
        </a:graphic>
      </p:graphicFrame>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592889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2106199" y="5"/>
            <a:ext cx="502297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PROGRAMME 3: Administration</a:t>
            </a:r>
          </a:p>
        </p:txBody>
      </p:sp>
      <p:graphicFrame>
        <p:nvGraphicFramePr>
          <p:cNvPr id="2" name="Table 1">
            <a:extLst>
              <a:ext uri="{FF2B5EF4-FFF2-40B4-BE49-F238E27FC236}">
                <a16:creationId xmlns:a16="http://schemas.microsoft.com/office/drawing/2014/main" xmlns="" id="{C5322C29-79F7-6824-309D-C35F274A5D1B}"/>
              </a:ext>
            </a:extLst>
          </p:cNvPr>
          <p:cNvGraphicFramePr>
            <a:graphicFrameLocks noGrp="1"/>
          </p:cNvGraphicFramePr>
          <p:nvPr/>
        </p:nvGraphicFramePr>
        <p:xfrm>
          <a:off x="35496" y="548681"/>
          <a:ext cx="9108504" cy="6309319"/>
        </p:xfrm>
        <a:graphic>
          <a:graphicData uri="http://schemas.openxmlformats.org/drawingml/2006/table">
            <a:tbl>
              <a:tblPr firstRow="1" firstCol="1" bandRow="1">
                <a:tableStyleId>{E8B1032C-EA38-4F05-BA0D-38AFFFC7BED3}</a:tableStyleId>
              </a:tblPr>
              <a:tblGrid>
                <a:gridCol w="461217">
                  <a:extLst>
                    <a:ext uri="{9D8B030D-6E8A-4147-A177-3AD203B41FA5}">
                      <a16:colId xmlns:a16="http://schemas.microsoft.com/office/drawing/2014/main" xmlns="" val="819933489"/>
                    </a:ext>
                  </a:extLst>
                </a:gridCol>
                <a:gridCol w="1537392">
                  <a:extLst>
                    <a:ext uri="{9D8B030D-6E8A-4147-A177-3AD203B41FA5}">
                      <a16:colId xmlns:a16="http://schemas.microsoft.com/office/drawing/2014/main" xmlns="" val="2406577313"/>
                    </a:ext>
                  </a:extLst>
                </a:gridCol>
                <a:gridCol w="691826">
                  <a:extLst>
                    <a:ext uri="{9D8B030D-6E8A-4147-A177-3AD203B41FA5}">
                      <a16:colId xmlns:a16="http://schemas.microsoft.com/office/drawing/2014/main" xmlns="" val="1954622974"/>
                    </a:ext>
                  </a:extLst>
                </a:gridCol>
                <a:gridCol w="768696">
                  <a:extLst>
                    <a:ext uri="{9D8B030D-6E8A-4147-A177-3AD203B41FA5}">
                      <a16:colId xmlns:a16="http://schemas.microsoft.com/office/drawing/2014/main" xmlns="" val="4076265291"/>
                    </a:ext>
                  </a:extLst>
                </a:gridCol>
                <a:gridCol w="691826">
                  <a:extLst>
                    <a:ext uri="{9D8B030D-6E8A-4147-A177-3AD203B41FA5}">
                      <a16:colId xmlns:a16="http://schemas.microsoft.com/office/drawing/2014/main" xmlns="" val="2039551805"/>
                    </a:ext>
                  </a:extLst>
                </a:gridCol>
                <a:gridCol w="614957">
                  <a:extLst>
                    <a:ext uri="{9D8B030D-6E8A-4147-A177-3AD203B41FA5}">
                      <a16:colId xmlns:a16="http://schemas.microsoft.com/office/drawing/2014/main" xmlns="" val="267378021"/>
                    </a:ext>
                  </a:extLst>
                </a:gridCol>
                <a:gridCol w="1614262">
                  <a:extLst>
                    <a:ext uri="{9D8B030D-6E8A-4147-A177-3AD203B41FA5}">
                      <a16:colId xmlns:a16="http://schemas.microsoft.com/office/drawing/2014/main" xmlns="" val="2644008093"/>
                    </a:ext>
                  </a:extLst>
                </a:gridCol>
                <a:gridCol w="1351384">
                  <a:extLst>
                    <a:ext uri="{9D8B030D-6E8A-4147-A177-3AD203B41FA5}">
                      <a16:colId xmlns:a16="http://schemas.microsoft.com/office/drawing/2014/main" xmlns="" val="1112253853"/>
                    </a:ext>
                  </a:extLst>
                </a:gridCol>
                <a:gridCol w="647226">
                  <a:extLst>
                    <a:ext uri="{9D8B030D-6E8A-4147-A177-3AD203B41FA5}">
                      <a16:colId xmlns:a16="http://schemas.microsoft.com/office/drawing/2014/main" xmlns="" val="573764063"/>
                    </a:ext>
                  </a:extLst>
                </a:gridCol>
                <a:gridCol w="729718">
                  <a:extLst>
                    <a:ext uri="{9D8B030D-6E8A-4147-A177-3AD203B41FA5}">
                      <a16:colId xmlns:a16="http://schemas.microsoft.com/office/drawing/2014/main" xmlns="" val="124914493"/>
                    </a:ext>
                  </a:extLst>
                </a:gridCol>
              </a:tblGrid>
              <a:tr h="558262">
                <a:tc>
                  <a:txBody>
                    <a:bodyPr/>
                    <a:lstStyle/>
                    <a:p>
                      <a:pPr algn="ctr">
                        <a:spcAft>
                          <a:spcPts val="0"/>
                        </a:spcAft>
                      </a:pPr>
                      <a:r>
                        <a:rPr lang="en-ZA" sz="1200" b="1" dirty="0">
                          <a:effectLst/>
                        </a:rPr>
                        <a:t>No. </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Output indicator</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Annual Targets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Achievement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Q2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Reason for Variance</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Corrective Measures</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Target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tc>
                  <a:txBody>
                    <a:bodyPr/>
                    <a:lstStyle/>
                    <a:p>
                      <a:pPr algn="ctr">
                        <a:spcAft>
                          <a:spcPts val="0"/>
                        </a:spcAft>
                      </a:pPr>
                      <a:r>
                        <a:rPr lang="en-ZA" sz="1200" b="1" dirty="0">
                          <a:effectLst/>
                        </a:rPr>
                        <a:t>YTD Achieve-</a:t>
                      </a:r>
                    </a:p>
                    <a:p>
                      <a:pPr algn="ctr">
                        <a:spcAft>
                          <a:spcPts val="0"/>
                        </a:spcAft>
                      </a:pPr>
                      <a:r>
                        <a:rPr lang="en-ZA" sz="1200" b="1" dirty="0" err="1">
                          <a:effectLst/>
                        </a:rPr>
                        <a:t>ment</a:t>
                      </a:r>
                      <a:endParaRPr lang="en-ZA" sz="1200" b="1" dirty="0">
                        <a:effectLst/>
                        <a:latin typeface="+mn-lt"/>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xmlns="" val="1638189981"/>
                  </a:ext>
                </a:extLst>
              </a:tr>
              <a:tr h="82521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3.1</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Percentage of innovative ideas implemented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35%</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Not due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30391553"/>
                  </a:ext>
                </a:extLst>
              </a:tr>
              <a:tr h="149279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3.2</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Percentage of staff who performed at 311 &amp; above in the performance evaluation recognized for excellence</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60%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Not due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73462054"/>
                  </a:ext>
                </a:extLst>
              </a:tr>
              <a:tr h="74384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3.3</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a:solidFill>
                            <a:schemeClr val="tx1"/>
                          </a:solidFill>
                          <a:effectLst/>
                        </a:rPr>
                        <a:t>Percentage of staff satisfaction</a:t>
                      </a:r>
                      <a:endParaRPr lang="en-ZA" sz="1200" b="1"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50%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000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Not due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0000"/>
                          </a:solidFill>
                          <a:effectLst/>
                        </a:rPr>
                        <a:t>-</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73246329"/>
                  </a:ext>
                </a:extLst>
              </a:tr>
              <a:tr h="79655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3.4</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a:solidFill>
                            <a:schemeClr val="tx1"/>
                          </a:solidFill>
                          <a:effectLst/>
                        </a:rPr>
                        <a:t>Percentage of customer satisfaction</a:t>
                      </a:r>
                      <a:endParaRPr lang="en-ZA" sz="1200" b="1"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80%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80%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97%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17%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The target was exceeded due to positive feedback received from clients</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80%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97%</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69613319"/>
                  </a:ext>
                </a:extLst>
              </a:tr>
              <a:tr h="88202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3.5</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a:solidFill>
                            <a:schemeClr val="tx1"/>
                          </a:solidFill>
                          <a:effectLst/>
                        </a:rPr>
                        <a:t>Percentage of vacancy rate</a:t>
                      </a:r>
                      <a:endParaRPr lang="en-ZA" sz="1200" b="1" kern="12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10%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10%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4.8%</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5.2%</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Continuous engagements and follow-ups made to accelerate the filling of vacant positions</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600"/>
                        </a:spcBef>
                        <a:spcAft>
                          <a:spcPts val="600"/>
                        </a:spcAft>
                      </a:pPr>
                      <a:r>
                        <a:rPr lang="en-ZA" sz="1000">
                          <a:effectLst/>
                        </a:rPr>
                        <a:t>None</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10%</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B0F0"/>
                          </a:solidFill>
                          <a:effectLst/>
                        </a:rPr>
                        <a:t>7%</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35061483"/>
                  </a:ext>
                </a:extLst>
              </a:tr>
              <a:tr h="10106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ZA" sz="1400" b="1" u="none" strike="noStrike" kern="1200" cap="none" spc="0" normalizeH="0" baseline="0" noProof="0" dirty="0">
                          <a:ln>
                            <a:noFill/>
                          </a:ln>
                          <a:solidFill>
                            <a:sysClr val="windowText" lastClr="000000"/>
                          </a:solidFill>
                          <a:effectLst/>
                          <a:uLnTx/>
                          <a:uFillTx/>
                        </a:rPr>
                        <a:t>3.6</a:t>
                      </a:r>
                      <a:endParaRPr kumimoji="0" lang="en-ZA" sz="1400" b="1" i="0" u="none" strike="noStrike" kern="120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txBody>
                  <a:tcPr marL="49681" marR="49681" marT="0" marB="0" anchor="ctr"/>
                </a:tc>
                <a:tc>
                  <a:txBody>
                    <a:bodyPr/>
                    <a:lstStyle/>
                    <a:p>
                      <a:pPr marL="0" algn="ctr" defTabSz="914400" rtl="0" eaLnBrk="1" latinLnBrk="0" hangingPunct="1">
                        <a:lnSpc>
                          <a:spcPct val="115000"/>
                        </a:lnSpc>
                        <a:spcAft>
                          <a:spcPts val="0"/>
                        </a:spcAft>
                      </a:pPr>
                      <a:r>
                        <a:rPr lang="en-ZA" sz="1200" b="1" kern="1200" dirty="0">
                          <a:solidFill>
                            <a:schemeClr val="tx1"/>
                          </a:solidFill>
                          <a:effectLst/>
                        </a:rPr>
                        <a:t>Number of priority systems digitized</a:t>
                      </a:r>
                      <a:endParaRPr lang="en-ZA" sz="1200" b="1"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b="1">
                          <a:effectLst/>
                        </a:rPr>
                        <a:t>2</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a:solidFill>
                            <a:srgbClr val="00B0F0"/>
                          </a:solidFill>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0000"/>
                          </a:solidFill>
                          <a:effectLst/>
                        </a:rPr>
                        <a:t>-</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dirty="0">
                          <a:effectLst/>
                        </a:rPr>
                        <a:t>Not due </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ZA" sz="1000">
                          <a:effectLst/>
                        </a:rPr>
                        <a:t>None </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000"/>
                        </a:lnSpc>
                      </a:pPr>
                      <a:r>
                        <a:rPr lang="en-ZA" sz="1000">
                          <a:effectLst/>
                        </a:rPr>
                        <a:t>-</a:t>
                      </a:r>
                      <a:endParaRPr lang="en-Z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ZA" sz="1000" dirty="0">
                          <a:solidFill>
                            <a:srgbClr val="000000"/>
                          </a:solidFill>
                          <a:effectLst/>
                        </a:rPr>
                        <a:t>-</a:t>
                      </a:r>
                      <a:endParaRPr lang="en-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1024838"/>
                  </a:ext>
                </a:extLst>
              </a:tr>
            </a:tbl>
          </a:graphicData>
        </a:graphic>
      </p:graphicFrame>
    </p:spTree>
    <p:extLst>
      <p:ext uri="{BB962C8B-B14F-4D97-AF65-F5344CB8AC3E}">
        <p14:creationId xmlns:p14="http://schemas.microsoft.com/office/powerpoint/2010/main" xmlns="" val="23295025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4. HUMAN RESOURCE REPORT </a:t>
            </a:r>
          </a:p>
        </p:txBody>
      </p:sp>
    </p:spTree>
    <p:extLst>
      <p:ext uri="{BB962C8B-B14F-4D97-AF65-F5344CB8AC3E}">
        <p14:creationId xmlns:p14="http://schemas.microsoft.com/office/powerpoint/2010/main" xmlns="" val="36053174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2208933" y="-10269"/>
            <a:ext cx="44917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Human Resource Vacancies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F3D1F7D2-ADD4-3EB0-A09C-FAA0A43E5886}"/>
              </a:ext>
            </a:extLst>
          </p:cNvPr>
          <p:cNvPicPr>
            <a:picLocks noChangeAspect="1"/>
          </p:cNvPicPr>
          <p:nvPr/>
        </p:nvPicPr>
        <p:blipFill rotWithShape="1">
          <a:blip r:embed="rId6" cstate="print"/>
          <a:srcRect b="18699"/>
          <a:stretch/>
        </p:blipFill>
        <p:spPr>
          <a:xfrm>
            <a:off x="1043608" y="530367"/>
            <a:ext cx="7239000" cy="4051121"/>
          </a:xfrm>
          <a:prstGeom prst="rect">
            <a:avLst/>
          </a:prstGeom>
        </p:spPr>
      </p:pic>
      <p:sp>
        <p:nvSpPr>
          <p:cNvPr id="11" name="TextBox 10">
            <a:extLst>
              <a:ext uri="{FF2B5EF4-FFF2-40B4-BE49-F238E27FC236}">
                <a16:creationId xmlns:a16="http://schemas.microsoft.com/office/drawing/2014/main" xmlns="" id="{F0D794B6-B04C-3E5E-3B4F-0B2A6DFF7E0F}"/>
              </a:ext>
            </a:extLst>
          </p:cNvPr>
          <p:cNvSpPr txBox="1"/>
          <p:nvPr/>
        </p:nvSpPr>
        <p:spPr>
          <a:xfrm>
            <a:off x="230882" y="4869160"/>
            <a:ext cx="8784976" cy="1061829"/>
          </a:xfrm>
          <a:prstGeom prst="rect">
            <a:avLst/>
          </a:prstGeom>
          <a:solidFill>
            <a:schemeClr val="bg1">
              <a:lumMod val="95000"/>
            </a:schemeClr>
          </a:solid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Total number employees as per approved structure -713</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Number of staff as at end September 2022 was 679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The vacancy rate as end </a:t>
            </a:r>
            <a:r>
              <a:rPr lang="en-ZA" sz="1400" dirty="0">
                <a:solidFill>
                  <a:prstClr val="black"/>
                </a:solidFill>
                <a:latin typeface="Trebuchet MS" panose="020B0603020202020204" pitchFamily="34" charset="0"/>
                <a:cs typeface="Arial" pitchFamily="34" charset="0"/>
              </a:rPr>
              <a:t>September</a:t>
            </a:r>
            <a:r>
              <a:rPr kumimoji="0" lang="en-ZA"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 2022 : 4,8%</a:t>
            </a:r>
          </a:p>
        </p:txBody>
      </p:sp>
    </p:spTree>
    <p:extLst>
      <p:ext uri="{BB962C8B-B14F-4D97-AF65-F5344CB8AC3E}">
        <p14:creationId xmlns:p14="http://schemas.microsoft.com/office/powerpoint/2010/main" xmlns="" val="17838550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5. FINANCIAL REPORT </a:t>
            </a:r>
          </a:p>
        </p:txBody>
      </p:sp>
    </p:spTree>
    <p:extLst>
      <p:ext uri="{BB962C8B-B14F-4D97-AF65-F5344CB8AC3E}">
        <p14:creationId xmlns:p14="http://schemas.microsoft.com/office/powerpoint/2010/main" xmlns="" val="12208670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2293892" y="-10269"/>
            <a:ext cx="52678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BUDGET 2022/2023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CD014661-DF98-382B-939A-E2B518CF4B8E}"/>
              </a:ext>
            </a:extLst>
          </p:cNvPr>
          <p:cNvSpPr txBox="1"/>
          <p:nvPr/>
        </p:nvSpPr>
        <p:spPr>
          <a:xfrm>
            <a:off x="123152" y="621736"/>
            <a:ext cx="885698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cs typeface="Arial" pitchFamily="34" charset="0"/>
              </a:rPr>
              <a:t>Budget for 2022/23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cs typeface="Arial" pitchFamily="34" charset="0"/>
              </a:rPr>
              <a:t>The total revenue budget for Seda for the 2022/23 financial year amounts to R947,46 million and, the total expenditure budget amounts to R947,46 million (including capital). The total include R60 million for special Flood Relief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Calibri"/>
              <a:cs typeface="Arial" pitchFamily="34" charset="0"/>
            </a:endParaRPr>
          </a:p>
        </p:txBody>
      </p:sp>
      <p:pic>
        <p:nvPicPr>
          <p:cNvPr id="12" name="Picture 11">
            <a:extLst>
              <a:ext uri="{FF2B5EF4-FFF2-40B4-BE49-F238E27FC236}">
                <a16:creationId xmlns:a16="http://schemas.microsoft.com/office/drawing/2014/main" xmlns="" id="{F7783E8B-F4AA-0EEB-B292-2D8939148925}"/>
              </a:ext>
            </a:extLst>
          </p:cNvPr>
          <p:cNvPicPr>
            <a:picLocks noChangeAspect="1"/>
          </p:cNvPicPr>
          <p:nvPr/>
        </p:nvPicPr>
        <p:blipFill>
          <a:blip r:embed="rId6" cstate="print"/>
          <a:stretch>
            <a:fillRect/>
          </a:stretch>
        </p:blipFill>
        <p:spPr>
          <a:xfrm>
            <a:off x="251520" y="1926914"/>
            <a:ext cx="8424936" cy="4331126"/>
          </a:xfrm>
          <a:prstGeom prst="rect">
            <a:avLst/>
          </a:prstGeom>
        </p:spPr>
      </p:pic>
    </p:spTree>
    <p:extLst>
      <p:ext uri="{BB962C8B-B14F-4D97-AF65-F5344CB8AC3E}">
        <p14:creationId xmlns:p14="http://schemas.microsoft.com/office/powerpoint/2010/main" xmlns="" val="23557216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EXPENDITURE SPLIT OF CORE VS SUPPORT</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imeline&#10;&#10;Description automatically generated">
            <a:extLst>
              <a:ext uri="{FF2B5EF4-FFF2-40B4-BE49-F238E27FC236}">
                <a16:creationId xmlns:a16="http://schemas.microsoft.com/office/drawing/2014/main" xmlns="" id="{4ACB6408-76A7-4E2D-2572-06B533F73D95}"/>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1" r="44914" b="83331"/>
          <a:stretch/>
        </p:blipFill>
        <p:spPr>
          <a:xfrm>
            <a:off x="20548" y="862330"/>
            <a:ext cx="8676456" cy="828294"/>
          </a:xfrm>
          <a:prstGeom prst="rect">
            <a:avLst/>
          </a:prstGeom>
        </p:spPr>
      </p:pic>
      <p:sp>
        <p:nvSpPr>
          <p:cNvPr id="11" name="TextBox 10">
            <a:extLst>
              <a:ext uri="{FF2B5EF4-FFF2-40B4-BE49-F238E27FC236}">
                <a16:creationId xmlns:a16="http://schemas.microsoft.com/office/drawing/2014/main" xmlns="" id="{C5E67D08-DFF0-8DE6-DA72-E966569A9EE4}"/>
              </a:ext>
            </a:extLst>
          </p:cNvPr>
          <p:cNvSpPr txBox="1"/>
          <p:nvPr/>
        </p:nvSpPr>
        <p:spPr>
          <a:xfrm>
            <a:off x="379572" y="1808307"/>
            <a:ext cx="2402954" cy="282718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Actual expenditure</a:t>
            </a:r>
          </a:p>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Core: </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R231,05 million</a:t>
            </a:r>
            <a:endParaRPr kumimoji="0" lang="en-Z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 </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R22,02 million</a:t>
            </a:r>
            <a:endParaRPr kumimoji="0" lang="en-Z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C57CB332-2A3E-7B0F-85D8-CE288476547A}"/>
              </a:ext>
            </a:extLst>
          </p:cNvPr>
          <p:cNvSpPr txBox="1"/>
          <p:nvPr/>
        </p:nvSpPr>
        <p:spPr>
          <a:xfrm>
            <a:off x="3800460" y="1795050"/>
            <a:ext cx="1908720" cy="241585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Target</a:t>
            </a:r>
          </a:p>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1600" b="1"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Core:</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75%</a:t>
            </a:r>
            <a:endParaRPr kumimoji="0" lang="en-ZA"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Support:</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25%</a:t>
            </a:r>
          </a:p>
        </p:txBody>
      </p:sp>
      <p:sp>
        <p:nvSpPr>
          <p:cNvPr id="14" name="TextBox 13">
            <a:extLst>
              <a:ext uri="{FF2B5EF4-FFF2-40B4-BE49-F238E27FC236}">
                <a16:creationId xmlns:a16="http://schemas.microsoft.com/office/drawing/2014/main" xmlns="" id="{3B44A9F1-0DF0-E801-615D-ECBBD0676657}"/>
              </a:ext>
            </a:extLst>
          </p:cNvPr>
          <p:cNvSpPr txBox="1"/>
          <p:nvPr/>
        </p:nvSpPr>
        <p:spPr>
          <a:xfrm>
            <a:off x="7005324" y="1815703"/>
            <a:ext cx="1691680" cy="282724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Achieved</a:t>
            </a:r>
          </a:p>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1600" b="1" i="0" u="sng"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Core:</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91%</a:t>
            </a:r>
            <a:endParaRPr kumimoji="0" lang="en-ZA" sz="16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Support:</a:t>
            </a:r>
          </a:p>
          <a:p>
            <a:pPr marL="0" marR="0" lvl="0" indent="0" algn="ctr" defTabSz="914400" rtl="0" eaLnBrk="1" fontAlgn="auto" latinLnBrk="0" hangingPunct="1">
              <a:lnSpc>
                <a:spcPct val="115000"/>
              </a:lnSpc>
              <a:spcBef>
                <a:spcPts val="0"/>
              </a:spcBef>
              <a:spcAft>
                <a:spcPts val="1000"/>
              </a:spcAft>
              <a:buClrTx/>
              <a:buSzTx/>
              <a:buFontTx/>
              <a:buNone/>
              <a:tabLst/>
              <a:defRPr/>
            </a:pPr>
            <a:r>
              <a:rPr lang="en-US" sz="16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9</a:t>
            </a: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ZA" sz="1600" b="0" i="0" u="sng"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837A2586-7F29-AD66-9901-E64BCE780478}"/>
              </a:ext>
            </a:extLst>
          </p:cNvPr>
          <p:cNvSpPr txBox="1"/>
          <p:nvPr/>
        </p:nvSpPr>
        <p:spPr>
          <a:xfrm>
            <a:off x="379572" y="5080702"/>
            <a:ext cx="8533456"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Seda’s target is to allocate 75% and above on the core and 25% to support.</a:t>
            </a:r>
            <a:endParaRPr kumimoji="0" lang="en-US" altLang="en-US" sz="18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290614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182118-262F-5C40-8466-CFB731DE76B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1" name="AutoShape 3">
            <a:extLst>
              <a:ext uri="{FF2B5EF4-FFF2-40B4-BE49-F238E27FC236}">
                <a16:creationId xmlns:a16="http://schemas.microsoft.com/office/drawing/2014/main" xmlns="" id="{F5155FB6-8E67-5C4E-B8C6-DE0A660F8274}"/>
              </a:ext>
            </a:extLst>
          </p:cNvPr>
          <p:cNvSpPr/>
          <p:nvPr/>
        </p:nvSpPr>
        <p:spPr>
          <a:xfrm>
            <a:off x="1921" y="0"/>
            <a:ext cx="9140400" cy="932400"/>
          </a:xfrm>
          <a:prstGeom prst="rect">
            <a:avLst/>
          </a:prstGeom>
          <a:solidFill>
            <a:schemeClr val="bg1"/>
          </a:solidFill>
        </p:spPr>
      </p:sp>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a:xfrm>
            <a:off x="8534400" y="6400800"/>
            <a:ext cx="533400" cy="365125"/>
          </a:xfrm>
        </p:spPr>
        <p:txBody>
          <a:bodyPr anchor="ctr"/>
          <a:lstStyle/>
          <a:p>
            <a:pPr algn="ctr"/>
            <a:fld id="{93AE1883-0942-4AA3-9DB2-9C7C3A0314B1}" type="slidenum">
              <a:rPr lang="en-US" smtClean="0">
                <a:solidFill>
                  <a:schemeClr val="bg1"/>
                </a:solidFill>
                <a:latin typeface="+mn-ea"/>
              </a:rPr>
              <a:pPr algn="ctr"/>
              <a:t>2</a:t>
            </a:fld>
            <a:endParaRPr lang="en-US" dirty="0">
              <a:solidFill>
                <a:schemeClr val="bg1"/>
              </a:solidFill>
              <a:latin typeface="+mn-ea"/>
            </a:endParaRPr>
          </a:p>
        </p:txBody>
      </p:sp>
      <p:sp>
        <p:nvSpPr>
          <p:cNvPr id="41" name="TextBox 9">
            <a:extLst>
              <a:ext uri="{FF2B5EF4-FFF2-40B4-BE49-F238E27FC236}">
                <a16:creationId xmlns:a16="http://schemas.microsoft.com/office/drawing/2014/main" xmlns="" id="{62EB00DC-9AD2-4ACD-8F08-571B166906F4}"/>
              </a:ext>
            </a:extLst>
          </p:cNvPr>
          <p:cNvSpPr txBox="1"/>
          <p:nvPr/>
        </p:nvSpPr>
        <p:spPr>
          <a:xfrm>
            <a:off x="457200" y="237507"/>
            <a:ext cx="8229600" cy="504946"/>
          </a:xfrm>
          <a:prstGeom prst="rect">
            <a:avLst/>
          </a:prstGeom>
        </p:spPr>
        <p:txBody>
          <a:bodyPr wrap="square" lIns="0" tIns="0" rIns="0" bIns="0" rtlCol="0" anchor="t">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US" sz="2800" b="1" i="0" u="none" strike="noStrike" kern="1200" cap="none"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3916447847"/>
              </p:ext>
            </p:extLst>
          </p:nvPr>
        </p:nvGraphicFramePr>
        <p:xfrm>
          <a:off x="1112430" y="1447800"/>
          <a:ext cx="6919140" cy="3737752"/>
        </p:xfrm>
        <a:graphic>
          <a:graphicData uri="http://schemas.openxmlformats.org/drawingml/2006/table">
            <a:tbl>
              <a:tblPr firstRow="1" bandRow="1">
                <a:tableStyleId>{5940675A-B579-460E-94D1-54222C63F5DA}</a:tableStyleId>
              </a:tblPr>
              <a:tblGrid>
                <a:gridCol w="466002">
                  <a:extLst>
                    <a:ext uri="{9D8B030D-6E8A-4147-A177-3AD203B41FA5}">
                      <a16:colId xmlns:a16="http://schemas.microsoft.com/office/drawing/2014/main" xmlns="" val="3459849430"/>
                    </a:ext>
                  </a:extLst>
                </a:gridCol>
                <a:gridCol w="6453138">
                  <a:extLst>
                    <a:ext uri="{9D8B030D-6E8A-4147-A177-3AD203B41FA5}">
                      <a16:colId xmlns:a16="http://schemas.microsoft.com/office/drawing/2014/main" xmlns="" val="2994027611"/>
                    </a:ext>
                  </a:extLst>
                </a:gridCol>
              </a:tblGrid>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1</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Introduction </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872366415"/>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2</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Performance Overview</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989911289"/>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3</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Performance Information</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722458350"/>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4</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Human Resource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4200252409"/>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5</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Financial Report</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876390700"/>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6</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Governance and Compliance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165470374"/>
                  </a:ext>
                </a:extLst>
              </a:tr>
              <a:tr h="467219">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7</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Marketing and Communication</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963338167"/>
                  </a:ext>
                </a:extLst>
              </a:tr>
              <a:tr h="467219">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8</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none"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Key Projects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1254733962"/>
                  </a:ext>
                </a:extLst>
              </a:tr>
            </a:tbl>
          </a:graphicData>
        </a:graphic>
      </p:graphicFrame>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78185" y="39997"/>
            <a:ext cx="71876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cs typeface="Arial" pitchFamily="34" charset="0"/>
              </a:rPr>
              <a:t>FINANCIAL REPORT end of Quarter 2 </a:t>
            </a:r>
            <a:endParaRPr kumimoji="0" lang="en-ZA" sz="28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2E8CDC83-77A0-A882-F1F5-CB1E7EF5C3D6}"/>
              </a:ext>
            </a:extLst>
          </p:cNvPr>
          <p:cNvPicPr>
            <a:picLocks noChangeAspect="1"/>
          </p:cNvPicPr>
          <p:nvPr/>
        </p:nvPicPr>
        <p:blipFill>
          <a:blip r:embed="rId6" cstate="print"/>
          <a:stretch>
            <a:fillRect/>
          </a:stretch>
        </p:blipFill>
        <p:spPr>
          <a:xfrm>
            <a:off x="0" y="544167"/>
            <a:ext cx="9144000" cy="5217218"/>
          </a:xfrm>
          <a:prstGeom prst="rect">
            <a:avLst/>
          </a:prstGeom>
        </p:spPr>
      </p:pic>
    </p:spTree>
    <p:extLst>
      <p:ext uri="{BB962C8B-B14F-4D97-AF65-F5344CB8AC3E}">
        <p14:creationId xmlns:p14="http://schemas.microsoft.com/office/powerpoint/2010/main" xmlns="" val="15836734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SPENDING OF QUARTER 2</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EDA7DF8E-3495-1564-CA3B-8C9EBCE3B242}"/>
              </a:ext>
            </a:extLst>
          </p:cNvPr>
          <p:cNvSpPr txBox="1"/>
          <p:nvPr/>
        </p:nvSpPr>
        <p:spPr>
          <a:xfrm>
            <a:off x="188690" y="936010"/>
            <a:ext cx="8703790" cy="503214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cs typeface="Arial" pitchFamily="34" charset="0"/>
              </a:rPr>
              <a:t>The expenditure for the quarter amounted to R253,0 million against the budget of R235,4 million, resulting in overspending of R17,6 million (7,49%).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cs typeface="Arial" pitchFamily="34" charset="0"/>
              </a:rPr>
              <a:t>The second quarter has improved from first quarter whereby the underspending was R25,6 million (9.43%). More interventions were delivered in the second quarter to catch-up from the first quarter.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cs typeface="Arial" pitchFamily="34" charset="0"/>
              </a:rPr>
              <a:t>99,8% of the invoices were paid within 30 days.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xmlns="" val="536902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a:ln>
                  <a:noFill/>
                </a:ln>
                <a:solidFill>
                  <a:prstClr val="white"/>
                </a:solidFill>
                <a:effectLst/>
                <a:uLnTx/>
                <a:uFillTx/>
                <a:latin typeface="Calibri"/>
                <a:cs typeface="Arial" pitchFamily="34" charset="0"/>
              </a:rPr>
              <a:t>FINANCIAL REPORT END OF QUARTER 2</a:t>
            </a:r>
            <a:endParaRPr kumimoji="0" lang="en-ZA" sz="2800"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29BEAA79-B6DF-CE31-77F2-4627853D21AD}"/>
              </a:ext>
            </a:extLst>
          </p:cNvPr>
          <p:cNvSpPr txBox="1"/>
          <p:nvPr/>
        </p:nvSpPr>
        <p:spPr>
          <a:xfrm>
            <a:off x="158607" y="512894"/>
            <a:ext cx="8784976"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Explanation of variances: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Personnel costs </a:t>
            </a:r>
            <a:r>
              <a:rPr kumimoji="0" lang="en-US" sz="2000" b="0" i="0" u="none" strike="noStrike" kern="1200" cap="none" spc="0" normalizeH="0" baseline="0" noProof="0" dirty="0">
                <a:ln>
                  <a:noFill/>
                </a:ln>
                <a:solidFill>
                  <a:prstClr val="black"/>
                </a:solidFill>
                <a:effectLst/>
                <a:uLnTx/>
                <a:uFillTx/>
                <a:latin typeface="Calibri"/>
                <a:cs typeface="Arial" pitchFamily="34" charset="0"/>
              </a:rPr>
              <a:t>– minor underspending of 0.42% (R397 976) is due to vacancies, mainly caused by the upcoming merger. Recruitment processes are at various stages.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Administration, Project and </a:t>
            </a:r>
            <a:r>
              <a:rPr kumimoji="0" lang="en-US" sz="2000" b="1" i="0" u="none" strike="noStrike" kern="1200" cap="none" spc="0" normalizeH="0" baseline="0" noProof="0" dirty="0" err="1">
                <a:ln>
                  <a:noFill/>
                </a:ln>
                <a:solidFill>
                  <a:prstClr val="black"/>
                </a:solidFill>
                <a:effectLst/>
                <a:uLnTx/>
                <a:uFillTx/>
                <a:latin typeface="Calibri"/>
                <a:cs typeface="Arial" pitchFamily="34" charset="0"/>
              </a:rPr>
              <a:t>Programme</a:t>
            </a:r>
            <a:r>
              <a:rPr kumimoji="0" lang="en-US" sz="2000" b="1" i="0" u="none" strike="noStrike" kern="1200" cap="none" spc="0" normalizeH="0" baseline="0" noProof="0" dirty="0">
                <a:ln>
                  <a:noFill/>
                </a:ln>
                <a:solidFill>
                  <a:prstClr val="black"/>
                </a:solidFill>
                <a:effectLst/>
                <a:uLnTx/>
                <a:uFillTx/>
                <a:latin typeface="Calibri"/>
                <a:cs typeface="Arial" pitchFamily="34" charset="0"/>
              </a:rPr>
              <a:t> </a:t>
            </a:r>
            <a:r>
              <a:rPr kumimoji="0" lang="en-US" sz="2000" b="0" i="0" u="none" strike="noStrike" kern="1200" cap="none" spc="0" normalizeH="0" baseline="0" noProof="0" dirty="0">
                <a:ln>
                  <a:noFill/>
                </a:ln>
                <a:solidFill>
                  <a:prstClr val="black"/>
                </a:solidFill>
                <a:effectLst/>
                <a:uLnTx/>
                <a:uFillTx/>
                <a:latin typeface="Calibri"/>
                <a:cs typeface="Arial" pitchFamily="34" charset="0"/>
              </a:rPr>
              <a:t>– overspending of 13,69% (R18,8 million). Spending in quarter 2 include the catching-up from quarter 1 whereby the underspending was R25,6 million. The year-to-date underspending is 1,57%.</a:t>
            </a:r>
          </a:p>
          <a:p>
            <a:pPr marR="0" lvl="0" algn="just"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prstClr val="black"/>
                </a:solidFill>
                <a:latin typeface="Calibri"/>
                <a:cs typeface="Arial" pitchFamily="34" charset="0"/>
              </a:rPr>
              <a:t>Depreciation </a:t>
            </a:r>
            <a:r>
              <a:rPr lang="en-US" sz="2000" dirty="0">
                <a:solidFill>
                  <a:prstClr val="black"/>
                </a:solidFill>
                <a:latin typeface="Calibri"/>
                <a:cs typeface="Arial" pitchFamily="34" charset="0"/>
              </a:rPr>
              <a:t>– underspending of 12,76% (R313 755) is due to delays in the delivery and capitalizing of assets that were under-construction. </a:t>
            </a:r>
            <a:endParaRPr kumimoji="0" lang="en-US" sz="2000" i="0" u="none" strike="noStrike" kern="1200" cap="none" spc="0" normalizeH="0" baseline="0" noProof="0" dirty="0">
              <a:ln>
                <a:noFill/>
              </a:ln>
              <a:solidFill>
                <a:prstClr val="black"/>
              </a:solidFill>
              <a:effectLst/>
              <a:uLnTx/>
              <a:uFillTx/>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cs typeface="Arial" pitchFamily="34" charset="0"/>
              </a:rPr>
              <a:t>Capital expenditure </a:t>
            </a:r>
            <a:r>
              <a:rPr kumimoji="0" lang="en-US" sz="2000" b="0" i="0" u="none" strike="noStrike" kern="1200" cap="none" spc="0" normalizeH="0" baseline="0" noProof="0" dirty="0">
                <a:ln>
                  <a:noFill/>
                </a:ln>
                <a:solidFill>
                  <a:prstClr val="black"/>
                </a:solidFill>
                <a:effectLst/>
                <a:uLnTx/>
                <a:uFillTx/>
                <a:latin typeface="Calibri"/>
                <a:cs typeface="Arial" pitchFamily="34" charset="0"/>
              </a:rPr>
              <a:t>– underspending of 34,40% (R428 282) is relating to a vehicle purchased and not yet delivered. Payment and delivery will be in October 2022.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xmlns="" val="6669888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23220"/>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0" y="20553"/>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SPLIT PER PROVINCE &amp; NATIONAL OFFICE (</a:t>
            </a:r>
            <a:r>
              <a:rPr lang="en-ZA" sz="2800" b="1" dirty="0">
                <a:solidFill>
                  <a:prstClr val="white"/>
                </a:solidFill>
                <a:latin typeface="Calibri"/>
                <a:cs typeface="Arial" pitchFamily="34" charset="0"/>
              </a:rPr>
              <a:t>July</a:t>
            </a:r>
            <a:r>
              <a:rPr kumimoji="0" lang="en-ZA" sz="2800" b="1" i="0" u="none" strike="noStrike" kern="1200" cap="none" spc="0" normalizeH="0" baseline="0" noProof="0" dirty="0">
                <a:ln>
                  <a:noFill/>
                </a:ln>
                <a:solidFill>
                  <a:prstClr val="white"/>
                </a:solidFill>
                <a:effectLst/>
                <a:uLnTx/>
                <a:uFillTx/>
                <a:latin typeface="Calibri"/>
                <a:cs typeface="Arial" pitchFamily="34" charset="0"/>
              </a:rPr>
              <a:t> – Sep 2022)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11" name="TextBox 10">
            <a:extLst>
              <a:ext uri="{FF2B5EF4-FFF2-40B4-BE49-F238E27FC236}">
                <a16:creationId xmlns:a16="http://schemas.microsoft.com/office/drawing/2014/main" xmlns="" id="{2C79693B-2FC0-2630-00EA-AE6261CFFEA9}"/>
              </a:ext>
            </a:extLst>
          </p:cNvPr>
          <p:cNvSpPr txBox="1"/>
          <p:nvPr/>
        </p:nvSpPr>
        <p:spPr>
          <a:xfrm>
            <a:off x="328710" y="5903154"/>
            <a:ext cx="88929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cs typeface="Arial" pitchFamily="34" charset="0"/>
              </a:rPr>
              <a:t>The Provinces total budget is R227,99 m and the expenditure is R260,29 m. Provinces spend more in the quarter, mainly KZN due to the Flood relief projects. </a:t>
            </a:r>
          </a:p>
        </p:txBody>
      </p:sp>
      <p:pic>
        <p:nvPicPr>
          <p:cNvPr id="2" name="Picture 1">
            <a:extLst>
              <a:ext uri="{FF2B5EF4-FFF2-40B4-BE49-F238E27FC236}">
                <a16:creationId xmlns:a16="http://schemas.microsoft.com/office/drawing/2014/main" xmlns="" id="{1EC01814-8253-4D5A-8F47-5462182482AA}"/>
              </a:ext>
            </a:extLst>
          </p:cNvPr>
          <p:cNvPicPr>
            <a:picLocks noChangeAspect="1"/>
          </p:cNvPicPr>
          <p:nvPr/>
        </p:nvPicPr>
        <p:blipFill>
          <a:blip r:embed="rId3" cstate="print"/>
          <a:stretch>
            <a:fillRect/>
          </a:stretch>
        </p:blipFill>
        <p:spPr>
          <a:xfrm>
            <a:off x="76200" y="609600"/>
            <a:ext cx="8969188" cy="5105400"/>
          </a:xfrm>
          <a:prstGeom prst="rect">
            <a:avLst/>
          </a:prstGeom>
        </p:spPr>
      </p:pic>
    </p:spTree>
    <p:extLst>
      <p:ext uri="{BB962C8B-B14F-4D97-AF65-F5344CB8AC3E}">
        <p14:creationId xmlns:p14="http://schemas.microsoft.com/office/powerpoint/2010/main" xmlns="" val="19529253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6. GOVERNANCE &amp; COMPLIANCE </a:t>
            </a:r>
          </a:p>
        </p:txBody>
      </p:sp>
    </p:spTree>
    <p:extLst>
      <p:ext uri="{BB962C8B-B14F-4D97-AF65-F5344CB8AC3E}">
        <p14:creationId xmlns:p14="http://schemas.microsoft.com/office/powerpoint/2010/main" xmlns="" val="28255432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575349"/>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Board and Committee Meetings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FINANCIAL REPORT END OF QUARTER 2</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graphicFrame>
        <p:nvGraphicFramePr>
          <p:cNvPr id="3" name="Content Placeholder 4">
            <a:extLst>
              <a:ext uri="{FF2B5EF4-FFF2-40B4-BE49-F238E27FC236}">
                <a16:creationId xmlns:a16="http://schemas.microsoft.com/office/drawing/2014/main" xmlns="" id="{F1868438-94B2-8F0C-2653-36B34FF6DA06}"/>
              </a:ext>
            </a:extLst>
          </p:cNvPr>
          <p:cNvGraphicFramePr>
            <a:graphicFrameLocks/>
          </p:cNvGraphicFramePr>
          <p:nvPr/>
        </p:nvGraphicFramePr>
        <p:xfrm>
          <a:off x="104551" y="666174"/>
          <a:ext cx="8934897" cy="5086513"/>
        </p:xfrm>
        <a:graphic>
          <a:graphicData uri="http://schemas.openxmlformats.org/drawingml/2006/table">
            <a:tbl>
              <a:tblPr firstRow="1" bandRow="1">
                <a:tableStyleId>{E8B1032C-EA38-4F05-BA0D-38AFFFC7BED3}</a:tableStyleId>
              </a:tblPr>
              <a:tblGrid>
                <a:gridCol w="3553049">
                  <a:extLst>
                    <a:ext uri="{9D8B030D-6E8A-4147-A177-3AD203B41FA5}">
                      <a16:colId xmlns:a16="http://schemas.microsoft.com/office/drawing/2014/main" xmlns="" val="20000"/>
                    </a:ext>
                  </a:extLst>
                </a:gridCol>
                <a:gridCol w="1376737">
                  <a:extLst>
                    <a:ext uri="{9D8B030D-6E8A-4147-A177-3AD203B41FA5}">
                      <a16:colId xmlns:a16="http://schemas.microsoft.com/office/drawing/2014/main" xmlns="" val="20001"/>
                    </a:ext>
                  </a:extLst>
                </a:gridCol>
                <a:gridCol w="4005111">
                  <a:extLst>
                    <a:ext uri="{9D8B030D-6E8A-4147-A177-3AD203B41FA5}">
                      <a16:colId xmlns:a16="http://schemas.microsoft.com/office/drawing/2014/main" xmlns="" val="20003"/>
                    </a:ext>
                  </a:extLst>
                </a:gridCol>
              </a:tblGrid>
              <a:tr h="895500">
                <a:tc>
                  <a:txBody>
                    <a:bodyPr/>
                    <a:lstStyle/>
                    <a:p>
                      <a:pPr algn="ctr"/>
                      <a:r>
                        <a:rPr lang="en-US" sz="1800" b="1" kern="1200" cap="small" baseline="0" dirty="0"/>
                        <a:t>Committee</a:t>
                      </a:r>
                    </a:p>
                    <a:p>
                      <a:pPr algn="ctr"/>
                      <a:endParaRPr lang="en-ZA" sz="1800" b="1" kern="1200" cap="small" baseline="0" dirty="0">
                        <a:solidFill>
                          <a:schemeClr val="dk1"/>
                        </a:solidFill>
                        <a:latin typeface="Trebuchet MS" panose="020B0603020202020204" pitchFamily="34" charset="0"/>
                        <a:ea typeface="+mn-ea"/>
                        <a:cs typeface="+mn-cs"/>
                      </a:endParaRPr>
                    </a:p>
                  </a:txBody>
                  <a:tcPr anchor="ctr"/>
                </a:tc>
                <a:tc>
                  <a:txBody>
                    <a:bodyPr/>
                    <a:lstStyle/>
                    <a:p>
                      <a:pPr algn="ctr"/>
                      <a:r>
                        <a:rPr lang="en-US" sz="1800" b="1" cap="small" baseline="0" dirty="0"/>
                        <a:t>No of Scheduled Meetings</a:t>
                      </a:r>
                      <a:endParaRPr lang="en-US" sz="1800" b="1" cap="small" baseline="0" dirty="0">
                        <a:latin typeface="Trebuchet MS" panose="020B0603020202020204" pitchFamily="34" charset="0"/>
                      </a:endParaRPr>
                    </a:p>
                  </a:txBody>
                  <a:tcPr anchor="ctr"/>
                </a:tc>
                <a:tc>
                  <a:txBody>
                    <a:bodyPr/>
                    <a:lstStyle/>
                    <a:p>
                      <a:pPr algn="ctr"/>
                      <a:r>
                        <a:rPr lang="en-US" sz="1800" b="1" cap="small" baseline="0" dirty="0"/>
                        <a:t>Dates</a:t>
                      </a:r>
                      <a:endParaRPr lang="en-ZA" sz="1800" b="1" cap="small" baseline="0" dirty="0">
                        <a:solidFill>
                          <a:srgbClr val="002060"/>
                        </a:solidFill>
                        <a:latin typeface="Trebuchet MS" panose="020B0603020202020204" pitchFamily="34" charset="0"/>
                      </a:endParaRPr>
                    </a:p>
                  </a:txBody>
                  <a:tcPr anchor="ctr"/>
                </a:tc>
                <a:extLst>
                  <a:ext uri="{0D108BD9-81ED-4DB2-BD59-A6C34878D82A}">
                    <a16:rowId xmlns:a16="http://schemas.microsoft.com/office/drawing/2014/main" xmlns="" val="10000"/>
                  </a:ext>
                </a:extLst>
              </a:tr>
              <a:tr h="592734">
                <a:tc>
                  <a:txBody>
                    <a:bodyPr/>
                    <a:lstStyle/>
                    <a:p>
                      <a:pPr marL="0" algn="ctr" defTabSz="914400" rtl="0" eaLnBrk="1" latinLnBrk="0" hangingPunct="1">
                        <a:lnSpc>
                          <a:spcPct val="115000"/>
                        </a:lnSpc>
                        <a:spcAft>
                          <a:spcPts val="0"/>
                        </a:spcAft>
                      </a:pPr>
                      <a:r>
                        <a:rPr lang="en-ZA" sz="1600" kern="1200" dirty="0">
                          <a:solidFill>
                            <a:schemeClr val="tx1"/>
                          </a:solidFill>
                          <a:effectLst/>
                        </a:rPr>
                        <a:t>Board Meetings</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0" indent="0" algn="ctr" defTabSz="914400" rtl="0" eaLnBrk="1" latinLnBrk="0" hangingPunct="1">
                        <a:lnSpc>
                          <a:spcPct val="115000"/>
                        </a:lnSpc>
                        <a:spcAft>
                          <a:spcPts val="0"/>
                        </a:spcAft>
                        <a:buFont typeface="Arial" pitchFamily="34" charset="0"/>
                        <a:buNone/>
                      </a:pPr>
                      <a:r>
                        <a:rPr lang="en-ZA" sz="1600" kern="1200" dirty="0">
                          <a:solidFill>
                            <a:schemeClr val="tx1"/>
                          </a:solidFill>
                          <a:effectLst/>
                        </a:rPr>
                        <a:t>2</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effectLst/>
                          <a:latin typeface="+mn-lt"/>
                          <a:ea typeface="+mn-ea"/>
                          <a:cs typeface="+mn-cs"/>
                        </a:rPr>
                        <a:t>29 July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effectLst/>
                          <a:latin typeface="+mn-lt"/>
                          <a:ea typeface="+mn-ea"/>
                          <a:cs typeface="+mn-cs"/>
                        </a:rPr>
                        <a:t>31 August 2022</a:t>
                      </a:r>
                    </a:p>
                  </a:txBody>
                  <a:tcPr/>
                </a:tc>
                <a:extLst>
                  <a:ext uri="{0D108BD9-81ED-4DB2-BD59-A6C34878D82A}">
                    <a16:rowId xmlns:a16="http://schemas.microsoft.com/office/drawing/2014/main" xmlns="" val="10001"/>
                  </a:ext>
                </a:extLst>
              </a:tr>
              <a:tr h="748716">
                <a:tc>
                  <a:txBody>
                    <a:bodyPr/>
                    <a:lstStyle/>
                    <a:p>
                      <a:pPr marL="0" algn="ctr" defTabSz="914400" rtl="0" eaLnBrk="1" latinLnBrk="0" hangingPunct="1">
                        <a:lnSpc>
                          <a:spcPct val="115000"/>
                        </a:lnSpc>
                        <a:spcAft>
                          <a:spcPts val="0"/>
                        </a:spcAft>
                      </a:pPr>
                      <a:r>
                        <a:rPr lang="en-ZA" sz="1600" kern="1200" dirty="0">
                          <a:solidFill>
                            <a:schemeClr val="tx1"/>
                          </a:solidFill>
                          <a:effectLst/>
                        </a:rPr>
                        <a:t>Strategy and Organisational Performance Committee (SOPC)</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0" indent="0" algn="ctr" defTabSz="914400" rtl="0" eaLnBrk="1" latinLnBrk="0" hangingPunct="1">
                        <a:lnSpc>
                          <a:spcPct val="115000"/>
                        </a:lnSpc>
                        <a:spcAft>
                          <a:spcPts val="0"/>
                        </a:spcAft>
                        <a:buFont typeface="Arial" pitchFamily="34" charset="0"/>
                        <a:buNone/>
                      </a:pPr>
                      <a:r>
                        <a:rPr lang="en-ZA" sz="1600" kern="1200" dirty="0">
                          <a:solidFill>
                            <a:schemeClr val="tx1"/>
                          </a:solidFill>
                          <a:effectLst/>
                        </a:rPr>
                        <a:t>3</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effectLst/>
                          <a:latin typeface="+mn-lt"/>
                          <a:ea typeface="+mn-ea"/>
                          <a:cs typeface="+mn-cs"/>
                        </a:rPr>
                        <a:t>19 July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effectLst/>
                          <a:latin typeface="+mn-lt"/>
                          <a:ea typeface="+mn-ea"/>
                          <a:cs typeface="+mn-cs"/>
                        </a:rPr>
                        <a:t>Special on 27 July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effectLst/>
                          <a:latin typeface="+mn-lt"/>
                          <a:ea typeface="+mn-ea"/>
                          <a:cs typeface="+mn-cs"/>
                        </a:rPr>
                        <a:t>Special on 25 August 2022</a:t>
                      </a:r>
                    </a:p>
                  </a:txBody>
                  <a:tcPr marL="68580" marR="68580" marT="0" marB="0"/>
                </a:tc>
                <a:extLst>
                  <a:ext uri="{0D108BD9-81ED-4DB2-BD59-A6C34878D82A}">
                    <a16:rowId xmlns:a16="http://schemas.microsoft.com/office/drawing/2014/main" xmlns="" val="10002"/>
                  </a:ext>
                </a:extLst>
              </a:tr>
              <a:tr h="493238">
                <a:tc>
                  <a:txBody>
                    <a:bodyPr/>
                    <a:lstStyle/>
                    <a:p>
                      <a:pPr marL="0" algn="ctr" defTabSz="914400" rtl="0" eaLnBrk="1" latinLnBrk="0" hangingPunct="1">
                        <a:lnSpc>
                          <a:spcPct val="115000"/>
                        </a:lnSpc>
                        <a:spcAft>
                          <a:spcPts val="0"/>
                        </a:spcAft>
                      </a:pPr>
                      <a:r>
                        <a:rPr lang="en-ZA" sz="1600" kern="1200" dirty="0">
                          <a:solidFill>
                            <a:schemeClr val="tx1"/>
                          </a:solidFill>
                          <a:effectLst/>
                        </a:rPr>
                        <a:t>Audit And Risk Committee (ARC)</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0" indent="0" algn="ctr" defTabSz="914400" rtl="0" eaLnBrk="1" latinLnBrk="0" hangingPunct="1">
                        <a:lnSpc>
                          <a:spcPct val="115000"/>
                        </a:lnSpc>
                        <a:spcAft>
                          <a:spcPts val="0"/>
                        </a:spcAft>
                        <a:buFont typeface="Arial" pitchFamily="34" charset="0"/>
                        <a:buNone/>
                      </a:pPr>
                      <a:r>
                        <a:rPr lang="en-GB" sz="1600" kern="1200" dirty="0">
                          <a:solidFill>
                            <a:schemeClr val="tx1"/>
                          </a:solidFill>
                          <a:effectLst/>
                        </a:rPr>
                        <a:t>1</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effectLst/>
                          <a:latin typeface="+mn-lt"/>
                          <a:ea typeface="+mn-ea"/>
                          <a:cs typeface="+mn-cs"/>
                        </a:rPr>
                        <a:t>27 July 2022</a:t>
                      </a:r>
                    </a:p>
                  </a:txBody>
                  <a:tcPr marL="68580" marR="68580" marT="0" marB="0"/>
                </a:tc>
                <a:extLst>
                  <a:ext uri="{0D108BD9-81ED-4DB2-BD59-A6C34878D82A}">
                    <a16:rowId xmlns:a16="http://schemas.microsoft.com/office/drawing/2014/main" xmlns="" val="10003"/>
                  </a:ext>
                </a:extLst>
              </a:tr>
              <a:tr h="762170">
                <a:tc>
                  <a:txBody>
                    <a:bodyPr/>
                    <a:lstStyle/>
                    <a:p>
                      <a:pPr marL="0" algn="ctr" defTabSz="914400" rtl="0" eaLnBrk="1" latinLnBrk="0" hangingPunct="1">
                        <a:lnSpc>
                          <a:spcPct val="115000"/>
                        </a:lnSpc>
                        <a:spcAft>
                          <a:spcPts val="0"/>
                        </a:spcAft>
                      </a:pPr>
                      <a:r>
                        <a:rPr lang="en-ZA" sz="1600" kern="1200" dirty="0">
                          <a:solidFill>
                            <a:schemeClr val="tx1"/>
                          </a:solidFill>
                          <a:effectLst/>
                        </a:rPr>
                        <a:t>Human Resources and Remuneration Committee</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0" indent="0" algn="ctr" defTabSz="914400" rtl="0" eaLnBrk="1" latinLnBrk="0" hangingPunct="1">
                        <a:lnSpc>
                          <a:spcPct val="115000"/>
                        </a:lnSpc>
                        <a:spcAft>
                          <a:spcPts val="0"/>
                        </a:spcAft>
                        <a:buFont typeface="Arial" pitchFamily="34" charset="0"/>
                        <a:buNone/>
                      </a:pPr>
                      <a:r>
                        <a:rPr lang="en-GB" sz="1600" kern="1200" dirty="0">
                          <a:solidFill>
                            <a:schemeClr val="tx1"/>
                          </a:solidFill>
                          <a:effectLst/>
                        </a:rPr>
                        <a:t>2</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effectLst/>
                          <a:latin typeface="+mn-lt"/>
                          <a:ea typeface="+mn-ea"/>
                          <a:cs typeface="+mn-cs"/>
                        </a:rPr>
                        <a:t>Special 21 July 2022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tx1"/>
                          </a:solidFill>
                          <a:effectLst/>
                          <a:latin typeface="+mn-lt"/>
                          <a:ea typeface="+mn-ea"/>
                          <a:cs typeface="+mn-cs"/>
                        </a:rPr>
                        <a:t>24 August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4"/>
                  </a:ext>
                </a:extLst>
              </a:tr>
              <a:tr h="362205">
                <a:tc>
                  <a:txBody>
                    <a:bodyPr/>
                    <a:lstStyle/>
                    <a:p>
                      <a:pPr marL="0" algn="ctr" defTabSz="914400" rtl="0" eaLnBrk="1" latinLnBrk="0" hangingPunct="1">
                        <a:lnSpc>
                          <a:spcPct val="115000"/>
                        </a:lnSpc>
                        <a:spcAft>
                          <a:spcPts val="0"/>
                        </a:spcAft>
                      </a:pPr>
                      <a:r>
                        <a:rPr lang="en-ZA" sz="1600" kern="1200" dirty="0">
                          <a:solidFill>
                            <a:schemeClr val="tx1"/>
                          </a:solidFill>
                          <a:effectLst/>
                        </a:rPr>
                        <a:t>Social and Ethics Committee</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0" indent="0" algn="ctr" defTabSz="914400" rtl="0" eaLnBrk="1" latinLnBrk="0" hangingPunct="1">
                        <a:lnSpc>
                          <a:spcPct val="115000"/>
                        </a:lnSpc>
                        <a:spcAft>
                          <a:spcPts val="0"/>
                        </a:spcAft>
                        <a:buFont typeface="Arial" pitchFamily="34" charset="0"/>
                        <a:buNone/>
                      </a:pPr>
                      <a:r>
                        <a:rPr lang="en-ZA" sz="1600" kern="1200" dirty="0">
                          <a:solidFill>
                            <a:schemeClr val="tx1"/>
                          </a:solidFill>
                          <a:effectLst/>
                        </a:rPr>
                        <a:t>1</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21 July 2022</a:t>
                      </a:r>
                    </a:p>
                  </a:txBody>
                  <a:tcPr marL="68580" marR="68580" marT="0" marB="0"/>
                </a:tc>
                <a:extLst>
                  <a:ext uri="{0D108BD9-81ED-4DB2-BD59-A6C34878D82A}">
                    <a16:rowId xmlns:a16="http://schemas.microsoft.com/office/drawing/2014/main" xmlns="" val="29278676"/>
                  </a:ext>
                </a:extLst>
              </a:tr>
              <a:tr h="370418">
                <a:tc>
                  <a:txBody>
                    <a:bodyPr/>
                    <a:lstStyle/>
                    <a:p>
                      <a:pPr marL="0" algn="ctr" defTabSz="914400" rtl="0" eaLnBrk="1" latinLnBrk="0" hangingPunct="1">
                        <a:lnSpc>
                          <a:spcPct val="115000"/>
                        </a:lnSpc>
                        <a:spcAft>
                          <a:spcPts val="0"/>
                        </a:spcAft>
                      </a:pPr>
                      <a:r>
                        <a:rPr lang="en-ZA" sz="1600" kern="1200" dirty="0">
                          <a:solidFill>
                            <a:schemeClr val="tx1"/>
                          </a:solidFill>
                          <a:effectLst/>
                        </a:rPr>
                        <a:t>Amalgamation Committee</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0" indent="0" algn="ctr" defTabSz="914400" rtl="0" eaLnBrk="1" latinLnBrk="0" hangingPunct="1">
                        <a:lnSpc>
                          <a:spcPct val="115000"/>
                        </a:lnSpc>
                        <a:spcAft>
                          <a:spcPts val="0"/>
                        </a:spcAft>
                        <a:buFont typeface="Arial" pitchFamily="34" charset="0"/>
                        <a:buNone/>
                      </a:pPr>
                      <a:r>
                        <a:rPr lang="en-ZA" sz="1600" kern="1200" dirty="0">
                          <a:solidFill>
                            <a:schemeClr val="tx1"/>
                          </a:solidFill>
                          <a:effectLst/>
                        </a:rPr>
                        <a:t>1</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12 September 2022</a:t>
                      </a:r>
                    </a:p>
                  </a:txBody>
                  <a:tcPr marL="68580" marR="68580" marT="0" marB="0"/>
                </a:tc>
                <a:extLst>
                  <a:ext uri="{0D108BD9-81ED-4DB2-BD59-A6C34878D82A}">
                    <a16:rowId xmlns:a16="http://schemas.microsoft.com/office/drawing/2014/main" xmlns="" val="581718421"/>
                  </a:ext>
                </a:extLst>
              </a:tr>
              <a:tr h="842632">
                <a:tc>
                  <a:txBody>
                    <a:bodyPr/>
                    <a:lstStyle/>
                    <a:p>
                      <a:pPr marL="0" algn="ctr" defTabSz="914400" rtl="0" eaLnBrk="1" latinLnBrk="0" hangingPunct="1">
                        <a:lnSpc>
                          <a:spcPct val="115000"/>
                        </a:lnSpc>
                        <a:spcAft>
                          <a:spcPts val="0"/>
                        </a:spcAft>
                      </a:pPr>
                      <a:r>
                        <a:rPr lang="en-ZA" sz="1600" kern="1200" dirty="0">
                          <a:solidFill>
                            <a:schemeClr val="tx1"/>
                          </a:solidFill>
                          <a:effectLst/>
                        </a:rPr>
                        <a:t>Ad Hoc Nomination Committee</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0" indent="0" algn="ctr" defTabSz="914400" rtl="0" eaLnBrk="1" latinLnBrk="0" hangingPunct="1">
                        <a:lnSpc>
                          <a:spcPct val="115000"/>
                        </a:lnSpc>
                        <a:spcAft>
                          <a:spcPts val="0"/>
                        </a:spcAft>
                        <a:buFont typeface="Arial" pitchFamily="34" charset="0"/>
                        <a:buNone/>
                      </a:pPr>
                      <a:r>
                        <a:rPr lang="en-ZA" sz="1600" kern="1200" dirty="0">
                          <a:solidFill>
                            <a:schemeClr val="tx1"/>
                          </a:solidFill>
                          <a:effectLst/>
                        </a:rPr>
                        <a:t>3</a:t>
                      </a:r>
                      <a:endParaRPr lang="en-ZA" sz="1600" kern="1200" dirty="0">
                        <a:solidFill>
                          <a:schemeClr val="tx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15 August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29 August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27 September 2022</a:t>
                      </a:r>
                    </a:p>
                  </a:txBody>
                  <a:tcPr marL="68580" marR="68580" marT="0" marB="0"/>
                </a:tc>
                <a:extLst>
                  <a:ext uri="{0D108BD9-81ED-4DB2-BD59-A6C34878D82A}">
                    <a16:rowId xmlns:a16="http://schemas.microsoft.com/office/drawing/2014/main" xmlns="" val="1384169249"/>
                  </a:ext>
                </a:extLst>
              </a:tr>
            </a:tbl>
          </a:graphicData>
        </a:graphic>
      </p:graphicFrame>
    </p:spTree>
    <p:extLst>
      <p:ext uri="{BB962C8B-B14F-4D97-AF65-F5344CB8AC3E}">
        <p14:creationId xmlns:p14="http://schemas.microsoft.com/office/powerpoint/2010/main" xmlns="" val="3559353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575349"/>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Board Priorities (July – September 2022) </a:t>
            </a:r>
          </a:p>
        </p:txBody>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xmlns="" id="{41FDA88E-67B1-0224-4643-911EF03D60A0}"/>
              </a:ext>
            </a:extLst>
          </p:cNvPr>
          <p:cNvSpPr txBox="1">
            <a:spLocks/>
          </p:cNvSpPr>
          <p:nvPr/>
        </p:nvSpPr>
        <p:spPr>
          <a:xfrm>
            <a:off x="251520" y="692696"/>
            <a:ext cx="8712968" cy="5184576"/>
          </a:xfrm>
          <a:prstGeom prst="rect">
            <a:avLst/>
          </a:prstGeom>
        </p:spPr>
        <p:txBody>
          <a:bodyPr vert="horz" lIns="91440" tIns="45720" rIns="91440" bIns="45720" rtlCol="0" anchor="ctr">
            <a:normAutofit fontScale="850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The Board attended to the following priorities during this quarter: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a:t>
            </a:r>
            <a:r>
              <a:rPr kumimoji="0" lang="en-ZA" sz="1800" b="1" i="0" u="none" strike="noStrike" kern="1200" cap="none" spc="0" normalizeH="0" baseline="0" noProof="0" dirty="0">
                <a:ln>
                  <a:noFill/>
                </a:ln>
                <a:solidFill>
                  <a:srgbClr val="000000"/>
                </a:solidFill>
                <a:effectLst/>
                <a:uLnTx/>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rPr>
              <a:t>he following key matters were deliberated on and were approved: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Arial" pitchFamily="34" charset="0"/>
            </a:endParaRP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US" sz="15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The 4.5% cost of living adjustment and 1% pay progression for the bargaining Unit (A3 -C5) and for employees within the non-bargaining group (D1 -D4).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5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Microsoft Enterprise License Agreement Renewal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5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Seda Draft and Audited Annual Financial Statement ending March 2022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5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Performance Information for the year ended 31 March 2022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5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Management Letter and Audit Report </a:t>
            </a:r>
            <a:endParaRPr kumimoji="0" lang="en-US" sz="15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endParaRP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GB" sz="15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Mock-up of Annual Report 2021/2022</a:t>
            </a:r>
          </a:p>
          <a:p>
            <a:pPr marL="0" marR="0" lvl="0" indent="0" algn="just" defTabSz="914400" rtl="0" eaLnBrk="1" fontAlgn="base" latinLnBrk="0" hangingPunct="1">
              <a:lnSpc>
                <a:spcPct val="107000"/>
              </a:lnSpc>
              <a:spcBef>
                <a:spcPts val="0"/>
              </a:spcBef>
              <a:spcAft>
                <a:spcPts val="570"/>
              </a:spcAft>
              <a:buClr>
                <a:srgbClr val="000000"/>
              </a:buClr>
              <a:buSzPts val="1000"/>
              <a:buFontTx/>
              <a:buNone/>
              <a:tabLst/>
              <a:defRPr/>
            </a:pPr>
            <a:endParaRPr kumimoji="0" lang="en-ZA" sz="24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a:t>
            </a:r>
            <a:r>
              <a:rPr kumimoji="0" lang="en-ZA" sz="18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he following additional matters were deliberated on and approved: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endParaRP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5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ea typeface="Arial" panose="020B0604020202020204" pitchFamily="34" charset="0"/>
                <a:cs typeface="Arial" panose="020B0604020202020204" pitchFamily="34" charset="0"/>
              </a:rPr>
              <a:t>Constituted new board committees, Amalgamation, Incubation and Nomination Committees to enhance Board oversight and approved the terms of reference of</a:t>
            </a:r>
            <a:r>
              <a:rPr kumimoji="0" lang="en-ZA" sz="15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Arial" pitchFamily="34" charset="0"/>
              </a:rPr>
              <a:t> these committees </a:t>
            </a:r>
            <a:r>
              <a:rPr kumimoji="0" lang="en-GB" sz="1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and aligned the Delegation of Authority (DOA) thereto.</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rPr>
              <a:t>WAN – MPLS Internet Services tender</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500" b="0" i="0" u="none" strike="noStrike" kern="1200" cap="none" spc="0" normalizeH="0" baseline="0" noProof="0" dirty="0">
                <a:ln>
                  <a:noFill/>
                </a:ln>
                <a:solidFill>
                  <a:srgbClr val="000000"/>
                </a:solidFill>
                <a:effectLst/>
                <a:uLnTx/>
                <a:uFill>
                  <a:solidFill>
                    <a:srgbClr val="000000"/>
                  </a:solidFill>
                </a:uFill>
                <a:latin typeface="Trebuchet MS" panose="020B0603020202020204" pitchFamily="34" charset="0"/>
                <a:ea typeface="Arial" panose="020B0604020202020204" pitchFamily="34" charset="0"/>
                <a:cs typeface="Arial" panose="020B0604020202020204" pitchFamily="34" charset="0"/>
              </a:rPr>
              <a:t>2022/23 Strategic Risk Register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500" b="0" i="0" u="none" strike="noStrike" kern="1200" cap="none" spc="0" normalizeH="0" baseline="0" noProof="0" dirty="0">
                <a:ln>
                  <a:noFill/>
                </a:ln>
                <a:solidFill>
                  <a:srgbClr val="000000"/>
                </a:solidFill>
                <a:effectLst/>
                <a:uLnTx/>
                <a:uFill>
                  <a:solidFill>
                    <a:srgbClr val="000000"/>
                  </a:solidFill>
                </a:uFill>
                <a:latin typeface="Trebuchet MS" panose="020B0603020202020204" pitchFamily="34" charset="0"/>
                <a:ea typeface="Arial" panose="020B0604020202020204" pitchFamily="34" charset="0"/>
                <a:cs typeface="Arial" panose="020B0604020202020204" pitchFamily="34" charset="0"/>
              </a:rPr>
              <a:t>Extension of the National Office Lease </a:t>
            </a:r>
          </a:p>
        </p:txBody>
      </p:sp>
    </p:spTree>
    <p:extLst>
      <p:ext uri="{BB962C8B-B14F-4D97-AF65-F5344CB8AC3E}">
        <p14:creationId xmlns:p14="http://schemas.microsoft.com/office/powerpoint/2010/main" xmlns="" val="35018411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575349"/>
          </a:xfrm>
          <a:prstGeom prst="rect">
            <a:avLst/>
          </a:prstGeom>
          <a:solidFill>
            <a:srgbClr val="146C38"/>
          </a:solidFill>
        </p:spPr>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61F51410-962B-79CF-E331-0AB42BA286F6}"/>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Board Priorities (July – September 2022) </a:t>
            </a:r>
          </a:p>
        </p:txBody>
      </p:sp>
      <p:sp>
        <p:nvSpPr>
          <p:cNvPr id="11" name="Content Placeholder 2">
            <a:extLst>
              <a:ext uri="{FF2B5EF4-FFF2-40B4-BE49-F238E27FC236}">
                <a16:creationId xmlns:a16="http://schemas.microsoft.com/office/drawing/2014/main" xmlns="" id="{DCF1165C-4879-0B79-C119-B870EB5F6023}"/>
              </a:ext>
            </a:extLst>
          </p:cNvPr>
          <p:cNvSpPr txBox="1">
            <a:spLocks/>
          </p:cNvSpPr>
          <p:nvPr/>
        </p:nvSpPr>
        <p:spPr>
          <a:xfrm>
            <a:off x="251520" y="683393"/>
            <a:ext cx="8569051" cy="5349429"/>
          </a:xfrm>
          <a:prstGeom prst="rect">
            <a:avLst/>
          </a:prstGeom>
        </p:spPr>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a:t>
            </a:r>
            <a:r>
              <a:rPr kumimoji="0" lang="en-ZA" sz="18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he following key matters were deliberated on and the board approved the following: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Arial" pitchFamily="34" charset="0"/>
            </a:endParaRPr>
          </a:p>
          <a:p>
            <a:pPr marL="342900" marR="0" lvl="0" indent="-342900" algn="just"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endParaRPr kumimoji="0" lang="en-ZA" sz="1700" b="0" i="0" u="none" strike="noStrike" kern="1200" cap="none" spc="0" normalizeH="0" baseline="0" noProof="0" dirty="0">
              <a:ln>
                <a:noFill/>
              </a:ln>
              <a:solidFill>
                <a:srgbClr val="000000"/>
              </a:solidFill>
              <a:effectLst/>
              <a:uLnTx/>
              <a:uFill>
                <a:solidFill>
                  <a:srgbClr val="000000"/>
                </a:solidFill>
              </a:uFill>
              <a:latin typeface="Trebuchet MS" panose="020B0603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The Board approved funding for the following Incubators:</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400" b="0" i="0" u="none" strike="noStrike" kern="1200" cap="none" spc="0" normalizeH="0" baseline="0" noProof="0" dirty="0" err="1">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Furntech</a:t>
            </a:r>
            <a:r>
              <a:rPr kumimoji="0" lang="en-ZA"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 Funding approval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NCI Funding approval </a:t>
            </a:r>
          </a:p>
          <a:p>
            <a:pPr marL="0" marR="0" lvl="0" indent="0" algn="l" defTabSz="914400" rtl="0" eaLnBrk="1" fontAlgn="base" latinLnBrk="0" hangingPunct="1">
              <a:lnSpc>
                <a:spcPct val="107000"/>
              </a:lnSpc>
              <a:spcBef>
                <a:spcPts val="0"/>
              </a:spcBef>
              <a:spcAft>
                <a:spcPts val="570"/>
              </a:spcAft>
              <a:buClr>
                <a:srgbClr val="000000"/>
              </a:buClr>
              <a:buSzPts val="1000"/>
              <a:buFontTx/>
              <a:buNone/>
              <a:tabLst/>
              <a:defRPr/>
            </a:pPr>
            <a:endParaRPr kumimoji="0" lang="en-ZA" sz="1600" b="0" i="0" u="none" strike="noStrike" kern="1200" cap="none" spc="0" normalizeH="0" baseline="0" noProof="0" dirty="0">
              <a:ln>
                <a:noFill/>
              </a:ln>
              <a:solidFill>
                <a:srgbClr val="000000"/>
              </a:solidFill>
              <a:effectLst/>
              <a:uLnTx/>
              <a:uFill>
                <a:solidFill>
                  <a:srgbClr val="000000"/>
                </a:solidFill>
              </a:uFill>
              <a:latin typeface="Trebuchet MS" panose="020B0603020202020204" pitchFamily="34" charset="0"/>
              <a:ea typeface="Arial" panose="020B0604020202020204" pitchFamily="34" charset="0"/>
              <a:cs typeface="Arial" panose="020B0604020202020204" pitchFamily="34" charset="0"/>
            </a:endParaRPr>
          </a:p>
          <a:p>
            <a:pPr marL="0" marR="0" lvl="0" indent="0" algn="just" defTabSz="914400" rtl="0" eaLnBrk="1" fontAlgn="base" latinLnBrk="0" hangingPunct="1">
              <a:lnSpc>
                <a:spcPct val="90000"/>
              </a:lnSpc>
              <a:spcBef>
                <a:spcPts val="0"/>
              </a:spcBef>
              <a:spcAft>
                <a:spcPts val="570"/>
              </a:spcAft>
              <a:buClr>
                <a:srgbClr val="000000"/>
              </a:buClr>
              <a:buSzPts val="1000"/>
              <a:buFontTx/>
              <a:buNone/>
              <a:tabLst/>
              <a:defRPr/>
            </a:pPr>
            <a:r>
              <a:rPr kumimoji="0" lang="en-ZA" sz="16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The Board approved the following policies to enhance operational efficiency:</a:t>
            </a:r>
          </a:p>
          <a:p>
            <a:pPr marL="0" marR="0" lvl="0" indent="0" algn="l" defTabSz="914400" rtl="0" eaLnBrk="1" fontAlgn="base" latinLnBrk="0" hangingPunct="1">
              <a:lnSpc>
                <a:spcPct val="107000"/>
              </a:lnSpc>
              <a:spcBef>
                <a:spcPts val="0"/>
              </a:spcBef>
              <a:spcAft>
                <a:spcPts val="570"/>
              </a:spcAft>
              <a:buClr>
                <a:srgbClr val="000000"/>
              </a:buClr>
              <a:buSzPts val="1000"/>
              <a:buFontTx/>
              <a:buNone/>
              <a:tabLst/>
              <a:defRPr/>
            </a:pPr>
            <a:endParaRPr kumimoji="0" lang="en-ZA" sz="1600" b="1" i="0" u="sng" strike="noStrike" kern="1200" cap="none" spc="0" normalizeH="0" baseline="0" noProof="0" dirty="0">
              <a:ln>
                <a:noFill/>
              </a:ln>
              <a:solidFill>
                <a:srgbClr val="000000"/>
              </a:solidFill>
              <a:effectLst/>
              <a:uLnTx/>
              <a:uFill>
                <a:solidFill>
                  <a:srgbClr val="000000"/>
                </a:solidFill>
              </a:uFill>
              <a:latin typeface="Trebuchet MS" panose="020B0603020202020204" pitchFamily="34" charset="0"/>
              <a:ea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Review of Asset Management Policy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Review of Investment Policy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ZA"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Review of Supply Chain Management Policy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GB"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Review of the Recruitment and Selection Policy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GB"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Review of the Disciplinary Policy </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GB"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Review of the Human Resource Development Policy</a:t>
            </a:r>
          </a:p>
          <a:p>
            <a:pPr marL="342900" marR="0" lvl="0" indent="-342900" algn="l" defTabSz="914400" rtl="0" eaLnBrk="1" fontAlgn="base" latinLnBrk="0" hangingPunct="1">
              <a:lnSpc>
                <a:spcPct val="107000"/>
              </a:lnSpc>
              <a:spcBef>
                <a:spcPts val="0"/>
              </a:spcBef>
              <a:spcAft>
                <a:spcPts val="570"/>
              </a:spcAft>
              <a:buClr>
                <a:srgbClr val="000000"/>
              </a:buClr>
              <a:buSzPts val="1000"/>
              <a:buFont typeface="Arial" panose="020B0604020202020204" pitchFamily="34" charset="0"/>
              <a:buChar char="•"/>
              <a:tabLst/>
              <a:defRPr/>
            </a:pPr>
            <a:r>
              <a:rPr kumimoji="0" lang="en-US"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Reviewed Restructuring and Retrenchment Policy</a:t>
            </a:r>
            <a:endParaRPr kumimoji="0" lang="en-ZA" sz="14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600"/>
              </a:spcBef>
              <a:spcAft>
                <a:spcPts val="0"/>
              </a:spcAft>
              <a:buClrTx/>
              <a:buSzTx/>
              <a:buFont typeface="Wingdings" panose="05000000000000000000" pitchFamily="2" charset="2"/>
              <a:buChar char=""/>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Arial" pitchFamily="34"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en-ZA" sz="19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xmlns="" val="13303921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575349"/>
          </a:xfrm>
          <a:prstGeom prst="rect">
            <a:avLst/>
          </a:prstGeom>
          <a:solidFill>
            <a:srgbClr val="146C38"/>
          </a:solidFill>
        </p:spPr>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61F51410-962B-79CF-E331-0AB42BA286F6}"/>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Board Priorities (July – September 2022) </a:t>
            </a:r>
          </a:p>
        </p:txBody>
      </p:sp>
      <p:sp>
        <p:nvSpPr>
          <p:cNvPr id="11" name="Content Placeholder 2">
            <a:extLst>
              <a:ext uri="{FF2B5EF4-FFF2-40B4-BE49-F238E27FC236}">
                <a16:creationId xmlns:a16="http://schemas.microsoft.com/office/drawing/2014/main" xmlns="" id="{DCF1165C-4879-0B79-C119-B870EB5F6023}"/>
              </a:ext>
            </a:extLst>
          </p:cNvPr>
          <p:cNvSpPr txBox="1">
            <a:spLocks/>
          </p:cNvSpPr>
          <p:nvPr/>
        </p:nvSpPr>
        <p:spPr>
          <a:xfrm>
            <a:off x="251520" y="683393"/>
            <a:ext cx="8569051" cy="5349429"/>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T</a:t>
            </a:r>
            <a:r>
              <a:rPr kumimoji="0" lang="en-ZA" sz="18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he following key matters were deliberated on, and the board approved the following:</a:t>
            </a:r>
          </a:p>
          <a:p>
            <a:pPr marL="0" marR="0" lvl="0" indent="0" algn="just" defTabSz="914400" rtl="0" eaLnBrk="1" fontAlgn="base" latinLnBrk="0" hangingPunct="1">
              <a:lnSpc>
                <a:spcPct val="107000"/>
              </a:lnSpc>
              <a:spcBef>
                <a:spcPts val="0"/>
              </a:spcBef>
              <a:spcAft>
                <a:spcPts val="570"/>
              </a:spcAft>
              <a:buClr>
                <a:srgbClr val="000000"/>
              </a:buClr>
              <a:buSzPts val="1000"/>
              <a:buFontTx/>
              <a:buNone/>
              <a:tabLst/>
              <a:defRPr/>
            </a:pPr>
            <a:endParaRPr kumimoji="0" lang="en-ZA" sz="1700" b="0" i="0" u="none" strike="noStrike" kern="1200" cap="none" spc="0" normalizeH="0" baseline="0" noProof="0" dirty="0">
              <a:ln>
                <a:noFill/>
              </a:ln>
              <a:solidFill>
                <a:srgbClr val="000000"/>
              </a:solidFill>
              <a:effectLst/>
              <a:uLnTx/>
              <a:uFill>
                <a:solidFill>
                  <a:srgbClr val="000000"/>
                </a:solidFill>
              </a:uFill>
              <a:latin typeface="Trebuchet MS" panose="020B0603020202020204" pitchFamily="34" charset="0"/>
              <a:ea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ts val="0"/>
              </a:spcBef>
              <a:spcAft>
                <a:spcPts val="570"/>
              </a:spcAft>
              <a:buClr>
                <a:srgbClr val="000000"/>
              </a:buClr>
              <a:buSzPts val="1000"/>
              <a:buFontTx/>
              <a:buNone/>
              <a:tabLst/>
              <a:defRPr/>
            </a:pPr>
            <a:r>
              <a:rPr kumimoji="0" lang="en-ZA" sz="18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Special Initiatives</a:t>
            </a:r>
            <a:endParaRPr kumimoji="0" lang="en-ZA" sz="16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a:p>
            <a:pPr marL="0" marR="0" lvl="0" indent="0" algn="just" defTabSz="914400" rtl="0" eaLnBrk="1" fontAlgn="auto" latinLnBrk="0" hangingPunct="1">
              <a:lnSpc>
                <a:spcPct val="9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a:p>
            <a:pPr marL="0" marR="0" lvl="0" indent="0" algn="just" defTabSz="914400" rtl="0" eaLnBrk="1" fontAlgn="base" latinLnBrk="0" hangingPunct="1">
              <a:lnSpc>
                <a:spcPct val="80000"/>
              </a:lnSpc>
              <a:spcBef>
                <a:spcPts val="0"/>
              </a:spcBef>
              <a:spcAft>
                <a:spcPts val="570"/>
              </a:spcAft>
              <a:buClr>
                <a:srgbClr val="000000"/>
              </a:buClr>
              <a:buSzPts val="1000"/>
              <a:buFontTx/>
              <a:buNone/>
              <a:tabLst/>
              <a:defRPr/>
            </a:pPr>
            <a:r>
              <a:rPr kumimoji="0" lang="en-ZA" sz="15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Company Secretariat Tender  </a:t>
            </a:r>
          </a:p>
          <a:p>
            <a:pPr marL="342900" marR="0" lvl="0" indent="-342900" algn="l" defTabSz="914400" rtl="0" eaLnBrk="1" fontAlgn="base" latinLnBrk="0" hangingPunct="1">
              <a:lnSpc>
                <a:spcPct val="97000"/>
              </a:lnSpc>
              <a:spcBef>
                <a:spcPts val="0"/>
              </a:spcBef>
              <a:spcAft>
                <a:spcPts val="570"/>
              </a:spcAft>
              <a:buClr>
                <a:srgbClr val="000000"/>
              </a:buClr>
              <a:buSzPts val="1000"/>
              <a:buFont typeface="Arial" panose="020B0604020202020204" pitchFamily="34" charset="0"/>
              <a:buChar char="•"/>
              <a:tabLst/>
              <a:defRPr/>
            </a:pPr>
            <a:r>
              <a:rPr kumimoji="0" lang="en-ZA" sz="13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The tender was advertised to capacitate secretariat and the closing date is 31 October 2022 whereafter evaluations will be done</a:t>
            </a:r>
          </a:p>
          <a:p>
            <a:pPr marL="0" marR="0" lvl="0" indent="0" algn="just" defTabSz="914400" rtl="0" eaLnBrk="1" fontAlgn="auto" latinLnBrk="0" hangingPunct="1">
              <a:lnSpc>
                <a:spcPct val="9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Strategic sessions</a:t>
            </a:r>
          </a:p>
          <a:p>
            <a:pPr marL="342900" marR="0" lvl="0" indent="-342900" algn="l" defTabSz="914400" rtl="0" eaLnBrk="1" fontAlgn="base" latinLnBrk="0" hangingPunct="1">
              <a:lnSpc>
                <a:spcPct val="97000"/>
              </a:lnSpc>
              <a:spcBef>
                <a:spcPts val="0"/>
              </a:spcBef>
              <a:spcAft>
                <a:spcPts val="570"/>
              </a:spcAft>
              <a:buClr>
                <a:srgbClr val="000000"/>
              </a:buClr>
              <a:buSzPts val="1000"/>
              <a:buFont typeface="Arial" panose="020B0604020202020204" pitchFamily="34" charset="0"/>
              <a:buChar char="•"/>
              <a:tabLst/>
              <a:defRPr/>
            </a:pPr>
            <a:r>
              <a:rPr kumimoji="0" lang="en-ZA" sz="13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The Board held </a:t>
            </a:r>
            <a:r>
              <a:rPr lang="en-ZA" sz="1300" dirty="0">
                <a:solidFill>
                  <a:srgbClr val="0D0D0D"/>
                </a:solidFill>
                <a:uFill>
                  <a:solidFill>
                    <a:srgbClr val="000000"/>
                  </a:solidFill>
                </a:uFill>
                <a:latin typeface="Trebuchet MS" panose="020B0603020202020204" pitchFamily="34" charset="0"/>
                <a:cs typeface="Arial" panose="020B0604020202020204" pitchFamily="34" charset="0"/>
              </a:rPr>
              <a:t>strategic session</a:t>
            </a:r>
            <a:r>
              <a:rPr kumimoji="0" lang="en-ZA" sz="13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 on 17 and 18 October 2022 wherein strategic direction were given to management to ensure the APP and strategy aligns to portfolio and board strategic thinking. </a:t>
            </a:r>
          </a:p>
          <a:p>
            <a:pPr marL="0" marR="0" lvl="0" indent="0" algn="just" defTabSz="914400" rtl="0" eaLnBrk="1" fontAlgn="auto" latinLnBrk="0" hangingPunct="1">
              <a:lnSpc>
                <a:spcPct val="9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rPr>
              <a:t>Provincial Visits</a:t>
            </a:r>
          </a:p>
          <a:p>
            <a:pPr marL="342900" marR="0" lvl="0" indent="-342900" algn="l" defTabSz="914400" rtl="0" eaLnBrk="1" fontAlgn="base" latinLnBrk="0" hangingPunct="1">
              <a:lnSpc>
                <a:spcPct val="97000"/>
              </a:lnSpc>
              <a:spcBef>
                <a:spcPts val="0"/>
              </a:spcBef>
              <a:spcAft>
                <a:spcPts val="570"/>
              </a:spcAft>
              <a:buClr>
                <a:srgbClr val="000000"/>
              </a:buClr>
              <a:buSzPts val="1000"/>
              <a:buFont typeface="Arial" panose="020B0604020202020204" pitchFamily="34" charset="0"/>
              <a:buChar char="•"/>
              <a:tabLst/>
              <a:defRPr/>
            </a:pPr>
            <a:r>
              <a:rPr kumimoji="0" lang="en-ZA" sz="13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The Board will conduct site visits to all provinces to engage with the provinces  to interrogate the operating model, challenges experienced in an effort to move the organisation forward </a:t>
            </a:r>
            <a:r>
              <a:rPr lang="en-ZA" sz="1300" dirty="0">
                <a:solidFill>
                  <a:srgbClr val="0D0D0D"/>
                </a:solidFill>
                <a:uFill>
                  <a:solidFill>
                    <a:srgbClr val="000000"/>
                  </a:solidFill>
                </a:uFill>
                <a:latin typeface="Trebuchet MS" panose="020B0603020202020204" pitchFamily="34" charset="0"/>
                <a:cs typeface="Arial" panose="020B0604020202020204" pitchFamily="34" charset="0"/>
              </a:rPr>
              <a:t>noting </a:t>
            </a:r>
            <a:r>
              <a:rPr kumimoji="0" lang="en-ZA" sz="1300" b="0" i="0" u="none" strike="noStrike" kern="1200" cap="none" spc="0" normalizeH="0" baseline="0" noProof="0" dirty="0">
                <a:ln>
                  <a:noFill/>
                </a:ln>
                <a:solidFill>
                  <a:srgbClr val="0D0D0D"/>
                </a:solidFill>
                <a:effectLst/>
                <a:uLnTx/>
                <a:uFill>
                  <a:solidFill>
                    <a:srgbClr val="000000"/>
                  </a:solidFill>
                </a:uFill>
                <a:latin typeface="Trebuchet MS" panose="020B0603020202020204" pitchFamily="34" charset="0"/>
                <a:cs typeface="Arial" panose="020B0604020202020204" pitchFamily="34" charset="0"/>
              </a:rPr>
              <a:t>the pending amalgamation.</a:t>
            </a: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xmlns="" val="8110194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626724" y="2793122"/>
            <a:ext cx="8157680"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7. MARKETING &amp; COMMUNICATION </a:t>
            </a:r>
          </a:p>
        </p:txBody>
      </p:sp>
    </p:spTree>
    <p:extLst>
      <p:ext uri="{BB962C8B-B14F-4D97-AF65-F5344CB8AC3E}">
        <p14:creationId xmlns:p14="http://schemas.microsoft.com/office/powerpoint/2010/main" xmlns="" val="41083397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416824"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1. INTRODUCTION</a:t>
            </a:r>
          </a:p>
        </p:txBody>
      </p:sp>
    </p:spTree>
    <p:extLst>
      <p:ext uri="{BB962C8B-B14F-4D97-AF65-F5344CB8AC3E}">
        <p14:creationId xmlns:p14="http://schemas.microsoft.com/office/powerpoint/2010/main" xmlns="" val="3527430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1"/>
            <a:ext cx="9144000" cy="575349"/>
          </a:xfrm>
          <a:prstGeom prst="rect">
            <a:avLst/>
          </a:prstGeom>
          <a:solidFill>
            <a:srgbClr val="146C38"/>
          </a:solidFill>
        </p:spPr>
      </p:sp>
      <p:sp>
        <p:nvSpPr>
          <p:cNvPr id="4" name="Slide Number Placeholder 1">
            <a:extLst>
              <a:ext uri="{FF2B5EF4-FFF2-40B4-BE49-F238E27FC236}">
                <a16:creationId xmlns:a16="http://schemas.microsoft.com/office/drawing/2014/main" xmlns="" id="{4DA2EB7E-2E8A-CF84-32BD-DBDFC5555D08}"/>
              </a:ext>
            </a:extLst>
          </p:cNvPr>
          <p:cNvSpPr>
            <a:spLocks noGrp="1"/>
          </p:cNvSpPr>
          <p:nvPr>
            <p:ph type="sldNum" sz="quarter" idx="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5" name="Picture 12">
            <a:extLst>
              <a:ext uri="{FF2B5EF4-FFF2-40B4-BE49-F238E27FC236}">
                <a16:creationId xmlns:a16="http://schemas.microsoft.com/office/drawing/2014/main" xmlns="" id="{CA789CEF-9310-F3FC-8581-064158B7CD43}"/>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6" name="Picture 5" descr="Logo&#10;&#10;Description automatically generated">
            <a:extLst>
              <a:ext uri="{FF2B5EF4-FFF2-40B4-BE49-F238E27FC236}">
                <a16:creationId xmlns:a16="http://schemas.microsoft.com/office/drawing/2014/main" xmlns="" id="{C4D1992F-5424-05CA-9A12-B46A30DB841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8" name="Picture 7" descr="Logo&#10;&#10;Description automatically generated">
            <a:extLst>
              <a:ext uri="{FF2B5EF4-FFF2-40B4-BE49-F238E27FC236}">
                <a16:creationId xmlns:a16="http://schemas.microsoft.com/office/drawing/2014/main" xmlns="" id="{DCE92E01-05ED-38B4-5598-A80A10877FE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9" name="Straight Connector 8">
            <a:extLst>
              <a:ext uri="{FF2B5EF4-FFF2-40B4-BE49-F238E27FC236}">
                <a16:creationId xmlns:a16="http://schemas.microsoft.com/office/drawing/2014/main" xmlns="" id="{CB4EFDBF-45F3-5FFA-41A4-ED688306CE93}"/>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61F51410-962B-79CF-E331-0AB42BA286F6}"/>
              </a:ext>
            </a:extLst>
          </p:cNvPr>
          <p:cNvSpPr txBox="1"/>
          <p:nvPr/>
        </p:nvSpPr>
        <p:spPr>
          <a:xfrm>
            <a:off x="965770" y="20553"/>
            <a:ext cx="7130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a:cs typeface="Arial" pitchFamily="34" charset="0"/>
              </a:rPr>
              <a:t>Marketing and Communication </a:t>
            </a:r>
          </a:p>
        </p:txBody>
      </p:sp>
      <p:pic>
        <p:nvPicPr>
          <p:cNvPr id="2" name="Picture 1" descr="Text&#10;&#10;Description automatically generated">
            <a:extLst>
              <a:ext uri="{FF2B5EF4-FFF2-40B4-BE49-F238E27FC236}">
                <a16:creationId xmlns:a16="http://schemas.microsoft.com/office/drawing/2014/main" xmlns="" id="{A03F5134-02E9-0F14-2C23-6981B117F4F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043" y="1131843"/>
            <a:ext cx="9211555" cy="4754552"/>
          </a:xfrm>
          <a:prstGeom prst="rect">
            <a:avLst/>
          </a:prstGeom>
        </p:spPr>
      </p:pic>
      <p:sp>
        <p:nvSpPr>
          <p:cNvPr id="10" name="TextBox 9">
            <a:extLst>
              <a:ext uri="{FF2B5EF4-FFF2-40B4-BE49-F238E27FC236}">
                <a16:creationId xmlns:a16="http://schemas.microsoft.com/office/drawing/2014/main" xmlns="" id="{310A2FDF-7872-E0B9-59D5-F3AF5DC3D73C}"/>
              </a:ext>
            </a:extLst>
          </p:cNvPr>
          <p:cNvSpPr txBox="1"/>
          <p:nvPr/>
        </p:nvSpPr>
        <p:spPr>
          <a:xfrm>
            <a:off x="179512" y="692964"/>
            <a:ext cx="266429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cs typeface="Arial" pitchFamily="34" charset="0"/>
              </a:rPr>
              <a:t>Events support provided to Seda  divisions and the DSBD</a:t>
            </a:r>
          </a:p>
        </p:txBody>
      </p:sp>
      <p:sp>
        <p:nvSpPr>
          <p:cNvPr id="12" name="TextBox 11">
            <a:extLst>
              <a:ext uri="{FF2B5EF4-FFF2-40B4-BE49-F238E27FC236}">
                <a16:creationId xmlns:a16="http://schemas.microsoft.com/office/drawing/2014/main" xmlns="" id="{DA27FDD6-DB01-8F48-4585-32DD7FDF3811}"/>
              </a:ext>
            </a:extLst>
          </p:cNvPr>
          <p:cNvSpPr txBox="1"/>
          <p:nvPr/>
        </p:nvSpPr>
        <p:spPr>
          <a:xfrm>
            <a:off x="3131840" y="692964"/>
            <a:ext cx="2664296"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cs typeface="Arial" pitchFamily="34" charset="0"/>
              </a:rPr>
              <a:t>Audiovisual Communication</a:t>
            </a:r>
          </a:p>
        </p:txBody>
      </p:sp>
      <p:sp>
        <p:nvSpPr>
          <p:cNvPr id="13" name="TextBox 12">
            <a:extLst>
              <a:ext uri="{FF2B5EF4-FFF2-40B4-BE49-F238E27FC236}">
                <a16:creationId xmlns:a16="http://schemas.microsoft.com/office/drawing/2014/main" xmlns="" id="{F64E86A1-DD6A-1E0E-8EA2-2B88E15A14B0}"/>
              </a:ext>
            </a:extLst>
          </p:cNvPr>
          <p:cNvSpPr txBox="1"/>
          <p:nvPr/>
        </p:nvSpPr>
        <p:spPr>
          <a:xfrm>
            <a:off x="6300192" y="692964"/>
            <a:ext cx="266429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cs typeface="Arial" pitchFamily="34" charset="0"/>
              </a:rPr>
              <a:t>Brand Management &amp; Website and Intranet</a:t>
            </a:r>
          </a:p>
        </p:txBody>
      </p:sp>
      <p:sp>
        <p:nvSpPr>
          <p:cNvPr id="14" name="TextBox 13">
            <a:extLst>
              <a:ext uri="{FF2B5EF4-FFF2-40B4-BE49-F238E27FC236}">
                <a16:creationId xmlns:a16="http://schemas.microsoft.com/office/drawing/2014/main" xmlns="" id="{6A8EF9B8-2B8F-8C27-AD2F-1C1F5C8A65D5}"/>
              </a:ext>
            </a:extLst>
          </p:cNvPr>
          <p:cNvSpPr txBox="1"/>
          <p:nvPr/>
        </p:nvSpPr>
        <p:spPr>
          <a:xfrm>
            <a:off x="290440" y="1454275"/>
            <a:ext cx="2415184" cy="43704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cs typeface="Calibri" panose="020F0502020204030204" pitchFamily="34" charset="0"/>
              </a:rPr>
              <a:t>Core Divisions’ events supported</a:t>
            </a:r>
            <a:endParaRPr kumimoji="0" lang="en-ZA" sz="1200" b="1" i="0" u="none" strike="noStrike" kern="1200" cap="none" spc="0" normalizeH="0" baseline="0" noProof="0" dirty="0">
              <a:ln>
                <a:noFill/>
              </a:ln>
              <a:solidFill>
                <a:prstClr val="black"/>
              </a:solidFill>
              <a:effectLst/>
              <a:uLnTx/>
              <a:uFillTx/>
              <a:latin typeface="Calibri"/>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Calibri"/>
                <a:cs typeface="Calibri" panose="020F0502020204030204" pitchFamily="34" charset="0"/>
              </a:rPr>
              <a:t>6 x Marketing support provided   </a:t>
            </a:r>
            <a:r>
              <a:rPr kumimoji="0" lang="en-US" sz="1200" b="0" i="0" u="none" strike="noStrike" kern="1200" cap="none" spc="0" normalizeH="0" baseline="0" noProof="0" dirty="0">
                <a:ln>
                  <a:noFill/>
                </a:ln>
                <a:solidFill>
                  <a:prstClr val="black"/>
                </a:solidFill>
                <a:effectLst/>
                <a:uLnTx/>
                <a:uFillTx/>
                <a:latin typeface="Calibri"/>
                <a:cs typeface="Calibri" panose="020F0502020204030204" pitchFamily="34" charset="0"/>
              </a:rPr>
              <a:t>core divisional events(i.e. branding, photography, videography, graphic design, webinar hosting support, and social media and mainstream were required)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cs typeface="Calibri" panose="020F0502020204030204" pitchFamily="34" charset="0"/>
              </a:rPr>
              <a:t>Portfolio events supported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Calibri"/>
                <a:cs typeface="Calibri" panose="020F0502020204030204" pitchFamily="34" charset="0"/>
              </a:rPr>
              <a:t>5 x </a:t>
            </a:r>
            <a:r>
              <a:rPr kumimoji="0" lang="en-US" sz="1200" b="0" i="0" u="none" strike="noStrike" kern="1200" cap="none" spc="0" normalizeH="0" baseline="0" noProof="0" dirty="0">
                <a:ln>
                  <a:noFill/>
                </a:ln>
                <a:solidFill>
                  <a:prstClr val="black"/>
                </a:solidFill>
                <a:effectLst/>
                <a:uLnTx/>
                <a:uFillTx/>
                <a:latin typeface="Calibri"/>
                <a:cs typeface="Calibri" panose="020F0502020204030204" pitchFamily="34" charset="0"/>
              </a:rPr>
              <a:t>DSBD events were supported through branding, photography, and videography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cs typeface="Calibri" panose="020F0502020204030204" pitchFamily="34" charset="0"/>
              </a:rPr>
              <a:t>Pop-Up Markets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a:cs typeface="Calibri" panose="020F0502020204030204" pitchFamily="34" charset="0"/>
              </a:rPr>
              <a:t>   </a:t>
            </a:r>
            <a:r>
              <a:rPr kumimoji="0" lang="en-US" sz="1200" b="1" i="0" u="none" strike="noStrike" kern="1200" cap="none" spc="0" normalizeH="0" baseline="0" noProof="0" dirty="0">
                <a:ln>
                  <a:noFill/>
                </a:ln>
                <a:solidFill>
                  <a:prstClr val="black"/>
                </a:solidFill>
                <a:effectLst/>
                <a:uLnTx/>
                <a:uFillTx/>
                <a:latin typeface="Calibri"/>
                <a:cs typeface="Calibri" panose="020F0502020204030204" pitchFamily="34" charset="0"/>
              </a:rPr>
              <a:t> 3 </a:t>
            </a:r>
            <a:r>
              <a:rPr kumimoji="0" lang="en-US" sz="1200" b="0" i="0" u="none" strike="noStrike" kern="1200" cap="none" spc="0" normalizeH="0" baseline="0" noProof="0" dirty="0">
                <a:ln>
                  <a:noFill/>
                </a:ln>
                <a:solidFill>
                  <a:prstClr val="black"/>
                </a:solidFill>
                <a:effectLst/>
                <a:uLnTx/>
                <a:uFillTx/>
                <a:latin typeface="Calibri"/>
                <a:cs typeface="Calibri" panose="020F0502020204030204" pitchFamily="34" charset="0"/>
              </a:rPr>
              <a:t>x   Pop-Up Markets were      supported Q2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cs typeface="Calibri" panose="020F0502020204030204" pitchFamily="34" charset="0"/>
              </a:rPr>
              <a:t>Events initiated by the CCM unit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Calibri"/>
                <a:cs typeface="Calibri" panose="020F0502020204030204" pitchFamily="34" charset="0"/>
              </a:rPr>
              <a:t>4</a:t>
            </a:r>
            <a:r>
              <a:rPr kumimoji="0" lang="en-US" sz="1200" b="0" i="0" u="none" strike="noStrike" kern="1200" cap="none" spc="0" normalizeH="0" baseline="0" noProof="0" dirty="0">
                <a:ln>
                  <a:noFill/>
                </a:ln>
                <a:solidFill>
                  <a:prstClr val="black"/>
                </a:solidFill>
                <a:effectLst/>
                <a:uLnTx/>
                <a:uFillTx/>
                <a:latin typeface="Calibri"/>
                <a:cs typeface="Calibri" panose="020F0502020204030204" pitchFamily="34" charset="0"/>
              </a:rPr>
              <a:t> x  rural/township-focused events and 5 generic events were conducted.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cs typeface="Arial" pitchFamily="34" charset="0"/>
            </a:endParaRPr>
          </a:p>
        </p:txBody>
      </p:sp>
      <p:sp>
        <p:nvSpPr>
          <p:cNvPr id="15" name="TextBox 14">
            <a:extLst>
              <a:ext uri="{FF2B5EF4-FFF2-40B4-BE49-F238E27FC236}">
                <a16:creationId xmlns:a16="http://schemas.microsoft.com/office/drawing/2014/main" xmlns="" id="{7617816B-E3D5-24AF-CC3A-2DD29F672BB7}"/>
              </a:ext>
            </a:extLst>
          </p:cNvPr>
          <p:cNvSpPr txBox="1"/>
          <p:nvPr/>
        </p:nvSpPr>
        <p:spPr>
          <a:xfrm>
            <a:off x="6372200" y="1654616"/>
            <a:ext cx="2481360"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Brand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launch of the Internal Brand Marketing Campaign and Brand Advocacy Programme took place on 21 September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Website &amp; Intranet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New website landing page developed and being tested – to go live in December 2022.</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Work on the </a:t>
            </a:r>
            <a:r>
              <a:rPr kumimoji="0" lang="en-ZA" sz="1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Ipapatse</a:t>
            </a: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SMME Portal is in progress – the BIS unit is assisting with network integration.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launch date of the portal is  anticipated for the  next </a:t>
            </a:r>
            <a:r>
              <a:rPr kumimoji="0" lang="en-ZA" sz="12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financial year. </a:t>
            </a:r>
            <a:endPar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Box 15">
            <a:extLst>
              <a:ext uri="{FF2B5EF4-FFF2-40B4-BE49-F238E27FC236}">
                <a16:creationId xmlns:a16="http://schemas.microsoft.com/office/drawing/2014/main" xmlns="" id="{9926DEEE-780A-69A3-EE95-A06CCE388412}"/>
              </a:ext>
            </a:extLst>
          </p:cNvPr>
          <p:cNvSpPr txBox="1"/>
          <p:nvPr/>
        </p:nvSpPr>
        <p:spPr>
          <a:xfrm>
            <a:off x="3403706" y="1455008"/>
            <a:ext cx="2232248"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Graphic Design Creatives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142</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x creatives were designed for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divisions and the  DSBD.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Audiovisual Communication and Publications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Seda Profile updated and individualised for each province, printed and distributed.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3</a:t>
            </a:r>
            <a:r>
              <a:rPr kumimoji="0" lang="en-ZA" sz="1200" b="0" i="0" u="none" strike="noStrike" kern="1200" cap="none" spc="0" normalizeH="0" baseline="30000" noProof="0" dirty="0">
                <a:ln>
                  <a:noFill/>
                </a:ln>
                <a:solidFill>
                  <a:prstClr val="black"/>
                </a:solidFill>
                <a:effectLst/>
                <a:uLnTx/>
                <a:uFillTx/>
                <a:latin typeface="Calibri" panose="020F0502020204030204" pitchFamily="34" charset="0"/>
                <a:cs typeface="Calibri" panose="020F0502020204030204" pitchFamily="34" charset="0"/>
              </a:rPr>
              <a:t>rd</a:t>
            </a: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Edition of Seda E-NEWS( Staff News video)  is in the production phase.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12</a:t>
            </a: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x Seda events/activities were video graphed/photographed for posting on YouTube and other social media platforms.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Seda Profile Brail booklet developed and distributed to all branches.  </a:t>
            </a:r>
          </a:p>
        </p:txBody>
      </p:sp>
    </p:spTree>
    <p:extLst>
      <p:ext uri="{BB962C8B-B14F-4D97-AF65-F5344CB8AC3E}">
        <p14:creationId xmlns:p14="http://schemas.microsoft.com/office/powerpoint/2010/main" xmlns="" val="1145648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8. KEY PROJECTS </a:t>
            </a:r>
          </a:p>
        </p:txBody>
      </p:sp>
    </p:spTree>
    <p:extLst>
      <p:ext uri="{BB962C8B-B14F-4D97-AF65-F5344CB8AC3E}">
        <p14:creationId xmlns:p14="http://schemas.microsoft.com/office/powerpoint/2010/main" xmlns="" val="12290576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20356" y="116632"/>
            <a:ext cx="9144000" cy="584775"/>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0" i="0" u="none" strike="noStrike" kern="1200" cap="none" spc="0" normalizeH="0" baseline="0" noProof="0" dirty="0">
                <a:ln>
                  <a:noFill/>
                </a:ln>
                <a:solidFill>
                  <a:prstClr val="white"/>
                </a:solidFill>
                <a:effectLst/>
                <a:uLnTx/>
                <a:uFillTx/>
                <a:latin typeface="Calibri"/>
                <a:cs typeface="Arial" pitchFamily="34" charset="0"/>
              </a:rPr>
              <a:t> High Impact Projects </a:t>
            </a:r>
            <a:endParaRPr kumimoji="0" lang="en-ZA" sz="4800" b="1" i="0" u="none" strike="noStrike" kern="1200" cap="none" spc="0" normalizeH="0" baseline="0" noProof="0" dirty="0">
              <a:ln>
                <a:noFill/>
              </a:ln>
              <a:solidFill>
                <a:prstClr val="white"/>
              </a:solidFill>
              <a:effectLst/>
              <a:uLnTx/>
              <a:uFillTx/>
              <a:latin typeface="Calibri"/>
              <a:cs typeface="Arial" pitchFamily="34" charset="0"/>
            </a:endParaRPr>
          </a:p>
        </p:txBody>
      </p:sp>
      <p:graphicFrame>
        <p:nvGraphicFramePr>
          <p:cNvPr id="6" name="Content Placeholder 2"/>
          <p:cNvGraphicFramePr>
            <a:graphicFrameLocks/>
          </p:cNvGraphicFramePr>
          <p:nvPr>
            <p:extLst>
              <p:ext uri="{D42A27DB-BD31-4B8C-83A1-F6EECF244321}">
                <p14:modId xmlns:p14="http://schemas.microsoft.com/office/powerpoint/2010/main" xmlns="" val="2714217380"/>
              </p:ext>
            </p:extLst>
          </p:nvPr>
        </p:nvGraphicFramePr>
        <p:xfrm>
          <a:off x="20356" y="808125"/>
          <a:ext cx="9088147" cy="6049875"/>
        </p:xfrm>
        <a:graphic>
          <a:graphicData uri="http://schemas.openxmlformats.org/drawingml/2006/table">
            <a:tbl>
              <a:tblPr firstRow="1" bandRow="1">
                <a:tableStyleId>{8799B23B-EC83-4686-B30A-512413B5E67A}</a:tableStyleId>
              </a:tblPr>
              <a:tblGrid>
                <a:gridCol w="2736663">
                  <a:extLst>
                    <a:ext uri="{9D8B030D-6E8A-4147-A177-3AD203B41FA5}">
                      <a16:colId xmlns:a16="http://schemas.microsoft.com/office/drawing/2014/main" xmlns="" val="3279453385"/>
                    </a:ext>
                  </a:extLst>
                </a:gridCol>
                <a:gridCol w="6351484">
                  <a:extLst>
                    <a:ext uri="{9D8B030D-6E8A-4147-A177-3AD203B41FA5}">
                      <a16:colId xmlns:a16="http://schemas.microsoft.com/office/drawing/2014/main" xmlns="" val="1826932843"/>
                    </a:ext>
                  </a:extLst>
                </a:gridCol>
              </a:tblGrid>
              <a:tr h="381157">
                <a:tc>
                  <a:txBody>
                    <a:bodyPr/>
                    <a:lstStyle/>
                    <a:p>
                      <a:pPr algn="ctr"/>
                      <a:r>
                        <a:rPr lang="en-ZA" dirty="0"/>
                        <a:t>Project/targeted</a:t>
                      </a:r>
                      <a:r>
                        <a:rPr lang="en-ZA" baseline="0" dirty="0"/>
                        <a:t> support </a:t>
                      </a:r>
                      <a:endParaRPr lang="en-ZA" dirty="0"/>
                    </a:p>
                  </a:txBody>
                  <a:tcPr anchor="ctr">
                    <a:solidFill>
                      <a:schemeClr val="bg1"/>
                    </a:solidFill>
                  </a:tcPr>
                </a:tc>
                <a:tc>
                  <a:txBody>
                    <a:bodyPr/>
                    <a:lstStyle/>
                    <a:p>
                      <a:pPr algn="ctr"/>
                      <a:r>
                        <a:rPr lang="en-ZA" dirty="0"/>
                        <a:t>Project Focus/</a:t>
                      </a:r>
                      <a:r>
                        <a:rPr lang="en-ZA" baseline="0" dirty="0"/>
                        <a:t> </a:t>
                      </a:r>
                      <a:r>
                        <a:rPr lang="en-ZA" dirty="0"/>
                        <a:t>Outcomes</a:t>
                      </a:r>
                    </a:p>
                  </a:txBody>
                  <a:tcPr anchor="ctr">
                    <a:solidFill>
                      <a:schemeClr val="bg1"/>
                    </a:solidFill>
                  </a:tcPr>
                </a:tc>
                <a:extLst>
                  <a:ext uri="{0D108BD9-81ED-4DB2-BD59-A6C34878D82A}">
                    <a16:rowId xmlns:a16="http://schemas.microsoft.com/office/drawing/2014/main" xmlns="" val="3492604684"/>
                  </a:ext>
                </a:extLst>
              </a:tr>
              <a:tr h="1206998">
                <a:tc>
                  <a:txBody>
                    <a:bodyPr/>
                    <a:lstStyle/>
                    <a:p>
                      <a:pPr algn="ctr"/>
                      <a:r>
                        <a:rPr lang="en-ZA" dirty="0"/>
                        <a:t>Lebombo Secondary Cooperative</a:t>
                      </a:r>
                    </a:p>
                  </a:txBody>
                  <a:tcPr anchor="ctr">
                    <a:solidFill>
                      <a:schemeClr val="bg1"/>
                    </a:solidFill>
                  </a:tcPr>
                </a:tc>
                <a:tc>
                  <a:txBody>
                    <a:bodyPr/>
                    <a:lstStyle/>
                    <a:p>
                      <a:pPr algn="just"/>
                      <a:r>
                        <a:rPr lang="en-ZA" sz="1400" kern="1200" dirty="0">
                          <a:solidFill>
                            <a:schemeClr val="tx1"/>
                          </a:solidFill>
                          <a:effectLst/>
                          <a:latin typeface="+mn-lt"/>
                          <a:ea typeface="+mn-ea"/>
                          <a:cs typeface="+mn-cs"/>
                        </a:rPr>
                        <a:t>Cooperative members were capacitated on cooperative governance during the period under review. Seda appointed a Service Provider to determine further interventions for improvement, growth, and sustainability. The Department of Agriculture provided them with a grant of R3.5 million for the acquisition of seedlings and implements. Cotton SA continues with the provision of technical support. </a:t>
                      </a:r>
                    </a:p>
                  </a:txBody>
                  <a:tcPr anchor="ctr">
                    <a:solidFill>
                      <a:schemeClr val="bg1"/>
                    </a:solidFill>
                  </a:tcPr>
                </a:tc>
                <a:extLst>
                  <a:ext uri="{0D108BD9-81ED-4DB2-BD59-A6C34878D82A}">
                    <a16:rowId xmlns:a16="http://schemas.microsoft.com/office/drawing/2014/main" xmlns="" val="3314419477"/>
                  </a:ext>
                </a:extLst>
              </a:tr>
              <a:tr h="1413392">
                <a:tc>
                  <a:txBody>
                    <a:bodyPr/>
                    <a:lstStyle/>
                    <a:p>
                      <a:pPr marL="0" algn="ctr" defTabSz="914400" rtl="0" eaLnBrk="1" latinLnBrk="0" hangingPunct="1"/>
                      <a:r>
                        <a:rPr lang="en-ZA" sz="1800" kern="1200" dirty="0" err="1">
                          <a:solidFill>
                            <a:schemeClr val="tx1"/>
                          </a:solidFill>
                          <a:effectLst/>
                          <a:latin typeface="+mn-lt"/>
                          <a:ea typeface="+mn-ea"/>
                          <a:cs typeface="+mn-cs"/>
                        </a:rPr>
                        <a:t>Merseta</a:t>
                      </a:r>
                      <a:endParaRPr lang="en-ZA" sz="1800" kern="1200" dirty="0">
                        <a:solidFill>
                          <a:schemeClr val="tx1"/>
                        </a:solidFill>
                        <a:effectLst/>
                        <a:latin typeface="+mn-lt"/>
                        <a:ea typeface="+mn-ea"/>
                        <a:cs typeface="+mn-cs"/>
                      </a:endParaRPr>
                    </a:p>
                  </a:txBody>
                  <a:tcPr anchor="ctr">
                    <a:solidFill>
                      <a:srgbClr val="EBF1DE"/>
                    </a:solidFill>
                  </a:tcPr>
                </a:tc>
                <a:tc>
                  <a:txBody>
                    <a:bodyPr/>
                    <a:lstStyle/>
                    <a:p>
                      <a:pPr marL="0" algn="just" defTabSz="914400" rtl="0" eaLnBrk="1" latinLnBrk="0" hangingPunct="1"/>
                      <a:r>
                        <a:rPr lang="en-US" sz="1400" kern="1200" dirty="0">
                          <a:solidFill>
                            <a:schemeClr val="tx1"/>
                          </a:solidFill>
                          <a:effectLst/>
                          <a:latin typeface="+mn-lt"/>
                          <a:ea typeface="+mn-ea"/>
                          <a:cs typeface="+mn-cs"/>
                        </a:rPr>
                        <a:t>Seda will train Small Enterprise in the Automotive Trade Sector as well as facilitate Artisan Recognition of Prior Learning (ARPL). </a:t>
                      </a:r>
                    </a:p>
                    <a:p>
                      <a:pPr marL="0" algn="just" defTabSz="914400" rtl="0" eaLnBrk="1" latinLnBrk="0" hangingPunct="1"/>
                      <a:endParaRPr lang="en-US" sz="1400" kern="1200" dirty="0">
                        <a:solidFill>
                          <a:schemeClr val="tx1"/>
                        </a:solidFill>
                        <a:effectLst/>
                        <a:latin typeface="+mn-lt"/>
                        <a:ea typeface="+mn-ea"/>
                        <a:cs typeface="+mn-cs"/>
                      </a:endParaRPr>
                    </a:p>
                    <a:p>
                      <a:pPr marL="0" algn="just" defTabSz="914400" rtl="0" eaLnBrk="1" latinLnBrk="0" hangingPunct="1"/>
                      <a:r>
                        <a:rPr lang="en-US" sz="1400" kern="1200" dirty="0" err="1">
                          <a:solidFill>
                            <a:schemeClr val="tx1"/>
                          </a:solidFill>
                          <a:effectLst/>
                          <a:latin typeface="+mn-lt"/>
                          <a:ea typeface="+mn-ea"/>
                          <a:cs typeface="+mn-cs"/>
                        </a:rPr>
                        <a:t>Merseta</a:t>
                      </a:r>
                      <a:r>
                        <a:rPr lang="en-US" sz="1400" kern="1200" dirty="0">
                          <a:solidFill>
                            <a:schemeClr val="tx1"/>
                          </a:solidFill>
                          <a:effectLst/>
                          <a:latin typeface="+mn-lt"/>
                          <a:ea typeface="+mn-ea"/>
                          <a:cs typeface="+mn-cs"/>
                        </a:rPr>
                        <a:t> to provide the budget</a:t>
                      </a:r>
                    </a:p>
                    <a:p>
                      <a:pPr marL="0" algn="just" defTabSz="914400" rtl="0" eaLnBrk="1" latinLnBrk="0" hangingPunct="1"/>
                      <a:endParaRPr lang="en-ZA" sz="1400" kern="1200" dirty="0">
                        <a:solidFill>
                          <a:schemeClr val="tx1"/>
                        </a:solidFill>
                        <a:effectLst/>
                        <a:latin typeface="+mn-lt"/>
                        <a:ea typeface="+mn-ea"/>
                        <a:cs typeface="+mn-cs"/>
                      </a:endParaRPr>
                    </a:p>
                  </a:txBody>
                  <a:tcPr anchor="ctr">
                    <a:solidFill>
                      <a:srgbClr val="EBF1DE"/>
                    </a:solidFill>
                  </a:tcPr>
                </a:tc>
                <a:extLst>
                  <a:ext uri="{0D108BD9-81ED-4DB2-BD59-A6C34878D82A}">
                    <a16:rowId xmlns:a16="http://schemas.microsoft.com/office/drawing/2014/main" xmlns="" val="414614836"/>
                  </a:ext>
                </a:extLst>
              </a:tr>
              <a:tr h="1396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latin typeface="+mn-lt"/>
                          <a:ea typeface="+mn-ea"/>
                          <a:cs typeface="+mn-cs"/>
                        </a:rPr>
                        <a:t>Export Credit Insurance Corporation (ECIC)</a:t>
                      </a:r>
                    </a:p>
                  </a:txBody>
                  <a:tcPr anchor="ctr">
                    <a:solidFill>
                      <a:schemeClr val="bg1"/>
                    </a:solidFill>
                  </a:tcPr>
                </a:tc>
                <a:tc>
                  <a:txBody>
                    <a:bodyPr/>
                    <a:lstStyle/>
                    <a:p>
                      <a:pPr marL="0" algn="just" defTabSz="914400" rtl="0" eaLnBrk="1" latinLnBrk="0" hangingPunct="1"/>
                      <a:r>
                        <a:rPr lang="en-ZA" sz="1400" kern="1200" dirty="0">
                          <a:solidFill>
                            <a:schemeClr val="tx1"/>
                          </a:solidFill>
                          <a:effectLst/>
                          <a:latin typeface="+mn-lt"/>
                          <a:ea typeface="+mn-ea"/>
                          <a:cs typeface="+mn-cs"/>
                        </a:rPr>
                        <a:t>The MOA between ECIC and Seda,  TTA will send a proposal with potential clients to ECIC. TTA will receive an amount R1, 6 Million for the current financial year for clients approved under ECIC. The amount remaining in ECIC budget is only R 294 520. Seda awaits a payment to procure/adjudicate for ECIC for 2022/2023 to cover the shortfall.</a:t>
                      </a:r>
                    </a:p>
                  </a:txBody>
                  <a:tcPr anchor="ctr">
                    <a:solidFill>
                      <a:schemeClr val="bg1"/>
                    </a:solidFill>
                  </a:tcPr>
                </a:tc>
                <a:extLst>
                  <a:ext uri="{0D108BD9-81ED-4DB2-BD59-A6C34878D82A}">
                    <a16:rowId xmlns:a16="http://schemas.microsoft.com/office/drawing/2014/main" xmlns="" val="2509052211"/>
                  </a:ext>
                </a:extLst>
              </a:tr>
              <a:tr h="1651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latin typeface="+mn-lt"/>
                          <a:ea typeface="+mn-ea"/>
                          <a:cs typeface="+mn-cs"/>
                        </a:rPr>
                        <a:t>British High Commission – Digital Access Programme</a:t>
                      </a:r>
                    </a:p>
                  </a:txBody>
                  <a:tcPr anchor="ctr">
                    <a:solidFill>
                      <a:srgbClr val="EBF1DE"/>
                    </a:solidFill>
                  </a:tcPr>
                </a:tc>
                <a:tc>
                  <a:txBody>
                    <a:bodyPr/>
                    <a:lstStyle/>
                    <a:p>
                      <a:pPr marL="0" algn="just" defTabSz="914400" rtl="0" eaLnBrk="1" latinLnBrk="0" hangingPunct="1"/>
                      <a:r>
                        <a:rPr lang="en-ZA" sz="1400" kern="1200" dirty="0">
                          <a:solidFill>
                            <a:schemeClr val="tx1"/>
                          </a:solidFill>
                          <a:effectLst/>
                          <a:latin typeface="+mn-lt"/>
                          <a:ea typeface="+mn-ea"/>
                          <a:cs typeface="+mn-cs"/>
                        </a:rPr>
                        <a:t>The British High Commission has partnered with the Global Cyber Alliance to develop the Digital Access Programme(DAP). Officials from Incubators supported by STP have been partaking in a train the trainer programme on cyber security. The training was attended by over 50 participants from the different hubs. These participants were trained on cyber security including the POPIA Act. The training ended with a certificate handover function at the CSIR Convention Centre. The occasion was graced by HE, the British High Commissioner SA. </a:t>
                      </a:r>
                    </a:p>
                  </a:txBody>
                  <a:tcPr anchor="ctr">
                    <a:solidFill>
                      <a:srgbClr val="EBF1DE"/>
                    </a:solidFill>
                  </a:tcPr>
                </a:tc>
                <a:extLst>
                  <a:ext uri="{0D108BD9-81ED-4DB2-BD59-A6C34878D82A}">
                    <a16:rowId xmlns:a16="http://schemas.microsoft.com/office/drawing/2014/main" xmlns="" val="1147338281"/>
                  </a:ext>
                </a:extLst>
              </a:tr>
            </a:tbl>
          </a:graphicData>
        </a:graphic>
      </p:graphicFrame>
    </p:spTree>
    <p:extLst>
      <p:ext uri="{BB962C8B-B14F-4D97-AF65-F5344CB8AC3E}">
        <p14:creationId xmlns:p14="http://schemas.microsoft.com/office/powerpoint/2010/main" xmlns="" val="37167062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tretch>
            <a:fillRect/>
          </a:stretch>
        </p:blipFill>
        <p:spPr>
          <a:xfrm>
            <a:off x="0" y="0"/>
            <a:ext cx="9144000" cy="6858000"/>
          </a:xfrm>
          <a:prstGeom prst="rect">
            <a:avLst/>
          </a:prstGeom>
        </p:spPr>
      </p:pic>
      <p:sp>
        <p:nvSpPr>
          <p:cNvPr id="4" name="Rectangle 3"/>
          <p:cNvSpPr/>
          <p:nvPr/>
        </p:nvSpPr>
        <p:spPr>
          <a:xfrm>
            <a:off x="20356" y="116632"/>
            <a:ext cx="9144000" cy="584775"/>
          </a:xfrm>
          <a:prstGeom prst="rect">
            <a:avLst/>
          </a:prstGeom>
          <a:solidFill>
            <a:srgbClr val="146C38"/>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0" i="0" u="none" strike="noStrike" kern="1200" cap="none" spc="0" normalizeH="0" baseline="0" noProof="0" dirty="0">
                <a:ln>
                  <a:noFill/>
                </a:ln>
                <a:solidFill>
                  <a:prstClr val="white"/>
                </a:solidFill>
                <a:effectLst/>
                <a:uLnTx/>
                <a:uFillTx/>
                <a:latin typeface="Calibri"/>
                <a:cs typeface="Arial" pitchFamily="34" charset="0"/>
              </a:rPr>
              <a:t> High Impact Projects </a:t>
            </a:r>
            <a:endParaRPr kumimoji="0" lang="en-ZA" sz="4800" b="1" i="0" u="none" strike="noStrike" kern="1200" cap="none" spc="0" normalizeH="0" baseline="0" noProof="0" dirty="0">
              <a:ln>
                <a:noFill/>
              </a:ln>
              <a:solidFill>
                <a:prstClr val="white"/>
              </a:solidFill>
              <a:effectLst/>
              <a:uLnTx/>
              <a:uFillTx/>
              <a:latin typeface="Calibri"/>
              <a:cs typeface="Arial" pitchFamily="34" charset="0"/>
            </a:endParaRPr>
          </a:p>
        </p:txBody>
      </p:sp>
      <p:graphicFrame>
        <p:nvGraphicFramePr>
          <p:cNvPr id="6" name="Content Placeholder 2"/>
          <p:cNvGraphicFramePr>
            <a:graphicFrameLocks/>
          </p:cNvGraphicFramePr>
          <p:nvPr>
            <p:extLst>
              <p:ext uri="{D42A27DB-BD31-4B8C-83A1-F6EECF244321}">
                <p14:modId xmlns:p14="http://schemas.microsoft.com/office/powerpoint/2010/main" xmlns="" val="1477208476"/>
              </p:ext>
            </p:extLst>
          </p:nvPr>
        </p:nvGraphicFramePr>
        <p:xfrm>
          <a:off x="20356" y="808125"/>
          <a:ext cx="9088147" cy="1752757"/>
        </p:xfrm>
        <a:graphic>
          <a:graphicData uri="http://schemas.openxmlformats.org/drawingml/2006/table">
            <a:tbl>
              <a:tblPr firstRow="1" bandRow="1">
                <a:tableStyleId>{8799B23B-EC83-4686-B30A-512413B5E67A}</a:tableStyleId>
              </a:tblPr>
              <a:tblGrid>
                <a:gridCol w="2736663">
                  <a:extLst>
                    <a:ext uri="{9D8B030D-6E8A-4147-A177-3AD203B41FA5}">
                      <a16:colId xmlns:a16="http://schemas.microsoft.com/office/drawing/2014/main" xmlns="" val="3279453385"/>
                    </a:ext>
                  </a:extLst>
                </a:gridCol>
                <a:gridCol w="6351484">
                  <a:extLst>
                    <a:ext uri="{9D8B030D-6E8A-4147-A177-3AD203B41FA5}">
                      <a16:colId xmlns:a16="http://schemas.microsoft.com/office/drawing/2014/main" xmlns="" val="1826932843"/>
                    </a:ext>
                  </a:extLst>
                </a:gridCol>
              </a:tblGrid>
              <a:tr h="381157">
                <a:tc>
                  <a:txBody>
                    <a:bodyPr/>
                    <a:lstStyle/>
                    <a:p>
                      <a:pPr algn="ctr"/>
                      <a:r>
                        <a:rPr lang="en-ZA" dirty="0"/>
                        <a:t>Project/targeted</a:t>
                      </a:r>
                      <a:r>
                        <a:rPr lang="en-ZA" baseline="0" dirty="0"/>
                        <a:t> support </a:t>
                      </a:r>
                      <a:endParaRPr lang="en-ZA" dirty="0"/>
                    </a:p>
                  </a:txBody>
                  <a:tcPr anchor="ctr">
                    <a:solidFill>
                      <a:schemeClr val="bg1"/>
                    </a:solidFill>
                  </a:tcPr>
                </a:tc>
                <a:tc>
                  <a:txBody>
                    <a:bodyPr/>
                    <a:lstStyle/>
                    <a:p>
                      <a:pPr algn="ctr"/>
                      <a:r>
                        <a:rPr lang="en-ZA" dirty="0"/>
                        <a:t>Project Focus/</a:t>
                      </a:r>
                      <a:r>
                        <a:rPr lang="en-ZA" baseline="0" dirty="0"/>
                        <a:t> </a:t>
                      </a:r>
                      <a:r>
                        <a:rPr lang="en-ZA" dirty="0"/>
                        <a:t>Outcomes</a:t>
                      </a:r>
                    </a:p>
                  </a:txBody>
                  <a:tcPr anchor="ctr">
                    <a:solidFill>
                      <a:schemeClr val="bg1"/>
                    </a:solidFill>
                  </a:tcPr>
                </a:tc>
                <a:extLst>
                  <a:ext uri="{0D108BD9-81ED-4DB2-BD59-A6C34878D82A}">
                    <a16:rowId xmlns:a16="http://schemas.microsoft.com/office/drawing/2014/main" xmlns="" val="3492604684"/>
                  </a:ext>
                </a:extLst>
              </a:tr>
              <a:tr h="1206998">
                <a:tc>
                  <a:txBody>
                    <a:bodyPr/>
                    <a:lstStyle/>
                    <a:p>
                      <a:pPr algn="ctr"/>
                      <a:r>
                        <a:rPr lang="en-ZA" dirty="0"/>
                        <a:t>Cherrie Blair Foundation</a:t>
                      </a:r>
                    </a:p>
                  </a:txBody>
                  <a:tcPr anchor="ctr">
                    <a:solidFill>
                      <a:schemeClr val="bg1"/>
                    </a:solidFill>
                  </a:tcPr>
                </a:tc>
                <a:tc>
                  <a:txBody>
                    <a:bodyPr/>
                    <a:lstStyle/>
                    <a:p>
                      <a:pPr algn="just"/>
                      <a:r>
                        <a:rPr lang="en-US" sz="1400" kern="1200" dirty="0">
                          <a:solidFill>
                            <a:schemeClr val="tx1"/>
                          </a:solidFill>
                          <a:effectLst/>
                          <a:latin typeface="+mn-lt"/>
                          <a:ea typeface="+mn-ea"/>
                          <a:cs typeface="+mn-cs"/>
                        </a:rPr>
                        <a:t>This is a partnership with Cherrie Blair Foundation and GIBBS.  Seda will train 2500 women-owned businesses on </a:t>
                      </a:r>
                      <a:r>
                        <a:rPr lang="en-US" sz="1400" kern="1200" dirty="0" err="1">
                          <a:solidFill>
                            <a:schemeClr val="tx1"/>
                          </a:solidFill>
                          <a:effectLst/>
                          <a:latin typeface="+mn-lt"/>
                          <a:ea typeface="+mn-ea"/>
                          <a:cs typeface="+mn-cs"/>
                        </a:rPr>
                        <a:t>HerVenture</a:t>
                      </a:r>
                      <a:r>
                        <a:rPr lang="en-US" sz="1400" kern="1200" dirty="0">
                          <a:solidFill>
                            <a:schemeClr val="tx1"/>
                          </a:solidFill>
                          <a:effectLst/>
                          <a:latin typeface="+mn-lt"/>
                          <a:ea typeface="+mn-ea"/>
                          <a:cs typeface="+mn-cs"/>
                        </a:rPr>
                        <a:t> App, an e-learning platform. Seda, through its network, will be responsible for the recruitment of the participants, assisting women owned businesses to download and utilize the </a:t>
                      </a:r>
                      <a:r>
                        <a:rPr lang="en-US" sz="1400" kern="1200" dirty="0" err="1">
                          <a:solidFill>
                            <a:schemeClr val="tx1"/>
                          </a:solidFill>
                          <a:effectLst/>
                          <a:latin typeface="+mn-lt"/>
                          <a:ea typeface="+mn-ea"/>
                          <a:cs typeface="+mn-cs"/>
                        </a:rPr>
                        <a:t>HerVenture</a:t>
                      </a:r>
                      <a:r>
                        <a:rPr lang="en-US" sz="1400" kern="1200" dirty="0">
                          <a:solidFill>
                            <a:schemeClr val="tx1"/>
                          </a:solidFill>
                          <a:effectLst/>
                          <a:latin typeface="+mn-lt"/>
                          <a:ea typeface="+mn-ea"/>
                          <a:cs typeface="+mn-cs"/>
                        </a:rPr>
                        <a:t> APP.</a:t>
                      </a:r>
                    </a:p>
                    <a:p>
                      <a:pPr algn="just"/>
                      <a:endParaRPr lang="en-US" sz="1400" kern="1200" dirty="0">
                        <a:solidFill>
                          <a:schemeClr val="tx1"/>
                        </a:solidFill>
                        <a:effectLst/>
                        <a:latin typeface="+mn-lt"/>
                        <a:ea typeface="+mn-ea"/>
                        <a:cs typeface="+mn-cs"/>
                      </a:endParaRPr>
                    </a:p>
                    <a:p>
                      <a:pPr algn="just"/>
                      <a:endParaRPr lang="en-US" sz="1400" kern="1200" dirty="0">
                        <a:solidFill>
                          <a:schemeClr val="tx1"/>
                        </a:solidFill>
                        <a:effectLst/>
                        <a:latin typeface="+mn-lt"/>
                        <a:ea typeface="+mn-ea"/>
                        <a:cs typeface="+mn-cs"/>
                      </a:endParaRPr>
                    </a:p>
                  </a:txBody>
                  <a:tcPr anchor="ctr">
                    <a:solidFill>
                      <a:schemeClr val="bg1"/>
                    </a:solidFill>
                  </a:tcPr>
                </a:tc>
                <a:extLst>
                  <a:ext uri="{0D108BD9-81ED-4DB2-BD59-A6C34878D82A}">
                    <a16:rowId xmlns:a16="http://schemas.microsoft.com/office/drawing/2014/main" xmlns="" val="3314419477"/>
                  </a:ext>
                </a:extLst>
              </a:tr>
            </a:tbl>
          </a:graphicData>
        </a:graphic>
      </p:graphicFrame>
    </p:spTree>
    <p:extLst>
      <p:ext uri="{BB962C8B-B14F-4D97-AF65-F5344CB8AC3E}">
        <p14:creationId xmlns:p14="http://schemas.microsoft.com/office/powerpoint/2010/main" xmlns="" val="39155390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912567E-887B-4CFF-9A15-A3C36FBE7AC5}"/>
              </a:ext>
            </a:extLst>
          </p:cNvPr>
          <p:cNvSpPr txBox="1"/>
          <p:nvPr/>
        </p:nvSpPr>
        <p:spPr>
          <a:xfrm>
            <a:off x="4191000" y="30690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pic>
        <p:nvPicPr>
          <p:cNvPr id="4" name="Picture 3" descr="A picture containing text&#10;&#10;Description automatically generated">
            <a:extLst>
              <a:ext uri="{FF2B5EF4-FFF2-40B4-BE49-F238E27FC236}">
                <a16:creationId xmlns:a16="http://schemas.microsoft.com/office/drawing/2014/main" xmlns="" id="{8DAC9C7B-DAAB-4E7B-943F-0E61D4F156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6714F1BC-B53E-4B3D-A7F8-A3A7860E76A4}"/>
              </a:ext>
            </a:extLst>
          </p:cNvPr>
          <p:cNvSpPr txBox="1"/>
          <p:nvPr/>
        </p:nvSpPr>
        <p:spPr>
          <a:xfrm>
            <a:off x="3124200" y="12954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xmlns="" val="18235274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a:extLst>
              <a:ext uri="{FF2B5EF4-FFF2-40B4-BE49-F238E27FC236}">
                <a16:creationId xmlns:a16="http://schemas.microsoft.com/office/drawing/2014/main" xmlns="" id="{B67C6877-A4FE-EA42-A73D-91970F6BA4EE}"/>
              </a:ext>
            </a:extLst>
          </p:cNvPr>
          <p:cNvSpPr/>
          <p:nvPr/>
        </p:nvSpPr>
        <p:spPr>
          <a:xfrm>
            <a:off x="1921" y="0"/>
            <a:ext cx="9140400" cy="932400"/>
          </a:xfrm>
          <a:prstGeom prst="rect">
            <a:avLst/>
          </a:prstGeom>
          <a:solidFill>
            <a:srgbClr val="00764B"/>
          </a:solidFill>
        </p:spPr>
      </p:sp>
      <p:pic>
        <p:nvPicPr>
          <p:cNvPr id="4" name="Picture 3" descr="A picture containing text&#10;&#10;Description automatically generated">
            <a:extLst>
              <a:ext uri="{FF2B5EF4-FFF2-40B4-BE49-F238E27FC236}">
                <a16:creationId xmlns:a16="http://schemas.microsoft.com/office/drawing/2014/main" xmlns="" id="{812D6754-D395-448B-973E-B43310F500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03937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AAA92E2-B39D-9FAD-CDF7-8E69948558F2}"/>
              </a:ext>
            </a:extLst>
          </p:cNvPr>
          <p:cNvSpPr txBox="1"/>
          <p:nvPr/>
        </p:nvSpPr>
        <p:spPr>
          <a:xfrm>
            <a:off x="3010319" y="76176"/>
            <a:ext cx="27892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Introduction </a:t>
            </a:r>
          </a:p>
        </p:txBody>
      </p:sp>
      <p:graphicFrame>
        <p:nvGraphicFramePr>
          <p:cNvPr id="3" name="Table 6">
            <a:extLst>
              <a:ext uri="{FF2B5EF4-FFF2-40B4-BE49-F238E27FC236}">
                <a16:creationId xmlns:a16="http://schemas.microsoft.com/office/drawing/2014/main" xmlns="" id="{A9CBEC40-125C-2FA0-7C25-BCEDF2330325}"/>
              </a:ext>
            </a:extLst>
          </p:cNvPr>
          <p:cNvGraphicFramePr>
            <a:graphicFrameLocks noGrp="1"/>
          </p:cNvGraphicFramePr>
          <p:nvPr/>
        </p:nvGraphicFramePr>
        <p:xfrm>
          <a:off x="202860" y="898626"/>
          <a:ext cx="8820472" cy="5137382"/>
        </p:xfrm>
        <a:graphic>
          <a:graphicData uri="http://schemas.openxmlformats.org/drawingml/2006/table">
            <a:tbl>
              <a:tblPr firstRow="1" bandRow="1">
                <a:tableStyleId>{E8B1032C-EA38-4F05-BA0D-38AFFFC7BED3}</a:tableStyleId>
              </a:tblPr>
              <a:tblGrid>
                <a:gridCol w="8820472">
                  <a:extLst>
                    <a:ext uri="{9D8B030D-6E8A-4147-A177-3AD203B41FA5}">
                      <a16:colId xmlns:a16="http://schemas.microsoft.com/office/drawing/2014/main" xmlns="" val="3603392670"/>
                    </a:ext>
                  </a:extLst>
                </a:gridCol>
              </a:tblGrid>
              <a:tr h="745655">
                <a:tc>
                  <a:txBody>
                    <a:bodyPr/>
                    <a:lstStyle/>
                    <a:p>
                      <a:pPr marL="285750" indent="-285750" algn="l" defTabSz="914400" rtl="0" eaLnBrk="1" latinLnBrk="0" hangingPunct="1">
                        <a:lnSpc>
                          <a:spcPct val="150000"/>
                        </a:lnSpc>
                        <a:spcBef>
                          <a:spcPts val="600"/>
                        </a:spcBef>
                        <a:spcAft>
                          <a:spcPts val="600"/>
                        </a:spcAft>
                        <a:buFont typeface="Wingdings" panose="05000000000000000000" pitchFamily="2" charset="2"/>
                        <a:buChar char="q"/>
                      </a:pPr>
                      <a:r>
                        <a:rPr lang="en-ZA" sz="1600" b="0" kern="1200" dirty="0">
                          <a:solidFill>
                            <a:schemeClr val="dk1"/>
                          </a:solidFill>
                        </a:rPr>
                        <a:t>The report highlights the organisation's performance for the second quarter of the 2022/23 Financial Year. </a:t>
                      </a:r>
                      <a:endParaRPr lang="en-ZA" sz="1600" b="0" kern="1200" dirty="0">
                        <a:solidFill>
                          <a:schemeClr val="dk1"/>
                        </a:solidFill>
                        <a:latin typeface="+mn-lt"/>
                        <a:ea typeface="+mn-ea"/>
                        <a:cs typeface="+mn-cs"/>
                      </a:endParaRPr>
                    </a:p>
                  </a:txBody>
                  <a:tcPr/>
                </a:tc>
                <a:extLst>
                  <a:ext uri="{0D108BD9-81ED-4DB2-BD59-A6C34878D82A}">
                    <a16:rowId xmlns:a16="http://schemas.microsoft.com/office/drawing/2014/main" xmlns="" val="345579807"/>
                  </a:ext>
                </a:extLst>
              </a:tr>
              <a:tr h="1205462">
                <a:tc>
                  <a:txBody>
                    <a:bodyPr/>
                    <a:lstStyle/>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A total number of 17 indicators were measured in quarter 2, </a:t>
                      </a:r>
                    </a:p>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The organisation achieved 100% or more on 13 indicators and underperformed on 4 indicators. </a:t>
                      </a:r>
                    </a:p>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This amounts to 76% performance achievement. </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xmlns="" val="3928207984"/>
                  </a:ext>
                </a:extLst>
              </a:tr>
              <a:tr h="1093033">
                <a:tc>
                  <a:txBody>
                    <a:bodyPr/>
                    <a:lstStyle/>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One indicator was under achieved between 80% to 99%:</a:t>
                      </a:r>
                    </a:p>
                    <a:p>
                      <a:pPr marL="742950" lvl="1" indent="-285750" algn="l" defTabSz="914400" rtl="0" eaLnBrk="1" latinLnBrk="0" hangingPunct="1">
                        <a:lnSpc>
                          <a:spcPct val="150000"/>
                        </a:lnSpc>
                        <a:buFont typeface="Wingdings" panose="05000000000000000000" pitchFamily="2" charset="2"/>
                        <a:buChar char="ü"/>
                      </a:pPr>
                      <a:r>
                        <a:rPr lang="en-ZA" sz="1600" kern="1200" dirty="0">
                          <a:solidFill>
                            <a:schemeClr val="dk1"/>
                          </a:solidFill>
                        </a:rPr>
                        <a:t>Number of SMMEs &amp; Co-operatives supported in the priority sectors (Scale-Up / High Growth Potential).</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xmlns="" val="3674939916"/>
                  </a:ext>
                </a:extLst>
              </a:tr>
              <a:tr h="1787788">
                <a:tc>
                  <a:txBody>
                    <a:bodyPr/>
                    <a:lstStyle/>
                    <a:p>
                      <a:pPr marL="285750" indent="-285750" algn="l" defTabSz="914400" rtl="0" eaLnBrk="1" latinLnBrk="0" hangingPunct="1">
                        <a:lnSpc>
                          <a:spcPct val="150000"/>
                        </a:lnSpc>
                        <a:buFont typeface="Wingdings" panose="05000000000000000000" pitchFamily="2" charset="2"/>
                        <a:buChar char="q"/>
                      </a:pPr>
                      <a:r>
                        <a:rPr lang="en-ZA" sz="1600" kern="1200" dirty="0">
                          <a:solidFill>
                            <a:schemeClr val="dk1"/>
                          </a:solidFill>
                        </a:rPr>
                        <a:t>Three indicators were under achieved below 50%:</a:t>
                      </a:r>
                    </a:p>
                    <a:p>
                      <a:pPr marL="742950" lvl="1" indent="-285750" algn="l" defTabSz="914400" rtl="0" eaLnBrk="1" latinLnBrk="0" hangingPunct="1">
                        <a:lnSpc>
                          <a:spcPct val="150000"/>
                        </a:lnSpc>
                        <a:buFont typeface="Wingdings" panose="05000000000000000000" pitchFamily="2" charset="2"/>
                        <a:buChar char="ü"/>
                      </a:pPr>
                      <a:r>
                        <a:rPr lang="en-ZA" sz="1600" kern="1200" dirty="0">
                          <a:solidFill>
                            <a:schemeClr val="dk1"/>
                          </a:solidFill>
                        </a:rPr>
                        <a:t>Number of new Seda access point.</a:t>
                      </a:r>
                    </a:p>
                    <a:p>
                      <a:pPr marL="742950" lvl="1" indent="-285750" algn="l" defTabSz="914400" rtl="0" eaLnBrk="1" latinLnBrk="0" hangingPunct="1">
                        <a:lnSpc>
                          <a:spcPct val="150000"/>
                        </a:lnSpc>
                        <a:buFont typeface="Wingdings" panose="05000000000000000000" pitchFamily="2" charset="2"/>
                        <a:buChar char="ü"/>
                      </a:pPr>
                      <a:r>
                        <a:rPr lang="en-ZA" sz="1600" kern="1200" dirty="0">
                          <a:solidFill>
                            <a:schemeClr val="dk1"/>
                          </a:solidFill>
                        </a:rPr>
                        <a:t>Number of new Incubation Centres established</a:t>
                      </a:r>
                    </a:p>
                    <a:p>
                      <a:pPr marL="742950" lvl="1" indent="-285750" algn="l" defTabSz="914400" rtl="0" eaLnBrk="1" latinLnBrk="0" hangingPunct="1">
                        <a:lnSpc>
                          <a:spcPct val="150000"/>
                        </a:lnSpc>
                        <a:buFont typeface="Wingdings" panose="05000000000000000000" pitchFamily="2" charset="2"/>
                        <a:buChar char="ü"/>
                      </a:pPr>
                      <a:r>
                        <a:rPr lang="en-ZA" sz="1600" kern="1200" dirty="0">
                          <a:solidFill>
                            <a:schemeClr val="dk1"/>
                          </a:solidFill>
                        </a:rPr>
                        <a:t>Number of SMMEs &amp; Cooperatives assisted through the Technology Transfer Assistance Programme</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xmlns="" val="1716514039"/>
                  </a:ext>
                </a:extLst>
              </a:tr>
            </a:tbl>
          </a:graphicData>
        </a:graphic>
      </p:graphicFrame>
    </p:spTree>
    <p:extLst>
      <p:ext uri="{BB962C8B-B14F-4D97-AF65-F5344CB8AC3E}">
        <p14:creationId xmlns:p14="http://schemas.microsoft.com/office/powerpoint/2010/main" xmlns="" val="33251321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416824"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2. PERFORMANCE OVERVIEW</a:t>
            </a:r>
          </a:p>
        </p:txBody>
      </p:sp>
    </p:spTree>
    <p:extLst>
      <p:ext uri="{BB962C8B-B14F-4D97-AF65-F5344CB8AC3E}">
        <p14:creationId xmlns:p14="http://schemas.microsoft.com/office/powerpoint/2010/main" xmlns="" val="40887503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AAA92E2-B39D-9FAD-CDF7-8E69948558F2}"/>
              </a:ext>
            </a:extLst>
          </p:cNvPr>
          <p:cNvSpPr txBox="1"/>
          <p:nvPr/>
        </p:nvSpPr>
        <p:spPr>
          <a:xfrm>
            <a:off x="1962356" y="51375"/>
            <a:ext cx="47924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Performance Overview</a:t>
            </a:r>
          </a:p>
        </p:txBody>
      </p:sp>
      <p:pic>
        <p:nvPicPr>
          <p:cNvPr id="4" name="Picture 3" descr="Diagram&#10;&#10;Description automatically generated">
            <a:extLst>
              <a:ext uri="{FF2B5EF4-FFF2-40B4-BE49-F238E27FC236}">
                <a16:creationId xmlns:a16="http://schemas.microsoft.com/office/drawing/2014/main" xmlns="" id="{6505AF99-AD9F-1544-4408-875BAD61D55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8475" y="709167"/>
            <a:ext cx="8472545" cy="5209741"/>
          </a:xfrm>
          <a:prstGeom prst="rect">
            <a:avLst/>
          </a:prstGeom>
        </p:spPr>
      </p:pic>
      <p:sp>
        <p:nvSpPr>
          <p:cNvPr id="5" name="Rectangle 4">
            <a:extLst>
              <a:ext uri="{FF2B5EF4-FFF2-40B4-BE49-F238E27FC236}">
                <a16:creationId xmlns:a16="http://schemas.microsoft.com/office/drawing/2014/main" xmlns="" id="{5D1E74A2-7DDA-F14B-3818-4448D111DE73}"/>
              </a:ext>
            </a:extLst>
          </p:cNvPr>
          <p:cNvSpPr/>
          <p:nvPr/>
        </p:nvSpPr>
        <p:spPr>
          <a:xfrm>
            <a:off x="4095877" y="3151498"/>
            <a:ext cx="1151277" cy="7817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Total SMMEs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Cooperatives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Supported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srgbClr val="70AD47">
                    <a:lumMod val="50000"/>
                  </a:srgbClr>
                </a:solidFill>
                <a:effectLst/>
                <a:uLnTx/>
                <a:uFillTx/>
                <a:latin typeface="Trebuchet MS" pitchFamily="34" charset="0"/>
                <a:cs typeface="Arial" pitchFamily="34" charset="0"/>
              </a:rPr>
              <a:t>42 319</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6" name="TextBox 5">
            <a:extLst>
              <a:ext uri="{FF2B5EF4-FFF2-40B4-BE49-F238E27FC236}">
                <a16:creationId xmlns:a16="http://schemas.microsoft.com/office/drawing/2014/main" xmlns="" id="{1003F67A-F293-0F99-62F7-FDF3F90A82F3}"/>
              </a:ext>
            </a:extLst>
          </p:cNvPr>
          <p:cNvSpPr txBox="1"/>
          <p:nvPr/>
        </p:nvSpPr>
        <p:spPr>
          <a:xfrm>
            <a:off x="504487" y="1135274"/>
            <a:ext cx="639933"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7 000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8" name="Rectangle 7">
            <a:extLst>
              <a:ext uri="{FF2B5EF4-FFF2-40B4-BE49-F238E27FC236}">
                <a16:creationId xmlns:a16="http://schemas.microsoft.com/office/drawing/2014/main" xmlns="" id="{318A4126-983B-9A88-33B7-654DE3D2EA70}"/>
              </a:ext>
            </a:extLst>
          </p:cNvPr>
          <p:cNvSpPr/>
          <p:nvPr/>
        </p:nvSpPr>
        <p:spPr>
          <a:xfrm>
            <a:off x="1109354" y="1068067"/>
            <a:ext cx="1364476" cy="4370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Entrepreneurship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Awareness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9" name="TextBox 8">
            <a:extLst>
              <a:ext uri="{FF2B5EF4-FFF2-40B4-BE49-F238E27FC236}">
                <a16:creationId xmlns:a16="http://schemas.microsoft.com/office/drawing/2014/main" xmlns="" id="{6DFDE751-21BC-551E-B567-66631438A05A}"/>
              </a:ext>
            </a:extLst>
          </p:cNvPr>
          <p:cNvSpPr txBox="1"/>
          <p:nvPr/>
        </p:nvSpPr>
        <p:spPr>
          <a:xfrm>
            <a:off x="2421361" y="1135274"/>
            <a:ext cx="759672"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24 087</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11" name="Rectangle 10">
            <a:extLst>
              <a:ext uri="{FF2B5EF4-FFF2-40B4-BE49-F238E27FC236}">
                <a16:creationId xmlns:a16="http://schemas.microsoft.com/office/drawing/2014/main" xmlns="" id="{4012F164-6E40-D3B4-28EF-F47C53B34C88}"/>
              </a:ext>
            </a:extLst>
          </p:cNvPr>
          <p:cNvSpPr/>
          <p:nvPr/>
        </p:nvSpPr>
        <p:spPr>
          <a:xfrm>
            <a:off x="6824913" y="3084291"/>
            <a:ext cx="1122423" cy="4370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Quality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Improvement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12" name="Rectangle 11">
            <a:extLst>
              <a:ext uri="{FF2B5EF4-FFF2-40B4-BE49-F238E27FC236}">
                <a16:creationId xmlns:a16="http://schemas.microsoft.com/office/drawing/2014/main" xmlns="" id="{11822309-092B-D2EC-0252-801E6E09E70D}"/>
              </a:ext>
            </a:extLst>
          </p:cNvPr>
          <p:cNvSpPr/>
          <p:nvPr/>
        </p:nvSpPr>
        <p:spPr>
          <a:xfrm>
            <a:off x="1109354" y="2115744"/>
            <a:ext cx="1366080" cy="4370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Township &amp; Rural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based clients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13" name="Rectangle 12">
            <a:extLst>
              <a:ext uri="{FF2B5EF4-FFF2-40B4-BE49-F238E27FC236}">
                <a16:creationId xmlns:a16="http://schemas.microsoft.com/office/drawing/2014/main" xmlns="" id="{9C23A59A-EFE6-36D9-92E1-CE84ECAD9884}"/>
              </a:ext>
            </a:extLst>
          </p:cNvPr>
          <p:cNvSpPr/>
          <p:nvPr/>
        </p:nvSpPr>
        <p:spPr>
          <a:xfrm>
            <a:off x="1279909" y="4026820"/>
            <a:ext cx="1074244" cy="6093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Access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Local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Markets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14" name="TextBox 13">
            <a:extLst>
              <a:ext uri="{FF2B5EF4-FFF2-40B4-BE49-F238E27FC236}">
                <a16:creationId xmlns:a16="http://schemas.microsoft.com/office/drawing/2014/main" xmlns="" id="{8F98EF25-E90C-5789-99A0-A7B3444FA99A}"/>
              </a:ext>
            </a:extLst>
          </p:cNvPr>
          <p:cNvSpPr txBox="1"/>
          <p:nvPr/>
        </p:nvSpPr>
        <p:spPr>
          <a:xfrm>
            <a:off x="6143545" y="3151498"/>
            <a:ext cx="579094"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750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15" name="TextBox 14">
            <a:extLst>
              <a:ext uri="{FF2B5EF4-FFF2-40B4-BE49-F238E27FC236}">
                <a16:creationId xmlns:a16="http://schemas.microsoft.com/office/drawing/2014/main" xmlns="" id="{0CE0FD6A-7EAB-61B3-E284-A349D32BEB94}"/>
              </a:ext>
            </a:extLst>
          </p:cNvPr>
          <p:cNvSpPr txBox="1"/>
          <p:nvPr/>
        </p:nvSpPr>
        <p:spPr>
          <a:xfrm>
            <a:off x="469422" y="2182951"/>
            <a:ext cx="639933"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5 000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16" name="TextBox 15">
            <a:extLst>
              <a:ext uri="{FF2B5EF4-FFF2-40B4-BE49-F238E27FC236}">
                <a16:creationId xmlns:a16="http://schemas.microsoft.com/office/drawing/2014/main" xmlns="" id="{6E9156C6-B7BD-E006-AC29-6A2AC479B509}"/>
              </a:ext>
            </a:extLst>
          </p:cNvPr>
          <p:cNvSpPr txBox="1"/>
          <p:nvPr/>
        </p:nvSpPr>
        <p:spPr>
          <a:xfrm>
            <a:off x="539552" y="4169906"/>
            <a:ext cx="537660"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600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17" name="TextBox 16">
            <a:extLst>
              <a:ext uri="{FF2B5EF4-FFF2-40B4-BE49-F238E27FC236}">
                <a16:creationId xmlns:a16="http://schemas.microsoft.com/office/drawing/2014/main" xmlns="" id="{EA3FB370-F8A6-6B2D-3A1E-C02B9B54BFE1}"/>
              </a:ext>
            </a:extLst>
          </p:cNvPr>
          <p:cNvSpPr txBox="1"/>
          <p:nvPr/>
        </p:nvSpPr>
        <p:spPr>
          <a:xfrm>
            <a:off x="7999582" y="3175075"/>
            <a:ext cx="777677"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 1 182</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18" name="TextBox 17">
            <a:extLst>
              <a:ext uri="{FF2B5EF4-FFF2-40B4-BE49-F238E27FC236}">
                <a16:creationId xmlns:a16="http://schemas.microsoft.com/office/drawing/2014/main" xmlns="" id="{54DE0BA2-FA29-9957-2220-6DCA5D49B72E}"/>
              </a:ext>
            </a:extLst>
          </p:cNvPr>
          <p:cNvSpPr txBox="1"/>
          <p:nvPr/>
        </p:nvSpPr>
        <p:spPr>
          <a:xfrm>
            <a:off x="2400971" y="2182951"/>
            <a:ext cx="759672"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6 241</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23" name="TextBox 22">
            <a:extLst>
              <a:ext uri="{FF2B5EF4-FFF2-40B4-BE49-F238E27FC236}">
                <a16:creationId xmlns:a16="http://schemas.microsoft.com/office/drawing/2014/main" xmlns="" id="{8BB91082-BDCD-0E04-674C-30B5A5916690}"/>
              </a:ext>
            </a:extLst>
          </p:cNvPr>
          <p:cNvSpPr txBox="1"/>
          <p:nvPr/>
        </p:nvSpPr>
        <p:spPr>
          <a:xfrm>
            <a:off x="2421361" y="4159610"/>
            <a:ext cx="707140"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1 119</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24" name="Rectangle 23">
            <a:extLst>
              <a:ext uri="{FF2B5EF4-FFF2-40B4-BE49-F238E27FC236}">
                <a16:creationId xmlns:a16="http://schemas.microsoft.com/office/drawing/2014/main" xmlns="" id="{20EC78E4-34BE-4633-1FD5-F35938B7E930}"/>
              </a:ext>
            </a:extLst>
          </p:cNvPr>
          <p:cNvSpPr/>
          <p:nvPr/>
        </p:nvSpPr>
        <p:spPr>
          <a:xfrm>
            <a:off x="1313901" y="3084291"/>
            <a:ext cx="1032655" cy="437043"/>
          </a:xfrm>
          <a:prstGeom prst="rect">
            <a:avLst/>
          </a:prstGeom>
        </p:spPr>
        <p:txBody>
          <a:bodyPr wrap="square">
            <a:spAutoFit/>
          </a:bodyPr>
          <a:lstStyle/>
          <a:p>
            <a:pPr marL="0" marR="0" lvl="0" indent="0" algn="l" defTabSz="640057"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Seda Access </a:t>
            </a:r>
          </a:p>
          <a:p>
            <a:pPr marL="0" marR="0" lvl="0" indent="0" algn="l" defTabSz="640057"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Points </a:t>
            </a:r>
          </a:p>
        </p:txBody>
      </p:sp>
      <p:sp>
        <p:nvSpPr>
          <p:cNvPr id="25" name="TextBox 24">
            <a:extLst>
              <a:ext uri="{FF2B5EF4-FFF2-40B4-BE49-F238E27FC236}">
                <a16:creationId xmlns:a16="http://schemas.microsoft.com/office/drawing/2014/main" xmlns="" id="{B75315AE-3067-34A5-523A-209435BD6C8E}"/>
              </a:ext>
            </a:extLst>
          </p:cNvPr>
          <p:cNvSpPr txBox="1"/>
          <p:nvPr/>
        </p:nvSpPr>
        <p:spPr>
          <a:xfrm>
            <a:off x="472345" y="3200276"/>
            <a:ext cx="639933"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93" b="1" i="0" u="none" strike="noStrike" kern="1200" cap="none" spc="0" normalizeH="0" baseline="0" noProof="0" dirty="0">
                <a:ln>
                  <a:noFill/>
                </a:ln>
                <a:solidFill>
                  <a:prstClr val="black"/>
                </a:solidFill>
                <a:effectLst/>
                <a:uLnTx/>
                <a:uFillTx/>
                <a:latin typeface="Calibri"/>
                <a:cs typeface="Arial" pitchFamily="34" charset="0"/>
              </a:rPr>
              <a:t>20</a:t>
            </a:r>
          </a:p>
        </p:txBody>
      </p:sp>
      <p:sp>
        <p:nvSpPr>
          <p:cNvPr id="26" name="TextBox 25">
            <a:extLst>
              <a:ext uri="{FF2B5EF4-FFF2-40B4-BE49-F238E27FC236}">
                <a16:creationId xmlns:a16="http://schemas.microsoft.com/office/drawing/2014/main" xmlns="" id="{E8F98F0C-0182-6157-E5AF-BFC5E55E418F}"/>
              </a:ext>
            </a:extLst>
          </p:cNvPr>
          <p:cNvSpPr txBox="1"/>
          <p:nvPr/>
        </p:nvSpPr>
        <p:spPr>
          <a:xfrm>
            <a:off x="8063460" y="1135274"/>
            <a:ext cx="707140"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1 588</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27" name="TextBox 26">
            <a:extLst>
              <a:ext uri="{FF2B5EF4-FFF2-40B4-BE49-F238E27FC236}">
                <a16:creationId xmlns:a16="http://schemas.microsoft.com/office/drawing/2014/main" xmlns="" id="{F3D8A23C-E1C6-ADC0-551D-9EB0515A2A01}"/>
              </a:ext>
            </a:extLst>
          </p:cNvPr>
          <p:cNvSpPr txBox="1"/>
          <p:nvPr/>
        </p:nvSpPr>
        <p:spPr>
          <a:xfrm>
            <a:off x="6085631" y="1135274"/>
            <a:ext cx="637009"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1 000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28" name="TextBox 27">
            <a:extLst>
              <a:ext uri="{FF2B5EF4-FFF2-40B4-BE49-F238E27FC236}">
                <a16:creationId xmlns:a16="http://schemas.microsoft.com/office/drawing/2014/main" xmlns="" id="{12F3D8E4-C49A-6E74-1512-72B3B9549F12}"/>
              </a:ext>
            </a:extLst>
          </p:cNvPr>
          <p:cNvSpPr txBox="1"/>
          <p:nvPr/>
        </p:nvSpPr>
        <p:spPr>
          <a:xfrm>
            <a:off x="536630" y="5149293"/>
            <a:ext cx="540583"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300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29" name="Rectangle 28">
            <a:extLst>
              <a:ext uri="{FF2B5EF4-FFF2-40B4-BE49-F238E27FC236}">
                <a16:creationId xmlns:a16="http://schemas.microsoft.com/office/drawing/2014/main" xmlns="" id="{B2F0767C-60FA-EE27-5FB5-5FAAC417C766}"/>
              </a:ext>
            </a:extLst>
          </p:cNvPr>
          <p:cNvSpPr/>
          <p:nvPr/>
        </p:nvSpPr>
        <p:spPr>
          <a:xfrm>
            <a:off x="1281759" y="5034932"/>
            <a:ext cx="1075319" cy="6093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Access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 b="1" i="0" u="none" strike="noStrike" kern="1200" cap="none" spc="0" normalizeH="0" baseline="0" noProof="0" dirty="0">
                <a:ln>
                  <a:noFill/>
                </a:ln>
                <a:solidFill>
                  <a:prstClr val="black"/>
                </a:solidFill>
                <a:effectLst/>
                <a:uLnTx/>
                <a:uFillTx/>
                <a:latin typeface="Trebuchet MS" pitchFamily="34" charset="0"/>
                <a:cs typeface="Arial" pitchFamily="34" charset="0"/>
              </a:rPr>
              <a:t>Markets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0" name="Rectangle 29">
            <a:extLst>
              <a:ext uri="{FF2B5EF4-FFF2-40B4-BE49-F238E27FC236}">
                <a16:creationId xmlns:a16="http://schemas.microsoft.com/office/drawing/2014/main" xmlns="" id="{55299F21-9CA9-7729-9BEB-78B53AB7049E}"/>
              </a:ext>
            </a:extLst>
          </p:cNvPr>
          <p:cNvSpPr/>
          <p:nvPr/>
        </p:nvSpPr>
        <p:spPr>
          <a:xfrm>
            <a:off x="6789848" y="1068067"/>
            <a:ext cx="994183" cy="4370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Incubation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Programme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1" name="Rectangle 30">
            <a:extLst>
              <a:ext uri="{FF2B5EF4-FFF2-40B4-BE49-F238E27FC236}">
                <a16:creationId xmlns:a16="http://schemas.microsoft.com/office/drawing/2014/main" xmlns="" id="{B534FDF7-3508-E727-FD92-FE95B015D4AB}"/>
              </a:ext>
            </a:extLst>
          </p:cNvPr>
          <p:cNvSpPr/>
          <p:nvPr/>
        </p:nvSpPr>
        <p:spPr>
          <a:xfrm>
            <a:off x="6745661" y="2115744"/>
            <a:ext cx="1122423" cy="4370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Productivity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Improvement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2" name="TextBox 31">
            <a:extLst>
              <a:ext uri="{FF2B5EF4-FFF2-40B4-BE49-F238E27FC236}">
                <a16:creationId xmlns:a16="http://schemas.microsoft.com/office/drawing/2014/main" xmlns="" id="{CE172F0B-6843-5D8F-AD65-0BA178E6227A}"/>
              </a:ext>
            </a:extLst>
          </p:cNvPr>
          <p:cNvSpPr txBox="1"/>
          <p:nvPr/>
        </p:nvSpPr>
        <p:spPr>
          <a:xfrm>
            <a:off x="6109971" y="2159374"/>
            <a:ext cx="612669"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500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3" name="TextBox 32">
            <a:extLst>
              <a:ext uri="{FF2B5EF4-FFF2-40B4-BE49-F238E27FC236}">
                <a16:creationId xmlns:a16="http://schemas.microsoft.com/office/drawing/2014/main" xmlns="" id="{3426AABB-B94E-1594-DAB1-FF42DDAF454E}"/>
              </a:ext>
            </a:extLst>
          </p:cNvPr>
          <p:cNvSpPr txBox="1"/>
          <p:nvPr/>
        </p:nvSpPr>
        <p:spPr>
          <a:xfrm>
            <a:off x="8063461" y="2163439"/>
            <a:ext cx="742611"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521</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34" name="TextBox 33">
            <a:extLst>
              <a:ext uri="{FF2B5EF4-FFF2-40B4-BE49-F238E27FC236}">
                <a16:creationId xmlns:a16="http://schemas.microsoft.com/office/drawing/2014/main" xmlns="" id="{11533575-8FD1-0A22-06C9-E11EDE8D5668}"/>
              </a:ext>
            </a:extLst>
          </p:cNvPr>
          <p:cNvSpPr txBox="1"/>
          <p:nvPr/>
        </p:nvSpPr>
        <p:spPr>
          <a:xfrm>
            <a:off x="8066788" y="4159610"/>
            <a:ext cx="739282"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26</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sp>
        <p:nvSpPr>
          <p:cNvPr id="35" name="Rectangle 34">
            <a:extLst>
              <a:ext uri="{FF2B5EF4-FFF2-40B4-BE49-F238E27FC236}">
                <a16:creationId xmlns:a16="http://schemas.microsoft.com/office/drawing/2014/main" xmlns="" id="{06D7AEF7-65BF-B7A2-184B-33F8B74CE549}"/>
              </a:ext>
            </a:extLst>
          </p:cNvPr>
          <p:cNvSpPr/>
          <p:nvPr/>
        </p:nvSpPr>
        <p:spPr>
          <a:xfrm>
            <a:off x="6789847" y="4159610"/>
            <a:ext cx="1359668" cy="2646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Priority Sectors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6" name="TextBox 35">
            <a:extLst>
              <a:ext uri="{FF2B5EF4-FFF2-40B4-BE49-F238E27FC236}">
                <a16:creationId xmlns:a16="http://schemas.microsoft.com/office/drawing/2014/main" xmlns="" id="{93156D67-9A6C-968F-66B8-A536011935E1}"/>
              </a:ext>
            </a:extLst>
          </p:cNvPr>
          <p:cNvSpPr txBox="1"/>
          <p:nvPr/>
        </p:nvSpPr>
        <p:spPr>
          <a:xfrm>
            <a:off x="6175688" y="4175598"/>
            <a:ext cx="479745"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30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7" name="Rectangle 36">
            <a:extLst>
              <a:ext uri="{FF2B5EF4-FFF2-40B4-BE49-F238E27FC236}">
                <a16:creationId xmlns:a16="http://schemas.microsoft.com/office/drawing/2014/main" xmlns="" id="{6841BA3D-5564-BAB3-5965-FC0C22EBF9CE}"/>
              </a:ext>
            </a:extLst>
          </p:cNvPr>
          <p:cNvSpPr/>
          <p:nvPr/>
        </p:nvSpPr>
        <p:spPr>
          <a:xfrm>
            <a:off x="6655433" y="5033308"/>
            <a:ext cx="1627369" cy="4370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Training, Mentorship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20" b="1" i="0" u="none" strike="noStrike" kern="1200" cap="none" spc="0" normalizeH="0" baseline="0" noProof="0" dirty="0">
                <a:ln>
                  <a:noFill/>
                </a:ln>
                <a:solidFill>
                  <a:prstClr val="black"/>
                </a:solidFill>
                <a:effectLst/>
                <a:uLnTx/>
                <a:uFillTx/>
                <a:latin typeface="Trebuchet MS" pitchFamily="34" charset="0"/>
                <a:cs typeface="Arial" pitchFamily="34" charset="0"/>
              </a:rPr>
              <a:t> &amp; Coaching </a:t>
            </a:r>
            <a:endParaRPr kumimoji="0" lang="en-ZA" sz="112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8" name="TextBox 37">
            <a:extLst>
              <a:ext uri="{FF2B5EF4-FFF2-40B4-BE49-F238E27FC236}">
                <a16:creationId xmlns:a16="http://schemas.microsoft.com/office/drawing/2014/main" xmlns="" id="{D937F338-3DBE-CDAC-1A5C-D640A8A2F83F}"/>
              </a:ext>
            </a:extLst>
          </p:cNvPr>
          <p:cNvSpPr txBox="1"/>
          <p:nvPr/>
        </p:nvSpPr>
        <p:spPr>
          <a:xfrm>
            <a:off x="6085631" y="5100514"/>
            <a:ext cx="637009"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a:cs typeface="Arial" pitchFamily="34" charset="0"/>
              </a:rPr>
              <a:t>6 000</a:t>
            </a:r>
            <a:endParaRPr kumimoji="0" lang="en-ZA" sz="1493" b="1"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39" name="TextBox 38">
            <a:extLst>
              <a:ext uri="{FF2B5EF4-FFF2-40B4-BE49-F238E27FC236}">
                <a16:creationId xmlns:a16="http://schemas.microsoft.com/office/drawing/2014/main" xmlns="" id="{D1E0CCAA-4EA4-7A8A-603A-A022C53C852F}"/>
              </a:ext>
            </a:extLst>
          </p:cNvPr>
          <p:cNvSpPr txBox="1"/>
          <p:nvPr/>
        </p:nvSpPr>
        <p:spPr>
          <a:xfrm>
            <a:off x="8066788" y="5100514"/>
            <a:ext cx="739282"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7 075</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pic>
        <p:nvPicPr>
          <p:cNvPr id="40" name="Picture 39" descr="Diagram&#10;&#10;Description automatically generated">
            <a:extLst>
              <a:ext uri="{FF2B5EF4-FFF2-40B4-BE49-F238E27FC236}">
                <a16:creationId xmlns:a16="http://schemas.microsoft.com/office/drawing/2014/main" xmlns="" id="{290D8C91-339B-24E1-E09F-373E49BFE35E}"/>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4603" t="80649" r="66972" b="3870"/>
          <a:stretch/>
        </p:blipFill>
        <p:spPr>
          <a:xfrm>
            <a:off x="8043053" y="3913489"/>
            <a:ext cx="739282" cy="828675"/>
          </a:xfrm>
          <a:prstGeom prst="rect">
            <a:avLst/>
          </a:prstGeom>
        </p:spPr>
      </p:pic>
      <p:sp>
        <p:nvSpPr>
          <p:cNvPr id="41" name="TextBox 40">
            <a:extLst>
              <a:ext uri="{FF2B5EF4-FFF2-40B4-BE49-F238E27FC236}">
                <a16:creationId xmlns:a16="http://schemas.microsoft.com/office/drawing/2014/main" xmlns="" id="{8E3ACF32-D45B-150F-DAC6-B84B3B9CCA99}"/>
              </a:ext>
            </a:extLst>
          </p:cNvPr>
          <p:cNvSpPr txBox="1"/>
          <p:nvPr/>
        </p:nvSpPr>
        <p:spPr>
          <a:xfrm>
            <a:off x="8063459" y="4135428"/>
            <a:ext cx="540990" cy="3220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93" b="1" i="0" u="none" strike="noStrike" kern="1200" cap="none" spc="0" normalizeH="0" baseline="0" noProof="0" dirty="0">
                <a:ln>
                  <a:noFill/>
                </a:ln>
                <a:solidFill>
                  <a:prstClr val="white"/>
                </a:solidFill>
                <a:effectLst/>
                <a:uLnTx/>
                <a:uFillTx/>
                <a:latin typeface="Calibri"/>
                <a:cs typeface="Arial" pitchFamily="34" charset="0"/>
              </a:rPr>
              <a:t>26</a:t>
            </a:r>
          </a:p>
        </p:txBody>
      </p:sp>
      <p:pic>
        <p:nvPicPr>
          <p:cNvPr id="42" name="Picture 41" descr="Diagram&#10;&#10;Description automatically generated">
            <a:extLst>
              <a:ext uri="{FF2B5EF4-FFF2-40B4-BE49-F238E27FC236}">
                <a16:creationId xmlns:a16="http://schemas.microsoft.com/office/drawing/2014/main" xmlns="" id="{7E2F3244-FC06-4775-3751-DC24CF8B542F}"/>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90442" t="3750" r="1212" b="81172"/>
          <a:stretch/>
        </p:blipFill>
        <p:spPr>
          <a:xfrm>
            <a:off x="2353346" y="4889010"/>
            <a:ext cx="765168" cy="785493"/>
          </a:xfrm>
          <a:prstGeom prst="rect">
            <a:avLst/>
          </a:prstGeom>
        </p:spPr>
      </p:pic>
      <p:sp>
        <p:nvSpPr>
          <p:cNvPr id="43" name="TextBox 42">
            <a:extLst>
              <a:ext uri="{FF2B5EF4-FFF2-40B4-BE49-F238E27FC236}">
                <a16:creationId xmlns:a16="http://schemas.microsoft.com/office/drawing/2014/main" xmlns="" id="{8BCFE412-D562-00D2-816A-DA8847C98D29}"/>
              </a:ext>
            </a:extLst>
          </p:cNvPr>
          <p:cNvSpPr txBox="1"/>
          <p:nvPr/>
        </p:nvSpPr>
        <p:spPr>
          <a:xfrm>
            <a:off x="2405878" y="5120568"/>
            <a:ext cx="707140" cy="322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white"/>
                </a:solidFill>
                <a:effectLst/>
                <a:uLnTx/>
                <a:uFillTx/>
                <a:latin typeface="Calibri"/>
                <a:cs typeface="Arial" pitchFamily="34" charset="0"/>
              </a:rPr>
              <a:t>476</a:t>
            </a:r>
            <a:endParaRPr kumimoji="0" lang="en-ZA" sz="1493" b="1" i="0" u="none" strike="noStrike" kern="1200" cap="none" spc="0" normalizeH="0" baseline="0" noProof="0" dirty="0">
              <a:ln>
                <a:noFill/>
              </a:ln>
              <a:solidFill>
                <a:prstClr val="white"/>
              </a:solidFill>
              <a:effectLst/>
              <a:uLnTx/>
              <a:uFillTx/>
              <a:latin typeface="Calibri"/>
              <a:cs typeface="Arial" pitchFamily="34" charset="0"/>
            </a:endParaRPr>
          </a:p>
        </p:txBody>
      </p:sp>
      <p:pic>
        <p:nvPicPr>
          <p:cNvPr id="44" name="Picture 43" descr="Diagram&#10;&#10;Description automatically generated">
            <a:extLst>
              <a:ext uri="{FF2B5EF4-FFF2-40B4-BE49-F238E27FC236}">
                <a16:creationId xmlns:a16="http://schemas.microsoft.com/office/drawing/2014/main" xmlns="" id="{D12042F7-CED7-A040-04CD-804F173B63BC}"/>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4603" t="80649" r="66972" b="3870"/>
          <a:stretch/>
        </p:blipFill>
        <p:spPr>
          <a:xfrm>
            <a:off x="2411760" y="2950981"/>
            <a:ext cx="739282" cy="828675"/>
          </a:xfrm>
          <a:prstGeom prst="rect">
            <a:avLst/>
          </a:prstGeom>
        </p:spPr>
      </p:pic>
      <p:sp>
        <p:nvSpPr>
          <p:cNvPr id="45" name="TextBox 44">
            <a:extLst>
              <a:ext uri="{FF2B5EF4-FFF2-40B4-BE49-F238E27FC236}">
                <a16:creationId xmlns:a16="http://schemas.microsoft.com/office/drawing/2014/main" xmlns="" id="{178477BD-86CA-386B-384F-64411C90297C}"/>
              </a:ext>
            </a:extLst>
          </p:cNvPr>
          <p:cNvSpPr txBox="1"/>
          <p:nvPr/>
        </p:nvSpPr>
        <p:spPr>
          <a:xfrm>
            <a:off x="2343553" y="3182868"/>
            <a:ext cx="777677" cy="3220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93" b="1" i="0" u="none" strike="noStrike" kern="1200" cap="none" spc="0" normalizeH="0" baseline="0" noProof="0" dirty="0">
                <a:ln>
                  <a:noFill/>
                </a:ln>
                <a:solidFill>
                  <a:prstClr val="white"/>
                </a:solidFill>
                <a:effectLst/>
                <a:uLnTx/>
                <a:uFillTx/>
                <a:latin typeface="Calibri"/>
                <a:cs typeface="Arial" pitchFamily="34" charset="0"/>
              </a:rPr>
              <a:t>4</a:t>
            </a:r>
          </a:p>
        </p:txBody>
      </p:sp>
    </p:spTree>
    <p:extLst>
      <p:ext uri="{BB962C8B-B14F-4D97-AF65-F5344CB8AC3E}">
        <p14:creationId xmlns:p14="http://schemas.microsoft.com/office/powerpoint/2010/main" xmlns="" val="26159912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1962356" y="51375"/>
            <a:ext cx="48965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Performance Overview </a:t>
            </a:r>
          </a:p>
        </p:txBody>
      </p:sp>
      <p:grpSp>
        <p:nvGrpSpPr>
          <p:cNvPr id="63" name="Group 62">
            <a:extLst>
              <a:ext uri="{FF2B5EF4-FFF2-40B4-BE49-F238E27FC236}">
                <a16:creationId xmlns:a16="http://schemas.microsoft.com/office/drawing/2014/main" xmlns="" id="{29403280-A72D-BD57-63A6-C4F46809BCE4}"/>
              </a:ext>
              <a:ext uri="{C183D7F6-B498-43B3-948B-1728B52AA6E4}">
                <adec:decorative xmlns="" xmlns:adec="http://schemas.microsoft.com/office/drawing/2017/decorative" val="1"/>
              </a:ext>
            </a:extLst>
          </p:cNvPr>
          <p:cNvGrpSpPr/>
          <p:nvPr/>
        </p:nvGrpSpPr>
        <p:grpSpPr>
          <a:xfrm>
            <a:off x="67620" y="929178"/>
            <a:ext cx="2993127" cy="2359312"/>
            <a:chOff x="343695" y="1626419"/>
            <a:chExt cx="3432996" cy="2309910"/>
          </a:xfrm>
          <a:effectLst>
            <a:outerShdw blurRad="50800" dist="38100" dir="5400000" algn="t" rotWithShape="0">
              <a:prstClr val="black">
                <a:alpha val="20000"/>
              </a:prstClr>
            </a:outerShdw>
          </a:effectLst>
        </p:grpSpPr>
        <p:sp>
          <p:nvSpPr>
            <p:cNvPr id="64" name="Rectangle 63">
              <a:extLst>
                <a:ext uri="{FF2B5EF4-FFF2-40B4-BE49-F238E27FC236}">
                  <a16:creationId xmlns:a16="http://schemas.microsoft.com/office/drawing/2014/main" xmlns="" id="{0ABAEDD7-957C-2A95-0091-9BFE67424057}"/>
                </a:ext>
              </a:extLst>
            </p:cNvPr>
            <p:cNvSpPr/>
            <p:nvPr/>
          </p:nvSpPr>
          <p:spPr>
            <a:xfrm>
              <a:off x="343695" y="1626419"/>
              <a:ext cx="3419021" cy="17954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420"/>
                </a:spcBef>
                <a:spcAft>
                  <a:spcPts val="0"/>
                </a:spcAft>
                <a:buClrTx/>
                <a:buSzTx/>
                <a:buFontTx/>
                <a:buNone/>
                <a:tabLst/>
                <a:defRPr/>
              </a:pPr>
              <a:endParaRPr kumimoji="0" lang="en-US" sz="1680" b="1" i="0" u="none" strike="noStrike" kern="1200" cap="none" spc="0" normalizeH="0" baseline="0" noProof="0" dirty="0">
                <a:ln>
                  <a:noFill/>
                </a:ln>
                <a:solidFill>
                  <a:sysClr val="windowText" lastClr="000000"/>
                </a:solidFill>
                <a:effectLst/>
                <a:uLnTx/>
                <a:uFillTx/>
                <a:latin typeface="Calibri Light" panose="020F0302020204030204"/>
                <a:cs typeface="Arial" pitchFamily="34" charset="0"/>
              </a:endParaRPr>
            </a:p>
            <a:p>
              <a:pPr marL="0" marR="0" lvl="0" indent="0" algn="ctr" defTabSz="914400" rtl="0" eaLnBrk="1" fontAlgn="auto" latinLnBrk="0" hangingPunct="1">
                <a:lnSpc>
                  <a:spcPct val="100000"/>
                </a:lnSpc>
                <a:spcBef>
                  <a:spcPts val="420"/>
                </a:spcBef>
                <a:spcAft>
                  <a:spcPts val="0"/>
                </a:spcAft>
                <a:buClrTx/>
                <a:buSzTx/>
                <a:buFontTx/>
                <a:buNone/>
                <a:tabLst/>
                <a:defRPr/>
              </a:pPr>
              <a:endParaRPr kumimoji="0" lang="en-US" sz="1680" b="1" i="0" u="none" strike="noStrike" kern="1200" cap="none" spc="0" normalizeH="0" baseline="0" noProof="0" dirty="0">
                <a:ln>
                  <a:noFill/>
                </a:ln>
                <a:solidFill>
                  <a:sysClr val="windowText" lastClr="000000"/>
                </a:solidFill>
                <a:effectLst/>
                <a:uLnTx/>
                <a:uFillTx/>
                <a:latin typeface="Calibri Light" panose="020F0302020204030204"/>
                <a:cs typeface="Arial" pitchFamily="34" charset="0"/>
              </a:endParaRPr>
            </a:p>
            <a:p>
              <a:pPr marL="0" marR="0" lvl="0" indent="0" algn="ctr" defTabSz="914400" rtl="0" eaLnBrk="1" fontAlgn="auto" latinLnBrk="0" hangingPunct="1">
                <a:lnSpc>
                  <a:spcPct val="100000"/>
                </a:lnSpc>
                <a:spcBef>
                  <a:spcPts val="420"/>
                </a:spcBef>
                <a:spcAft>
                  <a:spcPts val="0"/>
                </a:spcAft>
                <a:buClrTx/>
                <a:buSzTx/>
                <a:buFontTx/>
                <a:buNone/>
                <a:tabLst/>
                <a:defRPr/>
              </a:pPr>
              <a:endParaRPr kumimoji="0" lang="en-US" sz="1680" b="1" i="0" u="none" strike="noStrike" kern="1200" cap="none" spc="0" normalizeH="0" baseline="0" noProof="0" dirty="0">
                <a:ln>
                  <a:noFill/>
                </a:ln>
                <a:solidFill>
                  <a:sysClr val="windowText" lastClr="000000"/>
                </a:solidFill>
                <a:effectLst/>
                <a:uLnTx/>
                <a:uFillTx/>
                <a:latin typeface="Calibri Light" panose="020F0302020204030204"/>
                <a:cs typeface="Arial" pitchFamily="34" charset="0"/>
              </a:endParaRPr>
            </a:p>
            <a:p>
              <a:pPr marL="0" marR="0" lvl="0" indent="0" algn="ctr" defTabSz="914400" rtl="0" eaLnBrk="1" fontAlgn="auto" latinLnBrk="0" hangingPunct="1">
                <a:lnSpc>
                  <a:spcPct val="100000"/>
                </a:lnSpc>
                <a:spcBef>
                  <a:spcPts val="420"/>
                </a:spcBef>
                <a:spcAft>
                  <a:spcPts val="0"/>
                </a:spcAft>
                <a:buClrTx/>
                <a:buSzTx/>
                <a:buFontTx/>
                <a:buNone/>
                <a:tabLst/>
                <a:defRPr/>
              </a:pPr>
              <a:r>
                <a:rPr kumimoji="0" lang="en-US" sz="1680" b="1" i="0" u="none" strike="noStrike" kern="1200" cap="none" spc="0" normalizeH="0" baseline="0" noProof="0" dirty="0">
                  <a:ln>
                    <a:noFill/>
                  </a:ln>
                  <a:solidFill>
                    <a:sysClr val="windowText" lastClr="000000"/>
                  </a:solidFill>
                  <a:effectLst/>
                  <a:uLnTx/>
                  <a:uFillTx/>
                  <a:latin typeface="Calibri Light" panose="020F0302020204030204"/>
                  <a:cs typeface="Arial" pitchFamily="34" charset="0"/>
                </a:rPr>
                <a:t>Jobs Created &amp; Sustained </a:t>
              </a:r>
            </a:p>
          </p:txBody>
        </p:sp>
        <p:sp>
          <p:nvSpPr>
            <p:cNvPr id="65" name="Rectangle 64">
              <a:extLst>
                <a:ext uri="{FF2B5EF4-FFF2-40B4-BE49-F238E27FC236}">
                  <a16:creationId xmlns:a16="http://schemas.microsoft.com/office/drawing/2014/main" xmlns="" id="{A3E6E77D-E1D2-B498-0E3E-993A51FB97DA}"/>
                </a:ext>
              </a:extLst>
            </p:cNvPr>
            <p:cNvSpPr/>
            <p:nvPr/>
          </p:nvSpPr>
          <p:spPr>
            <a:xfrm>
              <a:off x="357669" y="3517230"/>
              <a:ext cx="3419022" cy="4191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lumMod val="75000"/>
                      <a:lumOff val="25000"/>
                    </a:prstClr>
                  </a:solidFill>
                  <a:effectLst/>
                  <a:uLnTx/>
                  <a:uFillTx/>
                  <a:latin typeface="Calibri" panose="020F0502020204030204"/>
                  <a:cs typeface="Arial" pitchFamily="34" charset="0"/>
                </a:rPr>
                <a:t>5511</a:t>
              </a:r>
            </a:p>
          </p:txBody>
        </p:sp>
      </p:grpSp>
      <p:grpSp>
        <p:nvGrpSpPr>
          <p:cNvPr id="66" name="Group 65">
            <a:extLst>
              <a:ext uri="{FF2B5EF4-FFF2-40B4-BE49-F238E27FC236}">
                <a16:creationId xmlns:a16="http://schemas.microsoft.com/office/drawing/2014/main" xmlns="" id="{3E44E847-6366-318A-669A-A8317CF25A54}"/>
              </a:ext>
              <a:ext uri="{C183D7F6-B498-43B3-948B-1728B52AA6E4}">
                <adec:decorative xmlns="" xmlns:adec="http://schemas.microsoft.com/office/drawing/2017/decorative" val="1"/>
              </a:ext>
            </a:extLst>
          </p:cNvPr>
          <p:cNvGrpSpPr/>
          <p:nvPr/>
        </p:nvGrpSpPr>
        <p:grpSpPr>
          <a:xfrm>
            <a:off x="3119521" y="936840"/>
            <a:ext cx="2783421" cy="2414434"/>
            <a:chOff x="304800" y="1577182"/>
            <a:chExt cx="3419021" cy="2280843"/>
          </a:xfrm>
          <a:effectLst>
            <a:outerShdw blurRad="50800" dist="38100" dir="5400000" algn="t" rotWithShape="0">
              <a:prstClr val="black">
                <a:alpha val="20000"/>
              </a:prstClr>
            </a:outerShdw>
          </a:effectLst>
        </p:grpSpPr>
        <p:sp>
          <p:nvSpPr>
            <p:cNvPr id="67" name="Rectangle 66">
              <a:extLst>
                <a:ext uri="{FF2B5EF4-FFF2-40B4-BE49-F238E27FC236}">
                  <a16:creationId xmlns:a16="http://schemas.microsoft.com/office/drawing/2014/main" xmlns="" id="{799B6570-4676-BC34-B323-4FAFAF4C1907}"/>
                </a:ext>
              </a:extLst>
            </p:cNvPr>
            <p:cNvSpPr/>
            <p:nvPr/>
          </p:nvSpPr>
          <p:spPr>
            <a:xfrm>
              <a:off x="304800" y="1577182"/>
              <a:ext cx="3419021" cy="1795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420"/>
                </a:spcBef>
                <a:spcAft>
                  <a:spcPts val="0"/>
                </a:spcAft>
                <a:buClrTx/>
                <a:buSzTx/>
                <a:buFontTx/>
                <a:buNone/>
                <a:tabLst/>
                <a:defRPr/>
              </a:pPr>
              <a:endParaRPr kumimoji="0" lang="en-US" sz="2520" b="1" i="0" u="none" strike="noStrike" kern="1200" cap="none" spc="0" normalizeH="0" baseline="0" noProof="0" dirty="0">
                <a:ln>
                  <a:noFill/>
                </a:ln>
                <a:solidFill>
                  <a:prstClr val="white"/>
                </a:solidFill>
                <a:effectLst/>
                <a:uLnTx/>
                <a:uFillTx/>
                <a:latin typeface="Calibri Light" panose="020F0302020204030204"/>
                <a:cs typeface="Arial" pitchFamily="34" charset="0"/>
              </a:endParaRPr>
            </a:p>
            <a:p>
              <a:pPr marL="0" marR="0" lvl="0" indent="0" algn="ctr" defTabSz="914400" rtl="0" eaLnBrk="1" fontAlgn="auto" latinLnBrk="0" hangingPunct="1">
                <a:lnSpc>
                  <a:spcPct val="100000"/>
                </a:lnSpc>
                <a:spcBef>
                  <a:spcPts val="420"/>
                </a:spcBef>
                <a:spcAft>
                  <a:spcPts val="0"/>
                </a:spcAft>
                <a:buClrTx/>
                <a:buSzTx/>
                <a:buFontTx/>
                <a:buNone/>
                <a:tabLst/>
                <a:defRPr/>
              </a:pPr>
              <a:endParaRPr kumimoji="0" lang="en-US" sz="2520" b="1" i="0" u="none" strike="noStrike" kern="1200" cap="none" spc="0" normalizeH="0" baseline="0" noProof="0" dirty="0">
                <a:ln>
                  <a:noFill/>
                </a:ln>
                <a:solidFill>
                  <a:prstClr val="white"/>
                </a:solidFill>
                <a:effectLst/>
                <a:uLnTx/>
                <a:uFillTx/>
                <a:latin typeface="Calibri Light" panose="020F0302020204030204"/>
                <a:cs typeface="Arial" pitchFamily="34" charset="0"/>
              </a:endParaRPr>
            </a:p>
          </p:txBody>
        </p:sp>
        <p:sp>
          <p:nvSpPr>
            <p:cNvPr id="68" name="Rectangle 67">
              <a:extLst>
                <a:ext uri="{FF2B5EF4-FFF2-40B4-BE49-F238E27FC236}">
                  <a16:creationId xmlns:a16="http://schemas.microsoft.com/office/drawing/2014/main" xmlns="" id="{C31FFDF7-0463-9670-A243-386CBFCC3FB5}"/>
                </a:ext>
              </a:extLst>
            </p:cNvPr>
            <p:cNvSpPr/>
            <p:nvPr/>
          </p:nvSpPr>
          <p:spPr>
            <a:xfrm>
              <a:off x="304800" y="3438925"/>
              <a:ext cx="3419021" cy="419100"/>
            </a:xfrm>
            <a:prstGeom prst="rect">
              <a:avLst/>
            </a:prstGeom>
            <a:solidFill>
              <a:schemeClr val="bg1"/>
            </a:solidFill>
            <a:ln>
              <a:solidFill>
                <a:srgbClr val="F68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anose="020F0502020204030204"/>
                  <a:cs typeface="Arial" pitchFamily="34" charset="0"/>
                </a:rPr>
                <a:t>R253 Million</a:t>
              </a:r>
            </a:p>
          </p:txBody>
        </p:sp>
      </p:grpSp>
      <p:sp>
        <p:nvSpPr>
          <p:cNvPr id="69" name="Rectangle 68">
            <a:extLst>
              <a:ext uri="{FF2B5EF4-FFF2-40B4-BE49-F238E27FC236}">
                <a16:creationId xmlns:a16="http://schemas.microsoft.com/office/drawing/2014/main" xmlns="" id="{E23E8419-6703-2DD8-769E-2B2ECC85B6E1}"/>
              </a:ext>
            </a:extLst>
          </p:cNvPr>
          <p:cNvSpPr/>
          <p:nvPr/>
        </p:nvSpPr>
        <p:spPr>
          <a:xfrm>
            <a:off x="3151923" y="2442831"/>
            <a:ext cx="2764271" cy="350865"/>
          </a:xfrm>
          <a:prstGeom prst="rect">
            <a:avLst/>
          </a:prstGeom>
        </p:spPr>
        <p:txBody>
          <a:bodyPr wrap="square">
            <a:spAutoFit/>
          </a:bodyPr>
          <a:lstStyle/>
          <a:p>
            <a:pPr marL="0" marR="0" lvl="0" indent="0" algn="l" defTabSz="914400" rtl="0" eaLnBrk="1" fontAlgn="auto" latinLnBrk="0" hangingPunct="1">
              <a:lnSpc>
                <a:spcPct val="100000"/>
              </a:lnSpc>
              <a:spcBef>
                <a:spcPts val="420"/>
              </a:spcBef>
              <a:spcAft>
                <a:spcPts val="0"/>
              </a:spcAft>
              <a:buClrTx/>
              <a:buSzTx/>
              <a:buFontTx/>
              <a:buNone/>
              <a:tabLst/>
              <a:defRPr/>
            </a:pPr>
            <a:r>
              <a:rPr kumimoji="0" lang="en-ZA" sz="1680" b="1" i="0" u="none" strike="noStrike" kern="1200" cap="none" spc="0" normalizeH="0" baseline="0" noProof="0" dirty="0">
                <a:ln>
                  <a:noFill/>
                </a:ln>
                <a:solidFill>
                  <a:prstClr val="black"/>
                </a:solidFill>
                <a:effectLst/>
                <a:uLnTx/>
                <a:uFillTx/>
                <a:latin typeface="Calibri" panose="020F0502020204030204"/>
                <a:cs typeface="Arial" pitchFamily="34" charset="0"/>
              </a:rPr>
              <a:t>Quarter 2 Spend– 107% </a:t>
            </a:r>
            <a:endParaRPr kumimoji="0" lang="en-US" sz="1680" b="1" i="0" u="none" strike="noStrike" kern="1200" cap="none" spc="0" normalizeH="0" baseline="0" noProof="0" dirty="0">
              <a:ln>
                <a:noFill/>
              </a:ln>
              <a:solidFill>
                <a:prstClr val="black"/>
              </a:solidFill>
              <a:effectLst/>
              <a:uLnTx/>
              <a:uFillTx/>
              <a:latin typeface="Calibri" panose="020F0502020204030204"/>
              <a:cs typeface="Arial" pitchFamily="34" charset="0"/>
            </a:endParaRPr>
          </a:p>
        </p:txBody>
      </p:sp>
      <p:sp>
        <p:nvSpPr>
          <p:cNvPr id="70" name="Rectangle 69">
            <a:extLst>
              <a:ext uri="{FF2B5EF4-FFF2-40B4-BE49-F238E27FC236}">
                <a16:creationId xmlns:a16="http://schemas.microsoft.com/office/drawing/2014/main" xmlns="" id="{C825BA73-98EA-93E6-3D68-F7611FA899AE}"/>
              </a:ext>
            </a:extLst>
          </p:cNvPr>
          <p:cNvSpPr/>
          <p:nvPr/>
        </p:nvSpPr>
        <p:spPr>
          <a:xfrm>
            <a:off x="6024480" y="1001186"/>
            <a:ext cx="2914588" cy="992600"/>
          </a:xfrm>
          <a:prstGeom prst="rect">
            <a:avLst/>
          </a:prstGeom>
          <a:solidFill>
            <a:srgbClr val="F8A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420"/>
              </a:spcBef>
              <a:spcAft>
                <a:spcPts val="0"/>
              </a:spcAft>
              <a:buClrTx/>
              <a:buSzTx/>
              <a:buFontTx/>
              <a:buNone/>
              <a:tabLst/>
              <a:defRPr/>
            </a:pPr>
            <a:endParaRPr kumimoji="0" lang="en-US" sz="1680" b="0" i="0" u="none" strike="noStrike" kern="1200" cap="none" spc="0" normalizeH="0" baseline="0" noProof="0" dirty="0">
              <a:ln>
                <a:noFill/>
              </a:ln>
              <a:solidFill>
                <a:prstClr val="white"/>
              </a:solidFill>
              <a:effectLst/>
              <a:uLnTx/>
              <a:uFillTx/>
              <a:latin typeface="Calibri" panose="020F0502020204030204"/>
              <a:cs typeface="Arial" pitchFamily="34" charset="0"/>
            </a:endParaRPr>
          </a:p>
        </p:txBody>
      </p:sp>
      <p:sp>
        <p:nvSpPr>
          <p:cNvPr id="71" name="Rectangle 70">
            <a:extLst>
              <a:ext uri="{FF2B5EF4-FFF2-40B4-BE49-F238E27FC236}">
                <a16:creationId xmlns:a16="http://schemas.microsoft.com/office/drawing/2014/main" xmlns="" id="{DE878B2A-D695-6A30-87ED-5877B8993ED7}"/>
              </a:ext>
            </a:extLst>
          </p:cNvPr>
          <p:cNvSpPr/>
          <p:nvPr/>
        </p:nvSpPr>
        <p:spPr>
          <a:xfrm>
            <a:off x="6024480" y="2696735"/>
            <a:ext cx="2914588" cy="2778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panose="020F0502020204030204"/>
                <a:cs typeface="Arial" pitchFamily="34" charset="0"/>
              </a:rPr>
              <a:t>Seda Access Points - 4</a:t>
            </a:r>
          </a:p>
        </p:txBody>
      </p:sp>
      <p:sp>
        <p:nvSpPr>
          <p:cNvPr id="72" name="Rectangle 71">
            <a:extLst>
              <a:ext uri="{FF2B5EF4-FFF2-40B4-BE49-F238E27FC236}">
                <a16:creationId xmlns:a16="http://schemas.microsoft.com/office/drawing/2014/main" xmlns="" id="{78F8A0AF-8087-B275-B79C-09467B98ACC8}"/>
              </a:ext>
            </a:extLst>
          </p:cNvPr>
          <p:cNvSpPr/>
          <p:nvPr/>
        </p:nvSpPr>
        <p:spPr>
          <a:xfrm>
            <a:off x="6024477" y="2371262"/>
            <a:ext cx="2915083" cy="2778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420"/>
              </a:spcBef>
              <a:spcAft>
                <a:spcPts val="0"/>
              </a:spcAft>
              <a:buClrTx/>
              <a:buSzTx/>
              <a:buFontTx/>
              <a:buNone/>
              <a:tabLst/>
              <a:defRPr/>
            </a:pPr>
            <a:r>
              <a:rPr kumimoji="0" lang="en-US" sz="1493" b="1" i="0" u="none" strike="noStrike" kern="1200" cap="none" spc="0" normalizeH="0" baseline="0" noProof="0" dirty="0">
                <a:ln>
                  <a:noFill/>
                </a:ln>
                <a:solidFill>
                  <a:sysClr val="windowText" lastClr="000000"/>
                </a:solidFill>
                <a:effectLst/>
                <a:uLnTx/>
                <a:uFillTx/>
                <a:latin typeface="Calibri" panose="020F0502020204030204"/>
                <a:cs typeface="Arial" pitchFamily="34" charset="0"/>
              </a:rPr>
              <a:t>Incubation C</a:t>
            </a:r>
            <a:r>
              <a:rPr kumimoji="0" lang="en-US" sz="1493" b="1" i="0" u="none" strike="noStrike" kern="1200" cap="none" spc="0" normalizeH="0" baseline="0" noProof="0" dirty="0" err="1">
                <a:ln>
                  <a:noFill/>
                </a:ln>
                <a:solidFill>
                  <a:sysClr val="windowText" lastClr="000000"/>
                </a:solidFill>
                <a:effectLst/>
                <a:uLnTx/>
                <a:uFillTx/>
                <a:latin typeface="Calibri" panose="020F0502020204030204"/>
                <a:cs typeface="Arial" pitchFamily="34" charset="0"/>
              </a:rPr>
              <a:t>entres</a:t>
            </a:r>
            <a:r>
              <a:rPr kumimoji="0" lang="en-US" sz="1493" b="1" i="0" u="none" strike="noStrike" kern="1200" cap="none" spc="0" normalizeH="0" baseline="0" noProof="0" dirty="0">
                <a:ln>
                  <a:noFill/>
                </a:ln>
                <a:solidFill>
                  <a:sysClr val="windowText" lastClr="000000"/>
                </a:solidFill>
                <a:effectLst/>
                <a:uLnTx/>
                <a:uFillTx/>
                <a:latin typeface="Calibri" panose="020F0502020204030204"/>
                <a:cs typeface="Arial" pitchFamily="34" charset="0"/>
              </a:rPr>
              <a:t>  - 122</a:t>
            </a:r>
          </a:p>
        </p:txBody>
      </p:sp>
      <p:sp>
        <p:nvSpPr>
          <p:cNvPr id="73" name="Rectangle 72">
            <a:extLst>
              <a:ext uri="{FF2B5EF4-FFF2-40B4-BE49-F238E27FC236}">
                <a16:creationId xmlns:a16="http://schemas.microsoft.com/office/drawing/2014/main" xmlns="" id="{4BF2D752-90DE-BC5B-4592-CC64F978FF56}"/>
              </a:ext>
            </a:extLst>
          </p:cNvPr>
          <p:cNvSpPr/>
          <p:nvPr/>
        </p:nvSpPr>
        <p:spPr>
          <a:xfrm>
            <a:off x="6024480" y="2050382"/>
            <a:ext cx="2914588" cy="27965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420"/>
              </a:spcBef>
              <a:spcAft>
                <a:spcPts val="0"/>
              </a:spcAft>
              <a:buClrTx/>
              <a:buSzTx/>
              <a:buFontTx/>
              <a:buNone/>
              <a:tabLst/>
              <a:defRPr/>
            </a:pPr>
            <a:r>
              <a:rPr kumimoji="0" lang="en-US" sz="1493" b="1" i="0" u="none" strike="noStrike" kern="1200" cap="none" spc="0" normalizeH="0" baseline="0" noProof="0" dirty="0">
                <a:ln>
                  <a:noFill/>
                </a:ln>
                <a:solidFill>
                  <a:sysClr val="windowText" lastClr="000000"/>
                </a:solidFill>
                <a:effectLst/>
                <a:uLnTx/>
                <a:uFillTx/>
                <a:latin typeface="Calibri" panose="020F0502020204030204"/>
                <a:cs typeface="Arial" pitchFamily="34" charset="0"/>
              </a:rPr>
              <a:t>Seda Branches - 54 </a:t>
            </a:r>
          </a:p>
        </p:txBody>
      </p:sp>
      <p:pic>
        <p:nvPicPr>
          <p:cNvPr id="74" name="Picture 73">
            <a:extLst>
              <a:ext uri="{FF2B5EF4-FFF2-40B4-BE49-F238E27FC236}">
                <a16:creationId xmlns:a16="http://schemas.microsoft.com/office/drawing/2014/main" xmlns="" id="{E7CE7410-8E33-42F0-F6D9-35831EEE89BE}"/>
              </a:ext>
            </a:extLst>
          </p:cNvPr>
          <p:cNvPicPr/>
          <p:nvPr/>
        </p:nvPicPr>
        <p:blipFill rotWithShape="1">
          <a:blip r:embed="rId3" cstate="print"/>
          <a:srcRect t="13091" r="81099" b="60494"/>
          <a:stretch/>
        </p:blipFill>
        <p:spPr bwMode="auto">
          <a:xfrm>
            <a:off x="837924" y="1235384"/>
            <a:ext cx="1524534" cy="908673"/>
          </a:xfrm>
          <a:prstGeom prst="rect">
            <a:avLst/>
          </a:prstGeom>
          <a:ln>
            <a:noFill/>
          </a:ln>
          <a:extLst>
            <a:ext uri="{53640926-AAD7-44D8-BBD7-CCE9431645EC}">
              <a14:shadowObscured xmlns:a14="http://schemas.microsoft.com/office/drawing/2010/main" xmlns=""/>
            </a:ext>
          </a:extLst>
        </p:spPr>
      </p:pic>
      <p:pic>
        <p:nvPicPr>
          <p:cNvPr id="75" name="Picture 74">
            <a:extLst>
              <a:ext uri="{FF2B5EF4-FFF2-40B4-BE49-F238E27FC236}">
                <a16:creationId xmlns:a16="http://schemas.microsoft.com/office/drawing/2014/main" xmlns="" id="{3F47E182-2ED4-F1D4-510E-E8111ACBF4B1}"/>
              </a:ext>
            </a:extLst>
          </p:cNvPr>
          <p:cNvPicPr/>
          <p:nvPr/>
        </p:nvPicPr>
        <p:blipFill rotWithShape="1">
          <a:blip r:embed="rId4" cstate="print"/>
          <a:srcRect l="2700" t="9600" r="51403" b="14463"/>
          <a:stretch/>
        </p:blipFill>
        <p:spPr bwMode="auto">
          <a:xfrm>
            <a:off x="3905860" y="1311247"/>
            <a:ext cx="1271151" cy="1068486"/>
          </a:xfrm>
          <a:prstGeom prst="rect">
            <a:avLst/>
          </a:prstGeom>
          <a:ln>
            <a:noFill/>
          </a:ln>
          <a:extLst>
            <a:ext uri="{53640926-AAD7-44D8-BBD7-CCE9431645EC}">
              <a14:shadowObscured xmlns:a14="http://schemas.microsoft.com/office/drawing/2010/main" xmlns=""/>
            </a:ext>
          </a:extLst>
        </p:spPr>
      </p:pic>
      <p:pic>
        <p:nvPicPr>
          <p:cNvPr id="76" name="Picture 75">
            <a:extLst>
              <a:ext uri="{FF2B5EF4-FFF2-40B4-BE49-F238E27FC236}">
                <a16:creationId xmlns:a16="http://schemas.microsoft.com/office/drawing/2014/main" xmlns="" id="{6BC7577D-34C6-010A-7DA2-019884B30884}"/>
              </a:ext>
            </a:extLst>
          </p:cNvPr>
          <p:cNvPicPr/>
          <p:nvPr/>
        </p:nvPicPr>
        <p:blipFill rotWithShape="1">
          <a:blip r:embed="rId5" cstate="print"/>
          <a:srcRect l="39159" t="38184" r="38990" b="17961"/>
          <a:stretch/>
        </p:blipFill>
        <p:spPr bwMode="auto">
          <a:xfrm>
            <a:off x="7092582" y="1035718"/>
            <a:ext cx="901809" cy="780819"/>
          </a:xfrm>
          <a:prstGeom prst="rect">
            <a:avLst/>
          </a:prstGeom>
          <a:ln>
            <a:noFill/>
          </a:ln>
          <a:extLst>
            <a:ext uri="{53640926-AAD7-44D8-BBD7-CCE9431645EC}">
              <a14:shadowObscured xmlns:a14="http://schemas.microsoft.com/office/drawing/2010/main" xmlns=""/>
            </a:ext>
          </a:extLst>
        </p:spPr>
      </p:pic>
      <p:graphicFrame>
        <p:nvGraphicFramePr>
          <p:cNvPr id="77" name="Chart 76">
            <a:extLst>
              <a:ext uri="{FF2B5EF4-FFF2-40B4-BE49-F238E27FC236}">
                <a16:creationId xmlns:a16="http://schemas.microsoft.com/office/drawing/2014/main" xmlns="" id="{5F93286A-FCE5-39E6-6778-201DFDAC4D66}"/>
              </a:ext>
            </a:extLst>
          </p:cNvPr>
          <p:cNvGraphicFramePr>
            <a:graphicFrameLocks/>
          </p:cNvGraphicFramePr>
          <p:nvPr/>
        </p:nvGraphicFramePr>
        <p:xfrm>
          <a:off x="67620" y="4099408"/>
          <a:ext cx="2809747" cy="25484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8" name="Chart 77">
            <a:extLst>
              <a:ext uri="{FF2B5EF4-FFF2-40B4-BE49-F238E27FC236}">
                <a16:creationId xmlns:a16="http://schemas.microsoft.com/office/drawing/2014/main" xmlns="" id="{C42B4363-7219-A8D8-2220-A8FAC1E7BBA8}"/>
              </a:ext>
            </a:extLst>
          </p:cNvPr>
          <p:cNvGraphicFramePr>
            <a:graphicFrameLocks/>
          </p:cNvGraphicFramePr>
          <p:nvPr>
            <p:extLst>
              <p:ext uri="{D42A27DB-BD31-4B8C-83A1-F6EECF244321}">
                <p14:modId xmlns:p14="http://schemas.microsoft.com/office/powerpoint/2010/main" xmlns="" val="2368281683"/>
              </p:ext>
            </p:extLst>
          </p:nvPr>
        </p:nvGraphicFramePr>
        <p:xfrm>
          <a:off x="2919217" y="4104690"/>
          <a:ext cx="3024235" cy="2559050"/>
        </p:xfrm>
        <a:graphic>
          <a:graphicData uri="http://schemas.openxmlformats.org/drawingml/2006/chart">
            <c:chart xmlns:c="http://schemas.openxmlformats.org/drawingml/2006/chart" xmlns:r="http://schemas.openxmlformats.org/officeDocument/2006/relationships" r:id="rId7"/>
          </a:graphicData>
        </a:graphic>
      </p:graphicFrame>
      <p:sp>
        <p:nvSpPr>
          <p:cNvPr id="79" name="Rectangle 78">
            <a:extLst>
              <a:ext uri="{FF2B5EF4-FFF2-40B4-BE49-F238E27FC236}">
                <a16:creationId xmlns:a16="http://schemas.microsoft.com/office/drawing/2014/main" xmlns="" id="{E5C8C715-1B14-AEED-DF11-828F6C4DBC75}"/>
              </a:ext>
            </a:extLst>
          </p:cNvPr>
          <p:cNvSpPr/>
          <p:nvPr/>
        </p:nvSpPr>
        <p:spPr>
          <a:xfrm>
            <a:off x="6024480" y="3026586"/>
            <a:ext cx="2914588" cy="3508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93" b="1" i="0" u="none" strike="noStrike" kern="1200" cap="none" spc="0" normalizeH="0" baseline="0" noProof="0" dirty="0">
                <a:ln>
                  <a:noFill/>
                </a:ln>
                <a:solidFill>
                  <a:prstClr val="black"/>
                </a:solidFill>
                <a:effectLst/>
                <a:uLnTx/>
                <a:uFillTx/>
                <a:latin typeface="Calibri" panose="020F0502020204030204"/>
                <a:cs typeface="Arial" pitchFamily="34" charset="0"/>
              </a:rPr>
              <a:t>Seda Colocation Points - 57</a:t>
            </a:r>
          </a:p>
        </p:txBody>
      </p:sp>
      <p:graphicFrame>
        <p:nvGraphicFramePr>
          <p:cNvPr id="80" name="Chart 79">
            <a:extLst>
              <a:ext uri="{FF2B5EF4-FFF2-40B4-BE49-F238E27FC236}">
                <a16:creationId xmlns:a16="http://schemas.microsoft.com/office/drawing/2014/main" xmlns="" id="{4664B341-969C-08B6-671D-703DC8814914}"/>
              </a:ext>
            </a:extLst>
          </p:cNvPr>
          <p:cNvGraphicFramePr>
            <a:graphicFrameLocks/>
          </p:cNvGraphicFramePr>
          <p:nvPr/>
        </p:nvGraphicFramePr>
        <p:xfrm>
          <a:off x="5976790" y="4099407"/>
          <a:ext cx="3100533" cy="254849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xmlns="" val="25319747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10" name="TextBox 9">
            <a:extLst>
              <a:ext uri="{FF2B5EF4-FFF2-40B4-BE49-F238E27FC236}">
                <a16:creationId xmlns:a16="http://schemas.microsoft.com/office/drawing/2014/main" xmlns="" id="{7AAA92E2-B39D-9FAD-CDF7-8E69948558F2}"/>
              </a:ext>
            </a:extLst>
          </p:cNvPr>
          <p:cNvSpPr txBox="1"/>
          <p:nvPr/>
        </p:nvSpPr>
        <p:spPr>
          <a:xfrm>
            <a:off x="513704" y="51375"/>
            <a:ext cx="82421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a:cs typeface="Arial" pitchFamily="34" charset="0"/>
              </a:rPr>
              <a:t> Seda Quarter 2 Performance Comparison </a:t>
            </a:r>
          </a:p>
        </p:txBody>
      </p:sp>
      <p:graphicFrame>
        <p:nvGraphicFramePr>
          <p:cNvPr id="2" name="Chart 1">
            <a:extLst>
              <a:ext uri="{FF2B5EF4-FFF2-40B4-BE49-F238E27FC236}">
                <a16:creationId xmlns:a16="http://schemas.microsoft.com/office/drawing/2014/main" xmlns="" id="{B03417AE-F0F2-8E7D-2EDE-6F8C38E05D10}"/>
              </a:ext>
            </a:extLst>
          </p:cNvPr>
          <p:cNvGraphicFramePr>
            <a:graphicFrameLocks noGrp="1"/>
          </p:cNvGraphicFramePr>
          <p:nvPr/>
        </p:nvGraphicFramePr>
        <p:xfrm>
          <a:off x="111974" y="953344"/>
          <a:ext cx="9036496" cy="5853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219652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cs typeface="Arial" pitchFamily="34" charset="0"/>
            </a:endParaRPr>
          </a:p>
        </p:txBody>
      </p:sp>
      <p:pic>
        <p:nvPicPr>
          <p:cNvPr id="19" name="Picture 12">
            <a:extLst>
              <a:ext uri="{FF2B5EF4-FFF2-40B4-BE49-F238E27FC236}">
                <a16:creationId xmlns:a16="http://schemas.microsoft.com/office/drawing/2014/main" xmlns="" id="{6F632D3C-9DE7-6647-FBF2-6D8C4CACCD22}"/>
              </a:ext>
            </a:extLst>
          </p:cNvPr>
          <p:cNvPicPr>
            <a:picLocks noChangeAspect="1"/>
          </p:cNvPicPr>
          <p:nvPr/>
        </p:nvPicPr>
        <p:blipFill>
          <a:blip r:embed="rId3" cstate="print"/>
          <a:srcRect l="4701" r="4701"/>
          <a:stretch>
            <a:fillRect/>
          </a:stretch>
        </p:blipFill>
        <p:spPr>
          <a:xfrm>
            <a:off x="548142" y="5509704"/>
            <a:ext cx="1676840" cy="1896493"/>
          </a:xfrm>
          <a:prstGeom prst="rect">
            <a:avLst/>
          </a:prstGeom>
        </p:spPr>
      </p:pic>
      <p:pic>
        <p:nvPicPr>
          <p:cNvPr id="20" name="Picture 19" descr="Logo&#10;&#10;Description automatically generated">
            <a:extLst>
              <a:ext uri="{FF2B5EF4-FFF2-40B4-BE49-F238E27FC236}">
                <a16:creationId xmlns:a16="http://schemas.microsoft.com/office/drawing/2014/main" xmlns="" id="{45D17233-B703-8809-6330-567079DCE9B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37278" y="6113624"/>
            <a:ext cx="1627635" cy="688652"/>
          </a:xfrm>
          <a:prstGeom prst="rect">
            <a:avLst/>
          </a:prstGeom>
        </p:spPr>
      </p:pic>
      <p:pic>
        <p:nvPicPr>
          <p:cNvPr id="21" name="Picture 20" descr="Logo&#10;&#10;Description automatically generated">
            <a:extLst>
              <a:ext uri="{FF2B5EF4-FFF2-40B4-BE49-F238E27FC236}">
                <a16:creationId xmlns:a16="http://schemas.microsoft.com/office/drawing/2014/main" xmlns="" id="{82ADF78E-D0B5-7417-E990-32F9D70C3AB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4983" y="6077125"/>
            <a:ext cx="1331683" cy="688652"/>
          </a:xfrm>
          <a:prstGeom prst="rect">
            <a:avLst/>
          </a:prstGeom>
        </p:spPr>
      </p:pic>
      <p:cxnSp>
        <p:nvCxnSpPr>
          <p:cNvPr id="22" name="Straight Connector 21">
            <a:extLst>
              <a:ext uri="{FF2B5EF4-FFF2-40B4-BE49-F238E27FC236}">
                <a16:creationId xmlns:a16="http://schemas.microsoft.com/office/drawing/2014/main" xmlns="" id="{123D8BF1-96C3-7E8F-5590-1E7A7F175CEB}"/>
              </a:ext>
            </a:extLst>
          </p:cNvPr>
          <p:cNvCxnSpPr/>
          <p:nvPr/>
        </p:nvCxnSpPr>
        <p:spPr>
          <a:xfrm>
            <a:off x="0" y="5937504"/>
            <a:ext cx="9144000" cy="0"/>
          </a:xfrm>
          <a:prstGeom prst="line">
            <a:avLst/>
          </a:prstGeom>
          <a:ln w="22225">
            <a:solidFill>
              <a:srgbClr val="FD6B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BE156C86-4119-3A21-D0A9-2BFC0B9E29AD}"/>
              </a:ext>
            </a:extLst>
          </p:cNvPr>
          <p:cNvSpPr/>
          <p:nvPr/>
        </p:nvSpPr>
        <p:spPr>
          <a:xfrm>
            <a:off x="971600" y="2793122"/>
            <a:ext cx="7545676" cy="707886"/>
          </a:xfrm>
          <a:prstGeom prst="rect">
            <a:avLst/>
          </a:prstGeom>
          <a:solidFill>
            <a:srgbClr val="005C2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white"/>
                </a:solidFill>
                <a:effectLst/>
                <a:uLnTx/>
                <a:uFillTx/>
                <a:latin typeface="Calibri"/>
                <a:cs typeface="Arial" pitchFamily="34" charset="0"/>
              </a:rPr>
              <a:t>  </a:t>
            </a:r>
            <a:r>
              <a:rPr kumimoji="0" lang="en-ZA" sz="4000" b="1" i="0" u="none" strike="noStrike" kern="1200" cap="none" spc="0" normalizeH="0" baseline="0" noProof="0" dirty="0">
                <a:ln>
                  <a:noFill/>
                </a:ln>
                <a:solidFill>
                  <a:prstClr val="white"/>
                </a:solidFill>
                <a:effectLst/>
                <a:uLnTx/>
                <a:uFillTx/>
                <a:latin typeface="Calibri"/>
                <a:cs typeface="Arial" pitchFamily="34" charset="0"/>
              </a:rPr>
              <a:t> 3. PERFORMANCE INFORMATION </a:t>
            </a:r>
          </a:p>
        </p:txBody>
      </p:sp>
    </p:spTree>
    <p:extLst>
      <p:ext uri="{BB962C8B-B14F-4D97-AF65-F5344CB8AC3E}">
        <p14:creationId xmlns:p14="http://schemas.microsoft.com/office/powerpoint/2010/main" xmlns="" val="1394038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934EABD356EE4DBC24485681054209" ma:contentTypeVersion="14" ma:contentTypeDescription="Create a new document." ma:contentTypeScope="" ma:versionID="dcbc4031d7f9cdf2cb99ed36c2586ef6">
  <xsd:schema xmlns:xsd="http://www.w3.org/2001/XMLSchema" xmlns:xs="http://www.w3.org/2001/XMLSchema" xmlns:p="http://schemas.microsoft.com/office/2006/metadata/properties" xmlns:ns3="131f55e6-7ad5-4637-932e-53cf4e88cffd" xmlns:ns4="79eb8eea-6353-4b79-ab7f-f371228512bb" targetNamespace="http://schemas.microsoft.com/office/2006/metadata/properties" ma:root="true" ma:fieldsID="7fde10aabf4e076e6630474b4649498e" ns3:_="" ns4:_="">
    <xsd:import namespace="131f55e6-7ad5-4637-932e-53cf4e88cffd"/>
    <xsd:import namespace="79eb8eea-6353-4b79-ab7f-f371228512b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f55e6-7ad5-4637-932e-53cf4e88cf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eb8eea-6353-4b79-ab7f-f371228512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01DD76-A2A1-42FC-895D-14B65630C6B1}">
  <ds:schemaRefs>
    <ds:schemaRef ds:uri="http://schemas.microsoft.com/sharepoint/v3/contenttype/forms"/>
  </ds:schemaRefs>
</ds:datastoreItem>
</file>

<file path=customXml/itemProps2.xml><?xml version="1.0" encoding="utf-8"?>
<ds:datastoreItem xmlns:ds="http://schemas.openxmlformats.org/officeDocument/2006/customXml" ds:itemID="{48F416D3-C274-4D77-968D-9C999DB65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f55e6-7ad5-4637-932e-53cf4e88cffd"/>
    <ds:schemaRef ds:uri="79eb8eea-6353-4b79-ab7f-f37122851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C28256-200A-4774-B8B0-9FD3E3E06AF7}">
  <ds:schemaRefs>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131f55e6-7ad5-4637-932e-53cf4e88cffd"/>
    <ds:schemaRef ds:uri="http://www.w3.org/XML/1998/namespace"/>
    <ds:schemaRef ds:uri="http://schemas.openxmlformats.org/package/2006/metadata/core-properties"/>
    <ds:schemaRef ds:uri="79eb8eea-6353-4b79-ab7f-f371228512b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9847</TotalTime>
  <Words>5276</Words>
  <Application>Microsoft Office PowerPoint</Application>
  <PresentationFormat>On-screen Show (4:3)</PresentationFormat>
  <Paragraphs>744</Paragraphs>
  <Slides>35</Slides>
  <Notes>29</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Tintswalo Hlongwane-NO</dc:creator>
  <cp:lastModifiedBy>USER</cp:lastModifiedBy>
  <cp:revision>47</cp:revision>
  <cp:lastPrinted>2021-04-07T21:18:07Z</cp:lastPrinted>
  <dcterms:created xsi:type="dcterms:W3CDTF">2021-04-07T19:18:07Z</dcterms:created>
  <dcterms:modified xsi:type="dcterms:W3CDTF">2022-11-23T10:58:27Z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0x010100B2934EABD356EE4DBC24485681054209</vt:lpwstr>
  </property>
</Properties>
</file>