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0"/>
  </p:notesMasterIdLst>
  <p:sldIdLst>
    <p:sldId id="3273" r:id="rId2"/>
    <p:sldId id="3249" r:id="rId3"/>
    <p:sldId id="3252" r:id="rId4"/>
    <p:sldId id="3274" r:id="rId5"/>
    <p:sldId id="3254" r:id="rId6"/>
    <p:sldId id="3270" r:id="rId7"/>
    <p:sldId id="3275" r:id="rId8"/>
    <p:sldId id="3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4165B-4DD1-4611-BAB7-F2EED1B52DCC}" type="datetimeFigureOut">
              <a:rPr lang="en-ZA" smtClean="0"/>
              <a:pPr/>
              <a:t>2022/11/28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C348-00D1-4663-ABCD-59307A8E7725}" type="slidenum">
              <a:rPr lang="en-ZA" smtClean="0"/>
              <a:pPr/>
              <a:t>‹#›</a:t>
            </a:fld>
            <a:endParaRPr lang="en-ZA" dirty="0"/>
          </a:p>
        </p:txBody>
      </p:sp>
    </p:spTree>
    <p:extLst>
      <p:ext uri="{BB962C8B-B14F-4D97-AF65-F5344CB8AC3E}">
        <p14:creationId xmlns:p14="http://schemas.microsoft.com/office/powerpoint/2010/main" xmlns="" val="29295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70989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361384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184060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84133" y="620039"/>
            <a:ext cx="11381983"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384133" y="1825625"/>
            <a:ext cx="11381983"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095789" y="0"/>
            <a:ext cx="540084"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extLst>
      <p:ext uri="{BB962C8B-B14F-4D97-AF65-F5344CB8AC3E}">
        <p14:creationId xmlns:p14="http://schemas.microsoft.com/office/powerpoint/2010/main" xmlns="" val="19133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2022/11/28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297443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2022/11/28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400824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2022/11/28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341485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2022/11/28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38109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2022/11/28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72101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2022/11/28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329675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2022/11/28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14778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2022/11/28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dirty="0"/>
          </a:p>
        </p:txBody>
      </p:sp>
    </p:spTree>
    <p:extLst>
      <p:ext uri="{BB962C8B-B14F-4D97-AF65-F5344CB8AC3E}">
        <p14:creationId xmlns:p14="http://schemas.microsoft.com/office/powerpoint/2010/main" xmlns="" val="183749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6EC13-5B37-4987-B966-C81BAE771C64}"/>
              </a:ext>
            </a:extLst>
          </p:cNvPr>
          <p:cNvSpPr>
            <a:spLocks noGrp="1"/>
          </p:cNvSpPr>
          <p:nvPr>
            <p:ph type="title"/>
          </p:nvPr>
        </p:nvSpPr>
        <p:spPr/>
        <p:txBody>
          <a:bodyPr/>
          <a:lstStyle/>
          <a:p>
            <a:r>
              <a:rPr lang="en-ZA" dirty="0" err="1"/>
              <a:t>Nonprofit</a:t>
            </a:r>
            <a:r>
              <a:rPr lang="en-ZA" dirty="0"/>
              <a:t> Organisations Act, 1997 (NPO Act)</a:t>
            </a:r>
          </a:p>
        </p:txBody>
      </p:sp>
      <p:sp>
        <p:nvSpPr>
          <p:cNvPr id="3" name="Content Placeholder 2">
            <a:extLst>
              <a:ext uri="{FF2B5EF4-FFF2-40B4-BE49-F238E27FC236}">
                <a16:creationId xmlns:a16="http://schemas.microsoft.com/office/drawing/2014/main" xmlns="" id="{06ADD773-745F-4E50-BAB8-20C5846FB61B}"/>
              </a:ext>
            </a:extLst>
          </p:cNvPr>
          <p:cNvSpPr>
            <a:spLocks noGrp="1"/>
          </p:cNvSpPr>
          <p:nvPr>
            <p:ph idx="1"/>
          </p:nvPr>
        </p:nvSpPr>
        <p:spPr/>
        <p:txBody>
          <a:bodyPr/>
          <a:lstStyle/>
          <a:p>
            <a:r>
              <a:rPr lang="en-ZA" dirty="0"/>
              <a:t>In response to comments received in the Standing Committee on Finance regarding the capacity of the Directorate of </a:t>
            </a:r>
            <a:r>
              <a:rPr lang="en-ZA" dirty="0" err="1"/>
              <a:t>Nonprofit</a:t>
            </a:r>
            <a:r>
              <a:rPr lang="en-ZA" dirty="0"/>
              <a:t> Organisations to be able to effectively implement the licensing requirements for NPOs and the maintenance of a register of information relating to the</a:t>
            </a:r>
            <a:r>
              <a:rPr lang="en-GB" dirty="0"/>
              <a:t> office-bearers, control structure, governance, management, administration and operations of </a:t>
            </a:r>
            <a:r>
              <a:rPr lang="en-GB" dirty="0" err="1"/>
              <a:t>nonprofit</a:t>
            </a:r>
            <a:r>
              <a:rPr lang="en-GB" dirty="0"/>
              <a:t> organisations, it was proposed to add to the new section 5(2) that will be inserted into the NPO Act that empowers the Directorate to enter into arrangements for co-operation, collaboration, and co-ordination arrangements with other organs of state, the following additional provision:</a:t>
            </a:r>
          </a:p>
          <a:p>
            <a:pPr marL="0" indent="0">
              <a:buNone/>
            </a:pPr>
            <a:endParaRPr lang="en-GB" dirty="0"/>
          </a:p>
          <a:p>
            <a:pPr marL="342900" lvl="1" indent="0">
              <a:buNone/>
            </a:pPr>
            <a:r>
              <a:rPr lang="en-ZA" dirty="0"/>
              <a:t>	</a:t>
            </a:r>
            <a:r>
              <a:rPr lang="en-GB" dirty="0"/>
              <a:t>(iii) the delegation by the Directorate to another organ of state of specified administrative functions.</a:t>
            </a:r>
          </a:p>
          <a:p>
            <a:pPr marL="342900" lvl="1" indent="0">
              <a:buNone/>
            </a:pPr>
            <a:endParaRPr lang="en-GB" dirty="0"/>
          </a:p>
        </p:txBody>
      </p:sp>
    </p:spTree>
    <p:extLst>
      <p:ext uri="{BB962C8B-B14F-4D97-AF65-F5344CB8AC3E}">
        <p14:creationId xmlns:p14="http://schemas.microsoft.com/office/powerpoint/2010/main" xmlns="" val="289028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277A6-4EF8-462A-AC83-D8B9B73BEBF4}"/>
              </a:ext>
            </a:extLst>
          </p:cNvPr>
          <p:cNvSpPr>
            <a:spLocks noGrp="1"/>
          </p:cNvSpPr>
          <p:nvPr>
            <p:ph type="title"/>
          </p:nvPr>
        </p:nvSpPr>
        <p:spPr/>
        <p:txBody>
          <a:bodyPr/>
          <a:lstStyle/>
          <a:p>
            <a:r>
              <a:rPr lang="en-ZA" dirty="0"/>
              <a:t>Approach to registration of NPOs</a:t>
            </a:r>
          </a:p>
        </p:txBody>
      </p:sp>
      <p:sp>
        <p:nvSpPr>
          <p:cNvPr id="3" name="Content Placeholder 2">
            <a:extLst>
              <a:ext uri="{FF2B5EF4-FFF2-40B4-BE49-F238E27FC236}">
                <a16:creationId xmlns:a16="http://schemas.microsoft.com/office/drawing/2014/main" xmlns="" id="{DCB97EE9-7B36-46B2-80C1-EEE1A47DF8E1}"/>
              </a:ext>
            </a:extLst>
          </p:cNvPr>
          <p:cNvSpPr>
            <a:spLocks noGrp="1"/>
          </p:cNvSpPr>
          <p:nvPr>
            <p:ph idx="1"/>
          </p:nvPr>
        </p:nvSpPr>
        <p:spPr/>
        <p:txBody>
          <a:bodyPr>
            <a:normAutofit lnSpcReduction="10000"/>
          </a:bodyPr>
          <a:lstStyle/>
          <a:p>
            <a:r>
              <a:rPr lang="en-ZA" dirty="0"/>
              <a:t>In light of the comments regarding the proposed mandatory registration of all NPOs under the NPO Act, and after careful consideration, drafting refinements were prosed to the Standing Committee on Finance, which were adopted by the National Assembly.</a:t>
            </a:r>
          </a:p>
          <a:p>
            <a:pPr lvl="1"/>
            <a:r>
              <a:rPr lang="en-ZA" sz="2000" dirty="0"/>
              <a:t>Not all NPOs will now be required to register (the tabled version of the Bill required the registration of all NPOs).  The following NPOs will be required to register:</a:t>
            </a:r>
          </a:p>
          <a:p>
            <a:pPr lvl="2"/>
            <a:r>
              <a:rPr lang="en-GB" sz="2000" dirty="0"/>
              <a:t>Any NPO that makes donations to individuals or organisations domiciled in a foreign country, including when such individuals are physically in South Africa;</a:t>
            </a:r>
          </a:p>
          <a:p>
            <a:pPr lvl="2"/>
            <a:r>
              <a:rPr lang="en-GB" sz="2000" dirty="0"/>
              <a:t>Any NPO that provides humanitarian, charitable, religious, educational or cultural services outside of South Africa’s borders;</a:t>
            </a:r>
          </a:p>
          <a:p>
            <a:pPr lvl="1"/>
            <a:r>
              <a:rPr lang="en-GB" sz="2000" dirty="0"/>
              <a:t>Wording is included to make it explicitly clear that the Directorate does not have the discretion to refuse registration if the requirements of the Act are complied with. Currently, section 13(2) provides that if the applicant for registration complies with the requirements of the Act, then it must be registered.</a:t>
            </a:r>
          </a:p>
          <a:p>
            <a:pPr lvl="1"/>
            <a:r>
              <a:rPr lang="en-GB" sz="2000" dirty="0"/>
              <a:t>Similarly, wording is included to make it explicitly clear that the grounds on which a non-profit organisation could be deregistered could not be exercised only in respect of non-compliance with requirements in the Act. Currently, the grounds for cancellation as set out in section 20 are non-compliance with requirements of the Act, or non-compliance with a provision of its constitution, which has not been rectified after receipt of a notice contemplated in that section. </a:t>
            </a:r>
            <a:endParaRPr lang="en-ZA" sz="2000" dirty="0"/>
          </a:p>
        </p:txBody>
      </p:sp>
    </p:spTree>
    <p:extLst>
      <p:ext uri="{BB962C8B-B14F-4D97-AF65-F5344CB8AC3E}">
        <p14:creationId xmlns:p14="http://schemas.microsoft.com/office/powerpoint/2010/main" xmlns="" val="20690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CB79-F200-49B4-AEED-24E277DD0B5A}"/>
              </a:ext>
            </a:extLst>
          </p:cNvPr>
          <p:cNvSpPr>
            <a:spLocks noGrp="1"/>
          </p:cNvSpPr>
          <p:nvPr>
            <p:ph type="title"/>
          </p:nvPr>
        </p:nvSpPr>
        <p:spPr/>
        <p:txBody>
          <a:bodyPr/>
          <a:lstStyle/>
          <a:p>
            <a:r>
              <a:rPr lang="en-ZA" dirty="0"/>
              <a:t>Approach to registration of NPOs</a:t>
            </a:r>
          </a:p>
        </p:txBody>
      </p:sp>
      <p:sp>
        <p:nvSpPr>
          <p:cNvPr id="3" name="Content Placeholder 2">
            <a:extLst>
              <a:ext uri="{FF2B5EF4-FFF2-40B4-BE49-F238E27FC236}">
                <a16:creationId xmlns:a16="http://schemas.microsoft.com/office/drawing/2014/main" xmlns="" id="{7C4E4317-681A-4DF9-B8C5-61C60F582B46}"/>
              </a:ext>
            </a:extLst>
          </p:cNvPr>
          <p:cNvSpPr>
            <a:spLocks noGrp="1"/>
          </p:cNvSpPr>
          <p:nvPr>
            <p:ph idx="1"/>
          </p:nvPr>
        </p:nvSpPr>
        <p:spPr/>
        <p:txBody>
          <a:bodyPr vert="horz" lIns="91440" tIns="45720" rIns="91440" bIns="45720" rtlCol="0" anchor="t">
            <a:normAutofit lnSpcReduction="10000"/>
          </a:bodyPr>
          <a:lstStyle/>
          <a:p>
            <a:pPr lvl="1"/>
            <a:r>
              <a:rPr lang="en-GB" sz="2000" dirty="0"/>
              <a:t>In relation to the constitution of an NPO, the Directorate is only able to review that the constitution addresses the matters specified in section 12(2) of the NPO Act.  Wording is now included to make it explicit that the Directorate cannot require an NPO to change its constitution, it may only refuse registration if the constitution does not address the matters required in section 12(2).</a:t>
            </a:r>
          </a:p>
          <a:p>
            <a:pPr lvl="1"/>
            <a:r>
              <a:rPr lang="en-GB" sz="2000" dirty="0"/>
              <a:t>The grounds on which registration might be refused, or on which an NPO might be deregistered, or on which an NPO might be required to amend its constitution would be very clearly limited.</a:t>
            </a:r>
          </a:p>
          <a:p>
            <a:pPr lvl="1"/>
            <a:r>
              <a:rPr lang="en-GB" sz="2000" dirty="0"/>
              <a:t>In response to concerns about the potential for powers of the Directorate to exercise powers in a manner that might infringe the rights to freedom of association, freedom of religion, belief and opinion, and the rights of cultural, religious, and linguistic communities, it was noted that all public power must be exercised in accordance with the Constitution, and in compliance with the Bill of Rights and the Promotion of Administrative Justice Act.  As this is very clearly provided in terms of the Constitution and the PAJA, it is not necessary to expressly state this in other legislation such as the NPO Act.</a:t>
            </a:r>
          </a:p>
          <a:p>
            <a:pPr lvl="1"/>
            <a:r>
              <a:rPr lang="en-GB" sz="2000" dirty="0"/>
              <a:t>It is submitted that as the powers of the Directorate have been very clearly delineated through the addition of explicit wording, and in light of the application of the Constitution and the PAJA, the powers of registration, deregistration, and the power to require amendments to be made to an NPO’s constitution may not be exercised in a manner that would potentially infringe on the rights to freedom of association and freedom of religion. </a:t>
            </a:r>
          </a:p>
          <a:p>
            <a:endParaRPr lang="en-ZA" dirty="0"/>
          </a:p>
        </p:txBody>
      </p:sp>
    </p:spTree>
    <p:extLst>
      <p:ext uri="{BB962C8B-B14F-4D97-AF65-F5344CB8AC3E}">
        <p14:creationId xmlns:p14="http://schemas.microsoft.com/office/powerpoint/2010/main" xmlns="" val="192790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CF0DE-AB17-4027-8207-859CCD596E2F}"/>
              </a:ext>
            </a:extLst>
          </p:cNvPr>
          <p:cNvSpPr>
            <a:spLocks noGrp="1"/>
          </p:cNvSpPr>
          <p:nvPr>
            <p:ph type="title"/>
          </p:nvPr>
        </p:nvSpPr>
        <p:spPr/>
        <p:txBody>
          <a:bodyPr/>
          <a:lstStyle/>
          <a:p>
            <a:r>
              <a:rPr lang="en-ZA" dirty="0"/>
              <a:t>Approach to registration of NPOs</a:t>
            </a:r>
          </a:p>
        </p:txBody>
      </p:sp>
      <p:sp>
        <p:nvSpPr>
          <p:cNvPr id="3" name="Content Placeholder 2">
            <a:extLst>
              <a:ext uri="{FF2B5EF4-FFF2-40B4-BE49-F238E27FC236}">
                <a16:creationId xmlns:a16="http://schemas.microsoft.com/office/drawing/2014/main" xmlns="" id="{FCDFC86E-90EA-46D6-BC4B-1FF7A157C696}"/>
              </a:ext>
            </a:extLst>
          </p:cNvPr>
          <p:cNvSpPr>
            <a:spLocks noGrp="1"/>
          </p:cNvSpPr>
          <p:nvPr>
            <p:ph idx="1"/>
          </p:nvPr>
        </p:nvSpPr>
        <p:spPr/>
        <p:txBody>
          <a:bodyPr/>
          <a:lstStyle/>
          <a:p>
            <a:r>
              <a:rPr lang="en-ZA" dirty="0"/>
              <a:t>A legal opinion from Senior Counsel was obtained, which analysed particularly the provisions in the Bill relating to the licensing of NPOs.  Counsel concluded that generally the provisions were constitutionally sound, with the exception of the reference in the tabled version of the Bill in the amendments to section 12 of the NPO Act to “prescribed licensing requirements” and “transitional arrangements” that NPOs that would now be required to be licensed would be subject to. </a:t>
            </a:r>
          </a:p>
          <a:p>
            <a:r>
              <a:rPr lang="en-ZA" dirty="0"/>
              <a:t>It was proposed that those references be removed, and that the licensing of NPOs who would be required to be subject should only be subject to the objective requirements and processes contained in sections 12 to 14 of the NPO Act.</a:t>
            </a:r>
          </a:p>
          <a:p>
            <a:r>
              <a:rPr lang="en-ZA" dirty="0"/>
              <a:t>Revisions to the amendments to section 12 of the NPO Act were proposed to the Standing Committee on Finance in light of the recommendations of Senior Counsel, and these amendments were adopted by the National Assembly.</a:t>
            </a:r>
          </a:p>
        </p:txBody>
      </p:sp>
    </p:spTree>
    <p:extLst>
      <p:ext uri="{BB962C8B-B14F-4D97-AF65-F5344CB8AC3E}">
        <p14:creationId xmlns:p14="http://schemas.microsoft.com/office/powerpoint/2010/main" xmlns="" val="394959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9D0606E-0B72-4975-9B22-01B228F4BF1E}"/>
              </a:ext>
            </a:extLst>
          </p:cNvPr>
          <p:cNvPicPr>
            <a:picLocks noGrp="1" noChangeAspect="1"/>
          </p:cNvPicPr>
          <p:nvPr>
            <p:ph idx="1"/>
          </p:nvPr>
        </p:nvPicPr>
        <p:blipFill>
          <a:blip r:embed="rId2" cstate="print"/>
          <a:stretch>
            <a:fillRect/>
          </a:stretch>
        </p:blipFill>
        <p:spPr>
          <a:xfrm>
            <a:off x="560760" y="525402"/>
            <a:ext cx="6749388" cy="2414824"/>
          </a:xfrm>
          <a:prstGeom prst="rect">
            <a:avLst/>
          </a:prstGeom>
        </p:spPr>
      </p:pic>
      <p:pic>
        <p:nvPicPr>
          <p:cNvPr id="5" name="Picture 4">
            <a:extLst>
              <a:ext uri="{FF2B5EF4-FFF2-40B4-BE49-F238E27FC236}">
                <a16:creationId xmlns:a16="http://schemas.microsoft.com/office/drawing/2014/main" xmlns="" id="{3A4B973C-BF6E-49A5-9DCF-C39472FCA47E}"/>
              </a:ext>
            </a:extLst>
          </p:cNvPr>
          <p:cNvPicPr>
            <a:picLocks noChangeAspect="1"/>
          </p:cNvPicPr>
          <p:nvPr/>
        </p:nvPicPr>
        <p:blipFill>
          <a:blip r:embed="rId3" cstate="print"/>
          <a:stretch>
            <a:fillRect/>
          </a:stretch>
        </p:blipFill>
        <p:spPr>
          <a:xfrm>
            <a:off x="1031025" y="2940226"/>
            <a:ext cx="6582239" cy="3874530"/>
          </a:xfrm>
          <a:prstGeom prst="rect">
            <a:avLst/>
          </a:prstGeom>
        </p:spPr>
      </p:pic>
    </p:spTree>
    <p:extLst>
      <p:ext uri="{BB962C8B-B14F-4D97-AF65-F5344CB8AC3E}">
        <p14:creationId xmlns:p14="http://schemas.microsoft.com/office/powerpoint/2010/main" xmlns="" val="122637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21B30-B424-4C68-9D58-1BC276AF8ECF}"/>
              </a:ext>
            </a:extLst>
          </p:cNvPr>
          <p:cNvSpPr>
            <a:spLocks noGrp="1"/>
          </p:cNvSpPr>
          <p:nvPr>
            <p:ph type="title"/>
          </p:nvPr>
        </p:nvSpPr>
        <p:spPr/>
        <p:txBody>
          <a:bodyPr/>
          <a:lstStyle/>
          <a:p>
            <a:r>
              <a:rPr lang="en-ZA" dirty="0"/>
              <a:t> Section 13 of NPO Act</a:t>
            </a:r>
          </a:p>
        </p:txBody>
      </p:sp>
      <p:pic>
        <p:nvPicPr>
          <p:cNvPr id="4" name="Content Placeholder 3">
            <a:extLst>
              <a:ext uri="{FF2B5EF4-FFF2-40B4-BE49-F238E27FC236}">
                <a16:creationId xmlns:a16="http://schemas.microsoft.com/office/drawing/2014/main" xmlns="" id="{217E2CBF-2EC5-404D-8381-B0EA14E585E8}"/>
              </a:ext>
            </a:extLst>
          </p:cNvPr>
          <p:cNvPicPr>
            <a:picLocks noGrp="1" noChangeAspect="1"/>
          </p:cNvPicPr>
          <p:nvPr>
            <p:ph idx="1"/>
          </p:nvPr>
        </p:nvPicPr>
        <p:blipFill>
          <a:blip r:embed="rId2" cstate="print"/>
          <a:stretch>
            <a:fillRect/>
          </a:stretch>
        </p:blipFill>
        <p:spPr>
          <a:xfrm>
            <a:off x="2950329" y="1657034"/>
            <a:ext cx="6698863" cy="4465910"/>
          </a:xfrm>
          <a:prstGeom prst="rect">
            <a:avLst/>
          </a:prstGeom>
        </p:spPr>
      </p:pic>
    </p:spTree>
    <p:extLst>
      <p:ext uri="{BB962C8B-B14F-4D97-AF65-F5344CB8AC3E}">
        <p14:creationId xmlns:p14="http://schemas.microsoft.com/office/powerpoint/2010/main" xmlns="" val="15309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8C971-B48B-4FB0-BA6C-EF375B28BA50}"/>
              </a:ext>
            </a:extLst>
          </p:cNvPr>
          <p:cNvSpPr>
            <a:spLocks noGrp="1"/>
          </p:cNvSpPr>
          <p:nvPr>
            <p:ph type="title"/>
          </p:nvPr>
        </p:nvSpPr>
        <p:spPr/>
        <p:txBody>
          <a:bodyPr/>
          <a:lstStyle/>
          <a:p>
            <a:r>
              <a:rPr lang="en-ZA" dirty="0"/>
              <a:t>Amendments to sections 18 and 21 of the NPO Act</a:t>
            </a:r>
          </a:p>
        </p:txBody>
      </p:sp>
      <p:sp>
        <p:nvSpPr>
          <p:cNvPr id="3" name="Content Placeholder 2">
            <a:extLst>
              <a:ext uri="{FF2B5EF4-FFF2-40B4-BE49-F238E27FC236}">
                <a16:creationId xmlns:a16="http://schemas.microsoft.com/office/drawing/2014/main" xmlns="" id="{B1AA0369-AE4B-4D35-ACEE-09398DDA28C4}"/>
              </a:ext>
            </a:extLst>
          </p:cNvPr>
          <p:cNvSpPr>
            <a:spLocks noGrp="1"/>
          </p:cNvSpPr>
          <p:nvPr>
            <p:ph idx="1"/>
          </p:nvPr>
        </p:nvSpPr>
        <p:spPr/>
        <p:txBody>
          <a:bodyPr/>
          <a:lstStyle/>
          <a:p>
            <a:pPr marL="0" indent="0">
              <a:buNone/>
            </a:pPr>
            <a:r>
              <a:rPr lang="en-GB" dirty="0"/>
              <a:t>In section 18 of the NPO Act, after subsection (1A), in response to comments, the following subsection is inserted</a:t>
            </a:r>
            <a:r>
              <a:rPr lang="en-ZA" dirty="0"/>
              <a:t>:</a:t>
            </a:r>
          </a:p>
          <a:p>
            <a:pPr marL="0" indent="0">
              <a:buNone/>
            </a:pPr>
            <a:r>
              <a:rPr lang="en-GB" dirty="0"/>
              <a:t>	</a:t>
            </a:r>
          </a:p>
          <a:p>
            <a:pPr marL="0" indent="0">
              <a:buNone/>
            </a:pPr>
            <a:endParaRPr lang="en-ZA" dirty="0"/>
          </a:p>
        </p:txBody>
      </p:sp>
      <p:pic>
        <p:nvPicPr>
          <p:cNvPr id="4" name="Picture 3">
            <a:extLst>
              <a:ext uri="{FF2B5EF4-FFF2-40B4-BE49-F238E27FC236}">
                <a16:creationId xmlns:a16="http://schemas.microsoft.com/office/drawing/2014/main" xmlns="" id="{EE4F8147-0697-45D9-9C39-FCBA737B4C15}"/>
              </a:ext>
            </a:extLst>
          </p:cNvPr>
          <p:cNvPicPr>
            <a:picLocks noChangeAspect="1"/>
          </p:cNvPicPr>
          <p:nvPr/>
        </p:nvPicPr>
        <p:blipFill>
          <a:blip r:embed="rId2" cstate="print"/>
          <a:stretch>
            <a:fillRect/>
          </a:stretch>
        </p:blipFill>
        <p:spPr>
          <a:xfrm>
            <a:off x="1050284" y="3975872"/>
            <a:ext cx="5369039" cy="2126864"/>
          </a:xfrm>
          <a:prstGeom prst="rect">
            <a:avLst/>
          </a:prstGeom>
        </p:spPr>
      </p:pic>
      <p:pic>
        <p:nvPicPr>
          <p:cNvPr id="5" name="Picture 4">
            <a:extLst>
              <a:ext uri="{FF2B5EF4-FFF2-40B4-BE49-F238E27FC236}">
                <a16:creationId xmlns:a16="http://schemas.microsoft.com/office/drawing/2014/main" xmlns="" id="{E4240D33-72B7-44CB-A1B9-C51585D855C0}"/>
              </a:ext>
            </a:extLst>
          </p:cNvPr>
          <p:cNvPicPr>
            <a:picLocks noChangeAspect="1"/>
          </p:cNvPicPr>
          <p:nvPr/>
        </p:nvPicPr>
        <p:blipFill>
          <a:blip r:embed="rId3" cstate="print"/>
          <a:stretch>
            <a:fillRect/>
          </a:stretch>
        </p:blipFill>
        <p:spPr>
          <a:xfrm>
            <a:off x="1050284" y="2578052"/>
            <a:ext cx="5865813" cy="753698"/>
          </a:xfrm>
          <a:prstGeom prst="rect">
            <a:avLst/>
          </a:prstGeom>
        </p:spPr>
      </p:pic>
    </p:spTree>
    <p:extLst>
      <p:ext uri="{BB962C8B-B14F-4D97-AF65-F5344CB8AC3E}">
        <p14:creationId xmlns:p14="http://schemas.microsoft.com/office/powerpoint/2010/main" xmlns="" val="96549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1F017-2CD3-4E33-8F4D-83617D91363B}"/>
              </a:ext>
            </a:extLst>
          </p:cNvPr>
          <p:cNvSpPr>
            <a:spLocks noGrp="1"/>
          </p:cNvSpPr>
          <p:nvPr>
            <p:ph type="title"/>
          </p:nvPr>
        </p:nvSpPr>
        <p:spPr/>
        <p:txBody>
          <a:bodyPr/>
          <a:lstStyle/>
          <a:p>
            <a:r>
              <a:rPr lang="en-ZA" dirty="0"/>
              <a:t>Amendment to section 29 of the NPO Act </a:t>
            </a:r>
          </a:p>
        </p:txBody>
      </p:sp>
      <p:sp>
        <p:nvSpPr>
          <p:cNvPr id="3" name="Content Placeholder 2">
            <a:extLst>
              <a:ext uri="{FF2B5EF4-FFF2-40B4-BE49-F238E27FC236}">
                <a16:creationId xmlns:a16="http://schemas.microsoft.com/office/drawing/2014/main" xmlns="" id="{C6660BF2-C8DE-4AF4-B0EF-ACDA0B570AE2}"/>
              </a:ext>
            </a:extLst>
          </p:cNvPr>
          <p:cNvSpPr>
            <a:spLocks noGrp="1"/>
          </p:cNvSpPr>
          <p:nvPr>
            <p:ph idx="1"/>
          </p:nvPr>
        </p:nvSpPr>
        <p:spPr/>
        <p:txBody>
          <a:bodyPr/>
          <a:lstStyle/>
          <a:p>
            <a:r>
              <a:rPr lang="en-ZA" dirty="0"/>
              <a:t>In response to concerns raised in submissions regarding the proposal in the tabled version of the Bill would create offences for NPOs, the Bill now proposes to create contraventions that would be subject to administrative sanctions:</a:t>
            </a:r>
          </a:p>
          <a:p>
            <a:pPr marL="0" indent="0">
              <a:buNone/>
            </a:pPr>
            <a:endParaRPr lang="en-ZA" dirty="0"/>
          </a:p>
          <a:p>
            <a:pPr marL="0" indent="0">
              <a:buNone/>
            </a:pPr>
            <a:endParaRPr lang="en-ZA" dirty="0"/>
          </a:p>
        </p:txBody>
      </p:sp>
      <p:pic>
        <p:nvPicPr>
          <p:cNvPr id="6" name="Picture 5">
            <a:extLst>
              <a:ext uri="{FF2B5EF4-FFF2-40B4-BE49-F238E27FC236}">
                <a16:creationId xmlns:a16="http://schemas.microsoft.com/office/drawing/2014/main" xmlns="" id="{D208394F-5D62-4CF1-8AAF-D0C17B03D52C}"/>
              </a:ext>
            </a:extLst>
          </p:cNvPr>
          <p:cNvPicPr>
            <a:picLocks noChangeAspect="1"/>
          </p:cNvPicPr>
          <p:nvPr/>
        </p:nvPicPr>
        <p:blipFill>
          <a:blip r:embed="rId2" cstate="print"/>
          <a:stretch>
            <a:fillRect/>
          </a:stretch>
        </p:blipFill>
        <p:spPr>
          <a:xfrm>
            <a:off x="1611567" y="3132199"/>
            <a:ext cx="8123509" cy="2930121"/>
          </a:xfrm>
          <a:prstGeom prst="rect">
            <a:avLst/>
          </a:prstGeom>
        </p:spPr>
      </p:pic>
    </p:spTree>
    <p:extLst>
      <p:ext uri="{BB962C8B-B14F-4D97-AF65-F5344CB8AC3E}">
        <p14:creationId xmlns:p14="http://schemas.microsoft.com/office/powerpoint/2010/main" xmlns="" val="32132983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664</Words>
  <Application>Microsoft Office PowerPoint</Application>
  <PresentationFormat>Custom</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Nonprofit Organisations Act, 1997 (NPO Act)</vt:lpstr>
      <vt:lpstr>Approach to registration of NPOs</vt:lpstr>
      <vt:lpstr>Approach to registration of NPOs</vt:lpstr>
      <vt:lpstr>Approach to registration of NPOs</vt:lpstr>
      <vt:lpstr>Slide 5</vt:lpstr>
      <vt:lpstr> Section 13 of NPO Act</vt:lpstr>
      <vt:lpstr>Amendments to sections 18 and 21 of the NPO Act</vt:lpstr>
      <vt:lpstr>Amendment to section 29 of the NPO Act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Organisations Act, 1997 (NPO Act)</dc:title>
  <dc:creator>Poovindree Naidoo</dc:creator>
  <cp:lastModifiedBy>USER</cp:lastModifiedBy>
  <cp:revision>280</cp:revision>
  <dcterms:created xsi:type="dcterms:W3CDTF">2022-10-13T09:23:36Z</dcterms:created>
  <dcterms:modified xsi:type="dcterms:W3CDTF">2022-11-28T10:28:30Z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75612e-792a-4e01-a282-15cf1e626282_Enabled">
    <vt:lpwstr>true</vt:lpwstr>
  </property>
  <property fmtid="{D5CDD505-2E9C-101B-9397-08002B2CF9AE}" pid="3" name="MSIP_Label_af75612e-792a-4e01-a282-15cf1e626282_SetDate">
    <vt:lpwstr>2022-10-13T15:11:48Z</vt:lpwstr>
  </property>
  <property fmtid="{D5CDD505-2E9C-101B-9397-08002B2CF9AE}" pid="4" name="MSIP_Label_af75612e-792a-4e01-a282-15cf1e626282_Method">
    <vt:lpwstr>Standard</vt:lpwstr>
  </property>
  <property fmtid="{D5CDD505-2E9C-101B-9397-08002B2CF9AE}" pid="5" name="MSIP_Label_af75612e-792a-4e01-a282-15cf1e626282_Name">
    <vt:lpwstr>Public</vt:lpwstr>
  </property>
  <property fmtid="{D5CDD505-2E9C-101B-9397-08002B2CF9AE}" pid="6" name="MSIP_Label_af75612e-792a-4e01-a282-15cf1e626282_SiteId">
    <vt:lpwstr>1c5235b3-a463-4a01-96a7-dc2634b2aa74</vt:lpwstr>
  </property>
  <property fmtid="{D5CDD505-2E9C-101B-9397-08002B2CF9AE}" pid="7" name="MSIP_Label_af75612e-792a-4e01-a282-15cf1e626282_ActionId">
    <vt:lpwstr>ebaff420-9f1f-4401-a3f5-05b80b1cc43b</vt:lpwstr>
  </property>
  <property fmtid="{D5CDD505-2E9C-101B-9397-08002B2CF9AE}" pid="8" name="MSIP_Label_af75612e-792a-4e01-a282-15cf1e626282_ContentBits">
    <vt:lpwstr>0</vt:lpwstr>
  </property>
</Properties>
</file>