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0" r:id="rId3"/>
    <p:sldId id="322" r:id="rId4"/>
    <p:sldId id="341" r:id="rId5"/>
    <p:sldId id="330" r:id="rId6"/>
    <p:sldId id="342" r:id="rId7"/>
    <p:sldId id="343" r:id="rId8"/>
    <p:sldId id="340" r:id="rId9"/>
    <p:sldId id="346" r:id="rId10"/>
    <p:sldId id="345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007600"/>
    <a:srgbClr val="2A922A"/>
    <a:srgbClr val="E2F3E1"/>
    <a:srgbClr val="4BF353"/>
    <a:srgbClr val="C74E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E409D5-918A-4F5E-8AD1-0F6DB422521E}" type="datetimeFigureOut">
              <a:rPr lang="en-ZA" smtClean="0"/>
              <a:pPr/>
              <a:t>2022/11/23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1A0D3FB-FDEA-48CC-A7B8-AA4202B596D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03715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A7939CD-2196-4ACF-8AB1-95BDA85F91A5}" type="datetimeFigureOut">
              <a:rPr lang="en-ZA" smtClean="0"/>
              <a:pPr/>
              <a:t>2022/11/23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6DA4C3B-7429-4999-93C5-9329D5A95FC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2273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4C3B-7429-4999-93C5-9329D5A95FCB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7216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C7BB-29E1-4C88-9DD7-17A6DFC6840F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7034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95EE-8078-4730-83E1-719E2926B4A4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9687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BDE4-5BF5-48D9-AFC5-1DC5A904F710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6390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B0E1-B56D-4244-96EC-CEA9B8328A3F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077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C78-82C3-4538-9FD1-CFD0F69FBF16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3556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4CEA-C9A4-41B7-A449-78B13E35B9AA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591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2FB6-AE75-4FA1-BD7E-85865D20282B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774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4E7-896C-40C0-BBB3-DDF6C2EFE9DB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378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DC8-5B9B-45F4-945B-258D0825F072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2901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4EF2-A0B8-464E-B7E3-2AEF42C3B7E4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163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61D0-395B-4F8A-89AE-6374C01ACE6D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2315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B88D1-0724-4FB8-A116-D274CB5D2E67}" type="datetime1">
              <a:rPr lang="en-ZA" smtClean="0"/>
              <a:pPr/>
              <a:t>2022/11/23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BC64-5E1B-4486-B55C-D457E6D787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9778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nkati\Desktop\powerpo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28801"/>
            <a:ext cx="8568952" cy="197165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Late Payments to creditors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013176"/>
            <a:ext cx="6552728" cy="625624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1</a:t>
            </a:fld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4680012" y="4864323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Provincial Treasury</a:t>
            </a:r>
          </a:p>
        </p:txBody>
      </p:sp>
    </p:spTree>
    <p:extLst>
      <p:ext uri="{BB962C8B-B14F-4D97-AF65-F5344CB8AC3E}">
        <p14:creationId xmlns:p14="http://schemas.microsoft.com/office/powerpoint/2010/main" xmlns="" val="97487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" y="225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  <a:p>
            <a:pPr algn="ctr"/>
            <a:r>
              <a:rPr lang="en-ZA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Dankie</a:t>
            </a:r>
            <a:endParaRPr lang="en-ZA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ZA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ZA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ZA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leboga</a:t>
            </a:r>
            <a:endParaRPr lang="en-ZA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ZA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Ndiyabulela</a:t>
            </a:r>
            <a:r>
              <a:rPr lang="en-ZA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2454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90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ZA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66" y="1056952"/>
            <a:ext cx="8229600" cy="4525963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Consolidated report –April to Sept 2022</a:t>
            </a:r>
          </a:p>
          <a:p>
            <a:r>
              <a:rPr lang="en-US" dirty="0"/>
              <a:t>Number of invoices paid (invoice receipt date vs invoice date)</a:t>
            </a:r>
          </a:p>
          <a:p>
            <a:r>
              <a:rPr lang="en-US" dirty="0"/>
              <a:t>Average days to payments</a:t>
            </a:r>
          </a:p>
          <a:p>
            <a:r>
              <a:rPr lang="en-US" dirty="0"/>
              <a:t>Reasons for late/and outstanding payment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5547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04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85584" cy="576064"/>
          </a:xfrm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3</a:t>
            </a:fld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8075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brief the Portfolio Committee on Public Service and Administration on :</a:t>
            </a:r>
          </a:p>
          <a:p>
            <a:pPr algn="just"/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payment of invoices within 30 days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and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xmlns="" val="347140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04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85584" cy="576064"/>
          </a:xfrm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4</a:t>
            </a:fld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8147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Departments submit monthly reports on payment to suppliers on the 7</a:t>
            </a:r>
            <a:r>
              <a:rPr lang="en-ZA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each month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Treasury submits consolidated report to National Treasury monthly on the 15</a:t>
            </a:r>
            <a:r>
              <a:rPr lang="en-ZA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each month.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Submission rate of Instruction Note 34  by both departments and PT = 100%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departments are managing payments to creditors with the exception of the department of Health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99% of the invoices older than 30 days not paid are reported by the department of health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49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" y="146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57" y="172804"/>
            <a:ext cx="8229600" cy="1002620"/>
          </a:xfrm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Consolidated Report for the period -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April to 30 September 2022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5</a:t>
            </a:fld>
            <a:endParaRPr lang="en-ZA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7426133"/>
              </p:ext>
            </p:extLst>
          </p:nvPr>
        </p:nvGraphicFramePr>
        <p:xfrm>
          <a:off x="458011" y="1348228"/>
          <a:ext cx="8403755" cy="2673236"/>
        </p:xfrm>
        <a:graphic>
          <a:graphicData uri="http://schemas.openxmlformats.org/drawingml/2006/table">
            <a:tbl>
              <a:tblPr/>
              <a:tblGrid>
                <a:gridCol w="2736855">
                  <a:extLst>
                    <a:ext uri="{9D8B030D-6E8A-4147-A177-3AD203B41FA5}">
                      <a16:colId xmlns:a16="http://schemas.microsoft.com/office/drawing/2014/main" xmlns="" val="2793755466"/>
                    </a:ext>
                  </a:extLst>
                </a:gridCol>
                <a:gridCol w="1078642">
                  <a:extLst>
                    <a:ext uri="{9D8B030D-6E8A-4147-A177-3AD203B41FA5}">
                      <a16:colId xmlns:a16="http://schemas.microsoft.com/office/drawing/2014/main" xmlns="" val="2112941312"/>
                    </a:ext>
                  </a:extLst>
                </a:gridCol>
                <a:gridCol w="982048">
                  <a:extLst>
                    <a:ext uri="{9D8B030D-6E8A-4147-A177-3AD203B41FA5}">
                      <a16:colId xmlns:a16="http://schemas.microsoft.com/office/drawing/2014/main" xmlns="" val="169064847"/>
                    </a:ext>
                  </a:extLst>
                </a:gridCol>
                <a:gridCol w="982048">
                  <a:extLst>
                    <a:ext uri="{9D8B030D-6E8A-4147-A177-3AD203B41FA5}">
                      <a16:colId xmlns:a16="http://schemas.microsoft.com/office/drawing/2014/main" xmlns="" val="2028919351"/>
                    </a:ext>
                  </a:extLst>
                </a:gridCol>
                <a:gridCol w="853255">
                  <a:extLst>
                    <a:ext uri="{9D8B030D-6E8A-4147-A177-3AD203B41FA5}">
                      <a16:colId xmlns:a16="http://schemas.microsoft.com/office/drawing/2014/main" xmlns="" val="185631964"/>
                    </a:ext>
                  </a:extLst>
                </a:gridCol>
                <a:gridCol w="853255">
                  <a:extLst>
                    <a:ext uri="{9D8B030D-6E8A-4147-A177-3AD203B41FA5}">
                      <a16:colId xmlns:a16="http://schemas.microsoft.com/office/drawing/2014/main" xmlns="" val="2277308563"/>
                    </a:ext>
                  </a:extLst>
                </a:gridCol>
                <a:gridCol w="917652">
                  <a:extLst>
                    <a:ext uri="{9D8B030D-6E8A-4147-A177-3AD203B41FA5}">
                      <a16:colId xmlns:a16="http://schemas.microsoft.com/office/drawing/2014/main" xmlns="" val="1980364484"/>
                    </a:ext>
                  </a:extLst>
                </a:gridCol>
              </a:tblGrid>
              <a:tr h="32733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Description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April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May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June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July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Aug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Sept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0895604"/>
                  </a:ext>
                </a:extLst>
              </a:tr>
              <a:tr h="3546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Invoices paid after 30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887736"/>
                  </a:ext>
                </a:extLst>
              </a:tr>
              <a:tr h="32733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Number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4498446"/>
                  </a:ext>
                </a:extLst>
              </a:tr>
              <a:tr h="32733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Rand Value (R’000)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32 662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37 537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24 477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32 706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58 412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40 674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761799"/>
                  </a:ext>
                </a:extLst>
              </a:tr>
              <a:tr h="327335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453074"/>
                  </a:ext>
                </a:extLst>
              </a:tr>
              <a:tr h="3546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Invoices older than 30 days not paid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462335"/>
                  </a:ext>
                </a:extLst>
              </a:tr>
              <a:tr h="32733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Number of invoices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668472"/>
                  </a:ext>
                </a:extLst>
              </a:tr>
              <a:tr h="32733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Rand Value (R’000)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160 095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257 759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233 666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326 450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185 642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184 267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204006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450912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trend indicates that the situation is worsening as there is an upward trend from July 2022 up to September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Department of Health is still experiencing challenges with paying suppliers on time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9593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04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890066"/>
          </a:xfrm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Provincial departments paying suppliers on time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6</a:t>
            </a:fld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395536" y="1448914"/>
            <a:ext cx="8075240" cy="278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the Premier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Provincial Treasury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Economic Development and Tourism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Sport, Arts and Culture and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248311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04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3133"/>
            <a:ext cx="8784976" cy="890066"/>
          </a:xfrm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Provincial departments that are reporting late payments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7</a:t>
            </a:fld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764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Agriculture, land Reform, Environment and nature Conservation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Transport, Safety and Liaison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Roads and Public Works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Cooperative governance, Human Settlement and Traditional Affairs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Health (accounts for 99% or reported non-compliance)</a:t>
            </a:r>
          </a:p>
        </p:txBody>
      </p:sp>
    </p:spTree>
    <p:extLst>
      <p:ext uri="{BB962C8B-B14F-4D97-AF65-F5344CB8AC3E}">
        <p14:creationId xmlns:p14="http://schemas.microsoft.com/office/powerpoint/2010/main" xmlns="" val="126788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4" y="-904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235752"/>
            <a:ext cx="9026152" cy="744975"/>
          </a:xfrm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Reasons/Challenges  non-compliance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8</a:t>
            </a:fld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189856" y="844879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systems issues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Inadequate budget or cash flow challenges(especially Health)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alignment of budget and procurement plans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Inadequate internal capacity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Unresolved invoice discrepancies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Delays in the submission of invoices for processing (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 controls)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CSD related 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Error and intervention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(Internal Controls)</a:t>
            </a:r>
          </a:p>
        </p:txBody>
      </p:sp>
    </p:spTree>
    <p:extLst>
      <p:ext uri="{BB962C8B-B14F-4D97-AF65-F5344CB8AC3E}">
        <p14:creationId xmlns:p14="http://schemas.microsoft.com/office/powerpoint/2010/main" xmlns="" val="420110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4" y="-904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5753"/>
            <a:ext cx="8085584" cy="576064"/>
          </a:xfrm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Initiatives to address the challenge</a:t>
            </a:r>
            <a:endParaRPr lang="en-ZA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pPr/>
              <a:t>9</a:t>
            </a:fld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189856" y="782202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intervention at the department of health to address: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alignment of Plans,  budget and cash flow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 and LOGIS System clean up (removal of long outstanding orders and commitments)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Invoice tracking system to be implemented– provide credible information for reporting purposes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 will lead the process of sourcing the system to ensure complete and accurate reporting.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reporting at HOD and </a:t>
            </a:r>
            <a:r>
              <a:rPr lang="en-ZA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Exco</a:t>
            </a: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5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8362</TotalTime>
  <Words>468</Words>
  <Application>Microsoft Office PowerPoint</Application>
  <PresentationFormat>On-screen Show (4:3)</PresentationFormat>
  <Paragraphs>108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Late Payments to creditors</vt:lpstr>
      <vt:lpstr>Outline</vt:lpstr>
      <vt:lpstr>Purpose</vt:lpstr>
      <vt:lpstr>Introduction</vt:lpstr>
      <vt:lpstr>   Consolidated Report for the period - 1 April to 30 September 2022   </vt:lpstr>
      <vt:lpstr>Provincial departments paying suppliers on time  </vt:lpstr>
      <vt:lpstr>Provincial departments that are reporting late payments </vt:lpstr>
      <vt:lpstr>Reasons/Challenges  non-compliance</vt:lpstr>
      <vt:lpstr>Initiatives to address the challenge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cnkati</dc:creator>
  <cp:lastModifiedBy>USER</cp:lastModifiedBy>
  <cp:revision>284</cp:revision>
  <cp:lastPrinted>2020-01-29T06:06:30Z</cp:lastPrinted>
  <dcterms:created xsi:type="dcterms:W3CDTF">2019-05-13T11:21:57Z</dcterms:created>
  <dcterms:modified xsi:type="dcterms:W3CDTF">2022-11-23T13:16:29Z</dcterms:modified>
</cp:coreProperties>
</file>