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23" r:id="rId3"/>
    <p:sldId id="308" r:id="rId4"/>
    <p:sldId id="296" r:id="rId5"/>
    <p:sldId id="295" r:id="rId6"/>
    <p:sldId id="301" r:id="rId7"/>
    <p:sldId id="299" r:id="rId8"/>
    <p:sldId id="297" r:id="rId9"/>
    <p:sldId id="298" r:id="rId10"/>
    <p:sldId id="300" r:id="rId11"/>
    <p:sldId id="312" r:id="rId12"/>
    <p:sldId id="313" r:id="rId13"/>
    <p:sldId id="314" r:id="rId14"/>
    <p:sldId id="310" r:id="rId15"/>
    <p:sldId id="311" r:id="rId16"/>
    <p:sldId id="322" r:id="rId17"/>
    <p:sldId id="315" r:id="rId18"/>
    <p:sldId id="316" r:id="rId19"/>
    <p:sldId id="317" r:id="rId20"/>
    <p:sldId id="318" r:id="rId21"/>
    <p:sldId id="319" r:id="rId22"/>
    <p:sldId id="320" r:id="rId23"/>
    <p:sldId id="294"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50D266-F117-84D5-4933-61FB2F474C39}" name="Shaakira Karolia" initials="SK" userId="S::ShaakiraK@idc.co.za::ccd303eb-91f7-4cbc-8816-e087f8db90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3"/>
    <a:srgbClr val="E5E7ED"/>
    <a:srgbClr val="002060"/>
    <a:srgbClr val="10938B"/>
    <a:srgbClr val="134F5C"/>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68" y="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9196-4481-85ED-50D99BBB9338}"/>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9196-4481-85ED-50D99BBB9338}"/>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9196-4481-85ED-50D99BBB9338}"/>
              </c:ext>
            </c:extLst>
          </c:dPt>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Sheet1!$A$3:$A$5</c:f>
              <c:strCache>
                <c:ptCount val="3"/>
                <c:pt idx="0">
                  <c:v>Human Settlements
R31.1bn</c:v>
                </c:pt>
                <c:pt idx="1">
                  <c:v>Water and Sanitation
R35.5bn</c:v>
                </c:pt>
                <c:pt idx="2">
                  <c:v>Transport
R11.8bn</c:v>
                </c:pt>
              </c:strCache>
            </c:strRef>
          </c:cat>
          <c:val>
            <c:numRef>
              <c:f>Sheet1!$B$3:$B$5</c:f>
              <c:numCache>
                <c:formatCode>_(* #,##0_);_(* \(#,##0\);_(* "-"??_);_(@_)</c:formatCode>
                <c:ptCount val="3"/>
                <c:pt idx="0">
                  <c:v>31100000000</c:v>
                </c:pt>
                <c:pt idx="1">
                  <c:v>35500000000</c:v>
                </c:pt>
                <c:pt idx="2">
                  <c:v>11800000000</c:v>
                </c:pt>
              </c:numCache>
            </c:numRef>
          </c:val>
          <c:extLst xmlns:c16r2="http://schemas.microsoft.com/office/drawing/2015/06/chart">
            <c:ext xmlns:c16="http://schemas.microsoft.com/office/drawing/2014/chart" uri="{C3380CC4-5D6E-409C-BE32-E72D297353CC}">
              <c16:uniqueId val="{00000006-9196-4481-85ED-50D99BBB9338}"/>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30941D1-83ED-4CB5-947E-EFA8BEA9A413}" type="datetimeFigureOut">
              <a:rPr lang="en-ZA" smtClean="0"/>
              <a:t>2022/11/21</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CC5604-19FB-4DF2-9BFD-6B223AAB482E}" type="slidenum">
              <a:rPr lang="en-ZA" smtClean="0"/>
              <a:t>‹#›</a:t>
            </a:fld>
            <a:endParaRPr lang="en-ZA"/>
          </a:p>
        </p:txBody>
      </p:sp>
    </p:spTree>
    <p:extLst>
      <p:ext uri="{BB962C8B-B14F-4D97-AF65-F5344CB8AC3E}">
        <p14:creationId xmlns:p14="http://schemas.microsoft.com/office/powerpoint/2010/main" val="276436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14377">
              <a:defRPr/>
            </a:pPr>
            <a:fld id="{222F5E96-354D-C942-BB89-89737BD2E775}" type="slidenum">
              <a:rPr lang="en-US" smtClean="0">
                <a:solidFill>
                  <a:prstClr val="black"/>
                </a:solidFill>
              </a:rPr>
              <a:pPr defTabSz="914377">
                <a:defRPr/>
              </a:pPr>
              <a:t>3</a:t>
            </a:fld>
            <a:endParaRPr lang="en-US">
              <a:solidFill>
                <a:prstClr val="black"/>
              </a:solidFill>
            </a:endParaRPr>
          </a:p>
        </p:txBody>
      </p:sp>
    </p:spTree>
    <p:extLst>
      <p:ext uri="{BB962C8B-B14F-4D97-AF65-F5344CB8AC3E}">
        <p14:creationId xmlns:p14="http://schemas.microsoft.com/office/powerpoint/2010/main" val="324047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A9EEE5E-E239-4D43-99B1-D7A86F835837}" type="slidenum">
              <a:rPr lang="en-ZA" smtClean="0"/>
              <a:t>12</a:t>
            </a:fld>
            <a:endParaRPr lang="en-ZA" dirty="0"/>
          </a:p>
        </p:txBody>
      </p:sp>
    </p:spTree>
    <p:extLst>
      <p:ext uri="{BB962C8B-B14F-4D97-AF65-F5344CB8AC3E}">
        <p14:creationId xmlns:p14="http://schemas.microsoft.com/office/powerpoint/2010/main" val="375911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14377">
              <a:defRPr/>
            </a:pPr>
            <a:fld id="{222F5E96-354D-C942-BB89-89737BD2E775}" type="slidenum">
              <a:rPr lang="en-US" smtClean="0">
                <a:solidFill>
                  <a:prstClr val="black"/>
                </a:solidFill>
              </a:rPr>
              <a:pPr defTabSz="914377">
                <a:defRPr/>
              </a:pPr>
              <a:t>13</a:t>
            </a:fld>
            <a:endParaRPr lang="en-US">
              <a:solidFill>
                <a:prstClr val="black"/>
              </a:solidFill>
            </a:endParaRPr>
          </a:p>
        </p:txBody>
      </p:sp>
    </p:spTree>
    <p:extLst>
      <p:ext uri="{BB962C8B-B14F-4D97-AF65-F5344CB8AC3E}">
        <p14:creationId xmlns:p14="http://schemas.microsoft.com/office/powerpoint/2010/main" val="267562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205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20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14377">
              <a:defRPr/>
            </a:pPr>
            <a:fld id="{222F5E96-354D-C942-BB89-89737BD2E775}" type="slidenum">
              <a:rPr lang="en-US" smtClean="0">
                <a:solidFill>
                  <a:prstClr val="black"/>
                </a:solidFill>
              </a:rPr>
              <a:pPr defTabSz="914377">
                <a:defRPr/>
              </a:pPr>
              <a:t>16</a:t>
            </a:fld>
            <a:endParaRPr lang="en-US">
              <a:solidFill>
                <a:prstClr val="black"/>
              </a:solidFill>
            </a:endParaRPr>
          </a:p>
        </p:txBody>
      </p:sp>
    </p:spTree>
    <p:extLst>
      <p:ext uri="{BB962C8B-B14F-4D97-AF65-F5344CB8AC3E}">
        <p14:creationId xmlns:p14="http://schemas.microsoft.com/office/powerpoint/2010/main" val="121667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23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14377">
              <a:defRPr/>
            </a:pPr>
            <a:fld id="{222F5E96-354D-C942-BB89-89737BD2E775}" type="slidenum">
              <a:rPr lang="en-US" smtClean="0">
                <a:solidFill>
                  <a:prstClr val="black"/>
                </a:solidFill>
              </a:rPr>
              <a:pPr defTabSz="914377">
                <a:defRPr/>
              </a:pPr>
              <a:t>5</a:t>
            </a:fld>
            <a:endParaRPr lang="en-US">
              <a:solidFill>
                <a:prstClr val="black"/>
              </a:solidFill>
            </a:endParaRPr>
          </a:p>
        </p:txBody>
      </p:sp>
    </p:spTree>
    <p:extLst>
      <p:ext uri="{BB962C8B-B14F-4D97-AF65-F5344CB8AC3E}">
        <p14:creationId xmlns:p14="http://schemas.microsoft.com/office/powerpoint/2010/main" val="394607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13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132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83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247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925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14377">
              <a:defRPr/>
            </a:pPr>
            <a:fld id="{222F5E96-354D-C942-BB89-89737BD2E775}" type="slidenum">
              <a:rPr lang="en-US" smtClean="0">
                <a:solidFill>
                  <a:prstClr val="black"/>
                </a:solidFill>
              </a:rPr>
              <a:pPr defTabSz="914377">
                <a:defRPr/>
              </a:pPr>
              <a:t>11</a:t>
            </a:fld>
            <a:endParaRPr lang="en-US">
              <a:solidFill>
                <a:prstClr val="black"/>
              </a:solidFill>
            </a:endParaRPr>
          </a:p>
        </p:txBody>
      </p:sp>
    </p:spTree>
    <p:extLst>
      <p:ext uri="{BB962C8B-B14F-4D97-AF65-F5344CB8AC3E}">
        <p14:creationId xmlns:p14="http://schemas.microsoft.com/office/powerpoint/2010/main" val="266052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0F2C8CD-0946-4AB1-923B-31E2694A93D1}" type="datetimeFigureOut">
              <a:rPr lang="en-ZA" smtClean="0"/>
              <a:t>2022/11/21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293B676-E80A-4263-ADF4-1B87840EE288}" type="slidenum">
              <a:rPr lang="en-ZA" smtClean="0"/>
              <a:t>‹#›</a:t>
            </a:fld>
            <a:endParaRPr lang="en-ZA"/>
          </a:p>
        </p:txBody>
      </p:sp>
    </p:spTree>
    <p:extLst>
      <p:ext uri="{BB962C8B-B14F-4D97-AF65-F5344CB8AC3E}">
        <p14:creationId xmlns:p14="http://schemas.microsoft.com/office/powerpoint/2010/main" val="298416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0F2C8CD-0946-4AB1-923B-31E2694A93D1}" type="datetimeFigureOut">
              <a:rPr lang="en-ZA" smtClean="0"/>
              <a:t>2022/11/21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293B676-E80A-4263-ADF4-1B87840EE288}" type="slidenum">
              <a:rPr lang="en-ZA" smtClean="0"/>
              <a:t>‹#›</a:t>
            </a:fld>
            <a:endParaRPr lang="en-ZA"/>
          </a:p>
        </p:txBody>
      </p:sp>
    </p:spTree>
    <p:extLst>
      <p:ext uri="{BB962C8B-B14F-4D97-AF65-F5344CB8AC3E}">
        <p14:creationId xmlns:p14="http://schemas.microsoft.com/office/powerpoint/2010/main" val="329287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0F2C8CD-0946-4AB1-923B-31E2694A93D1}" type="datetimeFigureOut">
              <a:rPr lang="en-ZA" smtClean="0"/>
              <a:t>2022/11/21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293B676-E80A-4263-ADF4-1B87840EE288}" type="slidenum">
              <a:rPr lang="en-ZA" smtClean="0"/>
              <a:t>‹#›</a:t>
            </a:fld>
            <a:endParaRPr lang="en-ZA"/>
          </a:p>
        </p:txBody>
      </p:sp>
    </p:spTree>
    <p:extLst>
      <p:ext uri="{BB962C8B-B14F-4D97-AF65-F5344CB8AC3E}">
        <p14:creationId xmlns:p14="http://schemas.microsoft.com/office/powerpoint/2010/main" val="3238799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bg>
      <p:bgPr>
        <a:solidFill>
          <a:srgbClr val="0054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E620A-9A8B-4341-B32B-9C9C837087D8}"/>
              </a:ext>
            </a:extLst>
          </p:cNvPr>
          <p:cNvSpPr>
            <a:spLocks noGrp="1"/>
          </p:cNvSpPr>
          <p:nvPr>
            <p:ph type="ctrTitle" hasCustomPrompt="1"/>
          </p:nvPr>
        </p:nvSpPr>
        <p:spPr>
          <a:xfrm>
            <a:off x="4376271" y="2808434"/>
            <a:ext cx="6568253" cy="720533"/>
          </a:xfrm>
        </p:spPr>
        <p:txBody>
          <a:bodyPr anchor="t">
            <a:noAutofit/>
          </a:bodyPr>
          <a:lstStyle>
            <a:lvl1pPr algn="ctr">
              <a:defRPr sz="3200" b="1">
                <a:solidFill>
                  <a:schemeClr val="bg1"/>
                </a:solidFill>
                <a:latin typeface="+mn-lt"/>
              </a:defRPr>
            </a:lvl1pPr>
          </a:lstStyle>
          <a:p>
            <a:r>
              <a:rPr lang="en-US" dirty="0"/>
              <a:t>This is an example of a page break or big title to introduce a new section…</a:t>
            </a:r>
          </a:p>
        </p:txBody>
      </p:sp>
      <p:sp>
        <p:nvSpPr>
          <p:cNvPr id="17" name="Subtitle 2">
            <a:extLst>
              <a:ext uri="{FF2B5EF4-FFF2-40B4-BE49-F238E27FC236}">
                <a16:creationId xmlns="" xmlns:a16="http://schemas.microsoft.com/office/drawing/2014/main" id="{E42028BE-6CC2-3848-BDE5-B1D3B376CAF0}"/>
              </a:ext>
            </a:extLst>
          </p:cNvPr>
          <p:cNvSpPr>
            <a:spLocks noGrp="1"/>
          </p:cNvSpPr>
          <p:nvPr>
            <p:ph type="subTitle" idx="1" hasCustomPrompt="1"/>
          </p:nvPr>
        </p:nvSpPr>
        <p:spPr>
          <a:xfrm>
            <a:off x="4538012" y="4115687"/>
            <a:ext cx="4790227" cy="399807"/>
          </a:xfrm>
        </p:spPr>
        <p:txBody>
          <a:bodyPr>
            <a:normAutofit/>
          </a:bodyPr>
          <a:lstStyle>
            <a:lvl1pPr marL="0" indent="0" algn="ctr">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an example to explain the section or give a description of the section we are about to enter</a:t>
            </a:r>
          </a:p>
        </p:txBody>
      </p:sp>
      <p:pic>
        <p:nvPicPr>
          <p:cNvPr id="7" name="Picture 6">
            <a:extLst>
              <a:ext uri="{FF2B5EF4-FFF2-40B4-BE49-F238E27FC236}">
                <a16:creationId xmlns="" xmlns:a16="http://schemas.microsoft.com/office/drawing/2014/main" id="{37E0FCEE-B1AA-C344-B2F7-CCC426D76B2F}"/>
              </a:ext>
            </a:extLst>
          </p:cNvPr>
          <p:cNvPicPr>
            <a:picLocks noChangeAspect="1"/>
          </p:cNvPicPr>
          <p:nvPr userDrawn="1"/>
        </p:nvPicPr>
        <p:blipFill>
          <a:blip r:embed="rId2"/>
          <a:stretch>
            <a:fillRect/>
          </a:stretch>
        </p:blipFill>
        <p:spPr>
          <a:xfrm>
            <a:off x="1133568" y="1946234"/>
            <a:ext cx="2269774" cy="2965532"/>
          </a:xfrm>
          <a:prstGeom prst="rect">
            <a:avLst/>
          </a:prstGeom>
        </p:spPr>
      </p:pic>
    </p:spTree>
    <p:extLst>
      <p:ext uri="{BB962C8B-B14F-4D97-AF65-F5344CB8AC3E}">
        <p14:creationId xmlns:p14="http://schemas.microsoft.com/office/powerpoint/2010/main" val="3272700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 xmlns:a16="http://schemas.microsoft.com/office/drawing/2014/main"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461C3E0-C8E4-734E-B7D0-E7AE323F4318}"/>
              </a:ext>
            </a:extLst>
          </p:cNvPr>
          <p:cNvCxnSpPr>
            <a:cxnSpLocks/>
          </p:cNvCxnSpPr>
          <p:nvPr userDrawn="1"/>
        </p:nvCxnSpPr>
        <p:spPr>
          <a:xfrm>
            <a:off x="1104403" y="1283785"/>
            <a:ext cx="11087597" cy="0"/>
          </a:xfrm>
          <a:prstGeom prst="line">
            <a:avLst/>
          </a:prstGeom>
          <a:ln w="47625">
            <a:solidFill>
              <a:srgbClr val="005493"/>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 xmlns:a16="http://schemas.microsoft.com/office/drawing/2014/main" id="{95930B10-1E13-9240-AFCC-7DFFFC86FC55}"/>
              </a:ext>
            </a:extLst>
          </p:cNvPr>
          <p:cNvSpPr>
            <a:spLocks noGrp="1"/>
          </p:cNvSpPr>
          <p:nvPr>
            <p:ph type="ctrTitle" hasCustomPrompt="1"/>
          </p:nvPr>
        </p:nvSpPr>
        <p:spPr>
          <a:xfrm>
            <a:off x="1020809" y="258810"/>
            <a:ext cx="10792767" cy="490190"/>
          </a:xfrm>
        </p:spPr>
        <p:txBody>
          <a:bodyPr anchor="t">
            <a:noAutofit/>
          </a:bodyPr>
          <a:lstStyle>
            <a:lvl1pPr algn="l">
              <a:defRPr sz="3200" b="1">
                <a:solidFill>
                  <a:srgbClr val="005493"/>
                </a:solidFill>
                <a:latin typeface="+mn-lt"/>
              </a:defRPr>
            </a:lvl1pPr>
          </a:lstStyle>
          <a:p>
            <a:r>
              <a:rPr lang="en-US" dirty="0"/>
              <a:t>HEADLINE:</a:t>
            </a:r>
          </a:p>
        </p:txBody>
      </p:sp>
      <p:sp>
        <p:nvSpPr>
          <p:cNvPr id="11" name="Subtitle 2">
            <a:extLst>
              <a:ext uri="{FF2B5EF4-FFF2-40B4-BE49-F238E27FC236}">
                <a16:creationId xmlns="" xmlns:a16="http://schemas.microsoft.com/office/drawing/2014/main" id="{CE6156EA-EA49-F745-BEDF-4A33BA68367A}"/>
              </a:ext>
            </a:extLst>
          </p:cNvPr>
          <p:cNvSpPr>
            <a:spLocks noGrp="1"/>
          </p:cNvSpPr>
          <p:nvPr>
            <p:ph type="subTitle" idx="1" hasCustomPrompt="1"/>
          </p:nvPr>
        </p:nvSpPr>
        <p:spPr>
          <a:xfrm>
            <a:off x="1021273" y="721290"/>
            <a:ext cx="10792304" cy="399807"/>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3" name="Picture 2">
            <a:extLst>
              <a:ext uri="{FF2B5EF4-FFF2-40B4-BE49-F238E27FC236}">
                <a16:creationId xmlns="" xmlns:a16="http://schemas.microsoft.com/office/drawing/2014/main" id="{C3D18D3F-F97F-AB46-BC54-DAD1E6E7D386}"/>
              </a:ext>
            </a:extLst>
          </p:cNvPr>
          <p:cNvPicPr>
            <a:picLocks noChangeAspect="1"/>
          </p:cNvPicPr>
          <p:nvPr userDrawn="1"/>
        </p:nvPicPr>
        <p:blipFill>
          <a:blip r:embed="rId2"/>
          <a:stretch>
            <a:fillRect/>
          </a:stretch>
        </p:blipFill>
        <p:spPr>
          <a:xfrm>
            <a:off x="131561" y="218188"/>
            <a:ext cx="691073" cy="902909"/>
          </a:xfrm>
          <a:prstGeom prst="rect">
            <a:avLst/>
          </a:prstGeom>
        </p:spPr>
      </p:pic>
      <p:sp>
        <p:nvSpPr>
          <p:cNvPr id="15" name="Text Placeholder 2">
            <a:extLst>
              <a:ext uri="{FF2B5EF4-FFF2-40B4-BE49-F238E27FC236}">
                <a16:creationId xmlns="" xmlns:a16="http://schemas.microsoft.com/office/drawing/2014/main" id="{8662E77D-A635-4C45-BD90-8C9FB9DCCE28}"/>
              </a:ext>
            </a:extLst>
          </p:cNvPr>
          <p:cNvSpPr>
            <a:spLocks noGrp="1"/>
          </p:cNvSpPr>
          <p:nvPr>
            <p:ph type="body" sz="quarter" idx="17" hasCustomPrompt="1"/>
          </p:nvPr>
        </p:nvSpPr>
        <p:spPr>
          <a:xfrm>
            <a:off x="1020809" y="1916091"/>
            <a:ext cx="10709173" cy="3684588"/>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spTree>
    <p:extLst>
      <p:ext uri="{BB962C8B-B14F-4D97-AF65-F5344CB8AC3E}">
        <p14:creationId xmlns:p14="http://schemas.microsoft.com/office/powerpoint/2010/main" val="583914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endParaRPr lang="ru-RU" dirty="0"/>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a:t>INFRASTRUCTURE FUND</a:t>
            </a:r>
            <a:endParaRPr lang="ru-RU" dirty="0"/>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92857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endParaRPr lang="ru-RU" dirty="0"/>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a:t>INFRASTRUCTURE FUND</a:t>
            </a:r>
            <a:endParaRPr lang="ru-RU" dirty="0"/>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2621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0F2C8CD-0946-4AB1-923B-31E2694A93D1}" type="datetimeFigureOut">
              <a:rPr lang="en-ZA" smtClean="0"/>
              <a:t>2022/11/21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293B676-E80A-4263-ADF4-1B87840EE288}" type="slidenum">
              <a:rPr lang="en-ZA" smtClean="0"/>
              <a:t>‹#›</a:t>
            </a:fld>
            <a:endParaRPr lang="en-ZA"/>
          </a:p>
        </p:txBody>
      </p:sp>
    </p:spTree>
    <p:extLst>
      <p:ext uri="{BB962C8B-B14F-4D97-AF65-F5344CB8AC3E}">
        <p14:creationId xmlns:p14="http://schemas.microsoft.com/office/powerpoint/2010/main" val="52311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2C8CD-0946-4AB1-923B-31E2694A93D1}" type="datetimeFigureOut">
              <a:rPr lang="en-ZA" smtClean="0"/>
              <a:t>2022/11/21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293B676-E80A-4263-ADF4-1B87840EE288}" type="slidenum">
              <a:rPr lang="en-ZA" smtClean="0"/>
              <a:t>‹#›</a:t>
            </a:fld>
            <a:endParaRPr lang="en-ZA"/>
          </a:p>
        </p:txBody>
      </p:sp>
    </p:spTree>
    <p:extLst>
      <p:ext uri="{BB962C8B-B14F-4D97-AF65-F5344CB8AC3E}">
        <p14:creationId xmlns:p14="http://schemas.microsoft.com/office/powerpoint/2010/main" val="380846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0F2C8CD-0946-4AB1-923B-31E2694A93D1}" type="datetimeFigureOut">
              <a:rPr lang="en-ZA" smtClean="0"/>
              <a:t>2022/11/21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293B676-E80A-4263-ADF4-1B87840EE288}" type="slidenum">
              <a:rPr lang="en-ZA" smtClean="0"/>
              <a:t>‹#›</a:t>
            </a:fld>
            <a:endParaRPr lang="en-ZA"/>
          </a:p>
        </p:txBody>
      </p:sp>
    </p:spTree>
    <p:extLst>
      <p:ext uri="{BB962C8B-B14F-4D97-AF65-F5344CB8AC3E}">
        <p14:creationId xmlns:p14="http://schemas.microsoft.com/office/powerpoint/2010/main" val="264891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0F2C8CD-0946-4AB1-923B-31E2694A93D1}" type="datetimeFigureOut">
              <a:rPr lang="en-ZA" smtClean="0"/>
              <a:t>2022/11/21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293B676-E80A-4263-ADF4-1B87840EE288}" type="slidenum">
              <a:rPr lang="en-ZA" smtClean="0"/>
              <a:t>‹#›</a:t>
            </a:fld>
            <a:endParaRPr lang="en-ZA"/>
          </a:p>
        </p:txBody>
      </p:sp>
    </p:spTree>
    <p:extLst>
      <p:ext uri="{BB962C8B-B14F-4D97-AF65-F5344CB8AC3E}">
        <p14:creationId xmlns:p14="http://schemas.microsoft.com/office/powerpoint/2010/main" val="185837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0F2C8CD-0946-4AB1-923B-31E2694A93D1}" type="datetimeFigureOut">
              <a:rPr lang="en-ZA" smtClean="0"/>
              <a:t>2022/11/21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293B676-E80A-4263-ADF4-1B87840EE288}" type="slidenum">
              <a:rPr lang="en-ZA" smtClean="0"/>
              <a:t>‹#›</a:t>
            </a:fld>
            <a:endParaRPr lang="en-ZA"/>
          </a:p>
        </p:txBody>
      </p:sp>
    </p:spTree>
    <p:extLst>
      <p:ext uri="{BB962C8B-B14F-4D97-AF65-F5344CB8AC3E}">
        <p14:creationId xmlns:p14="http://schemas.microsoft.com/office/powerpoint/2010/main" val="420718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2C8CD-0946-4AB1-923B-31E2694A93D1}" type="datetimeFigureOut">
              <a:rPr lang="en-ZA" smtClean="0"/>
              <a:t>2022/11/21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293B676-E80A-4263-ADF4-1B87840EE288}" type="slidenum">
              <a:rPr lang="en-ZA" smtClean="0"/>
              <a:t>‹#›</a:t>
            </a:fld>
            <a:endParaRPr lang="en-ZA"/>
          </a:p>
        </p:txBody>
      </p:sp>
    </p:spTree>
    <p:extLst>
      <p:ext uri="{BB962C8B-B14F-4D97-AF65-F5344CB8AC3E}">
        <p14:creationId xmlns:p14="http://schemas.microsoft.com/office/powerpoint/2010/main" val="216712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2C8CD-0946-4AB1-923B-31E2694A93D1}" type="datetimeFigureOut">
              <a:rPr lang="en-ZA" smtClean="0"/>
              <a:t>2022/11/21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293B676-E80A-4263-ADF4-1B87840EE288}" type="slidenum">
              <a:rPr lang="en-ZA" smtClean="0"/>
              <a:t>‹#›</a:t>
            </a:fld>
            <a:endParaRPr lang="en-ZA"/>
          </a:p>
        </p:txBody>
      </p:sp>
    </p:spTree>
    <p:extLst>
      <p:ext uri="{BB962C8B-B14F-4D97-AF65-F5344CB8AC3E}">
        <p14:creationId xmlns:p14="http://schemas.microsoft.com/office/powerpoint/2010/main" val="294890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2C8CD-0946-4AB1-923B-31E2694A93D1}" type="datetimeFigureOut">
              <a:rPr lang="en-ZA" smtClean="0"/>
              <a:t>2022/11/21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293B676-E80A-4263-ADF4-1B87840EE288}" type="slidenum">
              <a:rPr lang="en-ZA" smtClean="0"/>
              <a:t>‹#›</a:t>
            </a:fld>
            <a:endParaRPr lang="en-ZA"/>
          </a:p>
        </p:txBody>
      </p:sp>
    </p:spTree>
    <p:extLst>
      <p:ext uri="{BB962C8B-B14F-4D97-AF65-F5344CB8AC3E}">
        <p14:creationId xmlns:p14="http://schemas.microsoft.com/office/powerpoint/2010/main" val="404445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2C8CD-0946-4AB1-923B-31E2694A93D1}" type="datetimeFigureOut">
              <a:rPr lang="en-ZA" smtClean="0"/>
              <a:t>2022/11/21</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3B676-E80A-4263-ADF4-1B87840EE288}" type="slidenum">
              <a:rPr lang="en-ZA" smtClean="0"/>
              <a:t>‹#›</a:t>
            </a:fld>
            <a:endParaRPr lang="en-ZA"/>
          </a:p>
        </p:txBody>
      </p:sp>
    </p:spTree>
    <p:extLst>
      <p:ext uri="{BB962C8B-B14F-4D97-AF65-F5344CB8AC3E}">
        <p14:creationId xmlns:p14="http://schemas.microsoft.com/office/powerpoint/2010/main" val="278269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4.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27.sv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5.xml"/><Relationship Id="rId5" Type="http://schemas.openxmlformats.org/officeDocument/2006/relationships/image" Target="../media/image27.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34.sv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32.svg"/><Relationship Id="rId4" Type="http://schemas.openxmlformats.org/officeDocument/2006/relationships/image" Target="../media/image23.png"/><Relationship Id="rId9"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9.sv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chart" Target="../charts/char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3.xml"/><Relationship Id="rId5" Type="http://schemas.openxmlformats.org/officeDocument/2006/relationships/tags" Target="../tags/tag5.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709819" y="1946064"/>
            <a:ext cx="7691605" cy="1244427"/>
          </a:xfrm>
        </p:spPr>
        <p:txBody>
          <a:bodyPr/>
          <a:lstStyle/>
          <a:p>
            <a:pPr algn="l">
              <a:lnSpc>
                <a:spcPct val="100000"/>
              </a:lnSpc>
            </a:pPr>
            <a:r>
              <a:rPr lang="en-US" sz="2000" dirty="0"/>
              <a:t>Briefing by the DPWI, DBSA and National Treasury on the working relationship; impact on organograms of each institution; and oversight responsibilities emerging from their 17 August 2020 memorandum of understanding to manage the R100 billion Infrastructure Fund and deliver strategic infrastructure in South Africa</a:t>
            </a:r>
            <a:r>
              <a:rPr lang="en-ZA" dirty="0"/>
              <a:t/>
            </a:r>
            <a:br>
              <a:rPr lang="en-ZA" dirty="0"/>
            </a:br>
            <a:endParaRPr lang="en-ZA" b="0" i="1" dirty="0">
              <a:effectLst>
                <a:outerShdw blurRad="38100" dist="38100" dir="2700000" algn="tl">
                  <a:srgbClr val="000000">
                    <a:alpha val="43137"/>
                  </a:srgbClr>
                </a:outerShdw>
              </a:effectLst>
            </a:endParaRPr>
          </a:p>
        </p:txBody>
      </p:sp>
      <p:sp>
        <p:nvSpPr>
          <p:cNvPr id="7" name="Rectangle 6"/>
          <p:cNvSpPr/>
          <p:nvPr/>
        </p:nvSpPr>
        <p:spPr>
          <a:xfrm>
            <a:off x="3709819" y="4425765"/>
            <a:ext cx="3655623" cy="421654"/>
          </a:xfrm>
          <a:prstGeom prst="rect">
            <a:avLst/>
          </a:prstGeom>
        </p:spPr>
        <p:txBody>
          <a:bodyPr wrap="square">
            <a:spAutoFit/>
          </a:bodyPr>
          <a:lstStyle/>
          <a:p>
            <a:pPr marR="556895" defTabSz="914377">
              <a:lnSpc>
                <a:spcPct val="107000"/>
              </a:lnSpc>
              <a:defRPr/>
            </a:pPr>
            <a:r>
              <a:rPr lang="en-ZA" sz="2000" b="1" dirty="0" smtClean="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23 </a:t>
            </a:r>
            <a:r>
              <a:rPr lang="en-ZA" sz="2000" b="1" dirty="0">
                <a:solidFill>
                  <a:prstClr val="white"/>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November 2022</a:t>
            </a:r>
            <a:endParaRPr lang="en-ZA" sz="2000" dirty="0">
              <a:solidFill>
                <a:prstClr val="white"/>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2" name="Rectangle 1"/>
          <p:cNvSpPr/>
          <p:nvPr/>
        </p:nvSpPr>
        <p:spPr>
          <a:xfrm>
            <a:off x="3709819" y="3779819"/>
            <a:ext cx="8069805" cy="461665"/>
          </a:xfrm>
          <a:prstGeom prst="rect">
            <a:avLst/>
          </a:prstGeom>
        </p:spPr>
        <p:txBody>
          <a:bodyPr wrap="square">
            <a:spAutoFit/>
          </a:bodyPr>
          <a:lstStyle/>
          <a:p>
            <a:r>
              <a:rPr lang="en-GB" sz="2400" b="1" i="1" dirty="0">
                <a:solidFill>
                  <a:schemeClr val="accent2"/>
                </a:solidFill>
                <a:effectLst>
                  <a:outerShdw blurRad="38100" dist="38100" dir="2700000" algn="tl">
                    <a:srgbClr val="000000">
                      <a:alpha val="43137"/>
                    </a:srgbClr>
                  </a:outerShdw>
                </a:effectLst>
              </a:rPr>
              <a:t>Portfolio Committee on Public Works and Infrastructure </a:t>
            </a:r>
            <a:endParaRPr lang="en-ZA" sz="2400" b="1" i="1" dirty="0">
              <a:solidFill>
                <a:schemeClr val="accent2"/>
              </a:solidFill>
            </a:endParaRPr>
          </a:p>
        </p:txBody>
      </p:sp>
      <p:grpSp>
        <p:nvGrpSpPr>
          <p:cNvPr id="6" name="Group 5"/>
          <p:cNvGrpSpPr/>
          <p:nvPr/>
        </p:nvGrpSpPr>
        <p:grpSpPr>
          <a:xfrm>
            <a:off x="704860" y="756573"/>
            <a:ext cx="3004959" cy="887621"/>
            <a:chOff x="185916" y="109106"/>
            <a:chExt cx="3004959" cy="887621"/>
          </a:xfrm>
        </p:grpSpPr>
        <p:sp>
          <p:nvSpPr>
            <p:cNvPr id="8" name="TextBox 7"/>
            <p:cNvSpPr txBox="1"/>
            <p:nvPr/>
          </p:nvSpPr>
          <p:spPr>
            <a:xfrm>
              <a:off x="800100" y="109106"/>
              <a:ext cx="2390775" cy="60016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white"/>
                  </a:solidFill>
                  <a:effectLst/>
                  <a:uLnTx/>
                  <a:uFillTx/>
                  <a:latin typeface="Calibri" panose="020F0502020204030204"/>
                  <a:ea typeface="+mn-ea"/>
                  <a:cs typeface="+mn-cs"/>
                </a:rPr>
                <a:t>Department of Public Works &amp; Infrastructure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Calibri" panose="020F0502020204030204"/>
                  <a:ea typeface="+mn-ea"/>
                  <a:cs typeface="+mn-cs"/>
                </a:rPr>
                <a:t>REPUBLIC OF SOUTH AFRICA</a:t>
              </a:r>
            </a:p>
          </p:txBody>
        </p:sp>
        <p:pic>
          <p:nvPicPr>
            <p:cNvPr id="9" name="Picture 2" descr="C:\Users\Nkululeko Mahlangu\Pictures\imagesCA0CNHJ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916" y="184114"/>
              <a:ext cx="614184" cy="8126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455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A7FDD1-194D-7056-0D3A-35CCAEB0F833}"/>
              </a:ext>
            </a:extLst>
          </p:cNvPr>
          <p:cNvSpPr>
            <a:spLocks noGrp="1"/>
          </p:cNvSpPr>
          <p:nvPr>
            <p:ph type="ctrTitle"/>
          </p:nvPr>
        </p:nvSpPr>
        <p:spPr/>
        <p:txBody>
          <a:bodyPr/>
          <a:lstStyle/>
          <a:p>
            <a:r>
              <a:rPr lang="en-ZA" dirty="0"/>
              <a:t>INFRASTRUCTURE FUND</a:t>
            </a:r>
          </a:p>
        </p:txBody>
      </p:sp>
      <p:sp>
        <p:nvSpPr>
          <p:cNvPr id="3" name="Subtitle 2">
            <a:extLst>
              <a:ext uri="{FF2B5EF4-FFF2-40B4-BE49-F238E27FC236}">
                <a16:creationId xmlns="" xmlns:a16="http://schemas.microsoft.com/office/drawing/2014/main" id="{EB464567-F7C5-F621-2217-E7245D45A311}"/>
              </a:ext>
            </a:extLst>
          </p:cNvPr>
          <p:cNvSpPr>
            <a:spLocks noGrp="1"/>
          </p:cNvSpPr>
          <p:nvPr>
            <p:ph type="subTitle" idx="1"/>
          </p:nvPr>
        </p:nvSpPr>
        <p:spPr/>
        <p:txBody>
          <a:bodyPr/>
          <a:lstStyle/>
          <a:p>
            <a:r>
              <a:rPr lang="en-ZA" dirty="0" err="1"/>
              <a:t>MoA</a:t>
            </a:r>
            <a:r>
              <a:rPr lang="en-ZA" dirty="0"/>
              <a:t> Roles &amp; Responsibilities </a:t>
            </a:r>
          </a:p>
        </p:txBody>
      </p:sp>
      <p:sp>
        <p:nvSpPr>
          <p:cNvPr id="22" name="Rectangle 21">
            <a:extLst>
              <a:ext uri="{FF2B5EF4-FFF2-40B4-BE49-F238E27FC236}">
                <a16:creationId xmlns="" xmlns:a16="http://schemas.microsoft.com/office/drawing/2014/main" id="{60577750-310C-474B-91FC-821F442149F5}"/>
              </a:ext>
            </a:extLst>
          </p:cNvPr>
          <p:cNvSpPr/>
          <p:nvPr/>
        </p:nvSpPr>
        <p:spPr>
          <a:xfrm>
            <a:off x="2496000" y="1391208"/>
            <a:ext cx="3600000" cy="710339"/>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1400" b="1" dirty="0"/>
              <a:t>NATIONAL TREASURY</a:t>
            </a:r>
          </a:p>
          <a:p>
            <a:r>
              <a:rPr lang="en-US" sz="1400" i="1" dirty="0"/>
              <a:t>Section 7</a:t>
            </a:r>
          </a:p>
        </p:txBody>
      </p:sp>
      <p:pic>
        <p:nvPicPr>
          <p:cNvPr id="11" name="Picture 10">
            <a:extLst>
              <a:ext uri="{FF2B5EF4-FFF2-40B4-BE49-F238E27FC236}">
                <a16:creationId xmlns="" xmlns:a16="http://schemas.microsoft.com/office/drawing/2014/main" id="{29F4F4F1-6470-4F58-BC97-C23AE852C7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3630" y="1406406"/>
            <a:ext cx="1187942" cy="432000"/>
          </a:xfrm>
          <a:prstGeom prst="rect">
            <a:avLst/>
          </a:prstGeom>
          <a:noFill/>
          <a:ln>
            <a:noFill/>
          </a:ln>
        </p:spPr>
      </p:pic>
      <p:sp>
        <p:nvSpPr>
          <p:cNvPr id="13" name="Rectangle 12">
            <a:extLst>
              <a:ext uri="{FF2B5EF4-FFF2-40B4-BE49-F238E27FC236}">
                <a16:creationId xmlns="" xmlns:a16="http://schemas.microsoft.com/office/drawing/2014/main" id="{9F809990-F5B2-4613-908E-13A3CDBC23FF}"/>
              </a:ext>
            </a:extLst>
          </p:cNvPr>
          <p:cNvSpPr/>
          <p:nvPr/>
        </p:nvSpPr>
        <p:spPr>
          <a:xfrm>
            <a:off x="1076061" y="2147530"/>
            <a:ext cx="5040000" cy="46866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spcAft>
                <a:spcPts val="800"/>
              </a:spcAft>
            </a:pPr>
            <a:r>
              <a:rPr lang="en-ZA" sz="1400" dirty="0">
                <a:solidFill>
                  <a:schemeClr val="tx1"/>
                </a:solidFill>
              </a:rPr>
              <a:t>The National Treasury as the custodian of South Africa’s government finances shall support the Infrastructure Fund by:</a:t>
            </a:r>
          </a:p>
          <a:p>
            <a:pPr marL="228600" indent="-228600">
              <a:spcAft>
                <a:spcPts val="800"/>
              </a:spcAft>
              <a:buFont typeface="+mj-lt"/>
              <a:buAutoNum type="arabicPeriod"/>
            </a:pPr>
            <a:r>
              <a:rPr lang="en-ZA" sz="1400" b="1" dirty="0">
                <a:solidFill>
                  <a:schemeClr val="tx1"/>
                </a:solidFill>
              </a:rPr>
              <a:t>Considering the budget submissions </a:t>
            </a:r>
            <a:r>
              <a:rPr lang="en-ZA" sz="1400" dirty="0">
                <a:solidFill>
                  <a:schemeClr val="tx1"/>
                </a:solidFill>
              </a:rPr>
              <a:t>from the DBSA, approved by ISA, </a:t>
            </a:r>
            <a:r>
              <a:rPr lang="en-ZA" sz="1400" b="1" dirty="0">
                <a:solidFill>
                  <a:schemeClr val="tx1"/>
                </a:solidFill>
              </a:rPr>
              <a:t>in line </a:t>
            </a:r>
            <a:r>
              <a:rPr lang="en-ZA" sz="1400" dirty="0">
                <a:solidFill>
                  <a:schemeClr val="tx1"/>
                </a:solidFill>
              </a:rPr>
              <a:t>with the defined </a:t>
            </a:r>
            <a:r>
              <a:rPr lang="en-ZA" sz="1400" b="1" dirty="0">
                <a:solidFill>
                  <a:schemeClr val="tx1"/>
                </a:solidFill>
              </a:rPr>
              <a:t>budget process</a:t>
            </a:r>
          </a:p>
          <a:p>
            <a:pPr marL="228600" indent="-228600">
              <a:spcAft>
                <a:spcPts val="800"/>
              </a:spcAft>
              <a:buFont typeface="+mj-lt"/>
              <a:buAutoNum type="arabicPeriod"/>
            </a:pPr>
            <a:r>
              <a:rPr lang="en-ZA" sz="1400" dirty="0">
                <a:solidFill>
                  <a:schemeClr val="tx1"/>
                </a:solidFill>
              </a:rPr>
              <a:t>Facilitating the </a:t>
            </a:r>
            <a:r>
              <a:rPr lang="en-ZA" sz="1400" b="1" dirty="0">
                <a:solidFill>
                  <a:schemeClr val="tx1"/>
                </a:solidFill>
              </a:rPr>
              <a:t>funding recommendations </a:t>
            </a:r>
            <a:r>
              <a:rPr lang="en-ZA" sz="1400" dirty="0">
                <a:solidFill>
                  <a:schemeClr val="tx1"/>
                </a:solidFill>
              </a:rPr>
              <a:t>through the </a:t>
            </a:r>
            <a:r>
              <a:rPr lang="en-ZA" sz="1400" b="1" dirty="0" err="1">
                <a:solidFill>
                  <a:schemeClr val="tx1"/>
                </a:solidFill>
              </a:rPr>
              <a:t>MinComBud</a:t>
            </a:r>
            <a:r>
              <a:rPr lang="en-ZA" sz="1400" dirty="0">
                <a:solidFill>
                  <a:schemeClr val="tx1"/>
                </a:solidFill>
              </a:rPr>
              <a:t> and </a:t>
            </a:r>
            <a:r>
              <a:rPr lang="en-ZA" sz="1400" b="1" dirty="0">
                <a:solidFill>
                  <a:schemeClr val="tx1"/>
                </a:solidFill>
              </a:rPr>
              <a:t>Parliament</a:t>
            </a:r>
          </a:p>
          <a:p>
            <a:pPr marL="228600" indent="-228600">
              <a:spcAft>
                <a:spcPts val="800"/>
              </a:spcAft>
              <a:buFont typeface="+mj-lt"/>
              <a:buAutoNum type="arabicPeriod"/>
            </a:pPr>
            <a:r>
              <a:rPr lang="en-ZA" sz="1400" b="1" dirty="0">
                <a:solidFill>
                  <a:schemeClr val="tx1"/>
                </a:solidFill>
              </a:rPr>
              <a:t>funding 50% </a:t>
            </a:r>
            <a:r>
              <a:rPr lang="en-ZA" sz="1400" dirty="0">
                <a:solidFill>
                  <a:schemeClr val="tx1"/>
                </a:solidFill>
              </a:rPr>
              <a:t>of </a:t>
            </a:r>
            <a:r>
              <a:rPr lang="en-ZA" sz="1400" b="1" dirty="0">
                <a:solidFill>
                  <a:schemeClr val="tx1"/>
                </a:solidFill>
              </a:rPr>
              <a:t>the Costs of the Infrastructure Fund </a:t>
            </a:r>
            <a:r>
              <a:rPr lang="en-ZA" sz="1400" dirty="0">
                <a:solidFill>
                  <a:schemeClr val="tx1"/>
                </a:solidFill>
              </a:rPr>
              <a:t>from the Effective Date, for the first </a:t>
            </a:r>
            <a:r>
              <a:rPr lang="en-ZA" sz="1400" b="1" dirty="0">
                <a:solidFill>
                  <a:schemeClr val="tx1"/>
                </a:solidFill>
              </a:rPr>
              <a:t>5 years</a:t>
            </a:r>
            <a:r>
              <a:rPr lang="en-ZA" sz="1400" dirty="0">
                <a:solidFill>
                  <a:schemeClr val="tx1"/>
                </a:solidFill>
              </a:rPr>
              <a:t>;</a:t>
            </a:r>
          </a:p>
          <a:p>
            <a:pPr marL="228600" indent="-228600">
              <a:spcAft>
                <a:spcPts val="800"/>
              </a:spcAft>
              <a:buFont typeface="+mj-lt"/>
              <a:buAutoNum type="arabicPeriod"/>
            </a:pPr>
            <a:r>
              <a:rPr lang="en-ZA" sz="1400" dirty="0">
                <a:solidFill>
                  <a:schemeClr val="tx1"/>
                </a:solidFill>
              </a:rPr>
              <a:t>annually transfer the NT Contribution into the IF Account; </a:t>
            </a:r>
          </a:p>
          <a:p>
            <a:pPr marL="228600" indent="-228600">
              <a:spcAft>
                <a:spcPts val="800"/>
              </a:spcAft>
              <a:buFont typeface="+mj-lt"/>
              <a:buAutoNum type="arabicPeriod"/>
            </a:pPr>
            <a:r>
              <a:rPr lang="en-ZA" sz="1400" dirty="0">
                <a:solidFill>
                  <a:schemeClr val="tx1"/>
                </a:solidFill>
              </a:rPr>
              <a:t>putting in place </a:t>
            </a:r>
            <a:r>
              <a:rPr lang="en-ZA" sz="1400" b="1" dirty="0">
                <a:solidFill>
                  <a:schemeClr val="tx1"/>
                </a:solidFill>
              </a:rPr>
              <a:t>budgeting processes </a:t>
            </a:r>
            <a:r>
              <a:rPr lang="en-ZA" sz="1400" dirty="0">
                <a:solidFill>
                  <a:schemeClr val="tx1"/>
                </a:solidFill>
              </a:rPr>
              <a:t>for </a:t>
            </a:r>
            <a:r>
              <a:rPr lang="en-ZA" sz="1400" b="1" dirty="0">
                <a:solidFill>
                  <a:schemeClr val="tx1"/>
                </a:solidFill>
              </a:rPr>
              <a:t>IF blended finance projects</a:t>
            </a:r>
            <a:r>
              <a:rPr lang="en-ZA" sz="1400" dirty="0">
                <a:solidFill>
                  <a:schemeClr val="tx1"/>
                </a:solidFill>
              </a:rPr>
              <a:t>;</a:t>
            </a:r>
          </a:p>
          <a:p>
            <a:pPr marL="228600" indent="-228600">
              <a:spcAft>
                <a:spcPts val="800"/>
              </a:spcAft>
              <a:buFont typeface="+mj-lt"/>
              <a:buAutoNum type="arabicPeriod"/>
            </a:pPr>
            <a:r>
              <a:rPr lang="en-ZA" sz="1400" b="1" dirty="0">
                <a:solidFill>
                  <a:schemeClr val="tx1"/>
                </a:solidFill>
              </a:rPr>
              <a:t>nominating</a:t>
            </a:r>
            <a:r>
              <a:rPr lang="en-ZA" sz="1400" dirty="0">
                <a:solidFill>
                  <a:schemeClr val="tx1"/>
                </a:solidFill>
              </a:rPr>
              <a:t> a representative to the </a:t>
            </a:r>
            <a:r>
              <a:rPr lang="en-ZA" sz="1400" b="1" dirty="0">
                <a:solidFill>
                  <a:schemeClr val="tx1"/>
                </a:solidFill>
              </a:rPr>
              <a:t>IFSAC</a:t>
            </a:r>
            <a:r>
              <a:rPr lang="en-ZA" sz="1400" dirty="0">
                <a:solidFill>
                  <a:schemeClr val="tx1"/>
                </a:solidFill>
              </a:rPr>
              <a:t>;</a:t>
            </a:r>
          </a:p>
          <a:p>
            <a:pPr marL="228600" indent="-228600">
              <a:spcAft>
                <a:spcPts val="800"/>
              </a:spcAft>
              <a:buFont typeface="+mj-lt"/>
              <a:buAutoNum type="arabicPeriod"/>
            </a:pPr>
            <a:r>
              <a:rPr lang="en-ZA" sz="1400" b="1" dirty="0">
                <a:solidFill>
                  <a:schemeClr val="tx1"/>
                </a:solidFill>
              </a:rPr>
              <a:t>facilitate statutory reform </a:t>
            </a:r>
            <a:r>
              <a:rPr lang="en-ZA" sz="1400" dirty="0">
                <a:solidFill>
                  <a:schemeClr val="tx1"/>
                </a:solidFill>
              </a:rPr>
              <a:t>where necessary to create an enabling environment to implement Projects and promote increased participation of the private sector; and</a:t>
            </a:r>
          </a:p>
          <a:p>
            <a:pPr marL="228600" indent="-228600">
              <a:spcAft>
                <a:spcPts val="800"/>
              </a:spcAft>
              <a:buFont typeface="+mj-lt"/>
              <a:buAutoNum type="arabicPeriod"/>
            </a:pPr>
            <a:r>
              <a:rPr lang="en-ZA" sz="1400" dirty="0">
                <a:solidFill>
                  <a:schemeClr val="tx1"/>
                </a:solidFill>
              </a:rPr>
              <a:t>perform any other tasks that may be necessary to give effect to this Agreement in accordance with the terms and conditions of this Agreement.</a:t>
            </a:r>
          </a:p>
          <a:p>
            <a:pPr marL="228600" indent="-228600">
              <a:spcAft>
                <a:spcPts val="800"/>
              </a:spcAft>
              <a:buFont typeface="+mj-lt"/>
              <a:buAutoNum type="arabicPeriod"/>
            </a:pPr>
            <a:endParaRPr lang="en-ZA" sz="800" dirty="0">
              <a:solidFill>
                <a:schemeClr val="tx1"/>
              </a:solidFill>
            </a:endParaRPr>
          </a:p>
        </p:txBody>
      </p:sp>
      <p:sp>
        <p:nvSpPr>
          <p:cNvPr id="14" name="Rectangle 13">
            <a:extLst>
              <a:ext uri="{FF2B5EF4-FFF2-40B4-BE49-F238E27FC236}">
                <a16:creationId xmlns="" xmlns:a16="http://schemas.microsoft.com/office/drawing/2014/main" id="{8FBBF757-706F-4A61-9895-98BB0EBE37A6}"/>
              </a:ext>
            </a:extLst>
          </p:cNvPr>
          <p:cNvSpPr/>
          <p:nvPr/>
        </p:nvSpPr>
        <p:spPr>
          <a:xfrm>
            <a:off x="8218703" y="1404208"/>
            <a:ext cx="3600000" cy="710339"/>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1400" b="1" dirty="0"/>
              <a:t>COMMON RESPONSIBILITIES</a:t>
            </a:r>
          </a:p>
          <a:p>
            <a:r>
              <a:rPr lang="en-US" sz="1400" i="1" dirty="0"/>
              <a:t>Section 8</a:t>
            </a:r>
          </a:p>
        </p:txBody>
      </p:sp>
      <p:sp>
        <p:nvSpPr>
          <p:cNvPr id="16" name="Rectangle 15">
            <a:extLst>
              <a:ext uri="{FF2B5EF4-FFF2-40B4-BE49-F238E27FC236}">
                <a16:creationId xmlns="" xmlns:a16="http://schemas.microsoft.com/office/drawing/2014/main" id="{E27CEE23-6913-4D09-97E8-F1BC5A4EA29E}"/>
              </a:ext>
            </a:extLst>
          </p:cNvPr>
          <p:cNvSpPr/>
          <p:nvPr/>
        </p:nvSpPr>
        <p:spPr>
          <a:xfrm>
            <a:off x="6773576" y="2170351"/>
            <a:ext cx="5040000" cy="46685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228600" indent="-228600">
              <a:spcAft>
                <a:spcPts val="800"/>
              </a:spcAft>
              <a:buFont typeface="+mj-lt"/>
              <a:buAutoNum type="arabicPeriod"/>
            </a:pPr>
            <a:r>
              <a:rPr lang="en-ZA" sz="1400" dirty="0">
                <a:solidFill>
                  <a:schemeClr val="tx1"/>
                </a:solidFill>
              </a:rPr>
              <a:t>The Parties shall coordinate with each other to effectively and efficiently implement this Agreement.</a:t>
            </a:r>
          </a:p>
          <a:p>
            <a:pPr marL="228600" indent="-228600">
              <a:spcAft>
                <a:spcPts val="800"/>
              </a:spcAft>
              <a:buFont typeface="+mj-lt"/>
              <a:buAutoNum type="arabicPeriod"/>
            </a:pPr>
            <a:r>
              <a:rPr lang="en-ZA" sz="1400" dirty="0">
                <a:solidFill>
                  <a:schemeClr val="tx1"/>
                </a:solidFill>
              </a:rPr>
              <a:t>The Parties undertake to do all such things, perform all such acts, take all such steps and ensure the doing of all such things, the performance of all such acts, and the taking of all such steps as may be necessary to give effect to the terms and conditions of this Agreement.</a:t>
            </a:r>
          </a:p>
          <a:p>
            <a:pPr marL="228600" indent="-228600">
              <a:spcAft>
                <a:spcPts val="800"/>
              </a:spcAft>
              <a:buFont typeface="+mj-lt"/>
              <a:buAutoNum type="arabicPeriod"/>
            </a:pPr>
            <a:r>
              <a:rPr lang="en-ZA" sz="1400" dirty="0">
                <a:solidFill>
                  <a:schemeClr val="tx1"/>
                </a:solidFill>
              </a:rPr>
              <a:t>The Parties undertake to convene bi-annually to undertake any technical adjustments and/or alignment that would be required. The reporting on any required adjustments and/or alignments shall be reported to the Minister by the acting CEO of ISA on a bi-annual basis.</a:t>
            </a:r>
          </a:p>
          <a:p>
            <a:pPr marL="228600" indent="-228600">
              <a:spcAft>
                <a:spcPts val="800"/>
              </a:spcAft>
              <a:buFont typeface="+mj-lt"/>
              <a:buAutoNum type="arabicPeriod"/>
            </a:pPr>
            <a:r>
              <a:rPr lang="en-ZA" sz="1400" dirty="0">
                <a:solidFill>
                  <a:schemeClr val="tx1"/>
                </a:solidFill>
              </a:rPr>
              <a:t>In carrying out its mandate or any instruction under this Agreement, the Parties shall comply with all relevant statutory prescripts including the PFMA and the legislative framework and government policies relating to procurement and supply chain management, and other relevant legislation, strategic objectives and policy documents.</a:t>
            </a:r>
          </a:p>
          <a:p>
            <a:pPr marL="228600" indent="-228600">
              <a:spcAft>
                <a:spcPts val="800"/>
              </a:spcAft>
              <a:buFont typeface="+mj-lt"/>
              <a:buAutoNum type="arabicPeriod"/>
            </a:pPr>
            <a:endParaRPr lang="en-ZA" sz="800" dirty="0">
              <a:solidFill>
                <a:schemeClr val="tx1"/>
              </a:solidFill>
            </a:endParaRPr>
          </a:p>
        </p:txBody>
      </p:sp>
      <p:grpSp>
        <p:nvGrpSpPr>
          <p:cNvPr id="5" name="Group 4">
            <a:extLst>
              <a:ext uri="{FF2B5EF4-FFF2-40B4-BE49-F238E27FC236}">
                <a16:creationId xmlns="" xmlns:a16="http://schemas.microsoft.com/office/drawing/2014/main" id="{9664E63B-0067-4F12-B41E-95ABCE6AC81C}"/>
              </a:ext>
            </a:extLst>
          </p:cNvPr>
          <p:cNvGrpSpPr/>
          <p:nvPr/>
        </p:nvGrpSpPr>
        <p:grpSpPr>
          <a:xfrm>
            <a:off x="7055644" y="1325262"/>
            <a:ext cx="870988" cy="821532"/>
            <a:chOff x="7222331" y="1404209"/>
            <a:chExt cx="870988" cy="821532"/>
          </a:xfrm>
        </p:grpSpPr>
        <p:sp>
          <p:nvSpPr>
            <p:cNvPr id="4" name="Oval 3">
              <a:extLst>
                <a:ext uri="{FF2B5EF4-FFF2-40B4-BE49-F238E27FC236}">
                  <a16:creationId xmlns="" xmlns:a16="http://schemas.microsoft.com/office/drawing/2014/main" id="{6AF94B52-1465-4D87-ABF8-3A21B04E2E62}"/>
                </a:ext>
              </a:extLst>
            </p:cNvPr>
            <p:cNvSpPr/>
            <p:nvPr/>
          </p:nvSpPr>
          <p:spPr>
            <a:xfrm>
              <a:off x="7222331" y="1404209"/>
              <a:ext cx="547687" cy="547688"/>
            </a:xfrm>
            <a:prstGeom prst="ellipse">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EBA4785E-4E3D-41E8-8453-4469DF168D74}"/>
                </a:ext>
              </a:extLst>
            </p:cNvPr>
            <p:cNvSpPr/>
            <p:nvPr/>
          </p:nvSpPr>
          <p:spPr>
            <a:xfrm>
              <a:off x="7545632" y="1404209"/>
              <a:ext cx="547687" cy="547688"/>
            </a:xfrm>
            <a:prstGeom prst="ellipse">
              <a:avLst/>
            </a:prstGeom>
            <a:solidFill>
              <a:srgbClr val="10938B">
                <a:alpha val="40000"/>
              </a:srgbClr>
            </a:solidFill>
            <a:ln>
              <a:solidFill>
                <a:srgbClr val="109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A2EF7869-6351-4C49-B3FB-2E51100FC259}"/>
                </a:ext>
              </a:extLst>
            </p:cNvPr>
            <p:cNvSpPr/>
            <p:nvPr/>
          </p:nvSpPr>
          <p:spPr>
            <a:xfrm>
              <a:off x="7400102" y="1678053"/>
              <a:ext cx="547687" cy="547688"/>
            </a:xfrm>
            <a:prstGeom prst="ellipse">
              <a:avLst/>
            </a:prstGeom>
            <a:solidFill>
              <a:schemeClr val="accent4">
                <a:lumMod val="60000"/>
                <a:lumOff val="40000"/>
                <a:alpha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1358282" y="6521018"/>
            <a:ext cx="301686" cy="369332"/>
          </a:xfrm>
          <a:prstGeom prst="rect">
            <a:avLst/>
          </a:prstGeom>
          <a:noFill/>
        </p:spPr>
        <p:txBody>
          <a:bodyPr wrap="none" rtlCol="0">
            <a:spAutoFit/>
          </a:bodyPr>
          <a:lstStyle/>
          <a:p>
            <a:r>
              <a:rPr lang="en-ZA" dirty="0"/>
              <a:t>9</a:t>
            </a:r>
          </a:p>
        </p:txBody>
      </p:sp>
    </p:spTree>
    <p:extLst>
      <p:ext uri="{BB962C8B-B14F-4D97-AF65-F5344CB8AC3E}">
        <p14:creationId xmlns:p14="http://schemas.microsoft.com/office/powerpoint/2010/main" val="187558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 xmlns:a16="http://schemas.microsoft.com/office/drawing/2014/main" id="{76B7D6C4-3C31-4803-BDF4-452B2DF1A352}"/>
              </a:ext>
            </a:extLst>
          </p:cNvPr>
          <p:cNvSpPr txBox="1">
            <a:spLocks/>
          </p:cNvSpPr>
          <p:nvPr/>
        </p:nvSpPr>
        <p:spPr>
          <a:xfrm>
            <a:off x="1093513" y="2456116"/>
            <a:ext cx="10096720" cy="1273046"/>
          </a:xfrm>
          <a:prstGeom prst="rect">
            <a:avLst/>
          </a:prstGeom>
          <a:solidFill>
            <a:schemeClr val="bg2"/>
          </a:solidFill>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algn="ctr">
              <a:defRPr/>
            </a:pPr>
            <a:r>
              <a:rPr lang="en-US" dirty="0"/>
              <a:t>ISA – GOVERNANCE FRAMEWORK FOR INFRASTRUCTURE PROJECTS EVALUATION AND APPRAISAL </a:t>
            </a:r>
          </a:p>
          <a:p>
            <a:pPr algn="ctr">
              <a:defRPr/>
            </a:pPr>
            <a:r>
              <a:rPr lang="en-US" sz="4000" dirty="0">
                <a:effectLst>
                  <a:outerShdw blurRad="38100" dist="38100" dir="2700000" algn="tl">
                    <a:srgbClr val="000000">
                      <a:alpha val="43137"/>
                    </a:srgbClr>
                  </a:outerShdw>
                </a:effectLst>
              </a:rPr>
              <a:t> </a:t>
            </a:r>
            <a:endParaRPr lang="en-US" sz="2800" b="0" i="1"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4770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Straight Connector 99"/>
          <p:cNvCxnSpPr/>
          <p:nvPr/>
        </p:nvCxnSpPr>
        <p:spPr>
          <a:xfrm>
            <a:off x="5369929" y="3989190"/>
            <a:ext cx="0" cy="711437"/>
          </a:xfrm>
          <a:prstGeom prst="line">
            <a:avLst/>
          </a:prstGeom>
          <a:ln w="28575"/>
        </p:spPr>
        <p:style>
          <a:lnRef idx="3">
            <a:schemeClr val="dk1"/>
          </a:lnRef>
          <a:fillRef idx="0">
            <a:schemeClr val="dk1"/>
          </a:fillRef>
          <a:effectRef idx="2">
            <a:schemeClr val="dk1"/>
          </a:effectRef>
          <a:fontRef idx="minor">
            <a:schemeClr val="tx1"/>
          </a:fontRef>
        </p:style>
      </p:cxnSp>
      <p:sp>
        <p:nvSpPr>
          <p:cNvPr id="82" name="Rectangle 81"/>
          <p:cNvSpPr/>
          <p:nvPr/>
        </p:nvSpPr>
        <p:spPr>
          <a:xfrm>
            <a:off x="3150578" y="1451191"/>
            <a:ext cx="5598976" cy="5168250"/>
          </a:xfrm>
          <a:prstGeom prst="rect">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ZA" sz="1100" dirty="0">
              <a:solidFill>
                <a:srgbClr val="5B9BD5">
                  <a:lumMod val="50000"/>
                </a:srgbClr>
              </a:solidFill>
            </a:endParaRPr>
          </a:p>
        </p:txBody>
      </p:sp>
      <p:cxnSp>
        <p:nvCxnSpPr>
          <p:cNvPr id="17" name="Straight Connector 16"/>
          <p:cNvCxnSpPr>
            <a:endCxn id="58" idx="2"/>
          </p:cNvCxnSpPr>
          <p:nvPr/>
        </p:nvCxnSpPr>
        <p:spPr>
          <a:xfrm flipH="1">
            <a:off x="5393005" y="2604239"/>
            <a:ext cx="13440" cy="2502021"/>
          </a:xfrm>
          <a:prstGeom prst="line">
            <a:avLst/>
          </a:prstGeom>
          <a:ln w="28575"/>
        </p:spPr>
        <p:style>
          <a:lnRef idx="3">
            <a:schemeClr val="dk1"/>
          </a:lnRef>
          <a:fillRef idx="0">
            <a:schemeClr val="dk1"/>
          </a:fillRef>
          <a:effectRef idx="2">
            <a:schemeClr val="dk1"/>
          </a:effectRef>
          <a:fontRef idx="minor">
            <a:schemeClr val="tx1"/>
          </a:fontRef>
        </p:style>
      </p:cxnSp>
      <p:cxnSp>
        <p:nvCxnSpPr>
          <p:cNvPr id="78" name="Straight Connector 77"/>
          <p:cNvCxnSpPr/>
          <p:nvPr/>
        </p:nvCxnSpPr>
        <p:spPr>
          <a:xfrm flipH="1">
            <a:off x="2735818" y="3856409"/>
            <a:ext cx="654386" cy="0"/>
          </a:xfrm>
          <a:prstGeom prst="line">
            <a:avLst/>
          </a:prstGeom>
          <a:ln w="28575"/>
        </p:spPr>
        <p:style>
          <a:lnRef idx="3">
            <a:schemeClr val="dk1"/>
          </a:lnRef>
          <a:fillRef idx="0">
            <a:schemeClr val="dk1"/>
          </a:fillRef>
          <a:effectRef idx="2">
            <a:schemeClr val="dk1"/>
          </a:effectRef>
          <a:fontRef idx="minor">
            <a:schemeClr val="tx1"/>
          </a:fontRef>
        </p:style>
      </p:cxnSp>
      <p:sp>
        <p:nvSpPr>
          <p:cNvPr id="2" name="Title 1">
            <a:extLst>
              <a:ext uri="{FF2B5EF4-FFF2-40B4-BE49-F238E27FC236}">
                <a16:creationId xmlns="" xmlns:a16="http://schemas.microsoft.com/office/drawing/2014/main" id="{4223EAA7-12B8-454D-8AD0-BF29A962CF70}"/>
              </a:ext>
            </a:extLst>
          </p:cNvPr>
          <p:cNvSpPr>
            <a:spLocks noGrp="1"/>
          </p:cNvSpPr>
          <p:nvPr>
            <p:ph type="ctrTitle"/>
          </p:nvPr>
        </p:nvSpPr>
        <p:spPr>
          <a:xfrm>
            <a:off x="1020809" y="306435"/>
            <a:ext cx="11171191" cy="903240"/>
          </a:xfrm>
        </p:spPr>
        <p:txBody>
          <a:bodyPr/>
          <a:lstStyle/>
          <a:p>
            <a:r>
              <a:rPr lang="en-US" dirty="0"/>
              <a:t>INFRASTRUCTURE SOUTH AFRICA </a:t>
            </a:r>
            <a:br>
              <a:rPr lang="en-US" dirty="0"/>
            </a:br>
            <a:r>
              <a:rPr lang="en-US" sz="2800" b="0" i="1" dirty="0">
                <a:solidFill>
                  <a:schemeClr val="accent5">
                    <a:lumMod val="50000"/>
                  </a:schemeClr>
                </a:solidFill>
              </a:rPr>
              <a:t>Infrastructure projects evaluation and appraisal – Governance Framework </a:t>
            </a:r>
          </a:p>
        </p:txBody>
      </p:sp>
      <p:sp>
        <p:nvSpPr>
          <p:cNvPr id="3" name="Flowchart: Multidocument 2"/>
          <p:cNvSpPr/>
          <p:nvPr/>
        </p:nvSpPr>
        <p:spPr>
          <a:xfrm>
            <a:off x="522525" y="2093669"/>
            <a:ext cx="1517301" cy="664912"/>
          </a:xfrm>
          <a:prstGeom prst="flowChartMultidocument">
            <a:avLst/>
          </a:prstGeom>
          <a:solidFill>
            <a:schemeClr val="bg1">
              <a:lumMod val="85000"/>
            </a:schemeClr>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100" b="1" dirty="0">
                <a:solidFill>
                  <a:srgbClr val="5B9BD5">
                    <a:lumMod val="50000"/>
                  </a:srgbClr>
                </a:solidFill>
              </a:rPr>
              <a:t>National Departments</a:t>
            </a:r>
          </a:p>
        </p:txBody>
      </p:sp>
      <p:sp>
        <p:nvSpPr>
          <p:cNvPr id="29" name="Flowchart: Multidocument 28"/>
          <p:cNvSpPr/>
          <p:nvPr/>
        </p:nvSpPr>
        <p:spPr>
          <a:xfrm>
            <a:off x="531230" y="3868742"/>
            <a:ext cx="1517301" cy="664912"/>
          </a:xfrm>
          <a:prstGeom prst="flowChartMultidocument">
            <a:avLst/>
          </a:prstGeom>
          <a:solidFill>
            <a:schemeClr val="accent6">
              <a:lumMod val="40000"/>
              <a:lumOff val="60000"/>
            </a:schemeClr>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100" b="1" dirty="0">
                <a:solidFill>
                  <a:srgbClr val="5B9BD5">
                    <a:lumMod val="50000"/>
                  </a:srgbClr>
                </a:solidFill>
              </a:rPr>
              <a:t>Local Government</a:t>
            </a:r>
          </a:p>
        </p:txBody>
      </p:sp>
      <p:sp>
        <p:nvSpPr>
          <p:cNvPr id="30" name="Flowchart: Multidocument 29"/>
          <p:cNvSpPr/>
          <p:nvPr/>
        </p:nvSpPr>
        <p:spPr>
          <a:xfrm>
            <a:off x="501623" y="2961147"/>
            <a:ext cx="1517301" cy="664912"/>
          </a:xfrm>
          <a:prstGeom prst="flowChartMultidocument">
            <a:avLst/>
          </a:prstGeom>
          <a:solidFill>
            <a:srgbClr val="FFCC99"/>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100" b="1" dirty="0">
                <a:solidFill>
                  <a:srgbClr val="5B9BD5">
                    <a:lumMod val="50000"/>
                  </a:srgbClr>
                </a:solidFill>
              </a:rPr>
              <a:t>Provincial Government</a:t>
            </a:r>
          </a:p>
        </p:txBody>
      </p:sp>
      <p:sp>
        <p:nvSpPr>
          <p:cNvPr id="32" name="Flowchart: Multidocument 31"/>
          <p:cNvSpPr/>
          <p:nvPr/>
        </p:nvSpPr>
        <p:spPr>
          <a:xfrm>
            <a:off x="501622" y="4688996"/>
            <a:ext cx="1517301" cy="664912"/>
          </a:xfrm>
          <a:prstGeom prst="flowChartMultidocument">
            <a:avLst/>
          </a:prstGeom>
          <a:solidFill>
            <a:srgbClr val="CCCCFF"/>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100" b="1" dirty="0">
                <a:solidFill>
                  <a:srgbClr val="5B9BD5">
                    <a:lumMod val="50000"/>
                  </a:srgbClr>
                </a:solidFill>
              </a:rPr>
              <a:t>SOEs</a:t>
            </a:r>
          </a:p>
        </p:txBody>
      </p:sp>
      <p:sp>
        <p:nvSpPr>
          <p:cNvPr id="50" name="Rectangle 49"/>
          <p:cNvSpPr/>
          <p:nvPr/>
        </p:nvSpPr>
        <p:spPr>
          <a:xfrm>
            <a:off x="9230232" y="2035390"/>
            <a:ext cx="1338291" cy="551981"/>
          </a:xfrm>
          <a:prstGeom prst="rect">
            <a:avLst/>
          </a:prstGeom>
          <a:solidFill>
            <a:srgbClr val="FF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100" dirty="0">
                <a:solidFill>
                  <a:srgbClr val="5B9BD5">
                    <a:lumMod val="50000"/>
                  </a:srgbClr>
                </a:solidFill>
              </a:rPr>
              <a:t>Commercially Viable Projects</a:t>
            </a:r>
          </a:p>
        </p:txBody>
      </p:sp>
      <p:pic>
        <p:nvPicPr>
          <p:cNvPr id="67" name="Graphic 31" descr="Star">
            <a:extLst>
              <a:ext uri="{FF2B5EF4-FFF2-40B4-BE49-F238E27FC236}">
                <a16:creationId xmlns="" xmlns:a16="http://schemas.microsoft.com/office/drawing/2014/main" id="{F5DCA440-1313-40AF-B5FC-6824826E52A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71573" y="2559252"/>
            <a:ext cx="317173" cy="317173"/>
          </a:xfrm>
          <a:prstGeom prst="rect">
            <a:avLst/>
          </a:prstGeom>
        </p:spPr>
      </p:pic>
      <p:sp>
        <p:nvSpPr>
          <p:cNvPr id="71" name="Rectangle 70"/>
          <p:cNvSpPr/>
          <p:nvPr/>
        </p:nvSpPr>
        <p:spPr>
          <a:xfrm rot="16200000">
            <a:off x="1555903" y="3695966"/>
            <a:ext cx="2123069" cy="372449"/>
          </a:xfrm>
          <a:prstGeom prst="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100" dirty="0">
                <a:solidFill>
                  <a:srgbClr val="5B9BD5">
                    <a:lumMod val="50000"/>
                  </a:srgbClr>
                </a:solidFill>
              </a:rPr>
              <a:t>ISA: Single Point of Entry for all infrastructure projects </a:t>
            </a:r>
          </a:p>
        </p:txBody>
      </p:sp>
      <p:sp>
        <p:nvSpPr>
          <p:cNvPr id="72" name="Rectangle 71"/>
          <p:cNvSpPr/>
          <p:nvPr/>
        </p:nvSpPr>
        <p:spPr>
          <a:xfrm rot="16200000">
            <a:off x="2381415" y="3618223"/>
            <a:ext cx="2401556" cy="470794"/>
          </a:xfrm>
          <a:prstGeom prst="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100" dirty="0">
                <a:solidFill>
                  <a:srgbClr val="5B9BD5">
                    <a:lumMod val="50000"/>
                  </a:srgbClr>
                </a:solidFill>
              </a:rPr>
              <a:t>Assessment of Infrastructure Projects using the 5 Case Methodology</a:t>
            </a:r>
          </a:p>
        </p:txBody>
      </p:sp>
      <p:sp>
        <p:nvSpPr>
          <p:cNvPr id="85" name="Oval 84"/>
          <p:cNvSpPr/>
          <p:nvPr/>
        </p:nvSpPr>
        <p:spPr>
          <a:xfrm>
            <a:off x="4127945" y="1535316"/>
            <a:ext cx="2448539" cy="784383"/>
          </a:xfrm>
          <a:prstGeom prst="ellipse">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914377">
              <a:lnSpc>
                <a:spcPts val="900"/>
              </a:lnSpc>
              <a:buFont typeface="Courier New" panose="02070309020205020404" pitchFamily="49" charset="0"/>
              <a:buChar char="o"/>
            </a:pPr>
            <a:r>
              <a:rPr lang="en-ZA" sz="1000" dirty="0">
                <a:solidFill>
                  <a:prstClr val="black"/>
                </a:solidFill>
              </a:rPr>
              <a:t>Project Preparation Support </a:t>
            </a:r>
          </a:p>
          <a:p>
            <a:pPr marL="171450" indent="-171450" defTabSz="914377">
              <a:lnSpc>
                <a:spcPts val="900"/>
              </a:lnSpc>
              <a:buFont typeface="Courier New" panose="02070309020205020404" pitchFamily="49" charset="0"/>
              <a:buChar char="o"/>
            </a:pPr>
            <a:r>
              <a:rPr lang="en-ZA" sz="1000" dirty="0">
                <a:solidFill>
                  <a:prstClr val="black"/>
                </a:solidFill>
              </a:rPr>
              <a:t>Regulatory and authorisations unblocking </a:t>
            </a:r>
          </a:p>
          <a:p>
            <a:pPr marL="171450" indent="-171450" defTabSz="914377">
              <a:lnSpc>
                <a:spcPts val="900"/>
              </a:lnSpc>
              <a:buFont typeface="Courier New" panose="02070309020205020404" pitchFamily="49" charset="0"/>
              <a:buChar char="o"/>
            </a:pPr>
            <a:r>
              <a:rPr lang="en-ZA" sz="1000" dirty="0">
                <a:solidFill>
                  <a:prstClr val="black"/>
                </a:solidFill>
              </a:rPr>
              <a:t>Technical support </a:t>
            </a:r>
          </a:p>
        </p:txBody>
      </p:sp>
      <p:sp>
        <p:nvSpPr>
          <p:cNvPr id="58" name="Rectangle 57"/>
          <p:cNvSpPr/>
          <p:nvPr/>
        </p:nvSpPr>
        <p:spPr>
          <a:xfrm>
            <a:off x="4453435" y="4606377"/>
            <a:ext cx="1879140" cy="499883"/>
          </a:xfrm>
          <a:prstGeom prst="rect">
            <a:avLst/>
          </a:prstGeom>
          <a:solidFill>
            <a:schemeClr val="tx2">
              <a:lumMod val="20000"/>
              <a:lumOff val="80000"/>
            </a:schemeClr>
          </a:solidFill>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ZA" sz="1100" b="1" dirty="0">
                <a:solidFill>
                  <a:srgbClr val="5B9BD5">
                    <a:lumMod val="50000"/>
                  </a:srgbClr>
                </a:solidFill>
              </a:rPr>
              <a:t>Project Registration-Portfolio Management Office  </a:t>
            </a:r>
          </a:p>
        </p:txBody>
      </p:sp>
      <p:sp>
        <p:nvSpPr>
          <p:cNvPr id="61" name="Rectangle 60"/>
          <p:cNvSpPr/>
          <p:nvPr/>
        </p:nvSpPr>
        <p:spPr>
          <a:xfrm rot="16200000">
            <a:off x="2627894" y="4383750"/>
            <a:ext cx="688884" cy="185222"/>
          </a:xfrm>
          <a:prstGeom prst="rect">
            <a:avLst/>
          </a:prstGeom>
          <a:solidFill>
            <a:schemeClr val="bg2"/>
          </a:solidFill>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ZA" sz="1000" b="1" dirty="0">
                <a:solidFill>
                  <a:srgbClr val="5B9BD5">
                    <a:lumMod val="50000"/>
                  </a:srgbClr>
                </a:solidFill>
              </a:rPr>
              <a:t>NIP 2050</a:t>
            </a:r>
          </a:p>
        </p:txBody>
      </p:sp>
      <p:cxnSp>
        <p:nvCxnSpPr>
          <p:cNvPr id="37" name="Elbow Connector 36"/>
          <p:cNvCxnSpPr>
            <a:stCxn id="32" idx="3"/>
            <a:endCxn id="71" idx="1"/>
          </p:cNvCxnSpPr>
          <p:nvPr/>
        </p:nvCxnSpPr>
        <p:spPr>
          <a:xfrm flipV="1">
            <a:off x="2018923" y="4943725"/>
            <a:ext cx="598515" cy="7772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5" name="Elbow Connector 44"/>
          <p:cNvCxnSpPr>
            <a:stCxn id="29" idx="3"/>
          </p:cNvCxnSpPr>
          <p:nvPr/>
        </p:nvCxnSpPr>
        <p:spPr>
          <a:xfrm flipV="1">
            <a:off x="2048531" y="4062641"/>
            <a:ext cx="391387" cy="138557"/>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47" name="Elbow Connector 46"/>
          <p:cNvCxnSpPr>
            <a:stCxn id="30" idx="3"/>
          </p:cNvCxnSpPr>
          <p:nvPr/>
        </p:nvCxnSpPr>
        <p:spPr>
          <a:xfrm>
            <a:off x="2018924" y="3293603"/>
            <a:ext cx="412289" cy="588589"/>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9" name="Elbow Connector 48"/>
          <p:cNvCxnSpPr>
            <a:endCxn id="71" idx="3"/>
          </p:cNvCxnSpPr>
          <p:nvPr/>
        </p:nvCxnSpPr>
        <p:spPr>
          <a:xfrm>
            <a:off x="2039826" y="2419805"/>
            <a:ext cx="577612" cy="400851"/>
          </a:xfrm>
          <a:prstGeom prst="bentConnector2">
            <a:avLst/>
          </a:prstGeom>
          <a:ln>
            <a:tailEnd type="triangle"/>
          </a:ln>
        </p:spPr>
        <p:style>
          <a:lnRef idx="3">
            <a:schemeClr val="dk1"/>
          </a:lnRef>
          <a:fillRef idx="0">
            <a:schemeClr val="dk1"/>
          </a:fillRef>
          <a:effectRef idx="2">
            <a:schemeClr val="dk1"/>
          </a:effectRef>
          <a:fontRef idx="minor">
            <a:schemeClr val="tx1"/>
          </a:fontRef>
        </p:style>
      </p:cxnSp>
      <p:pic>
        <p:nvPicPr>
          <p:cNvPr id="84" name="Graphic 19" descr="Arrow Straight">
            <a:extLst>
              <a:ext uri="{FF2B5EF4-FFF2-40B4-BE49-F238E27FC236}">
                <a16:creationId xmlns="" xmlns:a16="http://schemas.microsoft.com/office/drawing/2014/main" id="{4B9805A9-7568-4B2D-BC87-100878917DA5}"/>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flipH="1">
            <a:off x="3738861" y="3426108"/>
            <a:ext cx="574744" cy="609208"/>
          </a:xfrm>
          <a:prstGeom prst="rect">
            <a:avLst/>
          </a:prstGeom>
        </p:spPr>
      </p:pic>
      <p:pic>
        <p:nvPicPr>
          <p:cNvPr id="87" name="Graphic 27" descr="Arrow Counterclockwise curve">
            <a:extLst>
              <a:ext uri="{FF2B5EF4-FFF2-40B4-BE49-F238E27FC236}">
                <a16:creationId xmlns="" xmlns:a16="http://schemas.microsoft.com/office/drawing/2014/main" id="{886562CD-96D6-4F75-BB94-44BE73613C5C}"/>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4454506" flipH="1" flipV="1">
            <a:off x="3504507" y="1739512"/>
            <a:ext cx="860697" cy="1106250"/>
          </a:xfrm>
          <a:prstGeom prst="rect">
            <a:avLst/>
          </a:prstGeom>
        </p:spPr>
      </p:pic>
      <p:sp>
        <p:nvSpPr>
          <p:cNvPr id="75" name="Flowchart: Multidocument 74"/>
          <p:cNvSpPr/>
          <p:nvPr/>
        </p:nvSpPr>
        <p:spPr>
          <a:xfrm>
            <a:off x="478193" y="5509250"/>
            <a:ext cx="1517301" cy="664912"/>
          </a:xfrm>
          <a:prstGeom prst="flowChartMultidocument">
            <a:avLst/>
          </a:prstGeom>
          <a:solidFill>
            <a:srgbClr val="FFCCCC"/>
          </a:solidFill>
          <a:ln>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accent5">
                    <a:lumMod val="50000"/>
                  </a:schemeClr>
                </a:solidFill>
              </a:rPr>
              <a:t>Private Sector </a:t>
            </a:r>
          </a:p>
        </p:txBody>
      </p:sp>
      <p:cxnSp>
        <p:nvCxnSpPr>
          <p:cNvPr id="86" name="Elbow Connector 85"/>
          <p:cNvCxnSpPr>
            <a:stCxn id="75" idx="3"/>
          </p:cNvCxnSpPr>
          <p:nvPr/>
        </p:nvCxnSpPr>
        <p:spPr>
          <a:xfrm flipV="1">
            <a:off x="1995494" y="4964570"/>
            <a:ext cx="610416" cy="87713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91" name="Rectangle 90"/>
          <p:cNvSpPr/>
          <p:nvPr/>
        </p:nvSpPr>
        <p:spPr>
          <a:xfrm rot="16200000">
            <a:off x="2696433" y="3726427"/>
            <a:ext cx="558341" cy="169674"/>
          </a:xfrm>
          <a:prstGeom prst="rect">
            <a:avLst/>
          </a:prstGeom>
          <a:solidFill>
            <a:schemeClr val="tx2">
              <a:lumMod val="20000"/>
              <a:lumOff val="80000"/>
            </a:schemeClr>
          </a:solidFill>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ZA" sz="1000" b="1" dirty="0">
                <a:solidFill>
                  <a:srgbClr val="5B9BD5">
                    <a:lumMod val="50000"/>
                  </a:srgbClr>
                </a:solidFill>
              </a:rPr>
              <a:t>CIS</a:t>
            </a:r>
          </a:p>
        </p:txBody>
      </p:sp>
      <p:sp>
        <p:nvSpPr>
          <p:cNvPr id="92" name="Rectangle 91"/>
          <p:cNvSpPr/>
          <p:nvPr/>
        </p:nvSpPr>
        <p:spPr>
          <a:xfrm rot="16200000">
            <a:off x="2739150" y="3156837"/>
            <a:ext cx="483040" cy="156709"/>
          </a:xfrm>
          <a:prstGeom prst="rect">
            <a:avLst/>
          </a:prstGeom>
          <a:solidFill>
            <a:schemeClr val="tx2">
              <a:lumMod val="20000"/>
              <a:lumOff val="80000"/>
            </a:schemeClr>
          </a:solidFill>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ZA" sz="1000" b="1" dirty="0">
                <a:solidFill>
                  <a:srgbClr val="5B9BD5">
                    <a:lumMod val="50000"/>
                  </a:srgbClr>
                </a:solidFill>
              </a:rPr>
              <a:t>COE</a:t>
            </a:r>
          </a:p>
        </p:txBody>
      </p:sp>
      <p:sp>
        <p:nvSpPr>
          <p:cNvPr id="97" name="Rectangle 96"/>
          <p:cNvSpPr/>
          <p:nvPr/>
        </p:nvSpPr>
        <p:spPr>
          <a:xfrm>
            <a:off x="4480477" y="4116836"/>
            <a:ext cx="1852098" cy="395228"/>
          </a:xfrm>
          <a:prstGeom prst="rect">
            <a:avLst/>
          </a:prstGeom>
          <a:solidFill>
            <a:schemeClr val="tx2">
              <a:lumMod val="20000"/>
              <a:lumOff val="80000"/>
            </a:schemeClr>
          </a:solidFill>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ZA" sz="1100" b="1" dirty="0">
                <a:solidFill>
                  <a:srgbClr val="5B9BD5">
                    <a:lumMod val="50000"/>
                  </a:srgbClr>
                </a:solidFill>
              </a:rPr>
              <a:t>Technical Working Groups </a:t>
            </a:r>
          </a:p>
        </p:txBody>
      </p:sp>
      <p:sp>
        <p:nvSpPr>
          <p:cNvPr id="99" name="Rectangle 98"/>
          <p:cNvSpPr/>
          <p:nvPr/>
        </p:nvSpPr>
        <p:spPr>
          <a:xfrm>
            <a:off x="4493326" y="3068198"/>
            <a:ext cx="1852098" cy="395228"/>
          </a:xfrm>
          <a:prstGeom prst="rect">
            <a:avLst/>
          </a:prstGeom>
          <a:solidFill>
            <a:schemeClr val="tx2">
              <a:lumMod val="20000"/>
              <a:lumOff val="80000"/>
            </a:schemeClr>
          </a:solidFill>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ZA" sz="1100" b="1" dirty="0">
                <a:solidFill>
                  <a:srgbClr val="5B9BD5">
                    <a:lumMod val="50000"/>
                  </a:srgbClr>
                </a:solidFill>
              </a:rPr>
              <a:t>Independent Reviews</a:t>
            </a:r>
          </a:p>
        </p:txBody>
      </p:sp>
      <p:sp>
        <p:nvSpPr>
          <p:cNvPr id="106" name="Rectangle 105"/>
          <p:cNvSpPr/>
          <p:nvPr/>
        </p:nvSpPr>
        <p:spPr>
          <a:xfrm>
            <a:off x="4480477" y="3613650"/>
            <a:ext cx="1852098" cy="395228"/>
          </a:xfrm>
          <a:prstGeom prst="rect">
            <a:avLst/>
          </a:prstGeom>
          <a:solidFill>
            <a:schemeClr val="tx2">
              <a:lumMod val="20000"/>
              <a:lumOff val="80000"/>
            </a:schemeClr>
          </a:solidFill>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ZA" sz="1100" b="1" dirty="0">
                <a:solidFill>
                  <a:srgbClr val="5B9BD5">
                    <a:lumMod val="50000"/>
                  </a:srgbClr>
                </a:solidFill>
              </a:rPr>
              <a:t>Infrastructure Investment Review Committee </a:t>
            </a:r>
          </a:p>
        </p:txBody>
      </p:sp>
      <p:sp>
        <p:nvSpPr>
          <p:cNvPr id="107" name="Rectangle 106"/>
          <p:cNvSpPr/>
          <p:nvPr/>
        </p:nvSpPr>
        <p:spPr>
          <a:xfrm>
            <a:off x="4493326" y="2520225"/>
            <a:ext cx="1852098" cy="395228"/>
          </a:xfrm>
          <a:prstGeom prst="rect">
            <a:avLst/>
          </a:prstGeom>
          <a:solidFill>
            <a:schemeClr val="tx2">
              <a:lumMod val="20000"/>
              <a:lumOff val="80000"/>
            </a:schemeClr>
          </a:solidFill>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algn="ctr" defTabSz="914377"/>
            <a:r>
              <a:rPr lang="en-ZA" sz="1100" b="1" dirty="0">
                <a:solidFill>
                  <a:srgbClr val="5B9BD5">
                    <a:lumMod val="50000"/>
                  </a:srgbClr>
                </a:solidFill>
              </a:rPr>
              <a:t>Infrastructure Investment Committee</a:t>
            </a:r>
          </a:p>
        </p:txBody>
      </p:sp>
      <p:sp>
        <p:nvSpPr>
          <p:cNvPr id="114" name="Rectangle 113"/>
          <p:cNvSpPr/>
          <p:nvPr/>
        </p:nvSpPr>
        <p:spPr>
          <a:xfrm>
            <a:off x="4367267" y="3560956"/>
            <a:ext cx="2303801" cy="1662170"/>
          </a:xfrm>
          <a:prstGeom prst="rect">
            <a:avLst/>
          </a:prstGeom>
          <a:noFill/>
          <a:ln w="190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6" name="Rectangle 115"/>
          <p:cNvSpPr/>
          <p:nvPr/>
        </p:nvSpPr>
        <p:spPr>
          <a:xfrm>
            <a:off x="4357945" y="3045462"/>
            <a:ext cx="2303801" cy="460230"/>
          </a:xfrm>
          <a:prstGeom prst="rect">
            <a:avLst/>
          </a:prstGeom>
          <a:noFill/>
          <a:ln w="190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8" name="Rectangle 117"/>
          <p:cNvSpPr/>
          <p:nvPr/>
        </p:nvSpPr>
        <p:spPr>
          <a:xfrm>
            <a:off x="4376193" y="2497123"/>
            <a:ext cx="2303801" cy="460551"/>
          </a:xfrm>
          <a:prstGeom prst="rect">
            <a:avLst/>
          </a:prstGeom>
          <a:noFill/>
          <a:ln w="190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9" name="Rectangle 68"/>
          <p:cNvSpPr/>
          <p:nvPr/>
        </p:nvSpPr>
        <p:spPr>
          <a:xfrm>
            <a:off x="3285645" y="5324127"/>
            <a:ext cx="5302543" cy="1049779"/>
          </a:xfrm>
          <a:prstGeom prst="rect">
            <a:avLst/>
          </a:prstGeom>
          <a:solidFill>
            <a:schemeClr val="bg1">
              <a:lumMod val="8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ZA" sz="1100" dirty="0">
              <a:solidFill>
                <a:srgbClr val="5B9BD5">
                  <a:lumMod val="50000"/>
                </a:srgbClr>
              </a:solidFill>
            </a:endParaRPr>
          </a:p>
        </p:txBody>
      </p:sp>
      <p:sp>
        <p:nvSpPr>
          <p:cNvPr id="124" name="TextBox 123"/>
          <p:cNvSpPr txBox="1"/>
          <p:nvPr/>
        </p:nvSpPr>
        <p:spPr>
          <a:xfrm>
            <a:off x="3418421" y="5424772"/>
            <a:ext cx="5070326" cy="707886"/>
          </a:xfrm>
          <a:prstGeom prst="rect">
            <a:avLst/>
          </a:prstGeom>
          <a:noFill/>
        </p:spPr>
        <p:txBody>
          <a:bodyPr wrap="square" rtlCol="0">
            <a:spAutoFit/>
          </a:bodyPr>
          <a:lstStyle/>
          <a:p>
            <a:pPr defTabSz="914377"/>
            <a:r>
              <a:rPr lang="en-ZA" sz="1000" dirty="0">
                <a:solidFill>
                  <a:srgbClr val="5B9BD5">
                    <a:lumMod val="50000"/>
                  </a:srgbClr>
                </a:solidFill>
              </a:rPr>
              <a:t>The Governance and Accountability Framework ensures that critical role players in the infrastructure ecosystem align the national portfolio of projects with national strategic imperatives; that the right projects are identified through prioritisation frameworks and that decision-making is transparent. </a:t>
            </a:r>
          </a:p>
        </p:txBody>
      </p:sp>
      <p:sp>
        <p:nvSpPr>
          <p:cNvPr id="125" name="Right Brace 124"/>
          <p:cNvSpPr/>
          <p:nvPr/>
        </p:nvSpPr>
        <p:spPr>
          <a:xfrm>
            <a:off x="6722913" y="3068198"/>
            <a:ext cx="289817" cy="44901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126" name="Rectangle 125"/>
          <p:cNvSpPr/>
          <p:nvPr/>
        </p:nvSpPr>
        <p:spPr>
          <a:xfrm>
            <a:off x="7051138" y="3106778"/>
            <a:ext cx="1512331" cy="454178"/>
          </a:xfrm>
          <a:prstGeom prst="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000" dirty="0">
                <a:solidFill>
                  <a:srgbClr val="5B9BD5">
                    <a:lumMod val="50000"/>
                  </a:srgbClr>
                </a:solidFill>
              </a:rPr>
              <a:t>VALIDATION/ VERIFICATION </a:t>
            </a:r>
          </a:p>
        </p:txBody>
      </p:sp>
      <p:sp>
        <p:nvSpPr>
          <p:cNvPr id="127" name="Right Brace 126"/>
          <p:cNvSpPr/>
          <p:nvPr/>
        </p:nvSpPr>
        <p:spPr>
          <a:xfrm>
            <a:off x="6687918" y="2512133"/>
            <a:ext cx="289817" cy="44901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128" name="Rectangle 127"/>
          <p:cNvSpPr/>
          <p:nvPr/>
        </p:nvSpPr>
        <p:spPr>
          <a:xfrm>
            <a:off x="7097553" y="2603216"/>
            <a:ext cx="1112789" cy="247413"/>
          </a:xfrm>
          <a:prstGeom prst="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100" dirty="0">
                <a:solidFill>
                  <a:srgbClr val="5B9BD5">
                    <a:lumMod val="50000"/>
                  </a:srgbClr>
                </a:solidFill>
              </a:rPr>
              <a:t>APPROVAL </a:t>
            </a:r>
          </a:p>
        </p:txBody>
      </p:sp>
      <p:sp>
        <p:nvSpPr>
          <p:cNvPr id="131" name="Rectangle 130"/>
          <p:cNvSpPr/>
          <p:nvPr/>
        </p:nvSpPr>
        <p:spPr>
          <a:xfrm>
            <a:off x="8879615" y="4606377"/>
            <a:ext cx="3205101" cy="1001356"/>
          </a:xfrm>
          <a:prstGeom prst="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ZA" sz="1100" dirty="0">
              <a:solidFill>
                <a:srgbClr val="5B9BD5">
                  <a:lumMod val="50000"/>
                </a:srgbClr>
              </a:solidFill>
            </a:endParaRPr>
          </a:p>
        </p:txBody>
      </p:sp>
      <p:pic>
        <p:nvPicPr>
          <p:cNvPr id="132" name="Graphic 27" descr="Arrow Counterclockwise curve">
            <a:extLst>
              <a:ext uri="{FF2B5EF4-FFF2-40B4-BE49-F238E27FC236}">
                <a16:creationId xmlns="" xmlns:a16="http://schemas.microsoft.com/office/drawing/2014/main" id="{886562CD-96D6-4F75-BB94-44BE73613C5C}"/>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4454506" flipH="1" flipV="1">
            <a:off x="7921972" y="1091270"/>
            <a:ext cx="1682807" cy="1926259"/>
          </a:xfrm>
          <a:prstGeom prst="rect">
            <a:avLst/>
          </a:prstGeom>
        </p:spPr>
      </p:pic>
      <p:sp>
        <p:nvSpPr>
          <p:cNvPr id="133" name="Oval 132"/>
          <p:cNvSpPr/>
          <p:nvPr/>
        </p:nvSpPr>
        <p:spPr>
          <a:xfrm>
            <a:off x="8984054" y="1303713"/>
            <a:ext cx="1648405" cy="658506"/>
          </a:xfrm>
          <a:prstGeom prst="ellipse">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400" b="1" dirty="0">
                <a:solidFill>
                  <a:prstClr val="black"/>
                </a:solidFill>
              </a:rPr>
              <a:t>THREE FUNDING PATHWAYS </a:t>
            </a:r>
          </a:p>
        </p:txBody>
      </p:sp>
      <p:sp>
        <p:nvSpPr>
          <p:cNvPr id="134" name="Rectangle 133"/>
          <p:cNvSpPr/>
          <p:nvPr/>
        </p:nvSpPr>
        <p:spPr>
          <a:xfrm>
            <a:off x="9249862" y="2652842"/>
            <a:ext cx="1318661" cy="414201"/>
          </a:xfrm>
          <a:prstGeom prst="rect">
            <a:avLst/>
          </a:prstGeom>
          <a:solidFill>
            <a:srgbClr val="FF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100" dirty="0">
                <a:solidFill>
                  <a:srgbClr val="5B9BD5">
                    <a:lumMod val="50000"/>
                  </a:srgbClr>
                </a:solidFill>
              </a:rPr>
              <a:t>Blended Finance projects – PPPs</a:t>
            </a:r>
          </a:p>
        </p:txBody>
      </p:sp>
      <p:sp>
        <p:nvSpPr>
          <p:cNvPr id="135" name="Rectangle 134"/>
          <p:cNvSpPr/>
          <p:nvPr/>
        </p:nvSpPr>
        <p:spPr>
          <a:xfrm>
            <a:off x="9249862" y="3196435"/>
            <a:ext cx="1355653" cy="494395"/>
          </a:xfrm>
          <a:prstGeom prst="rect">
            <a:avLst/>
          </a:prstGeom>
          <a:solidFill>
            <a:srgbClr val="FF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100" dirty="0">
                <a:solidFill>
                  <a:srgbClr val="5B9BD5">
                    <a:lumMod val="50000"/>
                  </a:srgbClr>
                </a:solidFill>
              </a:rPr>
              <a:t>Pure fiscus projects </a:t>
            </a:r>
          </a:p>
        </p:txBody>
      </p:sp>
      <p:sp>
        <p:nvSpPr>
          <p:cNvPr id="136" name="Rectangle 135"/>
          <p:cNvSpPr/>
          <p:nvPr/>
        </p:nvSpPr>
        <p:spPr>
          <a:xfrm>
            <a:off x="9218618" y="4115570"/>
            <a:ext cx="1620214" cy="385572"/>
          </a:xfrm>
          <a:prstGeom prst="rect">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100" dirty="0">
                <a:solidFill>
                  <a:srgbClr val="5B9BD5">
                    <a:lumMod val="50000"/>
                  </a:srgbClr>
                </a:solidFill>
              </a:rPr>
              <a:t>Follow budget process </a:t>
            </a:r>
          </a:p>
        </p:txBody>
      </p:sp>
      <p:pic>
        <p:nvPicPr>
          <p:cNvPr id="137" name="Graphic 19" descr="Arrow Straight">
            <a:extLst>
              <a:ext uri="{FF2B5EF4-FFF2-40B4-BE49-F238E27FC236}">
                <a16:creationId xmlns="" xmlns:a16="http://schemas.microsoft.com/office/drawing/2014/main" id="{4B9805A9-7568-4B2D-BC87-100878917DA5}"/>
              </a:ext>
            </a:extLst>
          </p:cNvPr>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5400000" flipH="1">
            <a:off x="9741453" y="3586176"/>
            <a:ext cx="449580" cy="609208"/>
          </a:xfrm>
          <a:prstGeom prst="rect">
            <a:avLst/>
          </a:prstGeom>
        </p:spPr>
      </p:pic>
      <p:sp>
        <p:nvSpPr>
          <p:cNvPr id="138" name="TextBox 137"/>
          <p:cNvSpPr txBox="1"/>
          <p:nvPr/>
        </p:nvSpPr>
        <p:spPr>
          <a:xfrm>
            <a:off x="8867863" y="4803599"/>
            <a:ext cx="2821042" cy="738664"/>
          </a:xfrm>
          <a:prstGeom prst="rect">
            <a:avLst/>
          </a:prstGeom>
          <a:noFill/>
        </p:spPr>
        <p:txBody>
          <a:bodyPr wrap="square" rtlCol="0">
            <a:spAutoFit/>
          </a:bodyPr>
          <a:lstStyle/>
          <a:p>
            <a:pPr marL="285750" indent="-285750" defTabSz="914377">
              <a:buFont typeface="Wingdings" panose="05000000000000000000" pitchFamily="2" charset="2"/>
              <a:buChar char="q"/>
            </a:pPr>
            <a:r>
              <a:rPr lang="en-ZA" sz="1400" b="1" dirty="0">
                <a:solidFill>
                  <a:srgbClr val="5B9BD5">
                    <a:lumMod val="50000"/>
                  </a:srgbClr>
                </a:solidFill>
              </a:rPr>
              <a:t>MINCOMBUD</a:t>
            </a:r>
          </a:p>
          <a:p>
            <a:pPr marL="285750" indent="-285750" defTabSz="914377">
              <a:buFont typeface="Wingdings" panose="05000000000000000000" pitchFamily="2" charset="2"/>
              <a:buChar char="q"/>
            </a:pPr>
            <a:r>
              <a:rPr lang="en-ZA" sz="1400" b="1" dirty="0">
                <a:solidFill>
                  <a:srgbClr val="5B9BD5">
                    <a:lumMod val="50000"/>
                  </a:srgbClr>
                </a:solidFill>
              </a:rPr>
              <a:t>MTEC</a:t>
            </a:r>
          </a:p>
          <a:p>
            <a:pPr marL="285750" indent="-285750" defTabSz="914377">
              <a:buFont typeface="Wingdings" panose="05000000000000000000" pitchFamily="2" charset="2"/>
              <a:buChar char="q"/>
            </a:pPr>
            <a:r>
              <a:rPr lang="en-ZA" sz="1400" b="1" dirty="0">
                <a:solidFill>
                  <a:srgbClr val="5B9BD5">
                    <a:lumMod val="50000"/>
                  </a:srgbClr>
                </a:solidFill>
              </a:rPr>
              <a:t>FISCAL LIABILITY COMMITTEE </a:t>
            </a:r>
          </a:p>
        </p:txBody>
      </p:sp>
      <p:sp>
        <p:nvSpPr>
          <p:cNvPr id="52" name="Rectangle 51"/>
          <p:cNvSpPr/>
          <p:nvPr/>
        </p:nvSpPr>
        <p:spPr>
          <a:xfrm>
            <a:off x="8882330" y="5701771"/>
            <a:ext cx="3205101" cy="884302"/>
          </a:xfrm>
          <a:prstGeom prst="rect">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ZA" sz="1100" dirty="0">
              <a:solidFill>
                <a:srgbClr val="5B9BD5">
                  <a:lumMod val="50000"/>
                </a:srgbClr>
              </a:solidFill>
            </a:endParaRPr>
          </a:p>
        </p:txBody>
      </p:sp>
      <p:sp>
        <p:nvSpPr>
          <p:cNvPr id="53" name="TextBox 52"/>
          <p:cNvSpPr txBox="1"/>
          <p:nvPr/>
        </p:nvSpPr>
        <p:spPr>
          <a:xfrm>
            <a:off x="8909905" y="5770068"/>
            <a:ext cx="2821042" cy="523220"/>
          </a:xfrm>
          <a:prstGeom prst="rect">
            <a:avLst/>
          </a:prstGeom>
          <a:noFill/>
        </p:spPr>
        <p:txBody>
          <a:bodyPr wrap="square" rtlCol="0">
            <a:spAutoFit/>
          </a:bodyPr>
          <a:lstStyle/>
          <a:p>
            <a:pPr marL="285750" indent="-285750" defTabSz="914377">
              <a:buFont typeface="Wingdings" panose="05000000000000000000" pitchFamily="2" charset="2"/>
              <a:buChar char="q"/>
            </a:pPr>
            <a:r>
              <a:rPr lang="en-ZA" sz="1400" b="1" dirty="0">
                <a:solidFill>
                  <a:srgbClr val="5B9BD5">
                    <a:lumMod val="50000"/>
                  </a:srgbClr>
                </a:solidFill>
              </a:rPr>
              <a:t>INFRASTRUCTURE DELIVERY </a:t>
            </a:r>
          </a:p>
          <a:p>
            <a:pPr marL="285750" indent="-285750" defTabSz="914377">
              <a:buFont typeface="Wingdings" panose="05000000000000000000" pitchFamily="2" charset="2"/>
              <a:buChar char="q"/>
            </a:pPr>
            <a:r>
              <a:rPr lang="en-ZA" sz="1400" b="1" dirty="0">
                <a:solidFill>
                  <a:srgbClr val="5B9BD5">
                    <a:lumMod val="50000"/>
                  </a:srgbClr>
                </a:solidFill>
              </a:rPr>
              <a:t>BENEFITS REALISATION</a:t>
            </a:r>
          </a:p>
        </p:txBody>
      </p:sp>
      <p:cxnSp>
        <p:nvCxnSpPr>
          <p:cNvPr id="54" name="Straight Arrow Connector 53"/>
          <p:cNvCxnSpPr/>
          <p:nvPr/>
        </p:nvCxnSpPr>
        <p:spPr>
          <a:xfrm flipV="1">
            <a:off x="10561596" y="2338908"/>
            <a:ext cx="212149" cy="4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flipV="1">
            <a:off x="10561596" y="2846443"/>
            <a:ext cx="212149" cy="4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V="1">
            <a:off x="10588417" y="3407545"/>
            <a:ext cx="212149" cy="4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p:cNvSpPr/>
          <p:nvPr/>
        </p:nvSpPr>
        <p:spPr>
          <a:xfrm>
            <a:off x="10800566" y="2045528"/>
            <a:ext cx="1270022" cy="541843"/>
          </a:xfrm>
          <a:prstGeom prst="rect">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900" dirty="0">
                <a:solidFill>
                  <a:srgbClr val="5B9BD5">
                    <a:lumMod val="50000"/>
                  </a:srgbClr>
                </a:solidFill>
              </a:rPr>
              <a:t>Capital markets</a:t>
            </a:r>
          </a:p>
          <a:p>
            <a:pPr algn="ctr" defTabSz="914377"/>
            <a:r>
              <a:rPr lang="en-ZA" sz="900" dirty="0">
                <a:solidFill>
                  <a:srgbClr val="5B9BD5">
                    <a:lumMod val="50000"/>
                  </a:srgbClr>
                </a:solidFill>
              </a:rPr>
              <a:t>ISA &amp; Project Sponsors </a:t>
            </a:r>
          </a:p>
        </p:txBody>
      </p:sp>
      <p:sp>
        <p:nvSpPr>
          <p:cNvPr id="59" name="Rectangle 58"/>
          <p:cNvSpPr/>
          <p:nvPr/>
        </p:nvSpPr>
        <p:spPr>
          <a:xfrm>
            <a:off x="10800566" y="2666107"/>
            <a:ext cx="1270022" cy="541843"/>
          </a:xfrm>
          <a:prstGeom prst="rect">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900" dirty="0">
                <a:solidFill>
                  <a:srgbClr val="5B9BD5">
                    <a:lumMod val="50000"/>
                  </a:srgbClr>
                </a:solidFill>
              </a:rPr>
              <a:t>Send to Infrastructure Fund. Funding criteria set by ISA </a:t>
            </a:r>
          </a:p>
        </p:txBody>
      </p:sp>
      <p:sp>
        <p:nvSpPr>
          <p:cNvPr id="60" name="Rectangle 59"/>
          <p:cNvSpPr/>
          <p:nvPr/>
        </p:nvSpPr>
        <p:spPr>
          <a:xfrm>
            <a:off x="10800566" y="3270553"/>
            <a:ext cx="1270022" cy="552232"/>
          </a:xfrm>
          <a:prstGeom prst="rect">
            <a:avLst/>
          </a:prstGeom>
          <a:solidFill>
            <a:schemeClr val="bg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900" dirty="0">
                <a:solidFill>
                  <a:srgbClr val="5B9BD5">
                    <a:lumMod val="50000"/>
                  </a:srgbClr>
                </a:solidFill>
              </a:rPr>
              <a:t>National Treasury  to allocate funding to sponsors  </a:t>
            </a:r>
          </a:p>
          <a:p>
            <a:pPr algn="ctr" defTabSz="914377"/>
            <a:endParaRPr lang="en-ZA" sz="900" dirty="0">
              <a:solidFill>
                <a:srgbClr val="5B9BD5">
                  <a:lumMod val="50000"/>
                </a:srgbClr>
              </a:solidFill>
            </a:endParaRPr>
          </a:p>
        </p:txBody>
      </p:sp>
      <p:pic>
        <p:nvPicPr>
          <p:cNvPr id="62" name="Graphic 31" descr="Star">
            <a:extLst>
              <a:ext uri="{FF2B5EF4-FFF2-40B4-BE49-F238E27FC236}">
                <a16:creationId xmlns="" xmlns:a16="http://schemas.microsoft.com/office/drawing/2014/main" id="{F5DCA440-1313-40AF-B5FC-6824826E52A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029954" y="2562719"/>
            <a:ext cx="317173" cy="317173"/>
          </a:xfrm>
          <a:prstGeom prst="rect">
            <a:avLst/>
          </a:prstGeom>
        </p:spPr>
      </p:pic>
      <p:pic>
        <p:nvPicPr>
          <p:cNvPr id="63" name="Graphic 31" descr="Star">
            <a:extLst>
              <a:ext uri="{FF2B5EF4-FFF2-40B4-BE49-F238E27FC236}">
                <a16:creationId xmlns="" xmlns:a16="http://schemas.microsoft.com/office/drawing/2014/main" id="{F5DCA440-1313-40AF-B5FC-6824826E52A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029954" y="3067043"/>
            <a:ext cx="317173" cy="317173"/>
          </a:xfrm>
          <a:prstGeom prst="rect">
            <a:avLst/>
          </a:prstGeom>
        </p:spPr>
      </p:pic>
      <p:pic>
        <p:nvPicPr>
          <p:cNvPr id="64" name="Graphic 31" descr="Star">
            <a:extLst>
              <a:ext uri="{FF2B5EF4-FFF2-40B4-BE49-F238E27FC236}">
                <a16:creationId xmlns="" xmlns:a16="http://schemas.microsoft.com/office/drawing/2014/main" id="{F5DCA440-1313-40AF-B5FC-6824826E52A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047010" y="1922273"/>
            <a:ext cx="317173" cy="317173"/>
          </a:xfrm>
          <a:prstGeom prst="rect">
            <a:avLst/>
          </a:prstGeom>
        </p:spPr>
      </p:pic>
      <p:pic>
        <p:nvPicPr>
          <p:cNvPr id="83" name="Graphic 31" descr="Star">
            <a:extLst>
              <a:ext uri="{FF2B5EF4-FFF2-40B4-BE49-F238E27FC236}">
                <a16:creationId xmlns="" xmlns:a16="http://schemas.microsoft.com/office/drawing/2014/main" id="{F5DCA440-1313-40AF-B5FC-6824826E52A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253959" y="5290560"/>
            <a:ext cx="317173" cy="317173"/>
          </a:xfrm>
          <a:prstGeom prst="rect">
            <a:avLst/>
          </a:prstGeom>
        </p:spPr>
      </p:pic>
      <p:sp>
        <p:nvSpPr>
          <p:cNvPr id="101" name="Right Brace 100"/>
          <p:cNvSpPr/>
          <p:nvPr/>
        </p:nvSpPr>
        <p:spPr>
          <a:xfrm>
            <a:off x="6679994" y="3613650"/>
            <a:ext cx="402851" cy="144074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81" name="Rectangle 80"/>
          <p:cNvSpPr/>
          <p:nvPr/>
        </p:nvSpPr>
        <p:spPr>
          <a:xfrm>
            <a:off x="7061673" y="4093599"/>
            <a:ext cx="1501796" cy="595397"/>
          </a:xfrm>
          <a:prstGeom prst="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ZA" sz="1100" dirty="0">
                <a:solidFill>
                  <a:srgbClr val="5B9BD5">
                    <a:lumMod val="50000"/>
                  </a:srgbClr>
                </a:solidFill>
              </a:rPr>
              <a:t>ASSURANCE AND RECOMMENDATION  </a:t>
            </a:r>
          </a:p>
        </p:txBody>
      </p:sp>
      <p:sp>
        <p:nvSpPr>
          <p:cNvPr id="65" name="TextBox 64"/>
          <p:cNvSpPr txBox="1"/>
          <p:nvPr/>
        </p:nvSpPr>
        <p:spPr>
          <a:xfrm>
            <a:off x="11688905" y="243832"/>
            <a:ext cx="418704" cy="369332"/>
          </a:xfrm>
          <a:prstGeom prst="rect">
            <a:avLst/>
          </a:prstGeom>
          <a:noFill/>
        </p:spPr>
        <p:txBody>
          <a:bodyPr wrap="none" rtlCol="0">
            <a:spAutoFit/>
          </a:bodyPr>
          <a:lstStyle/>
          <a:p>
            <a:r>
              <a:rPr lang="en-ZA" dirty="0" smtClean="0"/>
              <a:t>11</a:t>
            </a:r>
            <a:endParaRPr lang="en-ZA" dirty="0"/>
          </a:p>
        </p:txBody>
      </p:sp>
    </p:spTree>
    <p:extLst>
      <p:ext uri="{BB962C8B-B14F-4D97-AF65-F5344CB8AC3E}">
        <p14:creationId xmlns:p14="http://schemas.microsoft.com/office/powerpoint/2010/main" val="124707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 xmlns:a16="http://schemas.microsoft.com/office/drawing/2014/main" id="{76B7D6C4-3C31-4803-BDF4-452B2DF1A352}"/>
              </a:ext>
            </a:extLst>
          </p:cNvPr>
          <p:cNvSpPr txBox="1">
            <a:spLocks/>
          </p:cNvSpPr>
          <p:nvPr/>
        </p:nvSpPr>
        <p:spPr>
          <a:xfrm>
            <a:off x="1093513" y="2456116"/>
            <a:ext cx="10096720" cy="1273046"/>
          </a:xfrm>
          <a:prstGeom prst="rect">
            <a:avLst/>
          </a:prstGeom>
          <a:solidFill>
            <a:schemeClr val="bg2"/>
          </a:solidFill>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algn="ctr">
              <a:defRPr/>
            </a:pPr>
            <a:r>
              <a:rPr lang="en-US" dirty="0"/>
              <a:t>WORKING RELATIONSHIP BETWEEN INFRASTRUCTURE SOUTH AFRICA AND INFRASTRUCTURE FUND </a:t>
            </a:r>
          </a:p>
          <a:p>
            <a:pPr algn="ctr">
              <a:defRPr/>
            </a:pPr>
            <a:r>
              <a:rPr lang="en-US" sz="4000" dirty="0">
                <a:effectLst>
                  <a:outerShdw blurRad="38100" dist="38100" dir="2700000" algn="tl">
                    <a:srgbClr val="000000">
                      <a:alpha val="43137"/>
                    </a:srgbClr>
                  </a:outerShdw>
                </a:effectLst>
              </a:rPr>
              <a:t> </a:t>
            </a:r>
            <a:endParaRPr lang="en-US" sz="2800" b="0" i="1"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4619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A7FDD1-194D-7056-0D3A-35CCAEB0F833}"/>
              </a:ext>
            </a:extLst>
          </p:cNvPr>
          <p:cNvSpPr>
            <a:spLocks noGrp="1"/>
          </p:cNvSpPr>
          <p:nvPr>
            <p:ph type="ctrTitle"/>
          </p:nvPr>
        </p:nvSpPr>
        <p:spPr/>
        <p:txBody>
          <a:bodyPr/>
          <a:lstStyle/>
          <a:p>
            <a:r>
              <a:rPr lang="en-ZA" dirty="0"/>
              <a:t>WORKING RELATIONSHIP BETWEEN ISA AND IF </a:t>
            </a:r>
          </a:p>
        </p:txBody>
      </p:sp>
      <p:sp>
        <p:nvSpPr>
          <p:cNvPr id="3" name="Subtitle 2">
            <a:extLst>
              <a:ext uri="{FF2B5EF4-FFF2-40B4-BE49-F238E27FC236}">
                <a16:creationId xmlns="" xmlns:a16="http://schemas.microsoft.com/office/drawing/2014/main" id="{EB464567-F7C5-F621-2217-E7245D45A311}"/>
              </a:ext>
            </a:extLst>
          </p:cNvPr>
          <p:cNvSpPr>
            <a:spLocks noGrp="1"/>
          </p:cNvSpPr>
          <p:nvPr>
            <p:ph type="subTitle" idx="1"/>
          </p:nvPr>
        </p:nvSpPr>
        <p:spPr/>
        <p:txBody>
          <a:bodyPr/>
          <a:lstStyle/>
          <a:p>
            <a:r>
              <a:rPr lang="en-ZA" dirty="0"/>
              <a:t>Infrastructure Fund Value Chain </a:t>
            </a:r>
          </a:p>
        </p:txBody>
      </p:sp>
      <p:sp>
        <p:nvSpPr>
          <p:cNvPr id="22" name="Rectangle 21">
            <a:extLst>
              <a:ext uri="{FF2B5EF4-FFF2-40B4-BE49-F238E27FC236}">
                <a16:creationId xmlns="" xmlns:a16="http://schemas.microsoft.com/office/drawing/2014/main" id="{60577750-310C-474B-91FC-821F442149F5}"/>
              </a:ext>
            </a:extLst>
          </p:cNvPr>
          <p:cNvSpPr/>
          <p:nvPr/>
        </p:nvSpPr>
        <p:spPr>
          <a:xfrm>
            <a:off x="1821524" y="3004000"/>
            <a:ext cx="2160000" cy="720000"/>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PIPELINE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IDENTIFICATION</a:t>
            </a:r>
            <a:endPar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Enter with solid fill">
            <a:extLst>
              <a:ext uri="{FF2B5EF4-FFF2-40B4-BE49-F238E27FC236}">
                <a16:creationId xmlns="" xmlns:a16="http://schemas.microsoft.com/office/drawing/2014/main" id="{D6008D15-9D0D-47B7-980D-95999EAA28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flipH="1">
            <a:off x="904875" y="3004000"/>
            <a:ext cx="720000" cy="720000"/>
          </a:xfrm>
          <a:prstGeom prst="rect">
            <a:avLst/>
          </a:prstGeom>
        </p:spPr>
      </p:pic>
      <p:sp>
        <p:nvSpPr>
          <p:cNvPr id="19" name="Rectangle 18">
            <a:extLst>
              <a:ext uri="{FF2B5EF4-FFF2-40B4-BE49-F238E27FC236}">
                <a16:creationId xmlns="" xmlns:a16="http://schemas.microsoft.com/office/drawing/2014/main" id="{5394206B-3B03-4A16-ABA6-8DC7FDFD537B}"/>
              </a:ext>
            </a:extLst>
          </p:cNvPr>
          <p:cNvSpPr/>
          <p:nvPr/>
        </p:nvSpPr>
        <p:spPr>
          <a:xfrm>
            <a:off x="180697" y="3143372"/>
            <a:ext cx="681315" cy="399807"/>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rPr>
              <a:t>START</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 xmlns:a16="http://schemas.microsoft.com/office/drawing/2014/main" id="{BD8B413B-F27C-491D-BA61-5981F3AE4485}"/>
              </a:ext>
            </a:extLst>
          </p:cNvPr>
          <p:cNvSpPr/>
          <p:nvPr/>
        </p:nvSpPr>
        <p:spPr>
          <a:xfrm>
            <a:off x="2468106" y="2690634"/>
            <a:ext cx="866833" cy="271882"/>
          </a:xfrm>
          <a:prstGeom prst="ellipse">
            <a:avLst/>
          </a:prstGeom>
          <a:solidFill>
            <a:srgbClr val="109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rPr>
              <a:t>ISA</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23F69145-7B58-413E-BABA-8EAE2F430007}"/>
              </a:ext>
            </a:extLst>
          </p:cNvPr>
          <p:cNvSpPr/>
          <p:nvPr/>
        </p:nvSpPr>
        <p:spPr>
          <a:xfrm>
            <a:off x="2468106" y="2400197"/>
            <a:ext cx="866834" cy="231706"/>
          </a:xfrm>
          <a:prstGeom prst="rect">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a:ea typeface="+mn-ea"/>
                <a:cs typeface="+mn-cs"/>
              </a:rPr>
              <a:t>STAGE 1</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val 9">
            <a:extLst>
              <a:ext uri="{FF2B5EF4-FFF2-40B4-BE49-F238E27FC236}">
                <a16:creationId xmlns="" xmlns:a16="http://schemas.microsoft.com/office/drawing/2014/main" id="{96EEF00E-BE55-4AFA-87E5-199CD2346842}"/>
              </a:ext>
            </a:extLst>
          </p:cNvPr>
          <p:cNvSpPr/>
          <p:nvPr/>
        </p:nvSpPr>
        <p:spPr>
          <a:xfrm>
            <a:off x="2721522" y="1990381"/>
            <a:ext cx="360000" cy="360000"/>
          </a:xfrm>
          <a:prstGeom prst="ellipse">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 xmlns:a16="http://schemas.microsoft.com/office/drawing/2014/main" id="{B921C4BA-2DA6-4275-8450-C78FF49A1599}"/>
              </a:ext>
            </a:extLst>
          </p:cNvPr>
          <p:cNvSpPr/>
          <p:nvPr/>
        </p:nvSpPr>
        <p:spPr>
          <a:xfrm>
            <a:off x="1821523" y="3765484"/>
            <a:ext cx="2160000" cy="384634"/>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1" u="none" strike="noStrike" kern="1200" cap="none" spc="0" normalizeH="0" baseline="0" noProof="0" dirty="0">
                <a:ln>
                  <a:noFill/>
                </a:ln>
                <a:solidFill>
                  <a:srgbClr val="10938B"/>
                </a:solidFill>
                <a:effectLst/>
                <a:uLnTx/>
                <a:uFillTx/>
                <a:latin typeface="Calibri" panose="020F0502020204030204"/>
                <a:ea typeface="+mn-ea"/>
                <a:cs typeface="+mn-cs"/>
              </a:rPr>
              <a:t>I</a:t>
            </a:r>
            <a:r>
              <a:rPr kumimoji="0" lang="en-US" sz="1200" b="1" i="1" u="none" strike="noStrike" kern="1200" cap="none" spc="0" normalizeH="0" baseline="0" noProof="0" dirty="0" err="1">
                <a:ln>
                  <a:noFill/>
                </a:ln>
                <a:solidFill>
                  <a:srgbClr val="10938B"/>
                </a:solidFill>
                <a:effectLst/>
                <a:uLnTx/>
                <a:uFillTx/>
                <a:latin typeface="Calibri" panose="020F0502020204030204"/>
                <a:ea typeface="+mn-ea"/>
                <a:cs typeface="+mn-cs"/>
              </a:rPr>
              <a:t>nfrastructure</a:t>
            </a:r>
            <a:r>
              <a:rPr kumimoji="0" lang="en-US" sz="1200" b="1" i="1" u="none" strike="noStrike" kern="1200" cap="none" spc="0" normalizeH="0" baseline="0" noProof="0" dirty="0">
                <a:ln>
                  <a:noFill/>
                </a:ln>
                <a:solidFill>
                  <a:srgbClr val="10938B"/>
                </a:solidFill>
                <a:effectLst/>
                <a:uLnTx/>
                <a:uFillTx/>
                <a:latin typeface="Calibri" panose="020F0502020204030204"/>
                <a:ea typeface="+mn-ea"/>
                <a:cs typeface="+mn-cs"/>
              </a:rPr>
              <a:t> Investment Review Committee (IIRC)</a:t>
            </a:r>
          </a:p>
        </p:txBody>
      </p:sp>
      <p:sp>
        <p:nvSpPr>
          <p:cNvPr id="30" name="Rectangle 29">
            <a:extLst>
              <a:ext uri="{FF2B5EF4-FFF2-40B4-BE49-F238E27FC236}">
                <a16:creationId xmlns="" xmlns:a16="http://schemas.microsoft.com/office/drawing/2014/main" id="{B3B73F7B-8309-4A6C-841C-9553504878D5}"/>
              </a:ext>
            </a:extLst>
          </p:cNvPr>
          <p:cNvSpPr/>
          <p:nvPr/>
        </p:nvSpPr>
        <p:spPr>
          <a:xfrm>
            <a:off x="5095123" y="2338290"/>
            <a:ext cx="2160000" cy="720000"/>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PROGRAMME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DESIGN</a:t>
            </a:r>
            <a:endPar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 xmlns:a16="http://schemas.microsoft.com/office/drawing/2014/main" id="{1AAF7E5E-FC15-4399-93B9-529037EF0F78}"/>
              </a:ext>
            </a:extLst>
          </p:cNvPr>
          <p:cNvSpPr/>
          <p:nvPr/>
        </p:nvSpPr>
        <p:spPr>
          <a:xfrm>
            <a:off x="5700382" y="2034440"/>
            <a:ext cx="866833" cy="27188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rPr>
              <a:t>IF</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 xmlns:a16="http://schemas.microsoft.com/office/drawing/2014/main" id="{0C9BC196-4B93-4E22-AC5A-2206CF09B411}"/>
              </a:ext>
            </a:extLst>
          </p:cNvPr>
          <p:cNvSpPr/>
          <p:nvPr/>
        </p:nvSpPr>
        <p:spPr>
          <a:xfrm>
            <a:off x="5700382" y="1756868"/>
            <a:ext cx="866834" cy="231706"/>
          </a:xfrm>
          <a:prstGeom prst="rect">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a:ea typeface="+mn-ea"/>
                <a:cs typeface="+mn-cs"/>
              </a:rPr>
              <a:t>STAGE 2</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Oval 32">
            <a:extLst>
              <a:ext uri="{FF2B5EF4-FFF2-40B4-BE49-F238E27FC236}">
                <a16:creationId xmlns="" xmlns:a16="http://schemas.microsoft.com/office/drawing/2014/main" id="{59BA9571-D1C2-4FA6-A3C4-1B1343F41929}"/>
              </a:ext>
            </a:extLst>
          </p:cNvPr>
          <p:cNvSpPr/>
          <p:nvPr/>
        </p:nvSpPr>
        <p:spPr>
          <a:xfrm>
            <a:off x="5953798" y="1349245"/>
            <a:ext cx="360000" cy="360000"/>
          </a:xfrm>
          <a:prstGeom prst="ellipse">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 xmlns:a16="http://schemas.microsoft.com/office/drawing/2014/main" id="{97F07BC6-87A7-4500-9015-58026CA25A4F}"/>
              </a:ext>
            </a:extLst>
          </p:cNvPr>
          <p:cNvSpPr/>
          <p:nvPr/>
        </p:nvSpPr>
        <p:spPr>
          <a:xfrm>
            <a:off x="5151444" y="3687989"/>
            <a:ext cx="2160000" cy="720000"/>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PROJECT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STRUCTURING</a:t>
            </a:r>
            <a:endPar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 xmlns:a16="http://schemas.microsoft.com/office/drawing/2014/main" id="{0F768284-846F-4D04-A333-4D98668CC588}"/>
              </a:ext>
            </a:extLst>
          </p:cNvPr>
          <p:cNvSpPr/>
          <p:nvPr/>
        </p:nvSpPr>
        <p:spPr>
          <a:xfrm>
            <a:off x="5741706" y="3379389"/>
            <a:ext cx="866833" cy="27188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rPr>
              <a:t>IF</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 xmlns:a16="http://schemas.microsoft.com/office/drawing/2014/main" id="{CC3A1CB4-BC8B-4B97-A7C4-AA04ECE999ED}"/>
              </a:ext>
            </a:extLst>
          </p:cNvPr>
          <p:cNvCxnSpPr>
            <a:cxnSpLocks/>
          </p:cNvCxnSpPr>
          <p:nvPr/>
        </p:nvCxnSpPr>
        <p:spPr>
          <a:xfrm>
            <a:off x="3981524" y="3343275"/>
            <a:ext cx="5904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EF927553-FDDE-458D-B051-62FEC5EE5FC1}"/>
              </a:ext>
            </a:extLst>
          </p:cNvPr>
          <p:cNvCxnSpPr>
            <a:cxnSpLocks/>
          </p:cNvCxnSpPr>
          <p:nvPr/>
        </p:nvCxnSpPr>
        <p:spPr>
          <a:xfrm>
            <a:off x="4561721" y="2636380"/>
            <a:ext cx="5238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865721CB-3946-4D8A-970C-1224C24A9CF7}"/>
              </a:ext>
            </a:extLst>
          </p:cNvPr>
          <p:cNvCxnSpPr>
            <a:cxnSpLocks/>
          </p:cNvCxnSpPr>
          <p:nvPr/>
        </p:nvCxnSpPr>
        <p:spPr>
          <a:xfrm>
            <a:off x="4571247" y="4074983"/>
            <a:ext cx="5238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1EEC3AD4-965D-4CAF-AF93-3B5E03E39B92}"/>
              </a:ext>
            </a:extLst>
          </p:cNvPr>
          <p:cNvCxnSpPr>
            <a:cxnSpLocks/>
          </p:cNvCxnSpPr>
          <p:nvPr/>
        </p:nvCxnSpPr>
        <p:spPr>
          <a:xfrm flipH="1">
            <a:off x="4561721" y="2636380"/>
            <a:ext cx="9526" cy="14552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E409A354-80DE-46BE-9F7B-F825B9702054}"/>
              </a:ext>
            </a:extLst>
          </p:cNvPr>
          <p:cNvSpPr/>
          <p:nvPr/>
        </p:nvSpPr>
        <p:spPr>
          <a:xfrm>
            <a:off x="9873983" y="2306322"/>
            <a:ext cx="2160000" cy="720000"/>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rPr>
              <a:t>NT BUDGETING PROCESS</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 xmlns:a16="http://schemas.microsoft.com/office/drawing/2014/main" id="{DF4CC464-FD8B-4806-B732-4D90A7DF3E1C}"/>
              </a:ext>
            </a:extLst>
          </p:cNvPr>
          <p:cNvSpPr/>
          <p:nvPr/>
        </p:nvSpPr>
        <p:spPr>
          <a:xfrm>
            <a:off x="5151444" y="4475431"/>
            <a:ext cx="2160000" cy="397783"/>
          </a:xfrm>
          <a:prstGeom prst="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1"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Infrastructure Fund Strategic  Advisory Committee (IFSAC)</a:t>
            </a:r>
            <a:endParaRPr kumimoji="0" lang="en-US" sz="1200" b="1" i="1"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p:txBody>
      </p:sp>
      <p:cxnSp>
        <p:nvCxnSpPr>
          <p:cNvPr id="49" name="Straight Arrow Connector 48">
            <a:extLst>
              <a:ext uri="{FF2B5EF4-FFF2-40B4-BE49-F238E27FC236}">
                <a16:creationId xmlns="" xmlns:a16="http://schemas.microsoft.com/office/drawing/2014/main" id="{80C2241F-A4E6-4F9F-9664-1B81F6BE79C0}"/>
              </a:ext>
            </a:extLst>
          </p:cNvPr>
          <p:cNvCxnSpPr>
            <a:cxnSpLocks/>
            <a:stCxn id="30" idx="2"/>
          </p:cNvCxnSpPr>
          <p:nvPr/>
        </p:nvCxnSpPr>
        <p:spPr>
          <a:xfrm>
            <a:off x="6175123" y="3058290"/>
            <a:ext cx="0" cy="2843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 xmlns:a16="http://schemas.microsoft.com/office/drawing/2014/main" id="{63CDDF97-0FF5-4F09-9A28-B29738E68442}"/>
              </a:ext>
            </a:extLst>
          </p:cNvPr>
          <p:cNvCxnSpPr>
            <a:cxnSpLocks/>
            <a:endCxn id="47" idx="1"/>
          </p:cNvCxnSpPr>
          <p:nvPr/>
        </p:nvCxnSpPr>
        <p:spPr>
          <a:xfrm flipV="1">
            <a:off x="7316125" y="2666322"/>
            <a:ext cx="2557858" cy="1406314"/>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 xmlns:a16="http://schemas.microsoft.com/office/drawing/2014/main" id="{1B8895AE-DF8D-4229-AC29-93C83AB8D018}"/>
              </a:ext>
            </a:extLst>
          </p:cNvPr>
          <p:cNvSpPr/>
          <p:nvPr/>
        </p:nvSpPr>
        <p:spPr>
          <a:xfrm>
            <a:off x="7357449" y="3145396"/>
            <a:ext cx="2160000" cy="397783"/>
          </a:xfrm>
          <a:prstGeom prst="rect">
            <a:avLst/>
          </a:prstGeom>
          <a:solidFill>
            <a:srgbClr val="E5E7E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1" u="none" strike="noStrike" kern="1200" cap="none" spc="0" normalizeH="0" baseline="0" noProof="0" dirty="0">
                <a:ln>
                  <a:noFill/>
                </a:ln>
                <a:solidFill>
                  <a:srgbClr val="002060"/>
                </a:solidFill>
                <a:effectLst/>
                <a:uLnTx/>
                <a:uFillTx/>
                <a:latin typeface="Calibri" panose="020F0502020204030204"/>
                <a:ea typeface="+mn-ea"/>
                <a:cs typeface="+mn-cs"/>
              </a:rPr>
              <a:t>Infrastructure Investment Committee (IIC)</a:t>
            </a:r>
            <a:endParaRPr kumimoji="0" lang="en-US" sz="1200" b="1"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2" name="Rectangle 61">
            <a:extLst>
              <a:ext uri="{FF2B5EF4-FFF2-40B4-BE49-F238E27FC236}">
                <a16:creationId xmlns="" xmlns:a16="http://schemas.microsoft.com/office/drawing/2014/main" id="{245A7D2D-6AFB-47E7-A279-8611DA750B89}"/>
              </a:ext>
            </a:extLst>
          </p:cNvPr>
          <p:cNvSpPr/>
          <p:nvPr/>
        </p:nvSpPr>
        <p:spPr>
          <a:xfrm>
            <a:off x="10520566" y="1723634"/>
            <a:ext cx="866834" cy="231706"/>
          </a:xfrm>
          <a:prstGeom prst="rect">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a:ea typeface="+mn-ea"/>
                <a:cs typeface="+mn-cs"/>
              </a:rPr>
              <a:t>STAGE 3</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Oval 62">
            <a:extLst>
              <a:ext uri="{FF2B5EF4-FFF2-40B4-BE49-F238E27FC236}">
                <a16:creationId xmlns="" xmlns:a16="http://schemas.microsoft.com/office/drawing/2014/main" id="{93AC2C01-B2A2-40F5-9429-890C1F91976B}"/>
              </a:ext>
            </a:extLst>
          </p:cNvPr>
          <p:cNvSpPr/>
          <p:nvPr/>
        </p:nvSpPr>
        <p:spPr>
          <a:xfrm>
            <a:off x="10773983" y="1330451"/>
            <a:ext cx="360000" cy="360000"/>
          </a:xfrm>
          <a:prstGeom prst="ellipse">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 xmlns:a16="http://schemas.microsoft.com/office/drawing/2014/main" id="{50411F7F-A61A-437D-8C6D-3D8A6D5EEA37}"/>
              </a:ext>
            </a:extLst>
          </p:cNvPr>
          <p:cNvSpPr/>
          <p:nvPr/>
        </p:nvSpPr>
        <p:spPr>
          <a:xfrm>
            <a:off x="10517159" y="2008725"/>
            <a:ext cx="866833" cy="2718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rPr>
              <a:t>NT</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6" name="Straight Arrow Connector 65">
            <a:extLst>
              <a:ext uri="{FF2B5EF4-FFF2-40B4-BE49-F238E27FC236}">
                <a16:creationId xmlns="" xmlns:a16="http://schemas.microsoft.com/office/drawing/2014/main" id="{5BC90FB5-6F92-4275-88DC-97A9B537880E}"/>
              </a:ext>
            </a:extLst>
          </p:cNvPr>
          <p:cNvCxnSpPr>
            <a:cxnSpLocks/>
            <a:endCxn id="77" idx="3"/>
          </p:cNvCxnSpPr>
          <p:nvPr/>
        </p:nvCxnSpPr>
        <p:spPr>
          <a:xfrm flipH="1" flipV="1">
            <a:off x="7357449" y="6380967"/>
            <a:ext cx="2530262" cy="209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 xmlns:a16="http://schemas.microsoft.com/office/drawing/2014/main" id="{BFD55E23-81C3-459C-9E07-24FEE6486C92}"/>
              </a:ext>
            </a:extLst>
          </p:cNvPr>
          <p:cNvCxnSpPr>
            <a:cxnSpLocks/>
          </p:cNvCxnSpPr>
          <p:nvPr/>
        </p:nvCxnSpPr>
        <p:spPr>
          <a:xfrm>
            <a:off x="10950575" y="2996773"/>
            <a:ext cx="0" cy="6576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 xmlns:a16="http://schemas.microsoft.com/office/drawing/2014/main" id="{0880A379-A7D9-4D1D-AE82-89A431D87503}"/>
              </a:ext>
            </a:extLst>
          </p:cNvPr>
          <p:cNvSpPr/>
          <p:nvPr/>
        </p:nvSpPr>
        <p:spPr>
          <a:xfrm>
            <a:off x="10773983" y="3687989"/>
            <a:ext cx="360000" cy="360000"/>
          </a:xfrm>
          <a:prstGeom prst="ellipse">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 xmlns:a16="http://schemas.microsoft.com/office/drawing/2014/main" id="{7CFB832E-36F4-428B-94D3-44D1CC411511}"/>
              </a:ext>
            </a:extLst>
          </p:cNvPr>
          <p:cNvSpPr/>
          <p:nvPr/>
        </p:nvSpPr>
        <p:spPr>
          <a:xfrm>
            <a:off x="10534292" y="4095694"/>
            <a:ext cx="866834" cy="231706"/>
          </a:xfrm>
          <a:prstGeom prst="rect">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a:ea typeface="+mn-ea"/>
                <a:cs typeface="+mn-cs"/>
              </a:rPr>
              <a:t>STAGE 4</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Oval 70">
            <a:extLst>
              <a:ext uri="{FF2B5EF4-FFF2-40B4-BE49-F238E27FC236}">
                <a16:creationId xmlns="" xmlns:a16="http://schemas.microsoft.com/office/drawing/2014/main" id="{AD689BF6-75FB-4436-A6DA-AEC51B9EDB77}"/>
              </a:ext>
            </a:extLst>
          </p:cNvPr>
          <p:cNvSpPr/>
          <p:nvPr/>
        </p:nvSpPr>
        <p:spPr>
          <a:xfrm>
            <a:off x="10214977" y="4381537"/>
            <a:ext cx="1471797" cy="27678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white"/>
                </a:solidFill>
                <a:effectLst/>
                <a:uLnTx/>
                <a:uFillTx/>
                <a:latin typeface="Calibri" panose="020F0502020204030204"/>
                <a:ea typeface="+mn-ea"/>
                <a:cs typeface="+mn-cs"/>
              </a:rPr>
              <a:t>PROJECT OWNER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white"/>
                </a:solidFill>
                <a:effectLst/>
                <a:uLnTx/>
                <a:uFillTx/>
                <a:latin typeface="Calibri" panose="020F0502020204030204"/>
                <a:ea typeface="+mn-ea"/>
                <a:cs typeface="+mn-cs"/>
              </a:rPr>
              <a:t> / IF</a:t>
            </a: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 xmlns:a16="http://schemas.microsoft.com/office/drawing/2014/main" id="{FF47479A-0332-4DA8-9D91-B9ABDAD8EEAB}"/>
              </a:ext>
            </a:extLst>
          </p:cNvPr>
          <p:cNvSpPr/>
          <p:nvPr/>
        </p:nvSpPr>
        <p:spPr>
          <a:xfrm>
            <a:off x="9887709" y="4709656"/>
            <a:ext cx="2160000" cy="720000"/>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rPr>
              <a:t>PROCUREMENT</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 xmlns:a16="http://schemas.microsoft.com/office/drawing/2014/main" id="{0B50D0FF-BC3B-4437-AFBE-1CAFFCFE2AEF}"/>
              </a:ext>
            </a:extLst>
          </p:cNvPr>
          <p:cNvSpPr/>
          <p:nvPr/>
        </p:nvSpPr>
        <p:spPr>
          <a:xfrm>
            <a:off x="10517158" y="5616016"/>
            <a:ext cx="866833" cy="27188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rPr>
              <a:t>IF</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 xmlns:a16="http://schemas.microsoft.com/office/drawing/2014/main" id="{32911A4B-2F07-48D2-89BE-5E9A53909F68}"/>
              </a:ext>
            </a:extLst>
          </p:cNvPr>
          <p:cNvSpPr/>
          <p:nvPr/>
        </p:nvSpPr>
        <p:spPr>
          <a:xfrm>
            <a:off x="9870574" y="6041388"/>
            <a:ext cx="2160000" cy="720000"/>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FINANCING</a:t>
            </a:r>
            <a:endPar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 xmlns:a16="http://schemas.microsoft.com/office/drawing/2014/main" id="{0B6FEA83-29B6-43A7-8C9D-7F78E0D638A1}"/>
              </a:ext>
            </a:extLst>
          </p:cNvPr>
          <p:cNvSpPr/>
          <p:nvPr/>
        </p:nvSpPr>
        <p:spPr>
          <a:xfrm>
            <a:off x="5197449" y="6020967"/>
            <a:ext cx="2160000" cy="720000"/>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IMPLEMENTATION</a:t>
            </a:r>
            <a:endPar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 xmlns:a16="http://schemas.microsoft.com/office/drawing/2014/main" id="{FAD2E104-111C-46CC-AB78-760B4E8CCFDF}"/>
              </a:ext>
            </a:extLst>
          </p:cNvPr>
          <p:cNvSpPr/>
          <p:nvPr/>
        </p:nvSpPr>
        <p:spPr>
          <a:xfrm>
            <a:off x="1821523" y="6020967"/>
            <a:ext cx="2160000" cy="720000"/>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rPr>
              <a:t>M</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ONITORING &amp; EVALUATION</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 xmlns:a16="http://schemas.microsoft.com/office/drawing/2014/main" id="{CFB3CE34-6457-4C68-846E-FE602FAF8C4C}"/>
              </a:ext>
            </a:extLst>
          </p:cNvPr>
          <p:cNvSpPr/>
          <p:nvPr/>
        </p:nvSpPr>
        <p:spPr>
          <a:xfrm>
            <a:off x="5995122" y="5055057"/>
            <a:ext cx="360000" cy="360000"/>
          </a:xfrm>
          <a:prstGeom prst="ellipse">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 xmlns:a16="http://schemas.microsoft.com/office/drawing/2014/main" id="{0DACD782-C0D8-46B2-8A5E-D332B1A706BB}"/>
              </a:ext>
            </a:extLst>
          </p:cNvPr>
          <p:cNvSpPr/>
          <p:nvPr/>
        </p:nvSpPr>
        <p:spPr>
          <a:xfrm>
            <a:off x="5741706" y="5445335"/>
            <a:ext cx="866834" cy="231706"/>
          </a:xfrm>
          <a:prstGeom prst="rect">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a:ea typeface="+mn-ea"/>
                <a:cs typeface="+mn-cs"/>
              </a:rPr>
              <a:t>STAGE 5</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Oval 80">
            <a:extLst>
              <a:ext uri="{FF2B5EF4-FFF2-40B4-BE49-F238E27FC236}">
                <a16:creationId xmlns="" xmlns:a16="http://schemas.microsoft.com/office/drawing/2014/main" id="{3CFC1763-FBD5-460C-8EFE-E30D9EDC5628}"/>
              </a:ext>
            </a:extLst>
          </p:cNvPr>
          <p:cNvSpPr/>
          <p:nvPr/>
        </p:nvSpPr>
        <p:spPr>
          <a:xfrm>
            <a:off x="5439223" y="5710397"/>
            <a:ext cx="1471797" cy="27678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800" b="1" i="0" u="none" strike="noStrike" kern="1200" cap="none" spc="0" normalizeH="0" baseline="0" noProof="0" dirty="0">
                <a:ln>
                  <a:noFill/>
                </a:ln>
                <a:solidFill>
                  <a:prstClr val="white"/>
                </a:solidFill>
                <a:effectLst/>
                <a:uLnTx/>
                <a:uFillTx/>
                <a:latin typeface="Calibri" panose="020F0502020204030204"/>
                <a:ea typeface="+mn-ea"/>
                <a:cs typeface="+mn-cs"/>
              </a:rPr>
              <a:t>PROJECT OWNER / CONCESSIONAIRE</a:t>
            </a: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3" name="Straight Arrow Connector 82">
            <a:extLst>
              <a:ext uri="{FF2B5EF4-FFF2-40B4-BE49-F238E27FC236}">
                <a16:creationId xmlns="" xmlns:a16="http://schemas.microsoft.com/office/drawing/2014/main" id="{D6743F80-4275-4843-8EAD-DD9DD4D4B3E8}"/>
              </a:ext>
            </a:extLst>
          </p:cNvPr>
          <p:cNvCxnSpPr>
            <a:cxnSpLocks/>
            <a:stCxn id="77" idx="1"/>
          </p:cNvCxnSpPr>
          <p:nvPr/>
        </p:nvCxnSpPr>
        <p:spPr>
          <a:xfrm flipH="1" flipV="1">
            <a:off x="3981523" y="6376903"/>
            <a:ext cx="1215926" cy="4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 xmlns:a16="http://schemas.microsoft.com/office/drawing/2014/main" id="{F6A6A44D-C142-4211-AE27-AF94100C5622}"/>
              </a:ext>
            </a:extLst>
          </p:cNvPr>
          <p:cNvSpPr/>
          <p:nvPr/>
        </p:nvSpPr>
        <p:spPr>
          <a:xfrm>
            <a:off x="2715951" y="5012689"/>
            <a:ext cx="360000" cy="360000"/>
          </a:xfrm>
          <a:prstGeom prst="ellipse">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rPr>
              <a:t>6</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 xmlns:a16="http://schemas.microsoft.com/office/drawing/2014/main" id="{2E4A8C04-0CBE-4C5E-A06A-85D24B820BA4}"/>
              </a:ext>
            </a:extLst>
          </p:cNvPr>
          <p:cNvSpPr/>
          <p:nvPr/>
        </p:nvSpPr>
        <p:spPr>
          <a:xfrm>
            <a:off x="2462535" y="5402967"/>
            <a:ext cx="866834" cy="231706"/>
          </a:xfrm>
          <a:prstGeom prst="rect">
            <a:avLst/>
          </a:prstGeom>
          <a:noFill/>
          <a:ln>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a:ea typeface="+mn-ea"/>
                <a:cs typeface="+mn-cs"/>
              </a:rPr>
              <a:t>STAGE 6</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Oval 86">
            <a:extLst>
              <a:ext uri="{FF2B5EF4-FFF2-40B4-BE49-F238E27FC236}">
                <a16:creationId xmlns="" xmlns:a16="http://schemas.microsoft.com/office/drawing/2014/main" id="{26AD490D-CCD5-41DE-A21F-BC187C07E5B8}"/>
              </a:ext>
            </a:extLst>
          </p:cNvPr>
          <p:cNvSpPr/>
          <p:nvPr/>
        </p:nvSpPr>
        <p:spPr>
          <a:xfrm>
            <a:off x="2462534" y="5707924"/>
            <a:ext cx="866833" cy="27188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rPr>
              <a:t>IF</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9" name="Graphic 88" descr="Construction Barricade with solid fill">
            <a:extLst>
              <a:ext uri="{FF2B5EF4-FFF2-40B4-BE49-F238E27FC236}">
                <a16:creationId xmlns="" xmlns:a16="http://schemas.microsoft.com/office/drawing/2014/main" id="{EF73489F-177F-4B1D-9869-FC0077695B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83855" y="5979000"/>
            <a:ext cx="720000" cy="720000"/>
          </a:xfrm>
          <a:prstGeom prst="rect">
            <a:avLst/>
          </a:prstGeom>
        </p:spPr>
      </p:pic>
      <p:sp>
        <p:nvSpPr>
          <p:cNvPr id="90" name="Rectangle 89">
            <a:extLst>
              <a:ext uri="{FF2B5EF4-FFF2-40B4-BE49-F238E27FC236}">
                <a16:creationId xmlns="" xmlns:a16="http://schemas.microsoft.com/office/drawing/2014/main" id="{72ADF187-F559-4C26-A3FB-5D3B8A9E01A4}"/>
              </a:ext>
            </a:extLst>
          </p:cNvPr>
          <p:cNvSpPr/>
          <p:nvPr/>
        </p:nvSpPr>
        <p:spPr>
          <a:xfrm>
            <a:off x="179249" y="6100884"/>
            <a:ext cx="681315" cy="399807"/>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panose="020F0502020204030204"/>
                <a:ea typeface="+mn-ea"/>
                <a:cs typeface="+mn-cs"/>
              </a:rPr>
              <a:t>END</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TextBox 49"/>
          <p:cNvSpPr txBox="1"/>
          <p:nvPr/>
        </p:nvSpPr>
        <p:spPr>
          <a:xfrm>
            <a:off x="11662733" y="120718"/>
            <a:ext cx="418704" cy="369332"/>
          </a:xfrm>
          <a:prstGeom prst="rect">
            <a:avLst/>
          </a:prstGeom>
          <a:noFill/>
        </p:spPr>
        <p:txBody>
          <a:bodyPr wrap="none" rtlCol="0">
            <a:spAutoFit/>
          </a:bodyPr>
          <a:lstStyle/>
          <a:p>
            <a:r>
              <a:rPr lang="en-ZA" dirty="0" smtClean="0"/>
              <a:t>13</a:t>
            </a:r>
            <a:endParaRPr lang="en-ZA" dirty="0"/>
          </a:p>
        </p:txBody>
      </p:sp>
    </p:spTree>
    <p:extLst>
      <p:ext uri="{BB962C8B-B14F-4D97-AF65-F5344CB8AC3E}">
        <p14:creationId xmlns:p14="http://schemas.microsoft.com/office/powerpoint/2010/main" val="256518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A7FDD1-194D-7056-0D3A-35CCAEB0F833}"/>
              </a:ext>
            </a:extLst>
          </p:cNvPr>
          <p:cNvSpPr>
            <a:spLocks noGrp="1"/>
          </p:cNvSpPr>
          <p:nvPr>
            <p:ph type="ctrTitle"/>
          </p:nvPr>
        </p:nvSpPr>
        <p:spPr/>
        <p:txBody>
          <a:bodyPr/>
          <a:lstStyle/>
          <a:p>
            <a:r>
              <a:rPr lang="en-ZA" dirty="0"/>
              <a:t>INFRASTRUCTURE FUND</a:t>
            </a:r>
          </a:p>
        </p:txBody>
      </p:sp>
      <p:sp>
        <p:nvSpPr>
          <p:cNvPr id="3" name="Subtitle 2">
            <a:extLst>
              <a:ext uri="{FF2B5EF4-FFF2-40B4-BE49-F238E27FC236}">
                <a16:creationId xmlns="" xmlns:a16="http://schemas.microsoft.com/office/drawing/2014/main" id="{EB464567-F7C5-F621-2217-E7245D45A311}"/>
              </a:ext>
            </a:extLst>
          </p:cNvPr>
          <p:cNvSpPr>
            <a:spLocks noGrp="1"/>
          </p:cNvSpPr>
          <p:nvPr>
            <p:ph type="subTitle" idx="1"/>
          </p:nvPr>
        </p:nvSpPr>
        <p:spPr/>
        <p:txBody>
          <a:bodyPr/>
          <a:lstStyle/>
          <a:p>
            <a:r>
              <a:rPr lang="en-ZA" dirty="0"/>
              <a:t>IFSAC, IIRC and IIC</a:t>
            </a:r>
          </a:p>
        </p:txBody>
      </p:sp>
      <p:sp>
        <p:nvSpPr>
          <p:cNvPr id="6" name="Rectangle 5">
            <a:extLst>
              <a:ext uri="{FF2B5EF4-FFF2-40B4-BE49-F238E27FC236}">
                <a16:creationId xmlns="" xmlns:a16="http://schemas.microsoft.com/office/drawing/2014/main" id="{0C852440-0EB4-4035-B9AF-C636ADC6C16C}"/>
              </a:ext>
            </a:extLst>
          </p:cNvPr>
          <p:cNvSpPr/>
          <p:nvPr/>
        </p:nvSpPr>
        <p:spPr>
          <a:xfrm>
            <a:off x="1417264" y="1583577"/>
            <a:ext cx="2206154" cy="720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IFSAC</a:t>
            </a:r>
          </a:p>
        </p:txBody>
      </p:sp>
      <p:sp>
        <p:nvSpPr>
          <p:cNvPr id="7" name="Rectangle 6">
            <a:extLst>
              <a:ext uri="{FF2B5EF4-FFF2-40B4-BE49-F238E27FC236}">
                <a16:creationId xmlns="" xmlns:a16="http://schemas.microsoft.com/office/drawing/2014/main" id="{7F135904-CFDB-4F13-88AC-4544FFA75220}"/>
              </a:ext>
            </a:extLst>
          </p:cNvPr>
          <p:cNvSpPr/>
          <p:nvPr/>
        </p:nvSpPr>
        <p:spPr>
          <a:xfrm>
            <a:off x="5096363" y="1583577"/>
            <a:ext cx="2206154" cy="720000"/>
          </a:xfrm>
          <a:prstGeom prst="rect">
            <a:avLst/>
          </a:prstGeom>
          <a:solidFill>
            <a:srgbClr val="109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IIRC</a:t>
            </a:r>
          </a:p>
        </p:txBody>
      </p:sp>
      <p:sp>
        <p:nvSpPr>
          <p:cNvPr id="8" name="Rectangle 7">
            <a:extLst>
              <a:ext uri="{FF2B5EF4-FFF2-40B4-BE49-F238E27FC236}">
                <a16:creationId xmlns="" xmlns:a16="http://schemas.microsoft.com/office/drawing/2014/main" id="{0BEBEA52-4052-446C-A301-69E79CE4646D}"/>
              </a:ext>
            </a:extLst>
          </p:cNvPr>
          <p:cNvSpPr/>
          <p:nvPr/>
        </p:nvSpPr>
        <p:spPr>
          <a:xfrm>
            <a:off x="9249263" y="1583577"/>
            <a:ext cx="2206154" cy="720000"/>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IIC</a:t>
            </a:r>
          </a:p>
        </p:txBody>
      </p:sp>
      <p:sp>
        <p:nvSpPr>
          <p:cNvPr id="9" name="Rectangle 8">
            <a:extLst>
              <a:ext uri="{FF2B5EF4-FFF2-40B4-BE49-F238E27FC236}">
                <a16:creationId xmlns="" xmlns:a16="http://schemas.microsoft.com/office/drawing/2014/main" id="{02C06ABD-4C23-4C73-A853-D099547B16FE}"/>
              </a:ext>
            </a:extLst>
          </p:cNvPr>
          <p:cNvSpPr/>
          <p:nvPr/>
        </p:nvSpPr>
        <p:spPr>
          <a:xfrm>
            <a:off x="1417264" y="2406690"/>
            <a:ext cx="2206154" cy="397783"/>
          </a:xfrm>
          <a:prstGeom prst="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1"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Infrastructure Fund Strategic  Advisory Committee</a:t>
            </a:r>
            <a:endParaRPr kumimoji="0" lang="en-US" sz="1200" b="1" i="1"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p:txBody>
      </p:sp>
      <p:sp>
        <p:nvSpPr>
          <p:cNvPr id="10" name="Rectangle 9">
            <a:extLst>
              <a:ext uri="{FF2B5EF4-FFF2-40B4-BE49-F238E27FC236}">
                <a16:creationId xmlns="" xmlns:a16="http://schemas.microsoft.com/office/drawing/2014/main" id="{757FC2DF-52CC-4565-BCB2-5DB01022AB38}"/>
              </a:ext>
            </a:extLst>
          </p:cNvPr>
          <p:cNvSpPr/>
          <p:nvPr/>
        </p:nvSpPr>
        <p:spPr>
          <a:xfrm>
            <a:off x="5096363" y="2381423"/>
            <a:ext cx="2206154" cy="384634"/>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1" u="none" strike="noStrike" kern="1200" cap="none" spc="0" normalizeH="0" baseline="0" noProof="0" dirty="0">
                <a:ln>
                  <a:noFill/>
                </a:ln>
                <a:solidFill>
                  <a:srgbClr val="10938B"/>
                </a:solidFill>
                <a:effectLst/>
                <a:uLnTx/>
                <a:uFillTx/>
                <a:latin typeface="Calibri" panose="020F0502020204030204"/>
                <a:ea typeface="+mn-ea"/>
                <a:cs typeface="+mn-cs"/>
              </a:rPr>
              <a:t>I</a:t>
            </a:r>
            <a:r>
              <a:rPr kumimoji="0" lang="en-US" sz="1200" b="1" i="1" u="none" strike="noStrike" kern="1200" cap="none" spc="0" normalizeH="0" baseline="0" noProof="0" dirty="0" err="1">
                <a:ln>
                  <a:noFill/>
                </a:ln>
                <a:solidFill>
                  <a:srgbClr val="10938B"/>
                </a:solidFill>
                <a:effectLst/>
                <a:uLnTx/>
                <a:uFillTx/>
                <a:latin typeface="Calibri" panose="020F0502020204030204"/>
                <a:ea typeface="+mn-ea"/>
                <a:cs typeface="+mn-cs"/>
              </a:rPr>
              <a:t>nfrastructure</a:t>
            </a:r>
            <a:r>
              <a:rPr kumimoji="0" lang="en-US" sz="1200" b="1" i="1" u="none" strike="noStrike" kern="1200" cap="none" spc="0" normalizeH="0" baseline="0" noProof="0" dirty="0">
                <a:ln>
                  <a:noFill/>
                </a:ln>
                <a:solidFill>
                  <a:srgbClr val="10938B"/>
                </a:solidFill>
                <a:effectLst/>
                <a:uLnTx/>
                <a:uFillTx/>
                <a:latin typeface="Calibri" panose="020F0502020204030204"/>
                <a:ea typeface="+mn-ea"/>
                <a:cs typeface="+mn-cs"/>
              </a:rPr>
              <a:t> Investment Review Committee (IIRC)</a:t>
            </a:r>
          </a:p>
        </p:txBody>
      </p:sp>
      <p:sp>
        <p:nvSpPr>
          <p:cNvPr id="11" name="Rectangle 10">
            <a:extLst>
              <a:ext uri="{FF2B5EF4-FFF2-40B4-BE49-F238E27FC236}">
                <a16:creationId xmlns="" xmlns:a16="http://schemas.microsoft.com/office/drawing/2014/main" id="{53B32676-3520-4B1E-8B93-D5143C8F89DE}"/>
              </a:ext>
            </a:extLst>
          </p:cNvPr>
          <p:cNvSpPr/>
          <p:nvPr/>
        </p:nvSpPr>
        <p:spPr>
          <a:xfrm>
            <a:off x="9249263" y="2368274"/>
            <a:ext cx="2206154" cy="397783"/>
          </a:xfrm>
          <a:prstGeom prst="rect">
            <a:avLst/>
          </a:prstGeom>
          <a:solidFill>
            <a:srgbClr val="E5E7E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1" u="none" strike="noStrike" kern="1200" cap="none" spc="0" normalizeH="0" baseline="0" noProof="0" dirty="0">
                <a:ln>
                  <a:noFill/>
                </a:ln>
                <a:solidFill>
                  <a:srgbClr val="002060"/>
                </a:solidFill>
                <a:effectLst/>
                <a:uLnTx/>
                <a:uFillTx/>
                <a:latin typeface="Calibri" panose="020F0502020204030204"/>
                <a:ea typeface="+mn-ea"/>
                <a:cs typeface="+mn-cs"/>
              </a:rPr>
              <a:t>Infrastructure Investment Committee (IIC)</a:t>
            </a:r>
            <a:endParaRPr kumimoji="0" lang="en-US" sz="1200" b="1"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B2F3A114-45F1-4A37-81D3-94D2FD8E96E3}"/>
              </a:ext>
            </a:extLst>
          </p:cNvPr>
          <p:cNvSpPr/>
          <p:nvPr/>
        </p:nvSpPr>
        <p:spPr>
          <a:xfrm>
            <a:off x="840579" y="2907585"/>
            <a:ext cx="3359523" cy="313484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IFSAC acts as a technical advisory body- ISA, DPWI and National Treasury</a:t>
            </a:r>
            <a:r>
              <a:rPr kumimoji="0" lang="en-GB" sz="1400" b="0" i="0" u="none" strike="noStrike" kern="1200" cap="none" spc="0" normalizeH="0" noProof="0" dirty="0">
                <a:ln>
                  <a:noFill/>
                </a:ln>
                <a:solidFill>
                  <a:prstClr val="black"/>
                </a:solidFill>
                <a:effectLst/>
                <a:uLnTx/>
                <a:uFillTx/>
                <a:latin typeface="Calibri" panose="020F0502020204030204"/>
                <a:ea typeface="+mn-ea"/>
                <a:cs typeface="+mn-cs"/>
              </a:rPr>
              <a:t> DDGs serve on this structure as per MOA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 xmlns:a16="http://schemas.microsoft.com/office/drawing/2014/main" id="{523DA1CE-D0C1-43A5-B3CA-00DCCE067D13}"/>
              </a:ext>
            </a:extLst>
          </p:cNvPr>
          <p:cNvSpPr/>
          <p:nvPr/>
        </p:nvSpPr>
        <p:spPr>
          <a:xfrm>
            <a:off x="4519678" y="2882382"/>
            <a:ext cx="3359523" cy="31600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rPr>
              <a:t>IIRC </a:t>
            </a:r>
            <a:r>
              <a:rPr kumimoji="0" lang="en-ZA"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assesses </a:t>
            </a:r>
            <a:r>
              <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rPr>
              <a:t>alignment of proposed projects with the National Infrastructure Plan (NIP)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rPr>
              <a:t>Confirms alignment of proposed programmes and projects with the ISA methodology and eligibility criteria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rPr>
              <a:t>Ensure that funding from the IF is utilised equitably across the sectors as determined by the NIP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dirty="0">
                <a:solidFill>
                  <a:prstClr val="black"/>
                </a:solidFill>
                <a:latin typeface="Calibri" panose="020F0502020204030204"/>
              </a:rPr>
              <a:t>IIRC – ISA, National Treasury, DPME members of IIRC  </a:t>
            </a: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 xmlns:a16="http://schemas.microsoft.com/office/drawing/2014/main" id="{9B2C9B99-4CB6-4320-9103-54BEAD84E053}"/>
              </a:ext>
            </a:extLst>
          </p:cNvPr>
          <p:cNvPicPr>
            <a:picLocks noChangeAspect="1"/>
          </p:cNvPicPr>
          <p:nvPr/>
        </p:nvPicPr>
        <p:blipFill rotWithShape="1">
          <a:blip r:embed="rId3"/>
          <a:srcRect l="4629" t="8533" r="5827" b="8427"/>
          <a:stretch/>
        </p:blipFill>
        <p:spPr>
          <a:xfrm>
            <a:off x="918340" y="3626493"/>
            <a:ext cx="3204000" cy="1671339"/>
          </a:xfrm>
          <a:prstGeom prst="rect">
            <a:avLst/>
          </a:prstGeom>
        </p:spPr>
      </p:pic>
      <p:sp>
        <p:nvSpPr>
          <p:cNvPr id="16" name="Rectangle 15">
            <a:extLst>
              <a:ext uri="{FF2B5EF4-FFF2-40B4-BE49-F238E27FC236}">
                <a16:creationId xmlns="" xmlns:a16="http://schemas.microsoft.com/office/drawing/2014/main" id="{F3DFE8A5-8864-4B9D-AF3D-0BEB4A50E353}"/>
              </a:ext>
            </a:extLst>
          </p:cNvPr>
          <p:cNvSpPr/>
          <p:nvPr/>
        </p:nvSpPr>
        <p:spPr>
          <a:xfrm>
            <a:off x="8672578" y="2907586"/>
            <a:ext cx="3359523" cy="31348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rPr>
              <a:t>Chaired by Minister</a:t>
            </a:r>
            <a:r>
              <a:rPr kumimoji="0" lang="en-ZA" sz="1400" b="0" i="0" u="none" strike="noStrike" kern="1200" cap="none" spc="0" normalizeH="0" noProof="0" dirty="0">
                <a:ln>
                  <a:noFill/>
                </a:ln>
                <a:solidFill>
                  <a:prstClr val="black"/>
                </a:solidFill>
                <a:effectLst/>
                <a:uLnTx/>
                <a:uFillTx/>
                <a:latin typeface="Calibri" panose="020F0502020204030204"/>
                <a:ea typeface="+mn-ea"/>
                <a:cs typeface="+mn-cs"/>
              </a:rPr>
              <a:t> of Public Works and Infrastructure. Includes DGs of National Treasury, DTIC, DPME</a:t>
            </a: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rPr>
              <a:t>Consider, approve and recommend the appropriate financing mechanism for the projects in the infrastructure project portfolios, in line with the following;</a:t>
            </a:r>
          </a:p>
          <a:p>
            <a:pPr marL="0" marR="0" lvl="0" indent="0" algn="l" defTabSz="914377" rtl="0" eaLnBrk="1" fontAlgn="auto" latinLnBrk="0" hangingPunct="1">
              <a:lnSpc>
                <a:spcPct val="100000"/>
              </a:lnSpc>
              <a:spcBef>
                <a:spcPts val="0"/>
              </a:spcBef>
              <a:spcAft>
                <a:spcPts val="30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377"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rPr>
              <a:t>Key positioning, risks, performance, and </a:t>
            </a:r>
          </a:p>
          <a:p>
            <a:pPr marR="0" lvl="0" algn="l" defTabSz="914377" rtl="0" eaLnBrk="1" fontAlgn="auto" latinLnBrk="0" hangingPunct="1">
              <a:lnSpc>
                <a:spcPct val="100000"/>
              </a:lnSpc>
              <a:spcBef>
                <a:spcPts val="0"/>
              </a:spcBef>
              <a:spcAft>
                <a:spcPts val="300"/>
              </a:spcAft>
              <a:buClrTx/>
              <a:buSzTx/>
              <a:tabLst/>
              <a:defRPr/>
            </a:pPr>
            <a:r>
              <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rPr>
              <a:t>       of all key financing instruments;</a:t>
            </a:r>
          </a:p>
          <a:p>
            <a:pPr marL="285750" marR="0" lvl="0" indent="-285750" algn="l" defTabSz="914377"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rPr>
              <a:t>Strategic issues within or across infrastructure sectors, financiers, infrastructure project portfolios;</a:t>
            </a:r>
          </a:p>
        </p:txBody>
      </p:sp>
      <p:sp>
        <p:nvSpPr>
          <p:cNvPr id="51" name="TextBox 50">
            <a:extLst>
              <a:ext uri="{FF2B5EF4-FFF2-40B4-BE49-F238E27FC236}">
                <a16:creationId xmlns="" xmlns:a16="http://schemas.microsoft.com/office/drawing/2014/main" id="{60E3252B-8150-4C74-BD1D-1CB8E78EED2C}"/>
              </a:ext>
            </a:extLst>
          </p:cNvPr>
          <p:cNvSpPr txBox="1"/>
          <p:nvPr/>
        </p:nvSpPr>
        <p:spPr>
          <a:xfrm>
            <a:off x="840578" y="5287775"/>
            <a:ext cx="1941596"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prstClr val="black"/>
                </a:solidFill>
                <a:effectLst/>
                <a:uLnTx/>
                <a:uFillTx/>
                <a:latin typeface="Calibri" panose="020F0502020204030204"/>
                <a:ea typeface="+mn-ea"/>
                <a:cs typeface="+mn-cs"/>
              </a:rPr>
              <a:t>Source: Infrastructure Fund</a:t>
            </a: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11358282" y="6521018"/>
            <a:ext cx="418704" cy="369332"/>
          </a:xfrm>
          <a:prstGeom prst="rect">
            <a:avLst/>
          </a:prstGeom>
          <a:noFill/>
        </p:spPr>
        <p:txBody>
          <a:bodyPr wrap="none" rtlCol="0">
            <a:spAutoFit/>
          </a:bodyPr>
          <a:lstStyle/>
          <a:p>
            <a:r>
              <a:rPr lang="en-ZA" dirty="0" smtClean="0"/>
              <a:t>14</a:t>
            </a:r>
            <a:endParaRPr lang="en-ZA" dirty="0"/>
          </a:p>
        </p:txBody>
      </p:sp>
    </p:spTree>
    <p:extLst>
      <p:ext uri="{BB962C8B-B14F-4D97-AF65-F5344CB8AC3E}">
        <p14:creationId xmlns:p14="http://schemas.microsoft.com/office/powerpoint/2010/main" val="53669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 xmlns:a16="http://schemas.microsoft.com/office/drawing/2014/main" id="{76B7D6C4-3C31-4803-BDF4-452B2DF1A352}"/>
              </a:ext>
            </a:extLst>
          </p:cNvPr>
          <p:cNvSpPr txBox="1">
            <a:spLocks/>
          </p:cNvSpPr>
          <p:nvPr/>
        </p:nvSpPr>
        <p:spPr>
          <a:xfrm>
            <a:off x="1093513" y="2456116"/>
            <a:ext cx="10096720" cy="1273046"/>
          </a:xfrm>
          <a:prstGeom prst="rect">
            <a:avLst/>
          </a:prstGeom>
          <a:solidFill>
            <a:schemeClr val="bg2"/>
          </a:solidFill>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algn="ctr">
              <a:defRPr/>
            </a:pPr>
            <a:r>
              <a:rPr lang="en-US" dirty="0"/>
              <a:t>INFRASTRUCTURE FUND – PROGRESS REPORT </a:t>
            </a:r>
          </a:p>
          <a:p>
            <a:pPr algn="ctr">
              <a:defRPr/>
            </a:pPr>
            <a:r>
              <a:rPr lang="en-US" sz="4000" dirty="0">
                <a:effectLst>
                  <a:outerShdw blurRad="38100" dist="38100" dir="2700000" algn="tl">
                    <a:srgbClr val="000000">
                      <a:alpha val="43137"/>
                    </a:srgbClr>
                  </a:outerShdw>
                </a:effectLst>
              </a:rPr>
              <a:t> </a:t>
            </a:r>
            <a:endParaRPr lang="en-US" sz="2800" b="0" i="1"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136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 xmlns:a16="http://schemas.microsoft.com/office/drawing/2014/main" id="{FD73EEF4-B820-4BA5-8F53-673FA231F0AA}"/>
              </a:ext>
            </a:extLst>
          </p:cNvPr>
          <p:cNvSpPr/>
          <p:nvPr/>
        </p:nvSpPr>
        <p:spPr>
          <a:xfrm>
            <a:off x="1540313" y="3201574"/>
            <a:ext cx="3129566" cy="365125"/>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2700000" scaled="1"/>
            <a:tileRect/>
          </a:gra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 xmlns:a16="http://schemas.microsoft.com/office/drawing/2014/main" id="{C42E5D49-E249-409D-B751-A559433D91A4}"/>
              </a:ext>
            </a:extLst>
          </p:cNvPr>
          <p:cNvSpPr>
            <a:spLocks noGrp="1"/>
          </p:cNvSpPr>
          <p:nvPr>
            <p:ph type="title"/>
          </p:nvPr>
        </p:nvSpPr>
        <p:spPr>
          <a:xfrm>
            <a:off x="1353310" y="2329402"/>
            <a:ext cx="3403308" cy="676275"/>
          </a:xfrm>
        </p:spPr>
        <p:txBody>
          <a:bodyPr/>
          <a:lstStyle/>
          <a:p>
            <a:r>
              <a:rPr lang="en-US" dirty="0"/>
              <a:t>CONTENTS</a:t>
            </a:r>
            <a:endParaRPr lang="ru-RU" dirty="0"/>
          </a:p>
        </p:txBody>
      </p:sp>
      <p:sp>
        <p:nvSpPr>
          <p:cNvPr id="3" name="Footer Placeholder 2">
            <a:extLst>
              <a:ext uri="{FF2B5EF4-FFF2-40B4-BE49-F238E27FC236}">
                <a16:creationId xmlns="" xmlns:a16="http://schemas.microsoft.com/office/drawing/2014/main" id="{50ADED37-21C3-4250-BD9E-659F018A7978}"/>
              </a:ext>
            </a:extLst>
          </p:cNvPr>
          <p:cNvSpPr>
            <a:spLocks noGrp="1"/>
          </p:cNvSpPr>
          <p:nvPr>
            <p:ph type="ftr" sz="quarter" idx="11"/>
          </p:nvPr>
        </p:nvSpPr>
        <p:spPr>
          <a:xfrm>
            <a:off x="9270327" y="6440794"/>
            <a:ext cx="2915679" cy="365125"/>
          </a:xfrm>
        </p:spPr>
        <p:txBody>
          <a:bodyPr/>
          <a:lstStyle/>
          <a:p>
            <a:pPr algn="l"/>
            <a:r>
              <a:rPr lang="en-US" dirty="0"/>
              <a:t>INFRASTRUCTURE FUND PROGRESS REPORT</a:t>
            </a:r>
            <a:endParaRPr lang="ru-RU" dirty="0"/>
          </a:p>
        </p:txBody>
      </p:sp>
      <p:sp>
        <p:nvSpPr>
          <p:cNvPr id="8" name="Slide Number Placeholder 11">
            <a:extLst>
              <a:ext uri="{FF2B5EF4-FFF2-40B4-BE49-F238E27FC236}">
                <a16:creationId xmlns="" xmlns:a16="http://schemas.microsoft.com/office/drawing/2014/main" id="{6A33EBD9-6039-4A80-A424-306CCDF4B070}"/>
              </a:ext>
            </a:extLst>
          </p:cNvPr>
          <p:cNvSpPr>
            <a:spLocks noGrp="1"/>
          </p:cNvSpPr>
          <p:nvPr>
            <p:ph type="sldNum" sz="quarter" idx="12"/>
          </p:nvPr>
        </p:nvSpPr>
        <p:spPr>
          <a:xfrm>
            <a:off x="5592907" y="6411309"/>
            <a:ext cx="2743200" cy="365125"/>
          </a:xfrm>
        </p:spPr>
        <p:txBody>
          <a:bodyPr/>
          <a:lstStyle/>
          <a:p>
            <a:fld id="{D495E168-DA5E-4888-8D8A-92B118324C14}" type="slidenum">
              <a:rPr lang="ru-RU" sz="1800" smtClean="0">
                <a:solidFill>
                  <a:schemeClr val="bg1"/>
                </a:solidFill>
              </a:rPr>
              <a:pPr/>
              <a:t>17</a:t>
            </a:fld>
            <a:endParaRPr lang="ru-RU" sz="1800" dirty="0">
              <a:solidFill>
                <a:schemeClr val="bg1"/>
              </a:solidFill>
            </a:endParaRPr>
          </a:p>
        </p:txBody>
      </p:sp>
      <p:sp>
        <p:nvSpPr>
          <p:cNvPr id="15" name="Arrow: Pentagon 14">
            <a:extLst>
              <a:ext uri="{FF2B5EF4-FFF2-40B4-BE49-F238E27FC236}">
                <a16:creationId xmlns="" xmlns:a16="http://schemas.microsoft.com/office/drawing/2014/main" id="{A5DAF58D-0A83-48F2-8891-309017ECAA9E}"/>
              </a:ext>
            </a:extLst>
          </p:cNvPr>
          <p:cNvSpPr/>
          <p:nvPr/>
        </p:nvSpPr>
        <p:spPr>
          <a:xfrm rot="10800000">
            <a:off x="6166325" y="3871517"/>
            <a:ext cx="2915679" cy="848439"/>
          </a:xfrm>
          <a:prstGeom prst="homePlate">
            <a:avLst>
              <a:gd name="adj" fmla="val 23363"/>
            </a:avLst>
          </a:prstGeom>
          <a:solidFill>
            <a:schemeClr val="tx2">
              <a:lumMod val="25000"/>
              <a:lumOff val="75000"/>
            </a:schemeClr>
          </a:solidFill>
          <a:ln w="38100">
            <a:solidFill>
              <a:schemeClr val="bg1">
                <a:lumMod val="50000"/>
              </a:schemeClr>
            </a:solidFill>
          </a:ln>
          <a:effectLst/>
        </p:spPr>
        <p:txBody>
          <a:bodyPr wrap="none" anchor="ctr"/>
          <a:lstStyle/>
          <a:p>
            <a:pPr algn="ctr"/>
            <a:endParaRPr lang="en-US" b="1" dirty="0">
              <a:solidFill>
                <a:schemeClr val="tx1"/>
              </a:solidFill>
              <a:latin typeface="Arial" panose="020B0604020202020204" pitchFamily="34" charset="0"/>
              <a:ea typeface="HGGothicE" panose="020B0400000000000000" pitchFamily="49" charset="-128"/>
              <a:cs typeface="Arial" panose="020B0604020202020204" pitchFamily="34" charset="0"/>
            </a:endParaRPr>
          </a:p>
        </p:txBody>
      </p:sp>
      <p:sp>
        <p:nvSpPr>
          <p:cNvPr id="19" name="Arrow: Pentagon 18">
            <a:extLst>
              <a:ext uri="{FF2B5EF4-FFF2-40B4-BE49-F238E27FC236}">
                <a16:creationId xmlns="" xmlns:a16="http://schemas.microsoft.com/office/drawing/2014/main" id="{F2841D9A-A51E-4DAD-B4EE-027844A8B2B5}"/>
              </a:ext>
            </a:extLst>
          </p:cNvPr>
          <p:cNvSpPr/>
          <p:nvPr/>
        </p:nvSpPr>
        <p:spPr>
          <a:xfrm rot="10800000">
            <a:off x="6178346" y="2922012"/>
            <a:ext cx="2915679" cy="810171"/>
          </a:xfrm>
          <a:prstGeom prst="homePlate">
            <a:avLst>
              <a:gd name="adj" fmla="val 23363"/>
            </a:avLst>
          </a:prstGeom>
          <a:solidFill>
            <a:schemeClr val="tx2">
              <a:lumMod val="25000"/>
              <a:lumOff val="75000"/>
            </a:schemeClr>
          </a:solidFill>
          <a:ln w="38100">
            <a:solidFill>
              <a:schemeClr val="bg1">
                <a:lumMod val="50000"/>
              </a:schemeClr>
            </a:solidFill>
          </a:ln>
          <a:effectLst/>
        </p:spPr>
        <p:txBody>
          <a:bodyPr wrap="none" anchor="ctr"/>
          <a:lstStyle/>
          <a:p>
            <a:pPr algn="ctr"/>
            <a:endParaRPr lang="en-US" b="1" dirty="0">
              <a:solidFill>
                <a:schemeClr val="tx1"/>
              </a:solidFill>
              <a:latin typeface="Arial" panose="020B0604020202020204" pitchFamily="34" charset="0"/>
              <a:ea typeface="HGGothicE" panose="020B0400000000000000" pitchFamily="49" charset="-128"/>
              <a:cs typeface="Arial" panose="020B0604020202020204" pitchFamily="34" charset="0"/>
            </a:endParaRPr>
          </a:p>
        </p:txBody>
      </p:sp>
      <p:sp>
        <p:nvSpPr>
          <p:cNvPr id="20" name="TextBox 19">
            <a:extLst>
              <a:ext uri="{FF2B5EF4-FFF2-40B4-BE49-F238E27FC236}">
                <a16:creationId xmlns="" xmlns:a16="http://schemas.microsoft.com/office/drawing/2014/main" id="{E4B5C723-8BA7-4885-B6BF-F8309D7B0A6E}"/>
              </a:ext>
            </a:extLst>
          </p:cNvPr>
          <p:cNvSpPr txBox="1"/>
          <p:nvPr/>
        </p:nvSpPr>
        <p:spPr>
          <a:xfrm>
            <a:off x="6507965" y="3203986"/>
            <a:ext cx="2575582" cy="246221"/>
          </a:xfrm>
          <a:prstGeom prst="rect">
            <a:avLst/>
          </a:prstGeom>
          <a:noFill/>
          <a:ln w="6350">
            <a:noFill/>
          </a:ln>
        </p:spPr>
        <p:txBody>
          <a:bodyPr wrap="square" rtlCol="0">
            <a:spAutoFit/>
          </a:bodyPr>
          <a:lstStyle/>
          <a:p>
            <a:r>
              <a:rPr lang="en-US" sz="1000" dirty="0"/>
              <a:t>ADVANCED PROJECTS</a:t>
            </a:r>
          </a:p>
        </p:txBody>
      </p:sp>
      <p:sp>
        <p:nvSpPr>
          <p:cNvPr id="24" name="TextBox 23">
            <a:extLst>
              <a:ext uri="{FF2B5EF4-FFF2-40B4-BE49-F238E27FC236}">
                <a16:creationId xmlns="" xmlns:a16="http://schemas.microsoft.com/office/drawing/2014/main" id="{B4F1D80E-4D61-4629-A0B9-964C486BE620}"/>
              </a:ext>
            </a:extLst>
          </p:cNvPr>
          <p:cNvSpPr txBox="1"/>
          <p:nvPr/>
        </p:nvSpPr>
        <p:spPr>
          <a:xfrm>
            <a:off x="6506423" y="4162358"/>
            <a:ext cx="2575582" cy="400110"/>
          </a:xfrm>
          <a:prstGeom prst="rect">
            <a:avLst/>
          </a:prstGeom>
          <a:noFill/>
          <a:ln w="6350">
            <a:noFill/>
          </a:ln>
        </p:spPr>
        <p:txBody>
          <a:bodyPr wrap="square" rtlCol="0">
            <a:spAutoFit/>
          </a:bodyPr>
          <a:lstStyle/>
          <a:p>
            <a:pPr algn="l"/>
            <a:r>
              <a:rPr lang="en-US" sz="1000" dirty="0"/>
              <a:t>2022 BFI SUBMISSIONS</a:t>
            </a:r>
          </a:p>
          <a:p>
            <a:pPr algn="l"/>
            <a:r>
              <a:rPr lang="en-US" sz="1000" dirty="0"/>
              <a:t>NEW IF PIPELINE </a:t>
            </a:r>
          </a:p>
        </p:txBody>
      </p:sp>
      <p:sp>
        <p:nvSpPr>
          <p:cNvPr id="25" name="TextBox 24">
            <a:extLst>
              <a:ext uri="{FF2B5EF4-FFF2-40B4-BE49-F238E27FC236}">
                <a16:creationId xmlns="" xmlns:a16="http://schemas.microsoft.com/office/drawing/2014/main" id="{F3C60E0F-CC0B-4338-8838-F1260CA788AF}"/>
              </a:ext>
            </a:extLst>
          </p:cNvPr>
          <p:cNvSpPr txBox="1"/>
          <p:nvPr/>
        </p:nvSpPr>
        <p:spPr>
          <a:xfrm>
            <a:off x="6529174" y="6085319"/>
            <a:ext cx="2575582" cy="246221"/>
          </a:xfrm>
          <a:prstGeom prst="rect">
            <a:avLst/>
          </a:prstGeom>
          <a:noFill/>
          <a:ln w="6350">
            <a:noFill/>
          </a:ln>
        </p:spPr>
        <p:txBody>
          <a:bodyPr wrap="square" rtlCol="0">
            <a:spAutoFit/>
          </a:bodyPr>
          <a:lstStyle>
            <a:defPPr>
              <a:defRPr lang="en-US"/>
            </a:defPPr>
            <a:lvl1pPr algn="ctr">
              <a:defRPr sz="900"/>
            </a:lvl1pPr>
          </a:lstStyle>
          <a:p>
            <a:pPr algn="l"/>
            <a:r>
              <a:rPr lang="en-US" sz="1000" dirty="0"/>
              <a:t>IF KEY RISKS</a:t>
            </a:r>
          </a:p>
        </p:txBody>
      </p:sp>
      <p:sp>
        <p:nvSpPr>
          <p:cNvPr id="26" name="TextBox 25">
            <a:extLst>
              <a:ext uri="{FF2B5EF4-FFF2-40B4-BE49-F238E27FC236}">
                <a16:creationId xmlns="" xmlns:a16="http://schemas.microsoft.com/office/drawing/2014/main" id="{B031972D-D788-4B19-8837-16CD8C2B1354}"/>
              </a:ext>
            </a:extLst>
          </p:cNvPr>
          <p:cNvSpPr txBox="1"/>
          <p:nvPr/>
        </p:nvSpPr>
        <p:spPr>
          <a:xfrm>
            <a:off x="4756618" y="2447831"/>
            <a:ext cx="848309" cy="369332"/>
          </a:xfrm>
          <a:prstGeom prst="rect">
            <a:avLst/>
          </a:prstGeom>
          <a:noFill/>
        </p:spPr>
        <p:txBody>
          <a:bodyPr wrap="none" rtlCol="0">
            <a:spAutoFit/>
          </a:bodyPr>
          <a:lstStyle/>
          <a:p>
            <a:r>
              <a:rPr lang="en-ZA" dirty="0"/>
              <a:t>Page:</a:t>
            </a:r>
            <a:endParaRPr lang="en-US" dirty="0"/>
          </a:p>
        </p:txBody>
      </p:sp>
      <p:sp>
        <p:nvSpPr>
          <p:cNvPr id="27" name="TextBox 26">
            <a:extLst>
              <a:ext uri="{FF2B5EF4-FFF2-40B4-BE49-F238E27FC236}">
                <a16:creationId xmlns="" xmlns:a16="http://schemas.microsoft.com/office/drawing/2014/main" id="{8632773D-C70B-4E10-88E0-4037EE1A5B71}"/>
              </a:ext>
            </a:extLst>
          </p:cNvPr>
          <p:cNvSpPr txBox="1"/>
          <p:nvPr/>
        </p:nvSpPr>
        <p:spPr>
          <a:xfrm>
            <a:off x="6630314" y="2447831"/>
            <a:ext cx="1435008" cy="369332"/>
          </a:xfrm>
          <a:prstGeom prst="rect">
            <a:avLst/>
          </a:prstGeom>
          <a:noFill/>
        </p:spPr>
        <p:txBody>
          <a:bodyPr wrap="none" rtlCol="0">
            <a:spAutoFit/>
          </a:bodyPr>
          <a:lstStyle/>
          <a:p>
            <a:r>
              <a:rPr lang="en-ZA" dirty="0"/>
              <a:t>Description</a:t>
            </a:r>
            <a:endParaRPr lang="en-US" dirty="0"/>
          </a:p>
        </p:txBody>
      </p:sp>
      <p:sp>
        <p:nvSpPr>
          <p:cNvPr id="30" name="Slide Number Placeholder 11">
            <a:extLst>
              <a:ext uri="{FF2B5EF4-FFF2-40B4-BE49-F238E27FC236}">
                <a16:creationId xmlns="" xmlns:a16="http://schemas.microsoft.com/office/drawing/2014/main" id="{28714362-0B18-4644-9F42-277D45BA2F18}"/>
              </a:ext>
            </a:extLst>
          </p:cNvPr>
          <p:cNvSpPr txBox="1">
            <a:spLocks/>
          </p:cNvSpPr>
          <p:nvPr/>
        </p:nvSpPr>
        <p:spPr>
          <a:xfrm>
            <a:off x="8486361" y="581580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95E168-DA5E-4888-8D8A-92B118324C14}" type="slidenum">
              <a:rPr lang="ru-RU" sz="1800" smtClean="0">
                <a:solidFill>
                  <a:schemeClr val="bg1"/>
                </a:solidFill>
              </a:rPr>
              <a:pPr/>
              <a:t>17</a:t>
            </a:fld>
            <a:endParaRPr lang="ru-RU" sz="1800" dirty="0">
              <a:solidFill>
                <a:schemeClr val="bg1"/>
              </a:solidFill>
            </a:endParaRPr>
          </a:p>
        </p:txBody>
      </p:sp>
      <p:sp>
        <p:nvSpPr>
          <p:cNvPr id="32" name="TextBox 31">
            <a:extLst>
              <a:ext uri="{FF2B5EF4-FFF2-40B4-BE49-F238E27FC236}">
                <a16:creationId xmlns="" xmlns:a16="http://schemas.microsoft.com/office/drawing/2014/main" id="{FCBBC679-1C99-4D60-89CC-8A14F37D18AC}"/>
              </a:ext>
            </a:extLst>
          </p:cNvPr>
          <p:cNvSpPr txBox="1"/>
          <p:nvPr/>
        </p:nvSpPr>
        <p:spPr>
          <a:xfrm>
            <a:off x="1519494" y="3184081"/>
            <a:ext cx="3237124" cy="369332"/>
          </a:xfrm>
          <a:prstGeom prst="rect">
            <a:avLst/>
          </a:prstGeom>
          <a:noFill/>
        </p:spPr>
        <p:txBody>
          <a:bodyPr wrap="square">
            <a:spAutoFit/>
          </a:bodyPr>
          <a:lstStyle/>
          <a:p>
            <a:pPr lvl="0">
              <a:lnSpc>
                <a:spcPct val="100000"/>
              </a:lnSpc>
            </a:pPr>
            <a:r>
              <a:rPr lang="en-US" b="1" dirty="0"/>
              <a:t>ADVANCED PROJECTS UPDATE</a:t>
            </a:r>
          </a:p>
        </p:txBody>
      </p:sp>
      <p:sp>
        <p:nvSpPr>
          <p:cNvPr id="33" name="TextBox 32">
            <a:extLst>
              <a:ext uri="{FF2B5EF4-FFF2-40B4-BE49-F238E27FC236}">
                <a16:creationId xmlns="" xmlns:a16="http://schemas.microsoft.com/office/drawing/2014/main" id="{A677467A-9955-416B-AA2D-3B0A534B6763}"/>
              </a:ext>
            </a:extLst>
          </p:cNvPr>
          <p:cNvSpPr txBox="1"/>
          <p:nvPr/>
        </p:nvSpPr>
        <p:spPr>
          <a:xfrm>
            <a:off x="1442434" y="81566"/>
            <a:ext cx="3962400" cy="954107"/>
          </a:xfrm>
          <a:prstGeom prst="rect">
            <a:avLst/>
          </a:prstGeom>
          <a:noFill/>
        </p:spPr>
        <p:txBody>
          <a:bodyPr wrap="square" rtlCol="0">
            <a:spAutoFit/>
          </a:bodyPr>
          <a:lstStyle/>
          <a:p>
            <a:r>
              <a:rPr lang="en-US" sz="2800" dirty="0">
                <a:solidFill>
                  <a:schemeClr val="bg1">
                    <a:lumMod val="65000"/>
                  </a:schemeClr>
                </a:solidFill>
                <a:latin typeface="Aharoni" panose="02010803020104030203" pitchFamily="2" charset="-79"/>
                <a:cs typeface="Aharoni" panose="02010803020104030203" pitchFamily="2" charset="-79"/>
              </a:rPr>
              <a:t>INFRASTRUCTURE FUND</a:t>
            </a:r>
          </a:p>
        </p:txBody>
      </p:sp>
      <p:pic>
        <p:nvPicPr>
          <p:cNvPr id="34" name="Picture 33">
            <a:extLst>
              <a:ext uri="{FF2B5EF4-FFF2-40B4-BE49-F238E27FC236}">
                <a16:creationId xmlns="" xmlns:a16="http://schemas.microsoft.com/office/drawing/2014/main" id="{F842BC93-33D8-4FE0-8E74-28F07C5C933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Effect>
                      <a14:saturation sat="400000"/>
                    </a14:imgEffect>
                  </a14:imgLayer>
                </a14:imgProps>
              </a:ext>
            </a:extLst>
          </a:blip>
          <a:stretch>
            <a:fillRect/>
          </a:stretch>
        </p:blipFill>
        <p:spPr>
          <a:xfrm>
            <a:off x="10749566" y="98946"/>
            <a:ext cx="1239264" cy="1193845"/>
          </a:xfrm>
          <a:prstGeom prst="ellipse">
            <a:avLst/>
          </a:prstGeom>
          <a:ln w="63500" cap="rnd">
            <a:solidFill>
              <a:schemeClr val="bg1">
                <a:lumMod val="9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8" name="Rectangle 37">
            <a:extLst>
              <a:ext uri="{FF2B5EF4-FFF2-40B4-BE49-F238E27FC236}">
                <a16:creationId xmlns="" xmlns:a16="http://schemas.microsoft.com/office/drawing/2014/main" id="{E57C6F39-2F51-476C-9556-971EAE817F60}"/>
              </a:ext>
            </a:extLst>
          </p:cNvPr>
          <p:cNvSpPr/>
          <p:nvPr/>
        </p:nvSpPr>
        <p:spPr>
          <a:xfrm>
            <a:off x="1508543" y="4085317"/>
            <a:ext cx="3129566" cy="400111"/>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2700000" scaled="1"/>
            <a:tileRect/>
          </a:gra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41" name="TextBox 40">
            <a:extLst>
              <a:ext uri="{FF2B5EF4-FFF2-40B4-BE49-F238E27FC236}">
                <a16:creationId xmlns="" xmlns:a16="http://schemas.microsoft.com/office/drawing/2014/main" id="{CCEE47FF-03FE-48DB-9C25-1CCE5C24FC6E}"/>
              </a:ext>
            </a:extLst>
          </p:cNvPr>
          <p:cNvSpPr txBox="1"/>
          <p:nvPr/>
        </p:nvSpPr>
        <p:spPr>
          <a:xfrm>
            <a:off x="1485363" y="4076820"/>
            <a:ext cx="3089186" cy="369332"/>
          </a:xfrm>
          <a:prstGeom prst="rect">
            <a:avLst/>
          </a:prstGeom>
          <a:noFill/>
        </p:spPr>
        <p:txBody>
          <a:bodyPr wrap="square">
            <a:spAutoFit/>
          </a:bodyPr>
          <a:lstStyle/>
          <a:p>
            <a:pPr lvl="0">
              <a:lnSpc>
                <a:spcPct val="100000"/>
              </a:lnSpc>
            </a:pPr>
            <a:r>
              <a:rPr lang="en-US" b="1" dirty="0"/>
              <a:t>CURRENT BFI SUBMISSIONS</a:t>
            </a:r>
          </a:p>
        </p:txBody>
      </p:sp>
      <p:graphicFrame>
        <p:nvGraphicFramePr>
          <p:cNvPr id="40" name="Table Placeholder 6">
            <a:extLst>
              <a:ext uri="{FF2B5EF4-FFF2-40B4-BE49-F238E27FC236}">
                <a16:creationId xmlns="" xmlns:a16="http://schemas.microsoft.com/office/drawing/2014/main" id="{13AD5C43-E680-4CAD-9CB8-3C4B96861499}"/>
              </a:ext>
            </a:extLst>
          </p:cNvPr>
          <p:cNvGraphicFramePr>
            <a:graphicFrameLocks noGrp="1"/>
          </p:cNvGraphicFramePr>
          <p:nvPr>
            <p:ph type="tbl" sz="quarter" idx="17"/>
          </p:nvPr>
        </p:nvGraphicFramePr>
        <p:xfrm>
          <a:off x="6313660" y="168990"/>
          <a:ext cx="3962399" cy="2044235"/>
        </p:xfrm>
        <a:graphic>
          <a:graphicData uri="http://schemas.openxmlformats.org/drawingml/2006/table">
            <a:tbl>
              <a:tblPr firstRow="1" bandRow="1">
                <a:tableStyleId>{5C22544A-7EE6-4342-B048-85BDC9FD1C3A}</a:tableStyleId>
              </a:tblPr>
              <a:tblGrid>
                <a:gridCol w="299589">
                  <a:extLst>
                    <a:ext uri="{9D8B030D-6E8A-4147-A177-3AD203B41FA5}">
                      <a16:colId xmlns="" xmlns:a16="http://schemas.microsoft.com/office/drawing/2014/main" val="3413721457"/>
                    </a:ext>
                  </a:extLst>
                </a:gridCol>
                <a:gridCol w="1016400">
                  <a:extLst>
                    <a:ext uri="{9D8B030D-6E8A-4147-A177-3AD203B41FA5}">
                      <a16:colId xmlns="" xmlns:a16="http://schemas.microsoft.com/office/drawing/2014/main" val="2742567690"/>
                    </a:ext>
                  </a:extLst>
                </a:gridCol>
                <a:gridCol w="2646410">
                  <a:extLst>
                    <a:ext uri="{9D8B030D-6E8A-4147-A177-3AD203B41FA5}">
                      <a16:colId xmlns="" xmlns:a16="http://schemas.microsoft.com/office/drawing/2014/main" val="529259489"/>
                    </a:ext>
                  </a:extLst>
                </a:gridCol>
              </a:tblGrid>
              <a:tr h="256289">
                <a:tc>
                  <a:txBody>
                    <a:bodyPr/>
                    <a:lstStyle/>
                    <a:p>
                      <a:endParaRPr lang="ru-RU" sz="12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l"/>
                      <a:r>
                        <a:rPr lang="en-US" sz="1050" dirty="0">
                          <a:latin typeface="+mn-lt"/>
                        </a:rPr>
                        <a:t>ACRONYM</a:t>
                      </a:r>
                      <a:endParaRPr lang="ru-RU" sz="1050" dirty="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l"/>
                      <a:r>
                        <a:rPr lang="en-US" sz="1050" dirty="0">
                          <a:latin typeface="+mn-lt"/>
                        </a:rPr>
                        <a:t>MEANING</a:t>
                      </a:r>
                      <a:endParaRPr lang="ru-RU" sz="1050" dirty="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2796388793"/>
                  </a:ext>
                </a:extLst>
              </a:tr>
              <a:tr h="267523">
                <a:tc>
                  <a:txBody>
                    <a:bodyPr/>
                    <a:lstStyle/>
                    <a:p>
                      <a:pPr marL="0" algn="ctr" defTabSz="914400" rtl="0" eaLnBrk="1" latinLnBrk="0" hangingPunct="1"/>
                      <a:r>
                        <a:rPr lang="en-US" sz="1000" b="1" i="0" kern="1200" dirty="0">
                          <a:solidFill>
                            <a:schemeClr val="bg1"/>
                          </a:solidFill>
                          <a:latin typeface="+mn-lt"/>
                          <a:ea typeface="+mn-ea"/>
                          <a:cs typeface="+mn-cs"/>
                        </a:rPr>
                        <a:t>1</a:t>
                      </a:r>
                      <a:endParaRPr lang="ru-RU" sz="1000" b="1" i="0" kern="1200" dirty="0">
                        <a:solidFill>
                          <a:schemeClr val="bg1"/>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latinLnBrk="0" hangingPunct="1"/>
                      <a:r>
                        <a:rPr lang="en-US" sz="1000" i="0" kern="1200" dirty="0">
                          <a:solidFill>
                            <a:schemeClr val="tx1">
                              <a:lumMod val="65000"/>
                              <a:lumOff val="35000"/>
                            </a:schemeClr>
                          </a:solidFill>
                          <a:latin typeface="+mn-lt"/>
                          <a:ea typeface="+mn-ea"/>
                          <a:cs typeface="+mn-cs"/>
                        </a:rPr>
                        <a:t>IIC</a:t>
                      </a:r>
                      <a:endParaRPr lang="ru-RU" sz="1000" i="0" kern="1200" dirty="0">
                        <a:solidFill>
                          <a:schemeClr val="tx1">
                            <a:lumMod val="65000"/>
                            <a:lumOff val="3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algn="l" defTabSz="914400" rtl="0" eaLnBrk="1" latinLnBrk="0" hangingPunct="1"/>
                      <a:r>
                        <a:rPr lang="en-US" sz="1000" i="0" kern="1200" dirty="0">
                          <a:solidFill>
                            <a:schemeClr val="tx1">
                              <a:lumMod val="65000"/>
                              <a:lumOff val="35000"/>
                            </a:schemeClr>
                          </a:solidFill>
                          <a:latin typeface="+mn-lt"/>
                          <a:ea typeface="+mn-ea"/>
                          <a:cs typeface="+mn-cs"/>
                        </a:rPr>
                        <a:t>INFRASTRUCTURE INVESTMENT COMMITTEE</a:t>
                      </a:r>
                      <a:endParaRPr lang="ru-RU" sz="1000" i="0" kern="1200" dirty="0">
                        <a:solidFill>
                          <a:schemeClr val="tx1">
                            <a:lumMod val="65000"/>
                            <a:lumOff val="35000"/>
                          </a:schemeClr>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 xmlns:a16="http://schemas.microsoft.com/office/drawing/2014/main" val="2220844750"/>
                  </a:ext>
                </a:extLst>
              </a:tr>
              <a:tr h="24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noProof="0" dirty="0">
                          <a:solidFill>
                            <a:schemeClr val="bg1"/>
                          </a:solidFill>
                          <a:latin typeface="+mn-lt"/>
                          <a:ea typeface="+mn-ea"/>
                          <a:cs typeface="+mn-cs"/>
                        </a:rPr>
                        <a:t>2</a:t>
                      </a:r>
                      <a:endParaRPr lang="ru-RU" sz="10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n-US" sz="1000" i="0" kern="1200" dirty="0">
                          <a:solidFill>
                            <a:schemeClr val="tx1">
                              <a:lumMod val="65000"/>
                              <a:lumOff val="35000"/>
                            </a:schemeClr>
                          </a:solidFill>
                          <a:latin typeface="+mn-lt"/>
                          <a:ea typeface="+mn-ea"/>
                          <a:cs typeface="+mn-cs"/>
                        </a:rPr>
                        <a:t>DWS</a:t>
                      </a:r>
                      <a:endParaRPr lang="ru-RU" sz="10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ZA" sz="1000" i="0" kern="1200" dirty="0">
                          <a:solidFill>
                            <a:schemeClr val="tx1">
                              <a:lumMod val="65000"/>
                              <a:lumOff val="35000"/>
                            </a:schemeClr>
                          </a:solidFill>
                          <a:latin typeface="+mn-lt"/>
                          <a:ea typeface="+mn-ea"/>
                          <a:cs typeface="+mn-cs"/>
                        </a:rPr>
                        <a:t>DEPARTMENT OF WATER AND SANITATION</a:t>
                      </a:r>
                      <a:endParaRPr lang="ru-RU" sz="10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7549748"/>
                  </a:ext>
                </a:extLst>
              </a:tr>
              <a:tr h="24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0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n-US" sz="1000" i="0" kern="1200" dirty="0">
                          <a:solidFill>
                            <a:schemeClr val="tx1">
                              <a:lumMod val="65000"/>
                              <a:lumOff val="35000"/>
                            </a:schemeClr>
                          </a:solidFill>
                          <a:latin typeface="+mn-lt"/>
                          <a:ea typeface="+mn-ea"/>
                          <a:cs typeface="+mn-cs"/>
                        </a:rPr>
                        <a:t>JW</a:t>
                      </a:r>
                      <a:endParaRPr lang="ru-RU" sz="10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000" i="0" kern="1200" dirty="0">
                          <a:solidFill>
                            <a:schemeClr val="tx1">
                              <a:lumMod val="65000"/>
                              <a:lumOff val="35000"/>
                            </a:schemeClr>
                          </a:solidFill>
                          <a:latin typeface="+mn-lt"/>
                          <a:ea typeface="+mn-ea"/>
                          <a:cs typeface="+mn-cs"/>
                        </a:rPr>
                        <a:t>JOHANNESBURG WATER</a:t>
                      </a:r>
                      <a:endParaRPr lang="ru-RU" sz="10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587396038"/>
                  </a:ext>
                </a:extLst>
              </a:tr>
              <a:tr h="253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noProof="0" dirty="0">
                          <a:solidFill>
                            <a:schemeClr val="bg1"/>
                          </a:solidFill>
                          <a:latin typeface="+mn-lt"/>
                          <a:ea typeface="+mn-ea"/>
                          <a:cs typeface="+mn-cs"/>
                        </a:rPr>
                        <a:t>3</a:t>
                      </a:r>
                      <a:endParaRPr lang="ru-RU" sz="10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latinLnBrk="0" hangingPunct="1"/>
                      <a:r>
                        <a:rPr lang="en-US" sz="1000" i="0" kern="1200" dirty="0">
                          <a:solidFill>
                            <a:schemeClr val="tx1">
                              <a:lumMod val="65000"/>
                              <a:lumOff val="35000"/>
                            </a:schemeClr>
                          </a:solidFill>
                          <a:latin typeface="+mn-lt"/>
                          <a:ea typeface="+mn-ea"/>
                          <a:cs typeface="+mn-cs"/>
                        </a:rPr>
                        <a:t>MW</a:t>
                      </a:r>
                      <a:endParaRPr lang="ru-RU" sz="10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algn="l" defTabSz="914400" rtl="0" eaLnBrk="1" latinLnBrk="0" hangingPunct="1"/>
                      <a:r>
                        <a:rPr lang="en-US" sz="900" i="0" kern="1200" dirty="0">
                          <a:solidFill>
                            <a:schemeClr val="tx1">
                              <a:lumMod val="65000"/>
                              <a:lumOff val="35000"/>
                            </a:schemeClr>
                          </a:solidFill>
                          <a:latin typeface="+mn-lt"/>
                          <a:ea typeface="+mn-ea"/>
                          <a:cs typeface="+mn-cs"/>
                        </a:rPr>
                        <a:t>MAGALIES WATER</a:t>
                      </a:r>
                      <a:endParaRPr lang="ru-RU" sz="9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 xmlns:a16="http://schemas.microsoft.com/office/drawing/2014/main" val="405194377"/>
                  </a:ext>
                </a:extLst>
              </a:tr>
              <a:tr h="253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0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latinLnBrk="0" hangingPunct="1"/>
                      <a:r>
                        <a:rPr lang="en-US" sz="1000" i="0" kern="1200" dirty="0">
                          <a:solidFill>
                            <a:schemeClr val="tx1">
                              <a:lumMod val="65000"/>
                              <a:lumOff val="35000"/>
                            </a:schemeClr>
                          </a:solidFill>
                          <a:latin typeface="+mn-lt"/>
                          <a:ea typeface="+mn-ea"/>
                          <a:cs typeface="+mn-cs"/>
                        </a:rPr>
                        <a:t>SHP</a:t>
                      </a:r>
                      <a:endParaRPr lang="ru-RU" sz="10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algn="l" defTabSz="914400" rtl="0" eaLnBrk="1" latinLnBrk="0" hangingPunct="1"/>
                      <a:r>
                        <a:rPr lang="en-US" sz="900" i="0" kern="1200" dirty="0">
                          <a:solidFill>
                            <a:schemeClr val="tx1">
                              <a:lumMod val="65000"/>
                              <a:lumOff val="35000"/>
                            </a:schemeClr>
                          </a:solidFill>
                          <a:latin typeface="+mn-lt"/>
                          <a:ea typeface="+mn-ea"/>
                          <a:cs typeface="+mn-cs"/>
                        </a:rPr>
                        <a:t>SOCIAL HOUSING PROGRAMME</a:t>
                      </a:r>
                      <a:endParaRPr lang="ru-RU" sz="9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 xmlns:a16="http://schemas.microsoft.com/office/drawing/2014/main" val="3596298724"/>
                  </a:ext>
                </a:extLst>
              </a:tr>
              <a:tr h="262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noProof="0" dirty="0">
                          <a:solidFill>
                            <a:schemeClr val="bg1"/>
                          </a:solidFill>
                          <a:latin typeface="+mn-lt"/>
                          <a:ea typeface="+mn-ea"/>
                          <a:cs typeface="+mn-cs"/>
                        </a:rPr>
                        <a:t>4</a:t>
                      </a:r>
                      <a:endParaRPr lang="ru-RU" sz="10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n-US" sz="1000" i="0" kern="1200" dirty="0">
                          <a:solidFill>
                            <a:schemeClr val="tx1">
                              <a:lumMod val="65000"/>
                              <a:lumOff val="35000"/>
                            </a:schemeClr>
                          </a:solidFill>
                          <a:latin typeface="+mn-lt"/>
                          <a:ea typeface="+mn-ea"/>
                          <a:cs typeface="+mn-cs"/>
                        </a:rPr>
                        <a:t>POE</a:t>
                      </a:r>
                      <a:endParaRPr lang="ru-RU" sz="10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900" i="0" kern="1200" dirty="0">
                          <a:solidFill>
                            <a:schemeClr val="tx1">
                              <a:lumMod val="65000"/>
                              <a:lumOff val="35000"/>
                            </a:schemeClr>
                          </a:solidFill>
                          <a:latin typeface="+mn-lt"/>
                          <a:ea typeface="+mn-ea"/>
                          <a:cs typeface="+mn-cs"/>
                        </a:rPr>
                        <a:t>PORTS OF ENTRY</a:t>
                      </a:r>
                      <a:endParaRPr lang="ru-RU" sz="9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716046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noProof="0" dirty="0">
                          <a:solidFill>
                            <a:schemeClr val="bg1"/>
                          </a:solidFill>
                          <a:latin typeface="+mn-lt"/>
                          <a:ea typeface="+mn-ea"/>
                          <a:cs typeface="+mn-cs"/>
                        </a:rPr>
                        <a:t>5</a:t>
                      </a:r>
                      <a:endParaRPr lang="ru-RU" sz="10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latinLnBrk="0" hangingPunct="1"/>
                      <a:r>
                        <a:rPr lang="en-US" sz="1000" i="0" kern="1200" dirty="0">
                          <a:solidFill>
                            <a:schemeClr val="tx1">
                              <a:lumMod val="65000"/>
                              <a:lumOff val="35000"/>
                            </a:schemeClr>
                          </a:solidFill>
                          <a:latin typeface="+mn-lt"/>
                          <a:ea typeface="+mn-ea"/>
                          <a:cs typeface="+mn-cs"/>
                        </a:rPr>
                        <a:t>TCTA</a:t>
                      </a:r>
                      <a:endParaRPr lang="ru-RU" sz="10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algn="l" defTabSz="914400" rtl="0" eaLnBrk="1" latinLnBrk="0" hangingPunct="1"/>
                      <a:r>
                        <a:rPr lang="en-US" sz="1000" i="0" kern="1200" dirty="0">
                          <a:solidFill>
                            <a:schemeClr val="tx1">
                              <a:lumMod val="65000"/>
                              <a:lumOff val="35000"/>
                            </a:schemeClr>
                          </a:solidFill>
                          <a:latin typeface="+mn-lt"/>
                          <a:ea typeface="+mn-ea"/>
                          <a:cs typeface="+mn-cs"/>
                        </a:rPr>
                        <a:t>TRANS-CALEDON TUNNEL AUTHORITY</a:t>
                      </a:r>
                      <a:endParaRPr lang="ru-RU" sz="10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 xmlns:a16="http://schemas.microsoft.com/office/drawing/2014/main" val="3455450201"/>
                  </a:ext>
                </a:extLst>
              </a:tr>
            </a:tbl>
          </a:graphicData>
        </a:graphic>
      </p:graphicFrame>
      <p:pic>
        <p:nvPicPr>
          <p:cNvPr id="42" name="Picture 41">
            <a:extLst>
              <a:ext uri="{FF2B5EF4-FFF2-40B4-BE49-F238E27FC236}">
                <a16:creationId xmlns="" xmlns:a16="http://schemas.microsoft.com/office/drawing/2014/main" id="{9C506069-A221-4ED7-871E-1D62B7407056}"/>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8800"/>
                    </a14:imgEffect>
                    <a14:imgEffect>
                      <a14:saturation sat="66000"/>
                    </a14:imgEffect>
                  </a14:imgLayer>
                </a14:imgProps>
              </a:ext>
            </a:extLst>
          </a:blip>
          <a:stretch>
            <a:fillRect/>
          </a:stretch>
        </p:blipFill>
        <p:spPr>
          <a:xfrm>
            <a:off x="1143877" y="3240328"/>
            <a:ext cx="298557" cy="28761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4" name="Picture 43">
            <a:extLst>
              <a:ext uri="{FF2B5EF4-FFF2-40B4-BE49-F238E27FC236}">
                <a16:creationId xmlns="" xmlns:a16="http://schemas.microsoft.com/office/drawing/2014/main" id="{97FDD49B-9358-4DB9-AEED-8F296DED9012}"/>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8800"/>
                    </a14:imgEffect>
                    <a14:imgEffect>
                      <a14:saturation sat="66000"/>
                    </a14:imgEffect>
                  </a14:imgLayer>
                </a14:imgProps>
              </a:ext>
            </a:extLst>
          </a:blip>
          <a:stretch>
            <a:fillRect/>
          </a:stretch>
        </p:blipFill>
        <p:spPr>
          <a:xfrm>
            <a:off x="1131856" y="4135075"/>
            <a:ext cx="298557" cy="28761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5" name="Arrow: Pentagon 34">
            <a:extLst>
              <a:ext uri="{FF2B5EF4-FFF2-40B4-BE49-F238E27FC236}">
                <a16:creationId xmlns="" xmlns:a16="http://schemas.microsoft.com/office/drawing/2014/main" id="{68F44C70-901C-4CA6-8E17-F764652E8D52}"/>
              </a:ext>
            </a:extLst>
          </p:cNvPr>
          <p:cNvSpPr/>
          <p:nvPr/>
        </p:nvSpPr>
        <p:spPr>
          <a:xfrm rot="10800000">
            <a:off x="6166325" y="4856738"/>
            <a:ext cx="2915679" cy="848439"/>
          </a:xfrm>
          <a:prstGeom prst="homePlate">
            <a:avLst>
              <a:gd name="adj" fmla="val 23363"/>
            </a:avLst>
          </a:prstGeom>
          <a:solidFill>
            <a:schemeClr val="tx2">
              <a:lumMod val="25000"/>
              <a:lumOff val="75000"/>
            </a:schemeClr>
          </a:solidFill>
          <a:ln w="38100">
            <a:solidFill>
              <a:schemeClr val="bg1">
                <a:lumMod val="50000"/>
              </a:schemeClr>
            </a:solidFill>
          </a:ln>
          <a:effectLst/>
        </p:spPr>
        <p:txBody>
          <a:bodyPr wrap="none" anchor="ctr"/>
          <a:lstStyle/>
          <a:p>
            <a:pPr algn="ctr"/>
            <a:endParaRPr lang="en-US" b="1" dirty="0">
              <a:solidFill>
                <a:schemeClr val="tx1"/>
              </a:solidFill>
              <a:latin typeface="Arial" panose="020B0604020202020204" pitchFamily="34" charset="0"/>
              <a:ea typeface="HGGothicE" panose="020B0400000000000000" pitchFamily="49" charset="-128"/>
              <a:cs typeface="Arial" panose="020B0604020202020204" pitchFamily="34" charset="0"/>
            </a:endParaRPr>
          </a:p>
        </p:txBody>
      </p:sp>
      <p:sp>
        <p:nvSpPr>
          <p:cNvPr id="47" name="TextBox 46">
            <a:extLst>
              <a:ext uri="{FF2B5EF4-FFF2-40B4-BE49-F238E27FC236}">
                <a16:creationId xmlns="" xmlns:a16="http://schemas.microsoft.com/office/drawing/2014/main" id="{E8FF9CEE-550B-4F7D-93DC-04CB54E11342}"/>
              </a:ext>
            </a:extLst>
          </p:cNvPr>
          <p:cNvSpPr txBox="1"/>
          <p:nvPr/>
        </p:nvSpPr>
        <p:spPr>
          <a:xfrm>
            <a:off x="6506423" y="5147579"/>
            <a:ext cx="2575582" cy="400110"/>
          </a:xfrm>
          <a:prstGeom prst="rect">
            <a:avLst/>
          </a:prstGeom>
          <a:noFill/>
          <a:ln w="6350">
            <a:noFill/>
          </a:ln>
        </p:spPr>
        <p:txBody>
          <a:bodyPr wrap="square" rtlCol="0">
            <a:spAutoFit/>
          </a:bodyPr>
          <a:lstStyle/>
          <a:p>
            <a:pPr algn="l"/>
            <a:r>
              <a:rPr lang="en-US" sz="1000" dirty="0"/>
              <a:t>NEW PROJECTS REQUESTING IIC APPROVAL (TO BE INCLUDED IN IF PIPELINE)</a:t>
            </a:r>
          </a:p>
        </p:txBody>
      </p:sp>
      <p:sp>
        <p:nvSpPr>
          <p:cNvPr id="48" name="Rectangle 47">
            <a:extLst>
              <a:ext uri="{FF2B5EF4-FFF2-40B4-BE49-F238E27FC236}">
                <a16:creationId xmlns="" xmlns:a16="http://schemas.microsoft.com/office/drawing/2014/main" id="{6ACF0E00-8932-4847-9086-7B926EF959C1}"/>
              </a:ext>
            </a:extLst>
          </p:cNvPr>
          <p:cNvSpPr/>
          <p:nvPr/>
        </p:nvSpPr>
        <p:spPr>
          <a:xfrm>
            <a:off x="1508543" y="4949436"/>
            <a:ext cx="3129566" cy="663041"/>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2700000" scaled="1"/>
            <a:tileRect/>
          </a:gra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9" name="TextBox 48">
            <a:extLst>
              <a:ext uri="{FF2B5EF4-FFF2-40B4-BE49-F238E27FC236}">
                <a16:creationId xmlns="" xmlns:a16="http://schemas.microsoft.com/office/drawing/2014/main" id="{65B5907A-479A-42B2-A37C-97CF756BB50A}"/>
              </a:ext>
            </a:extLst>
          </p:cNvPr>
          <p:cNvSpPr txBox="1"/>
          <p:nvPr/>
        </p:nvSpPr>
        <p:spPr>
          <a:xfrm>
            <a:off x="1485363" y="4940939"/>
            <a:ext cx="3089186" cy="646331"/>
          </a:xfrm>
          <a:prstGeom prst="rect">
            <a:avLst/>
          </a:prstGeom>
          <a:noFill/>
        </p:spPr>
        <p:txBody>
          <a:bodyPr wrap="square">
            <a:spAutoFit/>
          </a:bodyPr>
          <a:lstStyle/>
          <a:p>
            <a:pPr lvl="0">
              <a:lnSpc>
                <a:spcPct val="100000"/>
              </a:lnSpc>
            </a:pPr>
            <a:r>
              <a:rPr lang="en-US" b="1" dirty="0"/>
              <a:t>NEW PIPELINE – TO BE SUBMITTED TO IIC</a:t>
            </a:r>
          </a:p>
        </p:txBody>
      </p:sp>
      <p:pic>
        <p:nvPicPr>
          <p:cNvPr id="50" name="Picture 49">
            <a:extLst>
              <a:ext uri="{FF2B5EF4-FFF2-40B4-BE49-F238E27FC236}">
                <a16:creationId xmlns="" xmlns:a16="http://schemas.microsoft.com/office/drawing/2014/main" id="{E0D7C4B2-CECD-4FC8-821C-227751AA421A}"/>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8800"/>
                    </a14:imgEffect>
                    <a14:imgEffect>
                      <a14:saturation sat="66000"/>
                    </a14:imgEffect>
                  </a14:imgLayer>
                </a14:imgProps>
              </a:ext>
            </a:extLst>
          </a:blip>
          <a:stretch>
            <a:fillRect/>
          </a:stretch>
        </p:blipFill>
        <p:spPr>
          <a:xfrm>
            <a:off x="1131856" y="5120296"/>
            <a:ext cx="298557" cy="28761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3432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39155-1F5E-4F48-B50E-F00D8FC535D9}"/>
              </a:ext>
            </a:extLst>
          </p:cNvPr>
          <p:cNvSpPr>
            <a:spLocks noGrp="1"/>
          </p:cNvSpPr>
          <p:nvPr>
            <p:ph type="title"/>
          </p:nvPr>
        </p:nvSpPr>
        <p:spPr>
          <a:xfrm>
            <a:off x="3003083" y="493029"/>
            <a:ext cx="6015790" cy="676275"/>
          </a:xfrm>
        </p:spPr>
        <p:txBody>
          <a:bodyPr>
            <a:normAutofit fontScale="90000"/>
          </a:bodyPr>
          <a:lstStyle/>
          <a:p>
            <a:pPr algn="l"/>
            <a:r>
              <a:rPr lang="en-US" sz="2900" dirty="0">
                <a:solidFill>
                  <a:schemeClr val="bg1">
                    <a:lumMod val="65000"/>
                  </a:schemeClr>
                </a:solidFill>
                <a:latin typeface="Aharoni" panose="02010803020104030203" pitchFamily="2" charset="-79"/>
                <a:ea typeface="+mn-ea"/>
                <a:cs typeface="Aharoni" panose="02010803020104030203" pitchFamily="2" charset="-79"/>
              </a:rPr>
              <a:t>PROGRAMMES / PROJECTS: ADVANCED PROJECTS</a:t>
            </a:r>
            <a:endParaRPr lang="ru-RU" sz="2900" dirty="0">
              <a:solidFill>
                <a:schemeClr val="bg1">
                  <a:lumMod val="65000"/>
                </a:schemeClr>
              </a:solidFill>
              <a:ea typeface="+mn-ea"/>
              <a:cs typeface="Aharoni" panose="02010803020104030203" pitchFamily="2" charset="-79"/>
            </a:endParaRPr>
          </a:p>
        </p:txBody>
      </p:sp>
      <p:sp>
        <p:nvSpPr>
          <p:cNvPr id="10" name="Footer Placeholder 2">
            <a:extLst>
              <a:ext uri="{FF2B5EF4-FFF2-40B4-BE49-F238E27FC236}">
                <a16:creationId xmlns="" xmlns:a16="http://schemas.microsoft.com/office/drawing/2014/main" id="{BE0F1AF0-7BE3-4E28-9BD7-AF6317F213E0}"/>
              </a:ext>
            </a:extLst>
          </p:cNvPr>
          <p:cNvSpPr txBox="1">
            <a:spLocks/>
          </p:cNvSpPr>
          <p:nvPr/>
        </p:nvSpPr>
        <p:spPr>
          <a:xfrm>
            <a:off x="9270327" y="6440794"/>
            <a:ext cx="291567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INFRASTRUCTURE FUND PROGRESS REPORT</a:t>
            </a:r>
            <a:endParaRPr lang="ru-RU" dirty="0"/>
          </a:p>
        </p:txBody>
      </p:sp>
      <p:sp>
        <p:nvSpPr>
          <p:cNvPr id="11" name="Slide Number Placeholder 11">
            <a:extLst>
              <a:ext uri="{FF2B5EF4-FFF2-40B4-BE49-F238E27FC236}">
                <a16:creationId xmlns="" xmlns:a16="http://schemas.microsoft.com/office/drawing/2014/main" id="{39474448-A598-4A00-8A16-280A8938C9DC}"/>
              </a:ext>
            </a:extLst>
          </p:cNvPr>
          <p:cNvSpPr txBox="1">
            <a:spLocks/>
          </p:cNvSpPr>
          <p:nvPr/>
        </p:nvSpPr>
        <p:spPr>
          <a:xfrm>
            <a:off x="8486361" y="581580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95E168-DA5E-4888-8D8A-92B118324C14}" type="slidenum">
              <a:rPr lang="ru-RU" sz="1800" smtClean="0">
                <a:solidFill>
                  <a:schemeClr val="bg1"/>
                </a:solidFill>
              </a:rPr>
              <a:pPr/>
              <a:t>18</a:t>
            </a:fld>
            <a:endParaRPr lang="ru-RU" sz="1800" dirty="0">
              <a:solidFill>
                <a:schemeClr val="bg1"/>
              </a:solidFill>
            </a:endParaRPr>
          </a:p>
        </p:txBody>
      </p:sp>
      <p:sp>
        <p:nvSpPr>
          <p:cNvPr id="25" name="TextBox 24">
            <a:extLst>
              <a:ext uri="{FF2B5EF4-FFF2-40B4-BE49-F238E27FC236}">
                <a16:creationId xmlns="" xmlns:a16="http://schemas.microsoft.com/office/drawing/2014/main" id="{D1412419-E6C0-47B3-B9EF-2330A4C937BE}"/>
              </a:ext>
            </a:extLst>
          </p:cNvPr>
          <p:cNvSpPr txBox="1"/>
          <p:nvPr/>
        </p:nvSpPr>
        <p:spPr>
          <a:xfrm>
            <a:off x="3171917" y="3247642"/>
            <a:ext cx="6100010" cy="369332"/>
          </a:xfrm>
          <a:prstGeom prst="rect">
            <a:avLst/>
          </a:prstGeom>
          <a:noFill/>
        </p:spPr>
        <p:txBody>
          <a:bodyPr wrap="square">
            <a:spAutoFit/>
          </a:bodyPr>
          <a:lstStyle/>
          <a:p>
            <a:endParaRPr lang="ru-RU" sz="1800" dirty="0">
              <a:latin typeface="+mn-lt"/>
            </a:endParaRPr>
          </a:p>
        </p:txBody>
      </p:sp>
      <p:graphicFrame>
        <p:nvGraphicFramePr>
          <p:cNvPr id="28" name="Table Placeholder 6">
            <a:extLst>
              <a:ext uri="{FF2B5EF4-FFF2-40B4-BE49-F238E27FC236}">
                <a16:creationId xmlns="" xmlns:a16="http://schemas.microsoft.com/office/drawing/2014/main" id="{B39AA0C1-AA8E-4B75-8E0B-C7FEFC770753}"/>
              </a:ext>
            </a:extLst>
          </p:cNvPr>
          <p:cNvGraphicFramePr>
            <a:graphicFrameLocks/>
          </p:cNvGraphicFramePr>
          <p:nvPr>
            <p:extLst>
              <p:ext uri="{D42A27DB-BD31-4B8C-83A1-F6EECF244321}">
                <p14:modId xmlns:p14="http://schemas.microsoft.com/office/powerpoint/2010/main" val="3905431807"/>
              </p:ext>
            </p:extLst>
          </p:nvPr>
        </p:nvGraphicFramePr>
        <p:xfrm>
          <a:off x="1171878" y="1542212"/>
          <a:ext cx="9678200" cy="5011623"/>
        </p:xfrm>
        <a:graphic>
          <a:graphicData uri="http://schemas.openxmlformats.org/drawingml/2006/table">
            <a:tbl>
              <a:tblPr firstRow="1" bandRow="1">
                <a:tableStyleId>{5C22544A-7EE6-4342-B048-85BDC9FD1C3A}</a:tableStyleId>
              </a:tblPr>
              <a:tblGrid>
                <a:gridCol w="433599">
                  <a:extLst>
                    <a:ext uri="{9D8B030D-6E8A-4147-A177-3AD203B41FA5}">
                      <a16:colId xmlns="" xmlns:a16="http://schemas.microsoft.com/office/drawing/2014/main" val="3413721457"/>
                    </a:ext>
                  </a:extLst>
                </a:gridCol>
                <a:gridCol w="1211546">
                  <a:extLst>
                    <a:ext uri="{9D8B030D-6E8A-4147-A177-3AD203B41FA5}">
                      <a16:colId xmlns="" xmlns:a16="http://schemas.microsoft.com/office/drawing/2014/main" val="2742567690"/>
                    </a:ext>
                  </a:extLst>
                </a:gridCol>
                <a:gridCol w="884327">
                  <a:extLst>
                    <a:ext uri="{9D8B030D-6E8A-4147-A177-3AD203B41FA5}">
                      <a16:colId xmlns="" xmlns:a16="http://schemas.microsoft.com/office/drawing/2014/main" val="245369423"/>
                    </a:ext>
                  </a:extLst>
                </a:gridCol>
                <a:gridCol w="889268">
                  <a:extLst>
                    <a:ext uri="{9D8B030D-6E8A-4147-A177-3AD203B41FA5}">
                      <a16:colId xmlns="" xmlns:a16="http://schemas.microsoft.com/office/drawing/2014/main" val="2333377905"/>
                    </a:ext>
                  </a:extLst>
                </a:gridCol>
                <a:gridCol w="894208">
                  <a:extLst>
                    <a:ext uri="{9D8B030D-6E8A-4147-A177-3AD203B41FA5}">
                      <a16:colId xmlns="" xmlns:a16="http://schemas.microsoft.com/office/drawing/2014/main" val="2668612826"/>
                    </a:ext>
                  </a:extLst>
                </a:gridCol>
                <a:gridCol w="913970">
                  <a:extLst>
                    <a:ext uri="{9D8B030D-6E8A-4147-A177-3AD203B41FA5}">
                      <a16:colId xmlns="" xmlns:a16="http://schemas.microsoft.com/office/drawing/2014/main" val="2803878051"/>
                    </a:ext>
                  </a:extLst>
                </a:gridCol>
                <a:gridCol w="953493">
                  <a:extLst>
                    <a:ext uri="{9D8B030D-6E8A-4147-A177-3AD203B41FA5}">
                      <a16:colId xmlns="" xmlns:a16="http://schemas.microsoft.com/office/drawing/2014/main" val="2533102691"/>
                    </a:ext>
                  </a:extLst>
                </a:gridCol>
                <a:gridCol w="3497789">
                  <a:extLst>
                    <a:ext uri="{9D8B030D-6E8A-4147-A177-3AD203B41FA5}">
                      <a16:colId xmlns="" xmlns:a16="http://schemas.microsoft.com/office/drawing/2014/main" val="529259489"/>
                    </a:ext>
                  </a:extLst>
                </a:gridCol>
              </a:tblGrid>
              <a:tr h="750231">
                <a:tc>
                  <a:txBody>
                    <a:bodyPr/>
                    <a:lstStyle/>
                    <a:p>
                      <a:endParaRPr lang="ru-RU"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algn="ctr">
                        <a:lnSpc>
                          <a:spcPct val="100000"/>
                        </a:lnSpc>
                        <a:spcBef>
                          <a:spcPts val="0"/>
                        </a:spcBef>
                        <a:spcAft>
                          <a:spcPts val="800"/>
                        </a:spcAft>
                      </a:pPr>
                      <a:r>
                        <a:rPr lang="en-US" sz="900" b="1" dirty="0">
                          <a:solidFill>
                            <a:schemeClr val="bg1"/>
                          </a:solidFill>
                          <a:effectLst/>
                          <a:latin typeface="+mn-lt"/>
                          <a:ea typeface="Calibri" panose="020F0502020204030204" pitchFamily="34" charset="0"/>
                          <a:cs typeface="Times New Roman"/>
                        </a:rPr>
                        <a:t>NAME</a:t>
                      </a:r>
                    </a:p>
                  </a:txBody>
                  <a:tcPr marL="36000" marR="36000" marT="72000" marB="36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algn="ctr">
                        <a:lnSpc>
                          <a:spcPct val="100000"/>
                        </a:lnSpc>
                        <a:spcBef>
                          <a:spcPts val="0"/>
                        </a:spcBef>
                        <a:spcAft>
                          <a:spcPts val="800"/>
                        </a:spcAft>
                      </a:pPr>
                      <a:r>
                        <a:rPr lang="en-US" sz="900" b="1" dirty="0">
                          <a:solidFill>
                            <a:schemeClr val="bg1"/>
                          </a:solidFill>
                          <a:effectLst/>
                          <a:latin typeface="+mn-lt"/>
                          <a:ea typeface="Calibri" panose="020F0502020204030204" pitchFamily="34" charset="0"/>
                          <a:cs typeface="Times New Roman"/>
                        </a:rPr>
                        <a:t>TOTAL PROJECT COSTS</a:t>
                      </a:r>
                    </a:p>
                  </a:txBody>
                  <a:tcPr marL="36000" marR="36000" marT="72000" marB="36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marL="0" marR="0" algn="ctr">
                        <a:lnSpc>
                          <a:spcPct val="100000"/>
                        </a:lnSpc>
                        <a:spcBef>
                          <a:spcPts val="0"/>
                        </a:spcBef>
                        <a:spcAft>
                          <a:spcPts val="800"/>
                        </a:spcAft>
                      </a:pPr>
                      <a:r>
                        <a:rPr lang="en-US" sz="900" b="1" dirty="0">
                          <a:solidFill>
                            <a:schemeClr val="bg1"/>
                          </a:solidFill>
                          <a:effectLst/>
                          <a:latin typeface="+mn-lt"/>
                          <a:ea typeface="Calibri" panose="020F0502020204030204" pitchFamily="34" charset="0"/>
                          <a:cs typeface="Times New Roman"/>
                        </a:rPr>
                        <a:t>NT-BFI APPLICATION AMOUNT:</a:t>
                      </a:r>
                    </a:p>
                  </a:txBody>
                  <a:tcPr marL="36000" marR="36000" marT="72000" marB="36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algn="ctr">
                        <a:lnSpc>
                          <a:spcPct val="100000"/>
                        </a:lnSpc>
                        <a:spcBef>
                          <a:spcPts val="0"/>
                        </a:spcBef>
                        <a:spcAft>
                          <a:spcPts val="800"/>
                        </a:spcAft>
                      </a:pPr>
                      <a:r>
                        <a:rPr lang="en-US" sz="900" b="1" dirty="0">
                          <a:solidFill>
                            <a:schemeClr val="bg1"/>
                          </a:solidFill>
                          <a:effectLst/>
                          <a:latin typeface="+mn-lt"/>
                          <a:ea typeface="Calibri" panose="020F0502020204030204" pitchFamily="34" charset="0"/>
                          <a:cs typeface="Times New Roman"/>
                        </a:rPr>
                        <a:t>AMOUNT APPROVED:</a:t>
                      </a:r>
                    </a:p>
                  </a:txBody>
                  <a:tcPr marL="36000" marR="36000" marT="72000" marB="36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ZA" sz="900" b="1" dirty="0">
                          <a:solidFill>
                            <a:schemeClr val="bg1"/>
                          </a:solidFill>
                          <a:effectLst/>
                          <a:latin typeface="+mn-lt"/>
                          <a:ea typeface="Calibri" panose="020F0502020204030204" pitchFamily="34" charset="0"/>
                          <a:cs typeface="Times New Roman"/>
                        </a:rPr>
                        <a:t>PROVISIONAL FINANCIAL CLOSE</a:t>
                      </a:r>
                      <a:endParaRPr lang="en-US" sz="900" b="1" dirty="0">
                        <a:solidFill>
                          <a:schemeClr val="bg1"/>
                        </a:solidFill>
                        <a:effectLst/>
                        <a:latin typeface="+mn-lt"/>
                        <a:ea typeface="Calibri" panose="020F0502020204030204" pitchFamily="34" charset="0"/>
                        <a:cs typeface="Times New Roman"/>
                      </a:endParaRPr>
                    </a:p>
                  </a:txBody>
                  <a:tcPr marL="36000" marR="36000" marT="72000" marB="36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algn="ctr">
                        <a:lnSpc>
                          <a:spcPct val="100000"/>
                        </a:lnSpc>
                        <a:spcBef>
                          <a:spcPts val="0"/>
                        </a:spcBef>
                        <a:spcAft>
                          <a:spcPts val="800"/>
                        </a:spcAft>
                      </a:pPr>
                      <a:r>
                        <a:rPr lang="en-ZA" sz="900" b="1" dirty="0">
                          <a:solidFill>
                            <a:schemeClr val="bg1"/>
                          </a:solidFill>
                          <a:effectLst/>
                          <a:latin typeface="+mn-lt"/>
                          <a:ea typeface="Calibri" panose="020F0502020204030204" pitchFamily="34" charset="0"/>
                          <a:cs typeface="Times New Roman"/>
                        </a:rPr>
                        <a:t>PLANNED COMMERCIAL OPERATIONS</a:t>
                      </a:r>
                      <a:endParaRPr lang="en-US" sz="900" b="1" dirty="0">
                        <a:solidFill>
                          <a:schemeClr val="bg1"/>
                        </a:solidFill>
                        <a:effectLst/>
                        <a:latin typeface="+mn-lt"/>
                        <a:ea typeface="Calibri" panose="020F0502020204030204" pitchFamily="34" charset="0"/>
                        <a:cs typeface="Times New Roman"/>
                      </a:endParaRPr>
                    </a:p>
                  </a:txBody>
                  <a:tcPr marL="36000" marR="36000" marT="72000" marB="36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marL="0" marR="0" algn="ctr">
                        <a:lnSpc>
                          <a:spcPct val="100000"/>
                        </a:lnSpc>
                        <a:spcBef>
                          <a:spcPts val="0"/>
                        </a:spcBef>
                        <a:spcAft>
                          <a:spcPts val="800"/>
                        </a:spcAft>
                      </a:pPr>
                      <a:r>
                        <a:rPr lang="en-US" sz="900" b="1" dirty="0">
                          <a:solidFill>
                            <a:schemeClr val="bg1"/>
                          </a:solidFill>
                          <a:effectLst/>
                          <a:latin typeface="+mn-lt"/>
                          <a:ea typeface="Calibri" panose="020F0502020204030204" pitchFamily="34" charset="0"/>
                          <a:cs typeface="Times New Roman"/>
                        </a:rPr>
                        <a:t>CURRENT STATUS/PROGRESS</a:t>
                      </a:r>
                    </a:p>
                  </a:txBody>
                  <a:tcPr marL="36000" marR="36000" marT="72000" marB="36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2796388793"/>
                  </a:ext>
                </a:extLst>
              </a:tr>
              <a:tr h="348503">
                <a:tc>
                  <a:txBody>
                    <a:bodyPr/>
                    <a:lstStyle/>
                    <a:p>
                      <a:pPr marL="0" algn="ctr" defTabSz="914400" rtl="0" eaLnBrk="1" latinLnBrk="0" hangingPunct="1"/>
                      <a:r>
                        <a:rPr lang="en-US" sz="800" b="1" i="0" kern="1200" dirty="0">
                          <a:solidFill>
                            <a:schemeClr val="bg1"/>
                          </a:solidFill>
                          <a:latin typeface="+mn-lt"/>
                          <a:ea typeface="+mn-ea"/>
                          <a:cs typeface="+mn-cs"/>
                        </a:rPr>
                        <a:t>1</a:t>
                      </a:r>
                      <a:endParaRPr lang="ru-RU" sz="800" b="1" i="0" kern="1200" dirty="0">
                        <a:solidFill>
                          <a:schemeClr val="bg1"/>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marL="0" marR="0">
                        <a:lnSpc>
                          <a:spcPct val="100000"/>
                        </a:lnSpc>
                        <a:spcBef>
                          <a:spcPts val="0"/>
                        </a:spcBef>
                        <a:spcAft>
                          <a:spcPts val="600"/>
                        </a:spcAft>
                      </a:pPr>
                      <a:r>
                        <a:rPr lang="en-US" sz="900" b="1" dirty="0">
                          <a:solidFill>
                            <a:schemeClr val="accent1">
                              <a:lumMod val="50000"/>
                            </a:schemeClr>
                          </a:solidFill>
                          <a:effectLst/>
                          <a:latin typeface="Segoe UI" panose="020B0502040204020203" pitchFamily="34" charset="0"/>
                          <a:ea typeface="Calibri" panose="020F0502020204030204" pitchFamily="34" charset="0"/>
                          <a:cs typeface="Segoe UI" panose="020B0502040204020203" pitchFamily="34" charset="0"/>
                        </a:rPr>
                        <a:t>SOCIAL HOUSING PROGRAMME (SHP)</a:t>
                      </a:r>
                    </a:p>
                  </a:txBody>
                  <a:tcPr marL="72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marR="0" algn="ctr">
                        <a:lnSpc>
                          <a:spcPct val="100000"/>
                        </a:lnSpc>
                        <a:spcBef>
                          <a:spcPts val="0"/>
                        </a:spcBef>
                        <a:spcAft>
                          <a:spcPts val="600"/>
                        </a:spcAft>
                      </a:pPr>
                      <a:r>
                        <a:rPr lang="en-US" sz="900" dirty="0">
                          <a:solidFill>
                            <a:srgbClr val="000000"/>
                          </a:solidFill>
                          <a:effectLst/>
                          <a:latin typeface="Segoe UI"/>
                          <a:ea typeface="Calibri" panose="020F0502020204030204" pitchFamily="34" charset="0"/>
                          <a:cs typeface="Segoe UI"/>
                        </a:rPr>
                        <a:t>R1.3 B</a:t>
                      </a:r>
                      <a:endParaRPr lang="en-US" sz="900" dirty="0">
                        <a:effectLst/>
                        <a:latin typeface="Segoe UI" panose="020B0502040204020203" pitchFamily="34" charset="0"/>
                        <a:ea typeface="Calibri" panose="020F0502020204030204" pitchFamily="34" charset="0"/>
                        <a:cs typeface="Segoe UI" panose="020B0502040204020203" pitchFamily="34" charset="0"/>
                      </a:endParaRPr>
                    </a:p>
                    <a:p>
                      <a:pPr marL="0" marR="0" algn="ctr" defTabSz="914400" rtl="0" eaLnBrk="1" latinLnBrk="0" hangingPunct="1">
                        <a:lnSpc>
                          <a:spcPct val="100000"/>
                        </a:lnSpc>
                        <a:spcBef>
                          <a:spcPts val="0"/>
                        </a:spcBef>
                        <a:spcAft>
                          <a:spcPts val="600"/>
                        </a:spcAft>
                      </a:pPr>
                      <a:r>
                        <a:rPr lang="en-US" sz="900" b="0" i="1"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(NOTE 1)</a:t>
                      </a:r>
                    </a:p>
                  </a:txBody>
                  <a:tcPr marL="72000" marR="72000" marT="72000" marB="72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00000"/>
                        </a:lnSpc>
                        <a:spcBef>
                          <a:spcPts val="0"/>
                        </a:spcBef>
                        <a:spcAft>
                          <a:spcPts val="600"/>
                        </a:spcAft>
                      </a:pPr>
                      <a:r>
                        <a:rPr lang="en-US" sz="9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R0.305 B</a:t>
                      </a:r>
                    </a:p>
                  </a:txBody>
                  <a:tcPr marL="72000" marR="72000" marT="72000" marB="72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marR="0" algn="ctr">
                        <a:lnSpc>
                          <a:spcPct val="100000"/>
                        </a:lnSpc>
                        <a:spcBef>
                          <a:spcPts val="0"/>
                        </a:spcBef>
                        <a:spcAft>
                          <a:spcPts val="600"/>
                        </a:spcAft>
                      </a:pPr>
                      <a:r>
                        <a:rPr lang="en-US" sz="9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R0.305 B</a:t>
                      </a:r>
                      <a:endParaRPr lang="en-US" sz="900" dirty="0">
                        <a:effectLst/>
                        <a:latin typeface="Segoe UI" panose="020B0502040204020203" pitchFamily="34" charset="0"/>
                        <a:ea typeface="Calibri" panose="020F0502020204030204" pitchFamily="34" charset="0"/>
                        <a:cs typeface="Segoe UI" panose="020B0502040204020203" pitchFamily="34" charset="0"/>
                      </a:endParaRPr>
                    </a:p>
                  </a:txBody>
                  <a:tcPr marL="72000" marR="72000" marT="72000" marB="72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a:lnSpc>
                          <a:spcPct val="100000"/>
                        </a:lnSpc>
                        <a:spcBef>
                          <a:spcPts val="0"/>
                        </a:spcBef>
                        <a:spcAft>
                          <a:spcPts val="600"/>
                        </a:spcAft>
                        <a:buFont typeface="Arial" panose="020B0604020202020204" pitchFamily="34" charset="0"/>
                        <a:buNone/>
                      </a:pPr>
                      <a:r>
                        <a:rPr lang="en-US" sz="9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NOVEMBER</a:t>
                      </a:r>
                    </a:p>
                    <a:p>
                      <a:pPr marL="0" marR="0" lvl="0" indent="0" algn="ctr">
                        <a:lnSpc>
                          <a:spcPct val="100000"/>
                        </a:lnSpc>
                        <a:spcBef>
                          <a:spcPts val="0"/>
                        </a:spcBef>
                        <a:spcAft>
                          <a:spcPts val="600"/>
                        </a:spcAft>
                        <a:buFont typeface="Arial" panose="020B0604020202020204" pitchFamily="34" charset="0"/>
                        <a:buNone/>
                      </a:pPr>
                      <a:r>
                        <a:rPr lang="en-US" sz="9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2022</a:t>
                      </a:r>
                    </a:p>
                  </a:txBody>
                  <a:tcPr marL="72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marR="0" lvl="0" indent="0" algn="ctr">
                        <a:lnSpc>
                          <a:spcPct val="100000"/>
                        </a:lnSpc>
                        <a:spcBef>
                          <a:spcPts val="0"/>
                        </a:spcBef>
                        <a:spcAft>
                          <a:spcPts val="600"/>
                        </a:spcAft>
                        <a:buFont typeface="Arial" panose="020B0604020202020204" pitchFamily="34" charset="0"/>
                        <a:buNone/>
                      </a:pPr>
                      <a:r>
                        <a:rPr lang="en-US" sz="9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MARCH</a:t>
                      </a:r>
                    </a:p>
                    <a:p>
                      <a:pPr marL="0" marR="0" lvl="0" indent="0" algn="ctr">
                        <a:lnSpc>
                          <a:spcPct val="100000"/>
                        </a:lnSpc>
                        <a:spcBef>
                          <a:spcPts val="0"/>
                        </a:spcBef>
                        <a:spcAft>
                          <a:spcPts val="600"/>
                        </a:spcAft>
                        <a:buFont typeface="Arial" panose="020B0604020202020204" pitchFamily="34" charset="0"/>
                        <a:buNone/>
                      </a:pPr>
                      <a:r>
                        <a:rPr lang="en-US" sz="9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2024</a:t>
                      </a:r>
                    </a:p>
                  </a:txBody>
                  <a:tcPr marL="72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marL="171450" marR="0" lvl="0" indent="-171450" algn="l" defTabSz="914400" rtl="0" eaLnBrk="1" latinLnBrk="0" hangingPunct="1">
                        <a:lnSpc>
                          <a:spcPct val="100000"/>
                        </a:lnSpc>
                        <a:spcBef>
                          <a:spcPts val="0"/>
                        </a:spcBef>
                        <a:spcAft>
                          <a:spcPts val="600"/>
                        </a:spcAft>
                        <a:buFont typeface="Arial" panose="020B0604020202020204" pitchFamily="34" charset="0"/>
                        <a:buChar char="•"/>
                      </a:pPr>
                      <a:r>
                        <a:rPr lang="en-ZA" sz="900" b="1"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APPROVED BY NT-BFI: </a:t>
                      </a:r>
                      <a:r>
                        <a:rPr lang="en-ZA"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R305 million approved over 2 years. </a:t>
                      </a:r>
                    </a:p>
                    <a:p>
                      <a:pPr marL="171450" marR="0" lvl="0" indent="-171450" algn="l" defTabSz="914400" rtl="0" eaLnBrk="1" latinLnBrk="0" hangingPunct="1">
                        <a:lnSpc>
                          <a:spcPct val="100000"/>
                        </a:lnSpc>
                        <a:spcBef>
                          <a:spcPts val="0"/>
                        </a:spcBef>
                        <a:spcAft>
                          <a:spcPts val="600"/>
                        </a:spcAft>
                        <a:buFont typeface="Arial" panose="020B0604020202020204" pitchFamily="34" charset="0"/>
                        <a:buChar char="•"/>
                      </a:pPr>
                      <a:r>
                        <a:rPr lang="en-ZA"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IF and SHRA have signed SHP mandate letters and NDAs.</a:t>
                      </a:r>
                    </a:p>
                    <a:p>
                      <a:pPr marL="171450" marR="0" lvl="0" indent="-171450" algn="l" defTabSz="914400" rtl="0" eaLnBrk="1" latinLnBrk="0" hangingPunct="1">
                        <a:lnSpc>
                          <a:spcPct val="100000"/>
                        </a:lnSpc>
                        <a:spcBef>
                          <a:spcPts val="0"/>
                        </a:spcBef>
                        <a:spcAft>
                          <a:spcPts val="600"/>
                        </a:spcAft>
                        <a:buFont typeface="Arial" panose="020B0604020202020204" pitchFamily="34" charset="0"/>
                        <a:buChar char="•"/>
                      </a:pPr>
                      <a:r>
                        <a:rPr lang="en-ZA"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IF signed term sheets with 2 SHIs and engagements have started with 1 SHIs. Financial Agreements currently under negotiation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ZA"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Debt facility agreements for 2 SHIs finalised.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ZA"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Lenders Advisors for technical, legal and financial models are on the verge of completing the DDs for 2 projects.</a:t>
                      </a:r>
                      <a:endParaRPr lang="en-US"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72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 xmlns:a16="http://schemas.microsoft.com/office/drawing/2014/main" val="2220844750"/>
                  </a:ext>
                </a:extLst>
              </a:tr>
              <a:tr h="3187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kern="1200" noProof="0" dirty="0">
                          <a:solidFill>
                            <a:schemeClr val="bg1"/>
                          </a:solidFill>
                          <a:latin typeface="+mn-lt"/>
                          <a:ea typeface="+mn-ea"/>
                          <a:cs typeface="+mn-cs"/>
                        </a:rPr>
                        <a:t>2</a:t>
                      </a:r>
                      <a:endParaRPr lang="ru-RU" sz="8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nSpc>
                          <a:spcPct val="100000"/>
                        </a:lnSpc>
                        <a:spcBef>
                          <a:spcPts val="0"/>
                        </a:spcBef>
                        <a:spcAft>
                          <a:spcPts val="600"/>
                        </a:spcAft>
                      </a:pPr>
                      <a:r>
                        <a:rPr lang="en-US" sz="900" b="1" dirty="0">
                          <a:solidFill>
                            <a:schemeClr val="accent1">
                              <a:lumMod val="50000"/>
                            </a:schemeClr>
                          </a:solidFill>
                          <a:effectLst/>
                          <a:latin typeface="Segoe UI" panose="020B0502040204020203" pitchFamily="34" charset="0"/>
                          <a:ea typeface="Calibri" panose="020F0502020204030204" pitchFamily="34" charset="0"/>
                          <a:cs typeface="Segoe UI" panose="020B0502040204020203" pitchFamily="34" charset="0"/>
                        </a:rPr>
                        <a:t>UPGRADE AND REFURBISHMENT OF OLIFANTSPOORT AND EBENEZER WATER SUPPLY SCHEMES</a:t>
                      </a:r>
                      <a:endParaRPr lang="en-US" sz="900" dirty="0">
                        <a:solidFill>
                          <a:schemeClr val="accent1">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72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600"/>
                        </a:spcAft>
                      </a:pPr>
                      <a:r>
                        <a:rPr lang="en-US" sz="9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R4.5 B</a:t>
                      </a:r>
                      <a:endParaRPr lang="en-US" sz="900" dirty="0">
                        <a:effectLst/>
                        <a:latin typeface="Segoe UI" panose="020B0502040204020203" pitchFamily="34" charset="0"/>
                        <a:ea typeface="Calibri" panose="020F0502020204030204" pitchFamily="34" charset="0"/>
                        <a:cs typeface="Segoe UI" panose="020B0502040204020203" pitchFamily="34" charset="0"/>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00000"/>
                        </a:lnSpc>
                        <a:spcBef>
                          <a:spcPts val="0"/>
                        </a:spcBef>
                        <a:spcAft>
                          <a:spcPts val="600"/>
                        </a:spcAft>
                      </a:pPr>
                      <a:r>
                        <a:rPr lang="en-US" sz="9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R1.4 B</a:t>
                      </a:r>
                      <a:endParaRPr lang="en-US" sz="900" dirty="0">
                        <a:effectLst/>
                        <a:latin typeface="Segoe UI" panose="020B0502040204020203" pitchFamily="34" charset="0"/>
                        <a:ea typeface="Calibri" panose="020F0502020204030204" pitchFamily="34" charset="0"/>
                        <a:cs typeface="Segoe UI" panose="020B0502040204020203" pitchFamily="34" charset="0"/>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600"/>
                        </a:spcAft>
                      </a:pPr>
                      <a:r>
                        <a:rPr lang="en-US" sz="9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R1.4 B</a:t>
                      </a:r>
                      <a:endParaRPr lang="en-US" sz="900" dirty="0">
                        <a:effectLst/>
                        <a:latin typeface="Segoe UI" panose="020B0502040204020203" pitchFamily="34" charset="0"/>
                        <a:ea typeface="Calibri" panose="020F0502020204030204" pitchFamily="34" charset="0"/>
                        <a:cs typeface="Segoe UI" panose="020B0502040204020203" pitchFamily="34" charset="0"/>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latinLnBrk="0" hangingPunct="1">
                        <a:lnSpc>
                          <a:spcPct val="100000"/>
                        </a:lnSpc>
                        <a:spcBef>
                          <a:spcPts val="0"/>
                        </a:spcBef>
                        <a:spcAft>
                          <a:spcPts val="600"/>
                        </a:spcAft>
                        <a:buFont typeface="Arial" panose="020B0604020202020204" pitchFamily="34" charset="0"/>
                        <a:buNone/>
                        <a:tabLst>
                          <a:tab pos="914400" algn="l"/>
                        </a:tabLst>
                      </a:pPr>
                      <a:r>
                        <a:rPr lang="en-US" sz="900" b="1"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MARCH 2023 </a:t>
                      </a:r>
                    </a:p>
                    <a:p>
                      <a:pPr marL="0" marR="0" lvl="0" indent="0" algn="ctr" defTabSz="914400" rtl="0" eaLnBrk="1" latinLnBrk="0" hangingPunct="1">
                        <a:lnSpc>
                          <a:spcPct val="100000"/>
                        </a:lnSpc>
                        <a:spcBef>
                          <a:spcPts val="0"/>
                        </a:spcBef>
                        <a:spcAft>
                          <a:spcPts val="600"/>
                        </a:spcAft>
                        <a:buFont typeface="Arial" panose="020B0604020202020204" pitchFamily="34" charset="0"/>
                        <a:buNone/>
                        <a:tabLst>
                          <a:tab pos="914400" algn="l"/>
                        </a:tabLst>
                      </a:pPr>
                      <a:r>
                        <a:rPr lang="en-US" sz="900" b="1"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2022</a:t>
                      </a:r>
                    </a:p>
                  </a:txBody>
                  <a:tcPr marL="72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latinLnBrk="0" hangingPunct="1">
                        <a:lnSpc>
                          <a:spcPct val="100000"/>
                        </a:lnSpc>
                        <a:spcBef>
                          <a:spcPts val="0"/>
                        </a:spcBef>
                        <a:spcAft>
                          <a:spcPts val="600"/>
                        </a:spcAft>
                        <a:buFont typeface="Arial" panose="020B0604020202020204" pitchFamily="34" charset="0"/>
                        <a:buNone/>
                        <a:tabLst>
                          <a:tab pos="914400" algn="l"/>
                        </a:tabLst>
                      </a:pPr>
                      <a:r>
                        <a:rPr lang="en-US"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JANUARY</a:t>
                      </a:r>
                    </a:p>
                    <a:p>
                      <a:pPr marL="0" marR="0" lvl="0" indent="0" algn="ctr" defTabSz="914400" rtl="0" eaLnBrk="1" latinLnBrk="0" hangingPunct="1">
                        <a:lnSpc>
                          <a:spcPct val="100000"/>
                        </a:lnSpc>
                        <a:spcBef>
                          <a:spcPts val="0"/>
                        </a:spcBef>
                        <a:spcAft>
                          <a:spcPts val="600"/>
                        </a:spcAft>
                        <a:buFont typeface="Arial" panose="020B0604020202020204" pitchFamily="34" charset="0"/>
                        <a:buNone/>
                        <a:tabLst>
                          <a:tab pos="914400" algn="l"/>
                        </a:tabLst>
                      </a:pPr>
                      <a:r>
                        <a:rPr lang="en-US"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2026</a:t>
                      </a:r>
                    </a:p>
                  </a:txBody>
                  <a:tcPr marL="72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71450" marR="0" lvl="0" indent="-171450" algn="l" defTabSz="914400" rtl="0" eaLnBrk="1" latinLnBrk="0" hangingPunct="1">
                        <a:lnSpc>
                          <a:spcPct val="100000"/>
                        </a:lnSpc>
                        <a:spcBef>
                          <a:spcPts val="0"/>
                        </a:spcBef>
                        <a:spcAft>
                          <a:spcPts val="600"/>
                        </a:spcAft>
                        <a:buFont typeface="Arial" panose="020B0604020202020204" pitchFamily="34" charset="0"/>
                        <a:buChar char="•"/>
                        <a:tabLst>
                          <a:tab pos="914400" algn="l"/>
                        </a:tabLst>
                      </a:pPr>
                      <a:r>
                        <a:rPr lang="en-ZA" sz="900" b="1"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APPROVED BY NT-BFI</a:t>
                      </a:r>
                      <a:r>
                        <a:rPr lang="en-ZA"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The BFI application of R1.4 billion was approved to provide a grant facility to LNW. </a:t>
                      </a:r>
                    </a:p>
                    <a:p>
                      <a:pPr marL="171450" marR="0" lvl="0" indent="-171450" algn="l" defTabSz="914400" rtl="0" eaLnBrk="1" latinLnBrk="0" hangingPunct="1">
                        <a:lnSpc>
                          <a:spcPct val="100000"/>
                        </a:lnSpc>
                        <a:spcBef>
                          <a:spcPts val="0"/>
                        </a:spcBef>
                        <a:spcAft>
                          <a:spcPts val="600"/>
                        </a:spcAft>
                        <a:buFont typeface="Arial" panose="020B0604020202020204" pitchFamily="34" charset="0"/>
                        <a:buChar char="•"/>
                        <a:tabLst>
                          <a:tab pos="914400" algn="l"/>
                        </a:tabLst>
                      </a:pPr>
                      <a:r>
                        <a:rPr lang="en-ZA"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 PSC has been established with DWS as chair. This was done at the request of the IF. DWS committed to the project and to address outstanding Implementation Readiness Studies and RBIG funding of R1.2bn.</a:t>
                      </a:r>
                    </a:p>
                    <a:p>
                      <a:pPr marL="171450" marR="0" lvl="0" indent="-171450" algn="l" defTabSz="914400" rtl="0" eaLnBrk="1" latinLnBrk="0" hangingPunct="1">
                        <a:lnSpc>
                          <a:spcPct val="100000"/>
                        </a:lnSpc>
                        <a:spcBef>
                          <a:spcPts val="0"/>
                        </a:spcBef>
                        <a:spcAft>
                          <a:spcPts val="600"/>
                        </a:spcAft>
                        <a:buFont typeface="Arial" panose="020B0604020202020204" pitchFamily="34" charset="0"/>
                        <a:buChar char="•"/>
                        <a:tabLst>
                          <a:tab pos="914400" algn="l"/>
                        </a:tabLst>
                      </a:pPr>
                      <a:r>
                        <a:rPr lang="en-ZA"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MoA agreed to with LNW, awaiting a singed version.</a:t>
                      </a:r>
                      <a:endParaRPr lang="en-US"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72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7549748"/>
                  </a:ext>
                </a:extLst>
              </a:tr>
              <a:tr h="329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kern="1200" noProof="0" dirty="0">
                          <a:solidFill>
                            <a:schemeClr val="bg1"/>
                          </a:solidFill>
                          <a:latin typeface="+mn-lt"/>
                          <a:ea typeface="+mn-ea"/>
                          <a:cs typeface="+mn-cs"/>
                        </a:rPr>
                        <a:t>3</a:t>
                      </a:r>
                      <a:endParaRPr lang="ru-RU" sz="8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marL="0" marR="0">
                        <a:lnSpc>
                          <a:spcPct val="100000"/>
                        </a:lnSpc>
                        <a:spcBef>
                          <a:spcPts val="0"/>
                        </a:spcBef>
                        <a:spcAft>
                          <a:spcPts val="600"/>
                        </a:spcAft>
                      </a:pPr>
                      <a:r>
                        <a:rPr lang="en-US" sz="900" b="1" dirty="0">
                          <a:solidFill>
                            <a:schemeClr val="accent1">
                              <a:lumMod val="50000"/>
                            </a:schemeClr>
                          </a:solidFill>
                          <a:effectLst/>
                          <a:latin typeface="Segoe UI" panose="020B0502040204020203" pitchFamily="34" charset="0"/>
                          <a:ea typeface="Calibri" panose="020F0502020204030204" pitchFamily="34" charset="0"/>
                          <a:cs typeface="Segoe UI" panose="020B0502040204020203" pitchFamily="34" charset="0"/>
                        </a:rPr>
                        <a:t>REDEVELOPMENT OF PORTS OF ENTRY PROGRAMME: 6 PORTS OF ENTRY</a:t>
                      </a:r>
                    </a:p>
                    <a:p>
                      <a:pPr marL="0" marR="0">
                        <a:lnSpc>
                          <a:spcPct val="100000"/>
                        </a:lnSpc>
                        <a:spcBef>
                          <a:spcPts val="0"/>
                        </a:spcBef>
                        <a:spcAft>
                          <a:spcPts val="600"/>
                        </a:spcAft>
                      </a:pPr>
                      <a:r>
                        <a:rPr lang="en-US" sz="900" b="1" dirty="0">
                          <a:solidFill>
                            <a:schemeClr val="accent1">
                              <a:lumMod val="50000"/>
                            </a:schemeClr>
                          </a:solidFill>
                          <a:effectLst/>
                          <a:latin typeface="Segoe UI" panose="020B0502040204020203" pitchFamily="34" charset="0"/>
                          <a:ea typeface="Calibri" panose="020F0502020204030204" pitchFamily="34" charset="0"/>
                          <a:cs typeface="Segoe UI" panose="020B0502040204020203" pitchFamily="34" charset="0"/>
                        </a:rPr>
                        <a:t>(POE)</a:t>
                      </a:r>
                    </a:p>
                  </a:txBody>
                  <a:tcPr marL="72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marR="0" algn="ctr">
                        <a:lnSpc>
                          <a:spcPct val="100000"/>
                        </a:lnSpc>
                        <a:spcBef>
                          <a:spcPts val="0"/>
                        </a:spcBef>
                        <a:spcAft>
                          <a:spcPts val="600"/>
                        </a:spcAft>
                      </a:pPr>
                      <a:r>
                        <a:rPr lang="en-US" sz="900" dirty="0">
                          <a:effectLst/>
                          <a:latin typeface="Segoe UI"/>
                          <a:ea typeface="Calibri" panose="020F0502020204030204" pitchFamily="34" charset="0"/>
                          <a:cs typeface="Segoe UI"/>
                        </a:rPr>
                        <a:t>R9.1 B</a:t>
                      </a: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lnSpc>
                          <a:spcPct val="100000"/>
                        </a:lnSpc>
                        <a:spcBef>
                          <a:spcPts val="0"/>
                        </a:spcBef>
                        <a:spcAft>
                          <a:spcPts val="600"/>
                        </a:spcAft>
                      </a:pPr>
                      <a:r>
                        <a:rPr lang="en-US" sz="900" dirty="0">
                          <a:effectLst/>
                          <a:latin typeface="Segoe UI" panose="020B0502040204020203" pitchFamily="34" charset="0"/>
                          <a:ea typeface="Calibri" panose="020F0502020204030204" pitchFamily="34" charset="0"/>
                          <a:cs typeface="Segoe UI" panose="020B0502040204020203" pitchFamily="34" charset="0"/>
                        </a:rPr>
                        <a:t>TBC</a:t>
                      </a: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marR="0" algn="ctr">
                        <a:lnSpc>
                          <a:spcPct val="100000"/>
                        </a:lnSpc>
                        <a:spcBef>
                          <a:spcPts val="0"/>
                        </a:spcBef>
                        <a:spcAft>
                          <a:spcPts val="600"/>
                        </a:spcAft>
                      </a:pPr>
                      <a:r>
                        <a:rPr lang="en-US" sz="900" dirty="0">
                          <a:effectLst/>
                          <a:latin typeface="Segoe UI" panose="020B0502040204020203" pitchFamily="34" charset="0"/>
                          <a:ea typeface="Calibri" panose="020F0502020204030204" pitchFamily="34" charset="0"/>
                          <a:cs typeface="Segoe UI" panose="020B0502040204020203" pitchFamily="34" charset="0"/>
                        </a:rPr>
                        <a:t>TBC</a:t>
                      </a: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latinLnBrk="0" hangingPunct="1">
                        <a:lnSpc>
                          <a:spcPct val="100000"/>
                        </a:lnSpc>
                        <a:spcBef>
                          <a:spcPts val="0"/>
                        </a:spcBef>
                        <a:spcAft>
                          <a:spcPts val="600"/>
                        </a:spcAft>
                        <a:buFont typeface="Arial" panose="020B0604020202020204" pitchFamily="34" charset="0"/>
                        <a:buNone/>
                        <a:tabLst>
                          <a:tab pos="914400" algn="l"/>
                        </a:tabLst>
                      </a:pPr>
                      <a:r>
                        <a:rPr lang="en-US" sz="900" b="1" kern="1200" dirty="0">
                          <a:solidFill>
                            <a:schemeClr val="tx1"/>
                          </a:solidFill>
                          <a:effectLst/>
                          <a:latin typeface="Segoe UI"/>
                          <a:ea typeface="Calibri" panose="020F0502020204030204" pitchFamily="34" charset="0"/>
                          <a:cs typeface="Segoe UI"/>
                        </a:rPr>
                        <a:t>TBC</a:t>
                      </a:r>
                    </a:p>
                  </a:txBody>
                  <a:tcPr marL="72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marR="0" lvl="0" indent="0" algn="ctr" defTabSz="914400" rtl="0" eaLnBrk="1" latinLnBrk="0" hangingPunct="1">
                        <a:lnSpc>
                          <a:spcPct val="100000"/>
                        </a:lnSpc>
                        <a:spcBef>
                          <a:spcPts val="0"/>
                        </a:spcBef>
                        <a:spcAft>
                          <a:spcPts val="600"/>
                        </a:spcAft>
                        <a:buFont typeface="Arial" panose="020B0604020202020204" pitchFamily="34" charset="0"/>
                        <a:buNone/>
                        <a:tabLst>
                          <a:tab pos="914400" algn="l"/>
                        </a:tabLst>
                      </a:pPr>
                      <a:r>
                        <a:rPr lang="en-US" sz="900" kern="1200" dirty="0">
                          <a:solidFill>
                            <a:schemeClr val="tx1"/>
                          </a:solidFill>
                          <a:effectLst/>
                          <a:latin typeface="Segoe UI"/>
                          <a:ea typeface="Calibri" panose="020F0502020204030204" pitchFamily="34" charset="0"/>
                          <a:cs typeface="Segoe UI"/>
                        </a:rPr>
                        <a:t>TBC</a:t>
                      </a:r>
                      <a:endParaRPr lang="en-US"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72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171450" marR="0" lvl="0" indent="-171450" algn="l" defTabSz="914400" rtl="0" eaLnBrk="1" latinLnBrk="0" hangingPunct="1">
                        <a:lnSpc>
                          <a:spcPct val="100000"/>
                        </a:lnSpc>
                        <a:spcBef>
                          <a:spcPts val="0"/>
                        </a:spcBef>
                        <a:spcAft>
                          <a:spcPts val="600"/>
                        </a:spcAft>
                        <a:buFont typeface="Arial" panose="020B0604020202020204" pitchFamily="34" charset="0"/>
                        <a:buChar char="•"/>
                        <a:tabLst>
                          <a:tab pos="914400" algn="l"/>
                        </a:tabLst>
                      </a:pPr>
                      <a:r>
                        <a:rPr lang="en-US"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 IF is assisting the project sponsor with the BFI submission for land acquisition and bulk infrastructure.</a:t>
                      </a:r>
                    </a:p>
                    <a:p>
                      <a:pPr marL="171450" marR="0" lvl="0" indent="-171450" algn="l" defTabSz="914400" rtl="0" eaLnBrk="1" latinLnBrk="0" hangingPunct="1">
                        <a:lnSpc>
                          <a:spcPct val="100000"/>
                        </a:lnSpc>
                        <a:spcBef>
                          <a:spcPts val="0"/>
                        </a:spcBef>
                        <a:spcAft>
                          <a:spcPts val="600"/>
                        </a:spcAft>
                        <a:buFont typeface="Arial" panose="020B0604020202020204" pitchFamily="34" charset="0"/>
                        <a:buChar char="•"/>
                        <a:tabLst>
                          <a:tab pos="914400" algn="l"/>
                        </a:tabLst>
                      </a:pPr>
                      <a:r>
                        <a:rPr lang="en-US"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 RFP was submitted to NT on the 18 March 2022. </a:t>
                      </a:r>
                    </a:p>
                    <a:p>
                      <a:pPr marL="171450" marR="0" lvl="0" indent="-171450" algn="l" defTabSz="914400" rtl="0" eaLnBrk="1" latinLnBrk="0" hangingPunct="1">
                        <a:lnSpc>
                          <a:spcPct val="100000"/>
                        </a:lnSpc>
                        <a:spcBef>
                          <a:spcPts val="0"/>
                        </a:spcBef>
                        <a:spcAft>
                          <a:spcPts val="600"/>
                        </a:spcAft>
                        <a:buFont typeface="Arial" panose="020B0604020202020204" pitchFamily="34" charset="0"/>
                        <a:buChar char="•"/>
                        <a:tabLst>
                          <a:tab pos="914400" algn="l"/>
                        </a:tabLst>
                      </a:pPr>
                      <a:r>
                        <a:rPr lang="en-US" sz="900" kern="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 RFP to be issued after Treasury Approval 2A has been granted.</a:t>
                      </a:r>
                    </a:p>
                    <a:p>
                      <a:pPr marL="171450" marR="0" lvl="0" indent="-171450" algn="l" rtl="0" eaLnBrk="1" latinLnBrk="0" hangingPunct="1">
                        <a:lnSpc>
                          <a:spcPct val="100000"/>
                        </a:lnSpc>
                        <a:spcBef>
                          <a:spcPts val="0"/>
                        </a:spcBef>
                        <a:spcAft>
                          <a:spcPts val="600"/>
                        </a:spcAft>
                        <a:buFont typeface="Arial" panose="020B0604020202020204" pitchFamily="34" charset="0"/>
                        <a:buChar char="•"/>
                      </a:pPr>
                      <a:r>
                        <a:rPr lang="en-US" sz="900" kern="1200" dirty="0">
                          <a:solidFill>
                            <a:schemeClr val="tx1"/>
                          </a:solidFill>
                          <a:effectLst/>
                          <a:latin typeface="Segoe UI"/>
                          <a:ea typeface="Calibri" panose="020F0502020204030204" pitchFamily="34" charset="0"/>
                          <a:cs typeface="Segoe UI"/>
                        </a:rPr>
                        <a:t>Financial close will be determined once National Treasury approval has been issued. </a:t>
                      </a:r>
                    </a:p>
                  </a:txBody>
                  <a:tcPr marL="72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extLst>
                  <a:ext uri="{0D108BD9-81ED-4DB2-BD59-A6C34878D82A}">
                    <a16:rowId xmlns="" xmlns:a16="http://schemas.microsoft.com/office/drawing/2014/main" val="405194377"/>
                  </a:ext>
                </a:extLst>
              </a:tr>
              <a:tr h="342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8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nSpc>
                          <a:spcPct val="107000"/>
                        </a:lnSpc>
                        <a:spcBef>
                          <a:spcPts val="0"/>
                        </a:spcBef>
                        <a:spcAft>
                          <a:spcPts val="800"/>
                        </a:spcAft>
                      </a:pPr>
                      <a:r>
                        <a:rPr lang="en-ZA" sz="800" b="1" dirty="0">
                          <a:solidFill>
                            <a:schemeClr val="bg1"/>
                          </a:solidFill>
                          <a:effectLst/>
                          <a:latin typeface="Arial Body"/>
                          <a:ea typeface="Calibri" panose="020F0502020204030204" pitchFamily="34" charset="0"/>
                          <a:cs typeface="Times New Roman"/>
                        </a:rPr>
                        <a:t>TOTALS</a:t>
                      </a:r>
                      <a:endParaRPr lang="en-US" sz="800" b="1" dirty="0">
                        <a:solidFill>
                          <a:schemeClr val="bg1"/>
                        </a:solidFill>
                        <a:effectLst/>
                        <a:latin typeface="Arial Body"/>
                        <a:ea typeface="Calibri" panose="020F0502020204030204" pitchFamily="34" charset="0"/>
                        <a:cs typeface="Times New Roman"/>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marL="0" marR="0" algn="ctr">
                        <a:lnSpc>
                          <a:spcPct val="107000"/>
                        </a:lnSpc>
                        <a:spcBef>
                          <a:spcPts val="0"/>
                        </a:spcBef>
                        <a:spcAft>
                          <a:spcPts val="800"/>
                        </a:spcAft>
                      </a:pPr>
                      <a:r>
                        <a:rPr lang="en-ZA" sz="800" b="1" dirty="0">
                          <a:solidFill>
                            <a:schemeClr val="bg1"/>
                          </a:solidFill>
                          <a:effectLst/>
                          <a:latin typeface="Arial Body"/>
                          <a:ea typeface="Calibri" panose="020F0502020204030204" pitchFamily="34" charset="0"/>
                          <a:cs typeface="Times New Roman"/>
                        </a:rPr>
                        <a:t>R14.80 B</a:t>
                      </a:r>
                      <a:endParaRPr lang="en-US" sz="800" b="1" dirty="0">
                        <a:solidFill>
                          <a:schemeClr val="bg1"/>
                        </a:solidFill>
                        <a:effectLst/>
                        <a:latin typeface="Arial Body"/>
                        <a:ea typeface="Calibri" panose="020F0502020204030204" pitchFamily="34" charset="0"/>
                        <a:cs typeface="Times New Roman"/>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marL="0" marR="0" algn="ctr">
                        <a:lnSpc>
                          <a:spcPct val="107000"/>
                        </a:lnSpc>
                        <a:spcBef>
                          <a:spcPts val="0"/>
                        </a:spcBef>
                        <a:spcAft>
                          <a:spcPts val="800"/>
                        </a:spcAft>
                      </a:pPr>
                      <a:r>
                        <a:rPr lang="en-ZA" sz="800" b="1" dirty="0">
                          <a:solidFill>
                            <a:schemeClr val="bg1"/>
                          </a:solidFill>
                          <a:effectLst/>
                          <a:latin typeface="Arial Body"/>
                          <a:ea typeface="Calibri" panose="020F0502020204030204" pitchFamily="34" charset="0"/>
                          <a:cs typeface="Times New Roman"/>
                        </a:rPr>
                        <a:t>R1.70 B</a:t>
                      </a:r>
                      <a:endParaRPr lang="en-US" sz="800" b="1" dirty="0">
                        <a:solidFill>
                          <a:schemeClr val="bg1"/>
                        </a:solidFill>
                        <a:effectLst/>
                        <a:latin typeface="Arial Body"/>
                        <a:ea typeface="Calibri" panose="020F0502020204030204" pitchFamily="34" charset="0"/>
                        <a:cs typeface="Times New Roman"/>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marL="0" marR="0" algn="ctr">
                        <a:lnSpc>
                          <a:spcPct val="107000"/>
                        </a:lnSpc>
                        <a:spcBef>
                          <a:spcPts val="0"/>
                        </a:spcBef>
                        <a:spcAft>
                          <a:spcPts val="800"/>
                        </a:spcAft>
                      </a:pPr>
                      <a:r>
                        <a:rPr lang="en-ZA" sz="800" b="1" dirty="0">
                          <a:solidFill>
                            <a:schemeClr val="bg1"/>
                          </a:solidFill>
                          <a:effectLst/>
                          <a:latin typeface="Arial Body"/>
                          <a:ea typeface="Calibri" panose="020F0502020204030204" pitchFamily="34" charset="0"/>
                          <a:cs typeface="Times New Roman"/>
                        </a:rPr>
                        <a:t>R1.70 B</a:t>
                      </a:r>
                      <a:endParaRPr lang="en-US" sz="800" b="1" dirty="0">
                        <a:solidFill>
                          <a:schemeClr val="bg1"/>
                        </a:solidFill>
                        <a:effectLst/>
                        <a:latin typeface="Arial Body"/>
                        <a:ea typeface="Calibri" panose="020F0502020204030204" pitchFamily="34" charset="0"/>
                        <a:cs typeface="Times New Roman"/>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marL="0" algn="l" defTabSz="914400" rtl="0" eaLnBrk="1" latinLnBrk="0" hangingPunct="1"/>
                      <a:endParaRPr lang="ru-RU" sz="8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ru-RU" sz="8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ru-RU" sz="800" i="0" kern="1200" dirty="0">
                        <a:solidFill>
                          <a:schemeClr val="tx1">
                            <a:lumMod val="65000"/>
                            <a:lumOff val="3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71604632"/>
                  </a:ext>
                </a:extLst>
              </a:tr>
            </a:tbl>
          </a:graphicData>
        </a:graphic>
      </p:graphicFrame>
      <p:pic>
        <p:nvPicPr>
          <p:cNvPr id="29" name="Picture 28">
            <a:extLst>
              <a:ext uri="{FF2B5EF4-FFF2-40B4-BE49-F238E27FC236}">
                <a16:creationId xmlns="" xmlns:a16="http://schemas.microsoft.com/office/drawing/2014/main" id="{93AF26C5-CCDA-401C-8BA8-1FB790F9454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Lst>
          </a:blip>
          <a:stretch>
            <a:fillRect/>
          </a:stretch>
        </p:blipFill>
        <p:spPr>
          <a:xfrm>
            <a:off x="2130777" y="725544"/>
            <a:ext cx="847737" cy="8166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30" name="Group 29">
            <a:extLst>
              <a:ext uri="{FF2B5EF4-FFF2-40B4-BE49-F238E27FC236}">
                <a16:creationId xmlns="" xmlns:a16="http://schemas.microsoft.com/office/drawing/2014/main" id="{F79AFC34-782B-428F-B8FE-9519914A5005}"/>
              </a:ext>
            </a:extLst>
          </p:cNvPr>
          <p:cNvGrpSpPr/>
          <p:nvPr/>
        </p:nvGrpSpPr>
        <p:grpSpPr>
          <a:xfrm>
            <a:off x="428669" y="5076960"/>
            <a:ext cx="528777" cy="490257"/>
            <a:chOff x="647872" y="4501377"/>
            <a:chExt cx="528777" cy="490257"/>
          </a:xfrm>
        </p:grpSpPr>
        <p:sp>
          <p:nvSpPr>
            <p:cNvPr id="31" name="Oval 30">
              <a:extLst>
                <a:ext uri="{FF2B5EF4-FFF2-40B4-BE49-F238E27FC236}">
                  <a16:creationId xmlns="" xmlns:a16="http://schemas.microsoft.com/office/drawing/2014/main" id="{822EA1E6-E740-4D0B-A62C-F40B773A88C2}"/>
                </a:ext>
              </a:extLst>
            </p:cNvPr>
            <p:cNvSpPr/>
            <p:nvPr/>
          </p:nvSpPr>
          <p:spPr>
            <a:xfrm>
              <a:off x="647872" y="4501377"/>
              <a:ext cx="528777" cy="490257"/>
            </a:xfrm>
            <a:prstGeom prst="ellipse">
              <a:avLst/>
            </a:prstGeom>
            <a:solidFill>
              <a:srgbClr val="FCF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Graphic 31" descr="Full Brick Wall with solid fill">
              <a:extLst>
                <a:ext uri="{FF2B5EF4-FFF2-40B4-BE49-F238E27FC236}">
                  <a16:creationId xmlns="" xmlns:a16="http://schemas.microsoft.com/office/drawing/2014/main" id="{F4099BA5-049A-4746-A849-99CECB0F831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14615" y="4548860"/>
              <a:ext cx="395289" cy="395289"/>
            </a:xfrm>
            <a:prstGeom prst="rect">
              <a:avLst/>
            </a:prstGeom>
          </p:spPr>
        </p:pic>
      </p:grpSp>
      <p:grpSp>
        <p:nvGrpSpPr>
          <p:cNvPr id="33" name="Group 32">
            <a:extLst>
              <a:ext uri="{FF2B5EF4-FFF2-40B4-BE49-F238E27FC236}">
                <a16:creationId xmlns="" xmlns:a16="http://schemas.microsoft.com/office/drawing/2014/main" id="{7C63FBAF-C4C3-4E9C-B084-E42A48C24DC1}"/>
              </a:ext>
            </a:extLst>
          </p:cNvPr>
          <p:cNvGrpSpPr/>
          <p:nvPr/>
        </p:nvGrpSpPr>
        <p:grpSpPr>
          <a:xfrm>
            <a:off x="428670" y="3961925"/>
            <a:ext cx="528777" cy="490257"/>
            <a:chOff x="646087" y="2839691"/>
            <a:chExt cx="528777" cy="490257"/>
          </a:xfrm>
        </p:grpSpPr>
        <p:sp>
          <p:nvSpPr>
            <p:cNvPr id="34" name="Oval 33">
              <a:extLst>
                <a:ext uri="{FF2B5EF4-FFF2-40B4-BE49-F238E27FC236}">
                  <a16:creationId xmlns="" xmlns:a16="http://schemas.microsoft.com/office/drawing/2014/main" id="{9DE7B4D6-3A12-405B-A4BD-941C7632B4EB}"/>
                </a:ext>
              </a:extLst>
            </p:cNvPr>
            <p:cNvSpPr/>
            <p:nvPr/>
          </p:nvSpPr>
          <p:spPr>
            <a:xfrm>
              <a:off x="646087" y="2839691"/>
              <a:ext cx="528777" cy="490257"/>
            </a:xfrm>
            <a:prstGeom prst="ellipse">
              <a:avLst/>
            </a:prstGeom>
            <a:solidFill>
              <a:srgbClr val="FCF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Leaky Tap with solid fill">
              <a:extLst>
                <a:ext uri="{FF2B5EF4-FFF2-40B4-BE49-F238E27FC236}">
                  <a16:creationId xmlns="" xmlns:a16="http://schemas.microsoft.com/office/drawing/2014/main" id="{08B28DD8-AC5E-4D91-8EC9-4DDAEC0E002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03958" y="2849937"/>
              <a:ext cx="457200" cy="457200"/>
            </a:xfrm>
            <a:prstGeom prst="rect">
              <a:avLst/>
            </a:prstGeom>
          </p:spPr>
        </p:pic>
      </p:grpSp>
      <p:grpSp>
        <p:nvGrpSpPr>
          <p:cNvPr id="36" name="Group 35">
            <a:extLst>
              <a:ext uri="{FF2B5EF4-FFF2-40B4-BE49-F238E27FC236}">
                <a16:creationId xmlns="" xmlns:a16="http://schemas.microsoft.com/office/drawing/2014/main" id="{209CE465-0237-4F48-964B-81D2695CDFC8}"/>
              </a:ext>
            </a:extLst>
          </p:cNvPr>
          <p:cNvGrpSpPr/>
          <p:nvPr/>
        </p:nvGrpSpPr>
        <p:grpSpPr>
          <a:xfrm>
            <a:off x="428671" y="2824079"/>
            <a:ext cx="528777" cy="513068"/>
            <a:chOff x="600387" y="1559475"/>
            <a:chExt cx="528777" cy="513068"/>
          </a:xfrm>
        </p:grpSpPr>
        <p:sp>
          <p:nvSpPr>
            <p:cNvPr id="37" name="Oval 36">
              <a:extLst>
                <a:ext uri="{FF2B5EF4-FFF2-40B4-BE49-F238E27FC236}">
                  <a16:creationId xmlns="" xmlns:a16="http://schemas.microsoft.com/office/drawing/2014/main" id="{C87E2A2A-7DBE-4063-AE9F-072F21E83722}"/>
                </a:ext>
              </a:extLst>
            </p:cNvPr>
            <p:cNvSpPr/>
            <p:nvPr/>
          </p:nvSpPr>
          <p:spPr>
            <a:xfrm>
              <a:off x="600387" y="1582286"/>
              <a:ext cx="528777" cy="490257"/>
            </a:xfrm>
            <a:prstGeom prst="ellipse">
              <a:avLst/>
            </a:prstGeom>
            <a:solidFill>
              <a:srgbClr val="FCF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descr="Building outline">
              <a:extLst>
                <a:ext uri="{FF2B5EF4-FFF2-40B4-BE49-F238E27FC236}">
                  <a16:creationId xmlns="" xmlns:a16="http://schemas.microsoft.com/office/drawing/2014/main" id="{7AEBF456-F9F9-47E9-B68B-45E72CC4AB7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9646" y="1559475"/>
              <a:ext cx="490258" cy="490258"/>
            </a:xfrm>
            <a:prstGeom prst="rect">
              <a:avLst/>
            </a:prstGeom>
          </p:spPr>
        </p:pic>
      </p:grpSp>
    </p:spTree>
    <p:extLst>
      <p:ext uri="{BB962C8B-B14F-4D97-AF65-F5344CB8AC3E}">
        <p14:creationId xmlns:p14="http://schemas.microsoft.com/office/powerpoint/2010/main" val="331741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39155-1F5E-4F48-B50E-F00D8FC535D9}"/>
              </a:ext>
            </a:extLst>
          </p:cNvPr>
          <p:cNvSpPr>
            <a:spLocks noGrp="1"/>
          </p:cNvSpPr>
          <p:nvPr>
            <p:ph type="title"/>
          </p:nvPr>
        </p:nvSpPr>
        <p:spPr>
          <a:xfrm>
            <a:off x="3003083" y="872490"/>
            <a:ext cx="6684256" cy="676275"/>
          </a:xfrm>
        </p:spPr>
        <p:txBody>
          <a:bodyPr>
            <a:normAutofit fontScale="90000"/>
          </a:bodyPr>
          <a:lstStyle/>
          <a:p>
            <a:pPr algn="l"/>
            <a:r>
              <a:rPr lang="en-US" sz="2600" dirty="0">
                <a:solidFill>
                  <a:schemeClr val="bg1">
                    <a:lumMod val="65000"/>
                  </a:schemeClr>
                </a:solidFill>
                <a:latin typeface="Aharoni" panose="02010803020104030203" pitchFamily="2" charset="-79"/>
                <a:ea typeface="+mn-ea"/>
                <a:cs typeface="Aharoni" panose="02010803020104030203" pitchFamily="2" charset="-79"/>
              </a:rPr>
              <a:t>PROGRAMMES / PROJECTS: CONFIRMATION OF BFI 2022 SUBMISSIONS </a:t>
            </a:r>
            <a:r>
              <a:rPr lang="en-US" sz="2600" dirty="0">
                <a:latin typeface="Aharoni" panose="02010803020104030203" pitchFamily="2" charset="-79"/>
                <a:ea typeface="+mn-ea"/>
                <a:cs typeface="Aharoni" panose="02010803020104030203" pitchFamily="2" charset="-79"/>
              </a:rPr>
              <a:t>(1 of 3)</a:t>
            </a:r>
            <a:endParaRPr lang="ru-RU" sz="2600" dirty="0">
              <a:ea typeface="+mn-ea"/>
              <a:cs typeface="Aharoni" panose="02010803020104030203" pitchFamily="2" charset="-79"/>
            </a:endParaRPr>
          </a:p>
        </p:txBody>
      </p:sp>
      <p:sp>
        <p:nvSpPr>
          <p:cNvPr id="10" name="Footer Placeholder 2">
            <a:extLst>
              <a:ext uri="{FF2B5EF4-FFF2-40B4-BE49-F238E27FC236}">
                <a16:creationId xmlns="" xmlns:a16="http://schemas.microsoft.com/office/drawing/2014/main" id="{BE0F1AF0-7BE3-4E28-9BD7-AF6317F213E0}"/>
              </a:ext>
            </a:extLst>
          </p:cNvPr>
          <p:cNvSpPr txBox="1">
            <a:spLocks/>
          </p:cNvSpPr>
          <p:nvPr/>
        </p:nvSpPr>
        <p:spPr>
          <a:xfrm>
            <a:off x="9270327" y="6440794"/>
            <a:ext cx="291567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INFRASTRUCTURE FUND PROGRESS REPORT</a:t>
            </a:r>
            <a:endParaRPr lang="ru-RU" dirty="0"/>
          </a:p>
        </p:txBody>
      </p:sp>
      <p:sp>
        <p:nvSpPr>
          <p:cNvPr id="11" name="Slide Number Placeholder 11">
            <a:extLst>
              <a:ext uri="{FF2B5EF4-FFF2-40B4-BE49-F238E27FC236}">
                <a16:creationId xmlns="" xmlns:a16="http://schemas.microsoft.com/office/drawing/2014/main" id="{39474448-A598-4A00-8A16-280A8938C9DC}"/>
              </a:ext>
            </a:extLst>
          </p:cNvPr>
          <p:cNvSpPr txBox="1">
            <a:spLocks/>
          </p:cNvSpPr>
          <p:nvPr/>
        </p:nvSpPr>
        <p:spPr>
          <a:xfrm>
            <a:off x="8486361" y="581580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95E168-DA5E-4888-8D8A-92B118324C14}" type="slidenum">
              <a:rPr lang="ru-RU" sz="1800" smtClean="0">
                <a:solidFill>
                  <a:schemeClr val="bg1"/>
                </a:solidFill>
              </a:rPr>
              <a:pPr/>
              <a:t>19</a:t>
            </a:fld>
            <a:endParaRPr lang="ru-RU" sz="1800" dirty="0">
              <a:solidFill>
                <a:schemeClr val="bg1"/>
              </a:solidFill>
            </a:endParaRPr>
          </a:p>
        </p:txBody>
      </p:sp>
      <p:sp>
        <p:nvSpPr>
          <p:cNvPr id="25" name="TextBox 24">
            <a:extLst>
              <a:ext uri="{FF2B5EF4-FFF2-40B4-BE49-F238E27FC236}">
                <a16:creationId xmlns="" xmlns:a16="http://schemas.microsoft.com/office/drawing/2014/main" id="{D1412419-E6C0-47B3-B9EF-2330A4C937BE}"/>
              </a:ext>
            </a:extLst>
          </p:cNvPr>
          <p:cNvSpPr txBox="1"/>
          <p:nvPr/>
        </p:nvSpPr>
        <p:spPr>
          <a:xfrm>
            <a:off x="3171917" y="3247642"/>
            <a:ext cx="6100010" cy="369332"/>
          </a:xfrm>
          <a:prstGeom prst="rect">
            <a:avLst/>
          </a:prstGeom>
          <a:noFill/>
        </p:spPr>
        <p:txBody>
          <a:bodyPr wrap="square">
            <a:spAutoFit/>
          </a:bodyPr>
          <a:lstStyle/>
          <a:p>
            <a:endParaRPr lang="ru-RU" sz="1800" dirty="0">
              <a:latin typeface="+mn-lt"/>
            </a:endParaRPr>
          </a:p>
        </p:txBody>
      </p:sp>
      <p:graphicFrame>
        <p:nvGraphicFramePr>
          <p:cNvPr id="28" name="Table Placeholder 6">
            <a:extLst>
              <a:ext uri="{FF2B5EF4-FFF2-40B4-BE49-F238E27FC236}">
                <a16:creationId xmlns="" xmlns:a16="http://schemas.microsoft.com/office/drawing/2014/main" id="{B39AA0C1-AA8E-4B75-8E0B-C7FEFC770753}"/>
              </a:ext>
            </a:extLst>
          </p:cNvPr>
          <p:cNvGraphicFramePr>
            <a:graphicFrameLocks/>
          </p:cNvGraphicFramePr>
          <p:nvPr>
            <p:extLst>
              <p:ext uri="{D42A27DB-BD31-4B8C-83A1-F6EECF244321}">
                <p14:modId xmlns:p14="http://schemas.microsoft.com/office/powerpoint/2010/main" val="3636871652"/>
              </p:ext>
            </p:extLst>
          </p:nvPr>
        </p:nvGraphicFramePr>
        <p:xfrm>
          <a:off x="1270630" y="1572717"/>
          <a:ext cx="9577040" cy="4958578"/>
        </p:xfrm>
        <a:graphic>
          <a:graphicData uri="http://schemas.openxmlformats.org/drawingml/2006/table">
            <a:tbl>
              <a:tblPr firstRow="1" bandRow="1">
                <a:tableStyleId>{5C22544A-7EE6-4342-B048-85BDC9FD1C3A}</a:tableStyleId>
              </a:tblPr>
              <a:tblGrid>
                <a:gridCol w="282006">
                  <a:extLst>
                    <a:ext uri="{9D8B030D-6E8A-4147-A177-3AD203B41FA5}">
                      <a16:colId xmlns="" xmlns:a16="http://schemas.microsoft.com/office/drawing/2014/main" val="3413721457"/>
                    </a:ext>
                  </a:extLst>
                </a:gridCol>
                <a:gridCol w="993953">
                  <a:extLst>
                    <a:ext uri="{9D8B030D-6E8A-4147-A177-3AD203B41FA5}">
                      <a16:colId xmlns="" xmlns:a16="http://schemas.microsoft.com/office/drawing/2014/main" val="2742567690"/>
                    </a:ext>
                  </a:extLst>
                </a:gridCol>
                <a:gridCol w="993953">
                  <a:extLst>
                    <a:ext uri="{9D8B030D-6E8A-4147-A177-3AD203B41FA5}">
                      <a16:colId xmlns="" xmlns:a16="http://schemas.microsoft.com/office/drawing/2014/main" val="2547479903"/>
                    </a:ext>
                  </a:extLst>
                </a:gridCol>
                <a:gridCol w="1157325">
                  <a:extLst>
                    <a:ext uri="{9D8B030D-6E8A-4147-A177-3AD203B41FA5}">
                      <a16:colId xmlns="" xmlns:a16="http://schemas.microsoft.com/office/drawing/2014/main" val="2333377905"/>
                    </a:ext>
                  </a:extLst>
                </a:gridCol>
                <a:gridCol w="1806203">
                  <a:extLst>
                    <a:ext uri="{9D8B030D-6E8A-4147-A177-3AD203B41FA5}">
                      <a16:colId xmlns="" xmlns:a16="http://schemas.microsoft.com/office/drawing/2014/main" val="252352803"/>
                    </a:ext>
                  </a:extLst>
                </a:gridCol>
                <a:gridCol w="493921">
                  <a:extLst>
                    <a:ext uri="{9D8B030D-6E8A-4147-A177-3AD203B41FA5}">
                      <a16:colId xmlns="" xmlns:a16="http://schemas.microsoft.com/office/drawing/2014/main" val="2668612826"/>
                    </a:ext>
                  </a:extLst>
                </a:gridCol>
                <a:gridCol w="576241">
                  <a:extLst>
                    <a:ext uri="{9D8B030D-6E8A-4147-A177-3AD203B41FA5}">
                      <a16:colId xmlns="" xmlns:a16="http://schemas.microsoft.com/office/drawing/2014/main" val="3410378437"/>
                    </a:ext>
                  </a:extLst>
                </a:gridCol>
                <a:gridCol w="513291">
                  <a:extLst>
                    <a:ext uri="{9D8B030D-6E8A-4147-A177-3AD203B41FA5}">
                      <a16:colId xmlns="" xmlns:a16="http://schemas.microsoft.com/office/drawing/2014/main" val="2803878051"/>
                    </a:ext>
                  </a:extLst>
                </a:gridCol>
                <a:gridCol w="484237">
                  <a:extLst>
                    <a:ext uri="{9D8B030D-6E8A-4147-A177-3AD203B41FA5}">
                      <a16:colId xmlns="" xmlns:a16="http://schemas.microsoft.com/office/drawing/2014/main" val="4115241308"/>
                    </a:ext>
                  </a:extLst>
                </a:gridCol>
                <a:gridCol w="430969">
                  <a:extLst>
                    <a:ext uri="{9D8B030D-6E8A-4147-A177-3AD203B41FA5}">
                      <a16:colId xmlns="" xmlns:a16="http://schemas.microsoft.com/office/drawing/2014/main" val="384006947"/>
                    </a:ext>
                  </a:extLst>
                </a:gridCol>
                <a:gridCol w="464868">
                  <a:extLst>
                    <a:ext uri="{9D8B030D-6E8A-4147-A177-3AD203B41FA5}">
                      <a16:colId xmlns="" xmlns:a16="http://schemas.microsoft.com/office/drawing/2014/main" val="2533102691"/>
                    </a:ext>
                  </a:extLst>
                </a:gridCol>
                <a:gridCol w="479394">
                  <a:extLst>
                    <a:ext uri="{9D8B030D-6E8A-4147-A177-3AD203B41FA5}">
                      <a16:colId xmlns="" xmlns:a16="http://schemas.microsoft.com/office/drawing/2014/main" val="4243872348"/>
                    </a:ext>
                  </a:extLst>
                </a:gridCol>
                <a:gridCol w="445498">
                  <a:extLst>
                    <a:ext uri="{9D8B030D-6E8A-4147-A177-3AD203B41FA5}">
                      <a16:colId xmlns="" xmlns:a16="http://schemas.microsoft.com/office/drawing/2014/main" val="760868380"/>
                    </a:ext>
                  </a:extLst>
                </a:gridCol>
                <a:gridCol w="455181">
                  <a:extLst>
                    <a:ext uri="{9D8B030D-6E8A-4147-A177-3AD203B41FA5}">
                      <a16:colId xmlns="" xmlns:a16="http://schemas.microsoft.com/office/drawing/2014/main" val="1469922455"/>
                    </a:ext>
                  </a:extLst>
                </a:gridCol>
              </a:tblGrid>
              <a:tr h="569458">
                <a:tc>
                  <a:txBody>
                    <a:bodyPr/>
                    <a:lstStyle/>
                    <a:p>
                      <a:endParaRPr lang="ru-RU" sz="9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indent="-4445" algn="ctr"/>
                      <a:r>
                        <a:rPr lang="en-GB" sz="900" b="1" dirty="0">
                          <a:solidFill>
                            <a:schemeClr val="tx1"/>
                          </a:solidFill>
                          <a:effectLst/>
                        </a:rPr>
                        <a:t>SPONSOR</a:t>
                      </a:r>
                      <a:endParaRPr lang="en-US" sz="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indent="-4445" algn="ctr"/>
                      <a:r>
                        <a:rPr lang="en-GB" sz="900" b="1" dirty="0">
                          <a:solidFill>
                            <a:schemeClr val="tx1"/>
                          </a:solidFill>
                          <a:effectLst/>
                        </a:rPr>
                        <a:t>PROJECT NAME </a:t>
                      </a:r>
                      <a:endParaRPr lang="en-US" sz="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indent="-4445" algn="ctr"/>
                      <a:r>
                        <a:rPr lang="en-ZA" sz="900" b="1" dirty="0">
                          <a:solidFill>
                            <a:schemeClr val="tx1"/>
                          </a:solidFill>
                          <a:effectLst/>
                        </a:rPr>
                        <a:t>INFRASTRUCTURE ELEMENTS</a:t>
                      </a:r>
                      <a:endParaRPr lang="en-US" sz="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indent="-4445" algn="ctr"/>
                      <a:r>
                        <a:rPr lang="en-ZA" sz="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FUNDING ARRANGEMENT</a:t>
                      </a:r>
                      <a:endParaRPr lang="en-US" sz="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R="71755" indent="-4445" algn="ctr"/>
                      <a:r>
                        <a:rPr lang="en-GB" sz="900" b="1" dirty="0">
                          <a:solidFill>
                            <a:schemeClr val="bg1"/>
                          </a:solidFill>
                          <a:effectLst/>
                        </a:rPr>
                        <a:t>PROJECT VALUE</a:t>
                      </a:r>
                      <a:endParaRPr lang="en-US"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marR="71755" indent="-4445" algn="ctr"/>
                      <a:r>
                        <a:rPr lang="en-GB" sz="900" b="1" dirty="0">
                          <a:solidFill>
                            <a:schemeClr val="bg1"/>
                          </a:solidFill>
                          <a:effectLst/>
                        </a:rPr>
                        <a:t>TOTAL BFI REQUEST</a:t>
                      </a:r>
                      <a:endParaRPr lang="en-US"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marR="71755" indent="-4445" algn="ctr"/>
                      <a:r>
                        <a:rPr lang="en-GB" sz="900" b="1" dirty="0">
                          <a:solidFill>
                            <a:schemeClr val="bg1"/>
                          </a:solidFill>
                          <a:effectLst/>
                        </a:rPr>
                        <a:t>FISCAL GRANT</a:t>
                      </a:r>
                      <a:endParaRPr lang="en-US"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marR="71755" indent="-4445" algn="ctr"/>
                      <a:r>
                        <a:rPr lang="en-GB" sz="900" b="1" dirty="0">
                          <a:solidFill>
                            <a:schemeClr val="bg1"/>
                          </a:solidFill>
                          <a:effectLst/>
                        </a:rPr>
                        <a:t>IF FACILITY</a:t>
                      </a:r>
                      <a:endParaRPr lang="en-US"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marR="71755" indent="-4445" algn="ctr"/>
                      <a:r>
                        <a:rPr lang="en-GB" sz="900" b="1" dirty="0">
                          <a:solidFill>
                            <a:schemeClr val="bg1"/>
                          </a:solidFill>
                          <a:effectLst/>
                        </a:rPr>
                        <a:t>IN YEAR</a:t>
                      </a:r>
                      <a:endParaRPr lang="en-US" sz="900" b="1" dirty="0">
                        <a:solidFill>
                          <a:schemeClr val="bg1"/>
                        </a:solidFill>
                        <a:effectLst/>
                      </a:endParaRPr>
                    </a:p>
                    <a:p>
                      <a:pPr marR="71755" indent="-4445" algn="ctr"/>
                      <a:r>
                        <a:rPr lang="en-GB" sz="900" b="1" dirty="0">
                          <a:solidFill>
                            <a:schemeClr val="bg1"/>
                          </a:solidFill>
                          <a:effectLst/>
                        </a:rPr>
                        <a:t>22/23</a:t>
                      </a:r>
                      <a:endParaRPr lang="en-US"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marR="71755" indent="-4445" algn="ctr"/>
                      <a:r>
                        <a:rPr lang="en-GB" sz="900" b="1" dirty="0">
                          <a:solidFill>
                            <a:schemeClr val="bg1"/>
                          </a:solidFill>
                          <a:effectLst/>
                        </a:rPr>
                        <a:t>MTEF PERIOD  23/24</a:t>
                      </a:r>
                      <a:endParaRPr lang="en-US"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marR="71755" indent="-4445" algn="ctr"/>
                      <a:r>
                        <a:rPr lang="en-GB" sz="900" b="1" dirty="0">
                          <a:solidFill>
                            <a:schemeClr val="bg1"/>
                          </a:solidFill>
                          <a:effectLst/>
                        </a:rPr>
                        <a:t>MTEF PERIOD  24/25</a:t>
                      </a:r>
                      <a:endParaRPr lang="en-US"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marR="71755" indent="-4445" algn="ctr"/>
                      <a:r>
                        <a:rPr lang="en-GB" sz="900" b="1" dirty="0">
                          <a:solidFill>
                            <a:schemeClr val="bg1"/>
                          </a:solidFill>
                          <a:effectLst/>
                        </a:rPr>
                        <a:t>MTEF PERIOD  25/26</a:t>
                      </a:r>
                      <a:endParaRPr lang="en-US"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marR="71755" indent="-4445" algn="ctr"/>
                      <a:r>
                        <a:rPr lang="en-GB" sz="900" b="1" dirty="0">
                          <a:solidFill>
                            <a:schemeClr val="bg1"/>
                          </a:solidFill>
                          <a:effectLst/>
                        </a:rPr>
                        <a:t>POST MTEF</a:t>
                      </a:r>
                      <a:endParaRPr lang="en-US"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2796388793"/>
                  </a:ext>
                </a:extLst>
              </a:tr>
              <a:tr h="348503">
                <a:tc>
                  <a:txBody>
                    <a:bodyPr/>
                    <a:lstStyle/>
                    <a:p>
                      <a:pPr marL="0" algn="ctr" defTabSz="914400" rtl="0" eaLnBrk="1" latinLnBrk="0" hangingPunct="1"/>
                      <a:r>
                        <a:rPr lang="en-US" sz="900" b="1" i="0" kern="1200" dirty="0">
                          <a:solidFill>
                            <a:schemeClr val="bg1"/>
                          </a:solidFill>
                          <a:latin typeface="+mn-lt"/>
                          <a:ea typeface="+mn-ea"/>
                          <a:cs typeface="+mn-cs"/>
                        </a:rPr>
                        <a:t>1</a:t>
                      </a:r>
                      <a:endParaRPr lang="ru-RU" sz="900" b="1" i="0" kern="1200" dirty="0">
                        <a:solidFill>
                          <a:schemeClr val="bg1"/>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indent="-4445" algn="ctr"/>
                      <a:r>
                        <a:rPr lang="en-GB" sz="900" dirty="0">
                          <a:effectLst/>
                        </a:rPr>
                        <a:t>DWS AND TCTA</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14400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indent="-4445" algn="l" defTabSz="914400" rtl="0" eaLnBrk="1" latinLnBrk="0" hangingPunct="1"/>
                      <a:r>
                        <a:rPr lang="en-GB" sz="900" b="1" kern="1200" dirty="0">
                          <a:solidFill>
                            <a:schemeClr val="dk1"/>
                          </a:solidFill>
                          <a:effectLst/>
                          <a:latin typeface="+mn-lt"/>
                          <a:ea typeface="+mn-ea"/>
                          <a:cs typeface="+mn-cs"/>
                        </a:rPr>
                        <a:t>UMKHOMAZI WATER AUGMENTATION PROGRAMME</a:t>
                      </a:r>
                      <a:endParaRPr lang="en-US" sz="900" b="1" kern="1200" dirty="0">
                        <a:solidFill>
                          <a:schemeClr val="dk1"/>
                        </a:solidFill>
                        <a:effectLst/>
                        <a:latin typeface="+mn-lt"/>
                        <a:ea typeface="+mn-ea"/>
                        <a:cs typeface="+mn-cs"/>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171450" indent="-171450" algn="just">
                        <a:lnSpc>
                          <a:spcPct val="100000"/>
                        </a:lnSpc>
                        <a:buFont typeface="Arial" panose="020B0604020202020204" pitchFamily="34" charset="0"/>
                        <a:buChar char="•"/>
                      </a:pPr>
                      <a:r>
                        <a:rPr lang="en-US" sz="900" dirty="0">
                          <a:solidFill>
                            <a:schemeClr val="tx1"/>
                          </a:solidFill>
                        </a:rPr>
                        <a:t>81m Dam</a:t>
                      </a:r>
                    </a:p>
                    <a:p>
                      <a:pPr marL="171450" indent="-171450" algn="just">
                        <a:lnSpc>
                          <a:spcPct val="100000"/>
                        </a:lnSpc>
                        <a:buFont typeface="Arial" panose="020B0604020202020204" pitchFamily="34" charset="0"/>
                        <a:buChar char="•"/>
                      </a:pPr>
                      <a:r>
                        <a:rPr lang="en-US" sz="900" dirty="0">
                          <a:solidFill>
                            <a:schemeClr val="tx1"/>
                          </a:solidFill>
                        </a:rPr>
                        <a:t>32km Conveyance infrastructure</a:t>
                      </a:r>
                    </a:p>
                    <a:p>
                      <a:pPr marL="171450" indent="-171450" algn="just">
                        <a:lnSpc>
                          <a:spcPct val="100000"/>
                        </a:lnSpc>
                        <a:buFont typeface="Arial" panose="020B0604020202020204" pitchFamily="34" charset="0"/>
                        <a:buChar char="•"/>
                      </a:pPr>
                      <a:r>
                        <a:rPr lang="en-US" sz="900" dirty="0">
                          <a:solidFill>
                            <a:schemeClr val="tx1"/>
                          </a:solidFill>
                        </a:rPr>
                        <a:t>Supplies water circa 6 million people. </a:t>
                      </a:r>
                      <a:endParaRPr lang="en-US" sz="900" dirty="0">
                        <a:solidFill>
                          <a:schemeClr val="tx1"/>
                        </a:solidFill>
                        <a:latin typeface="Calibri" panose="020F0502020204030204" pitchFamily="34" charset="0"/>
                        <a:cs typeface="Calibri" panose="020F0502020204030204" pitchFamily="34"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a:solidFill>
                            <a:srgbClr val="000000"/>
                          </a:solidFill>
                          <a:effectLst/>
                        </a:rPr>
                        <a:t>The IF, TCTA and DWS submitted a BFI application of  R6 billion grant facility equating to 25% of the project costs for the indigents. An additional R6 billion was requested for the IF to structure a soft loan to smooth out the impact of tariffs and capital costs escalation. The TCTA will raise R12 billion from the debt capital markets.</a:t>
                      </a:r>
                      <a:endPar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indent="-4445" algn="ctr"/>
                      <a:r>
                        <a:rPr lang="en-GB" sz="900" dirty="0">
                          <a:effectLst/>
                        </a:rPr>
                        <a:t>23.2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12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6</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6</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0.2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0.6</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3.6</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7.7</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220844750"/>
                  </a:ext>
                </a:extLst>
              </a:tr>
              <a:tr h="3187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kern="1200" noProof="0" dirty="0">
                          <a:solidFill>
                            <a:schemeClr val="bg1"/>
                          </a:solidFill>
                          <a:latin typeface="+mn-lt"/>
                          <a:ea typeface="+mn-ea"/>
                          <a:cs typeface="+mn-cs"/>
                        </a:rPr>
                        <a:t>2</a:t>
                      </a:r>
                      <a:endParaRPr lang="ru-RU" sz="9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indent="-4445" algn="ctr"/>
                      <a:r>
                        <a:rPr lang="en-GB" sz="900" dirty="0">
                          <a:effectLst/>
                        </a:rPr>
                        <a:t>DWS AND JW</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1440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indent="-4445" algn="l"/>
                      <a:r>
                        <a:rPr lang="en-GB" sz="900" b="1" kern="1200" dirty="0">
                          <a:solidFill>
                            <a:schemeClr val="dk1"/>
                          </a:solidFill>
                          <a:effectLst/>
                        </a:rPr>
                        <a:t>LANSERIA WASTEWATER TREATMENT WORKS</a:t>
                      </a:r>
                      <a:endParaRPr lang="en-US" sz="900" b="1" kern="1200" dirty="0">
                        <a:solidFill>
                          <a:schemeClr val="dk1"/>
                        </a:solidFill>
                        <a:effectLst/>
                        <a:latin typeface="+mn-lt"/>
                        <a:ea typeface="+mn-ea"/>
                        <a:cs typeface="+mn-cs"/>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lgn="just" defTabSz="914400" rtl="0" eaLnBrk="1" fontAlgn="t" latinLnBrk="0" hangingPunct="1">
                        <a:lnSpc>
                          <a:spcPct val="100000"/>
                        </a:lnSpc>
                        <a:buFont typeface="Arial" panose="020B0604020202020204" pitchFamily="34" charset="0"/>
                        <a:buChar char="•"/>
                      </a:pPr>
                      <a:r>
                        <a:rPr lang="en-US" sz="900" kern="1200" dirty="0">
                          <a:solidFill>
                            <a:schemeClr val="tx1"/>
                          </a:solidFill>
                        </a:rPr>
                        <a:t>Phase 1 will complete a 50Ml/day WWTW</a:t>
                      </a:r>
                    </a:p>
                    <a:p>
                      <a:pPr marL="171450" indent="-171450" algn="just" defTabSz="914400" rtl="0" eaLnBrk="1" fontAlgn="t" latinLnBrk="0" hangingPunct="1">
                        <a:lnSpc>
                          <a:spcPct val="100000"/>
                        </a:lnSpc>
                        <a:buFont typeface="Arial" panose="020B0604020202020204" pitchFamily="34" charset="0"/>
                        <a:buChar char="•"/>
                      </a:pPr>
                      <a:r>
                        <a:rPr lang="en-US" sz="900" kern="1200" dirty="0">
                          <a:solidFill>
                            <a:schemeClr val="tx1"/>
                          </a:solidFill>
                        </a:rPr>
                        <a:t>Ultimate capacity of 150 Mℓ/d.</a:t>
                      </a:r>
                      <a:endParaRPr lang="en-US" sz="900" kern="1200" dirty="0">
                        <a:solidFill>
                          <a:schemeClr val="tx1"/>
                        </a:solidFill>
                        <a:latin typeface="Calibri" panose="020F0502020204030204" pitchFamily="34" charset="0"/>
                        <a:ea typeface="+mn-ea"/>
                        <a:cs typeface="Calibri" panose="020F0502020204030204" pitchFamily="34"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4445" algn="just" defTabSz="914400" rtl="0" eaLnBrk="1" fontAlgn="auto" latinLnBrk="0" hangingPunct="1">
                        <a:lnSpc>
                          <a:spcPct val="100000"/>
                        </a:lnSpc>
                        <a:spcBef>
                          <a:spcPts val="0"/>
                        </a:spcBef>
                        <a:spcAft>
                          <a:spcPts val="0"/>
                        </a:spcAft>
                        <a:buClrTx/>
                        <a:buSzTx/>
                        <a:buFontTx/>
                        <a:buNone/>
                        <a:tabLst/>
                        <a:defRPr/>
                      </a:pPr>
                      <a:r>
                        <a:rPr lang="en-US" sz="900" kern="1200" dirty="0">
                          <a:solidFill>
                            <a:srgbClr val="000000"/>
                          </a:solidFill>
                          <a:effectLst/>
                        </a:rPr>
                        <a:t>IF, City of Johannesburg and Johannesburg Water submitted a request of R1 billion grant funding to the BFI. The rest of the funding will be through debt and equity.</a:t>
                      </a:r>
                      <a:endParaRPr lang="en-US" sz="9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indent="-4445" algn="ctr"/>
                      <a:r>
                        <a:rPr lang="en-GB" sz="900" dirty="0">
                          <a:effectLst/>
                        </a:rPr>
                        <a:t>3.4</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1</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1</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0.2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0.5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0.3</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0.1</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387549748"/>
                  </a:ext>
                </a:extLst>
              </a:tr>
              <a:tr h="329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kern="1200" noProof="0" dirty="0">
                          <a:solidFill>
                            <a:schemeClr val="bg1"/>
                          </a:solidFill>
                          <a:latin typeface="+mn-lt"/>
                          <a:ea typeface="+mn-ea"/>
                          <a:cs typeface="+mn-cs"/>
                        </a:rPr>
                        <a:t>3</a:t>
                      </a:r>
                      <a:endParaRPr lang="ru-RU" sz="9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indent="-4445" algn="ctr"/>
                      <a:r>
                        <a:rPr lang="en-GB" sz="900" dirty="0">
                          <a:effectLst/>
                        </a:rPr>
                        <a:t> DWS AND MW</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1440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marR="0" lvl="0" indent="-4445" algn="l" defTabSz="914400" rtl="0" eaLnBrk="1" fontAlgn="auto" latinLnBrk="0" hangingPunct="1">
                        <a:lnSpc>
                          <a:spcPct val="100000"/>
                        </a:lnSpc>
                        <a:spcBef>
                          <a:spcPts val="0"/>
                        </a:spcBef>
                        <a:spcAft>
                          <a:spcPts val="0"/>
                        </a:spcAft>
                        <a:buClrTx/>
                        <a:buSzTx/>
                        <a:buFontTx/>
                        <a:buNone/>
                        <a:tabLst/>
                        <a:defRPr/>
                      </a:pPr>
                      <a:r>
                        <a:rPr lang="en-ZA" sz="900" b="1" kern="1200" dirty="0">
                          <a:solidFill>
                            <a:schemeClr val="dk1"/>
                          </a:solidFill>
                          <a:effectLst/>
                        </a:rPr>
                        <a:t>MAGALIES WATER SUPPLY SCHEME: </a:t>
                      </a:r>
                      <a:r>
                        <a:rPr lang="en-GB" sz="900" b="1" kern="1200" dirty="0">
                          <a:solidFill>
                            <a:schemeClr val="dk1"/>
                          </a:solidFill>
                          <a:effectLst/>
                        </a:rPr>
                        <a:t>KLIPVOOR BULK WATER SUPPLY SCHEME</a:t>
                      </a:r>
                      <a:endParaRPr lang="en-GB" sz="900" b="1" kern="1200" dirty="0">
                        <a:solidFill>
                          <a:schemeClr val="dk1"/>
                        </a:solidFill>
                        <a:effectLst/>
                        <a:latin typeface="+mn-lt"/>
                        <a:ea typeface="+mn-ea"/>
                        <a:cs typeface="+mn-cs"/>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171450" marR="0" indent="-171450" algn="just" defTabSz="914400" rtl="0" eaLnBrk="1" fontAlgn="t"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rPr>
                        <a:t>Moretele Ground Water Optimisation </a:t>
                      </a:r>
                    </a:p>
                    <a:p>
                      <a:pPr marL="171450" marR="0" indent="-171450" algn="just" defTabSz="914400" rtl="0" eaLnBrk="1" fontAlgn="t"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rPr>
                        <a:t>Klipvoor Water Treatment Works </a:t>
                      </a:r>
                    </a:p>
                    <a:p>
                      <a:pPr marL="171450" marR="0" indent="-171450" algn="just" defTabSz="914400" rtl="0" eaLnBrk="1" fontAlgn="t"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rPr>
                        <a:t>new bulk pipelines, reservoirs and booster pump stations. </a:t>
                      </a:r>
                    </a:p>
                    <a:p>
                      <a:pPr marL="171450" marR="0" indent="-171450" algn="just" defTabSz="914400" rtl="0" eaLnBrk="1" fontAlgn="t"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rPr>
                        <a:t>42 Ml/d by 2029</a:t>
                      </a:r>
                      <a:endParaRPr lang="en-US" sz="900" kern="1200" dirty="0">
                        <a:solidFill>
                          <a:schemeClr val="tx1"/>
                        </a:solidFill>
                        <a:latin typeface="Calibri" panose="020F0502020204030204" pitchFamily="34" charset="0"/>
                        <a:ea typeface="+mn-ea"/>
                        <a:cs typeface="Calibri" panose="020F0502020204030204" pitchFamily="34"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marR="0" lvl="0" indent="-4445" algn="just" defTabSz="914400" rtl="0" eaLnBrk="1" fontAlgn="auto" latinLnBrk="0" hangingPunct="1">
                        <a:lnSpc>
                          <a:spcPct val="100000"/>
                        </a:lnSpc>
                        <a:spcBef>
                          <a:spcPts val="0"/>
                        </a:spcBef>
                        <a:spcAft>
                          <a:spcPts val="0"/>
                        </a:spcAft>
                        <a:buClrTx/>
                        <a:buSzTx/>
                        <a:buFontTx/>
                        <a:buNone/>
                        <a:tabLst/>
                        <a:defRPr/>
                      </a:pPr>
                      <a:r>
                        <a:rPr lang="en-US" sz="900" kern="1200" dirty="0">
                          <a:solidFill>
                            <a:srgbClr val="000000"/>
                          </a:solidFill>
                          <a:effectLst/>
                        </a:rPr>
                        <a:t>IF and Magalies Water made a request for a grant viability gap of R1.9 billion for the social component.</a:t>
                      </a:r>
                      <a:r>
                        <a:rPr lang="en-US" sz="900" kern="1200" dirty="0">
                          <a:solidFill>
                            <a:schemeClr val="tx1"/>
                          </a:solidFill>
                          <a:effectLst/>
                        </a:rPr>
                        <a:t> </a:t>
                      </a:r>
                      <a:r>
                        <a:rPr lang="en-US" sz="900" kern="1200" dirty="0">
                          <a:solidFill>
                            <a:srgbClr val="000000"/>
                          </a:solidFill>
                          <a:effectLst/>
                        </a:rPr>
                        <a:t>R2.6 billion will be raised from the markets and R684 million through equity and RBIG contributions.</a:t>
                      </a:r>
                      <a:endParaRPr lang="en-US" sz="9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indent="-4445" algn="ctr"/>
                      <a:r>
                        <a:rPr lang="en-GB" sz="900" dirty="0">
                          <a:effectLst/>
                        </a:rPr>
                        <a:t>5.2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1.9</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1.9</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0.7</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0.7</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0.6</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405194377"/>
                  </a:ext>
                </a:extLst>
              </a:tr>
              <a:tr h="329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kern="1200" noProof="0" dirty="0">
                          <a:solidFill>
                            <a:schemeClr val="bg1"/>
                          </a:solidFill>
                          <a:latin typeface="+mn-lt"/>
                          <a:ea typeface="+mn-ea"/>
                          <a:cs typeface="+mn-cs"/>
                        </a:rPr>
                        <a:t>4</a:t>
                      </a:r>
                      <a:endParaRPr lang="ru-RU" sz="9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indent="-4445" algn="ctr"/>
                      <a:r>
                        <a:rPr lang="en-GB" sz="900" dirty="0">
                          <a:effectLst/>
                        </a:rPr>
                        <a:t>DWS AND MW</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1440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marR="0" lvl="0" indent="-4445" algn="l" defTabSz="914400" rtl="0" eaLnBrk="1" fontAlgn="auto" latinLnBrk="0" hangingPunct="1">
                        <a:lnSpc>
                          <a:spcPct val="100000"/>
                        </a:lnSpc>
                        <a:spcBef>
                          <a:spcPts val="0"/>
                        </a:spcBef>
                        <a:spcAft>
                          <a:spcPts val="0"/>
                        </a:spcAft>
                        <a:buClrTx/>
                        <a:buSzTx/>
                        <a:buFontTx/>
                        <a:buNone/>
                        <a:tabLst/>
                        <a:defRPr/>
                      </a:pPr>
                      <a:r>
                        <a:rPr lang="en-ZA" sz="900" b="1" kern="1200" dirty="0">
                          <a:solidFill>
                            <a:schemeClr val="dk1"/>
                          </a:solidFill>
                          <a:effectLst/>
                        </a:rPr>
                        <a:t>MAGALIES WATER SUPPLY SCHEME: </a:t>
                      </a:r>
                      <a:r>
                        <a:rPr lang="en-GB" sz="900" b="1" kern="1200" dirty="0">
                          <a:solidFill>
                            <a:schemeClr val="dk1"/>
                          </a:solidFill>
                          <a:effectLst/>
                        </a:rPr>
                        <a:t>PILANESBERG BULK WATER SUPPLY SCHEME PHASE 2B</a:t>
                      </a:r>
                      <a:endParaRPr lang="en-US" sz="900" b="1" kern="1200" dirty="0">
                        <a:solidFill>
                          <a:schemeClr val="dk1"/>
                        </a:solidFill>
                        <a:effectLst/>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171450" marR="0" indent="-171450" algn="just" defTabSz="914400" rtl="0" eaLnBrk="1" fontAlgn="t"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rPr>
                        <a:t>5 components comprising bulk pipelines. </a:t>
                      </a:r>
                      <a:r>
                        <a:rPr lang="en-GB" sz="900" kern="1200" dirty="0">
                          <a:solidFill>
                            <a:schemeClr val="tx1"/>
                          </a:solidFill>
                        </a:rPr>
                        <a:t>Reservoir &amp; pump stations.</a:t>
                      </a:r>
                    </a:p>
                    <a:p>
                      <a:pPr marL="171450" marR="0" indent="-171450" algn="just" defTabSz="914400" rtl="0" eaLnBrk="1" fontAlgn="t" latinLnBrk="0" hangingPunct="1">
                        <a:lnSpc>
                          <a:spcPct val="100000"/>
                        </a:lnSpc>
                        <a:spcBef>
                          <a:spcPts val="0"/>
                        </a:spcBef>
                        <a:spcAft>
                          <a:spcPts val="0"/>
                        </a:spcAft>
                        <a:buFont typeface="Arial" panose="020B0604020202020204" pitchFamily="34" charset="0"/>
                        <a:buChar char="•"/>
                      </a:pPr>
                      <a:r>
                        <a:rPr lang="en-GB" sz="900" kern="1200" dirty="0">
                          <a:solidFill>
                            <a:schemeClr val="tx1"/>
                          </a:solidFill>
                        </a:rPr>
                        <a:t>126 Ml/d by 2025</a:t>
                      </a: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marR="0" lvl="0" indent="-4445" algn="just" defTabSz="914400" rtl="0" eaLnBrk="1" fontAlgn="auto" latinLnBrk="0" hangingPunct="1">
                        <a:lnSpc>
                          <a:spcPct val="100000"/>
                        </a:lnSpc>
                        <a:spcBef>
                          <a:spcPts val="0"/>
                        </a:spcBef>
                        <a:spcAft>
                          <a:spcPts val="0"/>
                        </a:spcAft>
                        <a:buClrTx/>
                        <a:buSzTx/>
                        <a:buFontTx/>
                        <a:buNone/>
                        <a:tabLst/>
                        <a:defRPr/>
                      </a:pPr>
                      <a:r>
                        <a:rPr lang="en-US" sz="900" kern="1200" dirty="0">
                          <a:solidFill>
                            <a:srgbClr val="000000"/>
                          </a:solidFill>
                          <a:effectLst/>
                        </a:rPr>
                        <a:t>IF and Magalies Water made a request for a grant viability gap of R1.8 billion for the social component.</a:t>
                      </a:r>
                      <a:r>
                        <a:rPr lang="en-US" sz="900" kern="1200" dirty="0">
                          <a:solidFill>
                            <a:schemeClr val="tx1"/>
                          </a:solidFill>
                          <a:effectLst/>
                        </a:rPr>
                        <a:t> </a:t>
                      </a:r>
                      <a:r>
                        <a:rPr lang="en-US" sz="900" kern="1200" dirty="0">
                          <a:solidFill>
                            <a:srgbClr val="000000"/>
                          </a:solidFill>
                          <a:effectLst/>
                        </a:rPr>
                        <a:t>R1.1 billion will be raised from the markets.</a:t>
                      </a:r>
                      <a:endParaRPr lang="en-US" sz="9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indent="-4445" algn="ctr"/>
                      <a:r>
                        <a:rPr lang="en-GB" sz="900" dirty="0">
                          <a:effectLst/>
                        </a:rPr>
                        <a:t>2.9</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1.8</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1.8</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0.9</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0.4</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0.5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828802442"/>
                  </a:ext>
                </a:extLst>
              </a:tr>
            </a:tbl>
          </a:graphicData>
        </a:graphic>
      </p:graphicFrame>
      <p:pic>
        <p:nvPicPr>
          <p:cNvPr id="29" name="Picture 28">
            <a:extLst>
              <a:ext uri="{FF2B5EF4-FFF2-40B4-BE49-F238E27FC236}">
                <a16:creationId xmlns="" xmlns:a16="http://schemas.microsoft.com/office/drawing/2014/main" id="{93AF26C5-CCDA-401C-8BA8-1FB790F9454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Lst>
          </a:blip>
          <a:stretch>
            <a:fillRect/>
          </a:stretch>
        </p:blipFill>
        <p:spPr>
          <a:xfrm>
            <a:off x="2130777" y="725544"/>
            <a:ext cx="847737" cy="8166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33" name="Group 32">
            <a:extLst>
              <a:ext uri="{FF2B5EF4-FFF2-40B4-BE49-F238E27FC236}">
                <a16:creationId xmlns="" xmlns:a16="http://schemas.microsoft.com/office/drawing/2014/main" id="{7C63FBAF-C4C3-4E9C-B084-E42A48C24DC1}"/>
              </a:ext>
            </a:extLst>
          </p:cNvPr>
          <p:cNvGrpSpPr/>
          <p:nvPr/>
        </p:nvGrpSpPr>
        <p:grpSpPr>
          <a:xfrm>
            <a:off x="442257" y="3561749"/>
            <a:ext cx="528777" cy="490257"/>
            <a:chOff x="646087" y="2839691"/>
            <a:chExt cx="528777" cy="490257"/>
          </a:xfrm>
        </p:grpSpPr>
        <p:sp>
          <p:nvSpPr>
            <p:cNvPr id="34" name="Oval 33">
              <a:extLst>
                <a:ext uri="{FF2B5EF4-FFF2-40B4-BE49-F238E27FC236}">
                  <a16:creationId xmlns="" xmlns:a16="http://schemas.microsoft.com/office/drawing/2014/main" id="{9DE7B4D6-3A12-405B-A4BD-941C7632B4EB}"/>
                </a:ext>
              </a:extLst>
            </p:cNvPr>
            <p:cNvSpPr/>
            <p:nvPr/>
          </p:nvSpPr>
          <p:spPr>
            <a:xfrm>
              <a:off x="646087" y="2839691"/>
              <a:ext cx="528777" cy="490257"/>
            </a:xfrm>
            <a:prstGeom prst="ellipse">
              <a:avLst/>
            </a:prstGeom>
            <a:solidFill>
              <a:srgbClr val="FCF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Leaky Tap with solid fill">
              <a:extLst>
                <a:ext uri="{FF2B5EF4-FFF2-40B4-BE49-F238E27FC236}">
                  <a16:creationId xmlns="" xmlns:a16="http://schemas.microsoft.com/office/drawing/2014/main" id="{08B28DD8-AC5E-4D91-8EC9-4DDAEC0E002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03958" y="2849937"/>
              <a:ext cx="457200" cy="457200"/>
            </a:xfrm>
            <a:prstGeom prst="rect">
              <a:avLst/>
            </a:prstGeom>
          </p:spPr>
        </p:pic>
      </p:grpSp>
      <p:grpSp>
        <p:nvGrpSpPr>
          <p:cNvPr id="17" name="Group 16">
            <a:extLst>
              <a:ext uri="{FF2B5EF4-FFF2-40B4-BE49-F238E27FC236}">
                <a16:creationId xmlns="" xmlns:a16="http://schemas.microsoft.com/office/drawing/2014/main" id="{AE874902-BBE6-4126-8529-0E31211C5132}"/>
              </a:ext>
            </a:extLst>
          </p:cNvPr>
          <p:cNvGrpSpPr/>
          <p:nvPr/>
        </p:nvGrpSpPr>
        <p:grpSpPr>
          <a:xfrm>
            <a:off x="426091" y="2518232"/>
            <a:ext cx="528777" cy="490257"/>
            <a:chOff x="646087" y="2839691"/>
            <a:chExt cx="528777" cy="490257"/>
          </a:xfrm>
        </p:grpSpPr>
        <p:sp>
          <p:nvSpPr>
            <p:cNvPr id="18" name="Oval 17">
              <a:extLst>
                <a:ext uri="{FF2B5EF4-FFF2-40B4-BE49-F238E27FC236}">
                  <a16:creationId xmlns="" xmlns:a16="http://schemas.microsoft.com/office/drawing/2014/main" id="{93B550EF-9F92-40AE-9AA3-CED0B69D3C31}"/>
                </a:ext>
              </a:extLst>
            </p:cNvPr>
            <p:cNvSpPr/>
            <p:nvPr/>
          </p:nvSpPr>
          <p:spPr>
            <a:xfrm>
              <a:off x="646087" y="2839691"/>
              <a:ext cx="528777" cy="490257"/>
            </a:xfrm>
            <a:prstGeom prst="ellipse">
              <a:avLst/>
            </a:prstGeom>
            <a:solidFill>
              <a:srgbClr val="FCF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Leaky Tap with solid fill">
              <a:extLst>
                <a:ext uri="{FF2B5EF4-FFF2-40B4-BE49-F238E27FC236}">
                  <a16:creationId xmlns="" xmlns:a16="http://schemas.microsoft.com/office/drawing/2014/main" id="{5DD0590E-F932-446F-B3EB-3C1E25B238B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03958" y="2849937"/>
              <a:ext cx="457200" cy="457200"/>
            </a:xfrm>
            <a:prstGeom prst="rect">
              <a:avLst/>
            </a:prstGeom>
          </p:spPr>
        </p:pic>
      </p:grpSp>
      <p:grpSp>
        <p:nvGrpSpPr>
          <p:cNvPr id="20" name="Group 19">
            <a:extLst>
              <a:ext uri="{FF2B5EF4-FFF2-40B4-BE49-F238E27FC236}">
                <a16:creationId xmlns="" xmlns:a16="http://schemas.microsoft.com/office/drawing/2014/main" id="{33F7BC12-568B-4225-A4BA-B678551E6282}"/>
              </a:ext>
            </a:extLst>
          </p:cNvPr>
          <p:cNvGrpSpPr/>
          <p:nvPr/>
        </p:nvGrpSpPr>
        <p:grpSpPr>
          <a:xfrm>
            <a:off x="443685" y="4706805"/>
            <a:ext cx="528777" cy="490257"/>
            <a:chOff x="646087" y="2839691"/>
            <a:chExt cx="528777" cy="490257"/>
          </a:xfrm>
        </p:grpSpPr>
        <p:sp>
          <p:nvSpPr>
            <p:cNvPr id="21" name="Oval 20">
              <a:extLst>
                <a:ext uri="{FF2B5EF4-FFF2-40B4-BE49-F238E27FC236}">
                  <a16:creationId xmlns="" xmlns:a16="http://schemas.microsoft.com/office/drawing/2014/main" id="{B0C5956E-64D1-44D7-A8F4-51EE29589D27}"/>
                </a:ext>
              </a:extLst>
            </p:cNvPr>
            <p:cNvSpPr/>
            <p:nvPr/>
          </p:nvSpPr>
          <p:spPr>
            <a:xfrm>
              <a:off x="646087" y="2839691"/>
              <a:ext cx="528777" cy="490257"/>
            </a:xfrm>
            <a:prstGeom prst="ellipse">
              <a:avLst/>
            </a:prstGeom>
            <a:solidFill>
              <a:srgbClr val="FCF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Leaky Tap with solid fill">
              <a:extLst>
                <a:ext uri="{FF2B5EF4-FFF2-40B4-BE49-F238E27FC236}">
                  <a16:creationId xmlns="" xmlns:a16="http://schemas.microsoft.com/office/drawing/2014/main" id="{C6B89A68-AA51-4102-B736-F3DAEE1CD2F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03958" y="2849937"/>
              <a:ext cx="457200" cy="457200"/>
            </a:xfrm>
            <a:prstGeom prst="rect">
              <a:avLst/>
            </a:prstGeom>
          </p:spPr>
        </p:pic>
      </p:grpSp>
      <p:grpSp>
        <p:nvGrpSpPr>
          <p:cNvPr id="23" name="Group 22">
            <a:extLst>
              <a:ext uri="{FF2B5EF4-FFF2-40B4-BE49-F238E27FC236}">
                <a16:creationId xmlns="" xmlns:a16="http://schemas.microsoft.com/office/drawing/2014/main" id="{4D0BF4E5-33E5-4E5B-8559-D08F2731C4D7}"/>
              </a:ext>
            </a:extLst>
          </p:cNvPr>
          <p:cNvGrpSpPr/>
          <p:nvPr/>
        </p:nvGrpSpPr>
        <p:grpSpPr>
          <a:xfrm>
            <a:off x="457391" y="5888821"/>
            <a:ext cx="528777" cy="490257"/>
            <a:chOff x="646087" y="2839691"/>
            <a:chExt cx="528777" cy="490257"/>
          </a:xfrm>
        </p:grpSpPr>
        <p:sp>
          <p:nvSpPr>
            <p:cNvPr id="24" name="Oval 23">
              <a:extLst>
                <a:ext uri="{FF2B5EF4-FFF2-40B4-BE49-F238E27FC236}">
                  <a16:creationId xmlns="" xmlns:a16="http://schemas.microsoft.com/office/drawing/2014/main" id="{CC65D125-C78D-441B-A9DB-1A3B8834F0AF}"/>
                </a:ext>
              </a:extLst>
            </p:cNvPr>
            <p:cNvSpPr/>
            <p:nvPr/>
          </p:nvSpPr>
          <p:spPr>
            <a:xfrm>
              <a:off x="646087" y="2839691"/>
              <a:ext cx="528777" cy="490257"/>
            </a:xfrm>
            <a:prstGeom prst="ellipse">
              <a:avLst/>
            </a:prstGeom>
            <a:solidFill>
              <a:srgbClr val="FCF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Leaky Tap with solid fill">
              <a:extLst>
                <a:ext uri="{FF2B5EF4-FFF2-40B4-BE49-F238E27FC236}">
                  <a16:creationId xmlns="" xmlns:a16="http://schemas.microsoft.com/office/drawing/2014/main" id="{8431D635-9E88-42F4-A608-B621613133C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03958" y="2849937"/>
              <a:ext cx="457200" cy="457200"/>
            </a:xfrm>
            <a:prstGeom prst="rect">
              <a:avLst/>
            </a:prstGeom>
          </p:spPr>
        </p:pic>
      </p:grpSp>
    </p:spTree>
    <p:extLst>
      <p:ext uri="{BB962C8B-B14F-4D97-AF65-F5344CB8AC3E}">
        <p14:creationId xmlns:p14="http://schemas.microsoft.com/office/powerpoint/2010/main" val="344313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3EAA7-12B8-454D-8AD0-BF29A962CF70}"/>
              </a:ext>
            </a:extLst>
          </p:cNvPr>
          <p:cNvSpPr>
            <a:spLocks noGrp="1"/>
          </p:cNvSpPr>
          <p:nvPr>
            <p:ph type="ctrTitle"/>
          </p:nvPr>
        </p:nvSpPr>
        <p:spPr>
          <a:xfrm>
            <a:off x="1020809" y="277860"/>
            <a:ext cx="10792767" cy="490190"/>
          </a:xfrm>
        </p:spPr>
        <p:txBody>
          <a:bodyPr/>
          <a:lstStyle/>
          <a:p>
            <a:r>
              <a:rPr lang="en-US" dirty="0" smtClean="0">
                <a:effectLst>
                  <a:outerShdw blurRad="38100" dist="38100" dir="2700000" algn="tl">
                    <a:srgbClr val="000000">
                      <a:alpha val="43137"/>
                    </a:srgbClr>
                  </a:outerShdw>
                </a:effectLst>
              </a:rPr>
              <a:t>ACRONYMS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sz="2400" b="0" i="1"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xmlns="" id="{2EE5915B-597D-4019-914A-DC3DEBD7DCD9}"/>
              </a:ext>
            </a:extLst>
          </p:cNvPr>
          <p:cNvSpPr/>
          <p:nvPr/>
        </p:nvSpPr>
        <p:spPr>
          <a:xfrm>
            <a:off x="760833" y="1462062"/>
            <a:ext cx="5371026" cy="219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rgbClr val="76A5AF"/>
                </a:solidFill>
                <a:latin typeface="Arial" panose="020B0604020202020204" pitchFamily="34" charset="0"/>
                <a:cs typeface="Arial" panose="020B0604020202020204" pitchFamily="34" charset="0"/>
              </a:rPr>
              <a:t>ACRONYMS </a:t>
            </a:r>
            <a:endParaRPr lang="en-US" sz="1100" b="1" dirty="0">
              <a:solidFill>
                <a:srgbClr val="76A5AF"/>
              </a:solidFill>
              <a:latin typeface="Arial" panose="020B0604020202020204" pitchFamily="34" charset="0"/>
              <a:cs typeface="Arial" panose="020B0604020202020204" pitchFamily="34" charset="0"/>
            </a:endParaRPr>
          </a:p>
          <a:p>
            <a:pPr algn="ctr"/>
            <a:endParaRPr lang="en-US" sz="10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ISA – </a:t>
            </a:r>
            <a:r>
              <a:rPr lang="en-US" sz="1200" b="1" dirty="0" smtClean="0">
                <a:solidFill>
                  <a:schemeClr val="tx1"/>
                </a:solidFill>
                <a:latin typeface="Arial" panose="020B0604020202020204" pitchFamily="34" charset="0"/>
                <a:cs typeface="Arial" panose="020B0604020202020204" pitchFamily="34" charset="0"/>
              </a:rPr>
              <a:t>Infrastructure South Africa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IF - </a:t>
            </a:r>
            <a:r>
              <a:rPr lang="en-US" sz="1200" b="1" dirty="0" smtClean="0">
                <a:solidFill>
                  <a:schemeClr val="tx1"/>
                </a:solidFill>
                <a:latin typeface="Arial" panose="020B0604020202020204" pitchFamily="34" charset="0"/>
                <a:cs typeface="Arial" panose="020B0604020202020204" pitchFamily="34" charset="0"/>
              </a:rPr>
              <a:t>Infrastructure Fund</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MOU – </a:t>
            </a:r>
            <a:r>
              <a:rPr lang="en-US" sz="1200" b="1" dirty="0" smtClean="0">
                <a:solidFill>
                  <a:schemeClr val="tx1"/>
                </a:solidFill>
                <a:latin typeface="Arial" panose="020B0604020202020204" pitchFamily="34" charset="0"/>
                <a:cs typeface="Arial" panose="020B0604020202020204" pitchFamily="34" charset="0"/>
              </a:rPr>
              <a:t>Memorandum of Understanding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MOA – </a:t>
            </a:r>
            <a:r>
              <a:rPr lang="en-US" sz="1200" b="1" dirty="0" smtClean="0">
                <a:solidFill>
                  <a:schemeClr val="tx1"/>
                </a:solidFill>
                <a:latin typeface="Arial" panose="020B0604020202020204" pitchFamily="34" charset="0"/>
                <a:cs typeface="Arial" panose="020B0604020202020204" pitchFamily="34" charset="0"/>
              </a:rPr>
              <a:t>Memorandum of Agreement </a:t>
            </a:r>
          </a:p>
          <a:p>
            <a:pPr marL="171450" indent="-171450">
              <a:buFont typeface="Wingdings" panose="05000000000000000000" pitchFamily="2" charset="2"/>
              <a:buChar char="§"/>
            </a:pPr>
            <a:r>
              <a:rPr lang="en-US" sz="1200" dirty="0" err="1" smtClean="0">
                <a:solidFill>
                  <a:schemeClr val="tx1"/>
                </a:solidFill>
                <a:latin typeface="Arial" panose="020B0604020202020204" pitchFamily="34" charset="0"/>
                <a:cs typeface="Arial" panose="020B0604020202020204" pitchFamily="34" charset="0"/>
              </a:rPr>
              <a:t>MoPWI</a:t>
            </a:r>
            <a:r>
              <a:rPr lang="en-US" sz="1200" dirty="0" smtClean="0">
                <a:solidFill>
                  <a:schemeClr val="tx1"/>
                </a:solidFill>
                <a:latin typeface="Arial" panose="020B0604020202020204" pitchFamily="34" charset="0"/>
                <a:cs typeface="Arial" panose="020B0604020202020204" pitchFamily="34" charset="0"/>
              </a:rPr>
              <a:t> – </a:t>
            </a:r>
            <a:r>
              <a:rPr lang="en-US" sz="1200" b="1" dirty="0" smtClean="0">
                <a:solidFill>
                  <a:schemeClr val="tx1"/>
                </a:solidFill>
                <a:latin typeface="Arial" panose="020B0604020202020204" pitchFamily="34" charset="0"/>
                <a:cs typeface="Arial" panose="020B0604020202020204" pitchFamily="34" charset="0"/>
              </a:rPr>
              <a:t>Minister of Public Works and Infrastructure</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IIRC – </a:t>
            </a:r>
            <a:r>
              <a:rPr lang="en-US" sz="1200" b="1" dirty="0" smtClean="0">
                <a:solidFill>
                  <a:schemeClr val="tx1"/>
                </a:solidFill>
                <a:latin typeface="Arial" panose="020B0604020202020204" pitchFamily="34" charset="0"/>
                <a:cs typeface="Arial" panose="020B0604020202020204" pitchFamily="34" charset="0"/>
              </a:rPr>
              <a:t>Infrastructure Investment and Review Committee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IIC – </a:t>
            </a:r>
            <a:r>
              <a:rPr lang="en-US" sz="1200" b="1" dirty="0" smtClean="0">
                <a:solidFill>
                  <a:schemeClr val="tx1"/>
                </a:solidFill>
                <a:latin typeface="Arial" panose="020B0604020202020204" pitchFamily="34" charset="0"/>
                <a:cs typeface="Arial" panose="020B0604020202020204" pitchFamily="34" charset="0"/>
              </a:rPr>
              <a:t>Infrastructure Investment Committee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T&amp;Cs- </a:t>
            </a:r>
            <a:r>
              <a:rPr lang="en-US" sz="1200" b="1" dirty="0" smtClean="0">
                <a:solidFill>
                  <a:schemeClr val="tx1"/>
                </a:solidFill>
                <a:latin typeface="Arial" panose="020B0604020202020204" pitchFamily="34" charset="0"/>
                <a:cs typeface="Arial" panose="020B0604020202020204" pitchFamily="34" charset="0"/>
              </a:rPr>
              <a:t>Terms and Conditions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DBSA – </a:t>
            </a:r>
            <a:r>
              <a:rPr lang="en-US" sz="1200" b="1" dirty="0" smtClean="0">
                <a:solidFill>
                  <a:schemeClr val="tx1"/>
                </a:solidFill>
                <a:latin typeface="Arial" panose="020B0604020202020204" pitchFamily="34" charset="0"/>
                <a:cs typeface="Arial" panose="020B0604020202020204" pitchFamily="34" charset="0"/>
              </a:rPr>
              <a:t>Development Bank of Southern Africa</a:t>
            </a:r>
            <a:r>
              <a:rPr lang="en-US" sz="1200" dirty="0" smtClean="0">
                <a:solidFill>
                  <a:schemeClr val="tx1"/>
                </a:solidFill>
                <a:latin typeface="Arial" panose="020B0604020202020204" pitchFamily="34" charset="0"/>
                <a:cs typeface="Arial" panose="020B0604020202020204" pitchFamily="34" charset="0"/>
              </a:rPr>
              <a:t>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IDA – </a:t>
            </a:r>
            <a:r>
              <a:rPr lang="en-US" sz="1200" b="1" dirty="0" smtClean="0">
                <a:solidFill>
                  <a:schemeClr val="tx1"/>
                </a:solidFill>
                <a:latin typeface="Arial" panose="020B0604020202020204" pitchFamily="34" charset="0"/>
                <a:cs typeface="Arial" panose="020B0604020202020204" pitchFamily="34" charset="0"/>
              </a:rPr>
              <a:t>Infrastructure Development Act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IFSAC – </a:t>
            </a:r>
            <a:r>
              <a:rPr lang="en-US" sz="1200" b="1" dirty="0" smtClean="0">
                <a:solidFill>
                  <a:schemeClr val="tx1"/>
                </a:solidFill>
                <a:latin typeface="Arial" panose="020B0604020202020204" pitchFamily="34" charset="0"/>
                <a:cs typeface="Arial" panose="020B0604020202020204" pitchFamily="34" charset="0"/>
              </a:rPr>
              <a:t>Infrastructure Fund Strategic Advisory Committee</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CFO – </a:t>
            </a:r>
            <a:r>
              <a:rPr lang="en-US" sz="1200" b="1" dirty="0" smtClean="0">
                <a:solidFill>
                  <a:schemeClr val="tx1"/>
                </a:solidFill>
                <a:latin typeface="Arial" panose="020B0604020202020204" pitchFamily="34" charset="0"/>
                <a:cs typeface="Arial" panose="020B0604020202020204" pitchFamily="34" charset="0"/>
              </a:rPr>
              <a:t>Chief Financial Officer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 NIP 2050 – </a:t>
            </a:r>
            <a:r>
              <a:rPr lang="en-US" sz="1200" b="1" dirty="0" smtClean="0">
                <a:solidFill>
                  <a:schemeClr val="tx1"/>
                </a:solidFill>
                <a:latin typeface="Arial" panose="020B0604020202020204" pitchFamily="34" charset="0"/>
                <a:cs typeface="Arial" panose="020B0604020202020204" pitchFamily="34" charset="0"/>
              </a:rPr>
              <a:t>National Infrastructure Plan 2050</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CIS- </a:t>
            </a:r>
            <a:r>
              <a:rPr lang="en-US" sz="1200" b="1" dirty="0" smtClean="0">
                <a:solidFill>
                  <a:schemeClr val="tx1"/>
                </a:solidFill>
                <a:latin typeface="Arial" panose="020B0604020202020204" pitchFamily="34" charset="0"/>
                <a:cs typeface="Arial" panose="020B0604020202020204" pitchFamily="34" charset="0"/>
              </a:rPr>
              <a:t>Country Investment Strategy</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COE- </a:t>
            </a:r>
            <a:r>
              <a:rPr lang="en-US" sz="1200" b="1" dirty="0" smtClean="0">
                <a:solidFill>
                  <a:schemeClr val="tx1"/>
                </a:solidFill>
                <a:latin typeface="Arial" panose="020B0604020202020204" pitchFamily="34" charset="0"/>
                <a:cs typeface="Arial" panose="020B0604020202020204" pitchFamily="34" charset="0"/>
              </a:rPr>
              <a:t>ISA Centre of Excellence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PPP – </a:t>
            </a:r>
            <a:r>
              <a:rPr lang="en-US" sz="1200" b="1" dirty="0" smtClean="0">
                <a:solidFill>
                  <a:schemeClr val="tx1"/>
                </a:solidFill>
                <a:latin typeface="Arial" panose="020B0604020202020204" pitchFamily="34" charset="0"/>
                <a:cs typeface="Arial" panose="020B0604020202020204" pitchFamily="34" charset="0"/>
              </a:rPr>
              <a:t>Public Private Partnerships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MINCOMBUD- </a:t>
            </a:r>
            <a:r>
              <a:rPr lang="en-US" sz="1200" b="1" dirty="0" smtClean="0">
                <a:solidFill>
                  <a:schemeClr val="tx1"/>
                </a:solidFill>
                <a:latin typeface="Arial" panose="020B0604020202020204" pitchFamily="34" charset="0"/>
                <a:cs typeface="Arial" panose="020B0604020202020204" pitchFamily="34" charset="0"/>
              </a:rPr>
              <a:t>Ministers Committee on the Budget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MTEF – </a:t>
            </a:r>
            <a:r>
              <a:rPr lang="en-US" sz="1200" b="1" dirty="0" smtClean="0">
                <a:solidFill>
                  <a:schemeClr val="tx1"/>
                </a:solidFill>
                <a:latin typeface="Arial" panose="020B0604020202020204" pitchFamily="34" charset="0"/>
                <a:cs typeface="Arial" panose="020B0604020202020204" pitchFamily="34" charset="0"/>
              </a:rPr>
              <a:t>Medium Term Expenditure Framework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NT – </a:t>
            </a:r>
            <a:r>
              <a:rPr lang="en-US" sz="1200" b="1" dirty="0" smtClean="0">
                <a:solidFill>
                  <a:schemeClr val="tx1"/>
                </a:solidFill>
                <a:latin typeface="Arial" panose="020B0604020202020204" pitchFamily="34" charset="0"/>
                <a:cs typeface="Arial" panose="020B0604020202020204" pitchFamily="34" charset="0"/>
              </a:rPr>
              <a:t>National Treasury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DPME – </a:t>
            </a:r>
            <a:r>
              <a:rPr lang="en-US" sz="1200" b="1" dirty="0" smtClean="0">
                <a:solidFill>
                  <a:schemeClr val="tx1"/>
                </a:solidFill>
                <a:latin typeface="Arial" panose="020B0604020202020204" pitchFamily="34" charset="0"/>
                <a:cs typeface="Arial" panose="020B0604020202020204" pitchFamily="34" charset="0"/>
              </a:rPr>
              <a:t>Department of Performance Monitoring and Evaluation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DPWI- </a:t>
            </a:r>
            <a:r>
              <a:rPr lang="en-US" sz="1200" b="1" dirty="0" smtClean="0">
                <a:solidFill>
                  <a:schemeClr val="tx1"/>
                </a:solidFill>
                <a:latin typeface="Arial" panose="020B0604020202020204" pitchFamily="34" charset="0"/>
                <a:cs typeface="Arial" panose="020B0604020202020204" pitchFamily="34" charset="0"/>
              </a:rPr>
              <a:t>Department of Public Works and Infrastructure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DTIC- </a:t>
            </a:r>
            <a:r>
              <a:rPr lang="en-US" sz="1200" b="1" dirty="0" smtClean="0">
                <a:solidFill>
                  <a:schemeClr val="tx1"/>
                </a:solidFill>
                <a:latin typeface="Arial" panose="020B0604020202020204" pitchFamily="34" charset="0"/>
                <a:cs typeface="Arial" panose="020B0604020202020204" pitchFamily="34" charset="0"/>
              </a:rPr>
              <a:t>Department of Trade and Industry and Competition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DG – </a:t>
            </a:r>
            <a:r>
              <a:rPr lang="en-US" sz="1200" b="1" dirty="0" smtClean="0">
                <a:solidFill>
                  <a:schemeClr val="tx1"/>
                </a:solidFill>
                <a:latin typeface="Arial" panose="020B0604020202020204" pitchFamily="34" charset="0"/>
                <a:cs typeface="Arial" panose="020B0604020202020204" pitchFamily="34" charset="0"/>
              </a:rPr>
              <a:t>Director-General </a:t>
            </a:r>
          </a:p>
          <a:p>
            <a:pPr marL="171450" indent="-171450">
              <a:buFont typeface="Wingdings" panose="05000000000000000000" pitchFamily="2" charset="2"/>
              <a:buChar char="§"/>
            </a:pPr>
            <a:r>
              <a:rPr lang="en-US" sz="1200" dirty="0" smtClean="0">
                <a:solidFill>
                  <a:schemeClr val="tx1"/>
                </a:solidFill>
                <a:latin typeface="Arial" panose="020B0604020202020204" pitchFamily="34" charset="0"/>
                <a:cs typeface="Arial" panose="020B0604020202020204" pitchFamily="34" charset="0"/>
              </a:rPr>
              <a:t>DDG – </a:t>
            </a:r>
            <a:r>
              <a:rPr lang="en-US" sz="1200" b="1" dirty="0" smtClean="0">
                <a:solidFill>
                  <a:schemeClr val="tx1"/>
                </a:solidFill>
                <a:latin typeface="Arial" panose="020B0604020202020204" pitchFamily="34" charset="0"/>
                <a:cs typeface="Arial" panose="020B0604020202020204" pitchFamily="34" charset="0"/>
              </a:rPr>
              <a:t>Deputy Director General</a:t>
            </a:r>
          </a:p>
          <a:p>
            <a:pPr marL="171450" indent="-171450">
              <a:buFont typeface="Wingdings" panose="05000000000000000000" pitchFamily="2" charset="2"/>
              <a:buChar char="§"/>
            </a:pPr>
            <a:endParaRPr lang="en-US" sz="1200" dirty="0" smtClean="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en-US" sz="1200" dirty="0" smtClean="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en-US" sz="1200" dirty="0" smtClean="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en-US" sz="1200" dirty="0" smtClean="0">
              <a:solidFill>
                <a:schemeClr val="tx1"/>
              </a:solidFill>
              <a:latin typeface="Arial" panose="020B0604020202020204" pitchFamily="34" charset="0"/>
              <a:cs typeface="Arial" panose="020B0604020202020204" pitchFamily="34" charset="0"/>
            </a:endParaRPr>
          </a:p>
          <a:p>
            <a:endParaRPr lang="en-US" sz="1200" dirty="0" smtClean="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en-US" sz="12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endParaRPr lang="en-US" sz="1000" dirty="0">
              <a:solidFill>
                <a:schemeClr val="tx1"/>
              </a:solidFill>
              <a:latin typeface="Arial" panose="020B0604020202020204" pitchFamily="34" charset="0"/>
              <a:cs typeface="Arial" panose="020B0604020202020204" pitchFamily="34" charset="0"/>
            </a:endParaRPr>
          </a:p>
          <a:p>
            <a:pPr algn="ctr"/>
            <a:endParaRPr lang="en-ZA" sz="10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2EE5915B-597D-4019-914A-DC3DEBD7DCD9}"/>
              </a:ext>
            </a:extLst>
          </p:cNvPr>
          <p:cNvSpPr/>
          <p:nvPr/>
        </p:nvSpPr>
        <p:spPr>
          <a:xfrm>
            <a:off x="6820974" y="1462062"/>
            <a:ext cx="5371026" cy="219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rgbClr val="76A5AF"/>
                </a:solidFill>
                <a:latin typeface="Arial" panose="020B0604020202020204" pitchFamily="34" charset="0"/>
                <a:cs typeface="Arial" panose="020B0604020202020204" pitchFamily="34" charset="0"/>
              </a:rPr>
              <a:t>ACRONYMS </a:t>
            </a:r>
            <a:endParaRPr lang="en-US" sz="1100" b="1" dirty="0">
              <a:solidFill>
                <a:srgbClr val="76A5AF"/>
              </a:solidFill>
              <a:latin typeface="Arial" panose="020B0604020202020204" pitchFamily="34" charset="0"/>
              <a:cs typeface="Arial" panose="020B0604020202020204" pitchFamily="34" charset="0"/>
            </a:endParaRPr>
          </a:p>
          <a:p>
            <a:pPr algn="ctr"/>
            <a:endParaRPr lang="en-US" dirty="0">
              <a:solidFill>
                <a:schemeClr val="tx1"/>
              </a:solidFill>
              <a:cs typeface="Arial" panose="020B0604020202020204" pitchFamily="34" charset="0"/>
            </a:endParaRPr>
          </a:p>
          <a:p>
            <a:pPr marL="171450" indent="-171450">
              <a:buFont typeface="Wingdings" panose="05000000000000000000" pitchFamily="2" charset="2"/>
              <a:buChar char="§"/>
            </a:pPr>
            <a:r>
              <a:rPr lang="en-US" dirty="0" smtClean="0">
                <a:solidFill>
                  <a:schemeClr val="tx1"/>
                </a:solidFill>
                <a:cs typeface="Arial" panose="020B0604020202020204" pitchFamily="34" charset="0"/>
              </a:rPr>
              <a:t>DFI – </a:t>
            </a:r>
            <a:r>
              <a:rPr lang="en-US" b="1" dirty="0" smtClean="0">
                <a:solidFill>
                  <a:schemeClr val="tx1"/>
                </a:solidFill>
                <a:cs typeface="Arial" panose="020B0604020202020204" pitchFamily="34" charset="0"/>
              </a:rPr>
              <a:t>Development Finance Institution</a:t>
            </a:r>
          </a:p>
          <a:p>
            <a:pPr marL="171450" indent="-171450">
              <a:buFont typeface="Wingdings" panose="05000000000000000000" pitchFamily="2" charset="2"/>
              <a:buChar char="§"/>
            </a:pPr>
            <a:r>
              <a:rPr lang="en-US" dirty="0" smtClean="0">
                <a:solidFill>
                  <a:schemeClr val="tx1"/>
                </a:solidFill>
                <a:cs typeface="Arial" panose="020B0604020202020204" pitchFamily="34" charset="0"/>
              </a:rPr>
              <a:t>PSC – </a:t>
            </a:r>
            <a:r>
              <a:rPr lang="en-US" b="1" dirty="0" smtClean="0">
                <a:solidFill>
                  <a:schemeClr val="tx1"/>
                </a:solidFill>
                <a:cs typeface="Arial" panose="020B0604020202020204" pitchFamily="34" charset="0"/>
              </a:rPr>
              <a:t>Project Steering Committee </a:t>
            </a:r>
          </a:p>
          <a:p>
            <a:pPr marL="171450" indent="-171450">
              <a:buFont typeface="Wingdings" panose="05000000000000000000" pitchFamily="2" charset="2"/>
              <a:buChar char="§"/>
            </a:pPr>
            <a:r>
              <a:rPr lang="en-US" dirty="0" smtClean="0">
                <a:solidFill>
                  <a:schemeClr val="tx1"/>
                </a:solidFill>
                <a:cs typeface="Arial" panose="020B0604020202020204" pitchFamily="34" charset="0"/>
              </a:rPr>
              <a:t>BFI – </a:t>
            </a:r>
            <a:r>
              <a:rPr lang="en-US" b="1" dirty="0" smtClean="0">
                <a:solidFill>
                  <a:schemeClr val="tx1"/>
                </a:solidFill>
                <a:cs typeface="Arial" panose="020B0604020202020204" pitchFamily="34" charset="0"/>
              </a:rPr>
              <a:t>Budget Facility for Infrastructure </a:t>
            </a:r>
          </a:p>
          <a:p>
            <a:pPr marL="171450" indent="-171450">
              <a:buFont typeface="Wingdings" panose="05000000000000000000" pitchFamily="2" charset="2"/>
              <a:buChar char="§"/>
            </a:pPr>
            <a:r>
              <a:rPr lang="en-US" dirty="0" smtClean="0">
                <a:solidFill>
                  <a:schemeClr val="tx1"/>
                </a:solidFill>
                <a:cs typeface="Arial" panose="020B0604020202020204" pitchFamily="34" charset="0"/>
              </a:rPr>
              <a:t>RFP- </a:t>
            </a:r>
            <a:r>
              <a:rPr lang="en-US" b="1" dirty="0" smtClean="0">
                <a:solidFill>
                  <a:schemeClr val="tx1"/>
                </a:solidFill>
                <a:cs typeface="Arial" panose="020B0604020202020204" pitchFamily="34" charset="0"/>
              </a:rPr>
              <a:t>Request for Proposals </a:t>
            </a:r>
          </a:p>
          <a:p>
            <a:pPr marL="171450" indent="-171450">
              <a:buFont typeface="Wingdings" panose="05000000000000000000" pitchFamily="2" charset="2"/>
              <a:buChar char="§"/>
            </a:pPr>
            <a:r>
              <a:rPr lang="en-US" dirty="0" smtClean="0">
                <a:solidFill>
                  <a:schemeClr val="tx1"/>
                </a:solidFill>
                <a:cs typeface="Arial" panose="020B0604020202020204" pitchFamily="34" charset="0"/>
              </a:rPr>
              <a:t>TBC – </a:t>
            </a:r>
            <a:r>
              <a:rPr lang="en-US" b="1" dirty="0" smtClean="0">
                <a:solidFill>
                  <a:schemeClr val="tx1"/>
                </a:solidFill>
                <a:cs typeface="Arial" panose="020B0604020202020204" pitchFamily="34" charset="0"/>
              </a:rPr>
              <a:t>To Be Confirmed </a:t>
            </a:r>
          </a:p>
          <a:p>
            <a:pPr marL="171450" indent="-171450">
              <a:buFont typeface="Wingdings" panose="05000000000000000000" pitchFamily="2" charset="2"/>
              <a:buChar char="§"/>
            </a:pPr>
            <a:r>
              <a:rPr lang="en-US" dirty="0" smtClean="0">
                <a:solidFill>
                  <a:schemeClr val="tx1"/>
                </a:solidFill>
                <a:cs typeface="Arial" panose="020B0604020202020204" pitchFamily="34" charset="0"/>
              </a:rPr>
              <a:t>TVET-</a:t>
            </a:r>
            <a:r>
              <a:rPr lang="en-US" b="1" dirty="0" smtClean="0">
                <a:solidFill>
                  <a:schemeClr val="tx1"/>
                </a:solidFill>
                <a:cs typeface="Arial" panose="020B0604020202020204" pitchFamily="34" charset="0"/>
              </a:rPr>
              <a:t>Technical and Vocational Education and Training </a:t>
            </a:r>
          </a:p>
          <a:p>
            <a:pPr marL="171450" indent="-171450">
              <a:buFont typeface="Wingdings" panose="05000000000000000000" pitchFamily="2" charset="2"/>
              <a:buChar char="§"/>
            </a:pPr>
            <a:r>
              <a:rPr lang="en-US" dirty="0" smtClean="0">
                <a:solidFill>
                  <a:schemeClr val="tx1"/>
                </a:solidFill>
                <a:cs typeface="Arial" panose="020B0604020202020204" pitchFamily="34" charset="0"/>
              </a:rPr>
              <a:t>SHIP – </a:t>
            </a:r>
            <a:r>
              <a:rPr lang="en-US" b="1" dirty="0" smtClean="0">
                <a:solidFill>
                  <a:schemeClr val="tx1"/>
                </a:solidFill>
                <a:cs typeface="Arial" panose="020B0604020202020204" pitchFamily="34" charset="0"/>
              </a:rPr>
              <a:t>Student Housing Infrastructure Programme </a:t>
            </a:r>
          </a:p>
          <a:p>
            <a:pPr marL="171450" indent="-171450">
              <a:buFont typeface="Wingdings" panose="05000000000000000000" pitchFamily="2" charset="2"/>
              <a:buChar char="§"/>
            </a:pPr>
            <a:r>
              <a:rPr lang="en-US" dirty="0" smtClean="0">
                <a:solidFill>
                  <a:schemeClr val="tx1"/>
                </a:solidFill>
                <a:cs typeface="Arial" panose="020B0604020202020204" pitchFamily="34" charset="0"/>
              </a:rPr>
              <a:t>SHP- </a:t>
            </a:r>
            <a:r>
              <a:rPr lang="en-US" b="1" dirty="0" smtClean="0">
                <a:solidFill>
                  <a:schemeClr val="tx1"/>
                </a:solidFill>
                <a:cs typeface="Arial" panose="020B0604020202020204" pitchFamily="34" charset="0"/>
              </a:rPr>
              <a:t>Social Housing Programme </a:t>
            </a:r>
          </a:p>
          <a:p>
            <a:pPr marL="171450" indent="-171450">
              <a:buFont typeface="Wingdings" panose="05000000000000000000" pitchFamily="2" charset="2"/>
              <a:buChar char="§"/>
            </a:pPr>
            <a:r>
              <a:rPr lang="en-US" dirty="0" smtClean="0">
                <a:solidFill>
                  <a:schemeClr val="tx1"/>
                </a:solidFill>
                <a:cs typeface="Arial" panose="020B0604020202020204" pitchFamily="34" charset="0"/>
              </a:rPr>
              <a:t>SKA- </a:t>
            </a:r>
            <a:r>
              <a:rPr lang="en-US" b="1" dirty="0" smtClean="0">
                <a:solidFill>
                  <a:schemeClr val="tx1"/>
                </a:solidFill>
                <a:cs typeface="Arial" panose="020B0604020202020204" pitchFamily="34" charset="0"/>
              </a:rPr>
              <a:t>Square Kilometer Array</a:t>
            </a:r>
          </a:p>
          <a:p>
            <a:pPr marL="171450" indent="-171450">
              <a:buFont typeface="Wingdings" panose="05000000000000000000" pitchFamily="2" charset="2"/>
              <a:buChar char="§"/>
            </a:pPr>
            <a:r>
              <a:rPr lang="en-US" dirty="0" smtClean="0">
                <a:solidFill>
                  <a:schemeClr val="tx1"/>
                </a:solidFill>
                <a:cs typeface="Arial" panose="020B0604020202020204" pitchFamily="34" charset="0"/>
              </a:rPr>
              <a:t>IDZ- Industrial Development Zone </a:t>
            </a:r>
          </a:p>
          <a:p>
            <a:pPr marL="171450" indent="-171450">
              <a:buFont typeface="Wingdings" panose="05000000000000000000" pitchFamily="2" charset="2"/>
              <a:buChar char="§"/>
            </a:pPr>
            <a:r>
              <a:rPr lang="en-US" dirty="0" smtClean="0">
                <a:solidFill>
                  <a:schemeClr val="tx1"/>
                </a:solidFill>
                <a:cs typeface="Arial" panose="020B0604020202020204" pitchFamily="34" charset="0"/>
              </a:rPr>
              <a:t>SEZ- </a:t>
            </a:r>
            <a:r>
              <a:rPr lang="en-US" b="1" dirty="0" smtClean="0">
                <a:solidFill>
                  <a:schemeClr val="tx1"/>
                </a:solidFill>
                <a:cs typeface="Arial" panose="020B0604020202020204" pitchFamily="34" charset="0"/>
              </a:rPr>
              <a:t>Special Economic Zone </a:t>
            </a:r>
          </a:p>
          <a:p>
            <a:pPr marL="171450" indent="-171450">
              <a:buFont typeface="Wingdings" panose="05000000000000000000" pitchFamily="2" charset="2"/>
              <a:buChar char="§"/>
            </a:pPr>
            <a:r>
              <a:rPr lang="en-US" dirty="0" smtClean="0">
                <a:solidFill>
                  <a:schemeClr val="tx1"/>
                </a:solidFill>
                <a:cs typeface="Arial" panose="020B0604020202020204" pitchFamily="34" charset="0"/>
              </a:rPr>
              <a:t>SIP – </a:t>
            </a:r>
            <a:r>
              <a:rPr lang="en-US" b="1" dirty="0" smtClean="0">
                <a:solidFill>
                  <a:schemeClr val="tx1"/>
                </a:solidFill>
                <a:cs typeface="Arial" panose="020B0604020202020204" pitchFamily="34" charset="0"/>
              </a:rPr>
              <a:t>Strategic Integrated Project</a:t>
            </a:r>
          </a:p>
          <a:p>
            <a:pPr marL="171450" indent="-171450">
              <a:buFont typeface="Wingdings" panose="05000000000000000000" pitchFamily="2" charset="2"/>
              <a:buChar char="§"/>
            </a:pPr>
            <a:endParaRPr lang="en-US" dirty="0" smtClean="0">
              <a:solidFill>
                <a:schemeClr val="tx1"/>
              </a:solidFill>
              <a:cs typeface="Arial" panose="020B0604020202020204" pitchFamily="34" charset="0"/>
            </a:endParaRPr>
          </a:p>
          <a:p>
            <a:pPr marL="171450" indent="-171450">
              <a:buFont typeface="Wingdings" panose="05000000000000000000" pitchFamily="2" charset="2"/>
              <a:buChar char="§"/>
            </a:pPr>
            <a:r>
              <a:rPr lang="en-US" dirty="0" smtClean="0">
                <a:solidFill>
                  <a:schemeClr val="tx1"/>
                </a:solidFill>
              </a:rPr>
              <a:t>Mℓ/d – </a:t>
            </a:r>
            <a:r>
              <a:rPr lang="en-US" b="1" dirty="0" smtClean="0">
                <a:solidFill>
                  <a:schemeClr val="tx1"/>
                </a:solidFill>
              </a:rPr>
              <a:t>Minimal Liquid Discharge </a:t>
            </a:r>
            <a:endParaRPr lang="en-US" b="1" dirty="0">
              <a:solidFill>
                <a:schemeClr val="tx1"/>
              </a:solidFill>
              <a:cs typeface="Calibri" panose="020F0502020204030204" pitchFamily="34" charset="0"/>
            </a:endParaRPr>
          </a:p>
          <a:p>
            <a:pPr marL="171450" indent="-171450">
              <a:buFont typeface="Wingdings" panose="05000000000000000000" pitchFamily="2" charset="2"/>
              <a:buChar char="§"/>
            </a:pPr>
            <a:endParaRPr lang="en-US" sz="1200" dirty="0" smtClean="0">
              <a:solidFill>
                <a:schemeClr val="tx1"/>
              </a:solidFill>
              <a:latin typeface="Arial" panose="020B0604020202020204" pitchFamily="34" charset="0"/>
              <a:cs typeface="Arial" panose="020B0604020202020204" pitchFamily="34" charset="0"/>
            </a:endParaRPr>
          </a:p>
          <a:p>
            <a:pPr algn="ctr"/>
            <a:endParaRPr lang="en-ZA"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89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39155-1F5E-4F48-B50E-F00D8FC535D9}"/>
              </a:ext>
            </a:extLst>
          </p:cNvPr>
          <p:cNvSpPr>
            <a:spLocks noGrp="1"/>
          </p:cNvSpPr>
          <p:nvPr>
            <p:ph type="title"/>
          </p:nvPr>
        </p:nvSpPr>
        <p:spPr>
          <a:xfrm>
            <a:off x="3003082" y="872490"/>
            <a:ext cx="6419213" cy="676275"/>
          </a:xfrm>
        </p:spPr>
        <p:txBody>
          <a:bodyPr>
            <a:normAutofit fontScale="90000"/>
          </a:bodyPr>
          <a:lstStyle/>
          <a:p>
            <a:pPr algn="l"/>
            <a:r>
              <a:rPr lang="en-US" sz="2600" dirty="0">
                <a:solidFill>
                  <a:schemeClr val="bg1">
                    <a:lumMod val="65000"/>
                  </a:schemeClr>
                </a:solidFill>
                <a:latin typeface="Aharoni" panose="02010803020104030203" pitchFamily="2" charset="-79"/>
                <a:ea typeface="+mn-ea"/>
                <a:cs typeface="Aharoni" panose="02010803020104030203" pitchFamily="2" charset="-79"/>
              </a:rPr>
              <a:t>PROGRAMMES / PROJECTS: CONFIRMATION OF BFI 2022 SUBMISSIONS </a:t>
            </a:r>
            <a:r>
              <a:rPr lang="en-US" sz="2600" dirty="0">
                <a:latin typeface="Aharoni" panose="02010803020104030203" pitchFamily="2" charset="-79"/>
                <a:ea typeface="+mn-ea"/>
                <a:cs typeface="Aharoni" panose="02010803020104030203" pitchFamily="2" charset="-79"/>
              </a:rPr>
              <a:t>(2 of 3)</a:t>
            </a:r>
            <a:endParaRPr lang="ru-RU" sz="2600" dirty="0">
              <a:solidFill>
                <a:schemeClr val="bg1">
                  <a:lumMod val="65000"/>
                </a:schemeClr>
              </a:solidFill>
              <a:ea typeface="+mn-ea"/>
              <a:cs typeface="Aharoni" panose="02010803020104030203" pitchFamily="2" charset="-79"/>
            </a:endParaRPr>
          </a:p>
        </p:txBody>
      </p:sp>
      <p:sp>
        <p:nvSpPr>
          <p:cNvPr id="10" name="Footer Placeholder 2">
            <a:extLst>
              <a:ext uri="{FF2B5EF4-FFF2-40B4-BE49-F238E27FC236}">
                <a16:creationId xmlns="" xmlns:a16="http://schemas.microsoft.com/office/drawing/2014/main" id="{BE0F1AF0-7BE3-4E28-9BD7-AF6317F213E0}"/>
              </a:ext>
            </a:extLst>
          </p:cNvPr>
          <p:cNvSpPr txBox="1">
            <a:spLocks/>
          </p:cNvSpPr>
          <p:nvPr/>
        </p:nvSpPr>
        <p:spPr>
          <a:xfrm>
            <a:off x="9270327" y="6440794"/>
            <a:ext cx="291567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INFRASTRUCTURE FUND PROGRESS REPORT</a:t>
            </a:r>
            <a:endParaRPr lang="ru-RU" dirty="0"/>
          </a:p>
        </p:txBody>
      </p:sp>
      <p:sp>
        <p:nvSpPr>
          <p:cNvPr id="11" name="Slide Number Placeholder 11">
            <a:extLst>
              <a:ext uri="{FF2B5EF4-FFF2-40B4-BE49-F238E27FC236}">
                <a16:creationId xmlns="" xmlns:a16="http://schemas.microsoft.com/office/drawing/2014/main" id="{39474448-A598-4A00-8A16-280A8938C9DC}"/>
              </a:ext>
            </a:extLst>
          </p:cNvPr>
          <p:cNvSpPr txBox="1">
            <a:spLocks/>
          </p:cNvSpPr>
          <p:nvPr/>
        </p:nvSpPr>
        <p:spPr>
          <a:xfrm>
            <a:off x="8751405" y="12460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95E168-DA5E-4888-8D8A-92B118324C14}" type="slidenum">
              <a:rPr lang="ru-RU" sz="1800" smtClean="0">
                <a:solidFill>
                  <a:schemeClr val="bg1"/>
                </a:solidFill>
              </a:rPr>
              <a:pPr/>
              <a:t>20</a:t>
            </a:fld>
            <a:endParaRPr lang="ru-RU" sz="1800" dirty="0">
              <a:solidFill>
                <a:schemeClr val="bg1"/>
              </a:solidFill>
            </a:endParaRPr>
          </a:p>
        </p:txBody>
      </p:sp>
      <p:sp>
        <p:nvSpPr>
          <p:cNvPr id="25" name="TextBox 24">
            <a:extLst>
              <a:ext uri="{FF2B5EF4-FFF2-40B4-BE49-F238E27FC236}">
                <a16:creationId xmlns="" xmlns:a16="http://schemas.microsoft.com/office/drawing/2014/main" id="{D1412419-E6C0-47B3-B9EF-2330A4C937BE}"/>
              </a:ext>
            </a:extLst>
          </p:cNvPr>
          <p:cNvSpPr txBox="1"/>
          <p:nvPr/>
        </p:nvSpPr>
        <p:spPr>
          <a:xfrm>
            <a:off x="3171917" y="3247642"/>
            <a:ext cx="6100010" cy="369332"/>
          </a:xfrm>
          <a:prstGeom prst="rect">
            <a:avLst/>
          </a:prstGeom>
          <a:noFill/>
        </p:spPr>
        <p:txBody>
          <a:bodyPr wrap="square">
            <a:spAutoFit/>
          </a:bodyPr>
          <a:lstStyle/>
          <a:p>
            <a:endParaRPr lang="ru-RU" sz="1800" dirty="0">
              <a:latin typeface="+mn-lt"/>
            </a:endParaRPr>
          </a:p>
        </p:txBody>
      </p:sp>
      <p:graphicFrame>
        <p:nvGraphicFramePr>
          <p:cNvPr id="28" name="Table Placeholder 6">
            <a:extLst>
              <a:ext uri="{FF2B5EF4-FFF2-40B4-BE49-F238E27FC236}">
                <a16:creationId xmlns="" xmlns:a16="http://schemas.microsoft.com/office/drawing/2014/main" id="{B39AA0C1-AA8E-4B75-8E0B-C7FEFC770753}"/>
              </a:ext>
            </a:extLst>
          </p:cNvPr>
          <p:cNvGraphicFramePr>
            <a:graphicFrameLocks/>
          </p:cNvGraphicFramePr>
          <p:nvPr/>
        </p:nvGraphicFramePr>
        <p:xfrm>
          <a:off x="1013194" y="1924971"/>
          <a:ext cx="10887260" cy="4335253"/>
        </p:xfrm>
        <a:graphic>
          <a:graphicData uri="http://schemas.openxmlformats.org/drawingml/2006/table">
            <a:tbl>
              <a:tblPr firstRow="1" bandRow="1">
                <a:tableStyleId>{5C22544A-7EE6-4342-B048-85BDC9FD1C3A}</a:tableStyleId>
              </a:tblPr>
              <a:tblGrid>
                <a:gridCol w="320587">
                  <a:extLst>
                    <a:ext uri="{9D8B030D-6E8A-4147-A177-3AD203B41FA5}">
                      <a16:colId xmlns="" xmlns:a16="http://schemas.microsoft.com/office/drawing/2014/main" val="3413721457"/>
                    </a:ext>
                  </a:extLst>
                </a:gridCol>
                <a:gridCol w="906743">
                  <a:extLst>
                    <a:ext uri="{9D8B030D-6E8A-4147-A177-3AD203B41FA5}">
                      <a16:colId xmlns="" xmlns:a16="http://schemas.microsoft.com/office/drawing/2014/main" val="2742567690"/>
                    </a:ext>
                  </a:extLst>
                </a:gridCol>
                <a:gridCol w="1057725">
                  <a:extLst>
                    <a:ext uri="{9D8B030D-6E8A-4147-A177-3AD203B41FA5}">
                      <a16:colId xmlns="" xmlns:a16="http://schemas.microsoft.com/office/drawing/2014/main" val="2547479903"/>
                    </a:ext>
                  </a:extLst>
                </a:gridCol>
                <a:gridCol w="2040279">
                  <a:extLst>
                    <a:ext uri="{9D8B030D-6E8A-4147-A177-3AD203B41FA5}">
                      <a16:colId xmlns="" xmlns:a16="http://schemas.microsoft.com/office/drawing/2014/main" val="2333377905"/>
                    </a:ext>
                  </a:extLst>
                </a:gridCol>
                <a:gridCol w="2663441">
                  <a:extLst>
                    <a:ext uri="{9D8B030D-6E8A-4147-A177-3AD203B41FA5}">
                      <a16:colId xmlns="" xmlns:a16="http://schemas.microsoft.com/office/drawing/2014/main" val="252352803"/>
                    </a:ext>
                  </a:extLst>
                </a:gridCol>
                <a:gridCol w="403551">
                  <a:extLst>
                    <a:ext uri="{9D8B030D-6E8A-4147-A177-3AD203B41FA5}">
                      <a16:colId xmlns="" xmlns:a16="http://schemas.microsoft.com/office/drawing/2014/main" val="2668612826"/>
                    </a:ext>
                  </a:extLst>
                </a:gridCol>
                <a:gridCol w="417003">
                  <a:extLst>
                    <a:ext uri="{9D8B030D-6E8A-4147-A177-3AD203B41FA5}">
                      <a16:colId xmlns="" xmlns:a16="http://schemas.microsoft.com/office/drawing/2014/main" val="3410378437"/>
                    </a:ext>
                  </a:extLst>
                </a:gridCol>
                <a:gridCol w="443907">
                  <a:extLst>
                    <a:ext uri="{9D8B030D-6E8A-4147-A177-3AD203B41FA5}">
                      <a16:colId xmlns="" xmlns:a16="http://schemas.microsoft.com/office/drawing/2014/main" val="2803878051"/>
                    </a:ext>
                  </a:extLst>
                </a:gridCol>
                <a:gridCol w="376648">
                  <a:extLst>
                    <a:ext uri="{9D8B030D-6E8A-4147-A177-3AD203B41FA5}">
                      <a16:colId xmlns="" xmlns:a16="http://schemas.microsoft.com/office/drawing/2014/main" val="4115241308"/>
                    </a:ext>
                  </a:extLst>
                </a:gridCol>
                <a:gridCol w="363197">
                  <a:extLst>
                    <a:ext uri="{9D8B030D-6E8A-4147-A177-3AD203B41FA5}">
                      <a16:colId xmlns="" xmlns:a16="http://schemas.microsoft.com/office/drawing/2014/main" val="384006947"/>
                    </a:ext>
                  </a:extLst>
                </a:gridCol>
                <a:gridCol w="484262">
                  <a:extLst>
                    <a:ext uri="{9D8B030D-6E8A-4147-A177-3AD203B41FA5}">
                      <a16:colId xmlns="" xmlns:a16="http://schemas.microsoft.com/office/drawing/2014/main" val="2533102691"/>
                    </a:ext>
                  </a:extLst>
                </a:gridCol>
                <a:gridCol w="511166">
                  <a:extLst>
                    <a:ext uri="{9D8B030D-6E8A-4147-A177-3AD203B41FA5}">
                      <a16:colId xmlns="" xmlns:a16="http://schemas.microsoft.com/office/drawing/2014/main" val="4243872348"/>
                    </a:ext>
                  </a:extLst>
                </a:gridCol>
                <a:gridCol w="497713">
                  <a:extLst>
                    <a:ext uri="{9D8B030D-6E8A-4147-A177-3AD203B41FA5}">
                      <a16:colId xmlns="" xmlns:a16="http://schemas.microsoft.com/office/drawing/2014/main" val="760868380"/>
                    </a:ext>
                  </a:extLst>
                </a:gridCol>
                <a:gridCol w="401038">
                  <a:extLst>
                    <a:ext uri="{9D8B030D-6E8A-4147-A177-3AD203B41FA5}">
                      <a16:colId xmlns="" xmlns:a16="http://schemas.microsoft.com/office/drawing/2014/main" val="1469922455"/>
                    </a:ext>
                  </a:extLst>
                </a:gridCol>
              </a:tblGrid>
              <a:tr h="569458">
                <a:tc>
                  <a:txBody>
                    <a:bodyPr/>
                    <a:lstStyle/>
                    <a:p>
                      <a:endParaRPr lang="ru-RU"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indent="-4445" algn="ctr"/>
                      <a:r>
                        <a:rPr lang="en-GB" sz="800" b="1" dirty="0">
                          <a:solidFill>
                            <a:schemeClr val="tx1"/>
                          </a:solidFill>
                          <a:effectLst/>
                        </a:rPr>
                        <a:t>SPONSOR</a:t>
                      </a:r>
                      <a:endParaRPr lang="en-US"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indent="-4445" algn="ctr"/>
                      <a:r>
                        <a:rPr lang="en-GB" sz="800" b="1" dirty="0">
                          <a:solidFill>
                            <a:schemeClr val="tx1"/>
                          </a:solidFill>
                          <a:effectLst/>
                        </a:rPr>
                        <a:t>PROJECT NAME </a:t>
                      </a:r>
                      <a:endParaRPr lang="en-US"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indent="-4445" algn="ctr"/>
                      <a:r>
                        <a:rPr lang="en-ZA" sz="800" b="1" dirty="0">
                          <a:solidFill>
                            <a:schemeClr val="tx1"/>
                          </a:solidFill>
                          <a:effectLst/>
                        </a:rPr>
                        <a:t>INFRASTRUCTURE ELEMENTS</a:t>
                      </a:r>
                      <a:endParaRPr lang="en-US"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indent="-4445" algn="ctr"/>
                      <a:r>
                        <a:rPr lang="en-ZA"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FUNDING ARRANGEMENT</a:t>
                      </a:r>
                      <a:endParaRPr lang="en-US" sz="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R="71755" indent="-4445" algn="ctr"/>
                      <a:r>
                        <a:rPr lang="en-GB" sz="800" b="1" dirty="0">
                          <a:solidFill>
                            <a:schemeClr val="bg1"/>
                          </a:solidFill>
                          <a:effectLst/>
                        </a:rPr>
                        <a:t>PROJECT VALUE</a:t>
                      </a:r>
                      <a:endPar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marR="71755" indent="-4445" algn="ctr"/>
                      <a:r>
                        <a:rPr lang="en-GB" sz="800" b="1" dirty="0">
                          <a:solidFill>
                            <a:schemeClr val="bg1"/>
                          </a:solidFill>
                          <a:effectLst/>
                        </a:rPr>
                        <a:t>TOTAL BFI REQUEST</a:t>
                      </a:r>
                      <a:endPar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marR="71755" indent="-4445" algn="ctr"/>
                      <a:r>
                        <a:rPr lang="en-GB" sz="800" b="1" dirty="0">
                          <a:solidFill>
                            <a:schemeClr val="bg1"/>
                          </a:solidFill>
                          <a:effectLst/>
                        </a:rPr>
                        <a:t>FISCAL GRANT</a:t>
                      </a:r>
                      <a:endPar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marR="71755" indent="-4445" algn="ctr"/>
                      <a:r>
                        <a:rPr lang="en-GB" sz="800" b="1" dirty="0">
                          <a:solidFill>
                            <a:schemeClr val="bg1"/>
                          </a:solidFill>
                          <a:effectLst/>
                        </a:rPr>
                        <a:t>IF FACILITY</a:t>
                      </a:r>
                      <a:endPar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marR="71755" indent="-4445" algn="ctr"/>
                      <a:r>
                        <a:rPr lang="en-GB" sz="800" b="1" dirty="0">
                          <a:solidFill>
                            <a:schemeClr val="bg1"/>
                          </a:solidFill>
                          <a:effectLst/>
                        </a:rPr>
                        <a:t>IN YEAR</a:t>
                      </a:r>
                      <a:endParaRPr lang="en-US" sz="800" b="1" dirty="0">
                        <a:solidFill>
                          <a:schemeClr val="bg1"/>
                        </a:solidFill>
                        <a:effectLst/>
                      </a:endParaRPr>
                    </a:p>
                    <a:p>
                      <a:pPr marR="71755" indent="-4445" algn="ctr"/>
                      <a:r>
                        <a:rPr lang="en-GB" sz="800" b="1" dirty="0">
                          <a:solidFill>
                            <a:schemeClr val="bg1"/>
                          </a:solidFill>
                          <a:effectLst/>
                        </a:rPr>
                        <a:t>22/23</a:t>
                      </a:r>
                      <a:endPar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marR="71755" indent="-4445" algn="ctr"/>
                      <a:r>
                        <a:rPr lang="en-GB" sz="800" b="1" dirty="0">
                          <a:solidFill>
                            <a:schemeClr val="bg1"/>
                          </a:solidFill>
                          <a:effectLst/>
                        </a:rPr>
                        <a:t>MTEF PERIOD  23/24</a:t>
                      </a:r>
                      <a:endPar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marR="71755" indent="-4445" algn="ctr"/>
                      <a:r>
                        <a:rPr lang="en-GB" sz="800" b="1" dirty="0">
                          <a:solidFill>
                            <a:schemeClr val="bg1"/>
                          </a:solidFill>
                          <a:effectLst/>
                        </a:rPr>
                        <a:t>MTEF PERIOD  24/25</a:t>
                      </a:r>
                      <a:endPar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marR="71755" indent="-4445" algn="ctr"/>
                      <a:r>
                        <a:rPr lang="en-GB" sz="800" b="1" dirty="0">
                          <a:solidFill>
                            <a:schemeClr val="bg1"/>
                          </a:solidFill>
                          <a:effectLst/>
                        </a:rPr>
                        <a:t>MTEF PERIOD  25/26</a:t>
                      </a:r>
                      <a:endPar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marR="71755" indent="-4445" algn="ctr"/>
                      <a:r>
                        <a:rPr lang="en-GB" sz="800" b="1" dirty="0">
                          <a:solidFill>
                            <a:schemeClr val="bg1"/>
                          </a:solidFill>
                          <a:effectLst/>
                        </a:rPr>
                        <a:t>POST MTEF</a:t>
                      </a:r>
                      <a:endParaRPr lang="en-US"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2796388793"/>
                  </a:ext>
                </a:extLst>
              </a:tr>
              <a:tr h="3485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kern="1200" noProof="0" dirty="0">
                          <a:solidFill>
                            <a:schemeClr val="bg1"/>
                          </a:solidFill>
                          <a:latin typeface="+mn-lt"/>
                          <a:ea typeface="+mn-ea"/>
                          <a:cs typeface="+mn-cs"/>
                        </a:rPr>
                        <a:t>5</a:t>
                      </a:r>
                      <a:endParaRPr lang="ru-RU" sz="800" b="1" i="0" kern="1200" noProof="0" dirty="0">
                        <a:solidFill>
                          <a:schemeClr val="bg1"/>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indent="-4445" algn="ctr"/>
                      <a:r>
                        <a:rPr lang="en-GB" sz="900" dirty="0">
                          <a:effectLst/>
                        </a:rPr>
                        <a:t>5. DPE </a:t>
                      </a:r>
                      <a:r>
                        <a:rPr lang="en-GB" sz="900" strike="sngStrike" dirty="0">
                          <a:effectLst/>
                        </a:rPr>
                        <a:t>​</a:t>
                      </a:r>
                      <a:r>
                        <a:rPr lang="en-GB" sz="900" dirty="0">
                          <a:effectLst/>
                        </a:rPr>
                        <a:t>and Transnet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14400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indent="-4445" algn="l"/>
                      <a:r>
                        <a:rPr lang="en-GB" sz="900" kern="1200" dirty="0">
                          <a:solidFill>
                            <a:schemeClr val="dk1"/>
                          </a:solidFill>
                          <a:effectLst/>
                        </a:rPr>
                        <a:t>Nqura manganese Export terminal Project </a:t>
                      </a:r>
                      <a:endParaRPr lang="en-US" sz="900" kern="1200" dirty="0">
                        <a:solidFill>
                          <a:schemeClr val="dk1"/>
                        </a:solidFill>
                        <a:effectLst/>
                        <a:latin typeface="+mn-lt"/>
                        <a:ea typeface="+mn-ea"/>
                        <a:cs typeface="+mn-cs"/>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900" kern="1200" dirty="0">
                          <a:solidFill>
                            <a:schemeClr val="tx1"/>
                          </a:solidFill>
                        </a:rPr>
                        <a:t>Port, terminal and terminal infrastructure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rPr>
                        <a:t>Development of the planned 16mtpa manganese export terminal in the Port of Ngqura</a:t>
                      </a:r>
                      <a:endParaRPr lang="en-US" sz="900" kern="1200" dirty="0">
                        <a:solidFill>
                          <a:schemeClr val="tx1"/>
                        </a:solidFill>
                        <a:latin typeface="Calibri"/>
                        <a:ea typeface="+mn-ea"/>
                        <a:cs typeface="Calibri"/>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marR="0" lvl="0" indent="-4445"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rPr>
                        <a:t>Transnet, DPE and IF applied for a capital subsidy of R1 billion to subsidise the capital expenditure related to the new manganese export facility aiming to increase capacity by 16 Mtpa. An additional R0.5 billion was requested for the IF to structure a subordinated loan. R8.5 billion will be raised through debt and equity.</a:t>
                      </a:r>
                      <a:endParaRPr lang="en-US" sz="900" kern="1200" dirty="0">
                        <a:solidFill>
                          <a:schemeClr val="tx1"/>
                        </a:solidFill>
                        <a:effectLst/>
                        <a:latin typeface="Calibri"/>
                        <a:ea typeface="+mn-ea"/>
                        <a:cs typeface="Calibri"/>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indent="-4445" algn="ctr"/>
                      <a:r>
                        <a:rPr lang="en-GB" sz="900" dirty="0">
                          <a:effectLst/>
                        </a:rPr>
                        <a:t>10</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1.5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1</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0.5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1</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0.2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0.2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0.2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220844750"/>
                  </a:ext>
                </a:extLst>
              </a:tr>
              <a:tr h="3187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kern="1200" noProof="0" dirty="0">
                          <a:solidFill>
                            <a:schemeClr val="bg1"/>
                          </a:solidFill>
                          <a:latin typeface="+mn-lt"/>
                          <a:ea typeface="+mn-ea"/>
                          <a:cs typeface="+mn-cs"/>
                        </a:rPr>
                        <a:t>6</a:t>
                      </a:r>
                      <a:endParaRPr lang="ru-RU" sz="8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indent="-4445" algn="ctr"/>
                      <a:r>
                        <a:rPr lang="en-GB" sz="900" dirty="0">
                          <a:effectLst/>
                        </a:rPr>
                        <a:t>6. DPE and</a:t>
                      </a:r>
                      <a:r>
                        <a:rPr lang="en-GB" sz="900" u="sng" dirty="0">
                          <a:effectLst/>
                        </a:rPr>
                        <a:t> </a:t>
                      </a:r>
                      <a:r>
                        <a:rPr lang="en-GB" sz="900" dirty="0">
                          <a:effectLst/>
                        </a:rPr>
                        <a:t> Transnet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1440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indent="-4445" algn="l"/>
                      <a:r>
                        <a:rPr lang="en-GB" sz="900" kern="1200" dirty="0">
                          <a:solidFill>
                            <a:schemeClr val="dk1"/>
                          </a:solidFill>
                          <a:effectLst/>
                        </a:rPr>
                        <a:t>Cape Town Container Terminal: Phase 2b</a:t>
                      </a:r>
                      <a:endParaRPr lang="en-US" sz="900" kern="1200" dirty="0">
                        <a:solidFill>
                          <a:schemeClr val="dk1"/>
                        </a:solidFill>
                        <a:effectLst/>
                        <a:latin typeface="+mn-lt"/>
                        <a:ea typeface="+mn-ea"/>
                        <a:cs typeface="+mn-cs"/>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rPr>
                        <a:t>Resurfacing of stacking areas.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rPr>
                        <a:t>Construction of Port Industrial Park (PIP) access bridge.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rPr>
                        <a:t>Construction of a truck staging area and transport facilities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rPr>
                        <a:t>Upgrades container terminal handling capacity to 1.4 million TEUs per annum</a:t>
                      </a:r>
                      <a:endParaRPr lang="en-US" sz="900" kern="1200" dirty="0">
                        <a:solidFill>
                          <a:schemeClr val="tx1"/>
                        </a:solidFill>
                        <a:latin typeface="Calibri"/>
                        <a:ea typeface="+mn-ea"/>
                        <a:cs typeface="Calibri"/>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4445" algn="just" defTabSz="914400" rtl="0" eaLnBrk="1" fontAlgn="auto" latinLnBrk="0" hangingPunct="1">
                        <a:lnSpc>
                          <a:spcPct val="100000"/>
                        </a:lnSpc>
                        <a:spcBef>
                          <a:spcPts val="0"/>
                        </a:spcBef>
                        <a:spcAft>
                          <a:spcPts val="0"/>
                        </a:spcAft>
                        <a:buClrTx/>
                        <a:buSzTx/>
                        <a:buFontTx/>
                        <a:buNone/>
                        <a:tabLst/>
                        <a:defRPr/>
                      </a:pPr>
                      <a:r>
                        <a:rPr lang="en-US" sz="900" kern="1200" dirty="0">
                          <a:solidFill>
                            <a:srgbClr val="000000"/>
                          </a:solidFill>
                          <a:effectLst/>
                        </a:rPr>
                        <a:t>Transnet, DPE and IF  applied for a capital subsidy of R351 million to subsidise the capital expenditure related to increasing the container handling capacity by 400 000 TEUs to 1.4 million TEUs. The rest of the funding will be through debt and equity.</a:t>
                      </a:r>
                      <a:endParaRPr lang="en-US" sz="900" kern="1200" dirty="0">
                        <a:solidFill>
                          <a:schemeClr val="tx1"/>
                        </a:solidFill>
                        <a:effectLst/>
                        <a:latin typeface="Calibri"/>
                        <a:ea typeface="+mn-ea"/>
                        <a:cs typeface="Calibri"/>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indent="-4445" algn="ctr"/>
                      <a:r>
                        <a:rPr lang="en-GB" sz="900" dirty="0">
                          <a:effectLst/>
                        </a:rPr>
                        <a:t>1.8</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0.4</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0.4</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0.1</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0.2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387549748"/>
                  </a:ext>
                </a:extLst>
              </a:tr>
              <a:tr h="329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kern="1200" noProof="0" dirty="0">
                          <a:solidFill>
                            <a:schemeClr val="bg1"/>
                          </a:solidFill>
                          <a:latin typeface="+mn-lt"/>
                          <a:ea typeface="+mn-ea"/>
                          <a:cs typeface="+mn-cs"/>
                        </a:rPr>
                        <a:t>7</a:t>
                      </a:r>
                      <a:endParaRPr lang="ru-RU" sz="8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indent="-4445" algn="ctr"/>
                      <a:r>
                        <a:rPr lang="en-GB" sz="900" dirty="0">
                          <a:effectLst/>
                        </a:rPr>
                        <a:t>7. DHS and COJ</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1440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indent="-4445" algn="l"/>
                      <a:r>
                        <a:rPr lang="en-GB" sz="900" kern="1200" dirty="0">
                          <a:solidFill>
                            <a:schemeClr val="dk1"/>
                          </a:solidFill>
                          <a:effectLst/>
                        </a:rPr>
                        <a:t>Lufhereng Mixed Housing Development Programme </a:t>
                      </a:r>
                      <a:r>
                        <a:rPr lang="en-GB" sz="800" kern="1200" dirty="0">
                          <a:solidFill>
                            <a:srgbClr val="002060"/>
                          </a:solidFill>
                          <a:effectLst/>
                        </a:rPr>
                        <a:t>(NOTE 1)</a:t>
                      </a:r>
                      <a:endParaRPr lang="en-US" sz="800" kern="1200" dirty="0">
                        <a:solidFill>
                          <a:srgbClr val="002060"/>
                        </a:solidFill>
                        <a:effectLst/>
                        <a:latin typeface="+mn-lt"/>
                        <a:ea typeface="+mn-ea"/>
                        <a:cs typeface="+mn-cs"/>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171450" indent="-171450" algn="just">
                        <a:lnSpc>
                          <a:spcPct val="100000"/>
                        </a:lnSpc>
                        <a:buFont typeface="Arial" panose="020B0604020202020204" pitchFamily="34" charset="0"/>
                        <a:buChar char="•"/>
                      </a:pPr>
                      <a:r>
                        <a:rPr lang="en-US" sz="900" dirty="0">
                          <a:solidFill>
                            <a:schemeClr val="tx1"/>
                          </a:solidFill>
                        </a:rPr>
                        <a:t>Bulk Infrastructure Development</a:t>
                      </a:r>
                    </a:p>
                    <a:p>
                      <a:pPr marL="171450" indent="-171450" algn="just">
                        <a:lnSpc>
                          <a:spcPct val="100000"/>
                        </a:lnSpc>
                        <a:buFont typeface="Arial" panose="020B0604020202020204" pitchFamily="34" charset="0"/>
                        <a:buChar char="•"/>
                      </a:pPr>
                      <a:r>
                        <a:rPr lang="en-US" sz="900" dirty="0">
                          <a:solidFill>
                            <a:schemeClr val="tx1"/>
                          </a:solidFill>
                        </a:rPr>
                        <a:t>Social Housing</a:t>
                      </a:r>
                    </a:p>
                    <a:p>
                      <a:pPr marL="171450" indent="-171450" algn="just">
                        <a:lnSpc>
                          <a:spcPct val="100000"/>
                        </a:lnSpc>
                        <a:buFont typeface="Arial" panose="020B0604020202020204" pitchFamily="34" charset="0"/>
                        <a:buChar char="•"/>
                      </a:pPr>
                      <a:r>
                        <a:rPr lang="en-US" sz="900" dirty="0">
                          <a:solidFill>
                            <a:schemeClr val="tx1"/>
                          </a:solidFill>
                        </a:rPr>
                        <a:t>Bonded Housing </a:t>
                      </a:r>
                    </a:p>
                    <a:p>
                      <a:pPr marL="171450" indent="-171450" algn="just">
                        <a:lnSpc>
                          <a:spcPct val="100000"/>
                        </a:lnSpc>
                        <a:buFont typeface="Arial" panose="020B0604020202020204" pitchFamily="34" charset="0"/>
                        <a:buChar char="•"/>
                      </a:pPr>
                      <a:r>
                        <a:rPr lang="en-US" sz="900" dirty="0">
                          <a:solidFill>
                            <a:schemeClr val="tx1"/>
                          </a:solidFill>
                        </a:rPr>
                        <a:t>Subsidized Housing &amp; FLISP</a:t>
                      </a:r>
                    </a:p>
                    <a:p>
                      <a:pPr marL="171450" indent="-171450" algn="just">
                        <a:lnSpc>
                          <a:spcPct val="100000"/>
                        </a:lnSpc>
                        <a:buFont typeface="Arial" panose="020B0604020202020204" pitchFamily="34" charset="0"/>
                        <a:buChar char="•"/>
                      </a:pPr>
                      <a:r>
                        <a:rPr lang="en-US" sz="900" dirty="0">
                          <a:solidFill>
                            <a:schemeClr val="tx1"/>
                          </a:solidFill>
                        </a:rPr>
                        <a:t>Retail and commercial infrastructure &amp; other social infrastructure.</a:t>
                      </a:r>
                    </a:p>
                    <a:p>
                      <a:pPr marL="171450" indent="-171450" algn="just">
                        <a:lnSpc>
                          <a:spcPct val="100000"/>
                        </a:lnSpc>
                        <a:buFont typeface="Arial" panose="020B0604020202020204" pitchFamily="34" charset="0"/>
                        <a:buChar char="•"/>
                      </a:pPr>
                      <a:r>
                        <a:rPr lang="en-GB" sz="900" kern="1200" dirty="0">
                          <a:solidFill>
                            <a:schemeClr val="tx1"/>
                          </a:solidFill>
                        </a:rPr>
                        <a:t>Accommodate over 30 000 households </a:t>
                      </a:r>
                      <a:endParaRPr lang="en-US" sz="900" kern="1200" dirty="0">
                        <a:solidFill>
                          <a:schemeClr val="tx1"/>
                        </a:solidFill>
                        <a:latin typeface="Calibri" panose="020F0502020204030204" pitchFamily="34" charset="0"/>
                        <a:ea typeface="+mn-ea"/>
                        <a:cs typeface="Calibri" panose="020F0502020204030204" pitchFamily="34"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marR="0" lvl="0" indent="-4445" algn="just" defTabSz="914400" rtl="0" eaLnBrk="1" fontAlgn="auto" latinLnBrk="0" hangingPunct="1">
                        <a:lnSpc>
                          <a:spcPct val="100000"/>
                        </a:lnSpc>
                        <a:spcBef>
                          <a:spcPts val="0"/>
                        </a:spcBef>
                        <a:spcAft>
                          <a:spcPts val="0"/>
                        </a:spcAft>
                        <a:buClrTx/>
                        <a:buSzTx/>
                        <a:buFontTx/>
                        <a:buNone/>
                        <a:tabLst/>
                        <a:defRPr/>
                      </a:pPr>
                      <a:r>
                        <a:rPr lang="en-US" sz="900" kern="1200" dirty="0">
                          <a:solidFill>
                            <a:srgbClr val="000000"/>
                          </a:solidFill>
                          <a:effectLst/>
                        </a:rPr>
                        <a:t>Technical Review Panel Meeting held on 08 July 2022, to provide feedback on the in-year application of R430 million for the bulk infrastructure component. The BFI application of R3.9 billion was submitted on 30 June 2022. If successful, it will complement debt and equity sources of R3.8 billion to cover the cost of internal and bulk link infrastructure, including subsidized housing.</a:t>
                      </a:r>
                      <a:endParaRPr lang="en-US" sz="900" kern="1200" dirty="0">
                        <a:solidFill>
                          <a:schemeClr val="tx1"/>
                        </a:solidFill>
                        <a:effectLst/>
                        <a:latin typeface="Calibri"/>
                        <a:ea typeface="+mn-ea"/>
                        <a:cs typeface="Calibri"/>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c>
                  <a:txBody>
                    <a:bodyPr/>
                    <a:lstStyle/>
                    <a:p>
                      <a:pPr marL="0" indent="-4445" algn="ctr" defTabSz="914400" rtl="0" eaLnBrk="1" latinLnBrk="0" hangingPunct="1"/>
                      <a:r>
                        <a:rPr lang="en-GB" sz="900" kern="1200" dirty="0">
                          <a:solidFill>
                            <a:schemeClr val="tx1"/>
                          </a:solidFill>
                          <a:effectLst/>
                          <a:latin typeface="+mn-lt"/>
                          <a:ea typeface="+mn-ea"/>
                          <a:cs typeface="+mn-cs"/>
                        </a:rPr>
                        <a:t>7.7</a:t>
                      </a: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indent="-4445" algn="ctr" defTabSz="914400" rtl="0" eaLnBrk="1" latinLnBrk="0" hangingPunct="1"/>
                      <a:r>
                        <a:rPr lang="en-GB" sz="900" kern="1200" dirty="0">
                          <a:solidFill>
                            <a:schemeClr val="tx1"/>
                          </a:solidFill>
                          <a:effectLst/>
                          <a:latin typeface="+mn-lt"/>
                          <a:ea typeface="+mn-ea"/>
                          <a:cs typeface="+mn-cs"/>
                        </a:rPr>
                        <a:t>3.9</a:t>
                      </a:r>
                      <a:endParaRPr lang="en-US" sz="900" kern="1200" dirty="0">
                        <a:solidFill>
                          <a:schemeClr val="tx1"/>
                        </a:solidFill>
                        <a:effectLst/>
                        <a:latin typeface="+mn-lt"/>
                        <a:ea typeface="+mn-ea"/>
                        <a:cs typeface="+mn-cs"/>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3.9</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0.4</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0.4</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0.7</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1</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1.4</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405194377"/>
                  </a:ext>
                </a:extLst>
              </a:tr>
              <a:tr h="329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kern="1200" noProof="0" dirty="0">
                          <a:solidFill>
                            <a:schemeClr val="bg1"/>
                          </a:solidFill>
                          <a:latin typeface="+mn-lt"/>
                          <a:ea typeface="+mn-ea"/>
                          <a:cs typeface="+mn-cs"/>
                        </a:rPr>
                        <a:t>8</a:t>
                      </a:r>
                      <a:endParaRPr lang="ru-RU" sz="8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indent="-4445" algn="ctr"/>
                      <a:r>
                        <a:rPr lang="en-GB" sz="900" dirty="0">
                          <a:effectLst/>
                        </a:rPr>
                        <a:t>8. DHET and DBSA</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1440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indent="-4445" algn="l"/>
                      <a:r>
                        <a:rPr lang="en-GB" sz="900" kern="1200" dirty="0">
                          <a:solidFill>
                            <a:schemeClr val="dk1"/>
                          </a:solidFill>
                          <a:effectLst/>
                        </a:rPr>
                        <a:t>Student Housing Infrastructure Programme</a:t>
                      </a:r>
                      <a:endParaRPr lang="en-US" sz="900" kern="1200" dirty="0">
                        <a:solidFill>
                          <a:schemeClr val="dk1"/>
                        </a:solidFill>
                        <a:effectLst/>
                        <a:latin typeface="+mn-lt"/>
                        <a:ea typeface="+mn-ea"/>
                        <a:cs typeface="+mn-cs"/>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indent="-4445" algn="just"/>
                      <a:r>
                        <a:rPr lang="en-US" sz="900" kern="1200" dirty="0">
                          <a:solidFill>
                            <a:schemeClr val="dk1"/>
                          </a:solidFill>
                          <a:effectLst/>
                        </a:rPr>
                        <a:t>Development of eight (8) student housing facilities with an estimated bed capacity of 14 898  beds</a:t>
                      </a: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marR="0" lvl="0" indent="-4445" algn="just" defTabSz="914400" rtl="0" eaLnBrk="1" fontAlgn="auto" latinLnBrk="0" hangingPunct="1">
                        <a:lnSpc>
                          <a:spcPct val="100000"/>
                        </a:lnSpc>
                        <a:spcBef>
                          <a:spcPts val="0"/>
                        </a:spcBef>
                        <a:spcAft>
                          <a:spcPts val="0"/>
                        </a:spcAft>
                        <a:buClrTx/>
                        <a:buSzTx/>
                        <a:buFontTx/>
                        <a:buNone/>
                        <a:tabLst/>
                        <a:defRPr/>
                      </a:pPr>
                      <a:r>
                        <a:rPr lang="en-US" sz="900" kern="1200" dirty="0">
                          <a:solidFill>
                            <a:srgbClr val="000000"/>
                          </a:solidFill>
                          <a:effectLst/>
                        </a:rPr>
                        <a:t>The BFI application of R2.7 billion was submitted on 30 June 2022. If successful, it will complement debt, IEG and equity contributions of R2.4 billion.</a:t>
                      </a:r>
                      <a:endParaRPr lang="en-US" sz="900" kern="1200" dirty="0">
                        <a:solidFill>
                          <a:srgbClr val="000000"/>
                        </a:solidFill>
                        <a:effectLst/>
                        <a:latin typeface="Calibri"/>
                        <a:ea typeface="+mn-ea"/>
                        <a:cs typeface="Calibri"/>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indent="-4445" algn="ctr"/>
                      <a:r>
                        <a:rPr lang="en-GB" sz="900" dirty="0">
                          <a:effectLst/>
                        </a:rPr>
                        <a:t>5.2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2.7</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2.7</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1.5</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1.2</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indent="-4445" algn="ctr"/>
                      <a:r>
                        <a:rPr lang="en-GB" sz="900" dirty="0">
                          <a:effectLst/>
                        </a:rPr>
                        <a:t>-</a:t>
                      </a:r>
                      <a:endPar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828802442"/>
                  </a:ext>
                </a:extLst>
              </a:tr>
              <a:tr h="329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8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indent="-4445" algn="ctr"/>
                      <a:r>
                        <a:rPr lang="en-US" sz="900" dirty="0">
                          <a:solidFill>
                            <a:srgbClr val="000000"/>
                          </a:solidFill>
                          <a:effectLst/>
                          <a:latin typeface="Arial"/>
                          <a:ea typeface="Calibri" panose="020F0502020204030204" pitchFamily="34" charset="0"/>
                          <a:cs typeface="Times New Roman"/>
                        </a:rPr>
                        <a:t>TOTALS</a:t>
                      </a:r>
                    </a:p>
                  </a:txBody>
                  <a:tcPr marL="49046" marR="49046" marT="144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indent="-4445" algn="l"/>
                      <a:endParaRPr lang="en-US" sz="900" kern="1200" dirty="0">
                        <a:solidFill>
                          <a:schemeClr val="dk1"/>
                        </a:solidFill>
                        <a:effectLst/>
                        <a:latin typeface="+mn-lt"/>
                        <a:ea typeface="+mn-ea"/>
                        <a:cs typeface="+mn-cs"/>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indent="-4445" algn="l"/>
                      <a:endParaRPr lang="en-US" sz="900" kern="1200" dirty="0">
                        <a:solidFill>
                          <a:schemeClr val="dk1"/>
                        </a:solidFill>
                        <a:effectLst/>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marR="0" lvl="0" indent="-4445" algn="l" defTabSz="914400" rtl="0" eaLnBrk="1" fontAlgn="auto" latinLnBrk="0" hangingPunct="1">
                        <a:lnSpc>
                          <a:spcPct val="100000"/>
                        </a:lnSpc>
                        <a:spcBef>
                          <a:spcPts val="0"/>
                        </a:spcBef>
                        <a:spcAft>
                          <a:spcPts val="0"/>
                        </a:spcAft>
                        <a:buClrTx/>
                        <a:buSzTx/>
                        <a:buFontTx/>
                        <a:buNone/>
                        <a:tabLst/>
                        <a:defRPr/>
                      </a:pPr>
                      <a:endParaRPr lang="en-US" sz="900" kern="1200" dirty="0">
                        <a:solidFill>
                          <a:srgbClr val="000000"/>
                        </a:solidFill>
                        <a:effectLst/>
                        <a:latin typeface="Calibri"/>
                        <a:ea typeface="+mn-ea"/>
                        <a:cs typeface="Calibri"/>
                      </a:endParaRPr>
                    </a:p>
                  </a:txBody>
                  <a:tcPr marL="49046" marR="4904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indent="-4445" algn="ctr"/>
                      <a:r>
                        <a:rPr lang="en-GB" sz="900" b="1" dirty="0">
                          <a:effectLst/>
                        </a:rPr>
                        <a:t>59.4</a:t>
                      </a:r>
                      <a:endPar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indent="-4445" algn="ctr"/>
                      <a:r>
                        <a:rPr lang="en-GB" sz="900" b="1" dirty="0">
                          <a:effectLst/>
                        </a:rPr>
                        <a:t>25.2</a:t>
                      </a:r>
                      <a:endPar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indent="-4445" algn="ctr"/>
                      <a:r>
                        <a:rPr lang="en-GB" sz="900" b="1" dirty="0">
                          <a:effectLst/>
                        </a:rPr>
                        <a:t>18.7</a:t>
                      </a:r>
                      <a:endPar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indent="-4445" algn="ctr"/>
                      <a:r>
                        <a:rPr lang="en-GB" sz="900" b="1" dirty="0">
                          <a:effectLst/>
                        </a:rPr>
                        <a:t>6.5</a:t>
                      </a:r>
                      <a:endPar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indent="-4445" algn="ctr"/>
                      <a:r>
                        <a:rPr lang="en-GB" sz="900" b="1" dirty="0">
                          <a:effectLst/>
                        </a:rPr>
                        <a:t>0.4</a:t>
                      </a:r>
                      <a:endPar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indent="-4445" algn="ctr"/>
                      <a:r>
                        <a:rPr lang="en-GB" sz="900" b="1" dirty="0">
                          <a:effectLst/>
                        </a:rPr>
                        <a:t>4.9</a:t>
                      </a:r>
                    </a:p>
                  </a:txBody>
                  <a:tcPr marL="49046" marR="49046"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indent="-4445" algn="ctr"/>
                      <a:r>
                        <a:rPr lang="en-GB" sz="900" b="1" dirty="0">
                          <a:effectLst/>
                        </a:rPr>
                        <a:t>4.4</a:t>
                      </a:r>
                      <a:endPar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indent="-4445" algn="ctr"/>
                      <a:r>
                        <a:rPr lang="en-GB" sz="900" b="1" dirty="0">
                          <a:effectLst/>
                        </a:rPr>
                        <a:t>6.1</a:t>
                      </a:r>
                      <a:endPar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indent="-4445" algn="ctr"/>
                      <a:r>
                        <a:rPr lang="en-GB" sz="900" b="1" dirty="0">
                          <a:effectLst/>
                        </a:rPr>
                        <a:t>9.4</a:t>
                      </a:r>
                      <a:endPar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9046" marR="49046"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extLst>
                  <a:ext uri="{0D108BD9-81ED-4DB2-BD59-A6C34878D82A}">
                    <a16:rowId xmlns="" xmlns:a16="http://schemas.microsoft.com/office/drawing/2014/main" val="117241739"/>
                  </a:ext>
                </a:extLst>
              </a:tr>
            </a:tbl>
          </a:graphicData>
        </a:graphic>
      </p:graphicFrame>
      <p:pic>
        <p:nvPicPr>
          <p:cNvPr id="29" name="Picture 28">
            <a:extLst>
              <a:ext uri="{FF2B5EF4-FFF2-40B4-BE49-F238E27FC236}">
                <a16:creationId xmlns="" xmlns:a16="http://schemas.microsoft.com/office/drawing/2014/main" id="{93AF26C5-CCDA-401C-8BA8-1FB790F9454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Lst>
          </a:blip>
          <a:stretch>
            <a:fillRect/>
          </a:stretch>
        </p:blipFill>
        <p:spPr>
          <a:xfrm>
            <a:off x="2130777" y="725544"/>
            <a:ext cx="847737" cy="8166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8" name="Group 7">
            <a:extLst>
              <a:ext uri="{FF2B5EF4-FFF2-40B4-BE49-F238E27FC236}">
                <a16:creationId xmlns="" xmlns:a16="http://schemas.microsoft.com/office/drawing/2014/main" id="{596ECDAD-6386-48A7-9840-D7759BC31E4D}"/>
              </a:ext>
            </a:extLst>
          </p:cNvPr>
          <p:cNvGrpSpPr/>
          <p:nvPr/>
        </p:nvGrpSpPr>
        <p:grpSpPr>
          <a:xfrm>
            <a:off x="349024" y="5833591"/>
            <a:ext cx="373914" cy="357367"/>
            <a:chOff x="611980" y="4636714"/>
            <a:chExt cx="528777" cy="505576"/>
          </a:xfrm>
        </p:grpSpPr>
        <p:sp>
          <p:nvSpPr>
            <p:cNvPr id="9" name="Oval 8">
              <a:extLst>
                <a:ext uri="{FF2B5EF4-FFF2-40B4-BE49-F238E27FC236}">
                  <a16:creationId xmlns="" xmlns:a16="http://schemas.microsoft.com/office/drawing/2014/main" id="{C75FF440-4E76-4E1B-8F0B-8980466DDC81}"/>
                </a:ext>
              </a:extLst>
            </p:cNvPr>
            <p:cNvSpPr/>
            <p:nvPr/>
          </p:nvSpPr>
          <p:spPr>
            <a:xfrm>
              <a:off x="611980" y="4652033"/>
              <a:ext cx="528777" cy="490257"/>
            </a:xfrm>
            <a:prstGeom prst="ellipse">
              <a:avLst/>
            </a:prstGeom>
            <a:solidFill>
              <a:srgbClr val="FCF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choolhouse outline">
              <a:extLst>
                <a:ext uri="{FF2B5EF4-FFF2-40B4-BE49-F238E27FC236}">
                  <a16:creationId xmlns="" xmlns:a16="http://schemas.microsoft.com/office/drawing/2014/main" id="{A6DFC782-F5BA-4D6C-99F1-8C71A057193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57985" y="4636714"/>
              <a:ext cx="454202" cy="454202"/>
            </a:xfrm>
            <a:prstGeom prst="rect">
              <a:avLst/>
            </a:prstGeom>
          </p:spPr>
        </p:pic>
      </p:grpSp>
      <p:grpSp>
        <p:nvGrpSpPr>
          <p:cNvPr id="13" name="Group 12">
            <a:extLst>
              <a:ext uri="{FF2B5EF4-FFF2-40B4-BE49-F238E27FC236}">
                <a16:creationId xmlns="" xmlns:a16="http://schemas.microsoft.com/office/drawing/2014/main" id="{D679B1F9-237A-4432-9514-3BFF02DD2513}"/>
              </a:ext>
            </a:extLst>
          </p:cNvPr>
          <p:cNvGrpSpPr/>
          <p:nvPr/>
        </p:nvGrpSpPr>
        <p:grpSpPr>
          <a:xfrm>
            <a:off x="388936" y="4741472"/>
            <a:ext cx="331052" cy="346539"/>
            <a:chOff x="605377" y="1433104"/>
            <a:chExt cx="528777" cy="490257"/>
          </a:xfrm>
        </p:grpSpPr>
        <p:sp>
          <p:nvSpPr>
            <p:cNvPr id="14" name="Oval 13">
              <a:extLst>
                <a:ext uri="{FF2B5EF4-FFF2-40B4-BE49-F238E27FC236}">
                  <a16:creationId xmlns="" xmlns:a16="http://schemas.microsoft.com/office/drawing/2014/main" id="{F68494B6-0B42-4AB4-8589-FE19204EF774}"/>
                </a:ext>
              </a:extLst>
            </p:cNvPr>
            <p:cNvSpPr/>
            <p:nvPr/>
          </p:nvSpPr>
          <p:spPr>
            <a:xfrm>
              <a:off x="605377" y="1433104"/>
              <a:ext cx="528777" cy="490257"/>
            </a:xfrm>
            <a:prstGeom prst="ellipse">
              <a:avLst/>
            </a:prstGeom>
            <a:solidFill>
              <a:srgbClr val="FCF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City with solid fill">
              <a:extLst>
                <a:ext uri="{FF2B5EF4-FFF2-40B4-BE49-F238E27FC236}">
                  <a16:creationId xmlns="" xmlns:a16="http://schemas.microsoft.com/office/drawing/2014/main" id="{F742ECA3-E589-41B0-9B80-70EDCA8754D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41165" y="1436298"/>
              <a:ext cx="457200" cy="457200"/>
            </a:xfrm>
            <a:prstGeom prst="rect">
              <a:avLst/>
            </a:prstGeom>
          </p:spPr>
        </p:pic>
      </p:grpSp>
      <p:grpSp>
        <p:nvGrpSpPr>
          <p:cNvPr id="16" name="Group 15">
            <a:extLst>
              <a:ext uri="{FF2B5EF4-FFF2-40B4-BE49-F238E27FC236}">
                <a16:creationId xmlns="" xmlns:a16="http://schemas.microsoft.com/office/drawing/2014/main" id="{E3355F5D-7911-4C20-8766-5E991C1A06B6}"/>
              </a:ext>
            </a:extLst>
          </p:cNvPr>
          <p:cNvGrpSpPr/>
          <p:nvPr/>
        </p:nvGrpSpPr>
        <p:grpSpPr>
          <a:xfrm>
            <a:off x="365509" y="3698312"/>
            <a:ext cx="359097" cy="346539"/>
            <a:chOff x="631197" y="4934639"/>
            <a:chExt cx="528777" cy="490257"/>
          </a:xfrm>
        </p:grpSpPr>
        <p:sp>
          <p:nvSpPr>
            <p:cNvPr id="17" name="Oval 16">
              <a:extLst>
                <a:ext uri="{FF2B5EF4-FFF2-40B4-BE49-F238E27FC236}">
                  <a16:creationId xmlns="" xmlns:a16="http://schemas.microsoft.com/office/drawing/2014/main" id="{55721E5D-4841-4815-ABC2-877FDD8CABE5}"/>
                </a:ext>
              </a:extLst>
            </p:cNvPr>
            <p:cNvSpPr/>
            <p:nvPr/>
          </p:nvSpPr>
          <p:spPr>
            <a:xfrm>
              <a:off x="631197" y="4934639"/>
              <a:ext cx="528777" cy="490257"/>
            </a:xfrm>
            <a:prstGeom prst="ellipse">
              <a:avLst/>
            </a:prstGeom>
            <a:solidFill>
              <a:srgbClr val="FCF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Construction worker male with solid fill">
              <a:extLst>
                <a:ext uri="{FF2B5EF4-FFF2-40B4-BE49-F238E27FC236}">
                  <a16:creationId xmlns="" xmlns:a16="http://schemas.microsoft.com/office/drawing/2014/main" id="{7113A630-E775-42D5-A488-3081EB8F677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66985" y="4951167"/>
              <a:ext cx="457200" cy="457200"/>
            </a:xfrm>
            <a:prstGeom prst="rect">
              <a:avLst/>
            </a:prstGeom>
          </p:spPr>
        </p:pic>
      </p:grpSp>
      <p:grpSp>
        <p:nvGrpSpPr>
          <p:cNvPr id="19" name="Group 18">
            <a:extLst>
              <a:ext uri="{FF2B5EF4-FFF2-40B4-BE49-F238E27FC236}">
                <a16:creationId xmlns="" xmlns:a16="http://schemas.microsoft.com/office/drawing/2014/main" id="{A9225FA6-D9FB-46DD-A66E-0BC79412F6D9}"/>
              </a:ext>
            </a:extLst>
          </p:cNvPr>
          <p:cNvGrpSpPr/>
          <p:nvPr/>
        </p:nvGrpSpPr>
        <p:grpSpPr>
          <a:xfrm>
            <a:off x="363841" y="2655152"/>
            <a:ext cx="359097" cy="346539"/>
            <a:chOff x="631197" y="4934639"/>
            <a:chExt cx="528777" cy="490257"/>
          </a:xfrm>
        </p:grpSpPr>
        <p:sp>
          <p:nvSpPr>
            <p:cNvPr id="20" name="Oval 19">
              <a:extLst>
                <a:ext uri="{FF2B5EF4-FFF2-40B4-BE49-F238E27FC236}">
                  <a16:creationId xmlns="" xmlns:a16="http://schemas.microsoft.com/office/drawing/2014/main" id="{0AACEE81-73BD-4CB1-A616-A1A4FFE1D369}"/>
                </a:ext>
              </a:extLst>
            </p:cNvPr>
            <p:cNvSpPr/>
            <p:nvPr/>
          </p:nvSpPr>
          <p:spPr>
            <a:xfrm>
              <a:off x="631197" y="4934639"/>
              <a:ext cx="528777" cy="490257"/>
            </a:xfrm>
            <a:prstGeom prst="ellipse">
              <a:avLst/>
            </a:prstGeom>
            <a:solidFill>
              <a:srgbClr val="FCF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Construction worker male with solid fill">
              <a:extLst>
                <a:ext uri="{FF2B5EF4-FFF2-40B4-BE49-F238E27FC236}">
                  <a16:creationId xmlns="" xmlns:a16="http://schemas.microsoft.com/office/drawing/2014/main" id="{26117853-1947-4CC7-84C4-A0C4A52B7E5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66985" y="4951167"/>
              <a:ext cx="457200" cy="457200"/>
            </a:xfrm>
            <a:prstGeom prst="rect">
              <a:avLst/>
            </a:prstGeom>
          </p:spPr>
        </p:pic>
      </p:grpSp>
      <p:sp>
        <p:nvSpPr>
          <p:cNvPr id="22" name="TextBox 21">
            <a:extLst>
              <a:ext uri="{FF2B5EF4-FFF2-40B4-BE49-F238E27FC236}">
                <a16:creationId xmlns="" xmlns:a16="http://schemas.microsoft.com/office/drawing/2014/main" id="{133E63DD-DECD-4169-AC5F-6C6360DC52D1}"/>
              </a:ext>
            </a:extLst>
          </p:cNvPr>
          <p:cNvSpPr txBox="1"/>
          <p:nvPr/>
        </p:nvSpPr>
        <p:spPr>
          <a:xfrm>
            <a:off x="964770" y="6390544"/>
            <a:ext cx="3972885" cy="338554"/>
          </a:xfrm>
          <a:prstGeom prst="rect">
            <a:avLst/>
          </a:prstGeom>
          <a:noFill/>
        </p:spPr>
        <p:txBody>
          <a:bodyPr wrap="square">
            <a:spAutoFit/>
          </a:bodyPr>
          <a:lstStyle/>
          <a:p>
            <a:pPr marL="171450" indent="-171450">
              <a:buFont typeface="Wingdings" panose="05000000000000000000" pitchFamily="2" charset="2"/>
              <a:buChar char="v"/>
            </a:pPr>
            <a:r>
              <a:rPr lang="en-US" sz="800" b="1" dirty="0">
                <a:solidFill>
                  <a:srgbClr val="344529"/>
                </a:solidFill>
              </a:rPr>
              <a:t>NOTE 1</a:t>
            </a:r>
            <a:r>
              <a:rPr lang="en-US" sz="800" dirty="0">
                <a:solidFill>
                  <a:srgbClr val="9AB7B9"/>
                </a:solidFill>
              </a:rPr>
              <a:t>: </a:t>
            </a:r>
            <a:r>
              <a:rPr lang="en-US" sz="800" dirty="0"/>
              <a:t>THE IF SUPPORTED AN APPLICATION FOR BULK INFRASTRUCTURE COSTING R7.7 BILLION TO UNLOCK A R26 BILLION HUMAN SETTLEMENTS PROJECT.</a:t>
            </a:r>
          </a:p>
        </p:txBody>
      </p:sp>
    </p:spTree>
    <p:extLst>
      <p:ext uri="{BB962C8B-B14F-4D97-AF65-F5344CB8AC3E}">
        <p14:creationId xmlns:p14="http://schemas.microsoft.com/office/powerpoint/2010/main" val="331434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39155-1F5E-4F48-B50E-F00D8FC535D9}"/>
              </a:ext>
            </a:extLst>
          </p:cNvPr>
          <p:cNvSpPr>
            <a:spLocks noGrp="1"/>
          </p:cNvSpPr>
          <p:nvPr>
            <p:ph type="title"/>
          </p:nvPr>
        </p:nvSpPr>
        <p:spPr>
          <a:xfrm>
            <a:off x="2120103" y="112550"/>
            <a:ext cx="6015790" cy="676275"/>
          </a:xfrm>
        </p:spPr>
        <p:txBody>
          <a:bodyPr>
            <a:normAutofit fontScale="90000"/>
          </a:bodyPr>
          <a:lstStyle/>
          <a:p>
            <a:pPr algn="l"/>
            <a:r>
              <a:rPr lang="en-US" sz="2300" dirty="0">
                <a:solidFill>
                  <a:schemeClr val="bg1">
                    <a:lumMod val="65000"/>
                  </a:schemeClr>
                </a:solidFill>
                <a:latin typeface="Aharoni" panose="02010803020104030203" pitchFamily="2" charset="-79"/>
                <a:ea typeface="+mn-ea"/>
                <a:cs typeface="Aharoni" panose="02010803020104030203" pitchFamily="2" charset="-79"/>
              </a:rPr>
              <a:t>PROGRAMMES / PROJECTS: BFI SUBMITTED - NATIONAL FOOTPRINT </a:t>
            </a:r>
            <a:r>
              <a:rPr lang="en-US" sz="2400" dirty="0">
                <a:latin typeface="Aharoni" panose="02010803020104030203" pitchFamily="2" charset="-79"/>
                <a:ea typeface="+mn-ea"/>
                <a:cs typeface="Aharoni" panose="02010803020104030203" pitchFamily="2" charset="-79"/>
              </a:rPr>
              <a:t>(3 of 3)</a:t>
            </a:r>
            <a:endParaRPr lang="ru-RU" sz="2300" dirty="0">
              <a:solidFill>
                <a:schemeClr val="bg1">
                  <a:lumMod val="65000"/>
                </a:schemeClr>
              </a:solidFill>
              <a:ea typeface="+mn-ea"/>
              <a:cs typeface="Aharoni" panose="02010803020104030203" pitchFamily="2" charset="-79"/>
            </a:endParaRPr>
          </a:p>
        </p:txBody>
      </p:sp>
      <p:sp>
        <p:nvSpPr>
          <p:cNvPr id="10" name="Footer Placeholder 2">
            <a:extLst>
              <a:ext uri="{FF2B5EF4-FFF2-40B4-BE49-F238E27FC236}">
                <a16:creationId xmlns="" xmlns:a16="http://schemas.microsoft.com/office/drawing/2014/main" id="{BE0F1AF0-7BE3-4E28-9BD7-AF6317F213E0}"/>
              </a:ext>
            </a:extLst>
          </p:cNvPr>
          <p:cNvSpPr txBox="1">
            <a:spLocks/>
          </p:cNvSpPr>
          <p:nvPr/>
        </p:nvSpPr>
        <p:spPr>
          <a:xfrm>
            <a:off x="9270327" y="6440794"/>
            <a:ext cx="291567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INFRASTRUCTURE FUND PROGRESS REPORT</a:t>
            </a:r>
            <a:endParaRPr lang="ru-RU" dirty="0"/>
          </a:p>
        </p:txBody>
      </p:sp>
      <p:sp>
        <p:nvSpPr>
          <p:cNvPr id="11" name="Slide Number Placeholder 11">
            <a:extLst>
              <a:ext uri="{FF2B5EF4-FFF2-40B4-BE49-F238E27FC236}">
                <a16:creationId xmlns="" xmlns:a16="http://schemas.microsoft.com/office/drawing/2014/main" id="{39474448-A598-4A00-8A16-280A8938C9DC}"/>
              </a:ext>
            </a:extLst>
          </p:cNvPr>
          <p:cNvSpPr txBox="1">
            <a:spLocks/>
          </p:cNvSpPr>
          <p:nvPr/>
        </p:nvSpPr>
        <p:spPr>
          <a:xfrm>
            <a:off x="8751405" y="12460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95E168-DA5E-4888-8D8A-92B118324C14}" type="slidenum">
              <a:rPr lang="ru-RU" sz="1800" smtClean="0">
                <a:solidFill>
                  <a:schemeClr val="bg1"/>
                </a:solidFill>
              </a:rPr>
              <a:pPr/>
              <a:t>21</a:t>
            </a:fld>
            <a:endParaRPr lang="ru-RU" sz="1800" dirty="0">
              <a:solidFill>
                <a:schemeClr val="bg1"/>
              </a:solidFill>
            </a:endParaRPr>
          </a:p>
        </p:txBody>
      </p:sp>
      <p:pic>
        <p:nvPicPr>
          <p:cNvPr id="29" name="Picture 28">
            <a:extLst>
              <a:ext uri="{FF2B5EF4-FFF2-40B4-BE49-F238E27FC236}">
                <a16:creationId xmlns="" xmlns:a16="http://schemas.microsoft.com/office/drawing/2014/main" id="{93AF26C5-CCDA-401C-8BA8-1FB790F9454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Effect>
                      <a14:saturation sat="200000"/>
                    </a14:imgEffect>
                  </a14:imgLayer>
                </a14:imgProps>
              </a:ext>
            </a:extLst>
          </a:blip>
          <a:stretch>
            <a:fillRect/>
          </a:stretch>
        </p:blipFill>
        <p:spPr>
          <a:xfrm>
            <a:off x="273526" y="124606"/>
            <a:ext cx="847737" cy="8166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descr="Map&#10;&#10;Description automatically generated">
            <a:extLst>
              <a:ext uri="{FF2B5EF4-FFF2-40B4-BE49-F238E27FC236}">
                <a16:creationId xmlns="" xmlns:a16="http://schemas.microsoft.com/office/drawing/2014/main" id="{7F61047F-C321-44C8-A2B1-6DB97F46D8F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73630" y="1381017"/>
            <a:ext cx="6735952" cy="4408180"/>
          </a:xfrm>
          <a:prstGeom prst="rect">
            <a:avLst/>
          </a:prstGeom>
        </p:spPr>
      </p:pic>
      <p:sp>
        <p:nvSpPr>
          <p:cNvPr id="23" name="TextBox 22">
            <a:extLst>
              <a:ext uri="{FF2B5EF4-FFF2-40B4-BE49-F238E27FC236}">
                <a16:creationId xmlns="" xmlns:a16="http://schemas.microsoft.com/office/drawing/2014/main" id="{A6612871-C625-47B7-973E-57C1F379A2FB}"/>
              </a:ext>
            </a:extLst>
          </p:cNvPr>
          <p:cNvSpPr txBox="1"/>
          <p:nvPr/>
        </p:nvSpPr>
        <p:spPr>
          <a:xfrm>
            <a:off x="883913" y="3422929"/>
            <a:ext cx="3315625" cy="276999"/>
          </a:xfrm>
          <a:prstGeom prst="rect">
            <a:avLst/>
          </a:prstGeom>
          <a:solidFill>
            <a:schemeClr val="accent3">
              <a:lumMod val="50000"/>
            </a:schemeClr>
          </a:solidFill>
        </p:spPr>
        <p:txBody>
          <a:bodyPr wrap="square" rtlCol="0" anchor="ctr">
            <a:spAutoFit/>
          </a:bodyPr>
          <a:lstStyle>
            <a:defPPr>
              <a:defRPr lang="en-US"/>
            </a:defPPr>
            <a:lvl1pPr>
              <a:defRPr sz="1200" b="1"/>
            </a:lvl1pPr>
          </a:lstStyle>
          <a:p>
            <a:r>
              <a:rPr lang="en-ZA" b="0" dirty="0">
                <a:solidFill>
                  <a:schemeClr val="bg1"/>
                </a:solidFill>
              </a:rPr>
              <a:t>MAGALIES WATER (2 PROJECTS): </a:t>
            </a:r>
            <a:r>
              <a:rPr lang="en-ZA" dirty="0"/>
              <a:t>R8.1BN</a:t>
            </a:r>
            <a:r>
              <a:rPr lang="en-ZA" b="0" dirty="0">
                <a:solidFill>
                  <a:schemeClr val="bg1"/>
                </a:solidFill>
              </a:rPr>
              <a:t> </a:t>
            </a:r>
            <a:endParaRPr lang="en-US" b="0" dirty="0">
              <a:solidFill>
                <a:schemeClr val="bg1"/>
              </a:solidFill>
            </a:endParaRPr>
          </a:p>
        </p:txBody>
      </p:sp>
      <p:sp>
        <p:nvSpPr>
          <p:cNvPr id="24" name="TextBox 23">
            <a:extLst>
              <a:ext uri="{FF2B5EF4-FFF2-40B4-BE49-F238E27FC236}">
                <a16:creationId xmlns="" xmlns:a16="http://schemas.microsoft.com/office/drawing/2014/main" id="{2D7427FD-79D5-4FC9-9359-B248B6E59770}"/>
              </a:ext>
            </a:extLst>
          </p:cNvPr>
          <p:cNvSpPr txBox="1"/>
          <p:nvPr/>
        </p:nvSpPr>
        <p:spPr>
          <a:xfrm>
            <a:off x="9364479" y="2377141"/>
            <a:ext cx="2659702" cy="276999"/>
          </a:xfrm>
          <a:prstGeom prst="rect">
            <a:avLst/>
          </a:prstGeom>
          <a:solidFill>
            <a:schemeClr val="accent3">
              <a:lumMod val="50000"/>
            </a:schemeClr>
          </a:solidFill>
        </p:spPr>
        <p:txBody>
          <a:bodyPr wrap="none" rtlCol="0" anchor="ctr">
            <a:spAutoFit/>
          </a:bodyPr>
          <a:lstStyle>
            <a:defPPr>
              <a:defRPr lang="en-US"/>
            </a:defPPr>
            <a:lvl1pPr>
              <a:defRPr sz="1200" b="1"/>
            </a:lvl1pPr>
          </a:lstStyle>
          <a:p>
            <a:r>
              <a:rPr lang="en-ZA" b="0" dirty="0">
                <a:solidFill>
                  <a:schemeClr val="bg1"/>
                </a:solidFill>
              </a:rPr>
              <a:t>LANSERIA WWTP: </a:t>
            </a:r>
            <a:r>
              <a:rPr lang="en-ZA" b="0" dirty="0">
                <a:solidFill>
                  <a:srgbClr val="FFFF00"/>
                </a:solidFill>
              </a:rPr>
              <a:t>PHASE 1</a:t>
            </a:r>
            <a:r>
              <a:rPr lang="en-ZA" b="0" dirty="0">
                <a:solidFill>
                  <a:schemeClr val="bg1"/>
                </a:solidFill>
              </a:rPr>
              <a:t>: </a:t>
            </a:r>
            <a:r>
              <a:rPr lang="en-ZA" dirty="0"/>
              <a:t>R3.4BN</a:t>
            </a:r>
            <a:endParaRPr lang="en-US" dirty="0"/>
          </a:p>
        </p:txBody>
      </p:sp>
      <p:sp>
        <p:nvSpPr>
          <p:cNvPr id="26" name="TextBox 25">
            <a:extLst>
              <a:ext uri="{FF2B5EF4-FFF2-40B4-BE49-F238E27FC236}">
                <a16:creationId xmlns="" xmlns:a16="http://schemas.microsoft.com/office/drawing/2014/main" id="{D1211792-B0EA-45ED-8DBC-85C0ADCA4CAE}"/>
              </a:ext>
            </a:extLst>
          </p:cNvPr>
          <p:cNvSpPr txBox="1"/>
          <p:nvPr/>
        </p:nvSpPr>
        <p:spPr>
          <a:xfrm>
            <a:off x="9108563" y="2822863"/>
            <a:ext cx="2786974" cy="461665"/>
          </a:xfrm>
          <a:prstGeom prst="rect">
            <a:avLst/>
          </a:prstGeom>
          <a:solidFill>
            <a:schemeClr val="tx1">
              <a:lumMod val="50000"/>
              <a:lumOff val="50000"/>
            </a:schemeClr>
          </a:solidFill>
        </p:spPr>
        <p:txBody>
          <a:bodyPr wrap="square" lIns="91440" tIns="45720" rIns="91440" bIns="45720" rtlCol="0" anchor="ctr">
            <a:spAutoFit/>
          </a:bodyPr>
          <a:lstStyle>
            <a:defPPr>
              <a:defRPr lang="en-US"/>
            </a:defPPr>
            <a:lvl1pPr>
              <a:defRPr sz="1200" b="1"/>
            </a:lvl1pPr>
          </a:lstStyle>
          <a:p>
            <a:r>
              <a:rPr lang="en-US" altLang="en-US" b="0" dirty="0">
                <a:solidFill>
                  <a:schemeClr val="bg1"/>
                </a:solidFill>
              </a:rPr>
              <a:t>LUFHERENG MIXED USE PRECINCT</a:t>
            </a:r>
            <a:r>
              <a:rPr lang="en-US" altLang="en-US" b="0" dirty="0">
                <a:solidFill>
                  <a:schemeClr val="tx1">
                    <a:lumMod val="95000"/>
                    <a:lumOff val="5000"/>
                  </a:schemeClr>
                </a:solidFill>
              </a:rPr>
              <a:t>: </a:t>
            </a:r>
            <a:r>
              <a:rPr lang="en-US" altLang="en-US" dirty="0">
                <a:solidFill>
                  <a:schemeClr val="tx1">
                    <a:lumMod val="95000"/>
                    <a:lumOff val="5000"/>
                  </a:schemeClr>
                </a:solidFill>
              </a:rPr>
              <a:t>R7.7.0BN </a:t>
            </a:r>
            <a:r>
              <a:rPr lang="en-US" altLang="en-US" sz="1000" dirty="0">
                <a:solidFill>
                  <a:srgbClr val="002060"/>
                </a:solidFill>
              </a:rPr>
              <a:t>(NOTE 1)</a:t>
            </a:r>
          </a:p>
        </p:txBody>
      </p:sp>
      <p:sp>
        <p:nvSpPr>
          <p:cNvPr id="27" name="TextBox 26">
            <a:extLst>
              <a:ext uri="{FF2B5EF4-FFF2-40B4-BE49-F238E27FC236}">
                <a16:creationId xmlns="" xmlns:a16="http://schemas.microsoft.com/office/drawing/2014/main" id="{B39F57B2-6F6F-4697-B0B6-F43D783CC85F}"/>
              </a:ext>
            </a:extLst>
          </p:cNvPr>
          <p:cNvSpPr txBox="1"/>
          <p:nvPr/>
        </p:nvSpPr>
        <p:spPr>
          <a:xfrm>
            <a:off x="883913" y="4273566"/>
            <a:ext cx="3491960" cy="438582"/>
          </a:xfrm>
          <a:prstGeom prst="rect">
            <a:avLst/>
          </a:prstGeom>
          <a:solidFill>
            <a:schemeClr val="accent3">
              <a:lumMod val="50000"/>
            </a:schemeClr>
          </a:solidFill>
        </p:spPr>
        <p:txBody>
          <a:bodyPr wrap="square" rtlCol="0" anchor="ctr">
            <a:spAutoFit/>
          </a:bodyPr>
          <a:lstStyle>
            <a:defPPr>
              <a:defRPr lang="en-US"/>
            </a:defPPr>
            <a:lvl1pPr>
              <a:defRPr sz="1200" b="1"/>
            </a:lvl1pPr>
          </a:lstStyle>
          <a:p>
            <a:r>
              <a:rPr lang="en-ZA" sz="1050" b="0" dirty="0">
                <a:solidFill>
                  <a:schemeClr val="bg1"/>
                </a:solidFill>
              </a:rPr>
              <a:t>STUDENT HOUSING INFRASTRUCTURE PROGRAMME </a:t>
            </a:r>
          </a:p>
          <a:p>
            <a:r>
              <a:rPr lang="en-ZA" sz="1050" b="0" dirty="0">
                <a:solidFill>
                  <a:schemeClr val="bg1"/>
                </a:solidFill>
              </a:rPr>
              <a:t>(8 PROJECTS): </a:t>
            </a:r>
            <a:r>
              <a:rPr lang="en-ZA" dirty="0"/>
              <a:t>R5.1BN </a:t>
            </a:r>
            <a:endParaRPr lang="en-US" dirty="0"/>
          </a:p>
        </p:txBody>
      </p:sp>
      <p:sp>
        <p:nvSpPr>
          <p:cNvPr id="30" name="TextBox 29">
            <a:extLst>
              <a:ext uri="{FF2B5EF4-FFF2-40B4-BE49-F238E27FC236}">
                <a16:creationId xmlns="" xmlns:a16="http://schemas.microsoft.com/office/drawing/2014/main" id="{12C4F99D-58E5-4E3D-8A7B-E2E9AE4D12A6}"/>
              </a:ext>
            </a:extLst>
          </p:cNvPr>
          <p:cNvSpPr txBox="1"/>
          <p:nvPr/>
        </p:nvSpPr>
        <p:spPr>
          <a:xfrm>
            <a:off x="8664103" y="4099769"/>
            <a:ext cx="3004349" cy="276999"/>
          </a:xfrm>
          <a:prstGeom prst="rect">
            <a:avLst/>
          </a:prstGeom>
          <a:solidFill>
            <a:schemeClr val="tx1">
              <a:lumMod val="50000"/>
              <a:lumOff val="50000"/>
            </a:schemeClr>
          </a:solidFill>
        </p:spPr>
        <p:txBody>
          <a:bodyPr wrap="none" rtlCol="0" anchor="ctr">
            <a:spAutoFit/>
          </a:bodyPr>
          <a:lstStyle>
            <a:defPPr>
              <a:defRPr lang="en-US"/>
            </a:defPPr>
            <a:lvl1pPr>
              <a:defRPr sz="1200" b="1"/>
            </a:lvl1pPr>
          </a:lstStyle>
          <a:p>
            <a:r>
              <a:rPr lang="en-US" altLang="en-US" b="0" dirty="0">
                <a:solidFill>
                  <a:schemeClr val="bg1"/>
                </a:solidFill>
              </a:rPr>
              <a:t>UMKHOMAZI WATER SCHEME: </a:t>
            </a:r>
            <a:r>
              <a:rPr lang="en-US" altLang="en-US" dirty="0"/>
              <a:t>R24.0BN</a:t>
            </a:r>
            <a:endParaRPr lang="en-US" dirty="0"/>
          </a:p>
        </p:txBody>
      </p:sp>
      <p:sp>
        <p:nvSpPr>
          <p:cNvPr id="31" name="TextBox 30">
            <a:extLst>
              <a:ext uri="{FF2B5EF4-FFF2-40B4-BE49-F238E27FC236}">
                <a16:creationId xmlns="" xmlns:a16="http://schemas.microsoft.com/office/drawing/2014/main" id="{F233F968-6B4C-45FC-9B77-0C499BD38351}"/>
              </a:ext>
            </a:extLst>
          </p:cNvPr>
          <p:cNvSpPr txBox="1"/>
          <p:nvPr/>
        </p:nvSpPr>
        <p:spPr>
          <a:xfrm>
            <a:off x="7760937" y="5437155"/>
            <a:ext cx="3975768" cy="276999"/>
          </a:xfrm>
          <a:prstGeom prst="rect">
            <a:avLst/>
          </a:prstGeom>
          <a:solidFill>
            <a:schemeClr val="accent3">
              <a:lumMod val="50000"/>
            </a:schemeClr>
          </a:solidFill>
        </p:spPr>
        <p:txBody>
          <a:bodyPr wrap="none" rtlCol="0" anchor="ctr">
            <a:spAutoFit/>
          </a:bodyPr>
          <a:lstStyle>
            <a:defPPr>
              <a:defRPr lang="en-US"/>
            </a:defPPr>
            <a:lvl1pPr>
              <a:defRPr sz="1200" b="1"/>
            </a:lvl1pPr>
          </a:lstStyle>
          <a:p>
            <a:r>
              <a:rPr lang="fr-FR" altLang="en-US" b="0" dirty="0">
                <a:solidFill>
                  <a:schemeClr val="bg1"/>
                </a:solidFill>
              </a:rPr>
              <a:t>NGQURA MANGANESE EXPORT TERMINAL: </a:t>
            </a:r>
            <a:r>
              <a:rPr lang="fr-FR" altLang="en-US" dirty="0"/>
              <a:t>R10.0BN</a:t>
            </a:r>
            <a:r>
              <a:rPr lang="fr-FR" altLang="en-US" b="0" dirty="0"/>
              <a:t> </a:t>
            </a:r>
          </a:p>
        </p:txBody>
      </p:sp>
      <p:sp>
        <p:nvSpPr>
          <p:cNvPr id="32" name="TextBox 31">
            <a:extLst>
              <a:ext uri="{FF2B5EF4-FFF2-40B4-BE49-F238E27FC236}">
                <a16:creationId xmlns="" xmlns:a16="http://schemas.microsoft.com/office/drawing/2014/main" id="{AE5CBDA4-8EB2-454C-BFEE-A4130C44CBB5}"/>
              </a:ext>
            </a:extLst>
          </p:cNvPr>
          <p:cNvSpPr txBox="1"/>
          <p:nvPr/>
        </p:nvSpPr>
        <p:spPr>
          <a:xfrm>
            <a:off x="883912" y="3845520"/>
            <a:ext cx="3697043" cy="276999"/>
          </a:xfrm>
          <a:prstGeom prst="rect">
            <a:avLst/>
          </a:prstGeom>
          <a:solidFill>
            <a:schemeClr val="bg1">
              <a:lumMod val="50000"/>
            </a:schemeClr>
          </a:solidFill>
        </p:spPr>
        <p:txBody>
          <a:bodyPr wrap="square" rtlCol="0" anchor="ctr">
            <a:spAutoFit/>
          </a:bodyPr>
          <a:lstStyle/>
          <a:p>
            <a:r>
              <a:rPr lang="en-US" sz="1200" dirty="0">
                <a:solidFill>
                  <a:schemeClr val="bg1"/>
                </a:solidFill>
              </a:rPr>
              <a:t>CAPE TOWN CONTAINER TERMINAL </a:t>
            </a:r>
            <a:r>
              <a:rPr lang="en-US" sz="1200" kern="1200" dirty="0">
                <a:solidFill>
                  <a:schemeClr val="bg1"/>
                </a:solidFill>
                <a:latin typeface="+mn-lt"/>
                <a:ea typeface="+mn-ea"/>
                <a:cs typeface="+mn-cs"/>
              </a:rPr>
              <a:t>2B: </a:t>
            </a:r>
            <a:r>
              <a:rPr lang="en-US" sz="1200" b="1" kern="1200" dirty="0">
                <a:latin typeface="+mn-lt"/>
                <a:ea typeface="+mn-ea"/>
                <a:cs typeface="+mn-cs"/>
              </a:rPr>
              <a:t>R1.8BN</a:t>
            </a:r>
            <a:endParaRPr lang="en-US" sz="1200" b="1" dirty="0"/>
          </a:p>
        </p:txBody>
      </p:sp>
      <p:sp>
        <p:nvSpPr>
          <p:cNvPr id="33" name="Oval 32">
            <a:extLst>
              <a:ext uri="{FF2B5EF4-FFF2-40B4-BE49-F238E27FC236}">
                <a16:creationId xmlns="" xmlns:a16="http://schemas.microsoft.com/office/drawing/2014/main" id="{91BD19F5-E07F-4DF5-BAAA-1B595E224310}"/>
              </a:ext>
            </a:extLst>
          </p:cNvPr>
          <p:cNvSpPr/>
          <p:nvPr/>
        </p:nvSpPr>
        <p:spPr>
          <a:xfrm>
            <a:off x="7308176" y="2747838"/>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a:extLst>
              <a:ext uri="{FF2B5EF4-FFF2-40B4-BE49-F238E27FC236}">
                <a16:creationId xmlns="" xmlns:a16="http://schemas.microsoft.com/office/drawing/2014/main" id="{C39B3939-312E-429E-A969-7A3F82F0AB31}"/>
              </a:ext>
            </a:extLst>
          </p:cNvPr>
          <p:cNvCxnSpPr>
            <a:cxnSpLocks/>
            <a:stCxn id="26" idx="1"/>
            <a:endCxn id="33" idx="6"/>
          </p:cNvCxnSpPr>
          <p:nvPr/>
        </p:nvCxnSpPr>
        <p:spPr>
          <a:xfrm flipH="1" flipV="1">
            <a:off x="7431950" y="2807912"/>
            <a:ext cx="1676613" cy="245784"/>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 xmlns:a16="http://schemas.microsoft.com/office/drawing/2014/main" id="{998D4E87-5414-4D5C-9883-03EF27B37E13}"/>
              </a:ext>
            </a:extLst>
          </p:cNvPr>
          <p:cNvSpPr/>
          <p:nvPr/>
        </p:nvSpPr>
        <p:spPr>
          <a:xfrm>
            <a:off x="6930960" y="2450665"/>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 xmlns:a16="http://schemas.microsoft.com/office/drawing/2014/main" id="{84699CD6-1540-460B-805D-29229211A974}"/>
              </a:ext>
            </a:extLst>
          </p:cNvPr>
          <p:cNvCxnSpPr>
            <a:cxnSpLocks/>
            <a:stCxn id="23" idx="3"/>
            <a:endCxn id="35" idx="2"/>
          </p:cNvCxnSpPr>
          <p:nvPr/>
        </p:nvCxnSpPr>
        <p:spPr>
          <a:xfrm flipV="1">
            <a:off x="4199538" y="2510739"/>
            <a:ext cx="2731422" cy="1050690"/>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 xmlns:a16="http://schemas.microsoft.com/office/drawing/2014/main" id="{6E7AA880-14F2-4F7A-8CD3-469442E4D4AA}"/>
              </a:ext>
            </a:extLst>
          </p:cNvPr>
          <p:cNvSpPr/>
          <p:nvPr/>
        </p:nvSpPr>
        <p:spPr>
          <a:xfrm>
            <a:off x="7370920" y="2654140"/>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37">
            <a:extLst>
              <a:ext uri="{FF2B5EF4-FFF2-40B4-BE49-F238E27FC236}">
                <a16:creationId xmlns="" xmlns:a16="http://schemas.microsoft.com/office/drawing/2014/main" id="{1739B456-6A6C-406B-94E3-1D0E8492EC7B}"/>
              </a:ext>
            </a:extLst>
          </p:cNvPr>
          <p:cNvCxnSpPr>
            <a:cxnSpLocks/>
            <a:stCxn id="24" idx="1"/>
            <a:endCxn id="37" idx="6"/>
          </p:cNvCxnSpPr>
          <p:nvPr/>
        </p:nvCxnSpPr>
        <p:spPr>
          <a:xfrm flipH="1">
            <a:off x="7494694" y="2515641"/>
            <a:ext cx="1869785" cy="198573"/>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 xmlns:a16="http://schemas.microsoft.com/office/drawing/2014/main" id="{258B49A1-D5A1-4F70-B386-C2630656029C}"/>
              </a:ext>
            </a:extLst>
          </p:cNvPr>
          <p:cNvSpPr/>
          <p:nvPr/>
        </p:nvSpPr>
        <p:spPr>
          <a:xfrm>
            <a:off x="7070905" y="2510739"/>
            <a:ext cx="612706" cy="571751"/>
          </a:xfrm>
          <a:prstGeom prst="ellipse">
            <a:avLst/>
          </a:prstGeom>
          <a:no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 xmlns:a16="http://schemas.microsoft.com/office/drawing/2014/main" id="{7D501A7F-6A3D-4C55-9223-E7B58B5FDFE7}"/>
              </a:ext>
            </a:extLst>
          </p:cNvPr>
          <p:cNvSpPr/>
          <p:nvPr/>
        </p:nvSpPr>
        <p:spPr>
          <a:xfrm>
            <a:off x="8086156" y="3884339"/>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a:extLst>
              <a:ext uri="{FF2B5EF4-FFF2-40B4-BE49-F238E27FC236}">
                <a16:creationId xmlns="" xmlns:a16="http://schemas.microsoft.com/office/drawing/2014/main" id="{D1508A16-1F13-4A5F-95CA-6516BAF3595B}"/>
              </a:ext>
            </a:extLst>
          </p:cNvPr>
          <p:cNvCxnSpPr>
            <a:cxnSpLocks/>
            <a:stCxn id="30" idx="1"/>
            <a:endCxn id="40" idx="5"/>
          </p:cNvCxnSpPr>
          <p:nvPr/>
        </p:nvCxnSpPr>
        <p:spPr>
          <a:xfrm flipH="1" flipV="1">
            <a:off x="8191804" y="3986891"/>
            <a:ext cx="472299" cy="251378"/>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 xmlns:a16="http://schemas.microsoft.com/office/drawing/2014/main" id="{E3FFE7DB-38CC-4D7B-ADD8-56E66328D26E}"/>
              </a:ext>
            </a:extLst>
          </p:cNvPr>
          <p:cNvSpPr/>
          <p:nvPr/>
        </p:nvSpPr>
        <p:spPr>
          <a:xfrm>
            <a:off x="4580956" y="5313089"/>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 xmlns:a16="http://schemas.microsoft.com/office/drawing/2014/main" id="{75B2E893-DE52-4902-9C5E-078FDCBB43DB}"/>
              </a:ext>
            </a:extLst>
          </p:cNvPr>
          <p:cNvSpPr/>
          <p:nvPr/>
        </p:nvSpPr>
        <p:spPr>
          <a:xfrm>
            <a:off x="6535958" y="5313088"/>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Arrow Connector 43">
            <a:extLst>
              <a:ext uri="{FF2B5EF4-FFF2-40B4-BE49-F238E27FC236}">
                <a16:creationId xmlns="" xmlns:a16="http://schemas.microsoft.com/office/drawing/2014/main" id="{4C3F9AA9-0785-4AFB-A23D-2E9C23FAF739}"/>
              </a:ext>
            </a:extLst>
          </p:cNvPr>
          <p:cNvCxnSpPr>
            <a:cxnSpLocks/>
            <a:stCxn id="31" idx="1"/>
            <a:endCxn id="43" idx="7"/>
          </p:cNvCxnSpPr>
          <p:nvPr/>
        </p:nvCxnSpPr>
        <p:spPr>
          <a:xfrm flipH="1" flipV="1">
            <a:off x="6641606" y="5330683"/>
            <a:ext cx="1119331" cy="244972"/>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 xmlns:a16="http://schemas.microsoft.com/office/drawing/2014/main" id="{B5859E89-9233-4F6A-AF44-02E291E6A1B9}"/>
              </a:ext>
            </a:extLst>
          </p:cNvPr>
          <p:cNvCxnSpPr>
            <a:cxnSpLocks/>
          </p:cNvCxnSpPr>
          <p:nvPr/>
        </p:nvCxnSpPr>
        <p:spPr>
          <a:xfrm>
            <a:off x="4481521" y="4122519"/>
            <a:ext cx="205082" cy="1089819"/>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2C892629-E7F6-4ED0-9BE2-98F284CA08DF}"/>
              </a:ext>
            </a:extLst>
          </p:cNvPr>
          <p:cNvSpPr txBox="1"/>
          <p:nvPr/>
        </p:nvSpPr>
        <p:spPr>
          <a:xfrm>
            <a:off x="6930959" y="5789197"/>
            <a:ext cx="5261041" cy="464331"/>
          </a:xfrm>
          <a:prstGeom prst="rect">
            <a:avLst/>
          </a:prstGeom>
          <a:solidFill>
            <a:schemeClr val="accent1">
              <a:lumMod val="60000"/>
              <a:lumOff val="40000"/>
            </a:schemeClr>
          </a:solidFill>
        </p:spPr>
        <p:txBody>
          <a:bodyPr wrap="square" lIns="91440" tIns="108000" rIns="91440" bIns="108000" rtlCol="0" anchor="t">
            <a:spAutoFit/>
          </a:bodyPr>
          <a:lstStyle/>
          <a:p>
            <a:pPr algn="ctr">
              <a:spcBef>
                <a:spcPts val="1200"/>
              </a:spcBef>
              <a:spcAft>
                <a:spcPts val="1200"/>
              </a:spcAft>
            </a:pPr>
            <a:r>
              <a:rPr lang="en-ZA" sz="1600" b="1" dirty="0"/>
              <a:t>TOTAL CAPITAL VALUE OF NEW IF PROJECTS: </a:t>
            </a:r>
            <a:r>
              <a:rPr lang="en-ZA" sz="1600" b="1" dirty="0">
                <a:solidFill>
                  <a:srgbClr val="993300"/>
                </a:solidFill>
              </a:rPr>
              <a:t>R59.4 BN</a:t>
            </a:r>
            <a:endParaRPr lang="en-US" sz="1600" b="1" dirty="0">
              <a:solidFill>
                <a:srgbClr val="993300"/>
              </a:solidFill>
            </a:endParaRPr>
          </a:p>
        </p:txBody>
      </p:sp>
      <p:sp>
        <p:nvSpPr>
          <p:cNvPr id="47" name="Rectangle 46">
            <a:extLst>
              <a:ext uri="{FF2B5EF4-FFF2-40B4-BE49-F238E27FC236}">
                <a16:creationId xmlns="" xmlns:a16="http://schemas.microsoft.com/office/drawing/2014/main" id="{1404BD27-6122-4BB9-B13A-1F26E83EB47A}"/>
              </a:ext>
            </a:extLst>
          </p:cNvPr>
          <p:cNvSpPr/>
          <p:nvPr/>
        </p:nvSpPr>
        <p:spPr>
          <a:xfrm>
            <a:off x="3149646" y="1147798"/>
            <a:ext cx="1882558" cy="2227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 xmlns:a16="http://schemas.microsoft.com/office/drawing/2014/main" id="{E8D3F061-D0E9-4254-8620-9596BAF976BC}"/>
              </a:ext>
            </a:extLst>
          </p:cNvPr>
          <p:cNvSpPr txBox="1"/>
          <p:nvPr/>
        </p:nvSpPr>
        <p:spPr>
          <a:xfrm>
            <a:off x="1135407" y="1039423"/>
            <a:ext cx="2894957" cy="433553"/>
          </a:xfrm>
          <a:prstGeom prst="rect">
            <a:avLst/>
          </a:prstGeom>
          <a:solidFill>
            <a:schemeClr val="accent1">
              <a:lumMod val="60000"/>
              <a:lumOff val="40000"/>
            </a:schemeClr>
          </a:solidFill>
          <a:ln>
            <a:solidFill>
              <a:schemeClr val="accent3">
                <a:lumMod val="50000"/>
              </a:schemeClr>
            </a:solidFill>
          </a:ln>
        </p:spPr>
        <p:txBody>
          <a:bodyPr wrap="square" tIns="108000" bIns="108000" rtlCol="0">
            <a:spAutoFit/>
          </a:bodyPr>
          <a:lstStyle>
            <a:defPPr>
              <a:defRPr lang="en-US"/>
            </a:defPPr>
            <a:lvl1pPr algn="ctr">
              <a:spcBef>
                <a:spcPts val="1200"/>
              </a:spcBef>
              <a:spcAft>
                <a:spcPts val="1200"/>
              </a:spcAft>
              <a:defRPr sz="1600" b="1"/>
            </a:lvl1pPr>
          </a:lstStyle>
          <a:p>
            <a:r>
              <a:rPr lang="en-ZA" sz="1400" dirty="0"/>
              <a:t>SECTOR DISTRIBUTION</a:t>
            </a:r>
            <a:endParaRPr lang="en-US" sz="1400" dirty="0"/>
          </a:p>
        </p:txBody>
      </p:sp>
      <p:sp>
        <p:nvSpPr>
          <p:cNvPr id="49" name="TextBox 48">
            <a:extLst>
              <a:ext uri="{FF2B5EF4-FFF2-40B4-BE49-F238E27FC236}">
                <a16:creationId xmlns="" xmlns:a16="http://schemas.microsoft.com/office/drawing/2014/main" id="{050FF79E-5645-459D-9370-7BCCDAF4A548}"/>
              </a:ext>
            </a:extLst>
          </p:cNvPr>
          <p:cNvSpPr txBox="1"/>
          <p:nvPr/>
        </p:nvSpPr>
        <p:spPr>
          <a:xfrm>
            <a:off x="5064727" y="832051"/>
            <a:ext cx="3334365" cy="433553"/>
          </a:xfrm>
          <a:prstGeom prst="rect">
            <a:avLst/>
          </a:prstGeom>
          <a:solidFill>
            <a:schemeClr val="accent1">
              <a:lumMod val="60000"/>
              <a:lumOff val="40000"/>
            </a:schemeClr>
          </a:solidFill>
          <a:ln>
            <a:solidFill>
              <a:schemeClr val="accent3">
                <a:lumMod val="50000"/>
              </a:schemeClr>
            </a:solidFill>
          </a:ln>
        </p:spPr>
        <p:txBody>
          <a:bodyPr wrap="square" tIns="108000" bIns="108000" rtlCol="0">
            <a:spAutoFit/>
          </a:bodyPr>
          <a:lstStyle>
            <a:defPPr>
              <a:defRPr lang="en-US"/>
            </a:defPPr>
            <a:lvl1pPr algn="ctr">
              <a:spcBef>
                <a:spcPts val="1200"/>
              </a:spcBef>
              <a:spcAft>
                <a:spcPts val="1200"/>
              </a:spcAft>
              <a:defRPr sz="1400" b="1"/>
            </a:lvl1pPr>
          </a:lstStyle>
          <a:p>
            <a:r>
              <a:rPr lang="en-ZA" dirty="0"/>
              <a:t>GEOGRAPHIC DISTRIBUTION</a:t>
            </a:r>
            <a:endParaRPr lang="en-US" dirty="0"/>
          </a:p>
        </p:txBody>
      </p:sp>
      <p:sp>
        <p:nvSpPr>
          <p:cNvPr id="50" name="Oval 49">
            <a:extLst>
              <a:ext uri="{FF2B5EF4-FFF2-40B4-BE49-F238E27FC236}">
                <a16:creationId xmlns="" xmlns:a16="http://schemas.microsoft.com/office/drawing/2014/main" id="{D53AA268-9826-47DC-8D06-7FB84A241471}"/>
              </a:ext>
            </a:extLst>
          </p:cNvPr>
          <p:cNvSpPr/>
          <p:nvPr/>
        </p:nvSpPr>
        <p:spPr>
          <a:xfrm>
            <a:off x="7083095" y="2261735"/>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Arrow Connector 50">
            <a:extLst>
              <a:ext uri="{FF2B5EF4-FFF2-40B4-BE49-F238E27FC236}">
                <a16:creationId xmlns="" xmlns:a16="http://schemas.microsoft.com/office/drawing/2014/main" id="{E8E0C9B7-942B-4788-9B0D-B77CC427E738}"/>
              </a:ext>
            </a:extLst>
          </p:cNvPr>
          <p:cNvCxnSpPr>
            <a:cxnSpLocks/>
            <a:stCxn id="23" idx="3"/>
            <a:endCxn id="50" idx="2"/>
          </p:cNvCxnSpPr>
          <p:nvPr/>
        </p:nvCxnSpPr>
        <p:spPr>
          <a:xfrm flipV="1">
            <a:off x="4199538" y="2321809"/>
            <a:ext cx="2883557" cy="1239620"/>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Chart 51">
            <a:extLst>
              <a:ext uri="{FF2B5EF4-FFF2-40B4-BE49-F238E27FC236}">
                <a16:creationId xmlns="" xmlns:a16="http://schemas.microsoft.com/office/drawing/2014/main" id="{122D220C-D391-4752-8E59-2F9F6AC2E606}"/>
              </a:ext>
            </a:extLst>
          </p:cNvPr>
          <p:cNvGraphicFramePr>
            <a:graphicFrameLocks/>
          </p:cNvGraphicFramePr>
          <p:nvPr/>
        </p:nvGraphicFramePr>
        <p:xfrm>
          <a:off x="1135407" y="1453175"/>
          <a:ext cx="2894958" cy="17883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Table 52">
            <a:extLst>
              <a:ext uri="{FF2B5EF4-FFF2-40B4-BE49-F238E27FC236}">
                <a16:creationId xmlns="" xmlns:a16="http://schemas.microsoft.com/office/drawing/2014/main" id="{F697BB67-4D33-4CBF-BEAF-5A1FE1167261}"/>
              </a:ext>
            </a:extLst>
          </p:cNvPr>
          <p:cNvGraphicFramePr>
            <a:graphicFrameLocks noGrp="1"/>
          </p:cNvGraphicFramePr>
          <p:nvPr/>
        </p:nvGraphicFramePr>
        <p:xfrm>
          <a:off x="883913" y="4746554"/>
          <a:ext cx="3491960" cy="1577340"/>
        </p:xfrm>
        <a:graphic>
          <a:graphicData uri="http://schemas.openxmlformats.org/drawingml/2006/table">
            <a:tbl>
              <a:tblPr firstRow="1" firstCol="1" bandRow="1"/>
              <a:tblGrid>
                <a:gridCol w="2104283">
                  <a:extLst>
                    <a:ext uri="{9D8B030D-6E8A-4147-A177-3AD203B41FA5}">
                      <a16:colId xmlns="" xmlns:a16="http://schemas.microsoft.com/office/drawing/2014/main" val="47050145"/>
                    </a:ext>
                  </a:extLst>
                </a:gridCol>
                <a:gridCol w="1387677">
                  <a:extLst>
                    <a:ext uri="{9D8B030D-6E8A-4147-A177-3AD203B41FA5}">
                      <a16:colId xmlns="" xmlns:a16="http://schemas.microsoft.com/office/drawing/2014/main" val="1063070980"/>
                    </a:ext>
                  </a:extLst>
                </a:gridCol>
              </a:tblGrid>
              <a:tr h="167319">
                <a:tc>
                  <a:txBody>
                    <a:bodyPr/>
                    <a:lstStyle/>
                    <a:p>
                      <a:pPr marL="0" marR="0" algn="just">
                        <a:lnSpc>
                          <a:spcPct val="115000"/>
                        </a:lnSpc>
                        <a:spcBef>
                          <a:spcPts val="0"/>
                        </a:spcBef>
                        <a:spcAft>
                          <a:spcPts val="0"/>
                        </a:spcAft>
                      </a:pPr>
                      <a:r>
                        <a:rPr lang="en-ZA" sz="10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Institution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just">
                        <a:lnSpc>
                          <a:spcPct val="115000"/>
                        </a:lnSpc>
                        <a:spcBef>
                          <a:spcPts val="0"/>
                        </a:spcBef>
                        <a:spcAft>
                          <a:spcPts val="0"/>
                        </a:spcAft>
                      </a:pPr>
                      <a:r>
                        <a:rPr lang="en-ZA" sz="10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Province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1322444035"/>
                  </a:ext>
                </a:extLst>
              </a:tr>
              <a:tr h="0">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University of Johannesburg (UJ)</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Gauteng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14221310"/>
                  </a:ext>
                </a:extLst>
              </a:tr>
              <a:tr h="143769">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Lephalale TVET College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Limpopo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29291534"/>
                  </a:ext>
                </a:extLst>
              </a:tr>
              <a:tr h="143769">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Vhembe TVET College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Limpopo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811404"/>
                  </a:ext>
                </a:extLst>
              </a:tr>
              <a:tr h="143769">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Sekhukhune TVET College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Limpopo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61271796"/>
                  </a:ext>
                </a:extLst>
              </a:tr>
              <a:tr h="143769">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Cape Peninsula University of Technology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Western Cape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8417111"/>
                  </a:ext>
                </a:extLst>
              </a:tr>
              <a:tr h="143769">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Northlink TVET College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Western Cape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61160246"/>
                  </a:ext>
                </a:extLst>
              </a:tr>
              <a:tr h="143769">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Walter Sisulu University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Eastern Cape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75382132"/>
                  </a:ext>
                </a:extLst>
              </a:tr>
              <a:tr h="143769">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Central University of Technology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000" dirty="0">
                          <a:effectLst/>
                          <a:latin typeface="Arial Narrow" panose="020B0606020202030204" pitchFamily="34" charset="0"/>
                          <a:ea typeface="Calibri" panose="020F0502020204030204" pitchFamily="34" charset="0"/>
                          <a:cs typeface="Arial" panose="020B0604020202020204" pitchFamily="34" charset="0"/>
                        </a:rPr>
                        <a:t>Free State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44001816"/>
                  </a:ext>
                </a:extLst>
              </a:tr>
            </a:tbl>
          </a:graphicData>
        </a:graphic>
      </p:graphicFrame>
      <p:sp>
        <p:nvSpPr>
          <p:cNvPr id="54" name="TextBox 53">
            <a:extLst>
              <a:ext uri="{FF2B5EF4-FFF2-40B4-BE49-F238E27FC236}">
                <a16:creationId xmlns="" xmlns:a16="http://schemas.microsoft.com/office/drawing/2014/main" id="{1305B5B9-0D4E-42EF-8FD8-98A5EEEF2ECB}"/>
              </a:ext>
            </a:extLst>
          </p:cNvPr>
          <p:cNvSpPr txBox="1"/>
          <p:nvPr/>
        </p:nvSpPr>
        <p:spPr>
          <a:xfrm>
            <a:off x="9400852" y="861691"/>
            <a:ext cx="2360258" cy="276999"/>
          </a:xfrm>
          <a:prstGeom prst="rect">
            <a:avLst/>
          </a:prstGeom>
          <a:solidFill>
            <a:schemeClr val="tx1">
              <a:lumMod val="50000"/>
              <a:lumOff val="50000"/>
            </a:schemeClr>
          </a:solidFill>
        </p:spPr>
        <p:txBody>
          <a:bodyPr wrap="square" rtlCol="0" anchor="ctr">
            <a:spAutoFit/>
          </a:bodyPr>
          <a:lstStyle>
            <a:defPPr>
              <a:defRPr lang="en-US"/>
            </a:defPPr>
            <a:lvl1pPr>
              <a:defRPr sz="1200" b="1"/>
            </a:lvl1pPr>
          </a:lstStyle>
          <a:p>
            <a:r>
              <a:rPr lang="en-US" altLang="en-US" b="0" dirty="0">
                <a:solidFill>
                  <a:schemeClr val="bg1"/>
                </a:solidFill>
              </a:rPr>
              <a:t>SHIP:</a:t>
            </a:r>
            <a:r>
              <a:rPr lang="en-US" altLang="en-US" b="0" dirty="0">
                <a:solidFill>
                  <a:schemeClr val="tx1">
                    <a:lumMod val="95000"/>
                    <a:lumOff val="5000"/>
                  </a:schemeClr>
                </a:solidFill>
              </a:rPr>
              <a:t> </a:t>
            </a:r>
            <a:r>
              <a:rPr lang="en-US" altLang="en-US" sz="1050" b="0" dirty="0">
                <a:solidFill>
                  <a:schemeClr val="tx1">
                    <a:lumMod val="95000"/>
                    <a:lumOff val="5000"/>
                  </a:schemeClr>
                </a:solidFill>
              </a:rPr>
              <a:t>LEPHALALE TVET COLLEGE</a:t>
            </a:r>
            <a:endParaRPr lang="en-US" altLang="en-US" sz="1050" dirty="0">
              <a:solidFill>
                <a:schemeClr val="tx1">
                  <a:lumMod val="95000"/>
                  <a:lumOff val="5000"/>
                </a:schemeClr>
              </a:solidFill>
            </a:endParaRPr>
          </a:p>
        </p:txBody>
      </p:sp>
      <p:sp>
        <p:nvSpPr>
          <p:cNvPr id="55" name="Oval 54">
            <a:extLst>
              <a:ext uri="{FF2B5EF4-FFF2-40B4-BE49-F238E27FC236}">
                <a16:creationId xmlns="" xmlns:a16="http://schemas.microsoft.com/office/drawing/2014/main" id="{D734027D-2C80-4E5D-9148-64277F57A9ED}"/>
              </a:ext>
            </a:extLst>
          </p:cNvPr>
          <p:cNvSpPr/>
          <p:nvPr/>
        </p:nvSpPr>
        <p:spPr>
          <a:xfrm>
            <a:off x="7941155" y="1981884"/>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Arrow Connector 55">
            <a:extLst>
              <a:ext uri="{FF2B5EF4-FFF2-40B4-BE49-F238E27FC236}">
                <a16:creationId xmlns="" xmlns:a16="http://schemas.microsoft.com/office/drawing/2014/main" id="{4D69239E-DA84-4749-A4C1-D3196A41A49A}"/>
              </a:ext>
            </a:extLst>
          </p:cNvPr>
          <p:cNvCxnSpPr>
            <a:cxnSpLocks/>
            <a:stCxn id="54" idx="1"/>
          </p:cNvCxnSpPr>
          <p:nvPr/>
        </p:nvCxnSpPr>
        <p:spPr>
          <a:xfrm flipH="1">
            <a:off x="8030490" y="1000191"/>
            <a:ext cx="1370362" cy="998403"/>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 xmlns:a16="http://schemas.microsoft.com/office/drawing/2014/main" id="{CE7B3A21-3589-4270-BC6D-9F26D036C8A4}"/>
              </a:ext>
            </a:extLst>
          </p:cNvPr>
          <p:cNvSpPr txBox="1"/>
          <p:nvPr/>
        </p:nvSpPr>
        <p:spPr>
          <a:xfrm>
            <a:off x="9036176" y="3463942"/>
            <a:ext cx="2988005" cy="276999"/>
          </a:xfrm>
          <a:prstGeom prst="rect">
            <a:avLst/>
          </a:prstGeom>
          <a:solidFill>
            <a:schemeClr val="accent3">
              <a:lumMod val="50000"/>
            </a:schemeClr>
          </a:solidFill>
        </p:spPr>
        <p:txBody>
          <a:bodyPr wrap="square" rtlCol="0" anchor="ctr">
            <a:spAutoFit/>
          </a:bodyPr>
          <a:lstStyle>
            <a:defPPr>
              <a:defRPr lang="en-US"/>
            </a:defPPr>
            <a:lvl1pPr>
              <a:defRPr sz="1200" b="1"/>
            </a:lvl1pPr>
          </a:lstStyle>
          <a:p>
            <a:r>
              <a:rPr lang="en-ZA" b="0" dirty="0">
                <a:solidFill>
                  <a:schemeClr val="bg1"/>
                </a:solidFill>
              </a:rPr>
              <a:t>SHIP: </a:t>
            </a:r>
            <a:r>
              <a:rPr lang="en-ZA" b="0" dirty="0">
                <a:solidFill>
                  <a:srgbClr val="FFFF00"/>
                </a:solidFill>
              </a:rPr>
              <a:t>UNIVERSITY OF JOHANNESBURG</a:t>
            </a:r>
            <a:endParaRPr lang="en-US" b="0" dirty="0">
              <a:solidFill>
                <a:srgbClr val="FFFF00"/>
              </a:solidFill>
            </a:endParaRPr>
          </a:p>
        </p:txBody>
      </p:sp>
      <p:sp>
        <p:nvSpPr>
          <p:cNvPr id="58" name="Oval 57">
            <a:extLst>
              <a:ext uri="{FF2B5EF4-FFF2-40B4-BE49-F238E27FC236}">
                <a16:creationId xmlns="" xmlns:a16="http://schemas.microsoft.com/office/drawing/2014/main" id="{5981CA20-50E0-4CA7-BC2B-946466665F99}"/>
              </a:ext>
            </a:extLst>
          </p:cNvPr>
          <p:cNvSpPr/>
          <p:nvPr/>
        </p:nvSpPr>
        <p:spPr>
          <a:xfrm flipH="1">
            <a:off x="7308176" y="2912785"/>
            <a:ext cx="113745" cy="8405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Arrow Connector 58">
            <a:extLst>
              <a:ext uri="{FF2B5EF4-FFF2-40B4-BE49-F238E27FC236}">
                <a16:creationId xmlns="" xmlns:a16="http://schemas.microsoft.com/office/drawing/2014/main" id="{CB554D13-BB2A-43FA-AC9D-3AE3B144DBDE}"/>
              </a:ext>
            </a:extLst>
          </p:cNvPr>
          <p:cNvCxnSpPr>
            <a:cxnSpLocks/>
            <a:stCxn id="57" idx="1"/>
          </p:cNvCxnSpPr>
          <p:nvPr/>
        </p:nvCxnSpPr>
        <p:spPr>
          <a:xfrm flipH="1" flipV="1">
            <a:off x="7414800" y="2984527"/>
            <a:ext cx="1621376" cy="617915"/>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 xmlns:a16="http://schemas.microsoft.com/office/drawing/2014/main" id="{530F2820-741F-46F4-82F8-15A39DD79AA0}"/>
              </a:ext>
            </a:extLst>
          </p:cNvPr>
          <p:cNvSpPr/>
          <p:nvPr/>
        </p:nvSpPr>
        <p:spPr>
          <a:xfrm>
            <a:off x="7699050" y="4432783"/>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 xmlns:a16="http://schemas.microsoft.com/office/drawing/2014/main" id="{AE8873F5-1F97-4595-989D-5D2BD885A5C0}"/>
              </a:ext>
            </a:extLst>
          </p:cNvPr>
          <p:cNvSpPr txBox="1"/>
          <p:nvPr/>
        </p:nvSpPr>
        <p:spPr>
          <a:xfrm>
            <a:off x="8660112" y="4504262"/>
            <a:ext cx="2557362" cy="276999"/>
          </a:xfrm>
          <a:prstGeom prst="rect">
            <a:avLst/>
          </a:prstGeom>
          <a:solidFill>
            <a:schemeClr val="accent3">
              <a:lumMod val="50000"/>
            </a:schemeClr>
          </a:solidFill>
        </p:spPr>
        <p:txBody>
          <a:bodyPr wrap="square" rtlCol="0" anchor="ctr">
            <a:spAutoFit/>
          </a:bodyPr>
          <a:lstStyle>
            <a:defPPr>
              <a:defRPr lang="en-US"/>
            </a:defPPr>
            <a:lvl1pPr>
              <a:defRPr sz="1200" b="1"/>
            </a:lvl1pPr>
          </a:lstStyle>
          <a:p>
            <a:r>
              <a:rPr lang="en-ZA" b="0" dirty="0">
                <a:solidFill>
                  <a:schemeClr val="bg1"/>
                </a:solidFill>
              </a:rPr>
              <a:t>SHIP: </a:t>
            </a:r>
            <a:r>
              <a:rPr lang="en-ZA" b="0" dirty="0">
                <a:solidFill>
                  <a:srgbClr val="FFFF00"/>
                </a:solidFill>
              </a:rPr>
              <a:t>WALTER SISULU UNIVERSITY</a:t>
            </a:r>
            <a:endParaRPr lang="en-US" b="0" dirty="0">
              <a:solidFill>
                <a:srgbClr val="FFFF00"/>
              </a:solidFill>
            </a:endParaRPr>
          </a:p>
        </p:txBody>
      </p:sp>
      <p:cxnSp>
        <p:nvCxnSpPr>
          <p:cNvPr id="62" name="Straight Arrow Connector 61">
            <a:extLst>
              <a:ext uri="{FF2B5EF4-FFF2-40B4-BE49-F238E27FC236}">
                <a16:creationId xmlns="" xmlns:a16="http://schemas.microsoft.com/office/drawing/2014/main" id="{403C0902-402F-472E-B545-7A329CE3F252}"/>
              </a:ext>
            </a:extLst>
          </p:cNvPr>
          <p:cNvCxnSpPr>
            <a:cxnSpLocks/>
            <a:stCxn id="61" idx="1"/>
            <a:endCxn id="60" idx="5"/>
          </p:cNvCxnSpPr>
          <p:nvPr/>
        </p:nvCxnSpPr>
        <p:spPr>
          <a:xfrm flipH="1" flipV="1">
            <a:off x="7804698" y="4535335"/>
            <a:ext cx="855414" cy="107427"/>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 xmlns:a16="http://schemas.microsoft.com/office/drawing/2014/main" id="{6B1D53F3-2650-460F-9C21-2DB1E26D7DDF}"/>
              </a:ext>
            </a:extLst>
          </p:cNvPr>
          <p:cNvSpPr txBox="1"/>
          <p:nvPr/>
        </p:nvSpPr>
        <p:spPr>
          <a:xfrm>
            <a:off x="4421365" y="5801442"/>
            <a:ext cx="2478041" cy="461665"/>
          </a:xfrm>
          <a:prstGeom prst="rect">
            <a:avLst/>
          </a:prstGeom>
          <a:solidFill>
            <a:schemeClr val="accent3">
              <a:lumMod val="50000"/>
            </a:schemeClr>
          </a:solidFill>
        </p:spPr>
        <p:txBody>
          <a:bodyPr wrap="square" rtlCol="0" anchor="ctr">
            <a:spAutoFit/>
          </a:bodyPr>
          <a:lstStyle>
            <a:defPPr>
              <a:defRPr lang="en-US"/>
            </a:defPPr>
            <a:lvl1pPr>
              <a:defRPr sz="1200" b="1"/>
            </a:lvl1pPr>
          </a:lstStyle>
          <a:p>
            <a:pPr algn="ctr"/>
            <a:r>
              <a:rPr lang="en-ZA" b="0" dirty="0">
                <a:solidFill>
                  <a:schemeClr val="bg1"/>
                </a:solidFill>
              </a:rPr>
              <a:t>SHIP: </a:t>
            </a:r>
            <a:r>
              <a:rPr lang="en-ZA" b="0" dirty="0">
                <a:solidFill>
                  <a:srgbClr val="FFFF00"/>
                </a:solidFill>
              </a:rPr>
              <a:t>CAPE PENINSULA UNIVERSITY OF TECHNOLOGY</a:t>
            </a:r>
            <a:endParaRPr lang="en-US" b="0" dirty="0">
              <a:solidFill>
                <a:srgbClr val="FFFF00"/>
              </a:solidFill>
            </a:endParaRPr>
          </a:p>
        </p:txBody>
      </p:sp>
      <p:sp>
        <p:nvSpPr>
          <p:cNvPr id="64" name="Oval 63">
            <a:extLst>
              <a:ext uri="{FF2B5EF4-FFF2-40B4-BE49-F238E27FC236}">
                <a16:creationId xmlns="" xmlns:a16="http://schemas.microsoft.com/office/drawing/2014/main" id="{3C732A6A-8FE6-4B96-B7A1-F13D1411A61E}"/>
              </a:ext>
            </a:extLst>
          </p:cNvPr>
          <p:cNvSpPr/>
          <p:nvPr/>
        </p:nvSpPr>
        <p:spPr>
          <a:xfrm>
            <a:off x="4794158" y="5253014"/>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 xmlns:a16="http://schemas.microsoft.com/office/drawing/2014/main" id="{27B0319F-BAAC-45FB-B0E7-56D9DB71327A}"/>
              </a:ext>
            </a:extLst>
          </p:cNvPr>
          <p:cNvCxnSpPr>
            <a:cxnSpLocks/>
          </p:cNvCxnSpPr>
          <p:nvPr/>
        </p:nvCxnSpPr>
        <p:spPr>
          <a:xfrm flipH="1" flipV="1">
            <a:off x="4920020" y="5356656"/>
            <a:ext cx="512494" cy="428481"/>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 xmlns:a16="http://schemas.microsoft.com/office/drawing/2014/main" id="{77B83563-215C-44F5-9D43-877165E11F37}"/>
              </a:ext>
            </a:extLst>
          </p:cNvPr>
          <p:cNvSpPr/>
          <p:nvPr/>
        </p:nvSpPr>
        <p:spPr>
          <a:xfrm flipH="1">
            <a:off x="6828140" y="3699928"/>
            <a:ext cx="142532" cy="145592"/>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 xmlns:a16="http://schemas.microsoft.com/office/drawing/2014/main" id="{7E9E886D-90D0-4F4E-AF0C-1CD4B89BA57E}"/>
              </a:ext>
            </a:extLst>
          </p:cNvPr>
          <p:cNvSpPr txBox="1"/>
          <p:nvPr/>
        </p:nvSpPr>
        <p:spPr>
          <a:xfrm>
            <a:off x="7822379" y="5025960"/>
            <a:ext cx="3150938" cy="276999"/>
          </a:xfrm>
          <a:prstGeom prst="rect">
            <a:avLst/>
          </a:prstGeom>
          <a:solidFill>
            <a:schemeClr val="tx1">
              <a:lumMod val="50000"/>
              <a:lumOff val="50000"/>
            </a:schemeClr>
          </a:solidFill>
        </p:spPr>
        <p:txBody>
          <a:bodyPr wrap="square" rtlCol="0" anchor="ctr">
            <a:spAutoFit/>
          </a:bodyPr>
          <a:lstStyle>
            <a:defPPr>
              <a:defRPr lang="en-US"/>
            </a:defPPr>
            <a:lvl1pPr>
              <a:defRPr sz="1200" b="1"/>
            </a:lvl1pPr>
          </a:lstStyle>
          <a:p>
            <a:r>
              <a:rPr lang="en-US" altLang="en-US" b="0" dirty="0">
                <a:solidFill>
                  <a:schemeClr val="bg1"/>
                </a:solidFill>
              </a:rPr>
              <a:t>SHIP:</a:t>
            </a:r>
            <a:r>
              <a:rPr lang="en-US" altLang="en-US" b="0" dirty="0">
                <a:solidFill>
                  <a:schemeClr val="tx1">
                    <a:lumMod val="95000"/>
                    <a:lumOff val="5000"/>
                  </a:schemeClr>
                </a:solidFill>
              </a:rPr>
              <a:t> </a:t>
            </a:r>
            <a:r>
              <a:rPr lang="en-US" altLang="en-US" sz="1050" b="0" dirty="0">
                <a:solidFill>
                  <a:schemeClr val="tx1">
                    <a:lumMod val="95000"/>
                    <a:lumOff val="5000"/>
                  </a:schemeClr>
                </a:solidFill>
              </a:rPr>
              <a:t>CENTRAL UNIVERSITY OF TECHNOLOGY</a:t>
            </a:r>
            <a:endParaRPr lang="en-US" altLang="en-US" sz="1050" dirty="0">
              <a:solidFill>
                <a:schemeClr val="tx1">
                  <a:lumMod val="95000"/>
                  <a:lumOff val="5000"/>
                </a:schemeClr>
              </a:solidFill>
            </a:endParaRPr>
          </a:p>
        </p:txBody>
      </p:sp>
      <p:cxnSp>
        <p:nvCxnSpPr>
          <p:cNvPr id="68" name="Straight Arrow Connector 67">
            <a:extLst>
              <a:ext uri="{FF2B5EF4-FFF2-40B4-BE49-F238E27FC236}">
                <a16:creationId xmlns="" xmlns:a16="http://schemas.microsoft.com/office/drawing/2014/main" id="{3085FF39-D3A4-42CA-85BE-A946C4C49256}"/>
              </a:ext>
            </a:extLst>
          </p:cNvPr>
          <p:cNvCxnSpPr>
            <a:cxnSpLocks/>
            <a:stCxn id="67" idx="1"/>
            <a:endCxn id="66" idx="4"/>
          </p:cNvCxnSpPr>
          <p:nvPr/>
        </p:nvCxnSpPr>
        <p:spPr>
          <a:xfrm flipH="1" flipV="1">
            <a:off x="6899406" y="3845520"/>
            <a:ext cx="922973" cy="1318940"/>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 xmlns:a16="http://schemas.microsoft.com/office/drawing/2014/main" id="{E0240177-3287-425D-B6DC-29651E9353DB}"/>
              </a:ext>
            </a:extLst>
          </p:cNvPr>
          <p:cNvSpPr txBox="1"/>
          <p:nvPr/>
        </p:nvSpPr>
        <p:spPr>
          <a:xfrm>
            <a:off x="9400851" y="1204644"/>
            <a:ext cx="2335853" cy="276999"/>
          </a:xfrm>
          <a:prstGeom prst="rect">
            <a:avLst/>
          </a:prstGeom>
          <a:solidFill>
            <a:schemeClr val="accent3">
              <a:lumMod val="50000"/>
            </a:schemeClr>
          </a:solidFill>
        </p:spPr>
        <p:txBody>
          <a:bodyPr wrap="square" rtlCol="0" anchor="ctr">
            <a:spAutoFit/>
          </a:bodyPr>
          <a:lstStyle>
            <a:defPPr>
              <a:defRPr lang="en-US"/>
            </a:defPPr>
            <a:lvl1pPr>
              <a:defRPr sz="1200" b="0">
                <a:solidFill>
                  <a:schemeClr val="bg1"/>
                </a:solidFill>
              </a:defRPr>
            </a:lvl1pPr>
          </a:lstStyle>
          <a:p>
            <a:r>
              <a:rPr lang="en-US" altLang="en-US" dirty="0"/>
              <a:t>SHIP: </a:t>
            </a:r>
            <a:r>
              <a:rPr lang="en-US" altLang="en-US" dirty="0">
                <a:solidFill>
                  <a:srgbClr val="FFFF00"/>
                </a:solidFill>
              </a:rPr>
              <a:t>VHEMBE TVET COLLEGE</a:t>
            </a:r>
          </a:p>
        </p:txBody>
      </p:sp>
      <p:sp>
        <p:nvSpPr>
          <p:cNvPr id="70" name="TextBox 69">
            <a:extLst>
              <a:ext uri="{FF2B5EF4-FFF2-40B4-BE49-F238E27FC236}">
                <a16:creationId xmlns="" xmlns:a16="http://schemas.microsoft.com/office/drawing/2014/main" id="{CBB26EA1-6FEC-4EFD-87B7-D20676376CF9}"/>
              </a:ext>
            </a:extLst>
          </p:cNvPr>
          <p:cNvSpPr txBox="1"/>
          <p:nvPr/>
        </p:nvSpPr>
        <p:spPr>
          <a:xfrm>
            <a:off x="9400851" y="1511940"/>
            <a:ext cx="2397703" cy="276999"/>
          </a:xfrm>
          <a:prstGeom prst="rect">
            <a:avLst/>
          </a:prstGeom>
          <a:solidFill>
            <a:schemeClr val="tx1">
              <a:lumMod val="50000"/>
              <a:lumOff val="50000"/>
            </a:schemeClr>
          </a:solidFill>
        </p:spPr>
        <p:txBody>
          <a:bodyPr wrap="square" rtlCol="0" anchor="ctr">
            <a:spAutoFit/>
          </a:bodyPr>
          <a:lstStyle>
            <a:defPPr>
              <a:defRPr lang="en-US"/>
            </a:defPPr>
            <a:lvl1pPr>
              <a:defRPr sz="1200" b="1"/>
            </a:lvl1pPr>
          </a:lstStyle>
          <a:p>
            <a:r>
              <a:rPr lang="en-US" altLang="en-US" b="0" dirty="0">
                <a:solidFill>
                  <a:schemeClr val="bg1"/>
                </a:solidFill>
              </a:rPr>
              <a:t>SHIP:</a:t>
            </a:r>
            <a:r>
              <a:rPr lang="en-US" altLang="en-US" b="0" dirty="0">
                <a:solidFill>
                  <a:schemeClr val="tx1">
                    <a:lumMod val="95000"/>
                    <a:lumOff val="5000"/>
                  </a:schemeClr>
                </a:solidFill>
              </a:rPr>
              <a:t> </a:t>
            </a:r>
            <a:r>
              <a:rPr lang="en-US" altLang="en-US" sz="1050" b="0" dirty="0">
                <a:solidFill>
                  <a:schemeClr val="tx1">
                    <a:lumMod val="95000"/>
                    <a:lumOff val="5000"/>
                  </a:schemeClr>
                </a:solidFill>
              </a:rPr>
              <a:t>SEKHUKHUNE TVET COLLEGE</a:t>
            </a:r>
            <a:endParaRPr lang="en-US" altLang="en-US" sz="1050" dirty="0">
              <a:solidFill>
                <a:schemeClr val="tx1">
                  <a:lumMod val="95000"/>
                  <a:lumOff val="5000"/>
                </a:schemeClr>
              </a:solidFill>
            </a:endParaRPr>
          </a:p>
        </p:txBody>
      </p:sp>
      <p:sp>
        <p:nvSpPr>
          <p:cNvPr id="71" name="Oval 70">
            <a:extLst>
              <a:ext uri="{FF2B5EF4-FFF2-40B4-BE49-F238E27FC236}">
                <a16:creationId xmlns="" xmlns:a16="http://schemas.microsoft.com/office/drawing/2014/main" id="{7300F02C-9112-4E21-BB98-7693DE53789E}"/>
              </a:ext>
            </a:extLst>
          </p:cNvPr>
          <p:cNvSpPr/>
          <p:nvPr/>
        </p:nvSpPr>
        <p:spPr>
          <a:xfrm>
            <a:off x="8108631" y="1984792"/>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Arrow Connector 71">
            <a:extLst>
              <a:ext uri="{FF2B5EF4-FFF2-40B4-BE49-F238E27FC236}">
                <a16:creationId xmlns="" xmlns:a16="http://schemas.microsoft.com/office/drawing/2014/main" id="{DA606CD9-6718-472B-B915-7A188FFEF26A}"/>
              </a:ext>
            </a:extLst>
          </p:cNvPr>
          <p:cNvCxnSpPr>
            <a:cxnSpLocks/>
            <a:stCxn id="69" idx="1"/>
          </p:cNvCxnSpPr>
          <p:nvPr/>
        </p:nvCxnSpPr>
        <p:spPr>
          <a:xfrm flipH="1">
            <a:off x="8232405" y="1343144"/>
            <a:ext cx="1168446" cy="673283"/>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 xmlns:a16="http://schemas.microsoft.com/office/drawing/2014/main" id="{8797422A-A5B2-4FD3-81DC-B90D6CA0E7FD}"/>
              </a:ext>
            </a:extLst>
          </p:cNvPr>
          <p:cNvSpPr/>
          <p:nvPr/>
        </p:nvSpPr>
        <p:spPr>
          <a:xfrm>
            <a:off x="8068030" y="2261735"/>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Arrow Connector 73">
            <a:extLst>
              <a:ext uri="{FF2B5EF4-FFF2-40B4-BE49-F238E27FC236}">
                <a16:creationId xmlns="" xmlns:a16="http://schemas.microsoft.com/office/drawing/2014/main" id="{D8934BAA-BABE-4945-9362-CF9AB8B73B51}"/>
              </a:ext>
            </a:extLst>
          </p:cNvPr>
          <p:cNvCxnSpPr>
            <a:cxnSpLocks/>
          </p:cNvCxnSpPr>
          <p:nvPr/>
        </p:nvCxnSpPr>
        <p:spPr>
          <a:xfrm flipH="1">
            <a:off x="8188703" y="1659669"/>
            <a:ext cx="1209145" cy="627325"/>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 xmlns:a16="http://schemas.microsoft.com/office/drawing/2014/main" id="{939375D8-9E77-4541-B087-1BE830B8155B}"/>
              </a:ext>
            </a:extLst>
          </p:cNvPr>
          <p:cNvSpPr txBox="1"/>
          <p:nvPr/>
        </p:nvSpPr>
        <p:spPr>
          <a:xfrm>
            <a:off x="3416679" y="2585486"/>
            <a:ext cx="1507262" cy="461665"/>
          </a:xfrm>
          <a:prstGeom prst="rect">
            <a:avLst/>
          </a:prstGeom>
          <a:solidFill>
            <a:schemeClr val="accent3">
              <a:lumMod val="50000"/>
            </a:schemeClr>
          </a:solidFill>
        </p:spPr>
        <p:txBody>
          <a:bodyPr wrap="square" rtlCol="0" anchor="ctr">
            <a:spAutoFit/>
          </a:bodyPr>
          <a:lstStyle>
            <a:defPPr>
              <a:defRPr lang="en-US"/>
            </a:defPPr>
            <a:lvl1pPr>
              <a:defRPr sz="1200" b="1"/>
            </a:lvl1pPr>
          </a:lstStyle>
          <a:p>
            <a:pPr algn="ctr"/>
            <a:r>
              <a:rPr lang="en-ZA" b="0" dirty="0">
                <a:solidFill>
                  <a:schemeClr val="bg1"/>
                </a:solidFill>
              </a:rPr>
              <a:t>SHIP: </a:t>
            </a:r>
            <a:r>
              <a:rPr lang="en-ZA" b="0" dirty="0">
                <a:solidFill>
                  <a:srgbClr val="FFFF00"/>
                </a:solidFill>
              </a:rPr>
              <a:t>NORTHLINK TVET COLLEGE</a:t>
            </a:r>
            <a:endParaRPr lang="en-US" b="0" dirty="0">
              <a:solidFill>
                <a:srgbClr val="FFFF00"/>
              </a:solidFill>
            </a:endParaRPr>
          </a:p>
        </p:txBody>
      </p:sp>
      <p:sp>
        <p:nvSpPr>
          <p:cNvPr id="76" name="Oval 75">
            <a:extLst>
              <a:ext uri="{FF2B5EF4-FFF2-40B4-BE49-F238E27FC236}">
                <a16:creationId xmlns="" xmlns:a16="http://schemas.microsoft.com/office/drawing/2014/main" id="{21F9C174-41CC-41D2-968C-662C15C5A554}"/>
              </a:ext>
            </a:extLst>
          </p:cNvPr>
          <p:cNvSpPr/>
          <p:nvPr/>
        </p:nvSpPr>
        <p:spPr>
          <a:xfrm>
            <a:off x="4945473" y="5228115"/>
            <a:ext cx="123774" cy="120147"/>
          </a:xfrm>
          <a:prstGeom prst="ellipse">
            <a:avLst/>
          </a:pr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Arrow Connector 76">
            <a:extLst>
              <a:ext uri="{FF2B5EF4-FFF2-40B4-BE49-F238E27FC236}">
                <a16:creationId xmlns="" xmlns:a16="http://schemas.microsoft.com/office/drawing/2014/main" id="{6B121F3F-B4EC-46F9-8305-6FBE57773227}"/>
              </a:ext>
            </a:extLst>
          </p:cNvPr>
          <p:cNvCxnSpPr>
            <a:cxnSpLocks/>
          </p:cNvCxnSpPr>
          <p:nvPr/>
        </p:nvCxnSpPr>
        <p:spPr>
          <a:xfrm>
            <a:off x="4584439" y="3062928"/>
            <a:ext cx="433869" cy="2149410"/>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8" name="Graphic 77" descr="Africa with solid fill">
            <a:extLst>
              <a:ext uri="{FF2B5EF4-FFF2-40B4-BE49-F238E27FC236}">
                <a16:creationId xmlns="" xmlns:a16="http://schemas.microsoft.com/office/drawing/2014/main" id="{1D11150D-FE37-4106-B2F9-6913AF5D7D2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504591" y="76785"/>
            <a:ext cx="645425" cy="645425"/>
          </a:xfrm>
          <a:prstGeom prst="rect">
            <a:avLst/>
          </a:prstGeom>
        </p:spPr>
      </p:pic>
      <p:sp>
        <p:nvSpPr>
          <p:cNvPr id="79" name="TextBox 78">
            <a:extLst>
              <a:ext uri="{FF2B5EF4-FFF2-40B4-BE49-F238E27FC236}">
                <a16:creationId xmlns="" xmlns:a16="http://schemas.microsoft.com/office/drawing/2014/main" id="{9E07EAF0-31AA-477C-BAC8-22FFA524DE0D}"/>
              </a:ext>
            </a:extLst>
          </p:cNvPr>
          <p:cNvSpPr txBox="1"/>
          <p:nvPr/>
        </p:nvSpPr>
        <p:spPr>
          <a:xfrm>
            <a:off x="8501822" y="39110"/>
            <a:ext cx="2348437" cy="584775"/>
          </a:xfrm>
          <a:prstGeom prst="rect">
            <a:avLst/>
          </a:prstGeom>
          <a:noFill/>
        </p:spPr>
        <p:txBody>
          <a:bodyPr wrap="square">
            <a:spAutoFit/>
          </a:bodyPr>
          <a:lstStyle/>
          <a:p>
            <a:pPr marL="171450" indent="-171450">
              <a:buFont typeface="Wingdings" panose="05000000000000000000" pitchFamily="2" charset="2"/>
              <a:buChar char="v"/>
            </a:pPr>
            <a:r>
              <a:rPr lang="en-US" sz="800" b="1" dirty="0">
                <a:solidFill>
                  <a:srgbClr val="344529"/>
                </a:solidFill>
              </a:rPr>
              <a:t>NOTE 1</a:t>
            </a:r>
            <a:r>
              <a:rPr lang="en-US" sz="800" dirty="0">
                <a:solidFill>
                  <a:srgbClr val="9AB7B9"/>
                </a:solidFill>
              </a:rPr>
              <a:t>: </a:t>
            </a:r>
            <a:r>
              <a:rPr lang="en-US" sz="800" dirty="0"/>
              <a:t>THE IF SUPPORTED AN APPLICATION FOR BULK INFRASTRUCTURE COSTING R7.7 BILLION TO UNLOCK A R26 BILLION HUMAN SETTLEMENTS PROJECT.</a:t>
            </a:r>
          </a:p>
        </p:txBody>
      </p:sp>
    </p:spTree>
    <p:extLst>
      <p:ext uri="{BB962C8B-B14F-4D97-AF65-F5344CB8AC3E}">
        <p14:creationId xmlns:p14="http://schemas.microsoft.com/office/powerpoint/2010/main" val="190524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50ADED37-21C3-4250-BD9E-659F018A7978}"/>
              </a:ext>
            </a:extLst>
          </p:cNvPr>
          <p:cNvSpPr>
            <a:spLocks noGrp="1"/>
          </p:cNvSpPr>
          <p:nvPr>
            <p:ph type="ftr" sz="quarter" idx="11"/>
          </p:nvPr>
        </p:nvSpPr>
        <p:spPr>
          <a:xfrm>
            <a:off x="9270327" y="6440794"/>
            <a:ext cx="2915679" cy="365125"/>
          </a:xfrm>
        </p:spPr>
        <p:txBody>
          <a:bodyPr/>
          <a:lstStyle/>
          <a:p>
            <a:pPr algn="l"/>
            <a:r>
              <a:rPr lang="en-US" dirty="0"/>
              <a:t>INFRASTRUCTURE FUND PROGRESS REPORT</a:t>
            </a:r>
            <a:endParaRPr lang="ru-RU" dirty="0"/>
          </a:p>
        </p:txBody>
      </p:sp>
      <p:sp>
        <p:nvSpPr>
          <p:cNvPr id="30" name="Slide Number Placeholder 11">
            <a:extLst>
              <a:ext uri="{FF2B5EF4-FFF2-40B4-BE49-F238E27FC236}">
                <a16:creationId xmlns="" xmlns:a16="http://schemas.microsoft.com/office/drawing/2014/main" id="{28714362-0B18-4644-9F42-277D45BA2F18}"/>
              </a:ext>
            </a:extLst>
          </p:cNvPr>
          <p:cNvSpPr txBox="1">
            <a:spLocks/>
          </p:cNvSpPr>
          <p:nvPr/>
        </p:nvSpPr>
        <p:spPr>
          <a:xfrm>
            <a:off x="8486361" y="581580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95E168-DA5E-4888-8D8A-92B118324C14}" type="slidenum">
              <a:rPr lang="ru-RU" sz="1800" smtClean="0">
                <a:solidFill>
                  <a:schemeClr val="bg1"/>
                </a:solidFill>
              </a:rPr>
              <a:pPr/>
              <a:t>22</a:t>
            </a:fld>
            <a:endParaRPr lang="ru-RU" sz="1800" dirty="0">
              <a:solidFill>
                <a:schemeClr val="bg1"/>
              </a:solidFill>
            </a:endParaRPr>
          </a:p>
        </p:txBody>
      </p:sp>
      <p:sp>
        <p:nvSpPr>
          <p:cNvPr id="33" name="TextBox 32">
            <a:extLst>
              <a:ext uri="{FF2B5EF4-FFF2-40B4-BE49-F238E27FC236}">
                <a16:creationId xmlns="" xmlns:a16="http://schemas.microsoft.com/office/drawing/2014/main" id="{A677467A-9955-416B-AA2D-3B0A534B6763}"/>
              </a:ext>
            </a:extLst>
          </p:cNvPr>
          <p:cNvSpPr txBox="1"/>
          <p:nvPr/>
        </p:nvSpPr>
        <p:spPr>
          <a:xfrm>
            <a:off x="1442434" y="81566"/>
            <a:ext cx="9344836" cy="954107"/>
          </a:xfrm>
          <a:prstGeom prst="rect">
            <a:avLst/>
          </a:prstGeom>
          <a:noFill/>
        </p:spPr>
        <p:txBody>
          <a:bodyPr wrap="square" rtlCol="0">
            <a:spAutoFit/>
          </a:bodyPr>
          <a:lstStyle/>
          <a:p>
            <a:r>
              <a:rPr lang="en-US" sz="2800" dirty="0">
                <a:solidFill>
                  <a:schemeClr val="bg1">
                    <a:lumMod val="65000"/>
                  </a:schemeClr>
                </a:solidFill>
                <a:latin typeface="Aharoni" panose="02010803020104030203" pitchFamily="2" charset="-79"/>
                <a:cs typeface="Aharoni" panose="02010803020104030203" pitchFamily="2" charset="-79"/>
              </a:rPr>
              <a:t>PROGRAMMES / PROJECTS: </a:t>
            </a:r>
            <a:r>
              <a:rPr lang="en-US" sz="2800" dirty="0">
                <a:solidFill>
                  <a:schemeClr val="accent1">
                    <a:lumMod val="50000"/>
                  </a:schemeClr>
                </a:solidFill>
                <a:latin typeface="Aharoni" panose="02010803020104030203" pitchFamily="2" charset="-79"/>
                <a:cs typeface="Aharoni" panose="02010803020104030203" pitchFamily="2" charset="-79"/>
              </a:rPr>
              <a:t>FOR ACCEPTANCE INTO THE IF PIPELINE (IIC – 20 Oct 2022)</a:t>
            </a:r>
          </a:p>
        </p:txBody>
      </p:sp>
      <p:pic>
        <p:nvPicPr>
          <p:cNvPr id="34" name="Picture 33">
            <a:extLst>
              <a:ext uri="{FF2B5EF4-FFF2-40B4-BE49-F238E27FC236}">
                <a16:creationId xmlns="" xmlns:a16="http://schemas.microsoft.com/office/drawing/2014/main" id="{F842BC93-33D8-4FE0-8E74-28F07C5C933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Effect>
                      <a14:saturation sat="400000"/>
                    </a14:imgEffect>
                  </a14:imgLayer>
                </a14:imgProps>
              </a:ext>
            </a:extLst>
          </a:blip>
          <a:stretch>
            <a:fillRect/>
          </a:stretch>
        </p:blipFill>
        <p:spPr>
          <a:xfrm>
            <a:off x="1817600" y="1212128"/>
            <a:ext cx="1239264" cy="1193845"/>
          </a:xfrm>
          <a:prstGeom prst="ellipse">
            <a:avLst/>
          </a:prstGeom>
          <a:ln w="63500" cap="rnd">
            <a:solidFill>
              <a:schemeClr val="bg1">
                <a:lumMod val="9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8" name="Table 3">
            <a:extLst>
              <a:ext uri="{FF2B5EF4-FFF2-40B4-BE49-F238E27FC236}">
                <a16:creationId xmlns="" xmlns:a16="http://schemas.microsoft.com/office/drawing/2014/main" id="{BD048C40-BFEA-4EA2-9276-AA146ACF5F16}"/>
              </a:ext>
            </a:extLst>
          </p:cNvPr>
          <p:cNvGraphicFramePr>
            <a:graphicFrameLocks noGrp="1"/>
          </p:cNvGraphicFramePr>
          <p:nvPr/>
        </p:nvGraphicFramePr>
        <p:xfrm>
          <a:off x="458724" y="2582428"/>
          <a:ext cx="10328543" cy="3941713"/>
        </p:xfrm>
        <a:graphic>
          <a:graphicData uri="http://schemas.openxmlformats.org/drawingml/2006/table">
            <a:tbl>
              <a:tblPr firstRow="1" bandRow="1">
                <a:tableStyleId>{5940675A-B579-460E-94D1-54222C63F5DA}</a:tableStyleId>
              </a:tblPr>
              <a:tblGrid>
                <a:gridCol w="1175015">
                  <a:extLst>
                    <a:ext uri="{9D8B030D-6E8A-4147-A177-3AD203B41FA5}">
                      <a16:colId xmlns="" xmlns:a16="http://schemas.microsoft.com/office/drawing/2014/main" val="2082451893"/>
                    </a:ext>
                  </a:extLst>
                </a:gridCol>
                <a:gridCol w="1525588">
                  <a:extLst>
                    <a:ext uri="{9D8B030D-6E8A-4147-A177-3AD203B41FA5}">
                      <a16:colId xmlns="" xmlns:a16="http://schemas.microsoft.com/office/drawing/2014/main" val="947123139"/>
                    </a:ext>
                  </a:extLst>
                </a:gridCol>
                <a:gridCol w="1525588">
                  <a:extLst>
                    <a:ext uri="{9D8B030D-6E8A-4147-A177-3AD203B41FA5}">
                      <a16:colId xmlns="" xmlns:a16="http://schemas.microsoft.com/office/drawing/2014/main" val="3397884389"/>
                    </a:ext>
                  </a:extLst>
                </a:gridCol>
                <a:gridCol w="1525588">
                  <a:extLst>
                    <a:ext uri="{9D8B030D-6E8A-4147-A177-3AD203B41FA5}">
                      <a16:colId xmlns="" xmlns:a16="http://schemas.microsoft.com/office/drawing/2014/main" val="1694377847"/>
                    </a:ext>
                  </a:extLst>
                </a:gridCol>
                <a:gridCol w="1525588">
                  <a:extLst>
                    <a:ext uri="{9D8B030D-6E8A-4147-A177-3AD203B41FA5}">
                      <a16:colId xmlns="" xmlns:a16="http://schemas.microsoft.com/office/drawing/2014/main" val="1658522305"/>
                    </a:ext>
                  </a:extLst>
                </a:gridCol>
                <a:gridCol w="1525588">
                  <a:extLst>
                    <a:ext uri="{9D8B030D-6E8A-4147-A177-3AD203B41FA5}">
                      <a16:colId xmlns="" xmlns:a16="http://schemas.microsoft.com/office/drawing/2014/main" val="3543008743"/>
                    </a:ext>
                  </a:extLst>
                </a:gridCol>
                <a:gridCol w="1525588">
                  <a:extLst>
                    <a:ext uri="{9D8B030D-6E8A-4147-A177-3AD203B41FA5}">
                      <a16:colId xmlns="" xmlns:a16="http://schemas.microsoft.com/office/drawing/2014/main" val="4068658278"/>
                    </a:ext>
                  </a:extLst>
                </a:gridCol>
              </a:tblGrid>
              <a:tr h="310361">
                <a:tc>
                  <a:txBody>
                    <a:bodyPr/>
                    <a:lstStyle/>
                    <a:p>
                      <a:r>
                        <a:rPr lang="en-US" altLang="en-US" sz="800" b="1" i="1" dirty="0">
                          <a:solidFill>
                            <a:schemeClr val="bg1"/>
                          </a:solidFill>
                        </a:rPr>
                        <a:t>Projects</a:t>
                      </a:r>
                      <a:endParaRPr lang="en-US" sz="800" dirty="0">
                        <a:solidFill>
                          <a:schemeClr val="bg1"/>
                        </a:solidFill>
                      </a:endParaRPr>
                    </a:p>
                  </a:txBody>
                  <a:tcPr anchor="ctr">
                    <a:solidFill>
                      <a:srgbClr val="002060"/>
                    </a:solidFill>
                  </a:tcPr>
                </a:tc>
                <a:tc>
                  <a:txBody>
                    <a:bodyPr/>
                    <a:lstStyle/>
                    <a:p>
                      <a:pPr marL="0" algn="ctr" rtl="0" eaLnBrk="1" latinLnBrk="0" hangingPunct="1"/>
                      <a:r>
                        <a:rPr lang="en-US" altLang="en-US" sz="800" b="1" kern="1200" dirty="0">
                          <a:solidFill>
                            <a:schemeClr val="bg1"/>
                          </a:solidFill>
                          <a:latin typeface="+mn-lt"/>
                          <a:ea typeface="+mn-ea"/>
                          <a:cs typeface="+mn-cs"/>
                        </a:rPr>
                        <a:t>eThekwini Avoca Node Phase 2 </a:t>
                      </a:r>
                    </a:p>
                  </a:txBody>
                  <a:tcPr anchor="ctr">
                    <a:solidFill>
                      <a:schemeClr val="accent6">
                        <a:lumMod val="75000"/>
                      </a:schemeClr>
                    </a:solidFill>
                  </a:tcPr>
                </a:tc>
                <a:tc>
                  <a:txBody>
                    <a:bodyPr/>
                    <a:lstStyle/>
                    <a:p>
                      <a:pPr marL="0" algn="ctr" defTabSz="914400" rtl="0" eaLnBrk="1" latinLnBrk="0" hangingPunct="1"/>
                      <a:r>
                        <a:rPr lang="en-ZA" sz="800" b="1" kern="1200" dirty="0">
                          <a:solidFill>
                            <a:schemeClr val="bg1"/>
                          </a:solidFill>
                          <a:latin typeface="+mn-lt"/>
                          <a:ea typeface="+mn-ea"/>
                          <a:cs typeface="+mn-cs"/>
                        </a:rPr>
                        <a:t>Nelson Mandela Bay N2 Nodal</a:t>
                      </a:r>
                      <a:endParaRPr lang="en-US" sz="800" b="1" kern="1200" dirty="0">
                        <a:solidFill>
                          <a:schemeClr val="bg1"/>
                        </a:solidFill>
                        <a:latin typeface="+mn-lt"/>
                        <a:ea typeface="+mn-ea"/>
                        <a:cs typeface="+mn-cs"/>
                      </a:endParaRPr>
                    </a:p>
                  </a:txBody>
                  <a:tcPr anchor="ct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effectLst/>
                          <a:latin typeface="+mn-lt"/>
                          <a:ea typeface="Gulim" panose="020B0600000101010101" pitchFamily="34" charset="-127"/>
                          <a:cs typeface="Times New Roman" panose="02020603050405020304" pitchFamily="18" charset="0"/>
                        </a:rPr>
                        <a:t>Space Infrastructure Hub </a:t>
                      </a:r>
                      <a:endParaRPr lang="en-US" sz="800" dirty="0">
                        <a:solidFill>
                          <a:schemeClr val="tx1"/>
                        </a:solidFill>
                        <a:effectLst/>
                        <a:latin typeface="+mn-lt"/>
                        <a:ea typeface="Gulim" panose="020B0600000101010101" pitchFamily="34" charset="-127"/>
                        <a:cs typeface="Times New Roman" panose="02020603050405020304" pitchFamily="18" charset="0"/>
                      </a:endParaRPr>
                    </a:p>
                    <a:p>
                      <a:pPr marL="0" algn="ctr" defTabSz="914400" rtl="0" eaLnBrk="1" latinLnBrk="0" hangingPunct="1"/>
                      <a:r>
                        <a:rPr lang="en-US" sz="800" b="1" kern="1200" dirty="0">
                          <a:solidFill>
                            <a:schemeClr val="tx1"/>
                          </a:solidFill>
                          <a:latin typeface="+mn-lt"/>
                          <a:ea typeface="+mn-ea"/>
                          <a:cs typeface="+mn-cs"/>
                        </a:rPr>
                        <a:t>(Phase 2)</a:t>
                      </a:r>
                    </a:p>
                  </a:txBody>
                  <a:tcPr anchor="ctr">
                    <a:solidFill>
                      <a:schemeClr val="accent4">
                        <a:lumMod val="40000"/>
                        <a:lumOff val="60000"/>
                      </a:schemeClr>
                    </a:solidFill>
                  </a:tcPr>
                </a:tc>
                <a:tc>
                  <a:txBody>
                    <a:bodyPr/>
                    <a:lstStyle/>
                    <a:p>
                      <a:pPr marL="0" algn="ctr" defTabSz="914400" rtl="0" eaLnBrk="1" latinLnBrk="0" hangingPunct="1"/>
                      <a:r>
                        <a:rPr lang="en-ZA" sz="800" b="1" kern="1200" dirty="0">
                          <a:solidFill>
                            <a:schemeClr val="tx1"/>
                          </a:solidFill>
                          <a:latin typeface="+mn-lt"/>
                          <a:ea typeface="+mn-ea"/>
                          <a:cs typeface="+mn-cs"/>
                        </a:rPr>
                        <a:t>Hospitals Programme</a:t>
                      </a:r>
                      <a:endParaRPr lang="en-US" sz="800" b="1" kern="1200" dirty="0">
                        <a:solidFill>
                          <a:schemeClr val="tx1"/>
                        </a:solidFill>
                        <a:latin typeface="+mn-lt"/>
                        <a:ea typeface="+mn-ea"/>
                        <a:cs typeface="+mn-cs"/>
                      </a:endParaRPr>
                    </a:p>
                  </a:txBody>
                  <a:tcPr anchor="ctr">
                    <a:solidFill>
                      <a:schemeClr val="accent4">
                        <a:lumMod val="40000"/>
                        <a:lumOff val="60000"/>
                      </a:schemeClr>
                    </a:solidFill>
                  </a:tcPr>
                </a:tc>
                <a:tc>
                  <a:txBody>
                    <a:bodyPr/>
                    <a:lstStyle/>
                    <a:p>
                      <a:pPr marL="0" algn="ctr" defTabSz="914400" rtl="0" eaLnBrk="1" latinLnBrk="0" hangingPunct="1"/>
                      <a:r>
                        <a:rPr lang="en-ZA" sz="800" b="1" kern="1200" dirty="0">
                          <a:solidFill>
                            <a:schemeClr val="tx1"/>
                          </a:solidFill>
                          <a:latin typeface="+mn-lt"/>
                          <a:ea typeface="+mn-ea"/>
                          <a:cs typeface="+mn-cs"/>
                        </a:rPr>
                        <a:t>National Schools Programme</a:t>
                      </a:r>
                      <a:endParaRPr lang="en-US" sz="800" b="1" kern="1200" dirty="0">
                        <a:solidFill>
                          <a:schemeClr val="tx1"/>
                        </a:solidFill>
                        <a:latin typeface="+mn-lt"/>
                        <a:ea typeface="+mn-ea"/>
                        <a:cs typeface="+mn-cs"/>
                      </a:endParaRPr>
                    </a:p>
                  </a:txBody>
                  <a:tcPr anchor="ctr">
                    <a:solidFill>
                      <a:schemeClr val="accent4">
                        <a:lumMod val="40000"/>
                        <a:lumOff val="60000"/>
                      </a:schemeClr>
                    </a:solidFill>
                  </a:tcPr>
                </a:tc>
                <a:tc>
                  <a:txBody>
                    <a:bodyPr/>
                    <a:lstStyle/>
                    <a:p>
                      <a:pPr marL="0" algn="ctr" defTabSz="914400" rtl="0" eaLnBrk="1" latinLnBrk="0" hangingPunct="1"/>
                      <a:r>
                        <a:rPr lang="en-ZA" sz="800" b="1" kern="1200" dirty="0">
                          <a:solidFill>
                            <a:schemeClr val="tx1"/>
                          </a:solidFill>
                          <a:latin typeface="+mn-lt"/>
                          <a:ea typeface="+mn-ea"/>
                          <a:cs typeface="+mn-cs"/>
                        </a:rPr>
                        <a:t>Other Projects being considered</a:t>
                      </a:r>
                      <a:endParaRPr lang="en-US" sz="800" b="1" kern="1200" dirty="0">
                        <a:solidFill>
                          <a:schemeClr val="tx1"/>
                        </a:solidFill>
                        <a:latin typeface="+mn-lt"/>
                        <a:ea typeface="+mn-ea"/>
                        <a:cs typeface="+mn-cs"/>
                      </a:endParaRPr>
                    </a:p>
                  </a:txBody>
                  <a:tcPr anchor="ctr">
                    <a:solidFill>
                      <a:schemeClr val="accent4">
                        <a:lumMod val="40000"/>
                        <a:lumOff val="60000"/>
                      </a:schemeClr>
                    </a:solidFill>
                  </a:tcPr>
                </a:tc>
                <a:extLst>
                  <a:ext uri="{0D108BD9-81ED-4DB2-BD59-A6C34878D82A}">
                    <a16:rowId xmlns="" xmlns:a16="http://schemas.microsoft.com/office/drawing/2014/main" val="3069403578"/>
                  </a:ext>
                </a:extLst>
              </a:tr>
              <a:tr h="486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1" i="1" dirty="0">
                          <a:latin typeface="Arial" panose="020B0604020202020204" pitchFamily="34" charset="0"/>
                          <a:cs typeface="Arial" panose="020B0604020202020204" pitchFamily="34" charset="0"/>
                        </a:rPr>
                        <a:t>Project Sponsor</a:t>
                      </a:r>
                    </a:p>
                  </a:txBody>
                  <a:tcPr anchor="ct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eThekwini Metropolitan Municipality</a:t>
                      </a:r>
                      <a:endParaRPr lang="en-US" sz="900" dirty="0">
                        <a:latin typeface="Arial" panose="020B0604020202020204" pitchFamily="34" charset="0"/>
                        <a:cs typeface="Arial" panose="020B0604020202020204" pitchFamily="34" charset="0"/>
                      </a:endParaRPr>
                    </a:p>
                  </a:txBody>
                  <a:tcPr marL="36000" marR="36000" marT="36000" marB="36000" anchor="ct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dirty="0">
                          <a:latin typeface="Arial" panose="020B0604020202020204" pitchFamily="34" charset="0"/>
                          <a:cs typeface="Arial" panose="020B0604020202020204" pitchFamily="34" charset="0"/>
                        </a:rPr>
                        <a:t>Nelson Mandela Bay Metropolitan Municipality </a:t>
                      </a:r>
                    </a:p>
                  </a:txBody>
                  <a:tcPr marL="36000" marR="36000" marT="36000" marB="36000" anchor="ct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dirty="0">
                          <a:latin typeface="Arial" panose="020B0604020202020204" pitchFamily="34" charset="0"/>
                          <a:cs typeface="Arial" panose="020B0604020202020204" pitchFamily="34" charset="0"/>
                        </a:rPr>
                        <a:t>Department of Science </a:t>
                      </a:r>
                    </a:p>
                  </a:txBody>
                  <a:tcPr marL="36000" marR="36000" marT="36000" marB="36000" anchor="ctr">
                    <a:solidFill>
                      <a:schemeClr val="bg1">
                        <a:lumMod val="95000"/>
                      </a:schemeClr>
                    </a:solidFill>
                  </a:tcPr>
                </a:tc>
                <a:tc rowSpan="6">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In close association with the PPD and the DBSA infrastructure delivery division (IDD), the if is seeking to close an agreement with the department of health.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a:p>
                      <a:pPr marL="0" marR="0" lvl="0" indent="0" algn="just" rtl="0" eaLnBrk="1" fontAlgn="auto" latinLnBrk="0" hangingPunct="1">
                        <a:lnSpc>
                          <a:spcPct val="100000"/>
                        </a:lnSpc>
                        <a:spcBef>
                          <a:spcPts val="0"/>
                        </a:spcBef>
                        <a:spcAft>
                          <a:spcPts val="0"/>
                        </a:spcAft>
                        <a:buClrTx/>
                        <a:buSzTx/>
                        <a:buFontTx/>
                        <a:buNone/>
                      </a:pPr>
                      <a:r>
                        <a:rPr lang="en-US" sz="900" dirty="0">
                          <a:latin typeface="Arial"/>
                          <a:cs typeface="Arial"/>
                        </a:rPr>
                        <a:t>The </a:t>
                      </a:r>
                      <a:r>
                        <a:rPr lang="en-US" sz="900" dirty="0" err="1">
                          <a:latin typeface="Arial"/>
                          <a:cs typeface="Arial"/>
                        </a:rPr>
                        <a:t>MoA</a:t>
                      </a:r>
                      <a:r>
                        <a:rPr lang="en-US" sz="900" dirty="0">
                          <a:latin typeface="Arial"/>
                          <a:cs typeface="Arial"/>
                        </a:rPr>
                        <a:t> will define the roles and responsibilities of each party in how together they can implement the initiative in the department’s accelerated health infrastructure rollout programme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Various specific projects have been identified for inclusion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900" kern="1200" dirty="0">
                        <a:solidFill>
                          <a:srgbClr val="000000"/>
                        </a:solidFill>
                        <a:latin typeface="Arial" panose="020B0604020202020204" pitchFamily="34" charset="0"/>
                        <a:ea typeface="+mn-ea"/>
                        <a:cs typeface="Arial" panose="020B0604020202020204" pitchFamily="34" charset="0"/>
                      </a:endParaRPr>
                    </a:p>
                  </a:txBody>
                  <a:tcPr marL="36000" marR="36000" marT="36000" marB="36000" anchor="ctr">
                    <a:solidFill>
                      <a:schemeClr val="bg1">
                        <a:lumMod val="95000"/>
                      </a:schemeClr>
                    </a:solidFill>
                  </a:tcPr>
                </a:tc>
                <a:tc rowSpan="6">
                  <a:txBody>
                    <a:bodyPr/>
                    <a:lstStyle/>
                    <a:p>
                      <a:pPr marL="0" marR="0" lvl="0" indent="0" algn="just" rtl="0" eaLnBrk="1" fontAlgn="auto" latinLnBrk="0" hangingPunct="1">
                        <a:lnSpc>
                          <a:spcPct val="100000"/>
                        </a:lnSpc>
                        <a:spcBef>
                          <a:spcPts val="0"/>
                        </a:spcBef>
                        <a:spcAft>
                          <a:spcPts val="0"/>
                        </a:spcAft>
                        <a:buClrTx/>
                        <a:buSzTx/>
                        <a:buFont typeface="Arial" panose="020B0604020202020204" pitchFamily="34" charset="0"/>
                        <a:buNone/>
                      </a:pPr>
                      <a:r>
                        <a:rPr lang="en-US" sz="900" dirty="0">
                          <a:latin typeface="Arial"/>
                          <a:cs typeface="Arial"/>
                        </a:rPr>
                        <a:t>In collaboration with the if the PPD is seeking to establish a central schools programme management office which will coordinate the rollout of the national schools programme with pilot projects in the eastern cape and northern cape. The concept has been approved in principle by national government, and the ensuing memorandum which will give effect to the programme is currently under discussion for </a:t>
                      </a:r>
                      <a:r>
                        <a:rPr lang="en-US" sz="900" dirty="0" err="1">
                          <a:latin typeface="Arial"/>
                          <a:cs typeface="Arial"/>
                        </a:rPr>
                        <a:t>finalisation</a:t>
                      </a:r>
                      <a:r>
                        <a:rPr lang="en-US" sz="900" dirty="0">
                          <a:latin typeface="Arial"/>
                          <a:cs typeface="Arial"/>
                        </a:rPr>
                        <a:t>. Once implemented the IF will look forward to a pipeline of school projects where blended finance may be an option on an ongoing basis.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latin typeface="Arial" panose="020B0604020202020204" pitchFamily="34" charset="0"/>
                        <a:cs typeface="Arial" panose="020B0604020202020204" pitchFamily="34" charset="0"/>
                      </a:endParaRPr>
                    </a:p>
                  </a:txBody>
                  <a:tcPr marL="36000" marR="36000" marT="36000" marB="36000" anchor="ctr">
                    <a:solidFill>
                      <a:schemeClr val="bg1">
                        <a:lumMod val="95000"/>
                      </a:schemeClr>
                    </a:solidFill>
                  </a:tcPr>
                </a:tc>
                <a:tc rowSpan="6">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900" dirty="0">
                          <a:solidFill>
                            <a:schemeClr val="tx1"/>
                          </a:solidFill>
                          <a:latin typeface="Arial" panose="020B0604020202020204" pitchFamily="34" charset="0"/>
                          <a:cs typeface="Arial" panose="020B0604020202020204" pitchFamily="34" charset="0"/>
                        </a:rPr>
                        <a:t>ISA Catalytic Projects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900" dirty="0">
                          <a:solidFill>
                            <a:schemeClr val="tx1"/>
                          </a:solidFill>
                          <a:latin typeface="Arial" panose="020B0604020202020204" pitchFamily="34" charset="0"/>
                          <a:cs typeface="Arial" panose="020B0604020202020204" pitchFamily="34" charset="0"/>
                        </a:rPr>
                        <a:t>ORWRDP and OMM</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900" dirty="0">
                          <a:solidFill>
                            <a:schemeClr val="tx1"/>
                          </a:solidFill>
                          <a:latin typeface="Arial" panose="020B0604020202020204" pitchFamily="34" charset="0"/>
                          <a:cs typeface="Arial" panose="020B0604020202020204" pitchFamily="34" charset="0"/>
                        </a:rPr>
                        <a:t>SKA Data Hosting</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900" dirty="0">
                          <a:solidFill>
                            <a:schemeClr val="tx1"/>
                          </a:solidFill>
                          <a:latin typeface="Arial" panose="020B0604020202020204" pitchFamily="34" charset="0"/>
                          <a:cs typeface="Arial" panose="020B0604020202020204" pitchFamily="34" charset="0"/>
                        </a:rPr>
                        <a:t>Saldhana Bay IDZ/SEZ</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900" dirty="0">
                          <a:solidFill>
                            <a:schemeClr val="tx1"/>
                          </a:solidFill>
                          <a:latin typeface="Arial" panose="020B0604020202020204" pitchFamily="34" charset="0"/>
                          <a:cs typeface="Arial" panose="020B0604020202020204" pitchFamily="34" charset="0"/>
                        </a:rPr>
                        <a:t>Sedibeng Regional Sewer Scheme (Vaal River System)</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900" dirty="0">
                        <a:solidFill>
                          <a:schemeClr val="tx1"/>
                        </a:solidFill>
                        <a:latin typeface="Arial" panose="020B060402020202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dirty="0">
                        <a:solidFill>
                          <a:schemeClr val="tx1"/>
                        </a:solidFill>
                        <a:latin typeface="Arial" panose="020B0604020202020204" pitchFamily="34" charset="0"/>
                        <a:cs typeface="Arial" panose="020B0604020202020204" pitchFamily="34" charset="0"/>
                      </a:endParaRPr>
                    </a:p>
                  </a:txBody>
                  <a:tcPr marL="36000" marR="36000" marT="36000" marB="36000" anchor="ctr">
                    <a:solidFill>
                      <a:schemeClr val="bg1">
                        <a:lumMod val="95000"/>
                      </a:schemeClr>
                    </a:solidFill>
                  </a:tcPr>
                </a:tc>
                <a:extLst>
                  <a:ext uri="{0D108BD9-81ED-4DB2-BD59-A6C34878D82A}">
                    <a16:rowId xmlns="" xmlns:a16="http://schemas.microsoft.com/office/drawing/2014/main" val="2178851299"/>
                  </a:ext>
                </a:extLst>
              </a:tr>
              <a:tr h="378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1" i="1" dirty="0">
                          <a:latin typeface="Arial" panose="020B0604020202020204" pitchFamily="34" charset="0"/>
                          <a:cs typeface="Arial" panose="020B0604020202020204" pitchFamily="34" charset="0"/>
                        </a:rPr>
                        <a:t>Project Offtake</a:t>
                      </a:r>
                    </a:p>
                  </a:txBody>
                  <a:tcPr anchor="ctr">
                    <a:solidFill>
                      <a:srgbClr val="CCECFF"/>
                    </a:solidFill>
                  </a:tcPr>
                </a:tc>
                <a:tc>
                  <a:txBody>
                    <a:bodyPr/>
                    <a:lstStyle/>
                    <a:p>
                      <a:pPr>
                        <a:lnSpc>
                          <a:spcPct val="100000"/>
                        </a:lnSpc>
                      </a:pPr>
                      <a:r>
                        <a:rPr lang="en-US" sz="900" dirty="0">
                          <a:latin typeface="Arial" panose="020B0604020202020204" pitchFamily="34" charset="0"/>
                          <a:cs typeface="Arial" panose="020B0604020202020204" pitchFamily="34" charset="0"/>
                        </a:rPr>
                        <a:t>Commercial Property Developers</a:t>
                      </a:r>
                      <a:endParaRPr lang="en-US" sz="900" dirty="0">
                        <a:solidFill>
                          <a:schemeClr val="tx1"/>
                        </a:solidFill>
                        <a:latin typeface="Arial" panose="020B0604020202020204" pitchFamily="34" charset="0"/>
                        <a:cs typeface="Arial" panose="020B0604020202020204" pitchFamily="34" charset="0"/>
                      </a:endParaRPr>
                    </a:p>
                  </a:txBody>
                  <a:tcPr marL="36000" marR="36000" marT="36000" marB="36000" anchor="ctr">
                    <a:solidFill>
                      <a:schemeClr val="bg1">
                        <a:lumMod val="95000"/>
                      </a:schemeClr>
                    </a:solidFill>
                  </a:tcPr>
                </a:tc>
                <a:tc>
                  <a:txBody>
                    <a:bodyPr/>
                    <a:lstStyle/>
                    <a:p>
                      <a:pPr marL="0" indent="0" algn="l" rtl="0" eaLnBrk="1" latinLnBrk="0" hangingPunct="1">
                        <a:lnSpc>
                          <a:spcPct val="100000"/>
                        </a:lnSpc>
                        <a:buNone/>
                      </a:pPr>
                      <a:r>
                        <a:rPr lang="en-US" sz="900" kern="1200" dirty="0">
                          <a:solidFill>
                            <a:srgbClr val="000000"/>
                          </a:solidFill>
                          <a:latin typeface="Arial" panose="020B0604020202020204" pitchFamily="34" charset="0"/>
                          <a:ea typeface="+mn-ea"/>
                          <a:cs typeface="Arial" panose="020B0604020202020204" pitchFamily="34" charset="0"/>
                        </a:rPr>
                        <a:t>Commercial  Property Developers</a:t>
                      </a:r>
                    </a:p>
                  </a:txBody>
                  <a:tcPr marL="36000" marR="36000" marT="36000" marB="36000" anchor="ctr">
                    <a:solidFill>
                      <a:schemeClr val="bg1">
                        <a:lumMod val="95000"/>
                      </a:schemeClr>
                    </a:solidFill>
                  </a:tcPr>
                </a:tc>
                <a:tc>
                  <a:txBody>
                    <a:bodyPr/>
                    <a:lstStyle/>
                    <a:p>
                      <a:pPr marL="0" indent="0">
                        <a:lnSpc>
                          <a:spcPct val="100000"/>
                        </a:lnSpc>
                        <a:buNone/>
                      </a:pPr>
                      <a:r>
                        <a:rPr lang="en-US" sz="900" dirty="0">
                          <a:latin typeface="Arial" panose="020B0604020202020204" pitchFamily="34" charset="0"/>
                          <a:cs typeface="Arial" panose="020B0604020202020204" pitchFamily="34" charset="0"/>
                        </a:rPr>
                        <a:t>TBC</a:t>
                      </a:r>
                    </a:p>
                  </a:txBody>
                  <a:tcPr marL="36000" marR="36000" marT="36000" marB="36000" anchor="ctr">
                    <a:solidFill>
                      <a:schemeClr val="bg1">
                        <a:lumMod val="95000"/>
                      </a:schemeClr>
                    </a:solidFill>
                  </a:tcPr>
                </a:tc>
                <a:tc vMerge="1">
                  <a:txBody>
                    <a:bodyPr/>
                    <a:lstStyle/>
                    <a:p>
                      <a:pPr marL="171450" indent="-171450">
                        <a:lnSpc>
                          <a:spcPct val="100000"/>
                        </a:lnSpc>
                        <a:buFont typeface="Arial" panose="020B0604020202020204" pitchFamily="34" charset="0"/>
                        <a:buChar char="•"/>
                      </a:pPr>
                      <a:endParaRPr lang="en-US" sz="800"/>
                    </a:p>
                  </a:txBody>
                  <a:tcPr marL="36000" marR="36000" marT="36000" marB="36000" anchor="ct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t>Individuals</a:t>
                      </a:r>
                    </a:p>
                    <a:p>
                      <a:pPr marL="0" indent="0">
                        <a:lnSpc>
                          <a:spcPct val="100000"/>
                        </a:lnSpc>
                        <a:buFont typeface="Arial" panose="020B0604020202020204" pitchFamily="34" charset="0"/>
                        <a:buNone/>
                      </a:pPr>
                      <a:endParaRPr lang="en-US" sz="800"/>
                    </a:p>
                  </a:txBody>
                  <a:tcPr marL="36000" marR="36000" marT="36000" marB="36000" anchor="ctr">
                    <a:solidFill>
                      <a:schemeClr val="bg1">
                        <a:lumMod val="95000"/>
                      </a:schemeClr>
                    </a:solidFill>
                  </a:tcPr>
                </a:tc>
                <a:tc vMerge="1">
                  <a:txBody>
                    <a:bodyPr/>
                    <a:lstStyle/>
                    <a:p>
                      <a:endParaRPr lang="en-US"/>
                    </a:p>
                  </a:txBody>
                  <a:tcPr/>
                </a:tc>
                <a:extLst>
                  <a:ext uri="{0D108BD9-81ED-4DB2-BD59-A6C34878D82A}">
                    <a16:rowId xmlns="" xmlns:a16="http://schemas.microsoft.com/office/drawing/2014/main" val="136914446"/>
                  </a:ext>
                </a:extLst>
              </a:tr>
              <a:tr h="311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1" i="1" dirty="0">
                          <a:latin typeface="Arial" panose="020B0604020202020204" pitchFamily="34" charset="0"/>
                          <a:cs typeface="Arial" panose="020B0604020202020204" pitchFamily="34" charset="0"/>
                        </a:rPr>
                        <a:t>ISA Registration Status</a:t>
                      </a:r>
                    </a:p>
                  </a:txBody>
                  <a:tcPr anchor="ctr">
                    <a:solidFill>
                      <a:srgbClr val="CCECFF"/>
                    </a:solidFill>
                  </a:tcPr>
                </a:tc>
                <a:tc>
                  <a:txBody>
                    <a:bodyPr/>
                    <a:lstStyle/>
                    <a:p>
                      <a:pPr marL="0" indent="0">
                        <a:lnSpc>
                          <a:spcPct val="100000"/>
                        </a:lnSpc>
                        <a:buFont typeface="Arial" panose="020B0604020202020204" pitchFamily="34" charset="0"/>
                        <a:buNone/>
                      </a:pPr>
                      <a:r>
                        <a:rPr lang="en-US" sz="900" dirty="0">
                          <a:solidFill>
                            <a:schemeClr val="tx1"/>
                          </a:solidFill>
                          <a:latin typeface="Arial" panose="020B0604020202020204" pitchFamily="34" charset="0"/>
                          <a:cs typeface="Arial" panose="020B0604020202020204" pitchFamily="34" charset="0"/>
                        </a:rPr>
                        <a:t>Registration forms submitted to ISA </a:t>
                      </a:r>
                    </a:p>
                  </a:txBody>
                  <a:tcPr marL="36000" marR="36000" marT="36000" marB="36000" anchor="ctr">
                    <a:solidFill>
                      <a:schemeClr val="bg1">
                        <a:lumMod val="95000"/>
                      </a:schemeClr>
                    </a:solidFill>
                  </a:tcPr>
                </a:tc>
                <a:tc>
                  <a:txBody>
                    <a:bodyPr/>
                    <a:lstStyle/>
                    <a:p>
                      <a:pPr marL="0" marR="0" lvl="0" indent="0" algn="l">
                        <a:lnSpc>
                          <a:spcPct val="100000"/>
                        </a:lnSpc>
                        <a:spcBef>
                          <a:spcPts val="0"/>
                        </a:spcBef>
                        <a:spcAft>
                          <a:spcPts val="0"/>
                        </a:spcAft>
                        <a:buNone/>
                      </a:pPr>
                      <a:r>
                        <a:rPr lang="en-US" sz="900" b="0" i="0" u="none" strike="noStrike" noProof="0" dirty="0">
                          <a:latin typeface="Arial" panose="020B0604020202020204" pitchFamily="34" charset="0"/>
                          <a:cs typeface="Arial" panose="020B0604020202020204" pitchFamily="34" charset="0"/>
                        </a:rPr>
                        <a:t>Project part of (SIP) No 24 : Human Settlements</a:t>
                      </a:r>
                    </a:p>
                  </a:txBody>
                  <a:tcPr marL="36000" marR="36000" marT="36000" marB="36000" anchor="ctr">
                    <a:solidFill>
                      <a:schemeClr val="bg1">
                        <a:lumMod val="95000"/>
                      </a:schemeClr>
                    </a:solidFill>
                  </a:tcPr>
                </a:tc>
                <a:tc>
                  <a:txBody>
                    <a:bodyPr/>
                    <a:lstStyle/>
                    <a:p>
                      <a:pPr marL="0" lvl="0" indent="0">
                        <a:lnSpc>
                          <a:spcPct val="100000"/>
                        </a:lnSpc>
                        <a:buNone/>
                      </a:pPr>
                      <a:r>
                        <a:rPr lang="en-US" sz="900" b="0" i="0" u="none" strike="noStrike" noProof="0" dirty="0">
                          <a:latin typeface="Arial" panose="020B0604020202020204" pitchFamily="34" charset="0"/>
                          <a:cs typeface="Arial" panose="020B0604020202020204" pitchFamily="34" charset="0"/>
                        </a:rPr>
                        <a:t>Project is Part of SIP No. 22: Digital Infrastructure </a:t>
                      </a:r>
                      <a:endParaRPr lang="en-US" sz="900" dirty="0">
                        <a:latin typeface="Arial" panose="020B0604020202020204" pitchFamily="34" charset="0"/>
                        <a:cs typeface="Arial" panose="020B0604020202020204" pitchFamily="34" charset="0"/>
                      </a:endParaRPr>
                    </a:p>
                  </a:txBody>
                  <a:tcPr marL="36000" marR="36000" marT="36000" marB="36000" anchor="ctr">
                    <a:solidFill>
                      <a:schemeClr val="bg1">
                        <a:lumMod val="95000"/>
                      </a:schemeClr>
                    </a:solidFill>
                  </a:tcPr>
                </a:tc>
                <a:tc vMerge="1">
                  <a:txBody>
                    <a:bodyPr/>
                    <a:lstStyle/>
                    <a:p>
                      <a:pPr marL="0" indent="0">
                        <a:lnSpc>
                          <a:spcPct val="100000"/>
                        </a:lnSpc>
                        <a:buFont typeface="Arial" panose="020B0604020202020204" pitchFamily="34" charset="0"/>
                        <a:buNone/>
                      </a:pPr>
                      <a:endParaRPr lang="en-US" sz="800"/>
                    </a:p>
                  </a:txBody>
                  <a:tcPr marL="36000" marR="36000" marT="36000" marB="36000" anchor="ctr">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a:solidFill>
                            <a:schemeClr val="tx1"/>
                          </a:solidFill>
                        </a:rPr>
                        <a:t>In Process</a:t>
                      </a:r>
                    </a:p>
                  </a:txBody>
                  <a:tcPr marL="36000" marR="36000" marT="36000" marB="36000" anchor="ctr">
                    <a:solidFill>
                      <a:schemeClr val="bg1">
                        <a:lumMod val="95000"/>
                      </a:schemeClr>
                    </a:solidFill>
                  </a:tcPr>
                </a:tc>
                <a:tc vMerge="1">
                  <a:txBody>
                    <a:bodyPr/>
                    <a:lstStyle/>
                    <a:p>
                      <a:endParaRPr lang="en-US"/>
                    </a:p>
                  </a:txBody>
                  <a:tcPr/>
                </a:tc>
                <a:extLst>
                  <a:ext uri="{0D108BD9-81ED-4DB2-BD59-A6C34878D82A}">
                    <a16:rowId xmlns="" xmlns:a16="http://schemas.microsoft.com/office/drawing/2014/main" val="4289105696"/>
                  </a:ext>
                </a:extLst>
              </a:tr>
              <a:tr h="1115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1" i="1" dirty="0">
                          <a:latin typeface="Arial" panose="020B0604020202020204" pitchFamily="34" charset="0"/>
                          <a:cs typeface="Arial" panose="020B0604020202020204" pitchFamily="34" charset="0"/>
                        </a:rPr>
                        <a:t>Main Components</a:t>
                      </a:r>
                    </a:p>
                  </a:txBody>
                  <a:tcPr anchor="ctr">
                    <a:solidFill>
                      <a:srgbClr val="CCECFF"/>
                    </a:solidFill>
                  </a:tcPr>
                </a:tc>
                <a:tc>
                  <a:txBody>
                    <a:bodyPr/>
                    <a:lstStyle/>
                    <a:p>
                      <a:pPr marL="171450" indent="-171450" algn="l">
                        <a:lnSpc>
                          <a:spcPct val="100000"/>
                        </a:lnSpc>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Avoca node - A 350-hectare site consists of the three separate mixed-use developments</a:t>
                      </a:r>
                    </a:p>
                    <a:p>
                      <a:pPr marL="171450" indent="-171450" algn="l">
                        <a:lnSpc>
                          <a:spcPct val="100000"/>
                        </a:lnSpc>
                        <a:buFont typeface="Arial" panose="020B0604020202020204" pitchFamily="34" charset="0"/>
                        <a:buChar char="•"/>
                      </a:pPr>
                      <a:r>
                        <a:rPr lang="en-US" sz="900" dirty="0">
                          <a:solidFill>
                            <a:srgbClr val="000000"/>
                          </a:solidFill>
                          <a:latin typeface="Arial" panose="020B0604020202020204" pitchFamily="34" charset="0"/>
                          <a:cs typeface="Arial" panose="020B0604020202020204" pitchFamily="34" charset="0"/>
                        </a:rPr>
                        <a:t>Funding required for bulk infrastructure to enable the development. </a:t>
                      </a:r>
                    </a:p>
                  </a:txBody>
                  <a:tcPr marL="36000" marR="36000" marT="36000" marB="36000" anchor="ctr">
                    <a:solidFill>
                      <a:schemeClr val="bg1">
                        <a:lumMod val="95000"/>
                      </a:schemeClr>
                    </a:solidFill>
                  </a:tcPr>
                </a:tc>
                <a:tc>
                  <a:txBody>
                    <a:bodyPr/>
                    <a:lstStyle/>
                    <a:p>
                      <a:pPr marL="0" lvl="0" indent="0" algn="l">
                        <a:lnSpc>
                          <a:spcPct val="100000"/>
                        </a:lnSpc>
                        <a:buNone/>
                      </a:pPr>
                      <a:r>
                        <a:rPr lang="en-US" sz="900" b="0" i="0" u="none" strike="noStrike" kern="1200" noProof="0" dirty="0">
                          <a:latin typeface="Arial" panose="020B0604020202020204" pitchFamily="34" charset="0"/>
                          <a:cs typeface="Arial" panose="020B0604020202020204" pitchFamily="34" charset="0"/>
                        </a:rPr>
                        <a:t>Funding required for  bulk services required to enable the construction of the various mixed- use development by private sector </a:t>
                      </a:r>
                    </a:p>
                  </a:txBody>
                  <a:tcPr marL="36000" marR="36000" marT="36000" marB="36000" anchor="ctr">
                    <a:solidFill>
                      <a:schemeClr val="bg1">
                        <a:lumMod val="95000"/>
                      </a:schemeClr>
                    </a:solidFill>
                  </a:tcPr>
                </a:tc>
                <a:tc>
                  <a:txBody>
                    <a:bodyPr/>
                    <a:lstStyle/>
                    <a:p>
                      <a:pPr marL="0" indent="0" algn="l">
                        <a:lnSpc>
                          <a:spcPct val="100000"/>
                        </a:lnSpc>
                        <a:buFont typeface="Arial" panose="020B0604020202020204" pitchFamily="34" charset="0"/>
                        <a:buNone/>
                      </a:pPr>
                      <a:r>
                        <a:rPr lang="en-US" sz="900" dirty="0">
                          <a:solidFill>
                            <a:srgbClr val="000000"/>
                          </a:solidFill>
                          <a:latin typeface="Arial" panose="020B0604020202020204" pitchFamily="34" charset="0"/>
                          <a:cs typeface="Arial" panose="020B0604020202020204" pitchFamily="34" charset="0"/>
                        </a:rPr>
                        <a:t>TBC</a:t>
                      </a:r>
                    </a:p>
                  </a:txBody>
                  <a:tcPr marL="36000" marR="36000" marT="36000" marB="36000" anchor="ctr">
                    <a:solidFill>
                      <a:schemeClr val="bg1">
                        <a:lumMod val="95000"/>
                      </a:schemeClr>
                    </a:solidFill>
                  </a:tcPr>
                </a:tc>
                <a:tc vMerge="1">
                  <a:txBody>
                    <a:bodyPr/>
                    <a:lstStyle/>
                    <a:p>
                      <a:pPr marL="171450" indent="-171450" algn="l" defTabSz="914400" rtl="0" eaLnBrk="1" latinLnBrk="0" hangingPunct="1">
                        <a:lnSpc>
                          <a:spcPct val="100000"/>
                        </a:lnSpc>
                        <a:buFont typeface="Arial" panose="020B0604020202020204" pitchFamily="34" charset="0"/>
                        <a:buChar char="•"/>
                      </a:pPr>
                      <a:endParaRPr lang="en-US" sz="800" kern="1200">
                        <a:solidFill>
                          <a:srgbClr val="000000"/>
                        </a:solidFill>
                        <a:latin typeface="+mn-lt"/>
                        <a:ea typeface="+mn-ea"/>
                        <a:cs typeface="+mn-cs"/>
                      </a:endParaRPr>
                    </a:p>
                  </a:txBody>
                  <a:tcPr marL="36000" marR="36000" marT="36000" marB="36000" anchor="ctr">
                    <a:solidFill>
                      <a:schemeClr val="bg1">
                        <a:lumMod val="95000"/>
                      </a:schemeClr>
                    </a:solid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a:solidFill>
                            <a:srgbClr val="000000"/>
                          </a:solidFill>
                          <a:latin typeface="+mn-lt"/>
                          <a:ea typeface="+mn-ea"/>
                          <a:cs typeface="+mn-cs"/>
                        </a:rPr>
                        <a:t>Design and build approximately 40 new school in the Gauteng province to reduce backlogs in school infrastructure.</a:t>
                      </a:r>
                    </a:p>
                    <a:p>
                      <a:pPr marL="0" indent="0" algn="l" defTabSz="914400" rtl="0" eaLnBrk="1" latinLnBrk="0" hangingPunct="1">
                        <a:lnSpc>
                          <a:spcPct val="100000"/>
                        </a:lnSpc>
                        <a:buFont typeface="Arial" panose="020B0604020202020204" pitchFamily="34" charset="0"/>
                        <a:buNone/>
                      </a:pPr>
                      <a:endParaRPr lang="en-US" sz="800" kern="1200">
                        <a:solidFill>
                          <a:srgbClr val="000000"/>
                        </a:solidFill>
                        <a:latin typeface="+mn-lt"/>
                        <a:ea typeface="+mn-ea"/>
                        <a:cs typeface="+mn-cs"/>
                      </a:endParaRPr>
                    </a:p>
                  </a:txBody>
                  <a:tcPr marL="36000" marR="36000" marT="36000" marB="36000" anchor="ctr">
                    <a:solidFill>
                      <a:schemeClr val="bg1">
                        <a:lumMod val="95000"/>
                      </a:schemeClr>
                    </a:solidFill>
                  </a:tcPr>
                </a:tc>
                <a:tc vMerge="1">
                  <a:txBody>
                    <a:bodyPr/>
                    <a:lstStyle/>
                    <a:p>
                      <a:endParaRPr lang="en-US"/>
                    </a:p>
                  </a:txBody>
                  <a:tcPr/>
                </a:tc>
                <a:extLst>
                  <a:ext uri="{0D108BD9-81ED-4DB2-BD59-A6C34878D82A}">
                    <a16:rowId xmlns="" xmlns:a16="http://schemas.microsoft.com/office/drawing/2014/main" val="1708616697"/>
                  </a:ext>
                </a:extLst>
              </a:tr>
              <a:tr h="191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1" i="1" dirty="0">
                          <a:latin typeface="Arial" panose="020B0604020202020204" pitchFamily="34" charset="0"/>
                          <a:cs typeface="Arial" panose="020B0604020202020204" pitchFamily="34" charset="0"/>
                        </a:rPr>
                        <a:t>Project Cost</a:t>
                      </a:r>
                    </a:p>
                  </a:txBody>
                  <a:tcPr anchor="ct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1" dirty="0">
                          <a:solidFill>
                            <a:srgbClr val="C00000"/>
                          </a:solidFill>
                          <a:latin typeface="Arial" panose="020B0604020202020204" pitchFamily="34" charset="0"/>
                          <a:cs typeface="Arial" panose="020B0604020202020204" pitchFamily="34" charset="0"/>
                        </a:rPr>
                        <a:t>R11.5 Billion</a:t>
                      </a:r>
                    </a:p>
                  </a:txBody>
                  <a:tcPr marL="36000" marR="36000" marT="36000" marB="36000" anchor="ctr">
                    <a:solidFill>
                      <a:schemeClr val="bg1">
                        <a:lumMod val="95000"/>
                      </a:schemeClr>
                    </a:solidFill>
                  </a:tcPr>
                </a:tc>
                <a:tc>
                  <a:txBody>
                    <a:bodyPr/>
                    <a:lstStyle/>
                    <a:p>
                      <a:pPr lvl="0" algn="ctr">
                        <a:lnSpc>
                          <a:spcPct val="100000"/>
                        </a:lnSpc>
                        <a:spcBef>
                          <a:spcPts val="0"/>
                        </a:spcBef>
                        <a:spcAft>
                          <a:spcPts val="0"/>
                        </a:spcAft>
                        <a:buNone/>
                      </a:pPr>
                      <a:r>
                        <a:rPr lang="en-US" sz="900" b="1" kern="1200" noProof="0" dirty="0">
                          <a:solidFill>
                            <a:srgbClr val="C00000"/>
                          </a:solidFill>
                          <a:latin typeface="Arial" panose="020B0604020202020204" pitchFamily="34" charset="0"/>
                          <a:ea typeface="+mn-ea"/>
                          <a:cs typeface="Arial" panose="020B0604020202020204" pitchFamily="34" charset="0"/>
                        </a:rPr>
                        <a:t>R19,7 Billion</a:t>
                      </a:r>
                      <a:endParaRPr lang="en-US" sz="900" b="1" kern="1200" dirty="0">
                        <a:solidFill>
                          <a:srgbClr val="C00000"/>
                        </a:solidFill>
                        <a:latin typeface="Arial" panose="020B0604020202020204" pitchFamily="34" charset="0"/>
                        <a:ea typeface="+mn-ea"/>
                        <a:cs typeface="Arial" panose="020B0604020202020204" pitchFamily="34" charset="0"/>
                      </a:endParaRPr>
                    </a:p>
                  </a:txBody>
                  <a:tcPr marL="36000" marR="36000" marT="36000" marB="3600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1" dirty="0">
                          <a:solidFill>
                            <a:srgbClr val="C00000"/>
                          </a:solidFill>
                          <a:latin typeface="Arial" panose="020B0604020202020204" pitchFamily="34" charset="0"/>
                          <a:cs typeface="Arial" panose="020B0604020202020204" pitchFamily="34" charset="0"/>
                        </a:rPr>
                        <a:t>TBC</a:t>
                      </a:r>
                    </a:p>
                  </a:txBody>
                  <a:tcPr marL="36000" marR="36000" marT="36000" marB="36000" anchor="ctr">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a:solidFill>
                          <a:srgbClr val="C00000"/>
                        </a:solidFill>
                        <a:latin typeface="+mn-lt"/>
                        <a:ea typeface="+mn-ea"/>
                        <a:cs typeface="+mn-cs"/>
                      </a:endParaRPr>
                    </a:p>
                  </a:txBody>
                  <a:tcPr marL="36000" marR="36000" marT="36000" marB="36000" anchor="ctr">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a:solidFill>
                            <a:srgbClr val="C00000"/>
                          </a:solidFill>
                          <a:latin typeface="+mn-lt"/>
                          <a:ea typeface="+mn-ea"/>
                          <a:cs typeface="+mn-cs"/>
                        </a:rPr>
                        <a:t>R3 Billion</a:t>
                      </a:r>
                    </a:p>
                  </a:txBody>
                  <a:tcPr marL="36000" marR="36000" marT="36000" marB="36000" anchor="ctr">
                    <a:solidFill>
                      <a:schemeClr val="bg1">
                        <a:lumMod val="95000"/>
                      </a:schemeClr>
                    </a:solidFill>
                  </a:tcPr>
                </a:tc>
                <a:tc vMerge="1">
                  <a:txBody>
                    <a:bodyPr/>
                    <a:lstStyle/>
                    <a:p>
                      <a:endParaRPr lang="en-US"/>
                    </a:p>
                  </a:txBody>
                  <a:tcPr/>
                </a:tc>
                <a:extLst>
                  <a:ext uri="{0D108BD9-81ED-4DB2-BD59-A6C34878D82A}">
                    <a16:rowId xmlns="" xmlns:a16="http://schemas.microsoft.com/office/drawing/2014/main" val="446749763"/>
                  </a:ext>
                </a:extLst>
              </a:tr>
              <a:tr h="1023291">
                <a:tc>
                  <a:txBody>
                    <a:bodyPr/>
                    <a:lstStyle/>
                    <a:p>
                      <a:pPr marL="0" marR="0" lvl="0" indent="0" algn="l" rtl="0" eaLnBrk="1" fontAlgn="auto" latinLnBrk="0" hangingPunct="1">
                        <a:lnSpc>
                          <a:spcPct val="100000"/>
                        </a:lnSpc>
                        <a:spcBef>
                          <a:spcPts val="0"/>
                        </a:spcBef>
                        <a:spcAft>
                          <a:spcPts val="0"/>
                        </a:spcAft>
                        <a:buClrTx/>
                        <a:buSzTx/>
                        <a:buFontTx/>
                        <a:buNone/>
                      </a:pPr>
                      <a:r>
                        <a:rPr lang="en-US" altLang="en-US" sz="900" b="1" i="1" dirty="0">
                          <a:latin typeface="Arial" panose="020B0604020202020204" pitchFamily="34" charset="0"/>
                          <a:cs typeface="Arial" panose="020B0604020202020204" pitchFamily="34" charset="0"/>
                        </a:rPr>
                        <a:t>Funding Sources</a:t>
                      </a:r>
                      <a:endParaRPr lang="en-US" sz="900" dirty="0">
                        <a:latin typeface="Arial" panose="020B0604020202020204" pitchFamily="34" charset="0"/>
                        <a:cs typeface="Arial" panose="020B0604020202020204" pitchFamily="34" charset="0"/>
                      </a:endParaRPr>
                    </a:p>
                  </a:txBody>
                  <a:tcPr anchor="ctr">
                    <a:solidFill>
                      <a:srgbClr val="CCECFF"/>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900" dirty="0">
                        <a:latin typeface="Arial" panose="020B0604020202020204" pitchFamily="34" charset="0"/>
                        <a:cs typeface="Arial" panose="020B0604020202020204" pitchFamily="34" charset="0"/>
                      </a:endParaRPr>
                    </a:p>
                    <a:p>
                      <a:pPr marL="171450" lvl="0" indent="-171450" algn="l">
                        <a:lnSpc>
                          <a:spcPct val="100000"/>
                        </a:lnSpc>
                        <a:buFont typeface="Arial" panose="020B0604020202020204" pitchFamily="34" charset="0"/>
                        <a:buChar char="•"/>
                      </a:pPr>
                      <a:r>
                        <a:rPr lang="en-US" sz="900" b="0" dirty="0">
                          <a:latin typeface="Arial" panose="020B0604020202020204" pitchFamily="34" charset="0"/>
                          <a:cs typeface="Arial" panose="020B0604020202020204" pitchFamily="34" charset="0"/>
                        </a:rPr>
                        <a:t>R1.4 bn for bulk infrastructure (blended finance</a:t>
                      </a:r>
                      <a:endParaRPr lang="en-US" sz="900" dirty="0">
                        <a:latin typeface="Arial" panose="020B0604020202020204" pitchFamily="34" charset="0"/>
                        <a:cs typeface="Arial" panose="020B0604020202020204" pitchFamily="34" charset="0"/>
                      </a:endParaRPr>
                    </a:p>
                    <a:p>
                      <a:pPr marL="171450" lvl="0" indent="-171450" algn="l">
                        <a:lnSpc>
                          <a:spcPct val="100000"/>
                        </a:lnSpc>
                        <a:buFont typeface="Arial" panose="020B0604020202020204" pitchFamily="34" charset="0"/>
                        <a:buChar char="•"/>
                      </a:pPr>
                      <a:r>
                        <a:rPr lang="en-US" sz="900" b="0" dirty="0">
                          <a:latin typeface="Arial" panose="020B0604020202020204" pitchFamily="34" charset="0"/>
                          <a:cs typeface="Arial" panose="020B0604020202020204" pitchFamily="34" charset="0"/>
                        </a:rPr>
                        <a:t>R10,1 bn private sector led investment </a:t>
                      </a:r>
                    </a:p>
                    <a:p>
                      <a:pPr marL="0" lvl="0" indent="0" algn="l">
                        <a:lnSpc>
                          <a:spcPct val="100000"/>
                        </a:lnSpc>
                        <a:buFont typeface="Arial" panose="020B0604020202020204" pitchFamily="34" charset="0"/>
                        <a:buNone/>
                      </a:pPr>
                      <a:endParaRPr lang="en-US" sz="900" dirty="0">
                        <a:latin typeface="Arial" panose="020B0604020202020204" pitchFamily="34" charset="0"/>
                        <a:cs typeface="Arial" panose="020B0604020202020204" pitchFamily="34" charset="0"/>
                      </a:endParaRPr>
                    </a:p>
                  </a:txBody>
                  <a:tcPr marL="36000" marR="36000" marT="36000" marB="36000" anchor="ctr">
                    <a:solidFill>
                      <a:schemeClr val="bg1">
                        <a:lumMod val="95000"/>
                      </a:schemeClr>
                    </a:solidFill>
                  </a:tcPr>
                </a:tc>
                <a:tc>
                  <a:txBody>
                    <a:bodyPr/>
                    <a:lstStyle/>
                    <a:p>
                      <a:pPr lvl="0" algn="ctr">
                        <a:lnSpc>
                          <a:spcPct val="100000"/>
                        </a:lnSpc>
                        <a:spcBef>
                          <a:spcPts val="0"/>
                        </a:spcBef>
                        <a:spcAft>
                          <a:spcPts val="0"/>
                        </a:spcAft>
                        <a:buNone/>
                      </a:pPr>
                      <a:endParaRPr lang="en-US" sz="9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pPr>
                      <a:r>
                        <a:rPr lang="en-US" sz="900" kern="1200" noProof="0" dirty="0">
                          <a:solidFill>
                            <a:schemeClr val="tx1"/>
                          </a:solidFill>
                          <a:latin typeface="Arial" panose="020B0604020202020204" pitchFamily="34" charset="0"/>
                          <a:ea typeface="+mn-ea"/>
                          <a:cs typeface="Arial" panose="020B0604020202020204" pitchFamily="34" charset="0"/>
                        </a:rPr>
                        <a:t>R2.8 bn for bulk (blended finance)</a:t>
                      </a:r>
                      <a:endParaRPr lang="en-US" sz="9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pPr>
                      <a:r>
                        <a:rPr lang="en-US" sz="900" kern="1200" noProof="0" dirty="0">
                          <a:solidFill>
                            <a:schemeClr val="tx1"/>
                          </a:solidFill>
                          <a:latin typeface="Arial" panose="020B0604020202020204" pitchFamily="34" charset="0"/>
                          <a:ea typeface="+mn-ea"/>
                          <a:cs typeface="Arial" panose="020B0604020202020204" pitchFamily="34" charset="0"/>
                        </a:rPr>
                        <a:t>R16.1 bn private sector led investment</a:t>
                      </a:r>
                    </a:p>
                    <a:p>
                      <a:pPr marL="171450" lvl="0" indent="-171450" algn="ctr">
                        <a:lnSpc>
                          <a:spcPct val="100000"/>
                        </a:lnSpc>
                        <a:spcBef>
                          <a:spcPts val="0"/>
                        </a:spcBef>
                        <a:spcAft>
                          <a:spcPts val="0"/>
                        </a:spcAft>
                        <a:buFont typeface="Arial"/>
                        <a:buChar char="•"/>
                      </a:pPr>
                      <a:endParaRPr lang="en-US" sz="900" b="0" i="0" u="none" strike="noStrike" noProof="0" dirty="0">
                        <a:latin typeface="Arial" panose="020B0604020202020204" pitchFamily="34" charset="0"/>
                        <a:cs typeface="Arial" panose="020B0604020202020204" pitchFamily="34" charset="0"/>
                      </a:endParaRPr>
                    </a:p>
                  </a:txBody>
                  <a:tcPr marL="36000" marR="36000" marT="36000" marB="36000" anchor="ctr">
                    <a:solidFill>
                      <a:schemeClr val="bg1">
                        <a:lumMod val="95000"/>
                      </a:schemeClr>
                    </a:solidFill>
                  </a:tcPr>
                </a:tc>
                <a:tc>
                  <a:txBody>
                    <a:bodyPr/>
                    <a:lstStyle/>
                    <a:p>
                      <a:pPr algn="l">
                        <a:lnSpc>
                          <a:spcPct val="100000"/>
                        </a:lnSpc>
                      </a:pPr>
                      <a:r>
                        <a:rPr lang="en-ZA" sz="900" b="0" dirty="0">
                          <a:latin typeface="Arial" panose="020B0604020202020204" pitchFamily="34" charset="0"/>
                          <a:cs typeface="Arial" panose="020B0604020202020204" pitchFamily="34" charset="0"/>
                        </a:rPr>
                        <a:t>TBC</a:t>
                      </a:r>
                      <a:endParaRPr lang="en-US" sz="900" b="0" dirty="0">
                        <a:latin typeface="Arial" panose="020B0604020202020204" pitchFamily="34" charset="0"/>
                        <a:cs typeface="Arial" panose="020B0604020202020204" pitchFamily="34" charset="0"/>
                      </a:endParaRPr>
                    </a:p>
                  </a:txBody>
                  <a:tcPr marL="36000" marR="36000" marT="36000" marB="36000" anchor="ctr">
                    <a:solidFill>
                      <a:schemeClr val="bg1">
                        <a:lumMod val="95000"/>
                      </a:schemeClr>
                    </a:solidFill>
                  </a:tcPr>
                </a:tc>
                <a:tc vMerge="1">
                  <a:txBody>
                    <a:bodyPr/>
                    <a:lstStyle/>
                    <a:p>
                      <a:pPr algn="l">
                        <a:lnSpc>
                          <a:spcPct val="100000"/>
                        </a:lnSpc>
                      </a:pPr>
                      <a:endParaRPr lang="en-US" sz="800">
                        <a:latin typeface="+mn-lt"/>
                      </a:endParaRPr>
                    </a:p>
                  </a:txBody>
                  <a:tcPr marL="36000" marR="36000" marT="36000" marB="36000" anchor="ctr">
                    <a:solidFill>
                      <a:schemeClr val="bg1">
                        <a:lumMod val="95000"/>
                      </a:schemeClr>
                    </a:solidFill>
                  </a:tcPr>
                </a:tc>
                <a:tc vMerge="1">
                  <a:txBody>
                    <a:bodyPr/>
                    <a:lstStyle/>
                    <a:p>
                      <a:pPr marL="0" indent="0" algn="l">
                        <a:lnSpc>
                          <a:spcPct val="100000"/>
                        </a:lnSpc>
                        <a:buFont typeface="Arial" panose="020B0604020202020204" pitchFamily="34" charset="0"/>
                        <a:buNone/>
                      </a:pPr>
                      <a:r>
                        <a:rPr lang="en-US" sz="800">
                          <a:latin typeface="+mn-lt"/>
                        </a:rPr>
                        <a:t>Education Infrastructure Grant</a:t>
                      </a:r>
                    </a:p>
                    <a:p>
                      <a:pPr marL="171450" indent="-171450" algn="l">
                        <a:lnSpc>
                          <a:spcPct val="100000"/>
                        </a:lnSpc>
                        <a:buFont typeface="Arial" panose="020B0604020202020204" pitchFamily="34" charset="0"/>
                        <a:buChar char="•"/>
                      </a:pPr>
                      <a:r>
                        <a:rPr lang="en-US" sz="800">
                          <a:latin typeface="+mn-lt"/>
                        </a:rPr>
                        <a:t>R1.5 bn </a:t>
                      </a:r>
                    </a:p>
                    <a:p>
                      <a:pPr marL="0" indent="0" algn="l">
                        <a:lnSpc>
                          <a:spcPct val="100000"/>
                        </a:lnSpc>
                        <a:buFont typeface="Arial" panose="020B0604020202020204" pitchFamily="34" charset="0"/>
                        <a:buNone/>
                      </a:pPr>
                      <a:r>
                        <a:rPr lang="en-US" sz="800">
                          <a:latin typeface="+mn-lt"/>
                        </a:rPr>
                        <a:t>Fiscal funding </a:t>
                      </a:r>
                    </a:p>
                    <a:p>
                      <a:pPr marL="171450" indent="-171450" algn="l">
                        <a:lnSpc>
                          <a:spcPct val="100000"/>
                        </a:lnSpc>
                        <a:buFont typeface="Arial" panose="020B0604020202020204" pitchFamily="34" charset="0"/>
                        <a:buChar char="•"/>
                      </a:pPr>
                      <a:r>
                        <a:rPr lang="en-US" sz="800">
                          <a:latin typeface="+mn-lt"/>
                        </a:rPr>
                        <a:t>R1.5 bn</a:t>
                      </a:r>
                    </a:p>
                  </a:txBody>
                  <a:tcPr marL="36000" marR="36000" marT="36000" marB="36000" anchor="ctr">
                    <a:solidFill>
                      <a:schemeClr val="bg1">
                        <a:lumMod val="95000"/>
                      </a:schemeClr>
                    </a:solidFill>
                  </a:tcPr>
                </a:tc>
                <a:tc vMerge="1">
                  <a:txBody>
                    <a:bodyPr/>
                    <a:lstStyle/>
                    <a:p>
                      <a:endParaRPr lang="en-US"/>
                    </a:p>
                  </a:txBody>
                  <a:tcPr/>
                </a:tc>
                <a:extLst>
                  <a:ext uri="{0D108BD9-81ED-4DB2-BD59-A6C34878D82A}">
                    <a16:rowId xmlns="" xmlns:a16="http://schemas.microsoft.com/office/drawing/2014/main" val="2972345380"/>
                  </a:ext>
                </a:extLst>
              </a:tr>
            </a:tbl>
          </a:graphicData>
        </a:graphic>
      </p:graphicFrame>
      <p:sp>
        <p:nvSpPr>
          <p:cNvPr id="9" name="Right Brace 8">
            <a:extLst>
              <a:ext uri="{FF2B5EF4-FFF2-40B4-BE49-F238E27FC236}">
                <a16:creationId xmlns="" xmlns:a16="http://schemas.microsoft.com/office/drawing/2014/main" id="{951D0C1E-9178-4520-97AA-16975BF51D27}"/>
              </a:ext>
            </a:extLst>
          </p:cNvPr>
          <p:cNvSpPr/>
          <p:nvPr/>
        </p:nvSpPr>
        <p:spPr>
          <a:xfrm rot="16200000">
            <a:off x="3076949" y="948490"/>
            <a:ext cx="185060" cy="3082815"/>
          </a:xfrm>
          <a:prstGeom prst="rightBrace">
            <a:avLst>
              <a:gd name="adj1" fmla="val 70096"/>
              <a:gd name="adj2" fmla="val 7811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 xmlns:a16="http://schemas.microsoft.com/office/drawing/2014/main" id="{F577CAF1-DB5D-44F9-AE8F-A405BE1F50E7}"/>
              </a:ext>
            </a:extLst>
          </p:cNvPr>
          <p:cNvSpPr txBox="1"/>
          <p:nvPr/>
        </p:nvSpPr>
        <p:spPr>
          <a:xfrm>
            <a:off x="3558208" y="2083163"/>
            <a:ext cx="6109252" cy="369332"/>
          </a:xfrm>
          <a:prstGeom prst="rect">
            <a:avLst/>
          </a:prstGeom>
          <a:noFill/>
        </p:spPr>
        <p:txBody>
          <a:bodyPr wrap="square">
            <a:spAutoFit/>
          </a:bodyPr>
          <a:lstStyle/>
          <a:p>
            <a:r>
              <a:rPr lang="en-ZA" sz="1800" b="1" dirty="0"/>
              <a:t>Submission to IIC on </a:t>
            </a:r>
            <a:r>
              <a:rPr lang="en-ZA" b="1" dirty="0"/>
              <a:t>20</a:t>
            </a:r>
            <a:r>
              <a:rPr lang="en-ZA" sz="1800" b="1" dirty="0"/>
              <a:t> Oct 2022 – Requesting approval</a:t>
            </a:r>
            <a:endParaRPr lang="en-US" sz="1800" b="1" dirty="0"/>
          </a:p>
        </p:txBody>
      </p:sp>
    </p:spTree>
    <p:extLst>
      <p:ext uri="{BB962C8B-B14F-4D97-AF65-F5344CB8AC3E}">
        <p14:creationId xmlns:p14="http://schemas.microsoft.com/office/powerpoint/2010/main" val="2946477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9819" y="3519307"/>
            <a:ext cx="6941433" cy="461665"/>
          </a:xfrm>
          <a:prstGeom prst="rect">
            <a:avLst/>
          </a:prstGeom>
        </p:spPr>
        <p:txBody>
          <a:bodyPr wrap="square">
            <a:spAutoFit/>
          </a:bodyPr>
          <a:lstStyle/>
          <a:p>
            <a:r>
              <a:rPr lang="en-GB" sz="2400" b="1" dirty="0">
                <a:solidFill>
                  <a:prstClr val="white"/>
                </a:solidFill>
                <a:effectLst>
                  <a:outerShdw blurRad="38100" dist="38100" dir="2700000" algn="tl">
                    <a:srgbClr val="000000">
                      <a:alpha val="43137"/>
                    </a:srgbClr>
                  </a:outerShdw>
                </a:effectLst>
              </a:rPr>
              <a:t>END</a:t>
            </a:r>
            <a:r>
              <a:rPr lang="en-GB" sz="2400" i="1" dirty="0">
                <a:solidFill>
                  <a:prstClr val="white"/>
                </a:solidFill>
                <a:effectLst>
                  <a:outerShdw blurRad="38100" dist="38100" dir="2700000" algn="tl">
                    <a:srgbClr val="000000">
                      <a:alpha val="43137"/>
                    </a:srgbClr>
                  </a:outerShdw>
                </a:effectLst>
              </a:rPr>
              <a:t> </a:t>
            </a:r>
            <a:endParaRPr lang="en-ZA" sz="2400" i="1" dirty="0">
              <a:solidFill>
                <a:prstClr val="white"/>
              </a:solidFill>
            </a:endParaRPr>
          </a:p>
        </p:txBody>
      </p:sp>
    </p:spTree>
    <p:extLst>
      <p:ext uri="{BB962C8B-B14F-4D97-AF65-F5344CB8AC3E}">
        <p14:creationId xmlns:p14="http://schemas.microsoft.com/office/powerpoint/2010/main" val="136422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6299" y="420451"/>
            <a:ext cx="6182655" cy="707886"/>
          </a:xfrm>
          <a:prstGeom prst="rect">
            <a:avLst/>
          </a:prstGeom>
        </p:spPr>
        <p:txBody>
          <a:bodyPr wrap="none">
            <a:spAutoFit/>
          </a:bodyPr>
          <a:lstStyle/>
          <a:p>
            <a:pPr algn="ctr">
              <a:defRPr/>
            </a:pPr>
            <a:r>
              <a:rPr lang="en-US" sz="4000" b="1" dirty="0">
                <a:solidFill>
                  <a:srgbClr val="005493"/>
                </a:solidFill>
                <a:ea typeface="+mj-ea"/>
                <a:cs typeface="+mj-cs"/>
              </a:rPr>
              <a:t>OUTLINE OF PRESENTATION </a:t>
            </a:r>
            <a:endParaRPr lang="en-US" dirty="0"/>
          </a:p>
        </p:txBody>
      </p:sp>
      <p:sp>
        <p:nvSpPr>
          <p:cNvPr id="5" name="Rectangle 17">
            <a:extLst>
              <a:ext uri="{FF2B5EF4-FFF2-40B4-BE49-F238E27FC236}">
                <a16:creationId xmlns="" xmlns:a16="http://schemas.microsoft.com/office/drawing/2014/main" id="{C2D41FB6-40A6-498F-8578-900FFECAECCF}"/>
              </a:ext>
            </a:extLst>
          </p:cNvPr>
          <p:cNvSpPr>
            <a:spLocks noChangeArrowheads="1"/>
          </p:cNvSpPr>
          <p:nvPr>
            <p:custDataLst>
              <p:tags r:id="rId1"/>
            </p:custDataLst>
          </p:nvPr>
        </p:nvSpPr>
        <p:spPr bwMode="gray">
          <a:xfrm>
            <a:off x="1025135" y="1869043"/>
            <a:ext cx="762020" cy="730612"/>
          </a:xfrm>
          <a:prstGeom prst="rect">
            <a:avLst/>
          </a:prstGeom>
          <a:solidFill>
            <a:schemeClr val="bg2">
              <a:lumMod val="90000"/>
            </a:schemeClr>
          </a:solidFill>
          <a:ln w="9525" algn="ctr">
            <a:noFill/>
            <a:miter lim="800000"/>
            <a:headEnd/>
            <a:tailEnd/>
          </a:ln>
        </p:spPr>
        <p:txBody>
          <a:bodyPr lIns="0" tIns="0" rIns="0" bIns="0" anchor="ctr"/>
          <a:lstStyle/>
          <a:p>
            <a:pPr algn="ctr" eaLnBrk="0" hangingPunct="0">
              <a:defRPr/>
            </a:pPr>
            <a:r>
              <a:rPr lang="en-US" sz="2800" b="1" dirty="0">
                <a:solidFill>
                  <a:srgbClr val="005493"/>
                </a:solidFill>
                <a:ea typeface="+mj-ea"/>
                <a:cs typeface="+mj-cs"/>
              </a:rPr>
              <a:t>1</a:t>
            </a:r>
          </a:p>
        </p:txBody>
      </p:sp>
      <p:sp>
        <p:nvSpPr>
          <p:cNvPr id="6" name="Title 1">
            <a:extLst>
              <a:ext uri="{FF2B5EF4-FFF2-40B4-BE49-F238E27FC236}">
                <a16:creationId xmlns="" xmlns:a16="http://schemas.microsoft.com/office/drawing/2014/main" id="{76B7D6C4-3C31-4803-BDF4-452B2DF1A352}"/>
              </a:ext>
            </a:extLst>
          </p:cNvPr>
          <p:cNvSpPr txBox="1">
            <a:spLocks/>
          </p:cNvSpPr>
          <p:nvPr/>
        </p:nvSpPr>
        <p:spPr>
          <a:xfrm>
            <a:off x="1901160" y="1869043"/>
            <a:ext cx="9411320" cy="730613"/>
          </a:xfrm>
          <a:prstGeom prst="rect">
            <a:avLst/>
          </a:prstGeom>
          <a:solidFill>
            <a:schemeClr val="bg2"/>
          </a:solidFill>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a:defRPr/>
            </a:pPr>
            <a:r>
              <a:rPr lang="en-US" sz="2000" dirty="0"/>
              <a:t>TIMELINES FOR THE OPERATIONALISATION OF THE INFRASTRUCTURE FUND </a:t>
            </a:r>
          </a:p>
          <a:p>
            <a:pPr>
              <a:lnSpc>
                <a:spcPct val="150000"/>
              </a:lnSpc>
            </a:pPr>
            <a:endParaRPr lang="en-US" sz="1400" dirty="0">
              <a:solidFill>
                <a:srgbClr val="00B050"/>
              </a:solidFill>
            </a:endParaRPr>
          </a:p>
        </p:txBody>
      </p:sp>
      <p:sp>
        <p:nvSpPr>
          <p:cNvPr id="7" name="Rectangle 17">
            <a:extLst>
              <a:ext uri="{FF2B5EF4-FFF2-40B4-BE49-F238E27FC236}">
                <a16:creationId xmlns="" xmlns:a16="http://schemas.microsoft.com/office/drawing/2014/main" id="{C2D41FB6-40A6-498F-8578-900FFECAECCF}"/>
              </a:ext>
            </a:extLst>
          </p:cNvPr>
          <p:cNvSpPr>
            <a:spLocks noChangeArrowheads="1"/>
          </p:cNvSpPr>
          <p:nvPr>
            <p:custDataLst>
              <p:tags r:id="rId2"/>
            </p:custDataLst>
          </p:nvPr>
        </p:nvSpPr>
        <p:spPr bwMode="gray">
          <a:xfrm>
            <a:off x="1025135" y="2810337"/>
            <a:ext cx="762020" cy="730612"/>
          </a:xfrm>
          <a:prstGeom prst="rect">
            <a:avLst/>
          </a:prstGeom>
          <a:solidFill>
            <a:schemeClr val="bg2">
              <a:lumMod val="90000"/>
            </a:schemeClr>
          </a:solidFill>
          <a:ln w="9525" algn="ctr">
            <a:noFill/>
            <a:miter lim="800000"/>
            <a:headEnd/>
            <a:tailEnd/>
          </a:ln>
        </p:spPr>
        <p:txBody>
          <a:bodyPr lIns="0" tIns="0" rIns="0" bIns="0" anchor="ctr"/>
          <a:lstStyle/>
          <a:p>
            <a:pPr algn="ctr" eaLnBrk="0" hangingPunct="0">
              <a:defRPr/>
            </a:pPr>
            <a:r>
              <a:rPr lang="en-US" sz="2800" b="1" dirty="0">
                <a:solidFill>
                  <a:srgbClr val="005493"/>
                </a:solidFill>
                <a:ea typeface="+mj-ea"/>
                <a:cs typeface="+mj-cs"/>
              </a:rPr>
              <a:t>2</a:t>
            </a:r>
          </a:p>
        </p:txBody>
      </p:sp>
      <p:sp>
        <p:nvSpPr>
          <p:cNvPr id="8" name="Title 1">
            <a:extLst>
              <a:ext uri="{FF2B5EF4-FFF2-40B4-BE49-F238E27FC236}">
                <a16:creationId xmlns="" xmlns:a16="http://schemas.microsoft.com/office/drawing/2014/main" id="{76B7D6C4-3C31-4803-BDF4-452B2DF1A352}"/>
              </a:ext>
            </a:extLst>
          </p:cNvPr>
          <p:cNvSpPr txBox="1">
            <a:spLocks/>
          </p:cNvSpPr>
          <p:nvPr/>
        </p:nvSpPr>
        <p:spPr>
          <a:xfrm>
            <a:off x="1901160" y="3807668"/>
            <a:ext cx="9411320" cy="730613"/>
          </a:xfrm>
          <a:prstGeom prst="rect">
            <a:avLst/>
          </a:prstGeom>
          <a:solidFill>
            <a:schemeClr val="bg2"/>
          </a:solidFill>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a:defRPr/>
            </a:pPr>
            <a:r>
              <a:rPr lang="en-US" sz="2000" dirty="0"/>
              <a:t>GOVERNANNCE FRAMEWORK FOR THE APPRAISAL AND EVALUATION OF INFRASTRUCTURE PROJECTS AND PROGRAMMES </a:t>
            </a:r>
          </a:p>
          <a:p>
            <a:pPr>
              <a:lnSpc>
                <a:spcPct val="150000"/>
              </a:lnSpc>
            </a:pPr>
            <a:endParaRPr lang="en-US" sz="1400" dirty="0">
              <a:solidFill>
                <a:srgbClr val="00B050"/>
              </a:solidFill>
            </a:endParaRPr>
          </a:p>
        </p:txBody>
      </p:sp>
      <p:sp>
        <p:nvSpPr>
          <p:cNvPr id="9" name="Rectangle 17">
            <a:extLst>
              <a:ext uri="{FF2B5EF4-FFF2-40B4-BE49-F238E27FC236}">
                <a16:creationId xmlns="" xmlns:a16="http://schemas.microsoft.com/office/drawing/2014/main" id="{C2D41FB6-40A6-498F-8578-900FFECAECCF}"/>
              </a:ext>
            </a:extLst>
          </p:cNvPr>
          <p:cNvSpPr>
            <a:spLocks noChangeArrowheads="1"/>
          </p:cNvSpPr>
          <p:nvPr>
            <p:custDataLst>
              <p:tags r:id="rId3"/>
            </p:custDataLst>
          </p:nvPr>
        </p:nvSpPr>
        <p:spPr bwMode="gray">
          <a:xfrm>
            <a:off x="1025135" y="3751631"/>
            <a:ext cx="762020" cy="730612"/>
          </a:xfrm>
          <a:prstGeom prst="rect">
            <a:avLst/>
          </a:prstGeom>
          <a:solidFill>
            <a:schemeClr val="bg2">
              <a:lumMod val="90000"/>
            </a:schemeClr>
          </a:solidFill>
          <a:ln w="9525" algn="ctr">
            <a:noFill/>
            <a:miter lim="800000"/>
            <a:headEnd/>
            <a:tailEnd/>
          </a:ln>
        </p:spPr>
        <p:txBody>
          <a:bodyPr lIns="0" tIns="0" rIns="0" bIns="0" anchor="ctr"/>
          <a:lstStyle/>
          <a:p>
            <a:pPr algn="ctr" eaLnBrk="0" hangingPunct="0">
              <a:defRPr/>
            </a:pPr>
            <a:r>
              <a:rPr lang="en-US" sz="2800" b="1" dirty="0">
                <a:solidFill>
                  <a:srgbClr val="005493"/>
                </a:solidFill>
                <a:ea typeface="+mj-ea"/>
                <a:cs typeface="+mj-cs"/>
              </a:rPr>
              <a:t>3</a:t>
            </a:r>
          </a:p>
        </p:txBody>
      </p:sp>
      <p:sp>
        <p:nvSpPr>
          <p:cNvPr id="10" name="Title 1">
            <a:extLst>
              <a:ext uri="{FF2B5EF4-FFF2-40B4-BE49-F238E27FC236}">
                <a16:creationId xmlns="" xmlns:a16="http://schemas.microsoft.com/office/drawing/2014/main" id="{76B7D6C4-3C31-4803-BDF4-452B2DF1A352}"/>
              </a:ext>
            </a:extLst>
          </p:cNvPr>
          <p:cNvSpPr txBox="1">
            <a:spLocks/>
          </p:cNvSpPr>
          <p:nvPr/>
        </p:nvSpPr>
        <p:spPr>
          <a:xfrm>
            <a:off x="1901160" y="2838355"/>
            <a:ext cx="9411320" cy="730613"/>
          </a:xfrm>
          <a:prstGeom prst="rect">
            <a:avLst/>
          </a:prstGeom>
          <a:solidFill>
            <a:schemeClr val="bg2"/>
          </a:solidFill>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a:defRPr/>
            </a:pPr>
            <a:r>
              <a:rPr lang="en-US" sz="2000" dirty="0"/>
              <a:t>MEMORANDUM OF AGREEMENT – OVERSIGHT OF THE INFRASTRUCTURE FUND </a:t>
            </a:r>
          </a:p>
          <a:p>
            <a:pPr>
              <a:lnSpc>
                <a:spcPct val="150000"/>
              </a:lnSpc>
            </a:pPr>
            <a:endParaRPr lang="en-US" sz="1400" dirty="0">
              <a:solidFill>
                <a:srgbClr val="00B050"/>
              </a:solidFill>
            </a:endParaRPr>
          </a:p>
        </p:txBody>
      </p:sp>
      <p:sp>
        <p:nvSpPr>
          <p:cNvPr id="11" name="Rectangle 17">
            <a:extLst>
              <a:ext uri="{FF2B5EF4-FFF2-40B4-BE49-F238E27FC236}">
                <a16:creationId xmlns="" xmlns:a16="http://schemas.microsoft.com/office/drawing/2014/main" id="{C2D41FB6-40A6-498F-8578-900FFECAECCF}"/>
              </a:ext>
            </a:extLst>
          </p:cNvPr>
          <p:cNvSpPr>
            <a:spLocks noChangeArrowheads="1"/>
          </p:cNvSpPr>
          <p:nvPr>
            <p:custDataLst>
              <p:tags r:id="rId4"/>
            </p:custDataLst>
          </p:nvPr>
        </p:nvSpPr>
        <p:spPr bwMode="gray">
          <a:xfrm>
            <a:off x="1025135" y="4692925"/>
            <a:ext cx="762020" cy="730612"/>
          </a:xfrm>
          <a:prstGeom prst="rect">
            <a:avLst/>
          </a:prstGeom>
          <a:solidFill>
            <a:schemeClr val="bg2">
              <a:lumMod val="90000"/>
            </a:schemeClr>
          </a:solidFill>
          <a:ln w="9525" algn="ctr">
            <a:noFill/>
            <a:miter lim="800000"/>
            <a:headEnd/>
            <a:tailEnd/>
          </a:ln>
        </p:spPr>
        <p:txBody>
          <a:bodyPr lIns="0" tIns="0" rIns="0" bIns="0" anchor="ctr"/>
          <a:lstStyle/>
          <a:p>
            <a:pPr algn="ctr" eaLnBrk="0" hangingPunct="0">
              <a:defRPr/>
            </a:pPr>
            <a:r>
              <a:rPr lang="en-US" sz="2800" b="1" dirty="0">
                <a:solidFill>
                  <a:srgbClr val="005493"/>
                </a:solidFill>
                <a:ea typeface="+mj-ea"/>
                <a:cs typeface="+mj-cs"/>
              </a:rPr>
              <a:t>4</a:t>
            </a:r>
          </a:p>
        </p:txBody>
      </p:sp>
      <p:sp>
        <p:nvSpPr>
          <p:cNvPr id="12" name="Rectangle 17">
            <a:extLst>
              <a:ext uri="{FF2B5EF4-FFF2-40B4-BE49-F238E27FC236}">
                <a16:creationId xmlns="" xmlns:a16="http://schemas.microsoft.com/office/drawing/2014/main" id="{C2D41FB6-40A6-498F-8578-900FFECAECCF}"/>
              </a:ext>
            </a:extLst>
          </p:cNvPr>
          <p:cNvSpPr>
            <a:spLocks noChangeArrowheads="1"/>
          </p:cNvSpPr>
          <p:nvPr>
            <p:custDataLst>
              <p:tags r:id="rId5"/>
            </p:custDataLst>
          </p:nvPr>
        </p:nvSpPr>
        <p:spPr bwMode="gray">
          <a:xfrm>
            <a:off x="1010384" y="5591532"/>
            <a:ext cx="762020" cy="730612"/>
          </a:xfrm>
          <a:prstGeom prst="rect">
            <a:avLst/>
          </a:prstGeom>
          <a:solidFill>
            <a:schemeClr val="bg2">
              <a:lumMod val="90000"/>
            </a:schemeClr>
          </a:solidFill>
          <a:ln w="9525" algn="ctr">
            <a:noFill/>
            <a:miter lim="800000"/>
            <a:headEnd/>
            <a:tailEnd/>
          </a:ln>
        </p:spPr>
        <p:txBody>
          <a:bodyPr lIns="0" tIns="0" rIns="0" bIns="0" anchor="ctr"/>
          <a:lstStyle/>
          <a:p>
            <a:pPr algn="ctr" eaLnBrk="0" hangingPunct="0">
              <a:defRPr/>
            </a:pPr>
            <a:r>
              <a:rPr lang="en-US" sz="2800" b="1" dirty="0">
                <a:solidFill>
                  <a:srgbClr val="005493"/>
                </a:solidFill>
                <a:ea typeface="+mj-ea"/>
                <a:cs typeface="+mj-cs"/>
              </a:rPr>
              <a:t>5</a:t>
            </a:r>
          </a:p>
        </p:txBody>
      </p:sp>
      <p:sp>
        <p:nvSpPr>
          <p:cNvPr id="13" name="Title 1">
            <a:extLst>
              <a:ext uri="{FF2B5EF4-FFF2-40B4-BE49-F238E27FC236}">
                <a16:creationId xmlns="" xmlns:a16="http://schemas.microsoft.com/office/drawing/2014/main" id="{76B7D6C4-3C31-4803-BDF4-452B2DF1A352}"/>
              </a:ext>
            </a:extLst>
          </p:cNvPr>
          <p:cNvSpPr txBox="1">
            <a:spLocks/>
          </p:cNvSpPr>
          <p:nvPr/>
        </p:nvSpPr>
        <p:spPr>
          <a:xfrm>
            <a:off x="1901160" y="4692925"/>
            <a:ext cx="9411320" cy="730613"/>
          </a:xfrm>
          <a:prstGeom prst="rect">
            <a:avLst/>
          </a:prstGeom>
          <a:solidFill>
            <a:schemeClr val="bg2"/>
          </a:solidFill>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a:defRPr/>
            </a:pPr>
            <a:r>
              <a:rPr lang="en-US" sz="2000" dirty="0"/>
              <a:t>WORKING RELATIONSHIP – INFRASTRUCTURE SOUTH AFRICA AND INFRASTRUCTURE FUND </a:t>
            </a:r>
          </a:p>
          <a:p>
            <a:pPr>
              <a:lnSpc>
                <a:spcPct val="150000"/>
              </a:lnSpc>
            </a:pPr>
            <a:endParaRPr lang="en-US" sz="1400" dirty="0">
              <a:solidFill>
                <a:srgbClr val="00B050"/>
              </a:solidFill>
            </a:endParaRPr>
          </a:p>
        </p:txBody>
      </p:sp>
      <p:sp>
        <p:nvSpPr>
          <p:cNvPr id="14" name="Title 1">
            <a:extLst>
              <a:ext uri="{FF2B5EF4-FFF2-40B4-BE49-F238E27FC236}">
                <a16:creationId xmlns="" xmlns:a16="http://schemas.microsoft.com/office/drawing/2014/main" id="{76B7D6C4-3C31-4803-BDF4-452B2DF1A352}"/>
              </a:ext>
            </a:extLst>
          </p:cNvPr>
          <p:cNvSpPr txBox="1">
            <a:spLocks/>
          </p:cNvSpPr>
          <p:nvPr/>
        </p:nvSpPr>
        <p:spPr>
          <a:xfrm>
            <a:off x="1901160" y="5591531"/>
            <a:ext cx="9411320" cy="730613"/>
          </a:xfrm>
          <a:prstGeom prst="rect">
            <a:avLst/>
          </a:prstGeom>
          <a:solidFill>
            <a:schemeClr val="bg2"/>
          </a:solidFill>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a:defRPr/>
            </a:pPr>
            <a:r>
              <a:rPr lang="en-US" sz="2000" dirty="0"/>
              <a:t>INFRASTRUCTURE FUND – PROGRESS REPORT  </a:t>
            </a:r>
          </a:p>
          <a:p>
            <a:pPr>
              <a:lnSpc>
                <a:spcPct val="150000"/>
              </a:lnSpc>
            </a:pPr>
            <a:endParaRPr lang="en-US" sz="1400" dirty="0">
              <a:solidFill>
                <a:srgbClr val="00B050"/>
              </a:solidFill>
            </a:endParaRPr>
          </a:p>
        </p:txBody>
      </p:sp>
    </p:spTree>
    <p:extLst>
      <p:ext uri="{BB962C8B-B14F-4D97-AF65-F5344CB8AC3E}">
        <p14:creationId xmlns:p14="http://schemas.microsoft.com/office/powerpoint/2010/main" val="201365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A7FDD1-194D-7056-0D3A-35CCAEB0F833}"/>
              </a:ext>
            </a:extLst>
          </p:cNvPr>
          <p:cNvSpPr>
            <a:spLocks noGrp="1"/>
          </p:cNvSpPr>
          <p:nvPr>
            <p:ph type="ctrTitle"/>
          </p:nvPr>
        </p:nvSpPr>
        <p:spPr/>
        <p:txBody>
          <a:bodyPr/>
          <a:lstStyle/>
          <a:p>
            <a:r>
              <a:rPr lang="en-ZA" dirty="0"/>
              <a:t>INFRASTRUCTURE FUND</a:t>
            </a:r>
          </a:p>
        </p:txBody>
      </p:sp>
      <p:sp>
        <p:nvSpPr>
          <p:cNvPr id="3" name="Subtitle 2">
            <a:extLst>
              <a:ext uri="{FF2B5EF4-FFF2-40B4-BE49-F238E27FC236}">
                <a16:creationId xmlns="" xmlns:a16="http://schemas.microsoft.com/office/drawing/2014/main" id="{EB464567-F7C5-F621-2217-E7245D45A311}"/>
              </a:ext>
            </a:extLst>
          </p:cNvPr>
          <p:cNvSpPr>
            <a:spLocks noGrp="1"/>
          </p:cNvSpPr>
          <p:nvPr>
            <p:ph type="subTitle" idx="1"/>
          </p:nvPr>
        </p:nvSpPr>
        <p:spPr/>
        <p:txBody>
          <a:bodyPr/>
          <a:lstStyle/>
          <a:p>
            <a:r>
              <a:rPr lang="en-ZA" dirty="0"/>
              <a:t>Key Milestones</a:t>
            </a:r>
          </a:p>
        </p:txBody>
      </p:sp>
      <p:grpSp>
        <p:nvGrpSpPr>
          <p:cNvPr id="5" name="Group 4">
            <a:extLst>
              <a:ext uri="{FF2B5EF4-FFF2-40B4-BE49-F238E27FC236}">
                <a16:creationId xmlns="" xmlns:a16="http://schemas.microsoft.com/office/drawing/2014/main" id="{833AAEA3-AAF6-4D73-9593-D79AAB06DB65}"/>
              </a:ext>
            </a:extLst>
          </p:cNvPr>
          <p:cNvGrpSpPr/>
          <p:nvPr/>
        </p:nvGrpSpPr>
        <p:grpSpPr>
          <a:xfrm>
            <a:off x="1020809" y="1295494"/>
            <a:ext cx="10080186" cy="5299572"/>
            <a:chOff x="1020809" y="1438377"/>
            <a:chExt cx="10080186" cy="5299572"/>
          </a:xfrm>
        </p:grpSpPr>
        <p:grpSp>
          <p:nvGrpSpPr>
            <p:cNvPr id="40" name="Group 39">
              <a:extLst>
                <a:ext uri="{FF2B5EF4-FFF2-40B4-BE49-F238E27FC236}">
                  <a16:creationId xmlns="" xmlns:a16="http://schemas.microsoft.com/office/drawing/2014/main" id="{2BD0810B-54BA-4ECA-8663-4AC7AEBC5D2A}"/>
                </a:ext>
              </a:extLst>
            </p:cNvPr>
            <p:cNvGrpSpPr/>
            <p:nvPr/>
          </p:nvGrpSpPr>
          <p:grpSpPr>
            <a:xfrm>
              <a:off x="1020809" y="1438377"/>
              <a:ext cx="10080186" cy="5299572"/>
              <a:chOff x="188062" y="1595539"/>
              <a:chExt cx="10080186" cy="5299572"/>
            </a:xfrm>
          </p:grpSpPr>
          <p:grpSp>
            <p:nvGrpSpPr>
              <p:cNvPr id="41" name="Group 40">
                <a:extLst>
                  <a:ext uri="{FF2B5EF4-FFF2-40B4-BE49-F238E27FC236}">
                    <a16:creationId xmlns="" xmlns:a16="http://schemas.microsoft.com/office/drawing/2014/main" id="{C80B2894-EA58-434A-82F2-C8860DEABBB7}"/>
                  </a:ext>
                </a:extLst>
              </p:cNvPr>
              <p:cNvGrpSpPr/>
              <p:nvPr/>
            </p:nvGrpSpPr>
            <p:grpSpPr>
              <a:xfrm>
                <a:off x="188062" y="1595539"/>
                <a:ext cx="10080186" cy="5299572"/>
                <a:chOff x="792545" y="118061"/>
                <a:chExt cx="10080186" cy="5299572"/>
              </a:xfrm>
            </p:grpSpPr>
            <p:pic>
              <p:nvPicPr>
                <p:cNvPr id="44" name="Picture 43">
                  <a:extLst>
                    <a:ext uri="{FF2B5EF4-FFF2-40B4-BE49-F238E27FC236}">
                      <a16:creationId xmlns="" xmlns:a16="http://schemas.microsoft.com/office/drawing/2014/main" id="{9755E378-2336-4EE4-8679-F7519F167FE9}"/>
                    </a:ext>
                  </a:extLst>
                </p:cNvPr>
                <p:cNvPicPr>
                  <a:picLocks noChangeAspect="1"/>
                </p:cNvPicPr>
                <p:nvPr/>
              </p:nvPicPr>
              <p:blipFill rotWithShape="1">
                <a:blip r:embed="rId3"/>
                <a:srcRect b="48422"/>
                <a:stretch/>
              </p:blipFill>
              <p:spPr>
                <a:xfrm>
                  <a:off x="869482" y="118061"/>
                  <a:ext cx="9984000" cy="2896602"/>
                </a:xfrm>
                <a:prstGeom prst="rect">
                  <a:avLst/>
                </a:prstGeom>
              </p:spPr>
            </p:pic>
            <p:sp>
              <p:nvSpPr>
                <p:cNvPr id="45" name="Rectangle 44">
                  <a:extLst>
                    <a:ext uri="{FF2B5EF4-FFF2-40B4-BE49-F238E27FC236}">
                      <a16:creationId xmlns="" xmlns:a16="http://schemas.microsoft.com/office/drawing/2014/main" id="{88D9ACAF-E85F-4CDA-AB06-46EA65DFEC53}"/>
                    </a:ext>
                  </a:extLst>
                </p:cNvPr>
                <p:cNvSpPr/>
                <p:nvPr/>
              </p:nvSpPr>
              <p:spPr>
                <a:xfrm>
                  <a:off x="1183907" y="1643111"/>
                  <a:ext cx="756000" cy="468000"/>
                </a:xfrm>
                <a:prstGeom prst="rect">
                  <a:avLst/>
                </a:prstGeom>
                <a:solidFill>
                  <a:srgbClr val="76A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 xmlns:a16="http://schemas.microsoft.com/office/drawing/2014/main" id="{B7B1D53F-F924-478C-85F3-7106287603AA}"/>
                    </a:ext>
                  </a:extLst>
                </p:cNvPr>
                <p:cNvSpPr/>
                <p:nvPr/>
              </p:nvSpPr>
              <p:spPr>
                <a:xfrm>
                  <a:off x="2731970" y="1652736"/>
                  <a:ext cx="756000" cy="468000"/>
                </a:xfrm>
                <a:prstGeom prst="rect">
                  <a:avLst/>
                </a:prstGeom>
                <a:solidFill>
                  <a:srgbClr val="76A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2018</a:t>
                  </a:r>
                  <a:endParaRPr lang="en-ZA" b="1" dirty="0">
                    <a:latin typeface="Arial" panose="020B0604020202020204" pitchFamily="34" charset="0"/>
                    <a:cs typeface="Arial" panose="020B0604020202020204" pitchFamily="34" charset="0"/>
                  </a:endParaRPr>
                </a:p>
              </p:txBody>
            </p:sp>
            <p:sp>
              <p:nvSpPr>
                <p:cNvPr id="47" name="Rectangle 46">
                  <a:extLst>
                    <a:ext uri="{FF2B5EF4-FFF2-40B4-BE49-F238E27FC236}">
                      <a16:creationId xmlns="" xmlns:a16="http://schemas.microsoft.com/office/drawing/2014/main" id="{4CBE4FA1-9F7C-42E7-9899-376CC2FFFF26}"/>
                    </a:ext>
                  </a:extLst>
                </p:cNvPr>
                <p:cNvSpPr/>
                <p:nvPr/>
              </p:nvSpPr>
              <p:spPr>
                <a:xfrm>
                  <a:off x="4299283" y="1671986"/>
                  <a:ext cx="756000" cy="468000"/>
                </a:xfrm>
                <a:prstGeom prst="rect">
                  <a:avLst/>
                </a:prstGeom>
                <a:solidFill>
                  <a:srgbClr val="458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2019</a:t>
                  </a:r>
                  <a:endParaRPr lang="en-ZA" b="1" dirty="0">
                    <a:latin typeface="Arial" panose="020B0604020202020204" pitchFamily="34" charset="0"/>
                    <a:cs typeface="Arial" panose="020B0604020202020204" pitchFamily="34" charset="0"/>
                  </a:endParaRPr>
                </a:p>
              </p:txBody>
            </p:sp>
            <p:sp>
              <p:nvSpPr>
                <p:cNvPr id="48" name="Rectangle 47">
                  <a:extLst>
                    <a:ext uri="{FF2B5EF4-FFF2-40B4-BE49-F238E27FC236}">
                      <a16:creationId xmlns="" xmlns:a16="http://schemas.microsoft.com/office/drawing/2014/main" id="{0867346F-2E29-4C8B-9742-95E394B4DFD7}"/>
                    </a:ext>
                  </a:extLst>
                </p:cNvPr>
                <p:cNvSpPr/>
                <p:nvPr/>
              </p:nvSpPr>
              <p:spPr>
                <a:xfrm>
                  <a:off x="5861482" y="1671986"/>
                  <a:ext cx="756000" cy="468000"/>
                </a:xfrm>
                <a:prstGeom prst="rect">
                  <a:avLst/>
                </a:prstGeom>
                <a:solidFill>
                  <a:srgbClr val="458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2020</a:t>
                  </a:r>
                  <a:endParaRPr lang="en-ZA" b="1"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 xmlns:a16="http://schemas.microsoft.com/office/drawing/2014/main" id="{633222FD-2B7F-4566-955F-EE28D3F39FBE}"/>
                    </a:ext>
                  </a:extLst>
                </p:cNvPr>
                <p:cNvSpPr/>
                <p:nvPr/>
              </p:nvSpPr>
              <p:spPr>
                <a:xfrm>
                  <a:off x="7524480" y="1697222"/>
                  <a:ext cx="756000" cy="468000"/>
                </a:xfrm>
                <a:prstGeom prst="rect">
                  <a:avLst/>
                </a:prstGeom>
                <a:solidFill>
                  <a:srgbClr val="458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2021</a:t>
                  </a:r>
                  <a:endParaRPr lang="en-ZA" b="1"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 xmlns:a16="http://schemas.microsoft.com/office/drawing/2014/main" id="{87D279CB-9663-4959-A79C-DA4EA75CC28F}"/>
                    </a:ext>
                  </a:extLst>
                </p:cNvPr>
                <p:cNvSpPr/>
                <p:nvPr/>
              </p:nvSpPr>
              <p:spPr>
                <a:xfrm>
                  <a:off x="9197103" y="1671986"/>
                  <a:ext cx="756000" cy="468000"/>
                </a:xfrm>
                <a:prstGeom prst="rect">
                  <a:avLst/>
                </a:prstGeom>
                <a:solidFill>
                  <a:srgbClr val="134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latin typeface="Arial" panose="020B0604020202020204" pitchFamily="34" charset="0"/>
                    <a:cs typeface="Arial" panose="020B0604020202020204" pitchFamily="34" charset="0"/>
                  </a:endParaRPr>
                </a:p>
              </p:txBody>
            </p:sp>
            <p:sp>
              <p:nvSpPr>
                <p:cNvPr id="51" name="Rectangle 50">
                  <a:extLst>
                    <a:ext uri="{FF2B5EF4-FFF2-40B4-BE49-F238E27FC236}">
                      <a16:creationId xmlns="" xmlns:a16="http://schemas.microsoft.com/office/drawing/2014/main" id="{2EE5915B-597D-4019-914A-DC3DEBD7DCD9}"/>
                    </a:ext>
                  </a:extLst>
                </p:cNvPr>
                <p:cNvSpPr/>
                <p:nvPr/>
              </p:nvSpPr>
              <p:spPr>
                <a:xfrm>
                  <a:off x="792545" y="3009900"/>
                  <a:ext cx="1939425" cy="219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rgbClr val="76A5AF"/>
                      </a:solidFill>
                      <a:latin typeface="Arial" panose="020B0604020202020204" pitchFamily="34" charset="0"/>
                      <a:cs typeface="Arial" panose="020B0604020202020204" pitchFamily="34" charset="0"/>
                    </a:rPr>
                    <a:t>CONCEPTUALISATION</a:t>
                  </a:r>
                </a:p>
                <a:p>
                  <a:pPr algn="ctr"/>
                  <a:endParaRPr lang="en-US"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The </a:t>
                  </a:r>
                  <a:r>
                    <a:rPr lang="en-US" sz="1000" b="1" dirty="0">
                      <a:solidFill>
                        <a:schemeClr val="tx1"/>
                      </a:solidFill>
                      <a:latin typeface="Arial" panose="020B0604020202020204" pitchFamily="34" charset="0"/>
                      <a:cs typeface="Arial" panose="020B0604020202020204" pitchFamily="34" charset="0"/>
                    </a:rPr>
                    <a:t>Infrastructure Fund </a:t>
                  </a:r>
                  <a:r>
                    <a:rPr lang="en-US" sz="1000" dirty="0">
                      <a:solidFill>
                        <a:schemeClr val="tx1"/>
                      </a:solidFill>
                      <a:latin typeface="Arial" panose="020B0604020202020204" pitchFamily="34" charset="0"/>
                      <a:cs typeface="Arial" panose="020B0604020202020204" pitchFamily="34" charset="0"/>
                    </a:rPr>
                    <a:t>was announced by the President in </a:t>
                  </a:r>
                  <a:r>
                    <a:rPr lang="en-US" sz="1000" b="1" dirty="0">
                      <a:solidFill>
                        <a:schemeClr val="tx1"/>
                      </a:solidFill>
                      <a:latin typeface="Arial" panose="020B0604020202020204" pitchFamily="34" charset="0"/>
                      <a:cs typeface="Arial" panose="020B0604020202020204" pitchFamily="34" charset="0"/>
                    </a:rPr>
                    <a:t>2018</a:t>
                  </a:r>
                  <a:endParaRPr lang="en-US"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 R100 billion capitalised over </a:t>
                  </a:r>
                  <a:r>
                    <a:rPr lang="en-US" sz="1000" dirty="0" smtClean="0">
                      <a:solidFill>
                        <a:schemeClr val="tx1"/>
                      </a:solidFill>
                      <a:latin typeface="Arial" panose="020B0604020202020204" pitchFamily="34" charset="0"/>
                      <a:cs typeface="Arial" panose="020B0604020202020204" pitchFamily="34" charset="0"/>
                    </a:rPr>
                    <a:t>10 years </a:t>
                  </a:r>
                  <a:r>
                    <a:rPr lang="en-US" sz="1000" dirty="0">
                      <a:solidFill>
                        <a:schemeClr val="tx1"/>
                      </a:solidFill>
                      <a:latin typeface="Arial" panose="020B0604020202020204" pitchFamily="34" charset="0"/>
                      <a:cs typeface="Arial" panose="020B0604020202020204" pitchFamily="34" charset="0"/>
                    </a:rPr>
                    <a:t>to blended finance public infrastructure projects and programmes. </a:t>
                  </a:r>
                </a:p>
                <a:p>
                  <a:endParaRPr lang="en-US" sz="1000" dirty="0">
                    <a:solidFill>
                      <a:schemeClr val="tx1"/>
                    </a:solidFill>
                    <a:latin typeface="Arial" panose="020B0604020202020204" pitchFamily="34" charset="0"/>
                    <a:cs typeface="Arial" panose="020B0604020202020204" pitchFamily="34" charset="0"/>
                  </a:endParaRPr>
                </a:p>
                <a:p>
                  <a:pPr algn="ctr"/>
                  <a:endParaRPr lang="en-ZA" sz="1000" dirty="0">
                    <a:solidFill>
                      <a:schemeClr val="tx1"/>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 xmlns:a16="http://schemas.microsoft.com/office/drawing/2014/main" id="{3F5C01B1-A6D8-44F3-A515-6E59540EB759}"/>
                    </a:ext>
                  </a:extLst>
                </p:cNvPr>
                <p:cNvSpPr/>
                <p:nvPr/>
              </p:nvSpPr>
              <p:spPr>
                <a:xfrm>
                  <a:off x="3340332" y="3018933"/>
                  <a:ext cx="2171734" cy="2199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00" b="1" dirty="0">
                      <a:solidFill>
                        <a:srgbClr val="45818E"/>
                      </a:solidFill>
                      <a:latin typeface="Arial" panose="020B0604020202020204" pitchFamily="34" charset="0"/>
                      <a:cs typeface="Arial" panose="020B0604020202020204" pitchFamily="34" charset="0"/>
                    </a:rPr>
                    <a:t> ENABLEMENT</a:t>
                  </a:r>
                </a:p>
                <a:p>
                  <a:pPr algn="ctr"/>
                  <a:endParaRPr lang="en-US"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000" dirty="0">
                      <a:solidFill>
                        <a:schemeClr val="tx1"/>
                      </a:solidFill>
                      <a:latin typeface="Arial" panose="020B0604020202020204" pitchFamily="34" charset="0"/>
                      <a:cs typeface="Arial" panose="020B0604020202020204" pitchFamily="34" charset="0"/>
                    </a:rPr>
                    <a:t>Establishment of the </a:t>
                  </a:r>
                  <a:r>
                    <a:rPr lang="en-ZA" sz="1000" b="1" dirty="0">
                      <a:solidFill>
                        <a:schemeClr val="tx1"/>
                      </a:solidFill>
                      <a:latin typeface="Arial" panose="020B0604020202020204" pitchFamily="34" charset="0"/>
                      <a:cs typeface="Arial" panose="020B0604020202020204" pitchFamily="34" charset="0"/>
                    </a:rPr>
                    <a:t>Investment &amp; Infrastructure Office</a:t>
                  </a:r>
                  <a:r>
                    <a:rPr lang="en-ZA" sz="1000" dirty="0">
                      <a:solidFill>
                        <a:schemeClr val="tx1"/>
                      </a:solidFill>
                      <a:latin typeface="Arial" panose="020B0604020202020204" pitchFamily="34" charset="0"/>
                      <a:cs typeface="Arial" panose="020B0604020202020204" pitchFamily="34" charset="0"/>
                    </a:rPr>
                    <a:t> in the Presidency (2019)</a:t>
                  </a:r>
                </a:p>
                <a:p>
                  <a:r>
                    <a:rPr lang="en-ZA" sz="1000" dirty="0">
                      <a:solidFill>
                        <a:schemeClr val="tx1"/>
                      </a:solidFill>
                      <a:latin typeface="Arial" panose="020B0604020202020204" pitchFamily="34" charset="0"/>
                      <a:cs typeface="Arial" panose="020B0604020202020204" pitchFamily="34" charset="0"/>
                    </a:rPr>
                    <a:t>     &gt;&gt; </a:t>
                  </a:r>
                  <a:r>
                    <a:rPr lang="en-ZA" sz="1000" b="1" dirty="0">
                      <a:solidFill>
                        <a:schemeClr val="tx1"/>
                      </a:solidFill>
                      <a:latin typeface="Arial" panose="020B0604020202020204" pitchFamily="34" charset="0"/>
                      <a:cs typeface="Arial" panose="020B0604020202020204" pitchFamily="34" charset="0"/>
                    </a:rPr>
                    <a:t>Infrastructure SA</a:t>
                  </a:r>
                  <a:r>
                    <a:rPr lang="en-US" sz="1000" b="1" dirty="0">
                      <a:solidFill>
                        <a:schemeClr val="tx1"/>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(2021)</a:t>
                  </a:r>
                </a:p>
                <a:p>
                  <a:endParaRPr lang="en-ZA" sz="1000" dirty="0">
                    <a:solidFill>
                      <a:schemeClr val="tx1"/>
                    </a:solidFill>
                    <a:latin typeface="Arial" panose="020B0604020202020204" pitchFamily="34" charset="0"/>
                    <a:cs typeface="Arial" panose="020B0604020202020204" pitchFamily="34" charset="0"/>
                  </a:endParaRPr>
                </a:p>
                <a:p>
                  <a:pPr marL="628639" lvl="1" indent="-171450">
                    <a:buFont typeface="Wingdings" panose="05000000000000000000" pitchFamily="2" charset="2"/>
                    <a:buChar char="Ø"/>
                  </a:pPr>
                  <a:r>
                    <a:rPr lang="en-ZA" sz="1000" dirty="0">
                      <a:solidFill>
                        <a:schemeClr val="tx1"/>
                      </a:solidFill>
                      <a:latin typeface="Arial" panose="020B0604020202020204" pitchFamily="34" charset="0"/>
                      <a:cs typeface="Arial" panose="020B0604020202020204" pitchFamily="34" charset="0"/>
                    </a:rPr>
                    <a:t>Build a credible project pipeline</a:t>
                  </a:r>
                </a:p>
                <a:p>
                  <a:pPr marL="628639" lvl="1" indent="-171450">
                    <a:buFont typeface="Wingdings" panose="05000000000000000000" pitchFamily="2" charset="2"/>
                    <a:buChar char="Ø"/>
                  </a:pPr>
                  <a:r>
                    <a:rPr lang="en-ZA" sz="1000" dirty="0">
                      <a:solidFill>
                        <a:schemeClr val="tx1"/>
                      </a:solidFill>
                      <a:latin typeface="Arial" panose="020B0604020202020204" pitchFamily="34" charset="0"/>
                      <a:cs typeface="Arial" panose="020B0604020202020204" pitchFamily="34" charset="0"/>
                    </a:rPr>
                    <a:t>The need to coordinate stakeholders to alleviate South Africa’s fiscal pressure</a:t>
                  </a:r>
                </a:p>
                <a:p>
                  <a:endParaRPr lang="en-US" sz="1000" dirty="0">
                    <a:solidFill>
                      <a:schemeClr val="tx1"/>
                    </a:solidFill>
                    <a:latin typeface="Arial" panose="020B0604020202020204" pitchFamily="34" charset="0"/>
                    <a:cs typeface="Arial" panose="020B0604020202020204" pitchFamily="34" charset="0"/>
                  </a:endParaRPr>
                </a:p>
                <a:p>
                  <a:endParaRPr lang="en-ZA" sz="1000" dirty="0">
                    <a:solidFill>
                      <a:schemeClr val="tx1"/>
                    </a:solidFill>
                    <a:latin typeface="Arial" panose="020B0604020202020204" pitchFamily="34" charset="0"/>
                    <a:cs typeface="Arial" panose="020B0604020202020204" pitchFamily="34" charset="0"/>
                  </a:endParaRPr>
                </a:p>
                <a:p>
                  <a:endParaRPr lang="en-ZA" sz="1000" dirty="0">
                    <a:solidFill>
                      <a:schemeClr val="tx1"/>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 xmlns:a16="http://schemas.microsoft.com/office/drawing/2014/main" id="{CC775980-458C-47CC-BC0C-11E1C5C6CB5C}"/>
                    </a:ext>
                  </a:extLst>
                </p:cNvPr>
                <p:cNvSpPr/>
                <p:nvPr/>
              </p:nvSpPr>
              <p:spPr>
                <a:xfrm>
                  <a:off x="5464873" y="3049163"/>
                  <a:ext cx="2317151" cy="2294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00" b="1" dirty="0">
                      <a:solidFill>
                        <a:srgbClr val="45818E"/>
                      </a:solidFill>
                      <a:latin typeface="Arial" panose="020B0604020202020204" pitchFamily="34" charset="0"/>
                      <a:cs typeface="Arial" panose="020B0604020202020204" pitchFamily="34" charset="0"/>
                    </a:rPr>
                    <a:t>OPERATIONALISATION</a:t>
                  </a:r>
                </a:p>
                <a:p>
                  <a:pPr algn="ctr"/>
                  <a:endParaRPr lang="en-US"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MOU on the IF signed in June 2020 between </a:t>
                  </a:r>
                  <a:r>
                    <a:rPr lang="en-US" sz="1000" dirty="0" err="1">
                      <a:solidFill>
                        <a:schemeClr val="tx1"/>
                      </a:solidFill>
                      <a:latin typeface="Arial" panose="020B0604020202020204" pitchFamily="34" charset="0"/>
                      <a:cs typeface="Arial" panose="020B0604020202020204" pitchFamily="34" charset="0"/>
                    </a:rPr>
                    <a:t>MoPWI</a:t>
                  </a:r>
                  <a:r>
                    <a:rPr lang="en-US" sz="1000" dirty="0">
                      <a:solidFill>
                        <a:schemeClr val="tx1"/>
                      </a:solidFill>
                      <a:latin typeface="Arial" panose="020B0604020202020204" pitchFamily="34" charset="0"/>
                      <a:cs typeface="Arial" panose="020B0604020202020204" pitchFamily="34" charset="0"/>
                    </a:rPr>
                    <a:t> and Chairperson- DBSA Board </a:t>
                  </a:r>
                </a:p>
                <a:p>
                  <a:pPr marL="171450" indent="-171450">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The Infrastructure  Fund </a:t>
                  </a:r>
                  <a:r>
                    <a:rPr lang="en-US" sz="1000" b="1" dirty="0">
                      <a:solidFill>
                        <a:schemeClr val="tx1"/>
                      </a:solidFill>
                      <a:latin typeface="Arial" panose="020B0604020202020204" pitchFamily="34" charset="0"/>
                      <a:cs typeface="Arial" panose="020B0604020202020204" pitchFamily="34" charset="0"/>
                    </a:rPr>
                    <a:t>Memorandum of Agreement </a:t>
                  </a:r>
                  <a:r>
                    <a:rPr lang="en-US" sz="1000" dirty="0">
                      <a:solidFill>
                        <a:schemeClr val="tx1"/>
                      </a:solidFill>
                      <a:latin typeface="Arial" panose="020B0604020202020204" pitchFamily="34" charset="0"/>
                      <a:cs typeface="Arial" panose="020B0604020202020204" pitchFamily="34" charset="0"/>
                    </a:rPr>
                    <a:t>was signed in </a:t>
                  </a:r>
                  <a:r>
                    <a:rPr lang="en-US" sz="1000" b="1" dirty="0">
                      <a:solidFill>
                        <a:schemeClr val="tx1"/>
                      </a:solidFill>
                      <a:latin typeface="Arial" panose="020B0604020202020204" pitchFamily="34" charset="0"/>
                      <a:cs typeface="Arial" panose="020B0604020202020204" pitchFamily="34" charset="0"/>
                    </a:rPr>
                    <a:t>August 2020 </a:t>
                  </a:r>
                  <a:r>
                    <a:rPr lang="en-US" sz="1000" dirty="0">
                      <a:solidFill>
                        <a:schemeClr val="tx1"/>
                      </a:solidFill>
                      <a:latin typeface="Arial" panose="020B0604020202020204" pitchFamily="34" charset="0"/>
                      <a:cs typeface="Arial" panose="020B0604020202020204" pitchFamily="34" charset="0"/>
                    </a:rPr>
                    <a:t>facilitated by Infrastructure SA, DBSA and National Treasury</a:t>
                  </a:r>
                </a:p>
                <a:p>
                  <a:endParaRPr lang="en-US"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Executive</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was appointed in December 2020, and has since built a team of 17 professionals with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private/public sector skills</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experience</a:t>
                  </a:r>
                  <a:endParaRPr lang="en-ZA" sz="10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ZA" sz="1000" dirty="0">
                    <a:solidFill>
                      <a:schemeClr val="tx1"/>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 xmlns:a16="http://schemas.microsoft.com/office/drawing/2014/main" id="{1856DFA4-D57E-4BB2-B755-7CD41DE55759}"/>
                    </a:ext>
                  </a:extLst>
                </p:cNvPr>
                <p:cNvSpPr/>
                <p:nvPr/>
              </p:nvSpPr>
              <p:spPr>
                <a:xfrm>
                  <a:off x="7714425" y="3153407"/>
                  <a:ext cx="2965356" cy="2264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00" b="1" dirty="0">
                      <a:solidFill>
                        <a:srgbClr val="45818E"/>
                      </a:solidFill>
                      <a:latin typeface="Arial" panose="020B0604020202020204" pitchFamily="34" charset="0"/>
                      <a:cs typeface="Arial" panose="020B0604020202020204" pitchFamily="34" charset="0"/>
                    </a:rPr>
                    <a:t>IMPLEMENTATION</a:t>
                  </a:r>
                </a:p>
                <a:p>
                  <a:pPr algn="ctr"/>
                  <a:endParaRPr lang="en-US"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Projects that are potentially suited for blended financing solutions, are appraised according to </a:t>
                  </a:r>
                  <a:r>
                    <a:rPr lang="en-ZA" sz="1000" dirty="0">
                      <a:solidFill>
                        <a:prstClr val="black"/>
                      </a:solidFill>
                      <a:latin typeface="Arial" panose="020B0604020202020204" pitchFamily="34" charset="0"/>
                      <a:ea typeface="Calibri" panose="020F0502020204030204" pitchFamily="34" charset="0"/>
                      <a:cs typeface="Arial" panose="020B0604020202020204" pitchFamily="34" charset="0"/>
                    </a:rPr>
                    <a:t>ISA</a:t>
                  </a: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methodology and channelled to the IF through </a:t>
                  </a: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t</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he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Infrastructure Investment Review Committee (IIRC); </a:t>
                  </a:r>
                </a:p>
                <a:p>
                  <a:pPr marL="171450" indent="-171450">
                    <a:buFont typeface="Arial" panose="020B0604020202020204" pitchFamily="34" charset="0"/>
                    <a:buChar cha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000" b="1" dirty="0">
                      <a:solidFill>
                        <a:prstClr val="black"/>
                      </a:solidFill>
                      <a:latin typeface="Arial" panose="020B0604020202020204" pitchFamily="34" charset="0"/>
                      <a:ea typeface="Calibri" panose="020F0502020204030204" pitchFamily="34" charset="0"/>
                      <a:cs typeface="Arial" panose="020B0604020202020204" pitchFamily="34" charset="0"/>
                    </a:rPr>
                    <a:t>Blended finance solutions </a:t>
                  </a: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structured per project, are </a:t>
                  </a:r>
                  <a:r>
                    <a:rPr kumimoji="0" lang="en-US" sz="1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reviewed and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approved</a:t>
                  </a:r>
                  <a:r>
                    <a:rPr kumimoji="0" lang="en-US" sz="1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by the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Infrastructure Investment Committee</a:t>
                  </a:r>
                  <a:r>
                    <a:rPr kumimoji="0" lang="en-US" sz="1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(IIC) </a:t>
                  </a:r>
                  <a:r>
                    <a:rPr kumimoji="0" lang="en-US" sz="1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chaired by </a:t>
                  </a:r>
                  <a:r>
                    <a:rPr kumimoji="0" lang="en-US" sz="10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MoPWI</a:t>
                  </a:r>
                  <a:r>
                    <a:rPr kumimoji="0" lang="en-US" sz="100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US" sz="1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55" name="Rectangle 54">
                  <a:extLst>
                    <a:ext uri="{FF2B5EF4-FFF2-40B4-BE49-F238E27FC236}">
                      <a16:creationId xmlns="" xmlns:a16="http://schemas.microsoft.com/office/drawing/2014/main" id="{1AB1A539-07D5-438E-BF5F-B4D158BADEF3}"/>
                    </a:ext>
                  </a:extLst>
                </p:cNvPr>
                <p:cNvSpPr/>
                <p:nvPr/>
              </p:nvSpPr>
              <p:spPr>
                <a:xfrm>
                  <a:off x="1081238" y="2506979"/>
                  <a:ext cx="2056598" cy="42591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6" name="Rectangle 55">
                  <a:extLst>
                    <a:ext uri="{FF2B5EF4-FFF2-40B4-BE49-F238E27FC236}">
                      <a16:creationId xmlns="" xmlns:a16="http://schemas.microsoft.com/office/drawing/2014/main" id="{F98DD035-7299-4F06-A81D-888F9F073C9A}"/>
                    </a:ext>
                  </a:extLst>
                </p:cNvPr>
                <p:cNvSpPr/>
                <p:nvPr/>
              </p:nvSpPr>
              <p:spPr>
                <a:xfrm>
                  <a:off x="3583806" y="2558745"/>
                  <a:ext cx="2056598" cy="425919"/>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7" name="Rectangle 56">
                  <a:extLst>
                    <a:ext uri="{FF2B5EF4-FFF2-40B4-BE49-F238E27FC236}">
                      <a16:creationId xmlns="" xmlns:a16="http://schemas.microsoft.com/office/drawing/2014/main" id="{6100AF24-4129-4E7C-909A-3A7EB01BE943}"/>
                    </a:ext>
                  </a:extLst>
                </p:cNvPr>
                <p:cNvSpPr/>
                <p:nvPr/>
              </p:nvSpPr>
              <p:spPr>
                <a:xfrm>
                  <a:off x="6086373" y="2558745"/>
                  <a:ext cx="1843351" cy="425918"/>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8" name="Rectangle 57">
                  <a:extLst>
                    <a:ext uri="{FF2B5EF4-FFF2-40B4-BE49-F238E27FC236}">
                      <a16:creationId xmlns="" xmlns:a16="http://schemas.microsoft.com/office/drawing/2014/main" id="{E89C9078-6E12-4D83-9894-1BC525CEAB41}"/>
                    </a:ext>
                  </a:extLst>
                </p:cNvPr>
                <p:cNvSpPr/>
                <p:nvPr/>
              </p:nvSpPr>
              <p:spPr>
                <a:xfrm>
                  <a:off x="8280480" y="2663390"/>
                  <a:ext cx="2573002" cy="334537"/>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9" name="Rectangle 58">
                  <a:extLst>
                    <a:ext uri="{FF2B5EF4-FFF2-40B4-BE49-F238E27FC236}">
                      <a16:creationId xmlns="" xmlns:a16="http://schemas.microsoft.com/office/drawing/2014/main" id="{D70C11D4-1F46-4D74-9B1D-25BC12B038CE}"/>
                    </a:ext>
                  </a:extLst>
                </p:cNvPr>
                <p:cNvSpPr/>
                <p:nvPr/>
              </p:nvSpPr>
              <p:spPr>
                <a:xfrm>
                  <a:off x="1431372" y="884219"/>
                  <a:ext cx="3063626" cy="42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0" name="Rectangle 59">
                  <a:extLst>
                    <a:ext uri="{FF2B5EF4-FFF2-40B4-BE49-F238E27FC236}">
                      <a16:creationId xmlns="" xmlns:a16="http://schemas.microsoft.com/office/drawing/2014/main" id="{EDF7D08A-305F-4F9D-80B0-DCFD2104394A}"/>
                    </a:ext>
                  </a:extLst>
                </p:cNvPr>
                <p:cNvSpPr/>
                <p:nvPr/>
              </p:nvSpPr>
              <p:spPr>
                <a:xfrm>
                  <a:off x="4918509" y="897485"/>
                  <a:ext cx="2714325" cy="42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1" name="Rectangle 60">
                  <a:extLst>
                    <a:ext uri="{FF2B5EF4-FFF2-40B4-BE49-F238E27FC236}">
                      <a16:creationId xmlns="" xmlns:a16="http://schemas.microsoft.com/office/drawing/2014/main" id="{A00678ED-F004-41AB-A443-AEE545D617B3}"/>
                    </a:ext>
                  </a:extLst>
                </p:cNvPr>
                <p:cNvSpPr/>
                <p:nvPr/>
              </p:nvSpPr>
              <p:spPr>
                <a:xfrm>
                  <a:off x="912795" y="709463"/>
                  <a:ext cx="271112" cy="54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2" name="Rectangle 61">
                  <a:extLst>
                    <a:ext uri="{FF2B5EF4-FFF2-40B4-BE49-F238E27FC236}">
                      <a16:creationId xmlns="" xmlns:a16="http://schemas.microsoft.com/office/drawing/2014/main" id="{24B8BB30-4119-4645-A8DB-70C89246B8E5}"/>
                    </a:ext>
                  </a:extLst>
                </p:cNvPr>
                <p:cNvSpPr/>
                <p:nvPr/>
              </p:nvSpPr>
              <p:spPr>
                <a:xfrm>
                  <a:off x="9609788" y="134912"/>
                  <a:ext cx="1262943" cy="1240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3" name="Rectangle 62">
                  <a:extLst>
                    <a:ext uri="{FF2B5EF4-FFF2-40B4-BE49-F238E27FC236}">
                      <a16:creationId xmlns="" xmlns:a16="http://schemas.microsoft.com/office/drawing/2014/main" id="{1E2150EA-986A-44EF-B813-05F538103D7B}"/>
                    </a:ext>
                  </a:extLst>
                </p:cNvPr>
                <p:cNvSpPr/>
                <p:nvPr/>
              </p:nvSpPr>
              <p:spPr>
                <a:xfrm>
                  <a:off x="1548479" y="125030"/>
                  <a:ext cx="2869517" cy="42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4" name="Rectangle 63">
                  <a:extLst>
                    <a:ext uri="{FF2B5EF4-FFF2-40B4-BE49-F238E27FC236}">
                      <a16:creationId xmlns="" xmlns:a16="http://schemas.microsoft.com/office/drawing/2014/main" id="{EE3F1FC4-E07F-484E-A2B3-6E8AFAC96BBD}"/>
                    </a:ext>
                  </a:extLst>
                </p:cNvPr>
                <p:cNvSpPr/>
                <p:nvPr/>
              </p:nvSpPr>
              <p:spPr>
                <a:xfrm>
                  <a:off x="4912508" y="189860"/>
                  <a:ext cx="2869517" cy="42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5" name="Rectangle 64">
                  <a:extLst>
                    <a:ext uri="{FF2B5EF4-FFF2-40B4-BE49-F238E27FC236}">
                      <a16:creationId xmlns="" xmlns:a16="http://schemas.microsoft.com/office/drawing/2014/main" id="{43E76516-386D-4B06-98D7-12C6B03C6369}"/>
                    </a:ext>
                  </a:extLst>
                </p:cNvPr>
                <p:cNvSpPr/>
                <p:nvPr/>
              </p:nvSpPr>
              <p:spPr>
                <a:xfrm>
                  <a:off x="7934425" y="143589"/>
                  <a:ext cx="2869517" cy="42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43" name="Rectangle 42">
                <a:extLst>
                  <a:ext uri="{FF2B5EF4-FFF2-40B4-BE49-F238E27FC236}">
                    <a16:creationId xmlns="" xmlns:a16="http://schemas.microsoft.com/office/drawing/2014/main" id="{C9C46F01-7969-42C6-ACD2-4B05909ED3B6}"/>
                  </a:ext>
                </a:extLst>
              </p:cNvPr>
              <p:cNvSpPr/>
              <p:nvPr/>
            </p:nvSpPr>
            <p:spPr>
              <a:xfrm>
                <a:off x="7490363" y="1999849"/>
                <a:ext cx="991833" cy="35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a:extLst>
                <a:ext uri="{FF2B5EF4-FFF2-40B4-BE49-F238E27FC236}">
                  <a16:creationId xmlns="" xmlns:a16="http://schemas.microsoft.com/office/drawing/2014/main" id="{39008A5F-0B52-4B0A-893B-FB51A3CD6736}"/>
                </a:ext>
              </a:extLst>
            </p:cNvPr>
            <p:cNvSpPr/>
            <p:nvPr/>
          </p:nvSpPr>
          <p:spPr>
            <a:xfrm>
              <a:off x="1091005" y="1449616"/>
              <a:ext cx="7348145" cy="128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1358282" y="6521018"/>
            <a:ext cx="301686" cy="369332"/>
          </a:xfrm>
          <a:prstGeom prst="rect">
            <a:avLst/>
          </a:prstGeom>
          <a:noFill/>
        </p:spPr>
        <p:txBody>
          <a:bodyPr wrap="none" rtlCol="0">
            <a:spAutoFit/>
          </a:bodyPr>
          <a:lstStyle/>
          <a:p>
            <a:r>
              <a:rPr lang="en-ZA" dirty="0" smtClean="0"/>
              <a:t>3</a:t>
            </a:r>
            <a:endParaRPr lang="en-ZA" dirty="0"/>
          </a:p>
        </p:txBody>
      </p:sp>
    </p:spTree>
    <p:extLst>
      <p:ext uri="{BB962C8B-B14F-4D97-AF65-F5344CB8AC3E}">
        <p14:creationId xmlns:p14="http://schemas.microsoft.com/office/powerpoint/2010/main" val="414415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 xmlns:a16="http://schemas.microsoft.com/office/drawing/2014/main" id="{76B7D6C4-3C31-4803-BDF4-452B2DF1A352}"/>
              </a:ext>
            </a:extLst>
          </p:cNvPr>
          <p:cNvSpPr txBox="1">
            <a:spLocks/>
          </p:cNvSpPr>
          <p:nvPr/>
        </p:nvSpPr>
        <p:spPr>
          <a:xfrm>
            <a:off x="1093513" y="2456116"/>
            <a:ext cx="10096720" cy="1273046"/>
          </a:xfrm>
          <a:prstGeom prst="rect">
            <a:avLst/>
          </a:prstGeom>
          <a:solidFill>
            <a:schemeClr val="bg2"/>
          </a:solidFill>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algn="ctr">
              <a:defRPr/>
            </a:pPr>
            <a:r>
              <a:rPr lang="en-US" sz="4000" dirty="0"/>
              <a:t>MEMORANDUM OF AGREEMENT </a:t>
            </a:r>
          </a:p>
          <a:p>
            <a:pPr algn="ctr">
              <a:defRPr/>
            </a:pPr>
            <a:r>
              <a:rPr lang="en-US" sz="4000" dirty="0">
                <a:effectLst>
                  <a:outerShdw blurRad="38100" dist="38100" dir="2700000" algn="tl">
                    <a:srgbClr val="000000">
                      <a:alpha val="43137"/>
                    </a:srgbClr>
                  </a:outerShdw>
                </a:effectLst>
              </a:rPr>
              <a:t> </a:t>
            </a:r>
            <a:endParaRPr lang="en-US" sz="2800" b="0" i="1"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a:p>
            <a:pPr algn="ctr">
              <a:defRPr/>
            </a:pP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995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A7FDD1-194D-7056-0D3A-35CCAEB0F833}"/>
              </a:ext>
            </a:extLst>
          </p:cNvPr>
          <p:cNvSpPr>
            <a:spLocks noGrp="1"/>
          </p:cNvSpPr>
          <p:nvPr>
            <p:ph type="ctrTitle"/>
          </p:nvPr>
        </p:nvSpPr>
        <p:spPr/>
        <p:txBody>
          <a:bodyPr/>
          <a:lstStyle/>
          <a:p>
            <a:r>
              <a:rPr lang="en-ZA" dirty="0"/>
              <a:t>INFRASTRUCTURE FUND</a:t>
            </a:r>
          </a:p>
        </p:txBody>
      </p:sp>
      <p:sp>
        <p:nvSpPr>
          <p:cNvPr id="3" name="Subtitle 2">
            <a:extLst>
              <a:ext uri="{FF2B5EF4-FFF2-40B4-BE49-F238E27FC236}">
                <a16:creationId xmlns="" xmlns:a16="http://schemas.microsoft.com/office/drawing/2014/main" id="{EB464567-F7C5-F621-2217-E7245D45A311}"/>
              </a:ext>
            </a:extLst>
          </p:cNvPr>
          <p:cNvSpPr>
            <a:spLocks noGrp="1"/>
          </p:cNvSpPr>
          <p:nvPr>
            <p:ph type="subTitle" idx="1"/>
          </p:nvPr>
        </p:nvSpPr>
        <p:spPr/>
        <p:txBody>
          <a:bodyPr/>
          <a:lstStyle/>
          <a:p>
            <a:r>
              <a:rPr lang="en-ZA" dirty="0"/>
              <a:t>Memorandum of Agreement</a:t>
            </a:r>
          </a:p>
        </p:txBody>
      </p:sp>
      <p:pic>
        <p:nvPicPr>
          <p:cNvPr id="17" name="Picture 16">
            <a:extLst>
              <a:ext uri="{FF2B5EF4-FFF2-40B4-BE49-F238E27FC236}">
                <a16:creationId xmlns="" xmlns:a16="http://schemas.microsoft.com/office/drawing/2014/main" id="{1C2E0672-5A81-48DA-AD06-1194F492A080}"/>
              </a:ext>
            </a:extLst>
          </p:cNvPr>
          <p:cNvPicPr>
            <a:picLocks noChangeAspect="1"/>
          </p:cNvPicPr>
          <p:nvPr/>
        </p:nvPicPr>
        <p:blipFill rotWithShape="1">
          <a:blip r:embed="rId3"/>
          <a:srcRect l="35291" t="17181" r="34871" b="5543"/>
          <a:stretch/>
        </p:blipFill>
        <p:spPr>
          <a:xfrm>
            <a:off x="282437" y="1476908"/>
            <a:ext cx="3492000" cy="5087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ectangle 24">
            <a:extLst>
              <a:ext uri="{FF2B5EF4-FFF2-40B4-BE49-F238E27FC236}">
                <a16:creationId xmlns="" xmlns:a16="http://schemas.microsoft.com/office/drawing/2014/main" id="{EE881747-AF17-455A-A640-9636C49FEAA2}"/>
              </a:ext>
            </a:extLst>
          </p:cNvPr>
          <p:cNvSpPr/>
          <p:nvPr/>
        </p:nvSpPr>
        <p:spPr>
          <a:xfrm>
            <a:off x="4000303" y="1413054"/>
            <a:ext cx="4320000" cy="515757"/>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1400" b="1" dirty="0" err="1"/>
              <a:t>MoA</a:t>
            </a:r>
            <a:r>
              <a:rPr lang="en-US" sz="1400" b="1" dirty="0"/>
              <a:t> PURPOSE &amp; DURATION</a:t>
            </a:r>
          </a:p>
          <a:p>
            <a:r>
              <a:rPr lang="en-US" sz="1400" i="1" dirty="0"/>
              <a:t>Section 2 &amp; 3</a:t>
            </a:r>
          </a:p>
        </p:txBody>
      </p:sp>
      <p:sp>
        <p:nvSpPr>
          <p:cNvPr id="26" name="Rectangle 25">
            <a:extLst>
              <a:ext uri="{FF2B5EF4-FFF2-40B4-BE49-F238E27FC236}">
                <a16:creationId xmlns="" xmlns:a16="http://schemas.microsoft.com/office/drawing/2014/main" id="{690AF30F-A9EF-4095-889E-9F6C5B8D5D3D}"/>
              </a:ext>
            </a:extLst>
          </p:cNvPr>
          <p:cNvSpPr/>
          <p:nvPr/>
        </p:nvSpPr>
        <p:spPr>
          <a:xfrm>
            <a:off x="4000304" y="1978738"/>
            <a:ext cx="7751359" cy="259633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85750" indent="-285750">
              <a:buFont typeface="Wingdings" pitchFamily="2" charset="2"/>
              <a:buChar char="Ø"/>
            </a:pPr>
            <a:r>
              <a:rPr lang="en-ZA" sz="1400" dirty="0">
                <a:solidFill>
                  <a:schemeClr val="tx1"/>
                </a:solidFill>
              </a:rPr>
              <a:t>The purpose of the agreement is to record the Parties’ commitment to establishment and management of the Infrastructure Fund</a:t>
            </a:r>
            <a:r>
              <a:rPr lang="en-US" sz="1400" dirty="0">
                <a:solidFill>
                  <a:schemeClr val="tx1"/>
                </a:solidFill>
              </a:rPr>
              <a:t>.</a:t>
            </a:r>
          </a:p>
          <a:p>
            <a:pPr marL="285750" indent="-285750">
              <a:buFont typeface="Wingdings" pitchFamily="2" charset="2"/>
              <a:buChar char="Ø"/>
            </a:pPr>
            <a:r>
              <a:rPr lang="en-US" sz="1400" dirty="0">
                <a:solidFill>
                  <a:schemeClr val="tx1"/>
                </a:solidFill>
              </a:rPr>
              <a:t> Effective from 17 Aug 2020, for a period of 10 years; unless </a:t>
            </a:r>
          </a:p>
          <a:p>
            <a:pPr marL="742950" lvl="1" indent="-285750">
              <a:buFont typeface="Wingdings" panose="05000000000000000000" pitchFamily="2" charset="2"/>
              <a:buChar char="§"/>
            </a:pPr>
            <a:r>
              <a:rPr lang="en-US" sz="1400" dirty="0">
                <a:solidFill>
                  <a:schemeClr val="tx1"/>
                </a:solidFill>
              </a:rPr>
              <a:t>Terminated earlier in writing with 9 months notice; or unless</a:t>
            </a:r>
          </a:p>
          <a:p>
            <a:pPr marL="742950" lvl="1" indent="-285750">
              <a:buFont typeface="Wingdings" panose="05000000000000000000" pitchFamily="2" charset="2"/>
              <a:buChar char="§"/>
            </a:pPr>
            <a:r>
              <a:rPr lang="en-US" sz="1400" dirty="0">
                <a:solidFill>
                  <a:schemeClr val="tx1"/>
                </a:solidFill>
              </a:rPr>
              <a:t>Extended by agreement</a:t>
            </a:r>
          </a:p>
          <a:p>
            <a:pPr marL="742950" lvl="1" indent="-285750">
              <a:buFont typeface="Wingdings" panose="05000000000000000000" pitchFamily="2" charset="2"/>
              <a:buChar char="§"/>
            </a:pPr>
            <a:endParaRPr lang="en-US" sz="1400" dirty="0">
              <a:solidFill>
                <a:schemeClr val="tx1"/>
              </a:solidFill>
            </a:endParaRPr>
          </a:p>
          <a:p>
            <a:pPr marL="285750" indent="-285750">
              <a:buFont typeface="Wingdings" panose="05000000000000000000" pitchFamily="2" charset="2"/>
              <a:buChar char="Ø"/>
            </a:pPr>
            <a:r>
              <a:rPr lang="en-US" sz="1400" dirty="0">
                <a:solidFill>
                  <a:schemeClr val="tx1"/>
                </a:solidFill>
              </a:rPr>
              <a:t>In the event of early termination:</a:t>
            </a:r>
          </a:p>
          <a:p>
            <a:pPr marL="742950" lvl="1" indent="-285750">
              <a:buFont typeface="Wingdings" panose="05000000000000000000" pitchFamily="2" charset="2"/>
              <a:buChar char="§"/>
            </a:pPr>
            <a:r>
              <a:rPr lang="en-US" sz="1400" dirty="0">
                <a:solidFill>
                  <a:schemeClr val="tx1"/>
                </a:solidFill>
              </a:rPr>
              <a:t>Within 90 days, DBSA shall provide a report on the status of ongoing  Projects and a detailed financial report in relation to the IF Funds</a:t>
            </a:r>
          </a:p>
          <a:p>
            <a:pPr marL="742950" lvl="1" indent="-285750">
              <a:buFont typeface="Wingdings" panose="05000000000000000000" pitchFamily="2" charset="2"/>
              <a:buChar char="§"/>
            </a:pPr>
            <a:r>
              <a:rPr lang="en-ZA" sz="1400" dirty="0">
                <a:solidFill>
                  <a:schemeClr val="tx1"/>
                </a:solidFill>
              </a:rPr>
              <a:t>Costs associated with termination or transfer of the Infrastructure Fund shall be recovered by DBSA from the IF Funds (subject to verification)</a:t>
            </a:r>
            <a:endParaRPr lang="en-US" sz="1400" dirty="0">
              <a:solidFill>
                <a:schemeClr val="tx1"/>
              </a:solidFill>
            </a:endParaRPr>
          </a:p>
        </p:txBody>
      </p:sp>
      <p:sp>
        <p:nvSpPr>
          <p:cNvPr id="29" name="Rectangle 28">
            <a:extLst>
              <a:ext uri="{FF2B5EF4-FFF2-40B4-BE49-F238E27FC236}">
                <a16:creationId xmlns="" xmlns:a16="http://schemas.microsoft.com/office/drawing/2014/main" id="{FFEF9239-6A0F-4A78-A8CB-F98C0FBC415D}"/>
              </a:ext>
            </a:extLst>
          </p:cNvPr>
          <p:cNvSpPr/>
          <p:nvPr/>
        </p:nvSpPr>
        <p:spPr>
          <a:xfrm>
            <a:off x="4062216" y="4678843"/>
            <a:ext cx="4320000" cy="517045"/>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1400" b="1" dirty="0" err="1"/>
              <a:t>MoA</a:t>
            </a:r>
            <a:r>
              <a:rPr lang="en-US" sz="1400" b="1" dirty="0"/>
              <a:t> REVIEW</a:t>
            </a:r>
          </a:p>
          <a:p>
            <a:r>
              <a:rPr lang="en-US" sz="1400" i="1" dirty="0"/>
              <a:t>Section 3</a:t>
            </a:r>
          </a:p>
        </p:txBody>
      </p:sp>
      <p:sp>
        <p:nvSpPr>
          <p:cNvPr id="30" name="Rectangle 29">
            <a:extLst>
              <a:ext uri="{FF2B5EF4-FFF2-40B4-BE49-F238E27FC236}">
                <a16:creationId xmlns="" xmlns:a16="http://schemas.microsoft.com/office/drawing/2014/main" id="{01203F4C-FB9A-4EBB-BFCA-11056447309B}"/>
              </a:ext>
            </a:extLst>
          </p:cNvPr>
          <p:cNvSpPr/>
          <p:nvPr/>
        </p:nvSpPr>
        <p:spPr>
          <a:xfrm>
            <a:off x="4062217" y="5230238"/>
            <a:ext cx="7751359" cy="11695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85750" indent="-285750">
              <a:buFont typeface="Wingdings" pitchFamily="2" charset="2"/>
              <a:buChar char="Ø"/>
            </a:pPr>
            <a:r>
              <a:rPr lang="en-ZA" sz="1400" dirty="0">
                <a:solidFill>
                  <a:schemeClr val="tx1"/>
                </a:solidFill>
              </a:rPr>
              <a:t>T&amp;C’s may be reviewed on an annual basis</a:t>
            </a:r>
            <a:r>
              <a:rPr lang="en-US" sz="1400" dirty="0">
                <a:solidFill>
                  <a:schemeClr val="tx1"/>
                </a:solidFill>
              </a:rPr>
              <a:t>.</a:t>
            </a:r>
          </a:p>
          <a:p>
            <a:pPr marL="285750" indent="-285750">
              <a:buFont typeface="Wingdings" pitchFamily="2" charset="2"/>
              <a:buChar char="Ø"/>
            </a:pPr>
            <a:r>
              <a:rPr lang="en-US" sz="1400" dirty="0">
                <a:solidFill>
                  <a:schemeClr val="tx1"/>
                </a:solidFill>
              </a:rPr>
              <a:t>Any changes only become effective once captured in writing and signed by all parties</a:t>
            </a:r>
          </a:p>
          <a:p>
            <a:pPr marL="285750" indent="-285750">
              <a:buFont typeface="Wingdings" pitchFamily="2" charset="2"/>
              <a:buChar char="Ø"/>
            </a:pPr>
            <a:r>
              <a:rPr lang="en-US" sz="1400" dirty="0">
                <a:solidFill>
                  <a:schemeClr val="tx1"/>
                </a:solidFill>
              </a:rPr>
              <a:t> Effective from 17 Aug 2020, for a period of 10 years; unless </a:t>
            </a:r>
          </a:p>
          <a:p>
            <a:pPr marL="742950" lvl="1" indent="-285750">
              <a:buFont typeface="Wingdings" panose="05000000000000000000" pitchFamily="2" charset="2"/>
              <a:buChar char="§"/>
            </a:pPr>
            <a:r>
              <a:rPr lang="en-US" sz="1400" dirty="0">
                <a:solidFill>
                  <a:schemeClr val="tx1"/>
                </a:solidFill>
              </a:rPr>
              <a:t>Terminated earlier in writing with 9 months notice; or unless</a:t>
            </a:r>
          </a:p>
          <a:p>
            <a:pPr marL="742950" lvl="1" indent="-285750">
              <a:buFont typeface="Wingdings" panose="05000000000000000000" pitchFamily="2" charset="2"/>
              <a:buChar char="§"/>
            </a:pPr>
            <a:r>
              <a:rPr lang="en-US" sz="1400" dirty="0">
                <a:solidFill>
                  <a:schemeClr val="tx1"/>
                </a:solidFill>
              </a:rPr>
              <a:t>Extended by agreement</a:t>
            </a:r>
          </a:p>
        </p:txBody>
      </p:sp>
      <p:sp>
        <p:nvSpPr>
          <p:cNvPr id="9" name="TextBox 8"/>
          <p:cNvSpPr txBox="1"/>
          <p:nvPr/>
        </p:nvSpPr>
        <p:spPr>
          <a:xfrm>
            <a:off x="11358282" y="6521018"/>
            <a:ext cx="301686" cy="369332"/>
          </a:xfrm>
          <a:prstGeom prst="rect">
            <a:avLst/>
          </a:prstGeom>
          <a:noFill/>
        </p:spPr>
        <p:txBody>
          <a:bodyPr wrap="none" rtlCol="0">
            <a:spAutoFit/>
          </a:bodyPr>
          <a:lstStyle/>
          <a:p>
            <a:r>
              <a:rPr lang="en-ZA" dirty="0"/>
              <a:t>5</a:t>
            </a:r>
          </a:p>
        </p:txBody>
      </p:sp>
    </p:spTree>
    <p:extLst>
      <p:ext uri="{BB962C8B-B14F-4D97-AF65-F5344CB8AC3E}">
        <p14:creationId xmlns:p14="http://schemas.microsoft.com/office/powerpoint/2010/main" val="210730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A7FDD1-194D-7056-0D3A-35CCAEB0F833}"/>
              </a:ext>
            </a:extLst>
          </p:cNvPr>
          <p:cNvSpPr>
            <a:spLocks noGrp="1"/>
          </p:cNvSpPr>
          <p:nvPr>
            <p:ph type="ctrTitle"/>
          </p:nvPr>
        </p:nvSpPr>
        <p:spPr/>
        <p:txBody>
          <a:bodyPr/>
          <a:lstStyle/>
          <a:p>
            <a:r>
              <a:rPr lang="en-ZA" dirty="0"/>
              <a:t>INFRASTRUCTURE FUND</a:t>
            </a:r>
          </a:p>
        </p:txBody>
      </p:sp>
      <p:sp>
        <p:nvSpPr>
          <p:cNvPr id="3" name="Subtitle 2">
            <a:extLst>
              <a:ext uri="{FF2B5EF4-FFF2-40B4-BE49-F238E27FC236}">
                <a16:creationId xmlns="" xmlns:a16="http://schemas.microsoft.com/office/drawing/2014/main" id="{EB464567-F7C5-F621-2217-E7245D45A311}"/>
              </a:ext>
            </a:extLst>
          </p:cNvPr>
          <p:cNvSpPr>
            <a:spLocks noGrp="1"/>
          </p:cNvSpPr>
          <p:nvPr>
            <p:ph type="subTitle" idx="1"/>
          </p:nvPr>
        </p:nvSpPr>
        <p:spPr/>
        <p:txBody>
          <a:bodyPr/>
          <a:lstStyle/>
          <a:p>
            <a:r>
              <a:rPr lang="en-ZA" dirty="0" err="1"/>
              <a:t>MoA</a:t>
            </a:r>
            <a:r>
              <a:rPr lang="en-ZA" dirty="0"/>
              <a:t> Roles &amp; Responsibilities </a:t>
            </a:r>
          </a:p>
        </p:txBody>
      </p:sp>
      <p:sp>
        <p:nvSpPr>
          <p:cNvPr id="25" name="Rectangle 24">
            <a:extLst>
              <a:ext uri="{FF2B5EF4-FFF2-40B4-BE49-F238E27FC236}">
                <a16:creationId xmlns="" xmlns:a16="http://schemas.microsoft.com/office/drawing/2014/main" id="{EE881747-AF17-455A-A640-9636C49FEAA2}"/>
              </a:ext>
            </a:extLst>
          </p:cNvPr>
          <p:cNvSpPr/>
          <p:nvPr/>
        </p:nvSpPr>
        <p:spPr>
          <a:xfrm>
            <a:off x="2095303" y="1437548"/>
            <a:ext cx="4320000" cy="710339"/>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1400" b="1" dirty="0"/>
              <a:t>INFRASTRUCTURE </a:t>
            </a:r>
          </a:p>
          <a:p>
            <a:r>
              <a:rPr lang="en-US" sz="1400" b="1" dirty="0"/>
              <a:t>FUND</a:t>
            </a:r>
          </a:p>
          <a:p>
            <a:r>
              <a:rPr lang="en-US" sz="1400" i="1" dirty="0"/>
              <a:t>Section 4</a:t>
            </a:r>
          </a:p>
        </p:txBody>
      </p:sp>
      <p:sp>
        <p:nvSpPr>
          <p:cNvPr id="26" name="Rectangle 25">
            <a:extLst>
              <a:ext uri="{FF2B5EF4-FFF2-40B4-BE49-F238E27FC236}">
                <a16:creationId xmlns="" xmlns:a16="http://schemas.microsoft.com/office/drawing/2014/main" id="{690AF30F-A9EF-4095-889E-9F6C5B8D5D3D}"/>
              </a:ext>
            </a:extLst>
          </p:cNvPr>
          <p:cNvSpPr/>
          <p:nvPr/>
        </p:nvSpPr>
        <p:spPr>
          <a:xfrm>
            <a:off x="1093818" y="2252663"/>
            <a:ext cx="10197034" cy="45100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228600" indent="-228600">
              <a:spcAft>
                <a:spcPts val="800"/>
              </a:spcAft>
              <a:buFont typeface="+mj-lt"/>
              <a:buAutoNum type="arabicPeriod"/>
            </a:pPr>
            <a:r>
              <a:rPr lang="en-ZA" sz="1400" dirty="0">
                <a:solidFill>
                  <a:schemeClr val="tx1"/>
                </a:solidFill>
              </a:rPr>
              <a:t>Undertake all activities necessary to </a:t>
            </a:r>
            <a:r>
              <a:rPr lang="en-ZA" sz="1400" b="1" dirty="0">
                <a:solidFill>
                  <a:schemeClr val="tx1"/>
                </a:solidFill>
              </a:rPr>
              <a:t>develop blended financing solutions </a:t>
            </a:r>
            <a:r>
              <a:rPr lang="en-ZA" sz="1400" dirty="0">
                <a:solidFill>
                  <a:schemeClr val="tx1"/>
                </a:solidFill>
              </a:rPr>
              <a:t>for the Projects;</a:t>
            </a:r>
          </a:p>
          <a:p>
            <a:pPr marL="228600" indent="-228600">
              <a:spcAft>
                <a:spcPts val="800"/>
              </a:spcAft>
              <a:buFont typeface="+mj-lt"/>
              <a:buAutoNum type="arabicPeriod"/>
            </a:pPr>
            <a:r>
              <a:rPr lang="en-ZA" sz="1400" dirty="0">
                <a:solidFill>
                  <a:schemeClr val="tx1"/>
                </a:solidFill>
              </a:rPr>
              <a:t>Identify and develop appropriate funding structures (such as grants, capital contribution, user pay, interest rate guarantees or combination), financial models, financial delivery mechanisms and incentives for the Projects; </a:t>
            </a:r>
          </a:p>
          <a:p>
            <a:pPr marL="228600" indent="-228600">
              <a:spcAft>
                <a:spcPts val="800"/>
              </a:spcAft>
              <a:buFont typeface="+mj-lt"/>
              <a:buAutoNum type="arabicPeriod"/>
            </a:pPr>
            <a:r>
              <a:rPr lang="en-ZA" sz="1400" b="1" dirty="0">
                <a:solidFill>
                  <a:schemeClr val="tx1"/>
                </a:solidFill>
              </a:rPr>
              <a:t>Where appropriate </a:t>
            </a:r>
            <a:r>
              <a:rPr lang="en-ZA" sz="1400" dirty="0">
                <a:solidFill>
                  <a:schemeClr val="tx1"/>
                </a:solidFill>
              </a:rPr>
              <a:t>(depending on the Project), arrange, coordinate, structure and </a:t>
            </a:r>
            <a:r>
              <a:rPr lang="en-ZA" sz="1400" b="1" dirty="0">
                <a:solidFill>
                  <a:schemeClr val="tx1"/>
                </a:solidFill>
              </a:rPr>
              <a:t>engage with financial markets to develop financial instruments </a:t>
            </a:r>
            <a:r>
              <a:rPr lang="en-ZA" sz="1400" dirty="0">
                <a:solidFill>
                  <a:schemeClr val="tx1"/>
                </a:solidFill>
              </a:rPr>
              <a:t>that will enable investments in the Projects by investors;</a:t>
            </a:r>
          </a:p>
          <a:p>
            <a:pPr marL="228600" indent="-228600">
              <a:spcAft>
                <a:spcPts val="800"/>
              </a:spcAft>
              <a:buFont typeface="+mj-lt"/>
              <a:buAutoNum type="arabicPeriod"/>
            </a:pPr>
            <a:r>
              <a:rPr lang="en-ZA" sz="1400" b="1" dirty="0">
                <a:solidFill>
                  <a:schemeClr val="tx1"/>
                </a:solidFill>
              </a:rPr>
              <a:t>Prepare reports for approval</a:t>
            </a:r>
            <a:r>
              <a:rPr lang="en-ZA" sz="1400" dirty="0">
                <a:solidFill>
                  <a:schemeClr val="tx1"/>
                </a:solidFill>
              </a:rPr>
              <a:t> of Projects by DBSA governance processes in accordance with the eligibility criteria in the Business Plan;</a:t>
            </a:r>
          </a:p>
          <a:p>
            <a:pPr marL="228600" indent="-228600">
              <a:spcAft>
                <a:spcPts val="800"/>
              </a:spcAft>
              <a:buFont typeface="+mj-lt"/>
              <a:buAutoNum type="arabicPeriod"/>
            </a:pPr>
            <a:r>
              <a:rPr lang="en-ZA" sz="1400" dirty="0">
                <a:solidFill>
                  <a:schemeClr val="tx1"/>
                </a:solidFill>
              </a:rPr>
              <a:t>Encourage collaboration between public and private role-players in order to unlock successful blended financing solutions for Projects to be able to reach financial close;</a:t>
            </a:r>
          </a:p>
          <a:p>
            <a:pPr marL="228600" indent="-228600">
              <a:spcAft>
                <a:spcPts val="800"/>
              </a:spcAft>
              <a:buFont typeface="+mj-lt"/>
              <a:buAutoNum type="arabicPeriod"/>
            </a:pPr>
            <a:r>
              <a:rPr lang="en-ZA" sz="1400" dirty="0">
                <a:solidFill>
                  <a:schemeClr val="tx1"/>
                </a:solidFill>
              </a:rPr>
              <a:t>Actively support Projects Owners in the development of the financial mechanisms for blended finance Projects which conform to the criteria of the Infrastructure Fund; </a:t>
            </a:r>
          </a:p>
          <a:p>
            <a:pPr marL="228600" indent="-228600">
              <a:spcAft>
                <a:spcPts val="800"/>
              </a:spcAft>
              <a:buFont typeface="+mj-lt"/>
              <a:buAutoNum type="arabicPeriod"/>
            </a:pPr>
            <a:r>
              <a:rPr lang="en-ZA" sz="1400" b="1" dirty="0">
                <a:solidFill>
                  <a:schemeClr val="tx1"/>
                </a:solidFill>
              </a:rPr>
              <a:t>Monitor</a:t>
            </a:r>
            <a:r>
              <a:rPr lang="en-ZA" sz="1400" dirty="0">
                <a:solidFill>
                  <a:schemeClr val="tx1"/>
                </a:solidFill>
              </a:rPr>
              <a:t>, and </a:t>
            </a:r>
            <a:r>
              <a:rPr lang="en-ZA" sz="1400" b="1" dirty="0">
                <a:solidFill>
                  <a:schemeClr val="tx1"/>
                </a:solidFill>
              </a:rPr>
              <a:t>where possible, drive the process</a:t>
            </a:r>
            <a:r>
              <a:rPr lang="en-ZA" sz="1400" dirty="0">
                <a:solidFill>
                  <a:schemeClr val="tx1"/>
                </a:solidFill>
              </a:rPr>
              <a:t> of moving the Projects through the </a:t>
            </a:r>
            <a:r>
              <a:rPr lang="en-ZA" sz="1400" b="1" dirty="0">
                <a:solidFill>
                  <a:schemeClr val="tx1"/>
                </a:solidFill>
              </a:rPr>
              <a:t>planning stage until financial closure</a:t>
            </a:r>
            <a:r>
              <a:rPr lang="en-ZA" sz="1400" dirty="0">
                <a:solidFill>
                  <a:schemeClr val="tx1"/>
                </a:solidFill>
              </a:rPr>
              <a:t>;</a:t>
            </a:r>
          </a:p>
          <a:p>
            <a:pPr marL="228600" indent="-228600">
              <a:spcAft>
                <a:spcPts val="800"/>
              </a:spcAft>
              <a:buFont typeface="+mj-lt"/>
              <a:buAutoNum type="arabicPeriod"/>
            </a:pPr>
            <a:r>
              <a:rPr lang="en-ZA" sz="1400" dirty="0">
                <a:solidFill>
                  <a:schemeClr val="tx1"/>
                </a:solidFill>
              </a:rPr>
              <a:t> Provide estimated annual and multi-year budgets for the Projects managed by the IF;</a:t>
            </a:r>
          </a:p>
          <a:p>
            <a:pPr marL="228600" indent="-228600">
              <a:spcAft>
                <a:spcPts val="800"/>
              </a:spcAft>
              <a:buFont typeface="+mj-lt"/>
              <a:buAutoNum type="arabicPeriod"/>
            </a:pPr>
            <a:r>
              <a:rPr lang="en-ZA" sz="1400" dirty="0">
                <a:solidFill>
                  <a:schemeClr val="tx1"/>
                </a:solidFill>
              </a:rPr>
              <a:t>Where required, develop a procurement plan for the Projects and provide procurement support to Project Owners;</a:t>
            </a:r>
          </a:p>
          <a:p>
            <a:pPr marL="228600" indent="-228600">
              <a:spcAft>
                <a:spcPts val="800"/>
              </a:spcAft>
              <a:buFont typeface="+mj-lt"/>
              <a:buAutoNum type="arabicPeriod"/>
            </a:pPr>
            <a:r>
              <a:rPr lang="en-ZA" sz="1400" dirty="0">
                <a:solidFill>
                  <a:schemeClr val="tx1"/>
                </a:solidFill>
              </a:rPr>
              <a:t> Monitor the implementation of blended financing mechanisms for identified Projects; and</a:t>
            </a:r>
          </a:p>
          <a:p>
            <a:pPr marL="228600" indent="-228600">
              <a:spcAft>
                <a:spcPts val="800"/>
              </a:spcAft>
              <a:buFont typeface="+mj-lt"/>
              <a:buAutoNum type="arabicPeriod"/>
            </a:pPr>
            <a:r>
              <a:rPr lang="en-ZA" sz="1400" dirty="0">
                <a:solidFill>
                  <a:schemeClr val="tx1"/>
                </a:solidFill>
              </a:rPr>
              <a:t> Raise legislative and regulatory issues to be addressed by the relevant authorities with ISA.</a:t>
            </a:r>
          </a:p>
        </p:txBody>
      </p:sp>
      <p:pic>
        <p:nvPicPr>
          <p:cNvPr id="4" name="Picture 3">
            <a:extLst>
              <a:ext uri="{FF2B5EF4-FFF2-40B4-BE49-F238E27FC236}">
                <a16:creationId xmlns="" xmlns:a16="http://schemas.microsoft.com/office/drawing/2014/main" id="{4EB42921-C6FD-4F43-9F28-23F9CC9D1B51}"/>
              </a:ext>
            </a:extLst>
          </p:cNvPr>
          <p:cNvPicPr>
            <a:picLocks noChangeAspect="1"/>
          </p:cNvPicPr>
          <p:nvPr/>
        </p:nvPicPr>
        <p:blipFill>
          <a:blip r:embed="rId3"/>
          <a:stretch>
            <a:fillRect/>
          </a:stretch>
        </p:blipFill>
        <p:spPr>
          <a:xfrm>
            <a:off x="1144634" y="1437548"/>
            <a:ext cx="842179" cy="900000"/>
          </a:xfrm>
          <a:prstGeom prst="rect">
            <a:avLst/>
          </a:prstGeom>
        </p:spPr>
      </p:pic>
      <p:sp>
        <p:nvSpPr>
          <p:cNvPr id="7" name="TextBox 6"/>
          <p:cNvSpPr txBox="1"/>
          <p:nvPr/>
        </p:nvSpPr>
        <p:spPr>
          <a:xfrm>
            <a:off x="11358282" y="6521018"/>
            <a:ext cx="301686" cy="369332"/>
          </a:xfrm>
          <a:prstGeom prst="rect">
            <a:avLst/>
          </a:prstGeom>
          <a:noFill/>
        </p:spPr>
        <p:txBody>
          <a:bodyPr wrap="none" rtlCol="0">
            <a:spAutoFit/>
          </a:bodyPr>
          <a:lstStyle/>
          <a:p>
            <a:r>
              <a:rPr lang="en-ZA" dirty="0"/>
              <a:t>6</a:t>
            </a:r>
          </a:p>
        </p:txBody>
      </p:sp>
    </p:spTree>
    <p:extLst>
      <p:ext uri="{BB962C8B-B14F-4D97-AF65-F5344CB8AC3E}">
        <p14:creationId xmlns:p14="http://schemas.microsoft.com/office/powerpoint/2010/main" val="115812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A7FDD1-194D-7056-0D3A-35CCAEB0F833}"/>
              </a:ext>
            </a:extLst>
          </p:cNvPr>
          <p:cNvSpPr>
            <a:spLocks noGrp="1"/>
          </p:cNvSpPr>
          <p:nvPr>
            <p:ph type="ctrTitle"/>
          </p:nvPr>
        </p:nvSpPr>
        <p:spPr/>
        <p:txBody>
          <a:bodyPr/>
          <a:lstStyle/>
          <a:p>
            <a:r>
              <a:rPr lang="en-ZA" dirty="0"/>
              <a:t>INFRASTRUCTURE FUND</a:t>
            </a:r>
          </a:p>
        </p:txBody>
      </p:sp>
      <p:sp>
        <p:nvSpPr>
          <p:cNvPr id="3" name="Subtitle 2">
            <a:extLst>
              <a:ext uri="{FF2B5EF4-FFF2-40B4-BE49-F238E27FC236}">
                <a16:creationId xmlns="" xmlns:a16="http://schemas.microsoft.com/office/drawing/2014/main" id="{EB464567-F7C5-F621-2217-E7245D45A311}"/>
              </a:ext>
            </a:extLst>
          </p:cNvPr>
          <p:cNvSpPr>
            <a:spLocks noGrp="1"/>
          </p:cNvSpPr>
          <p:nvPr>
            <p:ph type="subTitle" idx="1"/>
          </p:nvPr>
        </p:nvSpPr>
        <p:spPr/>
        <p:txBody>
          <a:bodyPr/>
          <a:lstStyle/>
          <a:p>
            <a:r>
              <a:rPr lang="en-ZA" dirty="0" err="1"/>
              <a:t>MoA</a:t>
            </a:r>
            <a:r>
              <a:rPr lang="en-ZA" dirty="0"/>
              <a:t> Roles &amp; Responsibilities </a:t>
            </a:r>
          </a:p>
        </p:txBody>
      </p:sp>
      <p:sp>
        <p:nvSpPr>
          <p:cNvPr id="22" name="Rectangle 21">
            <a:extLst>
              <a:ext uri="{FF2B5EF4-FFF2-40B4-BE49-F238E27FC236}">
                <a16:creationId xmlns="" xmlns:a16="http://schemas.microsoft.com/office/drawing/2014/main" id="{60577750-310C-474B-91FC-821F442149F5}"/>
              </a:ext>
            </a:extLst>
          </p:cNvPr>
          <p:cNvSpPr/>
          <p:nvPr/>
        </p:nvSpPr>
        <p:spPr>
          <a:xfrm>
            <a:off x="2077549" y="1404210"/>
            <a:ext cx="4320000" cy="710339"/>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1400" b="1" dirty="0"/>
              <a:t>DEPARTMENT OF PUBLIC WORKS INFRASTRUCTURE :</a:t>
            </a:r>
          </a:p>
          <a:p>
            <a:r>
              <a:rPr lang="en-US" sz="1400" b="1" dirty="0"/>
              <a:t>INFRASTRUCTURE SOUTH AFRICA (ISA)</a:t>
            </a:r>
          </a:p>
          <a:p>
            <a:r>
              <a:rPr lang="en-US" sz="1400" i="1" dirty="0"/>
              <a:t>Section 5</a:t>
            </a:r>
          </a:p>
        </p:txBody>
      </p:sp>
      <p:pic>
        <p:nvPicPr>
          <p:cNvPr id="1026" name="Picture 2" descr="favicon white">
            <a:extLst>
              <a:ext uri="{FF2B5EF4-FFF2-40B4-BE49-F238E27FC236}">
                <a16:creationId xmlns="" xmlns:a16="http://schemas.microsoft.com/office/drawing/2014/main" id="{3130DFB9-A9D4-40E7-B237-EAF7F8465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14" y="1381379"/>
            <a:ext cx="756000" cy="756000"/>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 xmlns:a16="http://schemas.microsoft.com/office/drawing/2014/main" id="{CFA116BC-1910-4D7C-B0EA-7C5181457225}"/>
              </a:ext>
            </a:extLst>
          </p:cNvPr>
          <p:cNvSpPr/>
          <p:nvPr/>
        </p:nvSpPr>
        <p:spPr>
          <a:xfrm>
            <a:off x="1076063" y="2252662"/>
            <a:ext cx="9981220" cy="45100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228600" indent="-228600">
              <a:spcAft>
                <a:spcPts val="800"/>
              </a:spcAft>
              <a:buFont typeface="+mj-lt"/>
              <a:buAutoNum type="arabicPeriod"/>
            </a:pPr>
            <a:endParaRPr lang="en-ZA" sz="1400" b="1" dirty="0">
              <a:solidFill>
                <a:schemeClr val="tx1"/>
              </a:solidFill>
            </a:endParaRPr>
          </a:p>
          <a:p>
            <a:pPr marL="228600" indent="-228600">
              <a:spcAft>
                <a:spcPts val="800"/>
              </a:spcAft>
              <a:buFont typeface="+mj-lt"/>
              <a:buAutoNum type="arabicPeriod"/>
            </a:pPr>
            <a:r>
              <a:rPr lang="en-ZA" sz="1400" b="1" dirty="0">
                <a:solidFill>
                  <a:schemeClr val="tx1"/>
                </a:solidFill>
              </a:rPr>
              <a:t>Co-ordinate the development</a:t>
            </a:r>
            <a:r>
              <a:rPr lang="en-ZA" sz="1400" dirty="0">
                <a:solidFill>
                  <a:schemeClr val="tx1"/>
                </a:solidFill>
              </a:rPr>
              <a:t>, assessment, management, project preparation and monitoring of the comprehensive </a:t>
            </a:r>
            <a:r>
              <a:rPr lang="en-ZA" sz="1400" b="1" dirty="0">
                <a:solidFill>
                  <a:schemeClr val="tx1"/>
                </a:solidFill>
              </a:rPr>
              <a:t>infrastructure pipeline </a:t>
            </a:r>
            <a:r>
              <a:rPr lang="en-ZA" sz="1400" dirty="0">
                <a:solidFill>
                  <a:schemeClr val="tx1"/>
                </a:solidFill>
              </a:rPr>
              <a:t>and related investment for South Africa.</a:t>
            </a:r>
          </a:p>
          <a:p>
            <a:pPr marL="228600" indent="-228600">
              <a:spcAft>
                <a:spcPts val="800"/>
              </a:spcAft>
              <a:buFont typeface="+mj-lt"/>
              <a:buAutoNum type="arabicPeriod"/>
            </a:pPr>
            <a:r>
              <a:rPr lang="en-ZA" sz="1400" b="1" dirty="0">
                <a:solidFill>
                  <a:schemeClr val="tx1"/>
                </a:solidFill>
              </a:rPr>
              <a:t>Develop the eligibility criteria for infrastructure projects</a:t>
            </a:r>
            <a:r>
              <a:rPr lang="en-ZA" sz="1400" dirty="0">
                <a:solidFill>
                  <a:schemeClr val="tx1"/>
                </a:solidFill>
              </a:rPr>
              <a:t>, in accordance with the </a:t>
            </a:r>
            <a:r>
              <a:rPr lang="en-ZA" sz="1400" b="1" dirty="0">
                <a:solidFill>
                  <a:schemeClr val="tx1"/>
                </a:solidFill>
              </a:rPr>
              <a:t>IDA</a:t>
            </a:r>
            <a:r>
              <a:rPr lang="en-ZA" sz="1400" dirty="0">
                <a:solidFill>
                  <a:schemeClr val="tx1"/>
                </a:solidFill>
              </a:rPr>
              <a:t>. Further, in consultation with National Treasury, develop criteria for financial bankability.</a:t>
            </a:r>
          </a:p>
          <a:p>
            <a:pPr marL="228600" indent="-228600">
              <a:spcAft>
                <a:spcPts val="800"/>
              </a:spcAft>
              <a:buFont typeface="+mj-lt"/>
              <a:buAutoNum type="arabicPeriod"/>
            </a:pPr>
            <a:r>
              <a:rPr lang="en-ZA" sz="1400" b="1" dirty="0">
                <a:solidFill>
                  <a:schemeClr val="tx1"/>
                </a:solidFill>
              </a:rPr>
              <a:t>Approve</a:t>
            </a:r>
            <a:r>
              <a:rPr lang="en-ZA" sz="1400" dirty="0">
                <a:solidFill>
                  <a:schemeClr val="tx1"/>
                </a:solidFill>
              </a:rPr>
              <a:t> the </a:t>
            </a:r>
            <a:r>
              <a:rPr lang="en-ZA" sz="1400" b="1" dirty="0">
                <a:solidFill>
                  <a:schemeClr val="tx1"/>
                </a:solidFill>
              </a:rPr>
              <a:t>Business Plan </a:t>
            </a:r>
            <a:r>
              <a:rPr lang="en-ZA" sz="1400" dirty="0">
                <a:solidFill>
                  <a:schemeClr val="tx1"/>
                </a:solidFill>
              </a:rPr>
              <a:t>for the Infrastructure Fund;</a:t>
            </a:r>
          </a:p>
          <a:p>
            <a:pPr marL="228600" indent="-228600">
              <a:spcAft>
                <a:spcPts val="800"/>
              </a:spcAft>
              <a:buFont typeface="+mj-lt"/>
              <a:buAutoNum type="arabicPeriod"/>
            </a:pPr>
            <a:r>
              <a:rPr lang="en-ZA" sz="1400" dirty="0">
                <a:solidFill>
                  <a:schemeClr val="tx1"/>
                </a:solidFill>
              </a:rPr>
              <a:t>Submit projects to the Infrastructure Investment Committee for consideration, categorisation and investment channelling;</a:t>
            </a:r>
          </a:p>
          <a:p>
            <a:pPr marL="228600" indent="-228600">
              <a:spcAft>
                <a:spcPts val="800"/>
              </a:spcAft>
              <a:buFont typeface="+mj-lt"/>
              <a:buAutoNum type="arabicPeriod"/>
            </a:pPr>
            <a:r>
              <a:rPr lang="en-ZA" sz="1400" b="1" dirty="0">
                <a:solidFill>
                  <a:schemeClr val="tx1"/>
                </a:solidFill>
              </a:rPr>
              <a:t>Facilitate statutory reform</a:t>
            </a:r>
            <a:r>
              <a:rPr lang="en-ZA" sz="1400" dirty="0">
                <a:solidFill>
                  <a:schemeClr val="tx1"/>
                </a:solidFill>
              </a:rPr>
              <a:t> where necessary to create an enabling environment to implement Projects; </a:t>
            </a:r>
          </a:p>
          <a:p>
            <a:pPr marL="228600" indent="-228600">
              <a:spcAft>
                <a:spcPts val="800"/>
              </a:spcAft>
              <a:buFont typeface="+mj-lt"/>
              <a:buAutoNum type="arabicPeriod"/>
            </a:pPr>
            <a:r>
              <a:rPr lang="en-ZA" sz="1400" dirty="0">
                <a:solidFill>
                  <a:schemeClr val="tx1"/>
                </a:solidFill>
              </a:rPr>
              <a:t>Monitoring, evaluation, insight and intelligence of the entire infrastructure project value chain; and</a:t>
            </a:r>
          </a:p>
          <a:p>
            <a:pPr marL="228600" indent="-228600">
              <a:spcAft>
                <a:spcPts val="800"/>
              </a:spcAft>
              <a:buFont typeface="+mj-lt"/>
              <a:buAutoNum type="arabicPeriod"/>
            </a:pPr>
            <a:r>
              <a:rPr lang="en-ZA" sz="1400" dirty="0">
                <a:solidFill>
                  <a:schemeClr val="tx1"/>
                </a:solidFill>
              </a:rPr>
              <a:t>Perform any other tasks that may be necessary to give effect to this Agreement in accordance with the terms and conditions of this Agreement</a:t>
            </a:r>
          </a:p>
          <a:p>
            <a:pPr marL="228600" indent="-228600">
              <a:spcAft>
                <a:spcPts val="800"/>
              </a:spcAft>
              <a:buFont typeface="+mj-lt"/>
              <a:buAutoNum type="arabicPeriod"/>
            </a:pPr>
            <a:endParaRPr lang="en-ZA" sz="800" dirty="0">
              <a:solidFill>
                <a:schemeClr val="tx1"/>
              </a:solidFill>
            </a:endParaRPr>
          </a:p>
        </p:txBody>
      </p:sp>
      <p:sp>
        <p:nvSpPr>
          <p:cNvPr id="7" name="TextBox 6"/>
          <p:cNvSpPr txBox="1"/>
          <p:nvPr/>
        </p:nvSpPr>
        <p:spPr>
          <a:xfrm>
            <a:off x="11358282" y="6521018"/>
            <a:ext cx="301686" cy="369332"/>
          </a:xfrm>
          <a:prstGeom prst="rect">
            <a:avLst/>
          </a:prstGeom>
          <a:noFill/>
        </p:spPr>
        <p:txBody>
          <a:bodyPr wrap="none" rtlCol="0">
            <a:spAutoFit/>
          </a:bodyPr>
          <a:lstStyle/>
          <a:p>
            <a:r>
              <a:rPr lang="en-ZA" dirty="0"/>
              <a:t>7</a:t>
            </a:r>
          </a:p>
        </p:txBody>
      </p:sp>
    </p:spTree>
    <p:extLst>
      <p:ext uri="{BB962C8B-B14F-4D97-AF65-F5344CB8AC3E}">
        <p14:creationId xmlns:p14="http://schemas.microsoft.com/office/powerpoint/2010/main" val="417703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A7FDD1-194D-7056-0D3A-35CCAEB0F833}"/>
              </a:ext>
            </a:extLst>
          </p:cNvPr>
          <p:cNvSpPr>
            <a:spLocks noGrp="1"/>
          </p:cNvSpPr>
          <p:nvPr>
            <p:ph type="ctrTitle"/>
          </p:nvPr>
        </p:nvSpPr>
        <p:spPr/>
        <p:txBody>
          <a:bodyPr/>
          <a:lstStyle/>
          <a:p>
            <a:r>
              <a:rPr lang="en-ZA" sz="2400" dirty="0"/>
              <a:t>INFRASTRUCTURE FUND</a:t>
            </a:r>
          </a:p>
        </p:txBody>
      </p:sp>
      <p:sp>
        <p:nvSpPr>
          <p:cNvPr id="3" name="Subtitle 2">
            <a:extLst>
              <a:ext uri="{FF2B5EF4-FFF2-40B4-BE49-F238E27FC236}">
                <a16:creationId xmlns="" xmlns:a16="http://schemas.microsoft.com/office/drawing/2014/main" id="{EB464567-F7C5-F621-2217-E7245D45A311}"/>
              </a:ext>
            </a:extLst>
          </p:cNvPr>
          <p:cNvSpPr>
            <a:spLocks noGrp="1"/>
          </p:cNvSpPr>
          <p:nvPr>
            <p:ph type="subTitle" idx="1"/>
          </p:nvPr>
        </p:nvSpPr>
        <p:spPr>
          <a:xfrm>
            <a:off x="1021272" y="654022"/>
            <a:ext cx="10792304" cy="399807"/>
          </a:xfrm>
        </p:spPr>
        <p:txBody>
          <a:bodyPr/>
          <a:lstStyle/>
          <a:p>
            <a:r>
              <a:rPr lang="en-ZA" sz="2000" dirty="0" err="1"/>
              <a:t>MoA</a:t>
            </a:r>
            <a:r>
              <a:rPr lang="en-ZA" sz="2000" dirty="0"/>
              <a:t> Roles &amp; Responsibilities </a:t>
            </a:r>
          </a:p>
        </p:txBody>
      </p:sp>
      <p:sp>
        <p:nvSpPr>
          <p:cNvPr id="25" name="Rectangle 24">
            <a:extLst>
              <a:ext uri="{FF2B5EF4-FFF2-40B4-BE49-F238E27FC236}">
                <a16:creationId xmlns="" xmlns:a16="http://schemas.microsoft.com/office/drawing/2014/main" id="{EE881747-AF17-455A-A640-9636C49FEAA2}"/>
              </a:ext>
            </a:extLst>
          </p:cNvPr>
          <p:cNvSpPr/>
          <p:nvPr/>
        </p:nvSpPr>
        <p:spPr>
          <a:xfrm>
            <a:off x="2349789" y="1061710"/>
            <a:ext cx="4320000" cy="710339"/>
          </a:xfrm>
          <a:prstGeom prst="rect">
            <a:avLst/>
          </a:prstGeom>
          <a:solidFill>
            <a:srgbClr val="00549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1400" b="1" dirty="0"/>
              <a:t>DEVELOPMENT BANK OF</a:t>
            </a:r>
          </a:p>
          <a:p>
            <a:r>
              <a:rPr lang="en-US" sz="1400" b="1" dirty="0"/>
              <a:t>SOUTHERN AFRICA</a:t>
            </a:r>
          </a:p>
          <a:p>
            <a:r>
              <a:rPr lang="en-US" sz="1400" i="1" dirty="0"/>
              <a:t>Section 6</a:t>
            </a:r>
          </a:p>
        </p:txBody>
      </p:sp>
      <p:pic>
        <p:nvPicPr>
          <p:cNvPr id="10" name="Picture 9">
            <a:extLst>
              <a:ext uri="{FF2B5EF4-FFF2-40B4-BE49-F238E27FC236}">
                <a16:creationId xmlns="" xmlns:a16="http://schemas.microsoft.com/office/drawing/2014/main" id="{6206EE33-5096-4CBC-B8CD-1D12808A3C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818" y="1174101"/>
            <a:ext cx="942975" cy="540000"/>
          </a:xfrm>
          <a:prstGeom prst="rect">
            <a:avLst/>
          </a:prstGeom>
          <a:noFill/>
          <a:ln>
            <a:noFill/>
          </a:ln>
        </p:spPr>
      </p:pic>
      <p:sp>
        <p:nvSpPr>
          <p:cNvPr id="12" name="Rectangle 11">
            <a:extLst>
              <a:ext uri="{FF2B5EF4-FFF2-40B4-BE49-F238E27FC236}">
                <a16:creationId xmlns="" xmlns:a16="http://schemas.microsoft.com/office/drawing/2014/main" id="{9BE943BE-32D0-40BA-AC07-341C79ECFE9A}"/>
              </a:ext>
            </a:extLst>
          </p:cNvPr>
          <p:cNvSpPr/>
          <p:nvPr/>
        </p:nvSpPr>
        <p:spPr>
          <a:xfrm>
            <a:off x="813331" y="1779930"/>
            <a:ext cx="11223497" cy="498663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spcAft>
                <a:spcPts val="600"/>
              </a:spcAft>
            </a:pPr>
            <a:r>
              <a:rPr lang="en-ZA" sz="1050" dirty="0">
                <a:solidFill>
                  <a:schemeClr val="tx1"/>
                </a:solidFill>
              </a:rPr>
              <a:t>The DBSA has been mandated to establish and manage the Infrastructure Fund.  For this purpose, the DBSA shall:</a:t>
            </a:r>
          </a:p>
          <a:p>
            <a:pPr marL="228600" indent="-228600">
              <a:spcAft>
                <a:spcPts val="500"/>
              </a:spcAft>
              <a:buFont typeface="+mj-lt"/>
              <a:buAutoNum type="arabicPeriod"/>
            </a:pPr>
            <a:r>
              <a:rPr lang="en-ZA" sz="1050" b="1" dirty="0">
                <a:solidFill>
                  <a:schemeClr val="tx1"/>
                </a:solidFill>
              </a:rPr>
              <a:t>Establish the Infrastructure Fund</a:t>
            </a:r>
            <a:r>
              <a:rPr lang="en-ZA" sz="1050" dirty="0">
                <a:solidFill>
                  <a:schemeClr val="tx1"/>
                </a:solidFill>
              </a:rPr>
              <a:t> as a </a:t>
            </a:r>
            <a:r>
              <a:rPr lang="en-ZA" sz="1050" b="1" dirty="0">
                <a:solidFill>
                  <a:schemeClr val="tx1"/>
                </a:solidFill>
              </a:rPr>
              <a:t>ring-fenced division within the DBSA</a:t>
            </a:r>
            <a:r>
              <a:rPr lang="en-ZA" sz="1050" dirty="0">
                <a:solidFill>
                  <a:schemeClr val="tx1"/>
                </a:solidFill>
              </a:rPr>
              <a:t>;</a:t>
            </a:r>
          </a:p>
          <a:p>
            <a:pPr marL="228600" indent="-228600">
              <a:spcAft>
                <a:spcPts val="500"/>
              </a:spcAft>
              <a:buFont typeface="+mj-lt"/>
              <a:buAutoNum type="arabicPeriod"/>
            </a:pPr>
            <a:r>
              <a:rPr lang="en-ZA" sz="1050" dirty="0">
                <a:solidFill>
                  <a:schemeClr val="tx1"/>
                </a:solidFill>
              </a:rPr>
              <a:t>prepare the </a:t>
            </a:r>
            <a:r>
              <a:rPr lang="en-ZA" sz="1050" b="1" dirty="0">
                <a:solidFill>
                  <a:schemeClr val="tx1"/>
                </a:solidFill>
              </a:rPr>
              <a:t>Business Plan</a:t>
            </a:r>
            <a:r>
              <a:rPr lang="en-ZA" sz="1050" dirty="0">
                <a:solidFill>
                  <a:schemeClr val="tx1"/>
                </a:solidFill>
              </a:rPr>
              <a:t>; </a:t>
            </a:r>
          </a:p>
          <a:p>
            <a:pPr marL="228600" indent="-228600">
              <a:spcAft>
                <a:spcPts val="500"/>
              </a:spcAft>
              <a:buFont typeface="+mj-lt"/>
              <a:buAutoNum type="arabicPeriod"/>
            </a:pPr>
            <a:r>
              <a:rPr lang="en-ZA" sz="1050" dirty="0">
                <a:solidFill>
                  <a:schemeClr val="tx1"/>
                </a:solidFill>
              </a:rPr>
              <a:t>prepare the </a:t>
            </a:r>
            <a:r>
              <a:rPr lang="en-ZA" sz="1050" b="1" dirty="0">
                <a:solidFill>
                  <a:schemeClr val="tx1"/>
                </a:solidFill>
              </a:rPr>
              <a:t>annual IF Budget</a:t>
            </a:r>
            <a:r>
              <a:rPr lang="en-ZA" sz="1050" dirty="0">
                <a:solidFill>
                  <a:schemeClr val="tx1"/>
                </a:solidFill>
              </a:rPr>
              <a:t> based on the Business Plan for consideration through the government budget process;</a:t>
            </a:r>
          </a:p>
          <a:p>
            <a:pPr marL="228600" indent="-228600">
              <a:spcAft>
                <a:spcPts val="500"/>
              </a:spcAft>
              <a:buFont typeface="+mj-lt"/>
              <a:buAutoNum type="arabicPeriod"/>
            </a:pPr>
            <a:r>
              <a:rPr lang="en-ZA" sz="1050" b="1" dirty="0">
                <a:solidFill>
                  <a:schemeClr val="tx1"/>
                </a:solidFill>
              </a:rPr>
              <a:t>fund 50% of the Costs </a:t>
            </a:r>
            <a:r>
              <a:rPr lang="en-ZA" sz="1050" dirty="0">
                <a:solidFill>
                  <a:schemeClr val="tx1"/>
                </a:solidFill>
              </a:rPr>
              <a:t>of the </a:t>
            </a:r>
            <a:r>
              <a:rPr lang="en-ZA" sz="1050" b="1" dirty="0">
                <a:solidFill>
                  <a:schemeClr val="tx1"/>
                </a:solidFill>
              </a:rPr>
              <a:t>Infrastructure Fund</a:t>
            </a:r>
            <a:r>
              <a:rPr lang="en-ZA" sz="1050" dirty="0">
                <a:solidFill>
                  <a:schemeClr val="tx1"/>
                </a:solidFill>
              </a:rPr>
              <a:t>, for the </a:t>
            </a:r>
            <a:r>
              <a:rPr lang="en-ZA" sz="1050" b="1" dirty="0">
                <a:solidFill>
                  <a:schemeClr val="tx1"/>
                </a:solidFill>
              </a:rPr>
              <a:t>first 5 years of the Agreement</a:t>
            </a:r>
            <a:r>
              <a:rPr lang="en-ZA" sz="1050" dirty="0">
                <a:solidFill>
                  <a:schemeClr val="tx1"/>
                </a:solidFill>
              </a:rPr>
              <a:t>;</a:t>
            </a:r>
          </a:p>
          <a:p>
            <a:pPr marL="228600" indent="-228600">
              <a:spcAft>
                <a:spcPts val="500"/>
              </a:spcAft>
              <a:buFont typeface="+mj-lt"/>
              <a:buAutoNum type="arabicPeriod"/>
            </a:pPr>
            <a:r>
              <a:rPr lang="en-ZA" sz="1050" b="1" dirty="0">
                <a:solidFill>
                  <a:schemeClr val="tx1"/>
                </a:solidFill>
              </a:rPr>
              <a:t>recruit and allocate Resources necessary</a:t>
            </a:r>
            <a:r>
              <a:rPr lang="en-ZA" sz="1050" dirty="0">
                <a:solidFill>
                  <a:schemeClr val="tx1"/>
                </a:solidFill>
              </a:rPr>
              <a:t>, including legal, human capital, financial and sectoral specialists to enable the IF to fulfil its obligations under this Agreement;</a:t>
            </a:r>
          </a:p>
          <a:p>
            <a:pPr marL="228600" indent="-228600">
              <a:spcAft>
                <a:spcPts val="500"/>
              </a:spcAft>
              <a:buFont typeface="+mj-lt"/>
              <a:buAutoNum type="arabicPeriod"/>
            </a:pPr>
            <a:r>
              <a:rPr lang="en-ZA" sz="1050" b="1" dirty="0">
                <a:solidFill>
                  <a:schemeClr val="tx1"/>
                </a:solidFill>
              </a:rPr>
              <a:t>appoint the Head of the IF</a:t>
            </a:r>
            <a:r>
              <a:rPr lang="en-ZA" sz="1050" dirty="0">
                <a:solidFill>
                  <a:schemeClr val="tx1"/>
                </a:solidFill>
              </a:rPr>
              <a:t>;</a:t>
            </a:r>
          </a:p>
          <a:p>
            <a:pPr marL="228600" indent="-228600">
              <a:spcAft>
                <a:spcPts val="500"/>
              </a:spcAft>
              <a:buFont typeface="+mj-lt"/>
              <a:buAutoNum type="arabicPeriod"/>
            </a:pPr>
            <a:r>
              <a:rPr lang="en-ZA" sz="1050" dirty="0">
                <a:solidFill>
                  <a:schemeClr val="tx1"/>
                </a:solidFill>
              </a:rPr>
              <a:t>proactively promote the Infrastructure Fund;</a:t>
            </a:r>
          </a:p>
          <a:p>
            <a:pPr marL="228600" indent="-228600">
              <a:spcAft>
                <a:spcPts val="500"/>
              </a:spcAft>
              <a:buFont typeface="+mj-lt"/>
              <a:buAutoNum type="arabicPeriod"/>
            </a:pPr>
            <a:r>
              <a:rPr lang="en-ZA" sz="1050" dirty="0">
                <a:solidFill>
                  <a:schemeClr val="tx1"/>
                </a:solidFill>
              </a:rPr>
              <a:t>effectively and efficiently </a:t>
            </a:r>
            <a:r>
              <a:rPr lang="en-ZA" sz="1050" b="1" dirty="0">
                <a:solidFill>
                  <a:schemeClr val="tx1"/>
                </a:solidFill>
              </a:rPr>
              <a:t>manage and administer the IF Funds </a:t>
            </a:r>
            <a:r>
              <a:rPr lang="en-ZA" sz="1050" dirty="0">
                <a:solidFill>
                  <a:schemeClr val="tx1"/>
                </a:solidFill>
              </a:rPr>
              <a:t>for the purposes of the Infrastructure Fund; </a:t>
            </a:r>
          </a:p>
          <a:p>
            <a:pPr marL="228600" indent="-228600">
              <a:spcAft>
                <a:spcPts val="500"/>
              </a:spcAft>
              <a:buFont typeface="+mj-lt"/>
              <a:buAutoNum type="arabicPeriod"/>
            </a:pPr>
            <a:r>
              <a:rPr lang="en-ZA" sz="1050" b="1" dirty="0">
                <a:solidFill>
                  <a:schemeClr val="tx1"/>
                </a:solidFill>
              </a:rPr>
              <a:t>establish and maintain the IF Account</a:t>
            </a:r>
            <a:r>
              <a:rPr lang="en-ZA" sz="1050" dirty="0">
                <a:solidFill>
                  <a:schemeClr val="tx1"/>
                </a:solidFill>
              </a:rPr>
              <a:t>; maintain appropriate internal controls, accounting records and all reporting required for quarterly and annual reporting on the performance of the Infrastructure Fund; </a:t>
            </a:r>
          </a:p>
          <a:p>
            <a:pPr marL="228600" indent="-228600">
              <a:spcAft>
                <a:spcPts val="500"/>
              </a:spcAft>
              <a:buFont typeface="+mj-lt"/>
              <a:buAutoNum type="arabicPeriod"/>
            </a:pPr>
            <a:r>
              <a:rPr lang="en-ZA" sz="1050" dirty="0">
                <a:solidFill>
                  <a:schemeClr val="tx1"/>
                </a:solidFill>
              </a:rPr>
              <a:t>ensure that adequate records (electronic and physical) are maintained for verification, auditing and preparation of management accounts; </a:t>
            </a:r>
          </a:p>
          <a:p>
            <a:pPr marL="228600" indent="-228600">
              <a:spcAft>
                <a:spcPts val="500"/>
              </a:spcAft>
              <a:buFont typeface="+mj-lt"/>
              <a:buAutoNum type="arabicPeriod"/>
            </a:pPr>
            <a:r>
              <a:rPr lang="en-ZA" sz="1050" dirty="0">
                <a:solidFill>
                  <a:schemeClr val="tx1"/>
                </a:solidFill>
              </a:rPr>
              <a:t> ensure that the IF Funds are annually audited and that such audited statements are submitted to the National Treasury within 30 days of it being signed off by the Auditors; </a:t>
            </a:r>
          </a:p>
          <a:p>
            <a:pPr marL="228600" indent="-228600">
              <a:spcAft>
                <a:spcPts val="500"/>
              </a:spcAft>
              <a:buFont typeface="+mj-lt"/>
              <a:buAutoNum type="arabicPeriod"/>
            </a:pPr>
            <a:r>
              <a:rPr lang="en-ZA" sz="1050" b="1" dirty="0">
                <a:solidFill>
                  <a:schemeClr val="tx1"/>
                </a:solidFill>
              </a:rPr>
              <a:t>appoint independent Auditors </a:t>
            </a:r>
            <a:r>
              <a:rPr lang="en-ZA" sz="1050" dirty="0">
                <a:solidFill>
                  <a:schemeClr val="tx1"/>
                </a:solidFill>
              </a:rPr>
              <a:t>to audit the Infrastructure Fund;</a:t>
            </a:r>
          </a:p>
          <a:p>
            <a:pPr marL="228600" indent="-228600">
              <a:spcAft>
                <a:spcPts val="500"/>
              </a:spcAft>
              <a:buFont typeface="+mj-lt"/>
              <a:buAutoNum type="arabicPeriod"/>
            </a:pPr>
            <a:r>
              <a:rPr lang="en-ZA" sz="1050" dirty="0">
                <a:solidFill>
                  <a:schemeClr val="tx1"/>
                </a:solidFill>
              </a:rPr>
              <a:t>ensure optimisation of cash balances in the IF Account;</a:t>
            </a:r>
          </a:p>
          <a:p>
            <a:pPr marL="228600" indent="-228600">
              <a:spcAft>
                <a:spcPts val="500"/>
              </a:spcAft>
              <a:buFont typeface="+mj-lt"/>
              <a:buAutoNum type="arabicPeriod"/>
            </a:pPr>
            <a:r>
              <a:rPr lang="en-ZA" sz="1050" b="1" dirty="0">
                <a:solidFill>
                  <a:schemeClr val="tx1"/>
                </a:solidFill>
              </a:rPr>
              <a:t>appoint the Chairperson of the IFSAC</a:t>
            </a:r>
            <a:r>
              <a:rPr lang="en-ZA" sz="1050" dirty="0">
                <a:solidFill>
                  <a:schemeClr val="tx1"/>
                </a:solidFill>
              </a:rPr>
              <a:t>;</a:t>
            </a:r>
          </a:p>
          <a:p>
            <a:pPr marL="228600" indent="-228600">
              <a:spcAft>
                <a:spcPts val="500"/>
              </a:spcAft>
              <a:buFont typeface="+mj-lt"/>
              <a:buAutoNum type="arabicPeriod"/>
            </a:pPr>
            <a:r>
              <a:rPr lang="en-ZA" sz="1050" b="1" dirty="0">
                <a:solidFill>
                  <a:schemeClr val="tx1"/>
                </a:solidFill>
              </a:rPr>
              <a:t>nominate</a:t>
            </a:r>
            <a:r>
              <a:rPr lang="en-ZA" sz="1050" dirty="0">
                <a:solidFill>
                  <a:schemeClr val="tx1"/>
                </a:solidFill>
              </a:rPr>
              <a:t> a </a:t>
            </a:r>
            <a:r>
              <a:rPr lang="en-ZA" sz="1050" b="1" dirty="0">
                <a:solidFill>
                  <a:schemeClr val="tx1"/>
                </a:solidFill>
              </a:rPr>
              <a:t>representative to serve on IFSAC</a:t>
            </a:r>
            <a:r>
              <a:rPr lang="en-ZA" sz="1050" dirty="0">
                <a:solidFill>
                  <a:schemeClr val="tx1"/>
                </a:solidFill>
              </a:rPr>
              <a:t>;</a:t>
            </a:r>
          </a:p>
          <a:p>
            <a:pPr marL="228600" indent="-228600">
              <a:spcAft>
                <a:spcPts val="500"/>
              </a:spcAft>
              <a:buFont typeface="+mj-lt"/>
              <a:buAutoNum type="arabicPeriod"/>
            </a:pPr>
            <a:r>
              <a:rPr lang="en-ZA" sz="1050" dirty="0">
                <a:solidFill>
                  <a:schemeClr val="tx1"/>
                </a:solidFill>
              </a:rPr>
              <a:t>act as </a:t>
            </a:r>
            <a:r>
              <a:rPr lang="en-ZA" sz="1050" b="1" dirty="0">
                <a:solidFill>
                  <a:schemeClr val="tx1"/>
                </a:solidFill>
              </a:rPr>
              <a:t>secretariat for the IFSAC</a:t>
            </a:r>
            <a:r>
              <a:rPr lang="en-ZA" sz="1050" dirty="0">
                <a:solidFill>
                  <a:schemeClr val="tx1"/>
                </a:solidFill>
              </a:rPr>
              <a:t>;</a:t>
            </a:r>
          </a:p>
          <a:p>
            <a:pPr marL="228600" indent="-228600">
              <a:spcAft>
                <a:spcPts val="500"/>
              </a:spcAft>
              <a:buFont typeface="+mj-lt"/>
              <a:buAutoNum type="arabicPeriod"/>
            </a:pPr>
            <a:r>
              <a:rPr lang="en-ZA" sz="1050" dirty="0">
                <a:solidFill>
                  <a:schemeClr val="tx1"/>
                </a:solidFill>
              </a:rPr>
              <a:t>utilise its own recruitment procedures and policies to recruit the Resources for the Infrastructure Fund; </a:t>
            </a:r>
          </a:p>
          <a:p>
            <a:pPr marL="228600" indent="-228600">
              <a:spcAft>
                <a:spcPts val="500"/>
              </a:spcAft>
              <a:buFont typeface="+mj-lt"/>
              <a:buAutoNum type="arabicPeriod"/>
            </a:pPr>
            <a:r>
              <a:rPr lang="en-ZA" sz="1050" dirty="0">
                <a:solidFill>
                  <a:schemeClr val="tx1"/>
                </a:solidFill>
              </a:rPr>
              <a:t>utilise its own procurement procedures and policies to procure Project Advisors once they have been duly appointed, to manage them; </a:t>
            </a:r>
          </a:p>
          <a:p>
            <a:pPr marL="228600" indent="-228600">
              <a:spcAft>
                <a:spcPts val="500"/>
              </a:spcAft>
              <a:buFont typeface="+mj-lt"/>
              <a:buAutoNum type="arabicPeriod"/>
            </a:pPr>
            <a:r>
              <a:rPr lang="en-ZA" sz="1050" b="1" dirty="0">
                <a:solidFill>
                  <a:schemeClr val="tx1"/>
                </a:solidFill>
              </a:rPr>
              <a:t>where required, provide procurement support </a:t>
            </a:r>
            <a:r>
              <a:rPr lang="en-ZA" sz="1050" dirty="0">
                <a:solidFill>
                  <a:schemeClr val="tx1"/>
                </a:solidFill>
              </a:rPr>
              <a:t>for the Project </a:t>
            </a:r>
            <a:r>
              <a:rPr lang="en-ZA" sz="1050" b="1" dirty="0">
                <a:solidFill>
                  <a:schemeClr val="tx1"/>
                </a:solidFill>
              </a:rPr>
              <a:t>on behalf of the Project Owners</a:t>
            </a:r>
            <a:r>
              <a:rPr lang="en-ZA" sz="1050" dirty="0">
                <a:solidFill>
                  <a:schemeClr val="tx1"/>
                </a:solidFill>
              </a:rPr>
              <a:t>; and</a:t>
            </a:r>
          </a:p>
          <a:p>
            <a:pPr marL="228600" indent="-228600">
              <a:spcAft>
                <a:spcPts val="500"/>
              </a:spcAft>
              <a:buFont typeface="+mj-lt"/>
              <a:buAutoNum type="arabicPeriod"/>
            </a:pPr>
            <a:r>
              <a:rPr lang="en-ZA" sz="1050" dirty="0">
                <a:solidFill>
                  <a:schemeClr val="tx1"/>
                </a:solidFill>
              </a:rPr>
              <a:t>perform any other tasks that may be necessary to give effect to this Agreement in accordance with the terms and conditions of this Agreement.</a:t>
            </a:r>
          </a:p>
          <a:p>
            <a:pPr marL="228600" indent="-228600">
              <a:spcAft>
                <a:spcPts val="400"/>
              </a:spcAft>
              <a:buFont typeface="+mj-lt"/>
              <a:buAutoNum type="arabicPeriod"/>
            </a:pPr>
            <a:endParaRPr lang="en-ZA" sz="1000" dirty="0">
              <a:solidFill>
                <a:schemeClr val="tx1"/>
              </a:solidFill>
            </a:endParaRPr>
          </a:p>
        </p:txBody>
      </p:sp>
      <p:sp>
        <p:nvSpPr>
          <p:cNvPr id="7" name="TextBox 6"/>
          <p:cNvSpPr txBox="1"/>
          <p:nvPr/>
        </p:nvSpPr>
        <p:spPr>
          <a:xfrm>
            <a:off x="11358282" y="6521018"/>
            <a:ext cx="301686" cy="369332"/>
          </a:xfrm>
          <a:prstGeom prst="rect">
            <a:avLst/>
          </a:prstGeom>
          <a:noFill/>
        </p:spPr>
        <p:txBody>
          <a:bodyPr wrap="none" rtlCol="0">
            <a:spAutoFit/>
          </a:bodyPr>
          <a:lstStyle/>
          <a:p>
            <a:r>
              <a:rPr lang="en-ZA" dirty="0"/>
              <a:t>8</a:t>
            </a:r>
          </a:p>
        </p:txBody>
      </p:sp>
    </p:spTree>
    <p:extLst>
      <p:ext uri="{BB962C8B-B14F-4D97-AF65-F5344CB8AC3E}">
        <p14:creationId xmlns:p14="http://schemas.microsoft.com/office/powerpoint/2010/main" val="2224874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E07Syl7Yk6yMof.a7Pu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E07Syl7Yk6yMof.a7Pu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E07Syl7Yk6yMof.a7Pu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E07Syl7Yk6yMof.a7Pu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E07Syl7Yk6yMof.a7Pun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17670</TotalTime>
  <Words>3798</Words>
  <Application>Microsoft Office PowerPoint</Application>
  <PresentationFormat>Widescreen</PresentationFormat>
  <Paragraphs>678</Paragraphs>
  <Slides>23</Slides>
  <Notes>14</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Aharoni</vt:lpstr>
      <vt:lpstr>Arial</vt:lpstr>
      <vt:lpstr>Arial Body</vt:lpstr>
      <vt:lpstr>Arial Narrow</vt:lpstr>
      <vt:lpstr>Calibri</vt:lpstr>
      <vt:lpstr>Calibri Light</vt:lpstr>
      <vt:lpstr>Courier New</vt:lpstr>
      <vt:lpstr>Gulim</vt:lpstr>
      <vt:lpstr>HGGothicE</vt:lpstr>
      <vt:lpstr>Segoe UI</vt:lpstr>
      <vt:lpstr>Times New Roman</vt:lpstr>
      <vt:lpstr>Wingdings</vt:lpstr>
      <vt:lpstr>Office Theme</vt:lpstr>
      <vt:lpstr>Briefing by the DPWI, DBSA and National Treasury on the working relationship; impact on organograms of each institution; and oversight responsibilities emerging from their 17 August 2020 memorandum of understanding to manage the R100 billion Infrastructure Fund and deliver strategic infrastructure in South Africa </vt:lpstr>
      <vt:lpstr>ACRONYMS  </vt:lpstr>
      <vt:lpstr>PowerPoint Presentation</vt:lpstr>
      <vt:lpstr>INFRASTRUCTURE FUND</vt:lpstr>
      <vt:lpstr>PowerPoint Presentation</vt:lpstr>
      <vt:lpstr>INFRASTRUCTURE FUND</vt:lpstr>
      <vt:lpstr>INFRASTRUCTURE FUND</vt:lpstr>
      <vt:lpstr>INFRASTRUCTURE FUND</vt:lpstr>
      <vt:lpstr>INFRASTRUCTURE FUND</vt:lpstr>
      <vt:lpstr>INFRASTRUCTURE FUND</vt:lpstr>
      <vt:lpstr>PowerPoint Presentation</vt:lpstr>
      <vt:lpstr>INFRASTRUCTURE SOUTH AFRICA  Infrastructure projects evaluation and appraisal – Governance Framework </vt:lpstr>
      <vt:lpstr>PowerPoint Presentation</vt:lpstr>
      <vt:lpstr>WORKING RELATIONSHIP BETWEEN ISA AND IF </vt:lpstr>
      <vt:lpstr>INFRASTRUCTURE FUND</vt:lpstr>
      <vt:lpstr>PowerPoint Presentation</vt:lpstr>
      <vt:lpstr>CONTENTS</vt:lpstr>
      <vt:lpstr>PROGRAMMES / PROJECTS: ADVANCED PROJECTS</vt:lpstr>
      <vt:lpstr>PROGRAMMES / PROJECTS: CONFIRMATION OF BFI 2022 SUBMISSIONS (1 of 3)</vt:lpstr>
      <vt:lpstr>PROGRAMMES / PROJECTS: CONFIRMATION OF BFI 2022 SUBMISSIONS (2 of 3)</vt:lpstr>
      <vt:lpstr>PROGRAMMES / PROJECTS: BFI SUBMITTED - NATIONAL FOOTPRINT (3 of 3)</vt:lpstr>
      <vt:lpstr>PowerPoint Presentation</vt:lpstr>
      <vt:lpstr>PowerPoint Presentation</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 INFRASTRUCTURE INVESTMENT PLAN</dc:title>
  <dc:creator>Mameetse Masemola</dc:creator>
  <cp:lastModifiedBy>Leigh-Anne Jansen</cp:lastModifiedBy>
  <cp:revision>52</cp:revision>
  <cp:lastPrinted>2022-11-21T07:26:06Z</cp:lastPrinted>
  <dcterms:created xsi:type="dcterms:W3CDTF">2022-10-24T18:10:26Z</dcterms:created>
  <dcterms:modified xsi:type="dcterms:W3CDTF">2022-11-22T11:31:59Z</dcterms:modified>
</cp:coreProperties>
</file>