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5"/>
  </p:sldMasterIdLst>
  <p:notesMasterIdLst>
    <p:notesMasterId r:id="rId76"/>
  </p:notesMasterIdLst>
  <p:handoutMasterIdLst>
    <p:handoutMasterId r:id="rId77"/>
  </p:handoutMasterIdLst>
  <p:sldIdLst>
    <p:sldId id="1009" r:id="rId6"/>
    <p:sldId id="1176" r:id="rId7"/>
    <p:sldId id="1162" r:id="rId8"/>
    <p:sldId id="1255" r:id="rId9"/>
    <p:sldId id="1256" r:id="rId10"/>
    <p:sldId id="1245" r:id="rId11"/>
    <p:sldId id="1017" r:id="rId12"/>
    <p:sldId id="1018" r:id="rId13"/>
    <p:sldId id="1020" r:id="rId14"/>
    <p:sldId id="1037" r:id="rId15"/>
    <p:sldId id="1134" r:id="rId16"/>
    <p:sldId id="1257" r:id="rId17"/>
    <p:sldId id="1258" r:id="rId18"/>
    <p:sldId id="1229" r:id="rId19"/>
    <p:sldId id="1038" r:id="rId20"/>
    <p:sldId id="1056" r:id="rId21"/>
    <p:sldId id="1259" r:id="rId22"/>
    <p:sldId id="1274" r:id="rId23"/>
    <p:sldId id="1273" r:id="rId24"/>
    <p:sldId id="1262" r:id="rId25"/>
    <p:sldId id="1271" r:id="rId26"/>
    <p:sldId id="1270" r:id="rId27"/>
    <p:sldId id="1064" r:id="rId28"/>
    <p:sldId id="1065" r:id="rId29"/>
    <p:sldId id="1264" r:id="rId30"/>
    <p:sldId id="1265" r:id="rId31"/>
    <p:sldId id="1266" r:id="rId32"/>
    <p:sldId id="1232" r:id="rId33"/>
    <p:sldId id="1241" r:id="rId34"/>
    <p:sldId id="1175" r:id="rId35"/>
    <p:sldId id="1092" r:id="rId36"/>
    <p:sldId id="1197" r:id="rId37"/>
    <p:sldId id="1196" r:id="rId38"/>
    <p:sldId id="1093" r:id="rId39"/>
    <p:sldId id="1140" r:id="rId40"/>
    <p:sldId id="1141" r:id="rId41"/>
    <p:sldId id="1145" r:id="rId42"/>
    <p:sldId id="1164" r:id="rId43"/>
    <p:sldId id="1146" r:id="rId44"/>
    <p:sldId id="1244" r:id="rId45"/>
    <p:sldId id="1148" r:id="rId46"/>
    <p:sldId id="1166" r:id="rId47"/>
    <p:sldId id="1150" r:id="rId48"/>
    <p:sldId id="1167" r:id="rId49"/>
    <p:sldId id="1267" r:id="rId50"/>
    <p:sldId id="1152" r:id="rId51"/>
    <p:sldId id="1168" r:id="rId52"/>
    <p:sldId id="1154" r:id="rId53"/>
    <p:sldId id="1169" r:id="rId54"/>
    <p:sldId id="1275" r:id="rId55"/>
    <p:sldId id="1177" r:id="rId56"/>
    <p:sldId id="1178" r:id="rId57"/>
    <p:sldId id="1246" r:id="rId58"/>
    <p:sldId id="1180" r:id="rId59"/>
    <p:sldId id="1247" r:id="rId60"/>
    <p:sldId id="1182" r:id="rId61"/>
    <p:sldId id="1248" r:id="rId62"/>
    <p:sldId id="1249" r:id="rId63"/>
    <p:sldId id="1184" r:id="rId64"/>
    <p:sldId id="1186" r:id="rId65"/>
    <p:sldId id="1250" r:id="rId66"/>
    <p:sldId id="1188" r:id="rId67"/>
    <p:sldId id="1251" r:id="rId68"/>
    <p:sldId id="1190" r:id="rId69"/>
    <p:sldId id="1252" r:id="rId70"/>
    <p:sldId id="1192" r:id="rId71"/>
    <p:sldId id="1253" r:id="rId72"/>
    <p:sldId id="1194" r:id="rId73"/>
    <p:sldId id="1254" r:id="rId74"/>
    <p:sldId id="1133" r:id="rId75"/>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76"/>
    <a:srgbClr val="DBE5F1"/>
    <a:srgbClr val="CC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12" autoAdjust="0"/>
    <p:restoredTop sz="93979" autoAdjust="0"/>
  </p:normalViewPr>
  <p:slideViewPr>
    <p:cSldViewPr snapToGrid="0">
      <p:cViewPr varScale="1">
        <p:scale>
          <a:sx n="69" d="100"/>
          <a:sy n="69" d="100"/>
        </p:scale>
        <p:origin x="556" y="36"/>
      </p:cViewPr>
      <p:guideLst/>
    </p:cSldViewPr>
  </p:slideViewPr>
  <p:notesTextViewPr>
    <p:cViewPr>
      <p:scale>
        <a:sx n="1" d="1"/>
        <a:sy n="1" d="1"/>
      </p:scale>
      <p:origin x="0" y="0"/>
    </p:cViewPr>
  </p:notesTextViewPr>
  <p:sorterViewPr>
    <p:cViewPr>
      <p:scale>
        <a:sx n="90" d="100"/>
        <a:sy n="90" d="100"/>
      </p:scale>
      <p:origin x="0" y="-321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446069173880262E-2"/>
          <c:y val="5.4535296885059176E-2"/>
          <c:w val="0.93799746878964563"/>
          <c:h val="0.74726266528004759"/>
        </c:manualLayout>
      </c:layout>
      <c:lineChart>
        <c:grouping val="standard"/>
        <c:varyColors val="0"/>
        <c:ser>
          <c:idx val="0"/>
          <c:order val="0"/>
          <c:tx>
            <c:strRef>
              <c:f>Sheet5!$A$13</c:f>
              <c:strCache>
                <c:ptCount val="1"/>
                <c:pt idx="0">
                  <c:v>2021/2022</c:v>
                </c:pt>
              </c:strCache>
            </c:strRef>
          </c:tx>
          <c:spPr>
            <a:ln w="28575" cap="rnd">
              <a:solidFill>
                <a:srgbClr val="3E8853">
                  <a:lumMod val="75000"/>
                </a:srgbClr>
              </a:solidFill>
              <a:round/>
            </a:ln>
            <a:effectLst/>
          </c:spPr>
          <c:marker>
            <c:symbol val="none"/>
          </c:marker>
          <c:dLbls>
            <c:dLbl>
              <c:idx val="1"/>
              <c:layout>
                <c:manualLayout>
                  <c:x val="-3.5991619649133749E-2"/>
                  <c:y val="-3.5377358490566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AB-4D8E-B4C2-04F2F7D34CB2}"/>
                </c:ext>
              </c:extLst>
            </c:dLbl>
            <c:dLbl>
              <c:idx val="2"/>
              <c:layout>
                <c:manualLayout>
                  <c:x val="-1.5365185653751079E-2"/>
                  <c:y val="3.68679740504134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BD-4CBF-B64B-4557DB79977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Sheet5!$B$12:$D$12</c:f>
              <c:strCache>
                <c:ptCount val="3"/>
                <c:pt idx="0">
                  <c:v>July</c:v>
                </c:pt>
                <c:pt idx="1">
                  <c:v>August</c:v>
                </c:pt>
                <c:pt idx="2">
                  <c:v>September</c:v>
                </c:pt>
              </c:strCache>
            </c:strRef>
          </c:cat>
          <c:val>
            <c:numRef>
              <c:f>Sheet5!$B$13:$D$13</c:f>
              <c:numCache>
                <c:formatCode>General</c:formatCode>
                <c:ptCount val="3"/>
                <c:pt idx="0">
                  <c:v>6</c:v>
                </c:pt>
                <c:pt idx="1">
                  <c:v>11</c:v>
                </c:pt>
                <c:pt idx="2">
                  <c:v>7</c:v>
                </c:pt>
              </c:numCache>
            </c:numRef>
          </c:val>
          <c:smooth val="0"/>
          <c:extLst>
            <c:ext xmlns:c16="http://schemas.microsoft.com/office/drawing/2014/chart" uri="{C3380CC4-5D6E-409C-BE32-E72D297353CC}">
              <c16:uniqueId val="{00000000-7ABD-4CBF-B64B-4557DB79977E}"/>
            </c:ext>
          </c:extLst>
        </c:ser>
        <c:ser>
          <c:idx val="1"/>
          <c:order val="1"/>
          <c:tx>
            <c:strRef>
              <c:f>Sheet5!$A$14</c:f>
              <c:strCache>
                <c:ptCount val="1"/>
                <c:pt idx="0">
                  <c:v>2022/2023</c:v>
                </c:pt>
              </c:strCache>
            </c:strRef>
          </c:tx>
          <c:spPr>
            <a:ln w="28575" cap="rnd">
              <a:solidFill>
                <a:srgbClr val="2683C6">
                  <a:lumMod val="75000"/>
                </a:srgbClr>
              </a:solidFill>
              <a:round/>
            </a:ln>
            <a:effectLst/>
          </c:spPr>
          <c:marker>
            <c:symbol val="none"/>
          </c:marker>
          <c:dLbls>
            <c:dLbl>
              <c:idx val="1"/>
              <c:layout>
                <c:manualLayout>
                  <c:x val="-1.9497707755069937E-2"/>
                  <c:y val="2.6605135442975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BD-4CBF-B64B-4557DB79977E}"/>
                </c:ext>
              </c:extLst>
            </c:dLbl>
            <c:dLbl>
              <c:idx val="2"/>
              <c:layout>
                <c:manualLayout>
                  <c:x val="-1.6577432863220047E-2"/>
                  <c:y val="-4.7169811320754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C1-4B3E-8EFA-A4139EFB266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Sheet5!$B$12:$D$12</c:f>
              <c:strCache>
                <c:ptCount val="3"/>
                <c:pt idx="0">
                  <c:v>July</c:v>
                </c:pt>
                <c:pt idx="1">
                  <c:v>August</c:v>
                </c:pt>
                <c:pt idx="2">
                  <c:v>September</c:v>
                </c:pt>
              </c:strCache>
            </c:strRef>
          </c:cat>
          <c:val>
            <c:numRef>
              <c:f>Sheet5!$B$14:$D$14</c:f>
              <c:numCache>
                <c:formatCode>General</c:formatCode>
                <c:ptCount val="3"/>
                <c:pt idx="0">
                  <c:v>6</c:v>
                </c:pt>
                <c:pt idx="1">
                  <c:v>7</c:v>
                </c:pt>
                <c:pt idx="2">
                  <c:v>9</c:v>
                </c:pt>
              </c:numCache>
            </c:numRef>
          </c:val>
          <c:smooth val="0"/>
          <c:extLst>
            <c:ext xmlns:c16="http://schemas.microsoft.com/office/drawing/2014/chart" uri="{C3380CC4-5D6E-409C-BE32-E72D297353CC}">
              <c16:uniqueId val="{00000002-7ABD-4CBF-B64B-4557DB79977E}"/>
            </c:ext>
          </c:extLst>
        </c:ser>
        <c:dLbls>
          <c:dLblPos val="l"/>
          <c:showLegendKey val="0"/>
          <c:showVal val="1"/>
          <c:showCatName val="0"/>
          <c:showSerName val="0"/>
          <c:showPercent val="0"/>
          <c:showBubbleSize val="0"/>
        </c:dLbls>
        <c:smooth val="0"/>
        <c:axId val="1004386479"/>
        <c:axId val="1004382319"/>
      </c:lineChart>
      <c:catAx>
        <c:axId val="1004386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04382319"/>
        <c:crosses val="autoZero"/>
        <c:auto val="1"/>
        <c:lblAlgn val="ctr"/>
        <c:lblOffset val="100"/>
        <c:noMultiLvlLbl val="0"/>
      </c:catAx>
      <c:valAx>
        <c:axId val="100438231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04386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7CA68-02D1-464E-8C9F-CAFDBF984CFC}" type="doc">
      <dgm:prSet loTypeId="urn:microsoft.com/office/officeart/2005/8/layout/vList3" loCatId="picture" qsTypeId="urn:microsoft.com/office/officeart/2005/8/quickstyle/3d5" qsCatId="3D" csTypeId="urn:microsoft.com/office/officeart/2005/8/colors/accent5_4" csCatId="accent5" phldr="1"/>
      <dgm:spPr/>
      <dgm:t>
        <a:bodyPr/>
        <a:lstStyle/>
        <a:p>
          <a:endParaRPr lang="en-ZA"/>
        </a:p>
      </dgm:t>
    </dgm:pt>
    <dgm:pt modelId="{2A4CB3C7-947A-4476-AE7D-3EACEFCD1F46}">
      <dgm:prSet custT="1"/>
      <dgm:spPr>
        <a:xfrm rot="10800000">
          <a:off x="810867" y="461395"/>
          <a:ext cx="1860793" cy="937392"/>
        </a:xfrm>
        <a:prstGeom prst="homePlate">
          <a:avLst/>
        </a:prstGeom>
        <a:solidFill>
          <a:srgbClr val="5B9BD5">
            <a:shade val="50000"/>
            <a:hueOff val="0"/>
            <a:satOff val="0"/>
            <a:lumOff val="0"/>
            <a:alphaOff val="0"/>
          </a:srgbClr>
        </a:solidFill>
        <a:ln>
          <a:noFill/>
        </a:ln>
        <a:effectLst/>
        <a:sp3d extrusionH="381000" contourW="38100" prstMaterial="matte">
          <a:contourClr>
            <a:sysClr val="window" lastClr="FFFFFF"/>
          </a:contourClr>
        </a:sp3d>
      </dgm:spPr>
      <dgm:t>
        <a:bodyPr/>
        <a:lstStyle/>
        <a:p>
          <a:r>
            <a:rPr lang="en-ZA" sz="1800" b="1" dirty="0" smtClean="0">
              <a:solidFill>
                <a:sysClr val="windowText" lastClr="000000"/>
              </a:solidFill>
              <a:latin typeface="Calibri" panose="020F0502020204030204"/>
              <a:ea typeface="+mn-ea"/>
              <a:cs typeface="+mn-cs"/>
            </a:rPr>
            <a:t>2 </a:t>
          </a:r>
          <a:r>
            <a:rPr lang="en-ZA" sz="1200" b="1" dirty="0" smtClean="0">
              <a:solidFill>
                <a:sysClr val="windowText" lastClr="000000"/>
              </a:solidFill>
              <a:latin typeface="Calibri" panose="020F0502020204030204"/>
              <a:ea typeface="+mn-ea"/>
              <a:cs typeface="+mn-cs"/>
            </a:rPr>
            <a:t>Theft of motor vehicles or cycles</a:t>
          </a:r>
          <a:endParaRPr lang="en-ZA" sz="1200" b="1" dirty="0">
            <a:solidFill>
              <a:sysClr val="windowText" lastClr="000000"/>
            </a:solidFill>
            <a:latin typeface="Calibri" panose="020F0502020204030204"/>
            <a:ea typeface="+mn-ea"/>
            <a:cs typeface="+mn-cs"/>
          </a:endParaRPr>
        </a:p>
      </dgm:t>
    </dgm:pt>
    <dgm:pt modelId="{D56E57BC-33B0-481B-B0B8-321767070210}" type="parTrans" cxnId="{4A84ECED-9996-45E4-91B0-F48D42697133}">
      <dgm:prSet/>
      <dgm:spPr/>
      <dgm:t>
        <a:bodyPr/>
        <a:lstStyle/>
        <a:p>
          <a:endParaRPr lang="en-ZA" sz="1200" b="1">
            <a:solidFill>
              <a:schemeClr val="tx1"/>
            </a:solidFill>
          </a:endParaRPr>
        </a:p>
      </dgm:t>
    </dgm:pt>
    <dgm:pt modelId="{B5261EDF-DC9D-4C75-B1DF-CC5F6AD871A4}" type="sibTrans" cxnId="{4A84ECED-9996-45E4-91B0-F48D42697133}">
      <dgm:prSet/>
      <dgm:spPr/>
      <dgm:t>
        <a:bodyPr/>
        <a:lstStyle/>
        <a:p>
          <a:endParaRPr lang="en-ZA" sz="1200" b="1">
            <a:solidFill>
              <a:schemeClr val="tx1"/>
            </a:solidFill>
          </a:endParaRPr>
        </a:p>
      </dgm:t>
    </dgm:pt>
    <dgm:pt modelId="{49AC81B1-8BA3-45D8-B3D7-5F1F5ECAD013}">
      <dgm:prSet custT="1"/>
      <dgm:spPr>
        <a:xfrm rot="10800000">
          <a:off x="703044" y="4342956"/>
          <a:ext cx="1860793" cy="841440"/>
        </a:xfrm>
        <a:prstGeom prst="homePlate">
          <a:avLst/>
        </a:prstGeom>
        <a:solidFill>
          <a:srgbClr val="5B9BD5">
            <a:shade val="50000"/>
            <a:hueOff val="111419"/>
            <a:satOff val="2985"/>
            <a:lumOff val="13151"/>
            <a:alphaOff val="0"/>
          </a:srgbClr>
        </a:solidFill>
        <a:ln>
          <a:noFill/>
        </a:ln>
        <a:effectLst/>
        <a:sp3d extrusionH="381000" contourW="38100" prstMaterial="matte">
          <a:contourClr>
            <a:sysClr val="window" lastClr="FFFFFF"/>
          </a:contourClr>
        </a:sp3d>
      </dgm:spPr>
      <dgm:t>
        <a:bodyPr/>
        <a:lstStyle/>
        <a:p>
          <a:r>
            <a:rPr lang="en-ZA" sz="1800" b="1" dirty="0" smtClean="0">
              <a:solidFill>
                <a:sysClr val="windowText" lastClr="000000"/>
              </a:solidFill>
              <a:latin typeface="Calibri" panose="020F0502020204030204"/>
              <a:ea typeface="+mn-ea"/>
              <a:cs typeface="+mn-cs"/>
            </a:rPr>
            <a:t>6 </a:t>
          </a:r>
          <a:r>
            <a:rPr lang="en-ZA" sz="1200" b="1" dirty="0" smtClean="0">
              <a:solidFill>
                <a:sysClr val="windowText" lastClr="000000"/>
              </a:solidFill>
              <a:latin typeface="Calibri" panose="020F0502020204030204"/>
              <a:ea typeface="+mn-ea"/>
              <a:cs typeface="+mn-cs"/>
            </a:rPr>
            <a:t>Robbery at residential premises</a:t>
          </a:r>
          <a:endParaRPr lang="en-ZA" sz="1200" b="1" dirty="0">
            <a:solidFill>
              <a:sysClr val="windowText" lastClr="000000"/>
            </a:solidFill>
            <a:latin typeface="Calibri" panose="020F0502020204030204"/>
            <a:ea typeface="+mn-ea"/>
            <a:cs typeface="+mn-cs"/>
          </a:endParaRPr>
        </a:p>
      </dgm:t>
    </dgm:pt>
    <dgm:pt modelId="{45AFF7CB-1C74-4DE0-AEA5-EFDF71487F16}" type="parTrans" cxnId="{345465BF-7556-43FB-BEA5-7F739372B751}">
      <dgm:prSet/>
      <dgm:spPr/>
      <dgm:t>
        <a:bodyPr/>
        <a:lstStyle/>
        <a:p>
          <a:endParaRPr lang="en-ZA" sz="1200" b="1">
            <a:solidFill>
              <a:schemeClr val="tx1"/>
            </a:solidFill>
          </a:endParaRPr>
        </a:p>
      </dgm:t>
    </dgm:pt>
    <dgm:pt modelId="{E859C081-C2A2-415B-AAFA-C3660D8C8872}" type="sibTrans" cxnId="{345465BF-7556-43FB-BEA5-7F739372B751}">
      <dgm:prSet/>
      <dgm:spPr/>
      <dgm:t>
        <a:bodyPr/>
        <a:lstStyle/>
        <a:p>
          <a:endParaRPr lang="en-ZA" sz="1200" b="1">
            <a:solidFill>
              <a:schemeClr val="tx1"/>
            </a:solidFill>
          </a:endParaRPr>
        </a:p>
      </dgm:t>
    </dgm:pt>
    <dgm:pt modelId="{B9992551-761F-4F08-BC99-29264FB0A651}">
      <dgm:prSet custT="1"/>
      <dgm:spPr>
        <a:xfrm rot="10800000">
          <a:off x="703044" y="1860558"/>
          <a:ext cx="1860793" cy="937392"/>
        </a:xfrm>
        <a:prstGeom prst="homePlate">
          <a:avLst/>
        </a:prstGeom>
        <a:solidFill>
          <a:srgbClr val="5B9BD5">
            <a:shade val="50000"/>
            <a:hueOff val="111419"/>
            <a:satOff val="2985"/>
            <a:lumOff val="13151"/>
            <a:alphaOff val="0"/>
          </a:srgbClr>
        </a:solidFill>
        <a:ln>
          <a:noFill/>
        </a:ln>
        <a:effectLst/>
        <a:sp3d extrusionH="381000" contourW="38100" prstMaterial="matte">
          <a:contourClr>
            <a:sysClr val="window" lastClr="FFFFFF"/>
          </a:contourClr>
        </a:sp3d>
      </dgm:spPr>
      <dgm:t>
        <a:bodyPr/>
        <a:lstStyle/>
        <a:p>
          <a:pPr algn="l"/>
          <a:r>
            <a:rPr lang="en-ZA" sz="1800" b="1" dirty="0" smtClean="0">
              <a:solidFill>
                <a:sysClr val="windowText" lastClr="000000"/>
              </a:solidFill>
              <a:latin typeface="Calibri" panose="020F0502020204030204"/>
              <a:ea typeface="+mn-ea"/>
              <a:cs typeface="+mn-cs"/>
            </a:rPr>
            <a:t> 1 </a:t>
          </a:r>
          <a:r>
            <a:rPr lang="en-ZA" sz="1200" b="1" dirty="0" smtClean="0">
              <a:solidFill>
                <a:sysClr val="windowText" lastClr="000000"/>
              </a:solidFill>
              <a:latin typeface="Calibri" panose="020F0502020204030204"/>
              <a:ea typeface="+mn-ea"/>
              <a:cs typeface="+mn-cs"/>
            </a:rPr>
            <a:t>Assault with the intent to inflict grievous bodily harm.</a:t>
          </a:r>
          <a:endParaRPr lang="en-ZA" sz="1200" b="1" dirty="0">
            <a:solidFill>
              <a:sysClr val="windowText" lastClr="000000"/>
            </a:solidFill>
            <a:latin typeface="Calibri" panose="020F0502020204030204"/>
            <a:ea typeface="+mn-ea"/>
            <a:cs typeface="+mn-cs"/>
          </a:endParaRPr>
        </a:p>
      </dgm:t>
    </dgm:pt>
    <dgm:pt modelId="{0E667EB3-C9B0-4D99-B444-16A514BE878D}" type="parTrans" cxnId="{7FEEF115-BA20-4669-B74D-B67C026BC494}">
      <dgm:prSet/>
      <dgm:spPr/>
      <dgm:t>
        <a:bodyPr/>
        <a:lstStyle/>
        <a:p>
          <a:endParaRPr lang="en-ZA" sz="1200" b="1">
            <a:solidFill>
              <a:schemeClr val="tx1"/>
            </a:solidFill>
          </a:endParaRPr>
        </a:p>
      </dgm:t>
    </dgm:pt>
    <dgm:pt modelId="{0A8FCF62-AF4A-45A2-ADDF-8D3B8541ABAA}" type="sibTrans" cxnId="{7FEEF115-BA20-4669-B74D-B67C026BC494}">
      <dgm:prSet/>
      <dgm:spPr/>
      <dgm:t>
        <a:bodyPr/>
        <a:lstStyle/>
        <a:p>
          <a:endParaRPr lang="en-ZA" sz="1200" b="1">
            <a:solidFill>
              <a:schemeClr val="tx1"/>
            </a:solidFill>
          </a:endParaRPr>
        </a:p>
      </dgm:t>
    </dgm:pt>
    <dgm:pt modelId="{88E21908-B69E-4FA9-B0AD-3B2FB20C142A}">
      <dgm:prSet custT="1"/>
      <dgm:spPr>
        <a:xfrm rot="10800000">
          <a:off x="703044" y="3077769"/>
          <a:ext cx="1860793" cy="937392"/>
        </a:xfrm>
        <a:prstGeom prst="homePlate">
          <a:avLst/>
        </a:prstGeom>
        <a:solidFill>
          <a:srgbClr val="5B9BD5">
            <a:shade val="50000"/>
            <a:hueOff val="222839"/>
            <a:satOff val="5970"/>
            <a:lumOff val="26302"/>
            <a:alphaOff val="0"/>
          </a:srgbClr>
        </a:solidFill>
        <a:ln>
          <a:noFill/>
        </a:ln>
        <a:effectLst/>
        <a:sp3d extrusionH="381000" contourW="38100" prstMaterial="matte">
          <a:contourClr>
            <a:sysClr val="window" lastClr="FFFFFF"/>
          </a:contourClr>
        </a:sp3d>
      </dgm:spPr>
      <dgm:t>
        <a:bodyPr/>
        <a:lstStyle/>
        <a:p>
          <a:r>
            <a:rPr lang="en-ZA" sz="1800" b="1" dirty="0" smtClean="0">
              <a:solidFill>
                <a:sysClr val="windowText" lastClr="000000"/>
              </a:solidFill>
              <a:latin typeface="Calibri" panose="020F0502020204030204"/>
              <a:ea typeface="+mn-ea"/>
              <a:cs typeface="+mn-cs"/>
            </a:rPr>
            <a:t>1</a:t>
          </a:r>
          <a:r>
            <a:rPr lang="en-ZA" sz="1200" b="1" dirty="0" smtClean="0">
              <a:solidFill>
                <a:sysClr val="windowText" lastClr="000000"/>
              </a:solidFill>
              <a:latin typeface="Calibri" panose="020F0502020204030204"/>
              <a:ea typeface="+mn-ea"/>
              <a:cs typeface="+mn-cs"/>
            </a:rPr>
            <a:t>  Robbery at  Business premises</a:t>
          </a:r>
          <a:endParaRPr lang="en-ZA" sz="1200" b="1" dirty="0">
            <a:solidFill>
              <a:sysClr val="windowText" lastClr="000000"/>
            </a:solidFill>
            <a:latin typeface="Calibri" panose="020F0502020204030204"/>
            <a:ea typeface="+mn-ea"/>
            <a:cs typeface="+mn-cs"/>
          </a:endParaRPr>
        </a:p>
      </dgm:t>
    </dgm:pt>
    <dgm:pt modelId="{32BED9DC-35BC-4A50-A6D3-91FBA02E66BC}" type="sibTrans" cxnId="{FCA88E28-CF9C-4656-A036-FC02BA13B4AC}">
      <dgm:prSet/>
      <dgm:spPr/>
      <dgm:t>
        <a:bodyPr/>
        <a:lstStyle/>
        <a:p>
          <a:endParaRPr lang="en-ZA" sz="1200" b="1">
            <a:solidFill>
              <a:schemeClr val="tx1"/>
            </a:solidFill>
          </a:endParaRPr>
        </a:p>
      </dgm:t>
    </dgm:pt>
    <dgm:pt modelId="{F8C9D1A5-D27B-49E9-86E4-F2EC40BC77D5}" type="parTrans" cxnId="{FCA88E28-CF9C-4656-A036-FC02BA13B4AC}">
      <dgm:prSet/>
      <dgm:spPr/>
      <dgm:t>
        <a:bodyPr/>
        <a:lstStyle/>
        <a:p>
          <a:endParaRPr lang="en-ZA" sz="1200" b="1">
            <a:solidFill>
              <a:schemeClr val="tx1"/>
            </a:solidFill>
          </a:endParaRPr>
        </a:p>
      </dgm:t>
    </dgm:pt>
    <dgm:pt modelId="{0E719983-7C4B-4948-8532-83727B637639}" type="pres">
      <dgm:prSet presAssocID="{E207CA68-02D1-464E-8C9F-CAFDBF984CFC}" presName="linearFlow" presStyleCnt="0">
        <dgm:presLayoutVars>
          <dgm:dir/>
          <dgm:resizeHandles val="exact"/>
        </dgm:presLayoutVars>
      </dgm:prSet>
      <dgm:spPr/>
      <dgm:t>
        <a:bodyPr/>
        <a:lstStyle/>
        <a:p>
          <a:endParaRPr lang="en-ZA"/>
        </a:p>
      </dgm:t>
    </dgm:pt>
    <dgm:pt modelId="{E41FAB11-D965-4B25-B297-293DE9AA74D1}" type="pres">
      <dgm:prSet presAssocID="{2A4CB3C7-947A-4476-AE7D-3EACEFCD1F46}" presName="composite" presStyleCnt="0"/>
      <dgm:spPr/>
      <dgm:t>
        <a:bodyPr/>
        <a:lstStyle/>
        <a:p>
          <a:endParaRPr lang="en-ZA"/>
        </a:p>
      </dgm:t>
    </dgm:pt>
    <dgm:pt modelId="{8469BA9C-1E9E-4A6B-B407-894EF5549B99}" type="pres">
      <dgm:prSet presAssocID="{2A4CB3C7-947A-4476-AE7D-3EACEFCD1F46}" presName="imgShp" presStyleLbl="fgImgPlace1" presStyleIdx="0" presStyleCnt="4" custScaleX="146010" custScaleY="138821"/>
      <dgm:spPr>
        <a:xfrm>
          <a:off x="126524" y="279442"/>
          <a:ext cx="1368686" cy="1301297"/>
        </a:xfrm>
        <a:prstGeom prst="ellipse">
          <a:avLst/>
        </a:prstGeom>
        <a:blipFill rotWithShape="1">
          <a:blip xmlns:r="http://schemas.openxmlformats.org/officeDocument/2006/relationships" r:embed="rId1"/>
          <a:stretch>
            <a:fillRect/>
          </a:stretch>
        </a:blipFill>
        <a:ln>
          <a:noFill/>
        </a:ln>
        <a:effectLst/>
        <a:sp3d z="57150" extrusionH="63500" contourW="12700" prstMaterial="matte">
          <a:contourClr>
            <a:sysClr val="window" lastClr="FFFFFF"/>
          </a:contourClr>
        </a:sp3d>
      </dgm:spPr>
      <dgm:t>
        <a:bodyPr/>
        <a:lstStyle/>
        <a:p>
          <a:endParaRPr lang="en-ZA"/>
        </a:p>
      </dgm:t>
    </dgm:pt>
    <dgm:pt modelId="{4E5C728F-9134-4A41-BFDB-66009A70482D}" type="pres">
      <dgm:prSet presAssocID="{2A4CB3C7-947A-4476-AE7D-3EACEFCD1F46}" presName="txShp" presStyleLbl="node1" presStyleIdx="0" presStyleCnt="4">
        <dgm:presLayoutVars>
          <dgm:bulletEnabled val="1"/>
        </dgm:presLayoutVars>
      </dgm:prSet>
      <dgm:spPr>
        <a:prstGeom prst="homePlate">
          <a:avLst/>
        </a:prstGeom>
      </dgm:spPr>
      <dgm:t>
        <a:bodyPr/>
        <a:lstStyle/>
        <a:p>
          <a:endParaRPr lang="en-ZA"/>
        </a:p>
      </dgm:t>
    </dgm:pt>
    <dgm:pt modelId="{491435EB-AA92-4F88-95F5-D3388DB9696D}" type="pres">
      <dgm:prSet presAssocID="{B5261EDF-DC9D-4C75-B1DF-CC5F6AD871A4}" presName="spacing" presStyleCnt="0"/>
      <dgm:spPr/>
      <dgm:t>
        <a:bodyPr/>
        <a:lstStyle/>
        <a:p>
          <a:endParaRPr lang="en-ZA"/>
        </a:p>
      </dgm:t>
    </dgm:pt>
    <dgm:pt modelId="{7281FB89-F71C-4E69-9B2D-B6ACBD6D2536}" type="pres">
      <dgm:prSet presAssocID="{B9992551-761F-4F08-BC99-29264FB0A651}" presName="composite" presStyleCnt="0"/>
      <dgm:spPr/>
      <dgm:t>
        <a:bodyPr/>
        <a:lstStyle/>
        <a:p>
          <a:endParaRPr lang="en-ZA"/>
        </a:p>
      </dgm:t>
    </dgm:pt>
    <dgm:pt modelId="{E7095ACD-88D9-4E8D-8067-4C0A596A973D}" type="pres">
      <dgm:prSet presAssocID="{B9992551-761F-4F08-BC99-29264FB0A651}" presName="imgShp" presStyleLbl="fgImgPlace1" presStyleIdx="1" presStyleCnt="4"/>
      <dgm:spPr>
        <a:xfrm>
          <a:off x="234348" y="1860558"/>
          <a:ext cx="937392" cy="937392"/>
        </a:xfrm>
        <a:prstGeom prst="ellipse">
          <a:avLst/>
        </a:prstGeom>
        <a:blipFill rotWithShape="1">
          <a:blip xmlns:r="http://schemas.openxmlformats.org/officeDocument/2006/relationships" r:embed="rId2"/>
          <a:stretch>
            <a:fillRect/>
          </a:stretch>
        </a:blipFill>
        <a:ln>
          <a:noFill/>
        </a:ln>
        <a:effectLst/>
        <a:sp3d z="57150" extrusionH="63500" contourW="12700" prstMaterial="matte">
          <a:contourClr>
            <a:sysClr val="window" lastClr="FFFFFF"/>
          </a:contourClr>
        </a:sp3d>
      </dgm:spPr>
      <dgm:t>
        <a:bodyPr/>
        <a:lstStyle/>
        <a:p>
          <a:endParaRPr lang="en-ZA"/>
        </a:p>
      </dgm:t>
    </dgm:pt>
    <dgm:pt modelId="{85D421B7-18FC-4888-8ADA-BE9392189857}" type="pres">
      <dgm:prSet presAssocID="{B9992551-761F-4F08-BC99-29264FB0A651}" presName="txShp" presStyleLbl="node1" presStyleIdx="1" presStyleCnt="4">
        <dgm:presLayoutVars>
          <dgm:bulletEnabled val="1"/>
        </dgm:presLayoutVars>
      </dgm:prSet>
      <dgm:spPr>
        <a:prstGeom prst="homePlate">
          <a:avLst/>
        </a:prstGeom>
      </dgm:spPr>
      <dgm:t>
        <a:bodyPr/>
        <a:lstStyle/>
        <a:p>
          <a:endParaRPr lang="en-ZA"/>
        </a:p>
      </dgm:t>
    </dgm:pt>
    <dgm:pt modelId="{1179D08C-DE5C-4E50-90DF-54726385D9CE}" type="pres">
      <dgm:prSet presAssocID="{0A8FCF62-AF4A-45A2-ADDF-8D3B8541ABAA}" presName="spacing" presStyleCnt="0"/>
      <dgm:spPr/>
      <dgm:t>
        <a:bodyPr/>
        <a:lstStyle/>
        <a:p>
          <a:endParaRPr lang="en-ZA"/>
        </a:p>
      </dgm:t>
    </dgm:pt>
    <dgm:pt modelId="{6ED247A2-6F75-4B2A-BD58-BD850CEBE534}" type="pres">
      <dgm:prSet presAssocID="{88E21908-B69E-4FA9-B0AD-3B2FB20C142A}" presName="composite" presStyleCnt="0"/>
      <dgm:spPr/>
      <dgm:t>
        <a:bodyPr/>
        <a:lstStyle/>
        <a:p>
          <a:endParaRPr lang="en-ZA"/>
        </a:p>
      </dgm:t>
    </dgm:pt>
    <dgm:pt modelId="{D1601C1D-886C-439E-B422-81B9A40D360B}" type="pres">
      <dgm:prSet presAssocID="{88E21908-B69E-4FA9-B0AD-3B2FB20C142A}" presName="imgShp" presStyleLbl="fgImgPlace1" presStyleIdx="2" presStyleCnt="4"/>
      <dgm:spPr>
        <a:xfrm>
          <a:off x="234348" y="3077769"/>
          <a:ext cx="937392" cy="937392"/>
        </a:xfrm>
        <a:prstGeom prst="ellipse">
          <a:avLst/>
        </a:prstGeom>
        <a:blipFill rotWithShape="1">
          <a:blip xmlns:r="http://schemas.openxmlformats.org/officeDocument/2006/relationships" r:embed="rId3"/>
          <a:stretch>
            <a:fillRect/>
          </a:stretch>
        </a:blipFill>
        <a:ln>
          <a:noFill/>
        </a:ln>
        <a:effectLst/>
        <a:sp3d z="57150" extrusionH="63500" contourW="12700" prstMaterial="matte">
          <a:contourClr>
            <a:sysClr val="window" lastClr="FFFFFF"/>
          </a:contourClr>
        </a:sp3d>
      </dgm:spPr>
      <dgm:t>
        <a:bodyPr/>
        <a:lstStyle/>
        <a:p>
          <a:endParaRPr lang="en-ZA"/>
        </a:p>
      </dgm:t>
    </dgm:pt>
    <dgm:pt modelId="{70F4BA03-FF4D-4992-9613-4E59357AD3C2}" type="pres">
      <dgm:prSet presAssocID="{88E21908-B69E-4FA9-B0AD-3B2FB20C142A}" presName="txShp" presStyleLbl="node1" presStyleIdx="2" presStyleCnt="4">
        <dgm:presLayoutVars>
          <dgm:bulletEnabled val="1"/>
        </dgm:presLayoutVars>
      </dgm:prSet>
      <dgm:spPr>
        <a:prstGeom prst="homePlate">
          <a:avLst/>
        </a:prstGeom>
      </dgm:spPr>
      <dgm:t>
        <a:bodyPr/>
        <a:lstStyle/>
        <a:p>
          <a:endParaRPr lang="en-ZA"/>
        </a:p>
      </dgm:t>
    </dgm:pt>
    <dgm:pt modelId="{9EB735D9-A6D7-4B5E-985C-91F4AB648979}" type="pres">
      <dgm:prSet presAssocID="{32BED9DC-35BC-4A50-A6D3-91FBA02E66BC}" presName="spacing" presStyleCnt="0"/>
      <dgm:spPr/>
      <dgm:t>
        <a:bodyPr/>
        <a:lstStyle/>
        <a:p>
          <a:endParaRPr lang="en-ZA"/>
        </a:p>
      </dgm:t>
    </dgm:pt>
    <dgm:pt modelId="{BECA9AC2-FBE0-4751-95B0-51A35E56746B}" type="pres">
      <dgm:prSet presAssocID="{49AC81B1-8BA3-45D8-B3D7-5F1F5ECAD013}" presName="composite" presStyleCnt="0"/>
      <dgm:spPr/>
      <dgm:t>
        <a:bodyPr/>
        <a:lstStyle/>
        <a:p>
          <a:endParaRPr lang="en-ZA"/>
        </a:p>
      </dgm:t>
    </dgm:pt>
    <dgm:pt modelId="{A8FF65E8-F221-4B26-8269-6C08840B98A6}" type="pres">
      <dgm:prSet presAssocID="{49AC81B1-8BA3-45D8-B3D7-5F1F5ECAD013}" presName="imgShp" presStyleLbl="fgImgPlace1" presStyleIdx="3" presStyleCnt="4"/>
      <dgm:spPr>
        <a:xfrm>
          <a:off x="234348" y="4294980"/>
          <a:ext cx="937392" cy="937392"/>
        </a:xfrm>
        <a:prstGeom prst="ellipse">
          <a:avLst/>
        </a:prstGeom>
        <a:blipFill rotWithShape="1">
          <a:blip xmlns:r="http://schemas.openxmlformats.org/officeDocument/2006/relationships" r:embed="rId4"/>
          <a:stretch>
            <a:fillRect/>
          </a:stretch>
        </a:blipFill>
        <a:ln>
          <a:noFill/>
        </a:ln>
        <a:effectLst/>
        <a:sp3d z="57150" extrusionH="63500" contourW="12700" prstMaterial="matte">
          <a:contourClr>
            <a:sysClr val="window" lastClr="FFFFFF"/>
          </a:contourClr>
        </a:sp3d>
      </dgm:spPr>
      <dgm:t>
        <a:bodyPr/>
        <a:lstStyle/>
        <a:p>
          <a:endParaRPr lang="en-ZA"/>
        </a:p>
      </dgm:t>
    </dgm:pt>
    <dgm:pt modelId="{73D933BF-74C5-4F95-9F32-2A2867CB13D8}" type="pres">
      <dgm:prSet presAssocID="{49AC81B1-8BA3-45D8-B3D7-5F1F5ECAD013}" presName="txShp" presStyleLbl="node1" presStyleIdx="3" presStyleCnt="4" custScaleY="89764">
        <dgm:presLayoutVars>
          <dgm:bulletEnabled val="1"/>
        </dgm:presLayoutVars>
      </dgm:prSet>
      <dgm:spPr>
        <a:prstGeom prst="homePlate">
          <a:avLst/>
        </a:prstGeom>
      </dgm:spPr>
      <dgm:t>
        <a:bodyPr/>
        <a:lstStyle/>
        <a:p>
          <a:endParaRPr lang="en-ZA"/>
        </a:p>
      </dgm:t>
    </dgm:pt>
  </dgm:ptLst>
  <dgm:cxnLst>
    <dgm:cxn modelId="{4A84ECED-9996-45E4-91B0-F48D42697133}" srcId="{E207CA68-02D1-464E-8C9F-CAFDBF984CFC}" destId="{2A4CB3C7-947A-4476-AE7D-3EACEFCD1F46}" srcOrd="0" destOrd="0" parTransId="{D56E57BC-33B0-481B-B0B8-321767070210}" sibTransId="{B5261EDF-DC9D-4C75-B1DF-CC5F6AD871A4}"/>
    <dgm:cxn modelId="{FCA88E28-CF9C-4656-A036-FC02BA13B4AC}" srcId="{E207CA68-02D1-464E-8C9F-CAFDBF984CFC}" destId="{88E21908-B69E-4FA9-B0AD-3B2FB20C142A}" srcOrd="2" destOrd="0" parTransId="{F8C9D1A5-D27B-49E9-86E4-F2EC40BC77D5}" sibTransId="{32BED9DC-35BC-4A50-A6D3-91FBA02E66BC}"/>
    <dgm:cxn modelId="{E6C31B2E-1A01-4243-93CD-673F9D820FB8}" type="presOf" srcId="{49AC81B1-8BA3-45D8-B3D7-5F1F5ECAD013}" destId="{73D933BF-74C5-4F95-9F32-2A2867CB13D8}" srcOrd="0" destOrd="0" presId="urn:microsoft.com/office/officeart/2005/8/layout/vList3"/>
    <dgm:cxn modelId="{2E2F56BB-E7BF-434C-B3FB-DE9FDAAAC941}" type="presOf" srcId="{2A4CB3C7-947A-4476-AE7D-3EACEFCD1F46}" destId="{4E5C728F-9134-4A41-BFDB-66009A70482D}" srcOrd="0" destOrd="0" presId="urn:microsoft.com/office/officeart/2005/8/layout/vList3"/>
    <dgm:cxn modelId="{7F664010-D94B-4F11-B171-21B877660AFD}" type="presOf" srcId="{B9992551-761F-4F08-BC99-29264FB0A651}" destId="{85D421B7-18FC-4888-8ADA-BE9392189857}" srcOrd="0" destOrd="0" presId="urn:microsoft.com/office/officeart/2005/8/layout/vList3"/>
    <dgm:cxn modelId="{57A459C2-2631-4F6E-A657-CB5D61E68CFB}" type="presOf" srcId="{88E21908-B69E-4FA9-B0AD-3B2FB20C142A}" destId="{70F4BA03-FF4D-4992-9613-4E59357AD3C2}" srcOrd="0" destOrd="0" presId="urn:microsoft.com/office/officeart/2005/8/layout/vList3"/>
    <dgm:cxn modelId="{7FEEF115-BA20-4669-B74D-B67C026BC494}" srcId="{E207CA68-02D1-464E-8C9F-CAFDBF984CFC}" destId="{B9992551-761F-4F08-BC99-29264FB0A651}" srcOrd="1" destOrd="0" parTransId="{0E667EB3-C9B0-4D99-B444-16A514BE878D}" sibTransId="{0A8FCF62-AF4A-45A2-ADDF-8D3B8541ABAA}"/>
    <dgm:cxn modelId="{FC163CC0-2015-45C2-B2F1-CDBBB7B0C765}" type="presOf" srcId="{E207CA68-02D1-464E-8C9F-CAFDBF984CFC}" destId="{0E719983-7C4B-4948-8532-83727B637639}" srcOrd="0" destOrd="0" presId="urn:microsoft.com/office/officeart/2005/8/layout/vList3"/>
    <dgm:cxn modelId="{345465BF-7556-43FB-BEA5-7F739372B751}" srcId="{E207CA68-02D1-464E-8C9F-CAFDBF984CFC}" destId="{49AC81B1-8BA3-45D8-B3D7-5F1F5ECAD013}" srcOrd="3" destOrd="0" parTransId="{45AFF7CB-1C74-4DE0-AEA5-EFDF71487F16}" sibTransId="{E859C081-C2A2-415B-AAFA-C3660D8C8872}"/>
    <dgm:cxn modelId="{D1132BA8-A8CC-4A44-A218-92C888A12B63}" type="presParOf" srcId="{0E719983-7C4B-4948-8532-83727B637639}" destId="{E41FAB11-D965-4B25-B297-293DE9AA74D1}" srcOrd="0" destOrd="0" presId="urn:microsoft.com/office/officeart/2005/8/layout/vList3"/>
    <dgm:cxn modelId="{CA619C1C-B657-4EF9-A0E9-CE6DFFAF62E2}" type="presParOf" srcId="{E41FAB11-D965-4B25-B297-293DE9AA74D1}" destId="{8469BA9C-1E9E-4A6B-B407-894EF5549B99}" srcOrd="0" destOrd="0" presId="urn:microsoft.com/office/officeart/2005/8/layout/vList3"/>
    <dgm:cxn modelId="{3485424D-86BF-4AC3-BEBE-328F5C088681}" type="presParOf" srcId="{E41FAB11-D965-4B25-B297-293DE9AA74D1}" destId="{4E5C728F-9134-4A41-BFDB-66009A70482D}" srcOrd="1" destOrd="0" presId="urn:microsoft.com/office/officeart/2005/8/layout/vList3"/>
    <dgm:cxn modelId="{BDF487B2-0A1D-456B-800E-2B7D6D205A18}" type="presParOf" srcId="{0E719983-7C4B-4948-8532-83727B637639}" destId="{491435EB-AA92-4F88-95F5-D3388DB9696D}" srcOrd="1" destOrd="0" presId="urn:microsoft.com/office/officeart/2005/8/layout/vList3"/>
    <dgm:cxn modelId="{10325636-389D-4B24-9FE5-2612CE0505C9}" type="presParOf" srcId="{0E719983-7C4B-4948-8532-83727B637639}" destId="{7281FB89-F71C-4E69-9B2D-B6ACBD6D2536}" srcOrd="2" destOrd="0" presId="urn:microsoft.com/office/officeart/2005/8/layout/vList3"/>
    <dgm:cxn modelId="{2F67ABB5-1AC9-4A38-9427-F8F34C43223D}" type="presParOf" srcId="{7281FB89-F71C-4E69-9B2D-B6ACBD6D2536}" destId="{E7095ACD-88D9-4E8D-8067-4C0A596A973D}" srcOrd="0" destOrd="0" presId="urn:microsoft.com/office/officeart/2005/8/layout/vList3"/>
    <dgm:cxn modelId="{7972486F-D308-4A30-854B-6ECB69A1093F}" type="presParOf" srcId="{7281FB89-F71C-4E69-9B2D-B6ACBD6D2536}" destId="{85D421B7-18FC-4888-8ADA-BE9392189857}" srcOrd="1" destOrd="0" presId="urn:microsoft.com/office/officeart/2005/8/layout/vList3"/>
    <dgm:cxn modelId="{B12CB2FC-FBFE-4615-84A2-F67464210E1A}" type="presParOf" srcId="{0E719983-7C4B-4948-8532-83727B637639}" destId="{1179D08C-DE5C-4E50-90DF-54726385D9CE}" srcOrd="3" destOrd="0" presId="urn:microsoft.com/office/officeart/2005/8/layout/vList3"/>
    <dgm:cxn modelId="{51705860-FEC9-4C43-826A-DE7963FB9FC7}" type="presParOf" srcId="{0E719983-7C4B-4948-8532-83727B637639}" destId="{6ED247A2-6F75-4B2A-BD58-BD850CEBE534}" srcOrd="4" destOrd="0" presId="urn:microsoft.com/office/officeart/2005/8/layout/vList3"/>
    <dgm:cxn modelId="{46EE5319-7C8B-4831-83A2-24D2961A8834}" type="presParOf" srcId="{6ED247A2-6F75-4B2A-BD58-BD850CEBE534}" destId="{D1601C1D-886C-439E-B422-81B9A40D360B}" srcOrd="0" destOrd="0" presId="urn:microsoft.com/office/officeart/2005/8/layout/vList3"/>
    <dgm:cxn modelId="{35D52E5D-BE90-4E22-841F-7659F4FA66B7}" type="presParOf" srcId="{6ED247A2-6F75-4B2A-BD58-BD850CEBE534}" destId="{70F4BA03-FF4D-4992-9613-4E59357AD3C2}" srcOrd="1" destOrd="0" presId="urn:microsoft.com/office/officeart/2005/8/layout/vList3"/>
    <dgm:cxn modelId="{52229EC1-981F-4DC9-BFB0-EA1B2C6AA0F6}" type="presParOf" srcId="{0E719983-7C4B-4948-8532-83727B637639}" destId="{9EB735D9-A6D7-4B5E-985C-91F4AB648979}" srcOrd="5" destOrd="0" presId="urn:microsoft.com/office/officeart/2005/8/layout/vList3"/>
    <dgm:cxn modelId="{964439C9-A3A0-4248-9BEB-46D80872FABB}" type="presParOf" srcId="{0E719983-7C4B-4948-8532-83727B637639}" destId="{BECA9AC2-FBE0-4751-95B0-51A35E56746B}" srcOrd="6" destOrd="0" presId="urn:microsoft.com/office/officeart/2005/8/layout/vList3"/>
    <dgm:cxn modelId="{5AB69A86-399F-4D26-A252-4D5D0C2ED72E}" type="presParOf" srcId="{BECA9AC2-FBE0-4751-95B0-51A35E56746B}" destId="{A8FF65E8-F221-4B26-8269-6C08840B98A6}" srcOrd="0" destOrd="0" presId="urn:microsoft.com/office/officeart/2005/8/layout/vList3"/>
    <dgm:cxn modelId="{608B4C61-E991-4D15-866E-025425D462C4}" type="presParOf" srcId="{BECA9AC2-FBE0-4751-95B0-51A35E56746B}" destId="{73D933BF-74C5-4F95-9F32-2A2867CB13D8}" srcOrd="1" destOrd="0" presId="urn:microsoft.com/office/officeart/2005/8/layout/vList3"/>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6C9951-51F5-4DDA-ADC0-562ABE4A652B}" type="doc">
      <dgm:prSet loTypeId="urn:microsoft.com/office/officeart/2005/8/layout/hList7" loCatId="picture" qsTypeId="urn:microsoft.com/office/officeart/2005/8/quickstyle/3d5" qsCatId="3D" csTypeId="urn:microsoft.com/office/officeart/2005/8/colors/accent2_2" csCatId="accent2" phldr="1"/>
      <dgm:spPr/>
    </dgm:pt>
    <dgm:pt modelId="{464644A0-B580-41C3-8907-C50126193FE4}">
      <dgm:prSet phldrT="[Text]" custT="1"/>
      <dgm:spPr/>
      <dgm:t>
        <a:bodyPr/>
        <a:lstStyle/>
        <a:p>
          <a:r>
            <a:rPr lang="en-US" sz="1600" b="1" dirty="0" smtClean="0">
              <a:latin typeface="Arial" panose="020B0604020202020204" pitchFamily="34" charset="0"/>
              <a:cs typeface="Arial" panose="020B0604020202020204" pitchFamily="34" charset="0"/>
            </a:rPr>
            <a:t>Assault  GBH = 3 100</a:t>
          </a:r>
          <a:endParaRPr lang="en-US" sz="1600" b="1" dirty="0">
            <a:latin typeface="Arial" panose="020B0604020202020204" pitchFamily="34" charset="0"/>
            <a:cs typeface="Arial" panose="020B0604020202020204" pitchFamily="34" charset="0"/>
          </a:endParaRPr>
        </a:p>
      </dgm:t>
    </dgm:pt>
    <dgm:pt modelId="{D59E22F1-91E4-4125-84B6-D295DB0FA429}" type="parTrans" cxnId="{3E596850-99B6-4015-9890-E8254924EE11}">
      <dgm:prSet/>
      <dgm:spPr/>
      <dgm:t>
        <a:bodyPr/>
        <a:lstStyle/>
        <a:p>
          <a:endParaRPr lang="en-US" sz="2400" b="1"/>
        </a:p>
      </dgm:t>
    </dgm:pt>
    <dgm:pt modelId="{5E2C9C4A-5B12-4B9D-A4D6-4925BD64A3D1}" type="sibTrans" cxnId="{3E596850-99B6-4015-9890-E8254924EE11}">
      <dgm:prSet/>
      <dgm:spPr/>
      <dgm:t>
        <a:bodyPr/>
        <a:lstStyle/>
        <a:p>
          <a:endParaRPr lang="en-US" sz="2400" b="1"/>
        </a:p>
      </dgm:t>
    </dgm:pt>
    <dgm:pt modelId="{1D8EB841-A84F-41F0-BFB3-CB0C4AA9E756}">
      <dgm:prSet phldrT="[Text]" custT="1"/>
      <dgm:spPr/>
      <dgm:t>
        <a:bodyPr/>
        <a:lstStyle/>
        <a:p>
          <a:r>
            <a:rPr lang="en-US" sz="1800" b="1" dirty="0" smtClean="0">
              <a:latin typeface="Arial" panose="020B0604020202020204" pitchFamily="34" charset="0"/>
              <a:cs typeface="Arial" panose="020B0604020202020204" pitchFamily="34" charset="0"/>
            </a:rPr>
            <a:t>Rape = 65</a:t>
          </a:r>
          <a:endParaRPr lang="en-US" sz="1800" b="1" dirty="0">
            <a:latin typeface="Arial" panose="020B0604020202020204" pitchFamily="34" charset="0"/>
            <a:cs typeface="Arial" panose="020B0604020202020204" pitchFamily="34" charset="0"/>
          </a:endParaRPr>
        </a:p>
      </dgm:t>
    </dgm:pt>
    <dgm:pt modelId="{A10EA518-840C-4040-9910-F5C52B85363F}" type="parTrans" cxnId="{0C3CAAC9-D8F7-4740-B8DF-8C402D96C46C}">
      <dgm:prSet/>
      <dgm:spPr/>
      <dgm:t>
        <a:bodyPr/>
        <a:lstStyle/>
        <a:p>
          <a:endParaRPr lang="en-US" sz="2400" b="1"/>
        </a:p>
      </dgm:t>
    </dgm:pt>
    <dgm:pt modelId="{8EC5A242-156E-4A5F-9378-67BA758FEA12}" type="sibTrans" cxnId="{0C3CAAC9-D8F7-4740-B8DF-8C402D96C46C}">
      <dgm:prSet/>
      <dgm:spPr/>
      <dgm:t>
        <a:bodyPr/>
        <a:lstStyle/>
        <a:p>
          <a:endParaRPr lang="en-US" sz="2400" b="1"/>
        </a:p>
      </dgm:t>
    </dgm:pt>
    <dgm:pt modelId="{93619127-3469-4E37-95C6-4B06DD2DC1C4}">
      <dgm:prSet phldrT="[Text]" custT="1"/>
      <dgm:spPr/>
      <dgm:t>
        <a:bodyPr/>
        <a:lstStyle/>
        <a:p>
          <a:r>
            <a:rPr lang="en-US" sz="1600" b="1" dirty="0" smtClean="0">
              <a:latin typeface="Arial" panose="020B0604020202020204" pitchFamily="34" charset="0"/>
              <a:cs typeface="Arial" panose="020B0604020202020204" pitchFamily="34" charset="0"/>
            </a:rPr>
            <a:t>Murder = 267</a:t>
          </a:r>
          <a:endParaRPr lang="en-US" sz="1600" b="1" dirty="0">
            <a:latin typeface="Arial" panose="020B0604020202020204" pitchFamily="34" charset="0"/>
            <a:cs typeface="Arial" panose="020B0604020202020204" pitchFamily="34" charset="0"/>
          </a:endParaRPr>
        </a:p>
      </dgm:t>
    </dgm:pt>
    <dgm:pt modelId="{6D00B555-7FF7-4268-9F1C-A8CE3757B4D1}" type="parTrans" cxnId="{4F0056DE-B8BE-48F8-B5ED-FB67EE8F6955}">
      <dgm:prSet/>
      <dgm:spPr/>
      <dgm:t>
        <a:bodyPr/>
        <a:lstStyle/>
        <a:p>
          <a:endParaRPr lang="en-US" sz="2400" b="1"/>
        </a:p>
      </dgm:t>
    </dgm:pt>
    <dgm:pt modelId="{4C29C4A8-2624-4D13-9CF3-DEEFF2806C88}" type="sibTrans" cxnId="{4F0056DE-B8BE-48F8-B5ED-FB67EE8F6955}">
      <dgm:prSet/>
      <dgm:spPr/>
      <dgm:t>
        <a:bodyPr/>
        <a:lstStyle/>
        <a:p>
          <a:endParaRPr lang="en-US" sz="2400" b="1"/>
        </a:p>
      </dgm:t>
    </dgm:pt>
    <dgm:pt modelId="{D4FDF1EC-DC02-49C0-939F-984DCBC56A5D}">
      <dgm:prSet custT="1"/>
      <dgm:spPr/>
      <dgm:t>
        <a:bodyPr/>
        <a:lstStyle/>
        <a:p>
          <a:r>
            <a:rPr lang="en-US" sz="1600" b="1" dirty="0" smtClean="0">
              <a:latin typeface="Arial" panose="020B0604020202020204" pitchFamily="34" charset="0"/>
              <a:cs typeface="Arial" panose="020B0604020202020204" pitchFamily="34" charset="0"/>
            </a:rPr>
            <a:t>Attempted murder = 275</a:t>
          </a:r>
          <a:endParaRPr lang="en-US" sz="1600" b="1" dirty="0">
            <a:latin typeface="Arial" panose="020B0604020202020204" pitchFamily="34" charset="0"/>
            <a:cs typeface="Arial" panose="020B0604020202020204" pitchFamily="34" charset="0"/>
          </a:endParaRPr>
        </a:p>
      </dgm:t>
    </dgm:pt>
    <dgm:pt modelId="{BD942FBF-E7AE-440C-9C8A-7D8D0CE766C3}" type="parTrans" cxnId="{4C810316-0941-4B66-94D9-FEE21147BA7C}">
      <dgm:prSet/>
      <dgm:spPr/>
      <dgm:t>
        <a:bodyPr/>
        <a:lstStyle/>
        <a:p>
          <a:endParaRPr lang="en-US" sz="2400" b="1"/>
        </a:p>
      </dgm:t>
    </dgm:pt>
    <dgm:pt modelId="{367DE72D-D768-467B-93E5-A440554BACB5}" type="sibTrans" cxnId="{4C810316-0941-4B66-94D9-FEE21147BA7C}">
      <dgm:prSet/>
      <dgm:spPr/>
      <dgm:t>
        <a:bodyPr/>
        <a:lstStyle/>
        <a:p>
          <a:endParaRPr lang="en-US" sz="2400" b="1"/>
        </a:p>
      </dgm:t>
    </dgm:pt>
    <dgm:pt modelId="{FF73E65B-63BD-44A5-BEBE-CD8326B902B6}" type="pres">
      <dgm:prSet presAssocID="{7C6C9951-51F5-4DDA-ADC0-562ABE4A652B}" presName="Name0" presStyleCnt="0">
        <dgm:presLayoutVars>
          <dgm:dir/>
          <dgm:resizeHandles val="exact"/>
        </dgm:presLayoutVars>
      </dgm:prSet>
      <dgm:spPr/>
    </dgm:pt>
    <dgm:pt modelId="{52CFFC82-FCB6-4CF4-97ED-9CC9079C56A2}" type="pres">
      <dgm:prSet presAssocID="{7C6C9951-51F5-4DDA-ADC0-562ABE4A652B}" presName="fgShape" presStyleLbl="fgShp" presStyleIdx="0" presStyleCnt="1"/>
      <dgm:spPr/>
    </dgm:pt>
    <dgm:pt modelId="{20359EB0-4599-4CE5-ADA0-B67FC3CAD4C5}" type="pres">
      <dgm:prSet presAssocID="{7C6C9951-51F5-4DDA-ADC0-562ABE4A652B}" presName="linComp" presStyleCnt="0"/>
      <dgm:spPr/>
    </dgm:pt>
    <dgm:pt modelId="{4B93301F-73D4-49E9-8647-FD8A30062ECF}" type="pres">
      <dgm:prSet presAssocID="{464644A0-B580-41C3-8907-C50126193FE4}" presName="compNode" presStyleCnt="0"/>
      <dgm:spPr/>
    </dgm:pt>
    <dgm:pt modelId="{AB2900D1-0E11-4CAD-A297-A7977739D8A3}" type="pres">
      <dgm:prSet presAssocID="{464644A0-B580-41C3-8907-C50126193FE4}" presName="bkgdShape" presStyleLbl="node1" presStyleIdx="0" presStyleCnt="4"/>
      <dgm:spPr/>
      <dgm:t>
        <a:bodyPr/>
        <a:lstStyle/>
        <a:p>
          <a:endParaRPr lang="en-US"/>
        </a:p>
      </dgm:t>
    </dgm:pt>
    <dgm:pt modelId="{6DA09237-5042-440E-A4F1-E2453102B2E6}" type="pres">
      <dgm:prSet presAssocID="{464644A0-B580-41C3-8907-C50126193FE4}" presName="nodeTx" presStyleLbl="node1" presStyleIdx="0" presStyleCnt="4">
        <dgm:presLayoutVars>
          <dgm:bulletEnabled val="1"/>
        </dgm:presLayoutVars>
      </dgm:prSet>
      <dgm:spPr/>
      <dgm:t>
        <a:bodyPr/>
        <a:lstStyle/>
        <a:p>
          <a:endParaRPr lang="en-US"/>
        </a:p>
      </dgm:t>
    </dgm:pt>
    <dgm:pt modelId="{E28F7CD8-66D5-4E76-BA47-D8DFAD582205}" type="pres">
      <dgm:prSet presAssocID="{464644A0-B580-41C3-8907-C50126193FE4}" presName="invisiNode" presStyleLbl="node1" presStyleIdx="0" presStyleCnt="4"/>
      <dgm:spPr/>
    </dgm:pt>
    <dgm:pt modelId="{15A3C727-4B91-4F31-8A3D-08AE12C2943D}" type="pres">
      <dgm:prSet presAssocID="{464644A0-B580-41C3-8907-C50126193FE4}" presName="imagNode"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651C63AA-E762-401E-8F57-83C15A3E952F}" type="pres">
      <dgm:prSet presAssocID="{5E2C9C4A-5B12-4B9D-A4D6-4925BD64A3D1}" presName="sibTrans" presStyleLbl="sibTrans2D1" presStyleIdx="0" presStyleCnt="0"/>
      <dgm:spPr/>
      <dgm:t>
        <a:bodyPr/>
        <a:lstStyle/>
        <a:p>
          <a:endParaRPr lang="en-US"/>
        </a:p>
      </dgm:t>
    </dgm:pt>
    <dgm:pt modelId="{13B0DDC9-CB1E-4F4C-8B16-E3D07305E486}" type="pres">
      <dgm:prSet presAssocID="{1D8EB841-A84F-41F0-BFB3-CB0C4AA9E756}" presName="compNode" presStyleCnt="0"/>
      <dgm:spPr/>
    </dgm:pt>
    <dgm:pt modelId="{89949CD8-B21D-425C-8910-E44A84C16B49}" type="pres">
      <dgm:prSet presAssocID="{1D8EB841-A84F-41F0-BFB3-CB0C4AA9E756}" presName="bkgdShape" presStyleLbl="node1" presStyleIdx="1" presStyleCnt="4"/>
      <dgm:spPr/>
      <dgm:t>
        <a:bodyPr/>
        <a:lstStyle/>
        <a:p>
          <a:endParaRPr lang="en-US"/>
        </a:p>
      </dgm:t>
    </dgm:pt>
    <dgm:pt modelId="{FF60D577-0D3C-4BF8-A4BC-244ACB24BA95}" type="pres">
      <dgm:prSet presAssocID="{1D8EB841-A84F-41F0-BFB3-CB0C4AA9E756}" presName="nodeTx" presStyleLbl="node1" presStyleIdx="1" presStyleCnt="4">
        <dgm:presLayoutVars>
          <dgm:bulletEnabled val="1"/>
        </dgm:presLayoutVars>
      </dgm:prSet>
      <dgm:spPr/>
      <dgm:t>
        <a:bodyPr/>
        <a:lstStyle/>
        <a:p>
          <a:endParaRPr lang="en-US"/>
        </a:p>
      </dgm:t>
    </dgm:pt>
    <dgm:pt modelId="{FE97E161-09FA-4C32-8E43-067703D47CFD}" type="pres">
      <dgm:prSet presAssocID="{1D8EB841-A84F-41F0-BFB3-CB0C4AA9E756}" presName="invisiNode" presStyleLbl="node1" presStyleIdx="1" presStyleCnt="4"/>
      <dgm:spPr/>
    </dgm:pt>
    <dgm:pt modelId="{FF0FB5C6-0C3B-4CEB-925F-7A8CE59800B9}" type="pres">
      <dgm:prSet presAssocID="{1D8EB841-A84F-41F0-BFB3-CB0C4AA9E756}" presName="imagNode" presStyleLbl="fgImgPlace1" presStyleIdx="1" presStyleCnt="4"/>
      <dgm:spPr>
        <a:blipFill rotWithShape="1">
          <a:blip xmlns:r="http://schemas.openxmlformats.org/officeDocument/2006/relationships" r:embed="rId2"/>
          <a:stretch>
            <a:fillRect/>
          </a:stretch>
        </a:blipFill>
      </dgm:spPr>
    </dgm:pt>
    <dgm:pt modelId="{A3DFAE4D-D97D-4229-9861-7ADFE16C670E}" type="pres">
      <dgm:prSet presAssocID="{8EC5A242-156E-4A5F-9378-67BA758FEA12}" presName="sibTrans" presStyleLbl="sibTrans2D1" presStyleIdx="0" presStyleCnt="0"/>
      <dgm:spPr/>
      <dgm:t>
        <a:bodyPr/>
        <a:lstStyle/>
        <a:p>
          <a:endParaRPr lang="en-US"/>
        </a:p>
      </dgm:t>
    </dgm:pt>
    <dgm:pt modelId="{2D1871E7-EF0E-4EE2-9200-BBE05E9E470F}" type="pres">
      <dgm:prSet presAssocID="{D4FDF1EC-DC02-49C0-939F-984DCBC56A5D}" presName="compNode" presStyleCnt="0"/>
      <dgm:spPr/>
    </dgm:pt>
    <dgm:pt modelId="{019E8C1A-30CD-41CC-B78A-C1A7F19DA97E}" type="pres">
      <dgm:prSet presAssocID="{D4FDF1EC-DC02-49C0-939F-984DCBC56A5D}" presName="bkgdShape" presStyleLbl="node1" presStyleIdx="2" presStyleCnt="4"/>
      <dgm:spPr/>
      <dgm:t>
        <a:bodyPr/>
        <a:lstStyle/>
        <a:p>
          <a:endParaRPr lang="en-US"/>
        </a:p>
      </dgm:t>
    </dgm:pt>
    <dgm:pt modelId="{E130B038-E0EA-4DEE-A283-A7390907A731}" type="pres">
      <dgm:prSet presAssocID="{D4FDF1EC-DC02-49C0-939F-984DCBC56A5D}" presName="nodeTx" presStyleLbl="node1" presStyleIdx="2" presStyleCnt="4">
        <dgm:presLayoutVars>
          <dgm:bulletEnabled val="1"/>
        </dgm:presLayoutVars>
      </dgm:prSet>
      <dgm:spPr/>
      <dgm:t>
        <a:bodyPr/>
        <a:lstStyle/>
        <a:p>
          <a:endParaRPr lang="en-US"/>
        </a:p>
      </dgm:t>
    </dgm:pt>
    <dgm:pt modelId="{73D61AFD-5AB4-4753-B8F4-3C7E21F1F7B7}" type="pres">
      <dgm:prSet presAssocID="{D4FDF1EC-DC02-49C0-939F-984DCBC56A5D}" presName="invisiNode" presStyleLbl="node1" presStyleIdx="2" presStyleCnt="4"/>
      <dgm:spPr/>
    </dgm:pt>
    <dgm:pt modelId="{BF4A46EE-FCA2-44F9-99B5-B987138F075B}" type="pres">
      <dgm:prSet presAssocID="{D4FDF1EC-DC02-49C0-939F-984DCBC56A5D}" presName="imagNode" presStyleLbl="fgImgPlace1" presStyleIdx="2" presStyleCnt="4"/>
      <dgm:spPr>
        <a:blipFill rotWithShape="1">
          <a:blip xmlns:r="http://schemas.openxmlformats.org/officeDocument/2006/relationships" r:embed="rId3"/>
          <a:stretch>
            <a:fillRect/>
          </a:stretch>
        </a:blipFill>
      </dgm:spPr>
    </dgm:pt>
    <dgm:pt modelId="{92B6B3C6-7438-4429-B46E-C0EFD990AD38}" type="pres">
      <dgm:prSet presAssocID="{367DE72D-D768-467B-93E5-A440554BACB5}" presName="sibTrans" presStyleLbl="sibTrans2D1" presStyleIdx="0" presStyleCnt="0"/>
      <dgm:spPr/>
      <dgm:t>
        <a:bodyPr/>
        <a:lstStyle/>
        <a:p>
          <a:endParaRPr lang="en-US"/>
        </a:p>
      </dgm:t>
    </dgm:pt>
    <dgm:pt modelId="{65B7E633-2E53-48B5-842C-5231194E3480}" type="pres">
      <dgm:prSet presAssocID="{93619127-3469-4E37-95C6-4B06DD2DC1C4}" presName="compNode" presStyleCnt="0"/>
      <dgm:spPr/>
    </dgm:pt>
    <dgm:pt modelId="{2F0B005A-7D79-4893-9C58-1A08451BF408}" type="pres">
      <dgm:prSet presAssocID="{93619127-3469-4E37-95C6-4B06DD2DC1C4}" presName="bkgdShape" presStyleLbl="node1" presStyleIdx="3" presStyleCnt="4"/>
      <dgm:spPr/>
      <dgm:t>
        <a:bodyPr/>
        <a:lstStyle/>
        <a:p>
          <a:endParaRPr lang="en-US"/>
        </a:p>
      </dgm:t>
    </dgm:pt>
    <dgm:pt modelId="{6F05B2EB-651B-4A7C-ACEF-9B712B79C392}" type="pres">
      <dgm:prSet presAssocID="{93619127-3469-4E37-95C6-4B06DD2DC1C4}" presName="nodeTx" presStyleLbl="node1" presStyleIdx="3" presStyleCnt="4">
        <dgm:presLayoutVars>
          <dgm:bulletEnabled val="1"/>
        </dgm:presLayoutVars>
      </dgm:prSet>
      <dgm:spPr/>
      <dgm:t>
        <a:bodyPr/>
        <a:lstStyle/>
        <a:p>
          <a:endParaRPr lang="en-US"/>
        </a:p>
      </dgm:t>
    </dgm:pt>
    <dgm:pt modelId="{CB679186-A94D-4E04-8485-CBD6AEDB14E7}" type="pres">
      <dgm:prSet presAssocID="{93619127-3469-4E37-95C6-4B06DD2DC1C4}" presName="invisiNode" presStyleLbl="node1" presStyleIdx="3" presStyleCnt="4"/>
      <dgm:spPr/>
    </dgm:pt>
    <dgm:pt modelId="{F8DFD644-9D62-4C81-9159-CBAA03F673FE}" type="pres">
      <dgm:prSet presAssocID="{93619127-3469-4E37-95C6-4B06DD2DC1C4}" presName="imagNode" presStyleLbl="fgImgPlace1" presStyleIdx="3" presStyleCnt="4"/>
      <dgm:spPr>
        <a:blipFill rotWithShape="1">
          <a:blip xmlns:r="http://schemas.openxmlformats.org/officeDocument/2006/relationships" r:embed="rId4"/>
          <a:stretch>
            <a:fillRect/>
          </a:stretch>
        </a:blipFill>
      </dgm:spPr>
    </dgm:pt>
  </dgm:ptLst>
  <dgm:cxnLst>
    <dgm:cxn modelId="{0C3CAAC9-D8F7-4740-B8DF-8C402D96C46C}" srcId="{7C6C9951-51F5-4DDA-ADC0-562ABE4A652B}" destId="{1D8EB841-A84F-41F0-BFB3-CB0C4AA9E756}" srcOrd="1" destOrd="0" parTransId="{A10EA518-840C-4040-9910-F5C52B85363F}" sibTransId="{8EC5A242-156E-4A5F-9378-67BA758FEA12}"/>
    <dgm:cxn modelId="{FE64F268-5B64-4E2C-A14C-5AD59A4F29C3}" type="presOf" srcId="{464644A0-B580-41C3-8907-C50126193FE4}" destId="{AB2900D1-0E11-4CAD-A297-A7977739D8A3}" srcOrd="0" destOrd="0" presId="urn:microsoft.com/office/officeart/2005/8/layout/hList7"/>
    <dgm:cxn modelId="{78D1A4CC-2A90-40F1-A020-B40E337AF604}" type="presOf" srcId="{1D8EB841-A84F-41F0-BFB3-CB0C4AA9E756}" destId="{89949CD8-B21D-425C-8910-E44A84C16B49}" srcOrd="0" destOrd="0" presId="urn:microsoft.com/office/officeart/2005/8/layout/hList7"/>
    <dgm:cxn modelId="{4C810316-0941-4B66-94D9-FEE21147BA7C}" srcId="{7C6C9951-51F5-4DDA-ADC0-562ABE4A652B}" destId="{D4FDF1EC-DC02-49C0-939F-984DCBC56A5D}" srcOrd="2" destOrd="0" parTransId="{BD942FBF-E7AE-440C-9C8A-7D8D0CE766C3}" sibTransId="{367DE72D-D768-467B-93E5-A440554BACB5}"/>
    <dgm:cxn modelId="{727DC7DB-599F-49A8-B6E0-69B36B3B30F0}" type="presOf" srcId="{8EC5A242-156E-4A5F-9378-67BA758FEA12}" destId="{A3DFAE4D-D97D-4229-9861-7ADFE16C670E}" srcOrd="0" destOrd="0" presId="urn:microsoft.com/office/officeart/2005/8/layout/hList7"/>
    <dgm:cxn modelId="{659E879F-9039-4415-8AD0-71A5871E793F}" type="presOf" srcId="{1D8EB841-A84F-41F0-BFB3-CB0C4AA9E756}" destId="{FF60D577-0D3C-4BF8-A4BC-244ACB24BA95}" srcOrd="1" destOrd="0" presId="urn:microsoft.com/office/officeart/2005/8/layout/hList7"/>
    <dgm:cxn modelId="{CD5E732F-3DC1-46B8-BA0C-DA9307213AA0}" type="presOf" srcId="{7C6C9951-51F5-4DDA-ADC0-562ABE4A652B}" destId="{FF73E65B-63BD-44A5-BEBE-CD8326B902B6}" srcOrd="0" destOrd="0" presId="urn:microsoft.com/office/officeart/2005/8/layout/hList7"/>
    <dgm:cxn modelId="{B2063EFB-C467-47E9-9E5F-F2AEF3E8BB62}" type="presOf" srcId="{367DE72D-D768-467B-93E5-A440554BACB5}" destId="{92B6B3C6-7438-4429-B46E-C0EFD990AD38}" srcOrd="0" destOrd="0" presId="urn:microsoft.com/office/officeart/2005/8/layout/hList7"/>
    <dgm:cxn modelId="{4F0056DE-B8BE-48F8-B5ED-FB67EE8F6955}" srcId="{7C6C9951-51F5-4DDA-ADC0-562ABE4A652B}" destId="{93619127-3469-4E37-95C6-4B06DD2DC1C4}" srcOrd="3" destOrd="0" parTransId="{6D00B555-7FF7-4268-9F1C-A8CE3757B4D1}" sibTransId="{4C29C4A8-2624-4D13-9CF3-DEEFF2806C88}"/>
    <dgm:cxn modelId="{6131718D-F8D0-48A0-9B41-175EFDA33F02}" type="presOf" srcId="{5E2C9C4A-5B12-4B9D-A4D6-4925BD64A3D1}" destId="{651C63AA-E762-401E-8F57-83C15A3E952F}" srcOrd="0" destOrd="0" presId="urn:microsoft.com/office/officeart/2005/8/layout/hList7"/>
    <dgm:cxn modelId="{9E40A9FB-4D0F-4BA2-89F8-FD15A10211E9}" type="presOf" srcId="{464644A0-B580-41C3-8907-C50126193FE4}" destId="{6DA09237-5042-440E-A4F1-E2453102B2E6}" srcOrd="1" destOrd="0" presId="urn:microsoft.com/office/officeart/2005/8/layout/hList7"/>
    <dgm:cxn modelId="{DEC95688-F737-4EE7-BB94-0209198D5286}" type="presOf" srcId="{93619127-3469-4E37-95C6-4B06DD2DC1C4}" destId="{2F0B005A-7D79-4893-9C58-1A08451BF408}" srcOrd="0" destOrd="0" presId="urn:microsoft.com/office/officeart/2005/8/layout/hList7"/>
    <dgm:cxn modelId="{BD65DC44-1E80-4025-A130-B02AA4E07F32}" type="presOf" srcId="{D4FDF1EC-DC02-49C0-939F-984DCBC56A5D}" destId="{019E8C1A-30CD-41CC-B78A-C1A7F19DA97E}" srcOrd="0" destOrd="0" presId="urn:microsoft.com/office/officeart/2005/8/layout/hList7"/>
    <dgm:cxn modelId="{08B98F71-7CC4-4244-BB52-186F687B3B9E}" type="presOf" srcId="{D4FDF1EC-DC02-49C0-939F-984DCBC56A5D}" destId="{E130B038-E0EA-4DEE-A283-A7390907A731}" srcOrd="1" destOrd="0" presId="urn:microsoft.com/office/officeart/2005/8/layout/hList7"/>
    <dgm:cxn modelId="{3E596850-99B6-4015-9890-E8254924EE11}" srcId="{7C6C9951-51F5-4DDA-ADC0-562ABE4A652B}" destId="{464644A0-B580-41C3-8907-C50126193FE4}" srcOrd="0" destOrd="0" parTransId="{D59E22F1-91E4-4125-84B6-D295DB0FA429}" sibTransId="{5E2C9C4A-5B12-4B9D-A4D6-4925BD64A3D1}"/>
    <dgm:cxn modelId="{D6300DD3-67C3-433B-ACCA-3CB62AB5B393}" type="presOf" srcId="{93619127-3469-4E37-95C6-4B06DD2DC1C4}" destId="{6F05B2EB-651B-4A7C-ACEF-9B712B79C392}" srcOrd="1" destOrd="0" presId="urn:microsoft.com/office/officeart/2005/8/layout/hList7"/>
    <dgm:cxn modelId="{A1C75782-CCBF-4C43-B414-A4126D6DA50B}" type="presParOf" srcId="{FF73E65B-63BD-44A5-BEBE-CD8326B902B6}" destId="{52CFFC82-FCB6-4CF4-97ED-9CC9079C56A2}" srcOrd="0" destOrd="0" presId="urn:microsoft.com/office/officeart/2005/8/layout/hList7"/>
    <dgm:cxn modelId="{085C3EA3-5296-4CFF-AE13-726485664B9C}" type="presParOf" srcId="{FF73E65B-63BD-44A5-BEBE-CD8326B902B6}" destId="{20359EB0-4599-4CE5-ADA0-B67FC3CAD4C5}" srcOrd="1" destOrd="0" presId="urn:microsoft.com/office/officeart/2005/8/layout/hList7"/>
    <dgm:cxn modelId="{E0401991-D220-4AC7-98E5-39BF5590623F}" type="presParOf" srcId="{20359EB0-4599-4CE5-ADA0-B67FC3CAD4C5}" destId="{4B93301F-73D4-49E9-8647-FD8A30062ECF}" srcOrd="0" destOrd="0" presId="urn:microsoft.com/office/officeart/2005/8/layout/hList7"/>
    <dgm:cxn modelId="{D60ACB7A-321E-4246-8039-6D987A1EBACF}" type="presParOf" srcId="{4B93301F-73D4-49E9-8647-FD8A30062ECF}" destId="{AB2900D1-0E11-4CAD-A297-A7977739D8A3}" srcOrd="0" destOrd="0" presId="urn:microsoft.com/office/officeart/2005/8/layout/hList7"/>
    <dgm:cxn modelId="{37B79157-F3AE-4C38-B66A-81AD80E695FD}" type="presParOf" srcId="{4B93301F-73D4-49E9-8647-FD8A30062ECF}" destId="{6DA09237-5042-440E-A4F1-E2453102B2E6}" srcOrd="1" destOrd="0" presId="urn:microsoft.com/office/officeart/2005/8/layout/hList7"/>
    <dgm:cxn modelId="{5FA5404A-A774-4C1F-A161-99A418F423F6}" type="presParOf" srcId="{4B93301F-73D4-49E9-8647-FD8A30062ECF}" destId="{E28F7CD8-66D5-4E76-BA47-D8DFAD582205}" srcOrd="2" destOrd="0" presId="urn:microsoft.com/office/officeart/2005/8/layout/hList7"/>
    <dgm:cxn modelId="{CD7E81F8-67D2-47E3-B11A-2CB35B5EC52B}" type="presParOf" srcId="{4B93301F-73D4-49E9-8647-FD8A30062ECF}" destId="{15A3C727-4B91-4F31-8A3D-08AE12C2943D}" srcOrd="3" destOrd="0" presId="urn:microsoft.com/office/officeart/2005/8/layout/hList7"/>
    <dgm:cxn modelId="{C273AFF8-5D04-4B2A-B5C9-319C3038CEDB}" type="presParOf" srcId="{20359EB0-4599-4CE5-ADA0-B67FC3CAD4C5}" destId="{651C63AA-E762-401E-8F57-83C15A3E952F}" srcOrd="1" destOrd="0" presId="urn:microsoft.com/office/officeart/2005/8/layout/hList7"/>
    <dgm:cxn modelId="{39A2262E-300D-46FE-AEB0-7F6F00B313AF}" type="presParOf" srcId="{20359EB0-4599-4CE5-ADA0-B67FC3CAD4C5}" destId="{13B0DDC9-CB1E-4F4C-8B16-E3D07305E486}" srcOrd="2" destOrd="0" presId="urn:microsoft.com/office/officeart/2005/8/layout/hList7"/>
    <dgm:cxn modelId="{312C2158-E828-47F3-8A2C-5B9195684ED2}" type="presParOf" srcId="{13B0DDC9-CB1E-4F4C-8B16-E3D07305E486}" destId="{89949CD8-B21D-425C-8910-E44A84C16B49}" srcOrd="0" destOrd="0" presId="urn:microsoft.com/office/officeart/2005/8/layout/hList7"/>
    <dgm:cxn modelId="{278C939A-6574-40A4-8CF8-2DFEBB98228B}" type="presParOf" srcId="{13B0DDC9-CB1E-4F4C-8B16-E3D07305E486}" destId="{FF60D577-0D3C-4BF8-A4BC-244ACB24BA95}" srcOrd="1" destOrd="0" presId="urn:microsoft.com/office/officeart/2005/8/layout/hList7"/>
    <dgm:cxn modelId="{A8BC7BA2-36EA-4BFF-8DEE-1E62E7DD3637}" type="presParOf" srcId="{13B0DDC9-CB1E-4F4C-8B16-E3D07305E486}" destId="{FE97E161-09FA-4C32-8E43-067703D47CFD}" srcOrd="2" destOrd="0" presId="urn:microsoft.com/office/officeart/2005/8/layout/hList7"/>
    <dgm:cxn modelId="{614325D8-3E25-4232-BE63-A240A620AF98}" type="presParOf" srcId="{13B0DDC9-CB1E-4F4C-8B16-E3D07305E486}" destId="{FF0FB5C6-0C3B-4CEB-925F-7A8CE59800B9}" srcOrd="3" destOrd="0" presId="urn:microsoft.com/office/officeart/2005/8/layout/hList7"/>
    <dgm:cxn modelId="{A2A8CC38-90AA-4D38-BBF8-46DCCDB70CE5}" type="presParOf" srcId="{20359EB0-4599-4CE5-ADA0-B67FC3CAD4C5}" destId="{A3DFAE4D-D97D-4229-9861-7ADFE16C670E}" srcOrd="3" destOrd="0" presId="urn:microsoft.com/office/officeart/2005/8/layout/hList7"/>
    <dgm:cxn modelId="{8530159C-BF03-4845-9037-73536029216D}" type="presParOf" srcId="{20359EB0-4599-4CE5-ADA0-B67FC3CAD4C5}" destId="{2D1871E7-EF0E-4EE2-9200-BBE05E9E470F}" srcOrd="4" destOrd="0" presId="urn:microsoft.com/office/officeart/2005/8/layout/hList7"/>
    <dgm:cxn modelId="{7AD8B403-32BE-4212-9539-A21C69531AD0}" type="presParOf" srcId="{2D1871E7-EF0E-4EE2-9200-BBE05E9E470F}" destId="{019E8C1A-30CD-41CC-B78A-C1A7F19DA97E}" srcOrd="0" destOrd="0" presId="urn:microsoft.com/office/officeart/2005/8/layout/hList7"/>
    <dgm:cxn modelId="{85982BEC-593D-4DC4-9125-8A58D104637E}" type="presParOf" srcId="{2D1871E7-EF0E-4EE2-9200-BBE05E9E470F}" destId="{E130B038-E0EA-4DEE-A283-A7390907A731}" srcOrd="1" destOrd="0" presId="urn:microsoft.com/office/officeart/2005/8/layout/hList7"/>
    <dgm:cxn modelId="{27B06864-9436-4608-857C-60EFAB46B0B0}" type="presParOf" srcId="{2D1871E7-EF0E-4EE2-9200-BBE05E9E470F}" destId="{73D61AFD-5AB4-4753-B8F4-3C7E21F1F7B7}" srcOrd="2" destOrd="0" presId="urn:microsoft.com/office/officeart/2005/8/layout/hList7"/>
    <dgm:cxn modelId="{F43FB555-544C-4521-BA12-06DDEB6C069E}" type="presParOf" srcId="{2D1871E7-EF0E-4EE2-9200-BBE05E9E470F}" destId="{BF4A46EE-FCA2-44F9-99B5-B987138F075B}" srcOrd="3" destOrd="0" presId="urn:microsoft.com/office/officeart/2005/8/layout/hList7"/>
    <dgm:cxn modelId="{ED458ECF-D7BC-419C-8053-959BBF4DFE7F}" type="presParOf" srcId="{20359EB0-4599-4CE5-ADA0-B67FC3CAD4C5}" destId="{92B6B3C6-7438-4429-B46E-C0EFD990AD38}" srcOrd="5" destOrd="0" presId="urn:microsoft.com/office/officeart/2005/8/layout/hList7"/>
    <dgm:cxn modelId="{96C9F3E9-FBD1-43F5-85EC-41B613D87CC8}" type="presParOf" srcId="{20359EB0-4599-4CE5-ADA0-B67FC3CAD4C5}" destId="{65B7E633-2E53-48B5-842C-5231194E3480}" srcOrd="6" destOrd="0" presId="urn:microsoft.com/office/officeart/2005/8/layout/hList7"/>
    <dgm:cxn modelId="{03CC498F-8DD6-4EBB-94C2-7E50F8D0FBCD}" type="presParOf" srcId="{65B7E633-2E53-48B5-842C-5231194E3480}" destId="{2F0B005A-7D79-4893-9C58-1A08451BF408}" srcOrd="0" destOrd="0" presId="urn:microsoft.com/office/officeart/2005/8/layout/hList7"/>
    <dgm:cxn modelId="{BDA6E7A0-083F-41D4-B972-FF1D0C58E0FF}" type="presParOf" srcId="{65B7E633-2E53-48B5-842C-5231194E3480}" destId="{6F05B2EB-651B-4A7C-ACEF-9B712B79C392}" srcOrd="1" destOrd="0" presId="urn:microsoft.com/office/officeart/2005/8/layout/hList7"/>
    <dgm:cxn modelId="{70DA769B-B4E7-489D-9B62-04662674CC3C}" type="presParOf" srcId="{65B7E633-2E53-48B5-842C-5231194E3480}" destId="{CB679186-A94D-4E04-8485-CBD6AEDB14E7}" srcOrd="2" destOrd="0" presId="urn:microsoft.com/office/officeart/2005/8/layout/hList7"/>
    <dgm:cxn modelId="{22A61721-B75B-46DE-A49D-3A03042FE96B}" type="presParOf" srcId="{65B7E633-2E53-48B5-842C-5231194E3480}" destId="{F8DFD644-9D62-4C81-9159-CBAA03F673FE}" srcOrd="3" destOrd="0" presId="urn:microsoft.com/office/officeart/2005/8/layout/hList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C728F-9134-4A41-BFDB-66009A70482D}">
      <dsp:nvSpPr>
        <dsp:cNvPr id="0" name=""/>
        <dsp:cNvSpPr/>
      </dsp:nvSpPr>
      <dsp:spPr>
        <a:xfrm rot="10800000">
          <a:off x="748024" y="495253"/>
          <a:ext cx="1717286" cy="864254"/>
        </a:xfrm>
        <a:prstGeom prst="homePlate">
          <a:avLst/>
        </a:prstGeom>
        <a:solidFill>
          <a:srgbClr val="5B9BD5">
            <a:shade val="50000"/>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381112" tIns="68580" rIns="128016" bIns="6858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2 </a:t>
          </a:r>
          <a:r>
            <a:rPr lang="en-ZA" sz="1200" b="1" kern="1200" dirty="0" smtClean="0">
              <a:solidFill>
                <a:sysClr val="windowText" lastClr="000000"/>
              </a:solidFill>
              <a:latin typeface="Calibri" panose="020F0502020204030204"/>
              <a:ea typeface="+mn-ea"/>
              <a:cs typeface="+mn-cs"/>
            </a:rPr>
            <a:t>Theft of motor vehicles or cycles</a:t>
          </a:r>
          <a:endParaRPr lang="en-ZA" sz="1200" b="1" kern="1200" dirty="0">
            <a:solidFill>
              <a:sysClr val="windowText" lastClr="000000"/>
            </a:solidFill>
            <a:latin typeface="Calibri" panose="020F0502020204030204"/>
            <a:ea typeface="+mn-ea"/>
            <a:cs typeface="+mn-cs"/>
          </a:endParaRPr>
        </a:p>
      </dsp:txBody>
      <dsp:txXfrm rot="10800000">
        <a:off x="964087" y="495253"/>
        <a:ext cx="1501223" cy="864254"/>
      </dsp:txXfrm>
    </dsp:sp>
    <dsp:sp modelId="{8469BA9C-1E9E-4A6B-B407-894EF5549B99}">
      <dsp:nvSpPr>
        <dsp:cNvPr id="0" name=""/>
        <dsp:cNvSpPr/>
      </dsp:nvSpPr>
      <dsp:spPr>
        <a:xfrm>
          <a:off x="117075" y="327497"/>
          <a:ext cx="1261897" cy="1199766"/>
        </a:xfrm>
        <a:prstGeom prst="ellipse">
          <a:avLst/>
        </a:prstGeom>
        <a:blipFill rotWithShape="1">
          <a:blip xmlns:r="http://schemas.openxmlformats.org/officeDocument/2006/relationships" r:embed="rId1"/>
          <a:stretch>
            <a:fillRect/>
          </a:stretch>
        </a:blipFill>
        <a:ln>
          <a:noFill/>
        </a:ln>
        <a:effectLst/>
        <a:sp3d z="57150"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 modelId="{85D421B7-18FC-4888-8ADA-BE9392189857}">
      <dsp:nvSpPr>
        <dsp:cNvPr id="0" name=""/>
        <dsp:cNvSpPr/>
      </dsp:nvSpPr>
      <dsp:spPr>
        <a:xfrm rot="10800000">
          <a:off x="648613" y="1785250"/>
          <a:ext cx="1717286" cy="864254"/>
        </a:xfrm>
        <a:prstGeom prst="homePlate">
          <a:avLst/>
        </a:prstGeom>
        <a:solidFill>
          <a:srgbClr val="5B9BD5">
            <a:shade val="50000"/>
            <a:hueOff val="111419"/>
            <a:satOff val="2985"/>
            <a:lumOff val="13151"/>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381112" tIns="68580" rIns="128016" bIns="68580" numCol="1" spcCol="1270" anchor="ctr" anchorCtr="0">
          <a:noAutofit/>
        </a:bodyPr>
        <a:lstStyle/>
        <a:p>
          <a:pPr lvl="0" algn="l"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 1 </a:t>
          </a:r>
          <a:r>
            <a:rPr lang="en-ZA" sz="1200" b="1" kern="1200" dirty="0" smtClean="0">
              <a:solidFill>
                <a:sysClr val="windowText" lastClr="000000"/>
              </a:solidFill>
              <a:latin typeface="Calibri" panose="020F0502020204030204"/>
              <a:ea typeface="+mn-ea"/>
              <a:cs typeface="+mn-cs"/>
            </a:rPr>
            <a:t>Assault with the intent to inflict grievous bodily harm.</a:t>
          </a:r>
          <a:endParaRPr lang="en-ZA" sz="1200" b="1" kern="1200" dirty="0">
            <a:solidFill>
              <a:sysClr val="windowText" lastClr="000000"/>
            </a:solidFill>
            <a:latin typeface="Calibri" panose="020F0502020204030204"/>
            <a:ea typeface="+mn-ea"/>
            <a:cs typeface="+mn-cs"/>
          </a:endParaRPr>
        </a:p>
      </dsp:txBody>
      <dsp:txXfrm rot="10800000">
        <a:off x="864676" y="1785250"/>
        <a:ext cx="1501223" cy="864254"/>
      </dsp:txXfrm>
    </dsp:sp>
    <dsp:sp modelId="{E7095ACD-88D9-4E8D-8067-4C0A596A973D}">
      <dsp:nvSpPr>
        <dsp:cNvPr id="0" name=""/>
        <dsp:cNvSpPr/>
      </dsp:nvSpPr>
      <dsp:spPr>
        <a:xfrm>
          <a:off x="216486" y="1785250"/>
          <a:ext cx="864254" cy="864254"/>
        </a:xfrm>
        <a:prstGeom prst="ellipse">
          <a:avLst/>
        </a:prstGeom>
        <a:blipFill rotWithShape="1">
          <a:blip xmlns:r="http://schemas.openxmlformats.org/officeDocument/2006/relationships" r:embed="rId2"/>
          <a:stretch>
            <a:fillRect/>
          </a:stretch>
        </a:blipFill>
        <a:ln>
          <a:noFill/>
        </a:ln>
        <a:effectLst/>
        <a:sp3d z="57150"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 modelId="{70F4BA03-FF4D-4992-9613-4E59357AD3C2}">
      <dsp:nvSpPr>
        <dsp:cNvPr id="0" name=""/>
        <dsp:cNvSpPr/>
      </dsp:nvSpPr>
      <dsp:spPr>
        <a:xfrm rot="10800000">
          <a:off x="648613" y="2907491"/>
          <a:ext cx="1717286" cy="864254"/>
        </a:xfrm>
        <a:prstGeom prst="homePlate">
          <a:avLst/>
        </a:prstGeom>
        <a:solidFill>
          <a:srgbClr val="5B9BD5">
            <a:shade val="50000"/>
            <a:hueOff val="222839"/>
            <a:satOff val="5970"/>
            <a:lumOff val="26302"/>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381112" tIns="68580" rIns="128016" bIns="6858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1</a:t>
          </a:r>
          <a:r>
            <a:rPr lang="en-ZA" sz="1200" b="1" kern="1200" dirty="0" smtClean="0">
              <a:solidFill>
                <a:sysClr val="windowText" lastClr="000000"/>
              </a:solidFill>
              <a:latin typeface="Calibri" panose="020F0502020204030204"/>
              <a:ea typeface="+mn-ea"/>
              <a:cs typeface="+mn-cs"/>
            </a:rPr>
            <a:t>  Robbery at  Business premises</a:t>
          </a:r>
          <a:endParaRPr lang="en-ZA" sz="1200" b="1" kern="1200" dirty="0">
            <a:solidFill>
              <a:sysClr val="windowText" lastClr="000000"/>
            </a:solidFill>
            <a:latin typeface="Calibri" panose="020F0502020204030204"/>
            <a:ea typeface="+mn-ea"/>
            <a:cs typeface="+mn-cs"/>
          </a:endParaRPr>
        </a:p>
      </dsp:txBody>
      <dsp:txXfrm rot="10800000">
        <a:off x="864676" y="2907491"/>
        <a:ext cx="1501223" cy="864254"/>
      </dsp:txXfrm>
    </dsp:sp>
    <dsp:sp modelId="{D1601C1D-886C-439E-B422-81B9A40D360B}">
      <dsp:nvSpPr>
        <dsp:cNvPr id="0" name=""/>
        <dsp:cNvSpPr/>
      </dsp:nvSpPr>
      <dsp:spPr>
        <a:xfrm>
          <a:off x="216486" y="2907491"/>
          <a:ext cx="864254" cy="864254"/>
        </a:xfrm>
        <a:prstGeom prst="ellipse">
          <a:avLst/>
        </a:prstGeom>
        <a:blipFill rotWithShape="1">
          <a:blip xmlns:r="http://schemas.openxmlformats.org/officeDocument/2006/relationships" r:embed="rId3"/>
          <a:stretch>
            <a:fillRect/>
          </a:stretch>
        </a:blipFill>
        <a:ln>
          <a:noFill/>
        </a:ln>
        <a:effectLst/>
        <a:sp3d z="57150"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 modelId="{73D933BF-74C5-4F95-9F32-2A2867CB13D8}">
      <dsp:nvSpPr>
        <dsp:cNvPr id="0" name=""/>
        <dsp:cNvSpPr/>
      </dsp:nvSpPr>
      <dsp:spPr>
        <a:xfrm rot="10800000">
          <a:off x="648613" y="4073964"/>
          <a:ext cx="1717286" cy="775789"/>
        </a:xfrm>
        <a:prstGeom prst="homePlate">
          <a:avLst/>
        </a:prstGeom>
        <a:solidFill>
          <a:srgbClr val="5B9BD5">
            <a:shade val="50000"/>
            <a:hueOff val="111419"/>
            <a:satOff val="2985"/>
            <a:lumOff val="13151"/>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381112" tIns="68580" rIns="128016" bIns="6858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6 </a:t>
          </a:r>
          <a:r>
            <a:rPr lang="en-ZA" sz="1200" b="1" kern="1200" dirty="0" smtClean="0">
              <a:solidFill>
                <a:sysClr val="windowText" lastClr="000000"/>
              </a:solidFill>
              <a:latin typeface="Calibri" panose="020F0502020204030204"/>
              <a:ea typeface="+mn-ea"/>
              <a:cs typeface="+mn-cs"/>
            </a:rPr>
            <a:t>Robbery at residential premises</a:t>
          </a:r>
          <a:endParaRPr lang="en-ZA" sz="1200" b="1" kern="1200" dirty="0">
            <a:solidFill>
              <a:sysClr val="windowText" lastClr="000000"/>
            </a:solidFill>
            <a:latin typeface="Calibri" panose="020F0502020204030204"/>
            <a:ea typeface="+mn-ea"/>
            <a:cs typeface="+mn-cs"/>
          </a:endParaRPr>
        </a:p>
      </dsp:txBody>
      <dsp:txXfrm rot="10800000">
        <a:off x="842560" y="4073964"/>
        <a:ext cx="1523339" cy="775789"/>
      </dsp:txXfrm>
    </dsp:sp>
    <dsp:sp modelId="{A8FF65E8-F221-4B26-8269-6C08840B98A6}">
      <dsp:nvSpPr>
        <dsp:cNvPr id="0" name=""/>
        <dsp:cNvSpPr/>
      </dsp:nvSpPr>
      <dsp:spPr>
        <a:xfrm>
          <a:off x="216486" y="4029732"/>
          <a:ext cx="864254" cy="864254"/>
        </a:xfrm>
        <a:prstGeom prst="ellipse">
          <a:avLst/>
        </a:prstGeom>
        <a:blipFill rotWithShape="1">
          <a:blip xmlns:r="http://schemas.openxmlformats.org/officeDocument/2006/relationships" r:embed="rId4"/>
          <a:stretch>
            <a:fillRect/>
          </a:stretch>
        </a:blipFill>
        <a:ln>
          <a:noFill/>
        </a:ln>
        <a:effectLst/>
        <a:sp3d z="57150"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900D1-0E11-4CAD-A297-A7977739D8A3}">
      <dsp:nvSpPr>
        <dsp:cNvPr id="0" name=""/>
        <dsp:cNvSpPr/>
      </dsp:nvSpPr>
      <dsp:spPr>
        <a:xfrm>
          <a:off x="1657" y="0"/>
          <a:ext cx="1737413" cy="1006006"/>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Assault  GBH = 3 100</a:t>
          </a:r>
          <a:endParaRPr lang="en-US" sz="1600" b="1" kern="1200" dirty="0">
            <a:latin typeface="Arial" panose="020B0604020202020204" pitchFamily="34" charset="0"/>
            <a:cs typeface="Arial" panose="020B0604020202020204" pitchFamily="34" charset="0"/>
          </a:endParaRPr>
        </a:p>
      </dsp:txBody>
      <dsp:txXfrm>
        <a:off x="1657" y="402402"/>
        <a:ext cx="1737413" cy="402402"/>
      </dsp:txXfrm>
    </dsp:sp>
    <dsp:sp modelId="{15A3C727-4B91-4F31-8A3D-08AE12C2943D}">
      <dsp:nvSpPr>
        <dsp:cNvPr id="0" name=""/>
        <dsp:cNvSpPr/>
      </dsp:nvSpPr>
      <dsp:spPr>
        <a:xfrm>
          <a:off x="702864" y="60360"/>
          <a:ext cx="334999" cy="334999"/>
        </a:xfrm>
        <a:prstGeom prst="ellipse">
          <a:avLst/>
        </a:prstGeom>
        <a:blipFill rotWithShape="1">
          <a:blip xmlns:r="http://schemas.openxmlformats.org/officeDocument/2006/relationships" r:embed="rId1"/>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89949CD8-B21D-425C-8910-E44A84C16B49}">
      <dsp:nvSpPr>
        <dsp:cNvPr id="0" name=""/>
        <dsp:cNvSpPr/>
      </dsp:nvSpPr>
      <dsp:spPr>
        <a:xfrm>
          <a:off x="1791193" y="0"/>
          <a:ext cx="1737413" cy="1006006"/>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Rape = 65</a:t>
          </a:r>
          <a:endParaRPr lang="en-US" sz="1800" b="1" kern="1200" dirty="0">
            <a:latin typeface="Arial" panose="020B0604020202020204" pitchFamily="34" charset="0"/>
            <a:cs typeface="Arial" panose="020B0604020202020204" pitchFamily="34" charset="0"/>
          </a:endParaRPr>
        </a:p>
      </dsp:txBody>
      <dsp:txXfrm>
        <a:off x="1791193" y="402402"/>
        <a:ext cx="1737413" cy="402402"/>
      </dsp:txXfrm>
    </dsp:sp>
    <dsp:sp modelId="{FF0FB5C6-0C3B-4CEB-925F-7A8CE59800B9}">
      <dsp:nvSpPr>
        <dsp:cNvPr id="0" name=""/>
        <dsp:cNvSpPr/>
      </dsp:nvSpPr>
      <dsp:spPr>
        <a:xfrm>
          <a:off x="2492399" y="60360"/>
          <a:ext cx="334999" cy="334999"/>
        </a:xfrm>
        <a:prstGeom prst="ellipse">
          <a:avLst/>
        </a:prstGeom>
        <a:blipFill rotWithShape="1">
          <a:blip xmlns:r="http://schemas.openxmlformats.org/officeDocument/2006/relationships" r:embed="rId2"/>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019E8C1A-30CD-41CC-B78A-C1A7F19DA97E}">
      <dsp:nvSpPr>
        <dsp:cNvPr id="0" name=""/>
        <dsp:cNvSpPr/>
      </dsp:nvSpPr>
      <dsp:spPr>
        <a:xfrm>
          <a:off x="3580728" y="0"/>
          <a:ext cx="1737413" cy="1006006"/>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Attempted murder = 275</a:t>
          </a:r>
          <a:endParaRPr lang="en-US" sz="1600" b="1" kern="1200" dirty="0">
            <a:latin typeface="Arial" panose="020B0604020202020204" pitchFamily="34" charset="0"/>
            <a:cs typeface="Arial" panose="020B0604020202020204" pitchFamily="34" charset="0"/>
          </a:endParaRPr>
        </a:p>
      </dsp:txBody>
      <dsp:txXfrm>
        <a:off x="3580728" y="402402"/>
        <a:ext cx="1737413" cy="402402"/>
      </dsp:txXfrm>
    </dsp:sp>
    <dsp:sp modelId="{BF4A46EE-FCA2-44F9-99B5-B987138F075B}">
      <dsp:nvSpPr>
        <dsp:cNvPr id="0" name=""/>
        <dsp:cNvSpPr/>
      </dsp:nvSpPr>
      <dsp:spPr>
        <a:xfrm>
          <a:off x="4281935" y="60360"/>
          <a:ext cx="334999" cy="334999"/>
        </a:xfrm>
        <a:prstGeom prst="ellipse">
          <a:avLst/>
        </a:prstGeom>
        <a:blipFill rotWithShape="1">
          <a:blip xmlns:r="http://schemas.openxmlformats.org/officeDocument/2006/relationships" r:embed="rId3"/>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2F0B005A-7D79-4893-9C58-1A08451BF408}">
      <dsp:nvSpPr>
        <dsp:cNvPr id="0" name=""/>
        <dsp:cNvSpPr/>
      </dsp:nvSpPr>
      <dsp:spPr>
        <a:xfrm>
          <a:off x="5370264" y="0"/>
          <a:ext cx="1737413" cy="1006006"/>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Murder = 267</a:t>
          </a:r>
          <a:endParaRPr lang="en-US" sz="1600" b="1" kern="1200" dirty="0">
            <a:latin typeface="Arial" panose="020B0604020202020204" pitchFamily="34" charset="0"/>
            <a:cs typeface="Arial" panose="020B0604020202020204" pitchFamily="34" charset="0"/>
          </a:endParaRPr>
        </a:p>
      </dsp:txBody>
      <dsp:txXfrm>
        <a:off x="5370264" y="402402"/>
        <a:ext cx="1737413" cy="402402"/>
      </dsp:txXfrm>
    </dsp:sp>
    <dsp:sp modelId="{F8DFD644-9D62-4C81-9159-CBAA03F673FE}">
      <dsp:nvSpPr>
        <dsp:cNvPr id="0" name=""/>
        <dsp:cNvSpPr/>
      </dsp:nvSpPr>
      <dsp:spPr>
        <a:xfrm>
          <a:off x="6071470" y="60360"/>
          <a:ext cx="334999" cy="334999"/>
        </a:xfrm>
        <a:prstGeom prst="ellipse">
          <a:avLst/>
        </a:prstGeom>
        <a:blipFill rotWithShape="1">
          <a:blip xmlns:r="http://schemas.openxmlformats.org/officeDocument/2006/relationships" r:embed="rId4"/>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52CFFC82-FCB6-4CF4-97ED-9CC9079C56A2}">
      <dsp:nvSpPr>
        <dsp:cNvPr id="0" name=""/>
        <dsp:cNvSpPr/>
      </dsp:nvSpPr>
      <dsp:spPr>
        <a:xfrm>
          <a:off x="284373" y="804804"/>
          <a:ext cx="6540588" cy="150900"/>
        </a:xfrm>
        <a:prstGeom prst="leftRightArrow">
          <a:avLst/>
        </a:prstGeom>
        <a:solidFill>
          <a:schemeClr val="accent2">
            <a:tint val="6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0.16711</cdr:x>
      <cdr:y>0.21438</cdr:y>
    </cdr:from>
    <cdr:to>
      <cdr:x>0.25772</cdr:x>
      <cdr:y>0.36431</cdr:y>
    </cdr:to>
    <cdr:sp macro="" textlink="">
      <cdr:nvSpPr>
        <cdr:cNvPr id="2" name="TextBox 1"/>
        <cdr:cNvSpPr txBox="1"/>
      </cdr:nvSpPr>
      <cdr:spPr>
        <a:xfrm xmlns:a="http://schemas.openxmlformats.org/drawingml/2006/main">
          <a:off x="1750664" y="692641"/>
          <a:ext cx="949268" cy="484406"/>
        </a:xfrm>
        <a:prstGeom xmlns:a="http://schemas.openxmlformats.org/drawingml/2006/main" prst="rect">
          <a:avLst/>
        </a:prstGeom>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vertOverflow="clip" wrap="none" rtlCol="0"/>
        <a:lstStyle xmlns:a="http://schemas.openxmlformats.org/drawingml/2006/main"/>
        <a:p xmlns:a="http://schemas.openxmlformats.org/drawingml/2006/main">
          <a:r>
            <a:rPr lang="en-ZA" b="1" dirty="0" smtClean="0">
              <a:latin typeface="Arial" panose="020B0604020202020204" pitchFamily="34" charset="0"/>
              <a:cs typeface="Arial" panose="020B0604020202020204" pitchFamily="34" charset="0"/>
            </a:rPr>
            <a:t>4 </a:t>
          </a:r>
          <a:r>
            <a:rPr lang="en-ZA" sz="1100" b="1" dirty="0" smtClean="0">
              <a:latin typeface="Arial" panose="020B0604020202020204" pitchFamily="34" charset="0"/>
              <a:cs typeface="Arial" panose="020B0604020202020204" pitchFamily="34" charset="0"/>
            </a:rPr>
            <a:t>On duty</a:t>
          </a:r>
        </a:p>
        <a:p xmlns:a="http://schemas.openxmlformats.org/drawingml/2006/main">
          <a:r>
            <a:rPr lang="en-ZA" b="1" dirty="0">
              <a:latin typeface="Arial" panose="020B0604020202020204" pitchFamily="34" charset="0"/>
              <a:cs typeface="Arial" panose="020B0604020202020204" pitchFamily="34" charset="0"/>
            </a:rPr>
            <a:t>2</a:t>
          </a:r>
          <a:r>
            <a:rPr lang="en-ZA" b="1" dirty="0" smtClean="0">
              <a:latin typeface="Arial" panose="020B0604020202020204" pitchFamily="34" charset="0"/>
              <a:cs typeface="Arial" panose="020B0604020202020204" pitchFamily="34" charset="0"/>
            </a:rPr>
            <a:t> Off duty</a:t>
          </a:r>
          <a:endParaRPr lang="en-ZA"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0.19209</cdr:x>
      <cdr:y>0.44766</cdr:y>
    </cdr:from>
    <cdr:to>
      <cdr:x>0.29434</cdr:x>
      <cdr:y>0.55234</cdr:y>
    </cdr:to>
    <cdr:sp macro="" textlink="">
      <cdr:nvSpPr>
        <cdr:cNvPr id="3" name="TextBox 2"/>
        <cdr:cNvSpPr txBox="1"/>
      </cdr:nvSpPr>
      <cdr:spPr>
        <a:xfrm xmlns:a="http://schemas.openxmlformats.org/drawingml/2006/main">
          <a:off x="2012423" y="1446336"/>
          <a:ext cx="1071213" cy="338208"/>
        </a:xfrm>
        <a:prstGeom xmlns:a="http://schemas.openxmlformats.org/drawingml/2006/main" prst="rect">
          <a:avLst/>
        </a:prstGeom>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vertOverflow="clip" wrap="none" rtlCol="0"/>
        <a:lstStyle xmlns:a="http://schemas.openxmlformats.org/drawingml/2006/main"/>
        <a:p xmlns:a="http://schemas.openxmlformats.org/drawingml/2006/main">
          <a:r>
            <a:rPr lang="en-ZA" sz="1100" b="1" dirty="0" smtClean="0">
              <a:latin typeface="Arial" panose="020B0604020202020204" pitchFamily="34" charset="0"/>
              <a:cs typeface="Arial" panose="020B0604020202020204" pitchFamily="34" charset="0"/>
            </a:rPr>
            <a:t>6 Off duty</a:t>
          </a:r>
          <a:endParaRPr lang="en-ZA"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0.53657</cdr:x>
      <cdr:y>0</cdr:y>
    </cdr:from>
    <cdr:to>
      <cdr:x>0.61969</cdr:x>
      <cdr:y>0.15633</cdr:y>
    </cdr:to>
    <cdr:sp macro="" textlink="">
      <cdr:nvSpPr>
        <cdr:cNvPr id="4" name="TextBox 3"/>
        <cdr:cNvSpPr txBox="1"/>
      </cdr:nvSpPr>
      <cdr:spPr>
        <a:xfrm xmlns:a="http://schemas.openxmlformats.org/drawingml/2006/main">
          <a:off x="5621293" y="-931818"/>
          <a:ext cx="870800" cy="505083"/>
        </a:xfrm>
        <a:prstGeom xmlns:a="http://schemas.openxmlformats.org/drawingml/2006/main" prst="rect">
          <a:avLst/>
        </a:prstGeom>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vertOverflow="clip" wrap="none" rtlCol="0"/>
        <a:lstStyle xmlns:a="http://schemas.openxmlformats.org/drawingml/2006/main"/>
        <a:p xmlns:a="http://schemas.openxmlformats.org/drawingml/2006/main">
          <a:r>
            <a:rPr lang="en-ZA" sz="1100" b="1" dirty="0" smtClean="0">
              <a:latin typeface="Arial" panose="020B0604020202020204" pitchFamily="34" charset="0"/>
              <a:cs typeface="Arial" panose="020B0604020202020204" pitchFamily="34" charset="0"/>
            </a:rPr>
            <a:t>3 On duty</a:t>
          </a:r>
        </a:p>
        <a:p xmlns:a="http://schemas.openxmlformats.org/drawingml/2006/main">
          <a:r>
            <a:rPr lang="en-ZA" b="1" dirty="0" smtClean="0">
              <a:latin typeface="Arial" panose="020B0604020202020204" pitchFamily="34" charset="0"/>
              <a:cs typeface="Arial" panose="020B0604020202020204" pitchFamily="34" charset="0"/>
            </a:rPr>
            <a:t>8 Off duty</a:t>
          </a:r>
          <a:endParaRPr lang="en-ZA"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0.52145</cdr:x>
      <cdr:y>0.36431</cdr:y>
    </cdr:from>
    <cdr:to>
      <cdr:x>0.60873</cdr:x>
      <cdr:y>0.50233</cdr:y>
    </cdr:to>
    <cdr:sp macro="" textlink="">
      <cdr:nvSpPr>
        <cdr:cNvPr id="5" name="TextBox 4"/>
        <cdr:cNvSpPr txBox="1"/>
      </cdr:nvSpPr>
      <cdr:spPr>
        <a:xfrm xmlns:a="http://schemas.openxmlformats.org/drawingml/2006/main">
          <a:off x="5462962" y="1177047"/>
          <a:ext cx="914382" cy="445926"/>
        </a:xfrm>
        <a:prstGeom xmlns:a="http://schemas.openxmlformats.org/drawingml/2006/main" prst="rect">
          <a:avLst/>
        </a:prstGeom>
        <a:ln xmlns:a="http://schemas.openxmlformats.org/drawingml/2006/main"/>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vertOverflow="clip" wrap="none" rtlCol="0"/>
        <a:lstStyle xmlns:a="http://schemas.openxmlformats.org/drawingml/2006/main"/>
        <a:p xmlns:a="http://schemas.openxmlformats.org/drawingml/2006/main">
          <a:r>
            <a:rPr lang="en-ZA" sz="1100" b="1" dirty="0" smtClean="0">
              <a:latin typeface="Arial" panose="020B0604020202020204" pitchFamily="34" charset="0"/>
              <a:cs typeface="Arial" panose="020B0604020202020204" pitchFamily="34" charset="0"/>
            </a:rPr>
            <a:t>1 On duty</a:t>
          </a:r>
        </a:p>
        <a:p xmlns:a="http://schemas.openxmlformats.org/drawingml/2006/main">
          <a:r>
            <a:rPr lang="en-ZA" b="1" dirty="0">
              <a:latin typeface="Arial" panose="020B0604020202020204" pitchFamily="34" charset="0"/>
              <a:cs typeface="Arial" panose="020B0604020202020204" pitchFamily="34" charset="0"/>
            </a:rPr>
            <a:t>6</a:t>
          </a:r>
          <a:r>
            <a:rPr lang="en-ZA" b="1" dirty="0" smtClean="0">
              <a:latin typeface="Arial" panose="020B0604020202020204" pitchFamily="34" charset="0"/>
              <a:cs typeface="Arial" panose="020B0604020202020204" pitchFamily="34" charset="0"/>
            </a:rPr>
            <a:t> Off duty</a:t>
          </a:r>
          <a:endParaRPr lang="en-ZA"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0.82589</cdr:x>
      <cdr:y>0.17899</cdr:y>
    </cdr:from>
    <cdr:to>
      <cdr:x>0.91317</cdr:x>
      <cdr:y>0.32126</cdr:y>
    </cdr:to>
    <cdr:sp macro="" textlink="">
      <cdr:nvSpPr>
        <cdr:cNvPr id="6" name="TextBox 5"/>
        <cdr:cNvSpPr txBox="1"/>
      </cdr:nvSpPr>
      <cdr:spPr>
        <a:xfrm xmlns:a="http://schemas.openxmlformats.org/drawingml/2006/main">
          <a:off x="8652386" y="578306"/>
          <a:ext cx="914382" cy="459658"/>
        </a:xfrm>
        <a:prstGeom xmlns:a="http://schemas.openxmlformats.org/drawingml/2006/main" prst="rect">
          <a:avLst/>
        </a:prstGeom>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wrap="none" rtlCol="0"/>
        <a:lstStyle xmlns:a="http://schemas.openxmlformats.org/drawingml/2006/main"/>
        <a:p xmlns:a="http://schemas.openxmlformats.org/drawingml/2006/main">
          <a:r>
            <a:rPr lang="en-ZA" sz="1100" b="1" dirty="0" smtClean="0">
              <a:latin typeface="Arial" panose="020B0604020202020204" pitchFamily="34" charset="0"/>
              <a:cs typeface="Arial" panose="020B0604020202020204" pitchFamily="34" charset="0"/>
            </a:rPr>
            <a:t>3 On duty</a:t>
          </a:r>
        </a:p>
        <a:p xmlns:a="http://schemas.openxmlformats.org/drawingml/2006/main">
          <a:r>
            <a:rPr lang="en-ZA" b="1" dirty="0">
              <a:latin typeface="Arial" panose="020B0604020202020204" pitchFamily="34" charset="0"/>
              <a:cs typeface="Arial" panose="020B0604020202020204" pitchFamily="34" charset="0"/>
            </a:rPr>
            <a:t>6</a:t>
          </a:r>
          <a:r>
            <a:rPr lang="en-ZA" b="1" dirty="0" smtClean="0">
              <a:latin typeface="Arial" panose="020B0604020202020204" pitchFamily="34" charset="0"/>
              <a:cs typeface="Arial" panose="020B0604020202020204" pitchFamily="34" charset="0"/>
            </a:rPr>
            <a:t> Off duty</a:t>
          </a:r>
          <a:endParaRPr lang="en-ZA"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0.82583</cdr:x>
      <cdr:y>0.35697</cdr:y>
    </cdr:from>
    <cdr:to>
      <cdr:x>0.91661</cdr:x>
      <cdr:y>0.49564</cdr:y>
    </cdr:to>
    <cdr:sp macro="" textlink="">
      <cdr:nvSpPr>
        <cdr:cNvPr id="7" name="TextBox 6"/>
        <cdr:cNvSpPr txBox="1"/>
      </cdr:nvSpPr>
      <cdr:spPr>
        <a:xfrm xmlns:a="http://schemas.openxmlformats.org/drawingml/2006/main">
          <a:off x="8651760" y="1153326"/>
          <a:ext cx="951049" cy="448026"/>
        </a:xfrm>
        <a:prstGeom xmlns:a="http://schemas.openxmlformats.org/drawingml/2006/main" prst="rect">
          <a:avLst/>
        </a:prstGeom>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vertOverflow="clip" wrap="none" rtlCol="0"/>
        <a:lstStyle xmlns:a="http://schemas.openxmlformats.org/drawingml/2006/main"/>
        <a:p xmlns:a="http://schemas.openxmlformats.org/drawingml/2006/main">
          <a:r>
            <a:rPr lang="en-ZA" sz="1100" b="1" dirty="0" smtClean="0">
              <a:latin typeface="Arial" panose="020B0604020202020204" pitchFamily="34" charset="0"/>
              <a:cs typeface="Arial" panose="020B0604020202020204" pitchFamily="34" charset="0"/>
            </a:rPr>
            <a:t>1 On duty</a:t>
          </a:r>
        </a:p>
        <a:p xmlns:a="http://schemas.openxmlformats.org/drawingml/2006/main">
          <a:r>
            <a:rPr lang="en-ZA" b="1" dirty="0" smtClean="0">
              <a:latin typeface="Arial" panose="020B0604020202020204" pitchFamily="34" charset="0"/>
              <a:cs typeface="Arial" panose="020B0604020202020204" pitchFamily="34" charset="0"/>
            </a:rPr>
            <a:t>6 Off duty</a:t>
          </a:r>
          <a:endParaRPr lang="en-ZA" sz="11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D7892499-378C-4B99-9EEA-4F454C396037}" type="datetimeFigureOut">
              <a:rPr lang="en-ZA" smtClean="0"/>
              <a:t>2022/11/15</a:t>
            </a:fld>
            <a:endParaRPr lang="en-ZA"/>
          </a:p>
        </p:txBody>
      </p:sp>
      <p:sp>
        <p:nvSpPr>
          <p:cNvPr id="4" name="Footer Placeholder 3"/>
          <p:cNvSpPr>
            <a:spLocks noGrp="1"/>
          </p:cNvSpPr>
          <p:nvPr>
            <p:ph type="ftr" sz="quarter" idx="2"/>
          </p:nvPr>
        </p:nvSpPr>
        <p:spPr>
          <a:xfrm>
            <a:off x="0" y="9429750"/>
            <a:ext cx="2890665"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776866" y="9429750"/>
            <a:ext cx="2890665" cy="496888"/>
          </a:xfrm>
          <a:prstGeom prst="rect">
            <a:avLst/>
          </a:prstGeom>
        </p:spPr>
        <p:txBody>
          <a:bodyPr vert="horz" lIns="91440" tIns="45720" rIns="91440" bIns="45720" rtlCol="0" anchor="b"/>
          <a:lstStyle>
            <a:lvl1pPr algn="r">
              <a:defRPr sz="1200"/>
            </a:lvl1pPr>
          </a:lstStyle>
          <a:p>
            <a:fld id="{93E69A92-5F7D-4A22-825B-763D4B3F6822}" type="slidenum">
              <a:rPr lang="en-ZA" smtClean="0"/>
              <a:t>‹#›</a:t>
            </a:fld>
            <a:endParaRPr lang="en-ZA"/>
          </a:p>
        </p:txBody>
      </p:sp>
    </p:spTree>
    <p:extLst>
      <p:ext uri="{BB962C8B-B14F-4D97-AF65-F5344CB8AC3E}">
        <p14:creationId xmlns:p14="http://schemas.microsoft.com/office/powerpoint/2010/main" val="1675792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668DC1F-86CA-47B9-9F14-0996E48587B8}" type="datetimeFigureOut">
              <a:rPr lang="en-ZA" smtClean="0"/>
              <a:t>2022/11/15</a:t>
            </a:fld>
            <a:endParaRPr lang="en-ZA" dirty="0"/>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9B7BCA9F-F0C4-4676-B2A5-1B993AB766C1}" type="slidenum">
              <a:rPr lang="en-ZA" smtClean="0"/>
              <a:t>‹#›</a:t>
            </a:fld>
            <a:endParaRPr lang="en-ZA" dirty="0"/>
          </a:p>
        </p:txBody>
      </p:sp>
    </p:spTree>
    <p:extLst>
      <p:ext uri="{BB962C8B-B14F-4D97-AF65-F5344CB8AC3E}">
        <p14:creationId xmlns:p14="http://schemas.microsoft.com/office/powerpoint/2010/main" val="105445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961B9CF-64EE-473C-B35A-B8D139D5CFD6}" type="slidenum">
              <a:rPr lang="en-ZA" smtClean="0"/>
              <a:t>1</a:t>
            </a:fld>
            <a:endParaRPr lang="en-ZA" dirty="0"/>
          </a:p>
        </p:txBody>
      </p:sp>
    </p:spTree>
    <p:extLst>
      <p:ext uri="{BB962C8B-B14F-4D97-AF65-F5344CB8AC3E}">
        <p14:creationId xmlns:p14="http://schemas.microsoft.com/office/powerpoint/2010/main" val="380937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7BCA9F-F0C4-4676-B2A5-1B993AB766C1}" type="slidenum">
              <a:rPr lang="en-ZA" smtClean="0"/>
              <a:t>12</a:t>
            </a:fld>
            <a:endParaRPr lang="en-ZA" dirty="0"/>
          </a:p>
        </p:txBody>
      </p:sp>
    </p:spTree>
    <p:extLst>
      <p:ext uri="{BB962C8B-B14F-4D97-AF65-F5344CB8AC3E}">
        <p14:creationId xmlns:p14="http://schemas.microsoft.com/office/powerpoint/2010/main" val="238195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7BCA9F-F0C4-4676-B2A5-1B993AB766C1}" type="slidenum">
              <a:rPr lang="en-ZA" smtClean="0"/>
              <a:t>17</a:t>
            </a:fld>
            <a:endParaRPr lang="en-ZA" dirty="0"/>
          </a:p>
        </p:txBody>
      </p:sp>
    </p:spTree>
    <p:extLst>
      <p:ext uri="{BB962C8B-B14F-4D97-AF65-F5344CB8AC3E}">
        <p14:creationId xmlns:p14="http://schemas.microsoft.com/office/powerpoint/2010/main" val="335968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BCA9F-F0C4-4676-B2A5-1B993AB766C1}"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68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7BCA9F-F0C4-4676-B2A5-1B993AB766C1}" type="slidenum">
              <a:rPr lang="en-ZA" smtClean="0"/>
              <a:t>39</a:t>
            </a:fld>
            <a:endParaRPr lang="en-ZA" dirty="0"/>
          </a:p>
        </p:txBody>
      </p:sp>
    </p:spTree>
    <p:extLst>
      <p:ext uri="{BB962C8B-B14F-4D97-AF65-F5344CB8AC3E}">
        <p14:creationId xmlns:p14="http://schemas.microsoft.com/office/powerpoint/2010/main" val="491944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cid:image001.png@01D4691B.C12AFB4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cid:image001.png@01D4691B.C12AFB4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r">
              <a:lnSpc>
                <a:spcPct val="100000"/>
              </a:lnSpc>
              <a:spcBef>
                <a:spcPts val="0"/>
              </a:spcBef>
              <a:buNone/>
              <a:defRPr sz="1800">
                <a:solidFill>
                  <a:schemeClr val="tx1">
                    <a:lumMod val="95000"/>
                    <a:lumOff val="5000"/>
                  </a:schemeClr>
                </a:solidFill>
                <a:latin typeface="Calibri" panose="020F0502020204030204" pitchFamily="34" charset="0"/>
                <a:cs typeface="Calibri" panose="020F0502020204030204" pitchFamily="34" charset="0"/>
              </a:defRPr>
            </a:lvl1pPr>
            <a:lvl2pPr marL="457189" indent="0" algn="ctr">
              <a:buNone/>
              <a:defRPr sz="1800"/>
            </a:lvl2pPr>
            <a:lvl3pPr marL="914377" indent="0" algn="ctr">
              <a:buNone/>
              <a:defRPr sz="1800"/>
            </a:lvl3pPr>
            <a:lvl4pPr marL="1371566" indent="0" algn="ctr">
              <a:buNone/>
              <a:defRPr sz="1800"/>
            </a:lvl4pPr>
            <a:lvl5pPr marL="1828754" indent="0" algn="ctr">
              <a:buNone/>
              <a:defRPr sz="1800"/>
            </a:lvl5pPr>
            <a:lvl6pPr marL="2285943" indent="0" algn="ctr">
              <a:buNone/>
              <a:defRPr sz="1800"/>
            </a:lvl6pPr>
            <a:lvl7pPr marL="2743131" indent="0" algn="ctr">
              <a:buNone/>
              <a:defRPr sz="1800"/>
            </a:lvl7pPr>
            <a:lvl8pPr marL="3200320" indent="0" algn="ctr">
              <a:buNone/>
              <a:defRPr sz="1800"/>
            </a:lvl8pPr>
            <a:lvl9pPr marL="3657509" indent="0" algn="ctr">
              <a:buNone/>
              <a:defRPr sz="18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lvl1pPr algn="r">
              <a:defRPr/>
            </a:lvl1pPr>
          </a:lstStyle>
          <a:p>
            <a:fld id="{70AAA570-3596-44A9-950A-E638EE719369}" type="slidenum">
              <a:rPr lang="en-ZA" smtClean="0"/>
              <a:pPr/>
              <a:t>‹#›</a:t>
            </a:fld>
            <a:endParaRPr lang="en-ZA" dirty="0"/>
          </a:p>
        </p:txBody>
      </p:sp>
      <p:cxnSp>
        <p:nvCxnSpPr>
          <p:cNvPr id="8" name="Straight Connector 7"/>
          <p:cNvCxnSpPr/>
          <p:nvPr/>
        </p:nvCxnSpPr>
        <p:spPr>
          <a:xfrm flipV="1">
            <a:off x="8386843" y="5264106"/>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ight Triangle 11"/>
          <p:cNvSpPr/>
          <p:nvPr userDrawn="1"/>
        </p:nvSpPr>
        <p:spPr>
          <a:xfrm flipV="1">
            <a:off x="1" y="-2"/>
            <a:ext cx="1857152" cy="5146160"/>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a:off x="4" y="0"/>
            <a:ext cx="1240465" cy="6858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5" name="Right Triangle 14"/>
          <p:cNvSpPr/>
          <p:nvPr userDrawn="1"/>
        </p:nvSpPr>
        <p:spPr>
          <a:xfrm flipV="1">
            <a:off x="4" y="0"/>
            <a:ext cx="1857153" cy="3103932"/>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ctrTitle"/>
          </p:nvPr>
        </p:nvSpPr>
        <p:spPr>
          <a:xfrm>
            <a:off x="457200" y="4960137"/>
            <a:ext cx="7772400" cy="1463040"/>
          </a:xfrm>
        </p:spPr>
        <p:txBody>
          <a:bodyPr anchor="ctr">
            <a:normAutofit/>
          </a:bodyPr>
          <a:lstStyle>
            <a:lvl1pPr algn="r">
              <a:defRPr sz="4000" b="1" spc="200" baseline="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60602" y="6476020"/>
            <a:ext cx="2154143" cy="274320"/>
          </a:xfrm>
        </p:spPr>
        <p:txBody>
          <a:bodyPr/>
          <a:lstStyle>
            <a:lvl1pPr algn="l">
              <a:defRPr/>
            </a:lvl1pPr>
          </a:lstStyle>
          <a:p>
            <a:fld id="{A3CDBE26-EB7A-4FD7-AB44-4E318630BE07}" type="datetime1">
              <a:rPr lang="en-ZA" smtClean="0"/>
              <a:t>2022/11/15</a:t>
            </a:fld>
            <a:endParaRPr lang="en-ZA"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0941" y="101600"/>
            <a:ext cx="1212851" cy="1212850"/>
          </a:xfrm>
          <a:prstGeom prst="rect">
            <a:avLst/>
          </a:prstGeom>
        </p:spPr>
      </p:pic>
    </p:spTree>
    <p:extLst>
      <p:ext uri="{BB962C8B-B14F-4D97-AF65-F5344CB8AC3E}">
        <p14:creationId xmlns:p14="http://schemas.microsoft.com/office/powerpoint/2010/main" val="125010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9605A-4194-4DEA-95E6-07FF263B9DE9}" type="datetime1">
              <a:rPr lang="en-ZA" smtClean="0"/>
              <a:t>2022/11/15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pPr/>
              <a:t>‹#›</a:t>
            </a:fld>
            <a:endParaRPr lang="en-ZA"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78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26A30A-4018-4D94-BBB6-9F4F3B661556}" type="datetime1">
              <a:rPr lang="en-ZA" smtClean="0"/>
              <a:t>2022/11/15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spTree>
    <p:extLst>
      <p:ext uri="{BB962C8B-B14F-4D97-AF65-F5344CB8AC3E}">
        <p14:creationId xmlns:p14="http://schemas.microsoft.com/office/powerpoint/2010/main" val="1587290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86A884-BA68-41A5-8388-155EC532CD9B}" type="datetime1">
              <a:rPr lang="en-ZA" smtClean="0"/>
              <a:t>2022/11/15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271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80008" y="4105953"/>
            <a:ext cx="11091169" cy="539865"/>
          </a:xfrm>
        </p:spPr>
        <p:txBody>
          <a:bodyPr anchor="ctr">
            <a:noAutofit/>
          </a:bodyPr>
          <a:lstStyle>
            <a:lvl1pPr algn="ctr">
              <a:defRPr sz="3600" b="0">
                <a:solidFill>
                  <a:schemeClr val="tx1"/>
                </a:solidFill>
                <a:latin typeface="Segoe UI" panose="020B0502040204020203" pitchFamily="34" charset="0"/>
                <a:cs typeface="Segoe UI" panose="020B0502040204020203" pitchFamily="34" charset="0"/>
              </a:defRPr>
            </a:lvl1pPr>
          </a:lstStyle>
          <a:p>
            <a:r>
              <a:rPr lang="en-US" dirty="0" smtClean="0"/>
              <a:t>Click </a:t>
            </a:r>
            <a:r>
              <a:rPr lang="en-US" dirty="0"/>
              <a:t>to edit </a:t>
            </a:r>
            <a:r>
              <a:rPr lang="en-US" dirty="0" smtClean="0"/>
              <a:t>title</a:t>
            </a:r>
            <a:endParaRPr lang="en-US" dirty="0"/>
          </a:p>
        </p:txBody>
      </p:sp>
      <p:pic>
        <p:nvPicPr>
          <p:cNvPr id="3" name="Picture 2"/>
          <p:cNvPicPr>
            <a:picLocks noChangeAspect="1"/>
          </p:cNvPicPr>
          <p:nvPr userDrawn="1"/>
        </p:nvPicPr>
        <p:blipFill>
          <a:blip r:embed="rId2"/>
          <a:stretch>
            <a:fillRect/>
          </a:stretch>
        </p:blipFill>
        <p:spPr>
          <a:xfrm>
            <a:off x="0" y="0"/>
            <a:ext cx="12192000" cy="1962364"/>
          </a:xfrm>
          <a:prstGeom prst="rect">
            <a:avLst/>
          </a:prstGeom>
          <a:ln w="28575">
            <a:solidFill>
              <a:srgbClr val="FFCB05"/>
            </a:solidFill>
          </a:ln>
        </p:spPr>
      </p:pic>
    </p:spTree>
    <p:extLst>
      <p:ext uri="{BB962C8B-B14F-4D97-AF65-F5344CB8AC3E}">
        <p14:creationId xmlns:p14="http://schemas.microsoft.com/office/powerpoint/2010/main" val="7305970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65659"/>
            <a:ext cx="12192000" cy="5563402"/>
          </a:xfrm>
        </p:spPr>
        <p:txBody>
          <a:bodyPr>
            <a:normAutofit/>
          </a:bodyPr>
          <a:lstStyle>
            <a:lvl1pPr marL="342900" indent="-342900">
              <a:buClrTx/>
              <a:buFont typeface="Symbol" panose="05050102010706020507" pitchFamily="18" charset="2"/>
              <a:buChar char="®"/>
              <a:defRPr sz="28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382588">
              <a:buClrTx/>
              <a:buFont typeface="Segoe UI" panose="020B0502040204020203" pitchFamily="34" charset="0"/>
              <a:buChar char="ꟷ"/>
              <a:defRPr sz="24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buClrTx/>
              <a:buFont typeface="Wingdings" panose="05000000000000000000" pitchFamily="2" charset="2"/>
              <a:buChar char="§"/>
              <a:defRPr sz="20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buClrTx/>
              <a:buFont typeface="Arial" panose="020B0604020202020204" pitchFamily="34" charset="0"/>
              <a:buChar char="•"/>
              <a:defRPr sz="18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buClrTx/>
              <a:buFont typeface="Wingdings" panose="05000000000000000000" pitchFamily="2" charset="2"/>
              <a:buChar char="Ø"/>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txBox="1">
            <a:spLocks/>
          </p:cNvSpPr>
          <p:nvPr userDrawn="1"/>
        </p:nvSpPr>
        <p:spPr>
          <a:xfrm>
            <a:off x="429275" y="583609"/>
            <a:ext cx="667780" cy="28205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023F8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89E4338-7AC6-457C-8DAE-304505DA8541}" type="slidenum">
              <a:rPr lang="en-ZA" sz="1200" smtClean="0">
                <a:solidFill>
                  <a:schemeClr val="bg1"/>
                </a:solidFill>
              </a:rPr>
              <a:pPr/>
              <a:t>‹#›</a:t>
            </a:fld>
            <a:endParaRPr lang="en-ZA" sz="1200" dirty="0">
              <a:solidFill>
                <a:schemeClr val="bg1"/>
              </a:solidFill>
            </a:endParaRPr>
          </a:p>
        </p:txBody>
      </p:sp>
      <p:sp>
        <p:nvSpPr>
          <p:cNvPr id="11" name="Rectangle 10"/>
          <p:cNvSpPr/>
          <p:nvPr userDrawn="1"/>
        </p:nvSpPr>
        <p:spPr>
          <a:xfrm>
            <a:off x="0" y="-2053"/>
            <a:ext cx="12192000" cy="84716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ZA" sz="2000" dirty="0">
              <a:latin typeface="Segoe UI" panose="020B0502040204020203" pitchFamily="34" charset="0"/>
              <a:cs typeface="Segoe UI" panose="020B0502040204020203" pitchFamily="34" charset="0"/>
            </a:endParaRPr>
          </a:p>
        </p:txBody>
      </p:sp>
      <p:sp>
        <p:nvSpPr>
          <p:cNvPr id="10" name="Title 1"/>
          <p:cNvSpPr>
            <a:spLocks noGrp="1"/>
          </p:cNvSpPr>
          <p:nvPr>
            <p:ph type="ctrTitle" hasCustomPrompt="1"/>
          </p:nvPr>
        </p:nvSpPr>
        <p:spPr>
          <a:xfrm>
            <a:off x="87757" y="159586"/>
            <a:ext cx="11026128" cy="539865"/>
          </a:xfrm>
          <a:noFill/>
        </p:spPr>
        <p:txBody>
          <a:bodyPr anchor="ctr">
            <a:noAutofit/>
          </a:bodyPr>
          <a:lstStyle>
            <a:lvl1pPr algn="l">
              <a:defRPr sz="2400" b="0">
                <a:solidFill>
                  <a:srgbClr val="FFCB05"/>
                </a:solidFill>
                <a:latin typeface="Segoe UI" panose="020B0502040204020203" pitchFamily="34" charset="0"/>
                <a:cs typeface="Segoe UI" panose="020B0502040204020203" pitchFamily="34" charset="0"/>
              </a:defRPr>
            </a:lvl1pPr>
          </a:lstStyle>
          <a:p>
            <a:r>
              <a:rPr lang="en-US" dirty="0"/>
              <a:t>Click to edit </a:t>
            </a:r>
            <a:r>
              <a:rPr lang="en-US" dirty="0" smtClean="0"/>
              <a:t>title</a:t>
            </a:r>
            <a:endParaRPr lang="en-US" dirty="0"/>
          </a:p>
        </p:txBody>
      </p:sp>
      <p:pic>
        <p:nvPicPr>
          <p:cNvPr id="4" name="Picture 3"/>
          <p:cNvPicPr>
            <a:picLocks noChangeAspect="1"/>
          </p:cNvPicPr>
          <p:nvPr userDrawn="1"/>
        </p:nvPicPr>
        <p:blipFill>
          <a:blip r:embed="rId2"/>
          <a:stretch>
            <a:fillRect/>
          </a:stretch>
        </p:blipFill>
        <p:spPr>
          <a:xfrm>
            <a:off x="11178926" y="71439"/>
            <a:ext cx="948033" cy="714338"/>
          </a:xfrm>
          <a:prstGeom prst="rect">
            <a:avLst/>
          </a:prstGeom>
        </p:spPr>
      </p:pic>
    </p:spTree>
    <p:extLst>
      <p:ext uri="{BB962C8B-B14F-4D97-AF65-F5344CB8AC3E}">
        <p14:creationId xmlns:p14="http://schemas.microsoft.com/office/powerpoint/2010/main" val="26245824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024130" y="6470704"/>
            <a:ext cx="2154143" cy="274320"/>
          </a:xfrm>
        </p:spPr>
        <p:txBody>
          <a:bodyPr/>
          <a:lstStyle>
            <a:lvl1pPr>
              <a:defRPr sz="1200"/>
            </a:lvl1pPr>
          </a:lstStyle>
          <a:p>
            <a:fld id="{D38F119F-04F8-4159-A3F3-D2D68A393C48}" type="datetime1">
              <a:rPr lang="en-ZA" smtClean="0"/>
              <a:t>2022/11/15</a:t>
            </a:fld>
            <a:endParaRPr lang="en-ZA" dirty="0"/>
          </a:p>
        </p:txBody>
      </p:sp>
      <p:sp>
        <p:nvSpPr>
          <p:cNvPr id="5" name="Footer Placeholder 4"/>
          <p:cNvSpPr>
            <a:spLocks noGrp="1"/>
          </p:cNvSpPr>
          <p:nvPr>
            <p:ph type="ftr" sz="quarter" idx="11"/>
          </p:nvPr>
        </p:nvSpPr>
        <p:spPr>
          <a:xfrm>
            <a:off x="3242931" y="6470704"/>
            <a:ext cx="7501461" cy="274320"/>
          </a:xfrm>
        </p:spPr>
        <p:txBody>
          <a:bodyPr/>
          <a:lstStyle>
            <a:lvl1pPr algn="ctr">
              <a:defRPr sz="1200"/>
            </a:lvl1pPr>
          </a:lstStyle>
          <a:p>
            <a:endParaRPr lang="en-ZA" dirty="0"/>
          </a:p>
        </p:txBody>
      </p:sp>
      <p:sp>
        <p:nvSpPr>
          <p:cNvPr id="6" name="Slide Number Placeholder 5"/>
          <p:cNvSpPr>
            <a:spLocks noGrp="1"/>
          </p:cNvSpPr>
          <p:nvPr>
            <p:ph type="sldNum" sz="quarter" idx="12"/>
          </p:nvPr>
        </p:nvSpPr>
        <p:spPr/>
        <p:txBody>
          <a:bodyPr/>
          <a:lstStyle>
            <a:lvl1pPr algn="r">
              <a:defRPr sz="1200"/>
            </a:lvl1pPr>
          </a:lstStyle>
          <a:p>
            <a:fld id="{70AAA570-3596-44A9-950A-E638EE719369}" type="slidenum">
              <a:rPr lang="en-ZA" smtClean="0"/>
              <a:pPr/>
              <a:t>‹#›</a:t>
            </a:fld>
            <a:endParaRPr lang="en-ZA" dirty="0"/>
          </a:p>
        </p:txBody>
      </p:sp>
      <p:sp>
        <p:nvSpPr>
          <p:cNvPr id="7" name="Right Triangle 6"/>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8" name="Right Triangle 7"/>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9" name="Picture 8" descr="cid:image001.png@01D4691B.C12AFB40"/>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0587789" y="170654"/>
            <a:ext cx="1223211" cy="1112714"/>
          </a:xfrm>
          <a:prstGeom prst="rect">
            <a:avLst/>
          </a:prstGeom>
          <a:noFill/>
          <a:ln>
            <a:noFill/>
          </a:ln>
        </p:spPr>
      </p:pic>
    </p:spTree>
    <p:extLst>
      <p:ext uri="{BB962C8B-B14F-4D97-AF65-F5344CB8AC3E}">
        <p14:creationId xmlns:p14="http://schemas.microsoft.com/office/powerpoint/2010/main" val="255184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4000" b="0" spc="200" baseline="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gn="r">
              <a:lnSpc>
                <a:spcPct val="100000"/>
              </a:lnSpc>
              <a:spcBef>
                <a:spcPts val="0"/>
              </a:spcBef>
              <a:buNone/>
              <a:defRPr sz="1800">
                <a:solidFill>
                  <a:schemeClr val="tx1">
                    <a:lumMod val="95000"/>
                    <a:lumOff val="5000"/>
                  </a:schemeClr>
                </a:solidFill>
                <a:latin typeface="Calibri" panose="020F0502020204030204" pitchFamily="34" charset="0"/>
                <a:cs typeface="Calibri" panose="020F0502020204030204"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40FE053-6AAD-4602-9214-FB6EBD595FC4}" type="datetime1">
              <a:rPr lang="en-ZA" smtClean="0"/>
              <a:t>2022/11/15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t>‹#›</a:t>
            </a:fld>
            <a:endParaRPr lang="en-ZA" dirty="0"/>
          </a:p>
        </p:txBody>
      </p:sp>
      <p:cxnSp>
        <p:nvCxnSpPr>
          <p:cNvPr id="8" name="Straight Connector 7"/>
          <p:cNvCxnSpPr/>
          <p:nvPr/>
        </p:nvCxnSpPr>
        <p:spPr>
          <a:xfrm flipV="1">
            <a:off x="8386843" y="5264106"/>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ight Triangle 11"/>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11" name="Picture 10" descr="cid:image001.png@01D4691B.C12AFB40"/>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0587789" y="170654"/>
            <a:ext cx="1223211" cy="1112714"/>
          </a:xfrm>
          <a:prstGeom prst="rect">
            <a:avLst/>
          </a:prstGeom>
          <a:noFill/>
          <a:ln>
            <a:noFill/>
          </a:ln>
        </p:spPr>
      </p:pic>
    </p:spTree>
    <p:extLst>
      <p:ext uri="{BB962C8B-B14F-4D97-AF65-F5344CB8AC3E}">
        <p14:creationId xmlns:p14="http://schemas.microsoft.com/office/powerpoint/2010/main" val="11845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7"/>
            <a:ext cx="10766039" cy="92460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24127" y="1605517"/>
            <a:ext cx="5220000" cy="47038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2813" y="1605517"/>
            <a:ext cx="5184000" cy="47038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612C5E-8C6D-4A77-9943-5D58F248EF61}" type="datetime1">
              <a:rPr lang="en-ZA" smtClean="0"/>
              <a:t>2022/11/15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t>‹#›</a:t>
            </a:fld>
            <a:endParaRPr lang="en-ZA" dirty="0"/>
          </a:p>
        </p:txBody>
      </p:sp>
      <p:sp>
        <p:nvSpPr>
          <p:cNvPr id="8" name="Right Triangle 7"/>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9" name="Right Triangle 8"/>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3831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7"/>
            <a:ext cx="10766039" cy="92460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24127" y="1605517"/>
            <a:ext cx="5220000" cy="47038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2813" y="1605517"/>
            <a:ext cx="5184000" cy="47038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24FB0A-A6EC-4391-AF14-06301D7B7B3C}" type="datetime1">
              <a:rPr lang="en-ZA" smtClean="0"/>
              <a:t>2022/11/15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a:xfrm>
            <a:off x="11218333" y="6583680"/>
            <a:ext cx="973667" cy="274320"/>
          </a:xfrm>
        </p:spPr>
        <p:txBody>
          <a:bodyPr/>
          <a:lstStyle/>
          <a:p>
            <a:fld id="{70AAA570-3596-44A9-950A-E638EE719369}" type="slidenum">
              <a:rPr lang="en-ZA" smtClean="0"/>
              <a:t>‹#›</a:t>
            </a:fld>
            <a:endParaRPr lang="en-ZA" dirty="0"/>
          </a:p>
        </p:txBody>
      </p:sp>
      <p:sp>
        <p:nvSpPr>
          <p:cNvPr id="8" name="Right Triangle 7"/>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9" name="Right Triangle 8"/>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95179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8414C3-6EAB-40E7-9793-F227E2B0B783}" type="datetime1">
              <a:rPr lang="en-ZA" smtClean="0"/>
              <a:t>2022/11/15</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70AAA570-3596-44A9-950A-E638EE719369}" type="slidenum">
              <a:rPr lang="en-ZA" smtClean="0"/>
              <a:t>‹#›</a:t>
            </a:fld>
            <a:endParaRPr lang="en-ZA" dirty="0"/>
          </a:p>
        </p:txBody>
      </p:sp>
      <p:sp>
        <p:nvSpPr>
          <p:cNvPr id="11" name="Right Triangle 10"/>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2" name="Right Triangle 11"/>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367576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AA6762-AE6C-4EC7-AC3C-2473CE6F71E5}" type="datetime1">
              <a:rPr lang="en-ZA" smtClean="0"/>
              <a:t>2022/11/15</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70AAA570-3596-44A9-950A-E638EE719369}" type="slidenum">
              <a:rPr lang="en-ZA" smtClean="0"/>
              <a:t>‹#›</a:t>
            </a:fld>
            <a:endParaRPr lang="en-ZA" dirty="0"/>
          </a:p>
        </p:txBody>
      </p:sp>
      <p:sp>
        <p:nvSpPr>
          <p:cNvPr id="6" name="Right Triangle 5"/>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7" name="Right Triangle 6"/>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77172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BE5EF-1134-4A66-80F5-9654DEECC70D}" type="datetime1">
              <a:rPr lang="en-ZA" smtClean="0"/>
              <a:t>2022/11/15</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70AAA570-3596-44A9-950A-E638EE719369}" type="slidenum">
              <a:rPr lang="en-ZA" smtClean="0"/>
              <a:t>‹#›</a:t>
            </a:fld>
            <a:endParaRPr lang="en-ZA" dirty="0"/>
          </a:p>
        </p:txBody>
      </p:sp>
      <p:sp>
        <p:nvSpPr>
          <p:cNvPr id="5" name="Right Triangle 4"/>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 name="Right Triangle 5"/>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99583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D7DCF-AB81-425C-9766-FF602DEFF944}" type="datetime1">
              <a:rPr lang="en-ZA" smtClean="0"/>
              <a:t>2022/11/15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t>‹#›</a:t>
            </a:fld>
            <a:endParaRPr lang="en-ZA" dirty="0"/>
          </a:p>
        </p:txBody>
      </p:sp>
      <p:sp>
        <p:nvSpPr>
          <p:cNvPr id="9" name="Right Triangle 8"/>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0" name="Right Triangle 9"/>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63064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10786872" cy="94055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4128" y="1685260"/>
            <a:ext cx="10786872" cy="4624100"/>
          </a:xfrm>
          <a:prstGeom prst="rect">
            <a:avLst/>
          </a:prstGeom>
        </p:spPr>
        <p:txBody>
          <a:bodyPr vert="horz" lIns="45720" tIns="45720" rIns="4572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200">
                <a:solidFill>
                  <a:schemeClr val="tx1">
                    <a:lumMod val="95000"/>
                    <a:lumOff val="5000"/>
                  </a:schemeClr>
                </a:solidFill>
                <a:latin typeface="+mj-lt"/>
              </a:defRPr>
            </a:lvl1pPr>
          </a:lstStyle>
          <a:p>
            <a:fld id="{3D49E707-5DC3-4287-802B-E3DAFE70B1C9}" type="datetime1">
              <a:rPr lang="en-ZA" smtClean="0"/>
              <a:t>2022/11/15</a:t>
            </a:fld>
            <a:endParaRPr lang="en-ZA" dirty="0"/>
          </a:p>
        </p:txBody>
      </p:sp>
      <p:sp>
        <p:nvSpPr>
          <p:cNvPr id="5" name="Footer Placeholder 4"/>
          <p:cNvSpPr>
            <a:spLocks noGrp="1"/>
          </p:cNvSpPr>
          <p:nvPr>
            <p:ph type="ftr" sz="quarter" idx="3"/>
          </p:nvPr>
        </p:nvSpPr>
        <p:spPr>
          <a:xfrm>
            <a:off x="3248247" y="6470704"/>
            <a:ext cx="7496145" cy="270338"/>
          </a:xfrm>
          <a:prstGeom prst="rect">
            <a:avLst/>
          </a:prstGeom>
        </p:spPr>
        <p:txBody>
          <a:bodyPr vert="horz" lIns="91440" tIns="45720" rIns="91440" bIns="45720" rtlCol="0" anchor="ctr"/>
          <a:lstStyle>
            <a:lvl1pPr algn="ctr">
              <a:defRPr sz="1200" cap="all" baseline="0">
                <a:solidFill>
                  <a:schemeClr val="tx1">
                    <a:lumMod val="95000"/>
                    <a:lumOff val="5000"/>
                  </a:schemeClr>
                </a:solidFill>
                <a:latin typeface="+mj-lt"/>
              </a:defRPr>
            </a:lvl1pPr>
          </a:lstStyle>
          <a:p>
            <a:endParaRPr lang="en-ZA"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200">
                <a:solidFill>
                  <a:schemeClr val="tx1">
                    <a:lumMod val="95000"/>
                    <a:lumOff val="5000"/>
                  </a:schemeClr>
                </a:solidFill>
                <a:latin typeface="+mj-lt"/>
              </a:defRPr>
            </a:lvl1pPr>
          </a:lstStyle>
          <a:p>
            <a:pPr algn="r"/>
            <a:fld id="{70AAA570-3596-44A9-950A-E638EE719369}" type="slidenum">
              <a:rPr lang="en-ZA" smtClean="0"/>
              <a:pPr algn="r"/>
              <a:t>‹#›</a:t>
            </a:fld>
            <a:endParaRPr lang="en-ZA" dirty="0"/>
          </a:p>
        </p:txBody>
      </p:sp>
      <p:cxnSp>
        <p:nvCxnSpPr>
          <p:cNvPr id="7" name="Straight Connector 6"/>
          <p:cNvCxnSpPr/>
          <p:nvPr/>
        </p:nvCxnSpPr>
        <p:spPr>
          <a:xfrm flipV="1">
            <a:off x="762000" y="587092"/>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218597"/>
      </p:ext>
    </p:extLst>
  </p:cSld>
  <p:clrMap bg1="lt1" tx1="dk1" bg2="lt2" tx2="dk2" accent1="accent1" accent2="accent2" accent3="accent3" accent4="accent4" accent5="accent5" accent6="accent6" hlink="hlink" folHlink="folHlink"/>
  <p:sldLayoutIdLst>
    <p:sldLayoutId id="2147483718" r:id="rId1"/>
    <p:sldLayoutId id="2147483707" r:id="rId2"/>
    <p:sldLayoutId id="2147483708" r:id="rId3"/>
    <p:sldLayoutId id="2147483709" r:id="rId4"/>
    <p:sldLayoutId id="2147483717" r:id="rId5"/>
    <p:sldLayoutId id="2147483710" r:id="rId6"/>
    <p:sldLayoutId id="2147483711" r:id="rId7"/>
    <p:sldLayoutId id="2147483712" r:id="rId8"/>
    <p:sldLayoutId id="2147483713" r:id="rId9"/>
    <p:sldLayoutId id="2147483714" r:id="rId10"/>
    <p:sldLayoutId id="2147483715" r:id="rId11"/>
    <p:sldLayoutId id="2147483716" r:id="rId12"/>
    <p:sldLayoutId id="2147483719" r:id="rId13"/>
    <p:sldLayoutId id="2147483720" r:id="rId14"/>
  </p:sldLayoutIdLst>
  <p:hf hdr="0" ftr="0" dt="0"/>
  <p:txStyles>
    <p:titleStyle>
      <a:lvl1pPr algn="l" defTabSz="914377" rtl="0" eaLnBrk="1" latinLnBrk="0" hangingPunct="1">
        <a:lnSpc>
          <a:spcPct val="80000"/>
        </a:lnSpc>
        <a:spcBef>
          <a:spcPct val="0"/>
        </a:spcBef>
        <a:buNone/>
        <a:defRPr lang="en-US" sz="4000" b="1" kern="1200" cap="all" spc="100" baseline="0" dirty="0">
          <a:solidFill>
            <a:srgbClr val="002060"/>
          </a:solidFill>
          <a:latin typeface="Calibri" panose="020F0502020204030204" pitchFamily="34" charset="0"/>
          <a:ea typeface="+mj-ea"/>
          <a:cs typeface="Calibri" panose="020F0502020204030204" pitchFamily="34" charset="0"/>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Calibri" panose="020F0502020204030204"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2496" y="913472"/>
            <a:ext cx="8678498" cy="1381348"/>
          </a:xfrm>
        </p:spPr>
        <p:txBody>
          <a:bodyPr>
            <a:normAutofit fontScale="90000"/>
          </a:bodyPr>
          <a:lstStyle/>
          <a:p>
            <a:pPr algn="l"/>
            <a:r>
              <a:rPr lang="en-US" dirty="0" smtClean="0"/>
              <a:t>POLICE RECORDED CRIME STATISTICS</a:t>
            </a:r>
            <a:br>
              <a:rPr lang="en-US" dirty="0" smtClean="0"/>
            </a:br>
            <a:r>
              <a:rPr lang="en-US" sz="3600" dirty="0">
                <a:solidFill>
                  <a:schemeClr val="bg2">
                    <a:lumMod val="50000"/>
                  </a:schemeClr>
                </a:solidFill>
              </a:rPr>
              <a:t>REPUBLIC OF SOUTH AFRICA</a:t>
            </a:r>
          </a:p>
        </p:txBody>
      </p:sp>
      <p:sp>
        <p:nvSpPr>
          <p:cNvPr id="3" name="Subtitle 2"/>
          <p:cNvSpPr>
            <a:spLocks noGrp="1"/>
          </p:cNvSpPr>
          <p:nvPr>
            <p:ph type="subTitle" idx="1"/>
          </p:nvPr>
        </p:nvSpPr>
        <p:spPr>
          <a:xfrm>
            <a:off x="8476487" y="5108057"/>
            <a:ext cx="3535863" cy="1082195"/>
          </a:xfrm>
        </p:spPr>
        <p:txBody>
          <a:bodyPr>
            <a:normAutofit/>
          </a:bodyPr>
          <a:lstStyle/>
          <a:p>
            <a:pPr algn="l"/>
            <a:r>
              <a:rPr lang="en-ZA" sz="2000" b="1" dirty="0" smtClean="0">
                <a:solidFill>
                  <a:schemeClr val="bg2">
                    <a:lumMod val="50000"/>
                  </a:schemeClr>
                </a:solidFill>
              </a:rPr>
              <a:t>Second Quarter of </a:t>
            </a:r>
          </a:p>
          <a:p>
            <a:pPr algn="l"/>
            <a:r>
              <a:rPr lang="en-ZA" sz="2000" b="1" dirty="0" smtClean="0">
                <a:solidFill>
                  <a:schemeClr val="bg2">
                    <a:lumMod val="50000"/>
                  </a:schemeClr>
                </a:solidFill>
              </a:rPr>
              <a:t>2022/2023 Financial year </a:t>
            </a:r>
            <a:endParaRPr lang="en-ZA" sz="2000" b="1" dirty="0">
              <a:solidFill>
                <a:schemeClr val="bg2">
                  <a:lumMod val="50000"/>
                </a:schemeClr>
              </a:solidFill>
            </a:endParaRPr>
          </a:p>
          <a:p>
            <a:pPr algn="l"/>
            <a:r>
              <a:rPr lang="en-ZA" sz="2000" b="1" dirty="0">
                <a:solidFill>
                  <a:schemeClr val="bg2">
                    <a:lumMod val="50000"/>
                  </a:schemeClr>
                </a:solidFill>
              </a:rPr>
              <a:t>( </a:t>
            </a:r>
            <a:r>
              <a:rPr lang="en-ZA" sz="2000" b="1" dirty="0" smtClean="0">
                <a:solidFill>
                  <a:schemeClr val="bg2">
                    <a:lumMod val="50000"/>
                  </a:schemeClr>
                </a:solidFill>
              </a:rPr>
              <a:t>July to September 2022</a:t>
            </a:r>
            <a:r>
              <a:rPr lang="en-ZA" sz="2000" b="1" dirty="0">
                <a:solidFill>
                  <a:schemeClr val="bg2">
                    <a:lumMod val="50000"/>
                  </a:schemeClr>
                </a:solidFill>
              </a:rPr>
              <a:t>)  </a:t>
            </a:r>
            <a:endParaRPr lang="en-US" sz="2000" dirty="0">
              <a:solidFill>
                <a:schemeClr val="bg2">
                  <a:lumMod val="50000"/>
                </a:schemeClr>
              </a:solidFill>
            </a:endParaRPr>
          </a:p>
        </p:txBody>
      </p:sp>
    </p:spTree>
    <p:extLst>
      <p:ext uri="{BB962C8B-B14F-4D97-AF65-F5344CB8AC3E}">
        <p14:creationId xmlns:p14="http://schemas.microsoft.com/office/powerpoint/2010/main" val="166937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611" y="420884"/>
            <a:ext cx="7322910" cy="940556"/>
          </a:xfrm>
        </p:spPr>
        <p:txBody>
          <a:bodyPr>
            <a:normAutofit/>
          </a:bodyPr>
          <a:lstStyle/>
          <a:p>
            <a:r>
              <a:rPr lang="en-ZA" sz="2400" dirty="0"/>
              <a:t>CONTACT </a:t>
            </a:r>
            <a:r>
              <a:rPr lang="en-ZA" sz="2400" dirty="0" smtClean="0"/>
              <a:t>CRIMEs</a:t>
            </a:r>
            <a:r>
              <a:rPr lang="en-ZA" sz="2400" dirty="0"/>
              <a:t/>
            </a:r>
            <a:br>
              <a:rPr lang="en-ZA" sz="2400" dirty="0"/>
            </a:br>
            <a:r>
              <a:rPr lang="en-ZA" sz="2400" dirty="0"/>
              <a:t>TRENDS OVER </a:t>
            </a:r>
            <a:r>
              <a:rPr lang="en-ZA" sz="2400" dirty="0" smtClean="0"/>
              <a:t>THREE-MONTHs </a:t>
            </a:r>
            <a:r>
              <a:rPr lang="en-ZA" sz="2400" dirty="0"/>
              <a:t>PERIOD</a:t>
            </a:r>
          </a:p>
        </p:txBody>
      </p:sp>
      <p:sp>
        <p:nvSpPr>
          <p:cNvPr id="4" name="Slide Number Placeholder 3"/>
          <p:cNvSpPr>
            <a:spLocks noGrp="1"/>
          </p:cNvSpPr>
          <p:nvPr>
            <p:ph type="sldNum" sz="quarter" idx="12"/>
          </p:nvPr>
        </p:nvSpPr>
        <p:spPr>
          <a:xfrm>
            <a:off x="10058400" y="6465125"/>
            <a:ext cx="2133600" cy="365125"/>
          </a:xfrm>
        </p:spPr>
        <p:txBody>
          <a:bodyPr/>
          <a:lstStyle/>
          <a:p>
            <a:fld id="{8BCE3E3E-AAEA-2C4F-AAAF-D5D0D3B13C3A}" type="slidenum">
              <a:rPr lang="en-US" smtClean="0">
                <a:solidFill>
                  <a:prstClr val="black">
                    <a:tint val="75000"/>
                  </a:prstClr>
                </a:solidFill>
              </a:rPr>
              <a:pPr/>
              <a:t>10</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774611" y="1361440"/>
            <a:ext cx="11204029" cy="5320092"/>
          </a:xfrm>
          <a:prstGeom prst="rect">
            <a:avLst/>
          </a:prstGeom>
        </p:spPr>
      </p:pic>
    </p:spTree>
    <p:extLst>
      <p:ext uri="{BB962C8B-B14F-4D97-AF65-F5344CB8AC3E}">
        <p14:creationId xmlns:p14="http://schemas.microsoft.com/office/powerpoint/2010/main" val="76035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5" y="149352"/>
            <a:ext cx="4791456" cy="923544"/>
          </a:xfrm>
        </p:spPr>
        <p:txBody>
          <a:bodyPr>
            <a:normAutofit/>
          </a:bodyPr>
          <a:lstStyle/>
          <a:p>
            <a:r>
              <a:rPr lang="en-ZA" sz="2400" dirty="0"/>
              <a:t>CONTACT </a:t>
            </a:r>
            <a:r>
              <a:rPr lang="en-ZA" sz="2400" dirty="0" smtClean="0"/>
              <a:t>CRIMEs </a:t>
            </a:r>
            <a:r>
              <a:rPr lang="en-ZA" sz="2400" dirty="0"/>
              <a:t/>
            </a:r>
            <a:br>
              <a:rPr lang="en-ZA" sz="2400" dirty="0"/>
            </a:br>
            <a:r>
              <a:rPr lang="en-ZA" sz="2400" dirty="0"/>
              <a:t>TOP 30 </a:t>
            </a:r>
            <a:r>
              <a:rPr lang="en-ZA" sz="2400" dirty="0" smtClean="0"/>
              <a:t>STATIONS</a:t>
            </a:r>
            <a:r>
              <a:rPr lang="en-ZA" sz="2400" dirty="0" smtClean="0">
                <a:solidFill>
                  <a:schemeClr val="accent6">
                    <a:lumMod val="50000"/>
                  </a:schemeClr>
                </a:solidFill>
                <a:latin typeface="Arial" panose="020B0604020202020204" pitchFamily="34" charset="0"/>
              </a:rPr>
              <a:t> (Volume)</a:t>
            </a:r>
            <a:endParaRPr lang="en-ZA" sz="2400" dirty="0">
              <a:solidFill>
                <a:schemeClr val="accent6">
                  <a:lumMod val="50000"/>
                </a:schemeClr>
              </a:solidFill>
            </a:endParaRPr>
          </a:p>
        </p:txBody>
      </p:sp>
      <p:sp>
        <p:nvSpPr>
          <p:cNvPr id="4" name="Slide Number Placeholder 3"/>
          <p:cNvSpPr>
            <a:spLocks noGrp="1"/>
          </p:cNvSpPr>
          <p:nvPr>
            <p:ph type="sldNum" sz="quarter" idx="12"/>
          </p:nvPr>
        </p:nvSpPr>
        <p:spPr>
          <a:xfrm>
            <a:off x="10058400" y="6566028"/>
            <a:ext cx="2133600" cy="365125"/>
          </a:xfrm>
        </p:spPr>
        <p:txBody>
          <a:bodyPr/>
          <a:lstStyle/>
          <a:p>
            <a:fld id="{8BCE3E3E-AAEA-2C4F-AAAF-D5D0D3B13C3A}" type="slidenum">
              <a:rPr lang="en-US" smtClean="0">
                <a:solidFill>
                  <a:prstClr val="black">
                    <a:tint val="75000"/>
                  </a:prstClr>
                </a:solidFill>
              </a:rPr>
              <a:pPr/>
              <a:t>11</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91847516"/>
              </p:ext>
            </p:extLst>
          </p:nvPr>
        </p:nvGraphicFramePr>
        <p:xfrm>
          <a:off x="755904" y="1208403"/>
          <a:ext cx="11164823" cy="5532120"/>
        </p:xfrm>
        <a:graphic>
          <a:graphicData uri="http://schemas.openxmlformats.org/drawingml/2006/table">
            <a:tbl>
              <a:tblPr/>
              <a:tblGrid>
                <a:gridCol w="721736">
                  <a:extLst>
                    <a:ext uri="{9D8B030D-6E8A-4147-A177-3AD203B41FA5}">
                      <a16:colId xmlns:a16="http://schemas.microsoft.com/office/drawing/2014/main" val="339218799"/>
                    </a:ext>
                  </a:extLst>
                </a:gridCol>
                <a:gridCol w="2017916">
                  <a:extLst>
                    <a:ext uri="{9D8B030D-6E8A-4147-A177-3AD203B41FA5}">
                      <a16:colId xmlns:a16="http://schemas.microsoft.com/office/drawing/2014/main" val="1390442933"/>
                    </a:ext>
                  </a:extLst>
                </a:gridCol>
                <a:gridCol w="1458202">
                  <a:extLst>
                    <a:ext uri="{9D8B030D-6E8A-4147-A177-3AD203B41FA5}">
                      <a16:colId xmlns:a16="http://schemas.microsoft.com/office/drawing/2014/main" val="418199944"/>
                    </a:ext>
                  </a:extLst>
                </a:gridCol>
                <a:gridCol w="1016323">
                  <a:extLst>
                    <a:ext uri="{9D8B030D-6E8A-4147-A177-3AD203B41FA5}">
                      <a16:colId xmlns:a16="http://schemas.microsoft.com/office/drawing/2014/main" val="566140547"/>
                    </a:ext>
                  </a:extLst>
                </a:gridCol>
                <a:gridCol w="957406">
                  <a:extLst>
                    <a:ext uri="{9D8B030D-6E8A-4147-A177-3AD203B41FA5}">
                      <a16:colId xmlns:a16="http://schemas.microsoft.com/office/drawing/2014/main" val="587874408"/>
                    </a:ext>
                  </a:extLst>
                </a:gridCol>
                <a:gridCol w="942677">
                  <a:extLst>
                    <a:ext uri="{9D8B030D-6E8A-4147-A177-3AD203B41FA5}">
                      <a16:colId xmlns:a16="http://schemas.microsoft.com/office/drawing/2014/main" val="180249133"/>
                    </a:ext>
                  </a:extLst>
                </a:gridCol>
                <a:gridCol w="927948">
                  <a:extLst>
                    <a:ext uri="{9D8B030D-6E8A-4147-A177-3AD203B41FA5}">
                      <a16:colId xmlns:a16="http://schemas.microsoft.com/office/drawing/2014/main" val="3105526106"/>
                    </a:ext>
                  </a:extLst>
                </a:gridCol>
                <a:gridCol w="1016323">
                  <a:extLst>
                    <a:ext uri="{9D8B030D-6E8A-4147-A177-3AD203B41FA5}">
                      <a16:colId xmlns:a16="http://schemas.microsoft.com/office/drawing/2014/main" val="899872691"/>
                    </a:ext>
                  </a:extLst>
                </a:gridCol>
                <a:gridCol w="810112">
                  <a:extLst>
                    <a:ext uri="{9D8B030D-6E8A-4147-A177-3AD203B41FA5}">
                      <a16:colId xmlns:a16="http://schemas.microsoft.com/office/drawing/2014/main" val="621817942"/>
                    </a:ext>
                  </a:extLst>
                </a:gridCol>
                <a:gridCol w="1296180">
                  <a:extLst>
                    <a:ext uri="{9D8B030D-6E8A-4147-A177-3AD203B41FA5}">
                      <a16:colId xmlns:a16="http://schemas.microsoft.com/office/drawing/2014/main" val="1892518756"/>
                    </a:ext>
                  </a:extLst>
                </a:gridCol>
              </a:tblGrid>
              <a:tr h="42025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2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91296984"/>
                  </a:ext>
                </a:extLst>
              </a:tr>
              <a:tr h="140085">
                <a:tc>
                  <a:txBody>
                    <a:bodyPr/>
                    <a:lstStyle/>
                    <a:p>
                      <a:pPr algn="ctr" fontAlgn="b"/>
                      <a:r>
                        <a:rPr lang="en-ZA" sz="110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NYANGA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1 242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1 077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69168625"/>
                  </a:ext>
                </a:extLst>
              </a:tr>
              <a:tr h="140085">
                <a:tc>
                  <a:txBody>
                    <a:bodyPr/>
                    <a:lstStyle/>
                    <a:p>
                      <a:pPr algn="ctr" fontAlgn="b"/>
                      <a:r>
                        <a:rPr lang="en-ZA" sz="110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JHB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39543841"/>
                  </a:ext>
                </a:extLst>
              </a:tr>
              <a:tr h="140085">
                <a:tc>
                  <a:txBody>
                    <a:bodyPr/>
                    <a:lstStyle/>
                    <a:p>
                      <a:pPr algn="ctr" fontAlgn="b"/>
                      <a:r>
                        <a:rPr lang="en-ZA" sz="110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MFULENI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017368520"/>
                  </a:ext>
                </a:extLst>
              </a:tr>
              <a:tr h="140085">
                <a:tc>
                  <a:txBody>
                    <a:bodyPr/>
                    <a:lstStyle/>
                    <a:p>
                      <a:pPr algn="ctr" fontAlgn="b"/>
                      <a:r>
                        <a:rPr lang="en-ZA" sz="110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TEMBISA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20357573"/>
                  </a:ext>
                </a:extLst>
              </a:tr>
              <a:tr h="140085">
                <a:tc>
                  <a:txBody>
                    <a:bodyPr/>
                    <a:lstStyle/>
                    <a:p>
                      <a:pPr algn="ctr" fontAlgn="b"/>
                      <a:r>
                        <a:rPr lang="en-ZA" sz="110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DURBAN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97903831"/>
                  </a:ext>
                </a:extLst>
              </a:tr>
              <a:tr h="140085">
                <a:tc>
                  <a:txBody>
                    <a:bodyPr/>
                    <a:lstStyle/>
                    <a:p>
                      <a:pPr algn="ctr" fontAlgn="b"/>
                      <a:r>
                        <a:rPr lang="en-ZA" sz="110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ALEXANDRA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06579458"/>
                  </a:ext>
                </a:extLst>
              </a:tr>
              <a:tr h="140085">
                <a:tc>
                  <a:txBody>
                    <a:bodyPr/>
                    <a:lstStyle/>
                    <a:p>
                      <a:pPr algn="ctr" fontAlgn="b"/>
                      <a:r>
                        <a:rPr lang="en-ZA" sz="110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PLESSISLAER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981014133"/>
                  </a:ext>
                </a:extLst>
              </a:tr>
              <a:tr h="140085">
                <a:tc>
                  <a:txBody>
                    <a:bodyPr/>
                    <a:lstStyle/>
                    <a:p>
                      <a:pPr algn="ctr" fontAlgn="b"/>
                      <a:r>
                        <a:rPr lang="en-ZA" sz="110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809355274"/>
                  </a:ext>
                </a:extLst>
              </a:tr>
              <a:tr h="140085">
                <a:tc>
                  <a:txBody>
                    <a:bodyPr/>
                    <a:lstStyle/>
                    <a:p>
                      <a:pPr algn="ctr" fontAlgn="b"/>
                      <a:r>
                        <a:rPr lang="en-ZA" sz="110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IVORY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022957953"/>
                  </a:ext>
                </a:extLst>
              </a:tr>
              <a:tr h="140085">
                <a:tc>
                  <a:txBody>
                    <a:bodyPr/>
                    <a:lstStyle/>
                    <a:p>
                      <a:pPr algn="ctr" fontAlgn="b"/>
                      <a:r>
                        <a:rPr lang="en-ZA" sz="110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HARARE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281096979"/>
                  </a:ext>
                </a:extLst>
              </a:tr>
              <a:tr h="140085">
                <a:tc>
                  <a:txBody>
                    <a:bodyPr/>
                    <a:lstStyle/>
                    <a:p>
                      <a:pPr algn="ctr" fontAlgn="b"/>
                      <a:r>
                        <a:rPr lang="en-ZA" sz="110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HONEYDEW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429516021"/>
                  </a:ext>
                </a:extLst>
              </a:tr>
              <a:tr h="140085">
                <a:tc>
                  <a:txBody>
                    <a:bodyPr/>
                    <a:lstStyle/>
                    <a:p>
                      <a:pPr algn="ctr" fontAlgn="b"/>
                      <a:r>
                        <a:rPr lang="en-ZA" sz="110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DELFT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03042507"/>
                  </a:ext>
                </a:extLst>
              </a:tr>
              <a:tr h="140085">
                <a:tc>
                  <a:txBody>
                    <a:bodyPr/>
                    <a:lstStyle/>
                    <a:p>
                      <a:pPr algn="ctr" fontAlgn="b"/>
                      <a:r>
                        <a:rPr lang="en-ZA" sz="110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HILLBROW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1 095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846750559"/>
                  </a:ext>
                </a:extLst>
              </a:tr>
              <a:tr h="140085">
                <a:tc>
                  <a:txBody>
                    <a:bodyPr/>
                    <a:lstStyle/>
                    <a:p>
                      <a:pPr algn="ctr" fontAlgn="b"/>
                      <a:r>
                        <a:rPr lang="en-ZA" sz="110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MITCHELLS PLAIN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1 058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74103266"/>
                  </a:ext>
                </a:extLst>
              </a:tr>
              <a:tr h="140085">
                <a:tc>
                  <a:txBody>
                    <a:bodyPr/>
                    <a:lstStyle/>
                    <a:p>
                      <a:pPr algn="ctr" fontAlgn="b"/>
                      <a:r>
                        <a:rPr lang="en-ZA" sz="110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529287178"/>
                  </a:ext>
                </a:extLst>
              </a:tr>
              <a:tr h="140085">
                <a:tc>
                  <a:txBody>
                    <a:bodyPr/>
                    <a:lstStyle/>
                    <a:p>
                      <a:pPr algn="ctr" fontAlgn="b"/>
                      <a:r>
                        <a:rPr lang="en-ZA" sz="110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UMLAZI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244897922"/>
                  </a:ext>
                </a:extLst>
              </a:tr>
              <a:tr h="140085">
                <a:tc>
                  <a:txBody>
                    <a:bodyPr/>
                    <a:lstStyle/>
                    <a:p>
                      <a:pPr algn="ctr" fontAlgn="b"/>
                      <a:r>
                        <a:rPr lang="en-ZA" sz="110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MAMELODI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79460776"/>
                  </a:ext>
                </a:extLst>
              </a:tr>
              <a:tr h="140085">
                <a:tc>
                  <a:txBody>
                    <a:bodyPr/>
                    <a:lstStyle/>
                    <a:p>
                      <a:pPr algn="ctr" fontAlgn="b"/>
                      <a:r>
                        <a:rPr lang="en-ZA" sz="110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ELDORADO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38915766"/>
                  </a:ext>
                </a:extLst>
              </a:tr>
              <a:tr h="140085">
                <a:tc>
                  <a:txBody>
                    <a:bodyPr/>
                    <a:lstStyle/>
                    <a:p>
                      <a:pPr algn="ctr" fontAlgn="b"/>
                      <a:r>
                        <a:rPr lang="en-ZA" sz="110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RANDFONTEIN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488219498"/>
                  </a:ext>
                </a:extLst>
              </a:tr>
              <a:tr h="140085">
                <a:tc>
                  <a:txBody>
                    <a:bodyPr/>
                    <a:lstStyle/>
                    <a:p>
                      <a:pPr algn="ctr" fontAlgn="b"/>
                      <a:r>
                        <a:rPr lang="en-ZA" sz="110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KRAAIFONTEIN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613805298"/>
                  </a:ext>
                </a:extLst>
              </a:tr>
              <a:tr h="140085">
                <a:tc>
                  <a:txBody>
                    <a:bodyPr/>
                    <a:lstStyle/>
                    <a:p>
                      <a:pPr algn="ctr" fontAlgn="b"/>
                      <a:r>
                        <a:rPr lang="en-ZA" sz="110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KHAYELITSHA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5064864"/>
                  </a:ext>
                </a:extLst>
              </a:tr>
              <a:tr h="140085">
                <a:tc>
                  <a:txBody>
                    <a:bodyPr/>
                    <a:lstStyle/>
                    <a:p>
                      <a:pPr algn="ctr" fontAlgn="b"/>
                      <a:r>
                        <a:rPr lang="en-ZA" sz="110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JEPPE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414955267"/>
                  </a:ext>
                </a:extLst>
              </a:tr>
              <a:tr h="140085">
                <a:tc>
                  <a:txBody>
                    <a:bodyPr/>
                    <a:lstStyle/>
                    <a:p>
                      <a:pPr algn="ctr" fontAlgn="b"/>
                      <a:r>
                        <a:rPr lang="en-ZA" sz="110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KAGISO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113339443"/>
                  </a:ext>
                </a:extLst>
              </a:tr>
              <a:tr h="140085">
                <a:tc>
                  <a:txBody>
                    <a:bodyPr/>
                    <a:lstStyle/>
                    <a:p>
                      <a:pPr algn="ctr" fontAlgn="b"/>
                      <a:r>
                        <a:rPr lang="en-ZA" sz="110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THOHOYANDOU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16422105"/>
                  </a:ext>
                </a:extLst>
              </a:tr>
              <a:tr h="140085">
                <a:tc>
                  <a:txBody>
                    <a:bodyPr/>
                    <a:lstStyle/>
                    <a:p>
                      <a:pPr algn="ctr" fontAlgn="b"/>
                      <a:r>
                        <a:rPr lang="en-ZA" sz="110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EMPANGENI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31374164"/>
                  </a:ext>
                </a:extLst>
              </a:tr>
              <a:tr h="140085">
                <a:tc>
                  <a:txBody>
                    <a:bodyPr/>
                    <a:lstStyle/>
                    <a:p>
                      <a:pPr algn="ctr" fontAlgn="b"/>
                      <a:r>
                        <a:rPr lang="en-ZA" sz="110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KWADUKUZA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452787233"/>
                  </a:ext>
                </a:extLst>
              </a:tr>
              <a:tr h="140085">
                <a:tc>
                  <a:txBody>
                    <a:bodyPr/>
                    <a:lstStyle/>
                    <a:p>
                      <a:pPr algn="ctr" fontAlgn="b"/>
                      <a:r>
                        <a:rPr lang="en-ZA" sz="110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MOROKA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292331414"/>
                  </a:ext>
                </a:extLst>
              </a:tr>
              <a:tr h="140085">
                <a:tc>
                  <a:txBody>
                    <a:bodyPr/>
                    <a:lstStyle/>
                    <a:p>
                      <a:pPr algn="ctr" fontAlgn="b"/>
                      <a:r>
                        <a:rPr lang="en-ZA" sz="110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AKASIA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970890834"/>
                  </a:ext>
                </a:extLst>
              </a:tr>
              <a:tr h="140085">
                <a:tc>
                  <a:txBody>
                    <a:bodyPr/>
                    <a:lstStyle/>
                    <a:p>
                      <a:pPr algn="ctr" fontAlgn="b"/>
                      <a:r>
                        <a:rPr lang="en-ZA" sz="110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CAPE TOWN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104,2%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380650324"/>
                  </a:ext>
                </a:extLst>
              </a:tr>
              <a:tr h="140085">
                <a:tc>
                  <a:txBody>
                    <a:bodyPr/>
                    <a:lstStyle/>
                    <a:p>
                      <a:pPr algn="ctr" fontAlgn="b"/>
                      <a:r>
                        <a:rPr lang="en-ZA" sz="110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VERULAM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34,3%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070242960"/>
                  </a:ext>
                </a:extLst>
              </a:tr>
            </a:tbl>
          </a:graphicData>
        </a:graphic>
      </p:graphicFrame>
    </p:spTree>
    <p:extLst>
      <p:ext uri="{BB962C8B-B14F-4D97-AF65-F5344CB8AC3E}">
        <p14:creationId xmlns:p14="http://schemas.microsoft.com/office/powerpoint/2010/main" val="333719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120" y="338647"/>
            <a:ext cx="8218880" cy="950751"/>
          </a:xfrm>
        </p:spPr>
        <p:txBody>
          <a:bodyPr>
            <a:noAutofit/>
          </a:bodyPr>
          <a:lstStyle/>
          <a:p>
            <a:r>
              <a:rPr lang="en-ZA" sz="2000" dirty="0">
                <a:latin typeface="Arial" panose="020B0604020202020204" pitchFamily="34" charset="0"/>
                <a:cs typeface="Arial" panose="020B0604020202020204" pitchFamily="34" charset="0"/>
              </a:rPr>
              <a:t>SELECTED CAUSATIVE FACTORS</a:t>
            </a:r>
            <a:r>
              <a:rPr lang="en-ZA" sz="1600" dirty="0">
                <a:latin typeface="Arial" panose="020B0604020202020204" pitchFamily="34" charset="0"/>
                <a:cs typeface="Arial" panose="020B0604020202020204" pitchFamily="34" charset="0"/>
              </a:rPr>
              <a:t/>
            </a:r>
            <a:br>
              <a:rPr lang="en-ZA" sz="16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MURDER, ATTEMPTED MURDER AND ASSAULT GBH </a:t>
            </a:r>
            <a:r>
              <a:rPr lang="en-ZA" sz="2000" dirty="0">
                <a:latin typeface="Arial" panose="020B0604020202020204" pitchFamily="34" charset="0"/>
                <a:cs typeface="Arial" panose="020B0604020202020204" pitchFamily="34" charset="0"/>
              </a:rPr>
              <a:t/>
            </a:r>
            <a:br>
              <a:rPr lang="en-ZA" sz="2000" dirty="0">
                <a:latin typeface="Arial" panose="020B0604020202020204" pitchFamily="34" charset="0"/>
                <a:cs typeface="Arial" panose="020B0604020202020204" pitchFamily="34" charset="0"/>
              </a:rPr>
            </a:br>
            <a:r>
              <a:rPr lang="en-ZA" sz="2000" dirty="0" smtClean="0">
                <a:latin typeface="Arial" panose="020B0604020202020204" pitchFamily="34" charset="0"/>
                <a:cs typeface="Arial" panose="020B0604020202020204" pitchFamily="34" charset="0"/>
              </a:rPr>
              <a:t>JULY to SEPTEMBER 2022/2023</a:t>
            </a:r>
            <a:endParaRPr lang="en-ZA" sz="2000" dirty="0"/>
          </a:p>
        </p:txBody>
      </p:sp>
      <p:sp>
        <p:nvSpPr>
          <p:cNvPr id="4" name="Slide Number Placeholder 3"/>
          <p:cNvSpPr>
            <a:spLocks noGrp="1"/>
          </p:cNvSpPr>
          <p:nvPr>
            <p:ph type="sldNum" sz="quarter" idx="12"/>
          </p:nvPr>
        </p:nvSpPr>
        <p:spPr>
          <a:xfrm>
            <a:off x="10058400" y="655720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E3E3E-AAEA-2C4F-AAAF-D5D0D3B13C3A}" type="slidenum">
              <a:rPr kumimoji="0" lang="en-US" sz="1200" b="0" i="0" u="none" strike="noStrike" kern="1200" cap="none" spc="0" normalizeH="0" baseline="0" noProof="0" smtClean="0">
                <a:ln>
                  <a:noFill/>
                </a:ln>
                <a:solidFill>
                  <a:prstClr val="black">
                    <a:tint val="7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Tw Cen MT Condensed" panose="020B0606020104020203"/>
              <a:ea typeface="+mn-ea"/>
              <a:cs typeface="+mn-cs"/>
            </a:endParaRPr>
          </a:p>
        </p:txBody>
      </p:sp>
      <p:graphicFrame>
        <p:nvGraphicFramePr>
          <p:cNvPr id="10" name="Content Placeholder 7"/>
          <p:cNvGraphicFramePr>
            <a:graphicFrameLocks/>
          </p:cNvGraphicFramePr>
          <p:nvPr>
            <p:extLst>
              <p:ext uri="{D42A27DB-BD31-4B8C-83A1-F6EECF244321}">
                <p14:modId xmlns:p14="http://schemas.microsoft.com/office/powerpoint/2010/main" val="322496580"/>
              </p:ext>
            </p:extLst>
          </p:nvPr>
        </p:nvGraphicFramePr>
        <p:xfrm>
          <a:off x="809623" y="1248696"/>
          <a:ext cx="11269601" cy="5308503"/>
        </p:xfrm>
        <a:graphic>
          <a:graphicData uri="http://schemas.openxmlformats.org/drawingml/2006/table">
            <a:tbl>
              <a:tblPr firstRow="1" firstCol="1" bandRow="1"/>
              <a:tblGrid>
                <a:gridCol w="6699413">
                  <a:extLst>
                    <a:ext uri="{9D8B030D-6E8A-4147-A177-3AD203B41FA5}">
                      <a16:colId xmlns:a16="http://schemas.microsoft.com/office/drawing/2014/main" val="3821992643"/>
                    </a:ext>
                  </a:extLst>
                </a:gridCol>
                <a:gridCol w="1305711">
                  <a:extLst>
                    <a:ext uri="{9D8B030D-6E8A-4147-A177-3AD203B41FA5}">
                      <a16:colId xmlns:a16="http://schemas.microsoft.com/office/drawing/2014/main" val="1914073549"/>
                    </a:ext>
                  </a:extLst>
                </a:gridCol>
                <a:gridCol w="1594035">
                  <a:extLst>
                    <a:ext uri="{9D8B030D-6E8A-4147-A177-3AD203B41FA5}">
                      <a16:colId xmlns:a16="http://schemas.microsoft.com/office/drawing/2014/main" val="3580991530"/>
                    </a:ext>
                  </a:extLst>
                </a:gridCol>
                <a:gridCol w="1670442">
                  <a:extLst>
                    <a:ext uri="{9D8B030D-6E8A-4147-A177-3AD203B41FA5}">
                      <a16:colId xmlns:a16="http://schemas.microsoft.com/office/drawing/2014/main" val="747718774"/>
                    </a:ext>
                  </a:extLst>
                </a:gridCol>
              </a:tblGrid>
              <a:tr h="549996">
                <a:tc>
                  <a:txBody>
                    <a:bodyPr/>
                    <a:lstStyle/>
                    <a:p>
                      <a:pPr algn="r" rtl="0" fontAlgn="ctr"/>
                      <a:r>
                        <a:rPr lang="en-ZA" sz="1600" b="1" i="1" u="none" strike="noStrike" dirty="0">
                          <a:solidFill>
                            <a:srgbClr val="000000"/>
                          </a:solidFill>
                          <a:effectLst>
                            <a:outerShdw blurRad="50800" dist="38100" algn="tr" rotWithShape="0">
                              <a:prstClr val="black">
                                <a:alpha val="40000"/>
                              </a:prstClr>
                            </a:outerShdw>
                          </a:effectLst>
                          <a:latin typeface="Arial" panose="020B0604020202020204" pitchFamily="34" charset="0"/>
                        </a:rPr>
                        <a:t>Causative factors</a:t>
                      </a:r>
                    </a:p>
                  </a:txBody>
                  <a:tcPr marL="6350" marR="6350" marT="6350" marB="0" anchor="ctr">
                    <a:lnL>
                      <a:noFill/>
                    </a:lnL>
                    <a:lnR>
                      <a:noFill/>
                    </a:lnR>
                    <a:lnT>
                      <a:noFill/>
                    </a:lnT>
                    <a:lnB w="19050" cap="flat" cmpd="sng" algn="ctr">
                      <a:solidFill>
                        <a:srgbClr val="8EAADB"/>
                      </a:solidFill>
                      <a:prstDash val="solid"/>
                      <a:round/>
                      <a:headEnd type="none" w="med" len="med"/>
                      <a:tailEnd type="none" w="med" len="med"/>
                    </a:lnB>
                    <a:solidFill>
                      <a:srgbClr val="FFFFFF"/>
                    </a:solidFill>
                  </a:tcPr>
                </a:tc>
                <a:tc>
                  <a:txBody>
                    <a:bodyPr/>
                    <a:lstStyle/>
                    <a:p>
                      <a:pPr algn="ctr" rtl="0" fontAlgn="ctr"/>
                      <a:r>
                        <a:rPr lang="en-ZA" sz="1600" b="1" i="1" u="none" strike="noStrike" dirty="0">
                          <a:solidFill>
                            <a:srgbClr val="000000"/>
                          </a:solidFill>
                          <a:effectLst>
                            <a:outerShdw blurRad="50800" dist="38100" algn="tr" rotWithShape="0">
                              <a:prstClr val="black">
                                <a:alpha val="40000"/>
                              </a:prstClr>
                            </a:outerShdw>
                          </a:effectLst>
                          <a:latin typeface="Arial" panose="020B0604020202020204" pitchFamily="34" charset="0"/>
                        </a:rPr>
                        <a:t>Murder</a:t>
                      </a:r>
                    </a:p>
                  </a:txBody>
                  <a:tcPr marL="6350" marR="6350" marT="6350" marB="0" anchor="ctr">
                    <a:lnL>
                      <a:noFill/>
                    </a:lnL>
                    <a:lnR>
                      <a:noFill/>
                    </a:lnR>
                    <a:lnT>
                      <a:noFill/>
                    </a:lnT>
                    <a:lnB w="19050" cap="flat" cmpd="sng" algn="ctr">
                      <a:solidFill>
                        <a:srgbClr val="8EAADB"/>
                      </a:solidFill>
                      <a:prstDash val="solid"/>
                      <a:round/>
                      <a:headEnd type="none" w="med" len="med"/>
                      <a:tailEnd type="none" w="med" len="med"/>
                    </a:lnB>
                    <a:solidFill>
                      <a:srgbClr val="FFFFFF"/>
                    </a:solidFill>
                  </a:tcPr>
                </a:tc>
                <a:tc>
                  <a:txBody>
                    <a:bodyPr/>
                    <a:lstStyle/>
                    <a:p>
                      <a:pPr algn="ctr" rtl="0" fontAlgn="ctr"/>
                      <a:r>
                        <a:rPr lang="en-ZA" sz="1600" b="1" i="1" u="none" strike="noStrike" dirty="0">
                          <a:solidFill>
                            <a:srgbClr val="000000"/>
                          </a:solidFill>
                          <a:effectLst>
                            <a:outerShdw blurRad="50800" dist="38100" algn="tr" rotWithShape="0">
                              <a:prstClr val="black">
                                <a:alpha val="40000"/>
                              </a:prstClr>
                            </a:outerShdw>
                          </a:effectLst>
                          <a:latin typeface="Arial" panose="020B0604020202020204" pitchFamily="34" charset="0"/>
                        </a:rPr>
                        <a:t>Attempted murder</a:t>
                      </a:r>
                    </a:p>
                  </a:txBody>
                  <a:tcPr marL="6350" marR="6350" marT="6350" marB="0" anchor="ctr">
                    <a:lnL>
                      <a:noFill/>
                    </a:lnL>
                    <a:lnR>
                      <a:noFill/>
                    </a:lnR>
                    <a:lnT>
                      <a:noFill/>
                    </a:lnT>
                    <a:lnB w="19050" cap="flat" cmpd="sng" algn="ctr">
                      <a:solidFill>
                        <a:srgbClr val="8EAADB"/>
                      </a:solidFill>
                      <a:prstDash val="solid"/>
                      <a:round/>
                      <a:headEnd type="none" w="med" len="med"/>
                      <a:tailEnd type="none" w="med" len="med"/>
                    </a:lnB>
                    <a:solidFill>
                      <a:srgbClr val="FFFFFF"/>
                    </a:solidFill>
                  </a:tcPr>
                </a:tc>
                <a:tc>
                  <a:txBody>
                    <a:bodyPr/>
                    <a:lstStyle/>
                    <a:p>
                      <a:pPr algn="ctr" rtl="0" fontAlgn="ctr"/>
                      <a:r>
                        <a:rPr lang="en-ZA" sz="1600" b="1" i="1" u="none" strike="noStrike" dirty="0">
                          <a:solidFill>
                            <a:srgbClr val="000000"/>
                          </a:solidFill>
                          <a:effectLst>
                            <a:outerShdw blurRad="50800" dist="38100" algn="tr" rotWithShape="0">
                              <a:prstClr val="black">
                                <a:alpha val="40000"/>
                              </a:prstClr>
                            </a:outerShdw>
                          </a:effectLst>
                          <a:latin typeface="Arial" panose="020B0604020202020204" pitchFamily="34" charset="0"/>
                        </a:rPr>
                        <a:t>Assault GBH</a:t>
                      </a:r>
                    </a:p>
                  </a:txBody>
                  <a:tcPr marL="6350" marR="6350" marT="6350" marB="0" anchor="ctr">
                    <a:lnL>
                      <a:noFill/>
                    </a:lnL>
                    <a:lnR>
                      <a:noFill/>
                    </a:lnR>
                    <a:lnT>
                      <a:noFill/>
                    </a:lnT>
                    <a:lnB w="19050" cap="flat" cmpd="sng" algn="ctr">
                      <a:solidFill>
                        <a:srgbClr val="8EAADB"/>
                      </a:solidFill>
                      <a:prstDash val="solid"/>
                      <a:round/>
                      <a:headEnd type="none" w="med" len="med"/>
                      <a:tailEnd type="none" w="med" len="med"/>
                    </a:lnB>
                    <a:solidFill>
                      <a:srgbClr val="FFFFFF"/>
                    </a:solidFill>
                  </a:tcPr>
                </a:tc>
                <a:extLst>
                  <a:ext uri="{0D108BD9-81ED-4DB2-BD59-A6C34878D82A}">
                    <a16:rowId xmlns:a16="http://schemas.microsoft.com/office/drawing/2014/main" val="2592408566"/>
                  </a:ext>
                </a:extLst>
              </a:tr>
              <a:tr h="413261">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Arguments/Misunderstanding/Road Rage/Provocation</a:t>
                      </a:r>
                    </a:p>
                  </a:txBody>
                  <a:tcPr marL="6350" marR="6350" marT="6350" marB="0" anchor="ctr">
                    <a:lnL>
                      <a:noFill/>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956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1 010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18 586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543067353"/>
                  </a:ext>
                </a:extLst>
              </a:tr>
              <a:tr h="388411">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Vigilantism/Mob justice</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528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79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544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945889328"/>
                  </a:ext>
                </a:extLst>
              </a:tr>
              <a:tr h="388411">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Robbery</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362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913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429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761686193"/>
                  </a:ext>
                </a:extLst>
              </a:tr>
              <a:tr h="388411">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Retaliation/Revenge/Punishment</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348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237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1 028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080220676"/>
                  </a:ext>
                </a:extLst>
              </a:tr>
              <a:tr h="388411">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Gang-related</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202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315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028291913"/>
                  </a:ext>
                </a:extLst>
              </a:tr>
              <a:tr h="410060">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During commission of other crimes (not robbery or rape)</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77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144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309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659303493"/>
                  </a:ext>
                </a:extLst>
              </a:tr>
              <a:tr h="388411">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Hijacking and attempts</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69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261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266783082"/>
                  </a:ext>
                </a:extLst>
              </a:tr>
              <a:tr h="388411">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Taxi-related</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64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59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79502092"/>
                  </a:ext>
                </a:extLst>
              </a:tr>
              <a:tr h="391917">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Law enforcement &amp; security guards in the line of duty(excl. police murder)</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75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877510613"/>
                  </a:ext>
                </a:extLst>
              </a:tr>
              <a:tr h="435981">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Intervention in an argument</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66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809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435338658"/>
                  </a:ext>
                </a:extLst>
              </a:tr>
              <a:tr h="388411">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Rape-related</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98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459001573"/>
                  </a:ext>
                </a:extLst>
              </a:tr>
              <a:tr h="388411">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Illicit mining</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042030383"/>
                  </a:ext>
                </a:extLst>
              </a:tr>
            </a:tbl>
          </a:graphicData>
        </a:graphic>
      </p:graphicFrame>
      <p:sp>
        <p:nvSpPr>
          <p:cNvPr id="11" name="TextBox 10"/>
          <p:cNvSpPr txBox="1"/>
          <p:nvPr/>
        </p:nvSpPr>
        <p:spPr>
          <a:xfrm>
            <a:off x="564449" y="6611779"/>
            <a:ext cx="58799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Sample size: murder = </a:t>
            </a:r>
            <a:r>
              <a:rPr kumimoji="0" lang="en-ZA"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6 342, </a:t>
            </a:r>
            <a:r>
              <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attempted murder = </a:t>
            </a:r>
            <a:r>
              <a:rPr kumimoji="0" lang="en-ZA"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5 506, </a:t>
            </a:r>
            <a:r>
              <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assault GBH = </a:t>
            </a:r>
            <a:r>
              <a:rPr kumimoji="0" lang="en-ZA"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28 703</a:t>
            </a:r>
            <a:endParaRPr kumimoji="0" lang="en-ZA"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997560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25567"/>
            <a:ext cx="7416824" cy="1036749"/>
          </a:xfrm>
        </p:spPr>
        <p:txBody>
          <a:bodyPr>
            <a:noAutofit/>
          </a:bodyPr>
          <a:lstStyle/>
          <a:p>
            <a:r>
              <a:rPr lang="en-ZA" sz="2000" dirty="0">
                <a:latin typeface="Arial" panose="020B0604020202020204" pitchFamily="34" charset="0"/>
                <a:cs typeface="Arial" panose="020B0604020202020204" pitchFamily="34" charset="0"/>
              </a:rPr>
              <a:t>PLACE OF OCCURRENCE  </a:t>
            </a:r>
            <a:r>
              <a:rPr lang="en-ZA" sz="2400" dirty="0">
                <a:latin typeface="Arial" panose="020B0604020202020204" pitchFamily="34" charset="0"/>
                <a:cs typeface="Arial" panose="020B0604020202020204" pitchFamily="34" charset="0"/>
              </a:rPr>
              <a:t/>
            </a:r>
            <a:br>
              <a:rPr lang="en-ZA" sz="24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SOME CATEGORIES OF CONTACT CRIME </a:t>
            </a:r>
            <a:br>
              <a:rPr lang="en-ZA" sz="1800" dirty="0">
                <a:latin typeface="Arial" panose="020B0604020202020204" pitchFamily="34" charset="0"/>
                <a:cs typeface="Arial" panose="020B0604020202020204" pitchFamily="34" charset="0"/>
              </a:rPr>
            </a:br>
            <a:r>
              <a:rPr lang="en-ZA" sz="1800" dirty="0" smtClean="0">
                <a:latin typeface="Arial" panose="020B0604020202020204" pitchFamily="34" charset="0"/>
                <a:cs typeface="Arial" panose="020B0604020202020204" pitchFamily="34" charset="0"/>
              </a:rPr>
              <a:t>July to September 2022/2023</a:t>
            </a:r>
            <a:endParaRPr lang="en-ZA" sz="1800" dirty="0"/>
          </a:p>
        </p:txBody>
      </p:sp>
      <p:sp>
        <p:nvSpPr>
          <p:cNvPr id="4" name="Slide Number Placeholder 3"/>
          <p:cNvSpPr>
            <a:spLocks noGrp="1"/>
          </p:cNvSpPr>
          <p:nvPr>
            <p:ph type="sldNum" sz="quarter" idx="12"/>
          </p:nvPr>
        </p:nvSpPr>
        <p:spPr>
          <a:xfrm>
            <a:off x="10058400" y="6552326"/>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E3E3E-AAEA-2C4F-AAAF-D5D0D3B13C3A}" type="slidenum">
              <a:rPr kumimoji="0" lang="en-US" sz="1200" b="0" i="0" u="none" strike="noStrike" kern="1200" cap="none" spc="0" normalizeH="0" baseline="0" noProof="0" smtClean="0">
                <a:ln>
                  <a:noFill/>
                </a:ln>
                <a:solidFill>
                  <a:prstClr val="black">
                    <a:tint val="7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Tw Cen MT Condensed" panose="020B0606020104020203"/>
              <a:ea typeface="+mn-ea"/>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0662578"/>
              </p:ext>
            </p:extLst>
          </p:nvPr>
        </p:nvGraphicFramePr>
        <p:xfrm>
          <a:off x="755576" y="1079666"/>
          <a:ext cx="11153748" cy="5315407"/>
        </p:xfrm>
        <a:graphic>
          <a:graphicData uri="http://schemas.openxmlformats.org/drawingml/2006/table">
            <a:tbl>
              <a:tblPr firstRow="1" firstCol="1" bandRow="1"/>
              <a:tblGrid>
                <a:gridCol w="7524354">
                  <a:extLst>
                    <a:ext uri="{9D8B030D-6E8A-4147-A177-3AD203B41FA5}">
                      <a16:colId xmlns:a16="http://schemas.microsoft.com/office/drawing/2014/main" val="3388363717"/>
                    </a:ext>
                  </a:extLst>
                </a:gridCol>
                <a:gridCol w="1062262">
                  <a:extLst>
                    <a:ext uri="{9D8B030D-6E8A-4147-A177-3AD203B41FA5}">
                      <a16:colId xmlns:a16="http://schemas.microsoft.com/office/drawing/2014/main" val="529603530"/>
                    </a:ext>
                  </a:extLst>
                </a:gridCol>
                <a:gridCol w="1504871">
                  <a:extLst>
                    <a:ext uri="{9D8B030D-6E8A-4147-A177-3AD203B41FA5}">
                      <a16:colId xmlns:a16="http://schemas.microsoft.com/office/drawing/2014/main" val="2552211253"/>
                    </a:ext>
                  </a:extLst>
                </a:gridCol>
                <a:gridCol w="1062261">
                  <a:extLst>
                    <a:ext uri="{9D8B030D-6E8A-4147-A177-3AD203B41FA5}">
                      <a16:colId xmlns:a16="http://schemas.microsoft.com/office/drawing/2014/main" val="1059075947"/>
                    </a:ext>
                  </a:extLst>
                </a:gridCol>
              </a:tblGrid>
              <a:tr h="487469">
                <a:tc>
                  <a:txBody>
                    <a:bodyPr/>
                    <a:lstStyle/>
                    <a:p>
                      <a:pPr algn="ctr" rtl="0" fontAlgn="ctr"/>
                      <a:r>
                        <a:rPr lang="en-ZA" sz="1600" b="1" i="1" u="none" strike="noStrike" dirty="0">
                          <a:solidFill>
                            <a:srgbClr val="000000"/>
                          </a:solidFill>
                          <a:effectLst>
                            <a:outerShdw blurRad="50800" dist="38100" algn="tr" rotWithShape="0">
                              <a:prstClr val="black">
                                <a:alpha val="40000"/>
                              </a:prstClr>
                            </a:outerShdw>
                          </a:effectLst>
                          <a:latin typeface="Arial" panose="020B0604020202020204" pitchFamily="34" charset="0"/>
                          <a:cs typeface="Arial" panose="020B0604020202020204" pitchFamily="34" charset="0"/>
                        </a:rPr>
                        <a:t>Place of occurrence</a:t>
                      </a:r>
                    </a:p>
                  </a:txBody>
                  <a:tcPr marL="6350" marR="6350" marT="6350" marB="0" anchor="ctr">
                    <a:lnL>
                      <a:noFill/>
                    </a:lnL>
                    <a:lnR>
                      <a:noFill/>
                    </a:lnR>
                    <a:lnT>
                      <a:noFill/>
                    </a:lnT>
                    <a:lnB w="19050" cap="flat" cmpd="sng" algn="ctr">
                      <a:solidFill>
                        <a:srgbClr val="8EAADB"/>
                      </a:solidFill>
                      <a:prstDash val="solid"/>
                      <a:round/>
                      <a:headEnd type="none" w="med" len="med"/>
                      <a:tailEnd type="none" w="med" len="med"/>
                    </a:lnB>
                    <a:solidFill>
                      <a:schemeClr val="bg1"/>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cs typeface="Arial" panose="020B0604020202020204" pitchFamily="34" charset="0"/>
                        </a:rPr>
                        <a:t>Murder</a:t>
                      </a:r>
                    </a:p>
                  </a:txBody>
                  <a:tcPr marL="6350" marR="6350" marT="6350" marB="0" anchor="ctr">
                    <a:lnL>
                      <a:noFill/>
                    </a:lnL>
                    <a:lnR>
                      <a:noFill/>
                    </a:lnR>
                    <a:lnT>
                      <a:noFill/>
                    </a:lnT>
                    <a:lnB w="19050" cap="flat" cmpd="sng" algn="ctr">
                      <a:solidFill>
                        <a:srgbClr val="8EAADB"/>
                      </a:solidFill>
                      <a:prstDash val="solid"/>
                      <a:round/>
                      <a:headEnd type="none" w="med" len="med"/>
                      <a:tailEnd type="none" w="med" len="med"/>
                    </a:lnB>
                    <a:solidFill>
                      <a:srgbClr val="FFFFFF"/>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cs typeface="Arial" panose="020B0604020202020204" pitchFamily="34" charset="0"/>
                        </a:rPr>
                        <a:t>Attempted murder</a:t>
                      </a:r>
                    </a:p>
                  </a:txBody>
                  <a:tcPr marL="6350" marR="6350" marT="6350" marB="0" anchor="ctr">
                    <a:lnL>
                      <a:noFill/>
                    </a:lnL>
                    <a:lnR>
                      <a:noFill/>
                    </a:lnR>
                    <a:lnT>
                      <a:noFill/>
                    </a:lnT>
                    <a:lnB w="19050" cap="flat" cmpd="sng" algn="ctr">
                      <a:solidFill>
                        <a:srgbClr val="8EAADB"/>
                      </a:solidFill>
                      <a:prstDash val="solid"/>
                      <a:round/>
                      <a:headEnd type="none" w="med" len="med"/>
                      <a:tailEnd type="none" w="med" len="med"/>
                    </a:lnB>
                    <a:solidFill>
                      <a:srgbClr val="FFFFFF"/>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cs typeface="Arial" panose="020B0604020202020204" pitchFamily="34" charset="0"/>
                        </a:rPr>
                        <a:t>Assault GBH</a:t>
                      </a:r>
                    </a:p>
                  </a:txBody>
                  <a:tcPr marL="6350" marR="6350" marT="6350" marB="0" anchor="ctr">
                    <a:lnL>
                      <a:noFill/>
                    </a:lnL>
                    <a:lnR>
                      <a:noFill/>
                    </a:lnR>
                    <a:lnT>
                      <a:noFill/>
                    </a:lnT>
                    <a:lnB w="19050" cap="flat" cmpd="sng" algn="ctr">
                      <a:solidFill>
                        <a:srgbClr val="8EAADB"/>
                      </a:solidFill>
                      <a:prstDash val="solid"/>
                      <a:round/>
                      <a:headEnd type="none" w="med" len="med"/>
                      <a:tailEnd type="none" w="med" len="med"/>
                    </a:lnB>
                    <a:solidFill>
                      <a:srgbClr val="FFFFFF"/>
                    </a:solidFill>
                  </a:tcPr>
                </a:tc>
                <a:extLst>
                  <a:ext uri="{0D108BD9-81ED-4DB2-BD59-A6C34878D82A}">
                    <a16:rowId xmlns:a16="http://schemas.microsoft.com/office/drawing/2014/main" val="1538956147"/>
                  </a:ext>
                </a:extLst>
              </a:tr>
              <a:tr h="487469">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Public place e.g. street/open field/recreational centre/park/beach/parking area/abandoned building</a:t>
                      </a:r>
                    </a:p>
                  </a:txBody>
                  <a:tcPr marL="6350" marR="6350" marT="6350" marB="0" anchor="ctr">
                    <a:lnL>
                      <a:noFill/>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3 039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2 235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8 982</a:t>
                      </a:r>
                    </a:p>
                  </a:txBody>
                  <a:tcPr marL="6350" marR="6350" marT="6350" marB="0" anchor="ctr">
                    <a:lnL w="12700" cap="flat" cmpd="sng" algn="ctr">
                      <a:solidFill>
                        <a:srgbClr val="8EAADB"/>
                      </a:solidFill>
                      <a:prstDash val="solid"/>
                      <a:round/>
                      <a:headEnd type="none" w="med" len="med"/>
                      <a:tailEnd type="none" w="med" len="med"/>
                    </a:lnL>
                    <a:lnR>
                      <a:noFill/>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761481104"/>
                  </a:ext>
                </a:extLst>
              </a:tr>
              <a:tr h="512813">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Residences of perpetrator/victim (including residence known by victims/ perpetrator e.g. family/friends/neighbours)</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1 645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1 589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12 203</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73019663"/>
                  </a:ext>
                </a:extLst>
              </a:tr>
              <a:tr h="355701">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Mode of transport e.g. bus/car/taxi</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320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565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170</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1732142627"/>
                  </a:ext>
                </a:extLst>
              </a:tr>
              <a:tr h="246867">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Liquor outlets e.g. </a:t>
                      </a:r>
                      <a:r>
                        <a:rPr lang="en-ZA" sz="1600" b="0" i="0" u="none" strike="noStrike" dirty="0" err="1">
                          <a:solidFill>
                            <a:srgbClr val="000000"/>
                          </a:solidFill>
                          <a:effectLst/>
                          <a:latin typeface="Arial" panose="020B0604020202020204" pitchFamily="34" charset="0"/>
                          <a:cs typeface="Arial" panose="020B0604020202020204" pitchFamily="34" charset="0"/>
                        </a:rPr>
                        <a:t>shebeen</a:t>
                      </a:r>
                      <a:r>
                        <a:rPr lang="en-ZA" sz="1600" b="0" i="0" u="none" strike="noStrike" dirty="0">
                          <a:solidFill>
                            <a:srgbClr val="000000"/>
                          </a:solidFill>
                          <a:effectLst/>
                          <a:latin typeface="Arial" panose="020B0604020202020204" pitchFamily="34" charset="0"/>
                          <a:cs typeface="Arial" panose="020B0604020202020204" pitchFamily="34" charset="0"/>
                        </a:rPr>
                        <a:t> /tavern/pub/night club/bottle store</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267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275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3 100</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2817338692"/>
                  </a:ext>
                </a:extLst>
              </a:tr>
              <a:tr h="385579">
                <a:tc>
                  <a:txBody>
                    <a:bodyPr/>
                    <a:lstStyle/>
                    <a:p>
                      <a:pPr algn="r" fontAlgn="b"/>
                      <a:r>
                        <a:rPr lang="en-GB" sz="1600" b="0" i="0" u="none" strike="noStrike" dirty="0" smtClean="0">
                          <a:solidFill>
                            <a:srgbClr val="000000"/>
                          </a:solidFill>
                          <a:effectLst/>
                          <a:latin typeface="Arial" panose="020B0604020202020204" pitchFamily="34" charset="0"/>
                          <a:cs typeface="Arial" panose="020B0604020202020204" pitchFamily="34" charset="0"/>
                        </a:rPr>
                        <a:t>Tuckshop/</a:t>
                      </a:r>
                      <a:r>
                        <a:rPr lang="en-GB" sz="1600" b="0" i="0" u="none" strike="noStrike" dirty="0" err="1" smtClean="0">
                          <a:solidFill>
                            <a:srgbClr val="000000"/>
                          </a:solidFill>
                          <a:effectLst/>
                          <a:latin typeface="Arial" panose="020B0604020202020204" pitchFamily="34" charset="0"/>
                          <a:cs typeface="Arial" panose="020B0604020202020204" pitchFamily="34" charset="0"/>
                        </a:rPr>
                        <a:t>Spaza</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96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161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447</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2587660734"/>
                  </a:ext>
                </a:extLst>
              </a:tr>
              <a:tr h="246867">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Agricultural land/farm/plot/small holding</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93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69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243</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1947592078"/>
                  </a:ext>
                </a:extLst>
              </a:tr>
              <a:tr h="246867">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Business premises (e.g. mall/restaurants/work place/office park/entertainment centre e.g. movie theatre, gambling facility)</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71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205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559</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3332905691"/>
                  </a:ext>
                </a:extLst>
              </a:tr>
              <a:tr h="246867">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 Public transport premises </a:t>
                      </a:r>
                      <a:r>
                        <a:rPr lang="en-ZA" sz="1600" b="0" i="0" u="none" strike="noStrike" dirty="0" smtClean="0">
                          <a:solidFill>
                            <a:srgbClr val="000000"/>
                          </a:solidFill>
                          <a:effectLst/>
                          <a:latin typeface="Arial" panose="020B0604020202020204" pitchFamily="34" charset="0"/>
                          <a:cs typeface="Arial" panose="020B0604020202020204" pitchFamily="34" charset="0"/>
                        </a:rPr>
                        <a:t>(bus stop/taxi rank, railway premises e.g. track/station)</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68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52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191</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2280412095"/>
                  </a:ext>
                </a:extLst>
              </a:tr>
              <a:tr h="246867">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Sea/river/lake/pool/dam</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46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31</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1791222742"/>
                  </a:ext>
                </a:extLst>
              </a:tr>
              <a:tr h="246867">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Educational institutions (schools, universities, college, day care facilities)</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258</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2870767297"/>
                  </a:ext>
                </a:extLst>
              </a:tr>
              <a:tr h="283210">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Dumping site</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15</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356611424"/>
                  </a:ext>
                </a:extLst>
              </a:tr>
              <a:tr h="246867">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Mining area</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7</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93414236"/>
                  </a:ext>
                </a:extLst>
              </a:tr>
              <a:tr h="294494">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Petrol station</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40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105</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2543763225"/>
                  </a:ext>
                </a:extLst>
              </a:tr>
              <a:tr h="246867">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Leisure premises e.g. </a:t>
                      </a:r>
                      <a:r>
                        <a:rPr lang="en-ZA" sz="1600" b="0" i="0" u="none" strike="noStrike" dirty="0" smtClean="0">
                          <a:solidFill>
                            <a:srgbClr val="000000"/>
                          </a:solidFill>
                          <a:effectLst/>
                          <a:latin typeface="Arial" panose="020B0604020202020204" pitchFamily="34" charset="0"/>
                          <a:cs typeface="Arial" panose="020B0604020202020204" pitchFamily="34" charset="0"/>
                        </a:rPr>
                        <a:t>hotel/guest house/</a:t>
                      </a:r>
                      <a:r>
                        <a:rPr lang="en-ZA" sz="1600" b="0" i="0" u="none" strike="noStrike" dirty="0" err="1" smtClean="0">
                          <a:solidFill>
                            <a:srgbClr val="000000"/>
                          </a:solidFill>
                          <a:effectLst/>
                          <a:latin typeface="Arial" panose="020B0604020202020204" pitchFamily="34" charset="0"/>
                          <a:cs typeface="Arial" panose="020B0604020202020204" pitchFamily="34" charset="0"/>
                        </a:rPr>
                        <a:t>bnb</a:t>
                      </a:r>
                      <a:r>
                        <a:rPr lang="en-ZA" sz="1600" b="0" i="0" u="none" strike="noStrike" dirty="0" smtClean="0">
                          <a:solidFill>
                            <a:srgbClr val="000000"/>
                          </a:solidFill>
                          <a:effectLst/>
                          <a:latin typeface="Arial" panose="020B0604020202020204" pitchFamily="34" charset="0"/>
                          <a:cs typeface="Arial" panose="020B0604020202020204" pitchFamily="34" charset="0"/>
                        </a:rPr>
                        <a:t>/motel/holiday resort</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41</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571283433"/>
                  </a:ext>
                </a:extLst>
              </a:tr>
              <a:tr h="246867">
                <a:tc>
                  <a:txBody>
                    <a:bodyPr/>
                    <a:lstStyle/>
                    <a:p>
                      <a:pPr algn="r" fontAlgn="b"/>
                      <a:r>
                        <a:rPr lang="en-GB" sz="1600" b="0" i="0" u="none" strike="noStrike" dirty="0" smtClean="0">
                          <a:solidFill>
                            <a:srgbClr val="000000"/>
                          </a:solidFill>
                          <a:effectLst/>
                          <a:latin typeface="Arial" panose="020B0604020202020204" pitchFamily="34" charset="0"/>
                          <a:cs typeface="Arial" panose="020B0604020202020204" pitchFamily="34" charset="0"/>
                        </a:rPr>
                        <a:t>Prison/Holding </a:t>
                      </a:r>
                      <a:r>
                        <a:rPr lang="en-GB" sz="1600" b="0" i="0" u="none" strike="noStrike" dirty="0">
                          <a:solidFill>
                            <a:srgbClr val="000000"/>
                          </a:solidFill>
                          <a:effectLst/>
                          <a:latin typeface="Arial" panose="020B0604020202020204" pitchFamily="34" charset="0"/>
                          <a:cs typeface="Arial" panose="020B0604020202020204" pitchFamily="34" charset="0"/>
                        </a:rPr>
                        <a:t>cells</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77</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1863643103"/>
                  </a:ext>
                </a:extLst>
              </a:tr>
            </a:tbl>
          </a:graphicData>
        </a:graphic>
      </p:graphicFrame>
      <p:sp>
        <p:nvSpPr>
          <p:cNvPr id="6" name="TextBox 5"/>
          <p:cNvSpPr txBox="1"/>
          <p:nvPr/>
        </p:nvSpPr>
        <p:spPr>
          <a:xfrm>
            <a:off x="452475" y="6538275"/>
            <a:ext cx="58799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Sample Size: Murder </a:t>
            </a:r>
            <a:r>
              <a:rPr kumimoji="0" lang="en-ZA"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6 342, </a:t>
            </a:r>
            <a:r>
              <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Attempted Murder </a:t>
            </a:r>
            <a:r>
              <a:rPr kumimoji="0" lang="en-ZA"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5 506, </a:t>
            </a:r>
            <a:r>
              <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Assault GBH </a:t>
            </a:r>
            <a:r>
              <a:rPr kumimoji="0" lang="en-ZA"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28 703</a:t>
            </a:r>
            <a:endParaRPr kumimoji="0" lang="en-ZA"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004926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20" y="274639"/>
            <a:ext cx="9687816" cy="950751"/>
          </a:xfrm>
        </p:spPr>
        <p:txBody>
          <a:bodyPr>
            <a:noAutofit/>
          </a:bodyPr>
          <a:lstStyle/>
          <a:p>
            <a:r>
              <a:rPr lang="en-ZA" sz="2000" dirty="0">
                <a:latin typeface="Arial" panose="020B0604020202020204" pitchFamily="34" charset="0"/>
                <a:cs typeface="Arial" panose="020B0604020202020204" pitchFamily="34" charset="0"/>
              </a:rPr>
              <a:t>SELECTED CONTACT CRIMES AGAINST WOMEN AND CHILDREN</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MURDER, ATTEMPTED MURDER AND ASSAULT GBH </a:t>
            </a:r>
            <a:br>
              <a:rPr lang="en-ZA" sz="2000" dirty="0">
                <a:latin typeface="Arial" panose="020B0604020202020204" pitchFamily="34" charset="0"/>
                <a:cs typeface="Arial" panose="020B0604020202020204" pitchFamily="34" charset="0"/>
              </a:rPr>
            </a:br>
            <a:r>
              <a:rPr lang="en-ZA" sz="2000" dirty="0" smtClean="0">
                <a:latin typeface="Arial" panose="020B0604020202020204" pitchFamily="34" charset="0"/>
                <a:cs typeface="Arial" panose="020B0604020202020204" pitchFamily="34" charset="0"/>
              </a:rPr>
              <a:t>July to September 2022/2023</a:t>
            </a: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058400" y="650413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E3E3E-AAEA-2C4F-AAAF-D5D0D3B13C3A}" type="slidenum">
              <a:rPr kumimoji="0" lang="en-US" sz="1200" b="0" i="0" u="none" strike="noStrike" kern="1200" cap="none" spc="0" normalizeH="0" baseline="0" noProof="0" smtClean="0">
                <a:ln>
                  <a:noFill/>
                </a:ln>
                <a:solidFill>
                  <a:prstClr val="black">
                    <a:tint val="7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Tw Cen MT Condensed" panose="020B0606020104020203"/>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973518692"/>
              </p:ext>
            </p:extLst>
          </p:nvPr>
        </p:nvGraphicFramePr>
        <p:xfrm>
          <a:off x="782320" y="1217965"/>
          <a:ext cx="11033759" cy="5286173"/>
        </p:xfrm>
        <a:graphic>
          <a:graphicData uri="http://schemas.openxmlformats.org/drawingml/2006/table">
            <a:tbl>
              <a:tblPr>
                <a:tableStyleId>{BC89EF96-8CEA-46FF-86C4-4CE0E7609802}</a:tableStyleId>
              </a:tblPr>
              <a:tblGrid>
                <a:gridCol w="1982284">
                  <a:extLst>
                    <a:ext uri="{9D8B030D-6E8A-4147-A177-3AD203B41FA5}">
                      <a16:colId xmlns:a16="http://schemas.microsoft.com/office/drawing/2014/main" val="20000"/>
                    </a:ext>
                  </a:extLst>
                </a:gridCol>
                <a:gridCol w="1175677">
                  <a:extLst>
                    <a:ext uri="{9D8B030D-6E8A-4147-A177-3AD203B41FA5}">
                      <a16:colId xmlns:a16="http://schemas.microsoft.com/office/drawing/2014/main" val="1522292836"/>
                    </a:ext>
                  </a:extLst>
                </a:gridCol>
                <a:gridCol w="1575067">
                  <a:extLst>
                    <a:ext uri="{9D8B030D-6E8A-4147-A177-3AD203B41FA5}">
                      <a16:colId xmlns:a16="http://schemas.microsoft.com/office/drawing/2014/main" val="638868330"/>
                    </a:ext>
                  </a:extLst>
                </a:gridCol>
                <a:gridCol w="1413955">
                  <a:extLst>
                    <a:ext uri="{9D8B030D-6E8A-4147-A177-3AD203B41FA5}">
                      <a16:colId xmlns:a16="http://schemas.microsoft.com/office/drawing/2014/main" val="1291223830"/>
                    </a:ext>
                  </a:extLst>
                </a:gridCol>
                <a:gridCol w="654884">
                  <a:extLst>
                    <a:ext uri="{9D8B030D-6E8A-4147-A177-3AD203B41FA5}">
                      <a16:colId xmlns:a16="http://schemas.microsoft.com/office/drawing/2014/main" val="20004"/>
                    </a:ext>
                  </a:extLst>
                </a:gridCol>
                <a:gridCol w="1134334">
                  <a:extLst>
                    <a:ext uri="{9D8B030D-6E8A-4147-A177-3AD203B41FA5}">
                      <a16:colId xmlns:a16="http://schemas.microsoft.com/office/drawing/2014/main" val="20005"/>
                    </a:ext>
                  </a:extLst>
                </a:gridCol>
                <a:gridCol w="1810650">
                  <a:extLst>
                    <a:ext uri="{9D8B030D-6E8A-4147-A177-3AD203B41FA5}">
                      <a16:colId xmlns:a16="http://schemas.microsoft.com/office/drawing/2014/main" val="1748675834"/>
                    </a:ext>
                  </a:extLst>
                </a:gridCol>
                <a:gridCol w="1286908">
                  <a:extLst>
                    <a:ext uri="{9D8B030D-6E8A-4147-A177-3AD203B41FA5}">
                      <a16:colId xmlns:a16="http://schemas.microsoft.com/office/drawing/2014/main" val="1954592230"/>
                    </a:ext>
                  </a:extLst>
                </a:gridCol>
              </a:tblGrid>
              <a:tr h="1421818">
                <a:tc>
                  <a:txBody>
                    <a:bodyPr/>
                    <a:lstStyle/>
                    <a:p>
                      <a:pPr algn="l" fontAlgn="b"/>
                      <a:endParaRPr lang="en-ZA" sz="1600" b="0" i="0" u="none" strike="noStrike" dirty="0">
                        <a:solidFill>
                          <a:srgbClr val="000000"/>
                        </a:solidFill>
                        <a:effectLst/>
                        <a:latin typeface="Calibri" panose="020F0502020204030204" pitchFamily="34" charset="0"/>
                      </a:endParaRPr>
                    </a:p>
                  </a:txBody>
                  <a:tcPr marL="7620" marR="7620" marT="7620" marB="0" anchor="b">
                    <a:solidFill>
                      <a:srgbClr val="EAF1FA"/>
                    </a:solidFill>
                  </a:tcPr>
                </a:tc>
                <a:tc gridSpan="3">
                  <a:txBody>
                    <a:bodyPr/>
                    <a:lstStyle/>
                    <a:p>
                      <a:pPr algn="r" fontAlgn="b"/>
                      <a:r>
                        <a:rPr lang="en-ZA" sz="2800" u="none" strike="noStrike" dirty="0" smtClean="0">
                          <a:effectLst/>
                        </a:rPr>
                        <a:t>WOMEN</a:t>
                      </a:r>
                    </a:p>
                    <a:p>
                      <a:pPr algn="r" fontAlgn="b"/>
                      <a:r>
                        <a:rPr lang="en-ZA" sz="1600" u="none" strike="noStrike" dirty="0" smtClean="0">
                          <a:effectLst/>
                        </a:rPr>
                        <a:t>( 18+ </a:t>
                      </a:r>
                      <a:r>
                        <a:rPr lang="en-ZA" sz="1600" u="none" strike="noStrike" dirty="0" err="1" smtClean="0">
                          <a:effectLst/>
                        </a:rPr>
                        <a:t>yrs</a:t>
                      </a:r>
                      <a:r>
                        <a:rPr lang="en-ZA" sz="1600" u="none" strike="noStrike" dirty="0" smtClean="0">
                          <a:effectLst/>
                        </a:rPr>
                        <a:t>)</a:t>
                      </a:r>
                      <a:endParaRPr lang="en-ZA" sz="1600" b="0" i="0" u="none" strike="noStrike" dirty="0">
                        <a:solidFill>
                          <a:srgbClr val="000000"/>
                        </a:solidFill>
                        <a:effectLst/>
                        <a:latin typeface="Calibri" panose="020F0502020204030204" pitchFamily="34" charset="0"/>
                      </a:endParaRPr>
                    </a:p>
                  </a:txBody>
                  <a:tcPr marL="7620" marR="7620" marT="7620" marB="0" anchor="b">
                    <a:solidFill>
                      <a:srgbClr val="EAF1FA"/>
                    </a:solidFill>
                  </a:tcPr>
                </a:tc>
                <a:tc hMerge="1">
                  <a:txBody>
                    <a:bodyPr/>
                    <a:lstStyle/>
                    <a:p>
                      <a:endParaRPr lang="en-ZA"/>
                    </a:p>
                  </a:txBody>
                  <a:tcPr/>
                </a:tc>
                <a:tc hMerge="1">
                  <a:txBody>
                    <a:bodyPr/>
                    <a:lstStyle/>
                    <a:p>
                      <a:endParaRPr lang="en-ZA"/>
                    </a:p>
                  </a:txBody>
                  <a:tcPr/>
                </a:tc>
                <a:tc rowSpan="7">
                  <a:txBody>
                    <a:bodyPr/>
                    <a:lstStyle/>
                    <a:p>
                      <a:pPr algn="ctr"/>
                      <a:endParaRPr lang="en-ZA" sz="2000" b="1" i="0" u="none" strike="noStrike" kern="1200" dirty="0">
                        <a:solidFill>
                          <a:srgbClr val="000000"/>
                        </a:solidFill>
                        <a:effectLst/>
                        <a:latin typeface="Calibri" panose="020F0502020204030204" pitchFamily="34" charset="0"/>
                        <a:ea typeface="+mn-ea"/>
                        <a:cs typeface="+mn-cs"/>
                      </a:endParaRPr>
                    </a:p>
                  </a:txBody>
                  <a:tcPr marL="7620" marR="7620" marT="7620" marB="0" anchor="ctr">
                    <a:solidFill>
                      <a:schemeClr val="bg2"/>
                    </a:solidFill>
                  </a:tcPr>
                </a:tc>
                <a:tc gridSpan="3">
                  <a:txBody>
                    <a:bodyPr/>
                    <a:lstStyle/>
                    <a:p>
                      <a:pPr algn="r" fontAlgn="b"/>
                      <a:r>
                        <a:rPr lang="en-ZA" sz="2800" u="none" strike="noStrike" dirty="0" smtClean="0">
                          <a:effectLst/>
                        </a:rPr>
                        <a:t>CHILDREN</a:t>
                      </a:r>
                      <a:r>
                        <a:rPr lang="en-ZA" sz="1600" u="none" strike="noStrike" dirty="0" smtClean="0">
                          <a:effectLst/>
                        </a:rPr>
                        <a:t> </a:t>
                      </a:r>
                    </a:p>
                    <a:p>
                      <a:pPr algn="r" fontAlgn="b"/>
                      <a:r>
                        <a:rPr lang="en-ZA" sz="1600" u="none" strike="noStrike" dirty="0" smtClean="0">
                          <a:effectLst/>
                        </a:rPr>
                        <a:t>(0</a:t>
                      </a:r>
                      <a:r>
                        <a:rPr lang="en-ZA" sz="1600" u="none" strike="noStrike" baseline="0" dirty="0" smtClean="0">
                          <a:effectLst/>
                        </a:rPr>
                        <a:t> to 17yrs)</a:t>
                      </a:r>
                    </a:p>
                    <a:p>
                      <a:pPr algn="r" fontAlgn="b"/>
                      <a:r>
                        <a:rPr lang="en-ZA" sz="1600" u="none" strike="noStrike" baseline="0" dirty="0" smtClean="0">
                          <a:effectLst/>
                        </a:rPr>
                        <a:t>Boys and Girls</a:t>
                      </a:r>
                      <a:endParaRPr lang="en-ZA" sz="1600" b="0" i="0" u="none" strike="noStrike" dirty="0">
                        <a:solidFill>
                          <a:srgbClr val="000000"/>
                        </a:solidFill>
                        <a:effectLst/>
                        <a:latin typeface="Calibri" panose="020F0502020204030204" pitchFamily="34" charset="0"/>
                      </a:endParaRPr>
                    </a:p>
                  </a:txBody>
                  <a:tcPr marL="7620" marR="7620" marT="7620" marB="0" anchor="b">
                    <a:solidFill>
                      <a:srgbClr val="EAF1FA"/>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84855">
                <a:tc>
                  <a:txBody>
                    <a:bodyPr/>
                    <a:lstStyle/>
                    <a:p>
                      <a:pPr algn="l" fontAlgn="b"/>
                      <a:r>
                        <a:rPr lang="en-ZA" sz="1600" b="1" u="none" strike="noStrike" dirty="0">
                          <a:effectLst/>
                        </a:rPr>
                        <a:t>   </a:t>
                      </a:r>
                      <a:r>
                        <a:rPr lang="en-ZA" sz="1600" b="1" u="none" strike="noStrike" kern="1200" dirty="0" smtClean="0">
                          <a:solidFill>
                            <a:schemeClr val="tx1"/>
                          </a:solidFill>
                          <a:effectLst/>
                          <a:latin typeface="+mn-lt"/>
                          <a:ea typeface="+mn-ea"/>
                          <a:cs typeface="+mn-cs"/>
                        </a:rPr>
                        <a:t>CRIME CATEGORY</a:t>
                      </a:r>
                      <a:endParaRPr lang="en-ZA" sz="1600" b="1" u="none" strike="noStrike" kern="1200" dirty="0">
                        <a:solidFill>
                          <a:schemeClr val="tx1"/>
                        </a:solidFill>
                        <a:effectLst/>
                        <a:latin typeface="+mn-lt"/>
                        <a:ea typeface="+mn-ea"/>
                        <a:cs typeface="+mn-cs"/>
                      </a:endParaRPr>
                    </a:p>
                  </a:txBody>
                  <a:tcPr marL="7620" marR="7620" marT="7620" marB="0" anchor="ctr"/>
                </a:tc>
                <a:tc>
                  <a:txBody>
                    <a:bodyPr/>
                    <a:lstStyle/>
                    <a:p>
                      <a:pPr algn="ctr" fontAlgn="b"/>
                      <a:r>
                        <a:rPr lang="en-ZA" sz="1600" b="1" u="none" strike="noStrike" dirty="0">
                          <a:effectLst/>
                        </a:rPr>
                        <a:t>Murder</a:t>
                      </a:r>
                      <a:endParaRPr lang="en-ZA"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1600" b="1" u="none" strike="noStrike" dirty="0">
                          <a:effectLst/>
                        </a:rPr>
                        <a:t>Attempted murder</a:t>
                      </a:r>
                      <a:endParaRPr lang="en-ZA"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1600" b="1" u="none" strike="noStrike" dirty="0">
                          <a:effectLst/>
                        </a:rPr>
                        <a:t>Assault </a:t>
                      </a:r>
                      <a:r>
                        <a:rPr lang="en-ZA" sz="1600" b="1" u="none" strike="noStrike" dirty="0" smtClean="0">
                          <a:effectLst/>
                        </a:rPr>
                        <a:t>GBH</a:t>
                      </a:r>
                      <a:endParaRPr lang="en-ZA" sz="1600" b="1" i="0" u="none" strike="noStrike" dirty="0">
                        <a:solidFill>
                          <a:srgbClr val="000000"/>
                        </a:solidFill>
                        <a:effectLst/>
                        <a:latin typeface="Calibri" panose="020F0502020204030204" pitchFamily="34" charset="0"/>
                      </a:endParaRPr>
                    </a:p>
                  </a:txBody>
                  <a:tcPr marL="7620" marR="7620" marT="7620" marB="0" anchor="ctr"/>
                </a:tc>
                <a:tc vMerge="1">
                  <a:txBody>
                    <a:bodyPr/>
                    <a:lstStyle/>
                    <a:p>
                      <a:endParaRPr lang="en-ZA"/>
                    </a:p>
                  </a:txBody>
                  <a:tcPr/>
                </a:tc>
                <a:tc>
                  <a:txBody>
                    <a:bodyPr/>
                    <a:lstStyle/>
                    <a:p>
                      <a:pPr algn="ctr" fontAlgn="b"/>
                      <a:r>
                        <a:rPr lang="en-ZA" sz="1600" b="1" u="none" strike="noStrike" dirty="0">
                          <a:effectLst/>
                        </a:rPr>
                        <a:t>Murder</a:t>
                      </a:r>
                      <a:endParaRPr lang="en-ZA"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1600" b="1" u="none" strike="noStrike" dirty="0">
                          <a:effectLst/>
                        </a:rPr>
                        <a:t>Attempted murder</a:t>
                      </a:r>
                      <a:endParaRPr lang="en-ZA"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1600" b="1" u="none" strike="noStrike" dirty="0">
                          <a:effectLst/>
                        </a:rPr>
                        <a:t>Assault </a:t>
                      </a:r>
                      <a:r>
                        <a:rPr lang="en-ZA" sz="1600" b="1" u="none" strike="noStrike" dirty="0" smtClean="0">
                          <a:effectLst/>
                        </a:rPr>
                        <a:t>GBH</a:t>
                      </a:r>
                      <a:endParaRPr lang="en-ZA" sz="16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36363534"/>
                  </a:ext>
                </a:extLst>
              </a:tr>
              <a:tr h="420333">
                <a:tc gridSpan="4">
                  <a:txBody>
                    <a:bodyPr/>
                    <a:lstStyle/>
                    <a:p>
                      <a:endParaRPr lang="en-ZA" dirty="0"/>
                    </a:p>
                  </a:txBody>
                  <a:tcPr marL="7620" marR="7620" marT="7620" marB="0" anchor="b">
                    <a:solidFill>
                      <a:schemeClr val="bg2"/>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gridSpan="3">
                  <a:txBody>
                    <a:bodyPr/>
                    <a:lstStyle/>
                    <a:p>
                      <a:endParaRPr lang="en-ZA" dirty="0"/>
                    </a:p>
                  </a:txBody>
                  <a:tcPr marL="7620" marR="7620" marT="7620" marB="0" anchor="b">
                    <a:solidFill>
                      <a:schemeClr val="bg2"/>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61391142"/>
                  </a:ext>
                </a:extLst>
              </a:tr>
              <a:tr h="854304">
                <a:tc>
                  <a:txBody>
                    <a:bodyPr/>
                    <a:lstStyle/>
                    <a:p>
                      <a:pPr algn="ctr" fontAlgn="b"/>
                      <a:r>
                        <a:rPr lang="en-ZA" sz="2000" u="none" strike="noStrike" dirty="0" smtClean="0">
                          <a:effectLst/>
                        </a:rPr>
                        <a:t>July</a:t>
                      </a:r>
                      <a:r>
                        <a:rPr lang="en-ZA" sz="2000" u="none" strike="noStrike" baseline="0" dirty="0" smtClean="0">
                          <a:effectLst/>
                        </a:rPr>
                        <a:t> to September </a:t>
                      </a:r>
                      <a:r>
                        <a:rPr lang="en-ZA" sz="2000" u="none" strike="noStrike" dirty="0" smtClean="0">
                          <a:effectLst/>
                        </a:rPr>
                        <a:t>2021</a:t>
                      </a:r>
                      <a:endParaRPr lang="en-ZA"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897</a:t>
                      </a: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1 155</a:t>
                      </a: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11 824</a:t>
                      </a:r>
                    </a:p>
                  </a:txBody>
                  <a:tcPr marL="7620" marR="7620" marT="7620" marB="0" anchor="ctr"/>
                </a:tc>
                <a:tc vMerge="1">
                  <a:txBody>
                    <a:bodyPr/>
                    <a:lstStyle/>
                    <a:p>
                      <a:endParaRPr lang="en-ZA"/>
                    </a:p>
                  </a:txBody>
                  <a:tcPr/>
                </a:tc>
                <a:tc>
                  <a:txBody>
                    <a:bodyPr/>
                    <a:lstStyle/>
                    <a:p>
                      <a:pPr marL="0" algn="ctr" defTabSz="914377" rtl="0" eaLnBrk="1" fontAlgn="b" latinLnBrk="0" hangingPunct="1"/>
                      <a:r>
                        <a:rPr lang="en-ZA" sz="2000" b="0" i="0" u="none" strike="noStrike" kern="1200" dirty="0" smtClean="0">
                          <a:solidFill>
                            <a:srgbClr val="000000"/>
                          </a:solidFill>
                          <a:effectLst/>
                          <a:latin typeface="Calibri" panose="020F0502020204030204" pitchFamily="34" charset="0"/>
                          <a:ea typeface="+mn-ea"/>
                          <a:cs typeface="+mn-cs"/>
                        </a:rPr>
                        <a:t>287</a:t>
                      </a:r>
                      <a:endParaRPr lang="en-ZA" sz="2000" b="0"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377" rtl="0" eaLnBrk="1" fontAlgn="b" latinLnBrk="0" hangingPunct="1"/>
                      <a:r>
                        <a:rPr lang="en-ZA" sz="2000" b="0" i="0" u="none" strike="noStrike" kern="1200" dirty="0" smtClean="0">
                          <a:solidFill>
                            <a:srgbClr val="000000"/>
                          </a:solidFill>
                          <a:effectLst/>
                          <a:latin typeface="Calibri" panose="020F0502020204030204" pitchFamily="34" charset="0"/>
                          <a:ea typeface="+mn-ea"/>
                          <a:cs typeface="+mn-cs"/>
                        </a:rPr>
                        <a:t>283</a:t>
                      </a:r>
                      <a:endParaRPr lang="en-ZA" sz="2000" b="0"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377" rtl="0" eaLnBrk="1" fontAlgn="b" latinLnBrk="0" hangingPunct="1"/>
                      <a:r>
                        <a:rPr lang="en-ZA" sz="2000" b="0" i="0" u="none" strike="noStrike" kern="1200" dirty="0" smtClean="0">
                          <a:solidFill>
                            <a:srgbClr val="000000"/>
                          </a:solidFill>
                          <a:effectLst/>
                          <a:latin typeface="Calibri" panose="020F0502020204030204" pitchFamily="34" charset="0"/>
                          <a:ea typeface="+mn-ea"/>
                          <a:cs typeface="+mn-cs"/>
                        </a:rPr>
                        <a:t>1 670</a:t>
                      </a:r>
                      <a:endParaRPr lang="en-ZA" sz="2000" b="0"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894309222"/>
                  </a:ext>
                </a:extLst>
              </a:tr>
              <a:tr h="854304">
                <a:tc>
                  <a:txBody>
                    <a:bodyPr/>
                    <a:lstStyle/>
                    <a:p>
                      <a:pPr algn="ctr" fontAlgn="b"/>
                      <a:r>
                        <a:rPr lang="en-ZA" sz="2000" u="none" strike="noStrike" dirty="0" smtClean="0">
                          <a:effectLst/>
                        </a:rPr>
                        <a:t>July to September 2022</a:t>
                      </a:r>
                      <a:endParaRPr lang="en-ZA"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989</a:t>
                      </a: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1 277</a:t>
                      </a: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13 701</a:t>
                      </a:r>
                    </a:p>
                  </a:txBody>
                  <a:tcPr marL="7620" marR="7620" marT="7620" marB="0" anchor="ctr"/>
                </a:tc>
                <a:tc vMerge="1">
                  <a:txBody>
                    <a:bodyPr/>
                    <a:lstStyle/>
                    <a:p>
                      <a:endParaRPr lang="en-ZA"/>
                    </a:p>
                  </a:txBody>
                  <a:tcPr/>
                </a:tc>
                <a:tc>
                  <a:txBody>
                    <a:bodyPr/>
                    <a:lstStyle/>
                    <a:p>
                      <a:pPr marL="0" algn="ctr" defTabSz="914377" rtl="0" eaLnBrk="1" fontAlgn="b" latinLnBrk="0" hangingPunct="1"/>
                      <a:r>
                        <a:rPr lang="en-ZA" sz="2000" b="0" i="0" u="none" strike="noStrike" kern="1200" dirty="0" smtClean="0">
                          <a:solidFill>
                            <a:srgbClr val="000000"/>
                          </a:solidFill>
                          <a:effectLst/>
                          <a:latin typeface="Calibri" panose="020F0502020204030204" pitchFamily="34" charset="0"/>
                          <a:ea typeface="+mn-ea"/>
                          <a:cs typeface="+mn-cs"/>
                        </a:rPr>
                        <a:t>315</a:t>
                      </a:r>
                      <a:endParaRPr lang="en-ZA" sz="2000" b="0"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377" rtl="0" eaLnBrk="1" fontAlgn="b" latinLnBrk="0" hangingPunct="1"/>
                      <a:r>
                        <a:rPr lang="en-ZA" sz="2000" b="0" i="0" u="none" strike="noStrike" kern="1200" dirty="0" smtClean="0">
                          <a:solidFill>
                            <a:srgbClr val="000000"/>
                          </a:solidFill>
                          <a:effectLst/>
                          <a:latin typeface="Calibri" panose="020F0502020204030204" pitchFamily="34" charset="0"/>
                          <a:ea typeface="+mn-ea"/>
                          <a:cs typeface="+mn-cs"/>
                        </a:rPr>
                        <a:t>294</a:t>
                      </a:r>
                      <a:endParaRPr lang="en-ZA" sz="2000" b="0"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377" rtl="0" eaLnBrk="1" fontAlgn="b" latinLnBrk="0" hangingPunct="1"/>
                      <a:r>
                        <a:rPr lang="en-ZA" sz="2000" b="0" i="0" u="none" strike="noStrike" kern="1200" dirty="0" smtClean="0">
                          <a:solidFill>
                            <a:srgbClr val="000000"/>
                          </a:solidFill>
                          <a:effectLst/>
                          <a:latin typeface="Calibri" panose="020F0502020204030204" pitchFamily="34" charset="0"/>
                          <a:ea typeface="+mn-ea"/>
                          <a:cs typeface="+mn-cs"/>
                        </a:rPr>
                        <a:t>1 895</a:t>
                      </a:r>
                      <a:endParaRPr lang="en-ZA" sz="2000" b="0"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721024152"/>
                  </a:ext>
                </a:extLst>
              </a:tr>
              <a:tr h="696551">
                <a:tc>
                  <a:txBody>
                    <a:bodyPr/>
                    <a:lstStyle/>
                    <a:p>
                      <a:pPr algn="ctr" fontAlgn="b"/>
                      <a:r>
                        <a:rPr lang="en-ZA" sz="2000" b="1" u="none" strike="noStrike" dirty="0">
                          <a:effectLst/>
                        </a:rPr>
                        <a:t>Case Diff</a:t>
                      </a:r>
                      <a:endParaRPr lang="en-ZA"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2000" b="1" i="0" u="none" strike="noStrike" dirty="0" smtClean="0">
                          <a:solidFill>
                            <a:srgbClr val="FF8080"/>
                          </a:solidFill>
                          <a:effectLst/>
                          <a:latin typeface="Calibri" panose="020F0502020204030204" pitchFamily="34" charset="0"/>
                        </a:rPr>
                        <a:t>92</a:t>
                      </a:r>
                    </a:p>
                  </a:txBody>
                  <a:tcPr marL="7620" marR="7620" marT="7620" marB="0" anchor="ctr"/>
                </a:tc>
                <a:tc>
                  <a:txBody>
                    <a:bodyPr/>
                    <a:lstStyle/>
                    <a:p>
                      <a:pPr algn="ctr" fontAlgn="ctr"/>
                      <a:r>
                        <a:rPr lang="en-ZA" sz="2000" b="1" i="0" u="none" strike="noStrike" kern="1200" dirty="0" smtClean="0">
                          <a:solidFill>
                            <a:srgbClr val="FF8080"/>
                          </a:solidFill>
                          <a:effectLst/>
                          <a:latin typeface="Calibri" panose="020F0502020204030204" pitchFamily="34" charset="0"/>
                          <a:ea typeface="+mn-ea"/>
                          <a:cs typeface="+mn-cs"/>
                        </a:rPr>
                        <a:t>122</a:t>
                      </a:r>
                      <a:endParaRPr lang="en-ZA" sz="2000" b="1" i="0" u="none" strike="noStrike" kern="1200" dirty="0">
                        <a:solidFill>
                          <a:srgbClr val="FF8080"/>
                        </a:solidFill>
                        <a:effectLst/>
                        <a:latin typeface="Calibri" panose="020F0502020204030204" pitchFamily="34" charset="0"/>
                        <a:ea typeface="+mn-ea"/>
                        <a:cs typeface="+mn-cs"/>
                      </a:endParaRPr>
                    </a:p>
                  </a:txBody>
                  <a:tcPr marL="6350" marR="6350" marT="6350" marB="0" anchor="ctr"/>
                </a:tc>
                <a:tc>
                  <a:txBody>
                    <a:bodyPr/>
                    <a:lstStyle/>
                    <a:p>
                      <a:pPr algn="ctr" fontAlgn="b"/>
                      <a:r>
                        <a:rPr lang="en-ZA" sz="2000" b="1" i="0" u="none" strike="noStrike" dirty="0" smtClean="0">
                          <a:solidFill>
                            <a:srgbClr val="FF8080"/>
                          </a:solidFill>
                          <a:effectLst/>
                          <a:latin typeface="Calibri" panose="020F0502020204030204" pitchFamily="34" charset="0"/>
                        </a:rPr>
                        <a:t>1 877</a:t>
                      </a:r>
                    </a:p>
                  </a:txBody>
                  <a:tcPr marL="7620" marR="7620" marT="7620" marB="0" anchor="ctr"/>
                </a:tc>
                <a:tc vMerge="1">
                  <a:txBody>
                    <a:bodyPr/>
                    <a:lstStyle/>
                    <a:p>
                      <a:endParaRPr lang="en-ZA"/>
                    </a:p>
                  </a:txBody>
                  <a:tcPr/>
                </a:tc>
                <a:tc>
                  <a:txBody>
                    <a:bodyPr/>
                    <a:lstStyle/>
                    <a:p>
                      <a:pPr marL="0" algn="ctr" defTabSz="914377" rtl="0" eaLnBrk="1" fontAlgn="b" latinLnBrk="0" hangingPunct="1"/>
                      <a:r>
                        <a:rPr lang="en-ZA" sz="2000" b="1" i="0" u="none" strike="noStrike" kern="1200" dirty="0" smtClean="0">
                          <a:solidFill>
                            <a:srgbClr val="FF8080"/>
                          </a:solidFill>
                          <a:effectLst/>
                          <a:latin typeface="Calibri" panose="020F0502020204030204" pitchFamily="34" charset="0"/>
                          <a:ea typeface="+mn-ea"/>
                          <a:cs typeface="+mn-cs"/>
                        </a:rPr>
                        <a:t>28</a:t>
                      </a:r>
                      <a:endParaRPr lang="en-ZA" sz="2000" b="1" i="0" u="none" strike="noStrike" kern="1200" dirty="0">
                        <a:solidFill>
                          <a:srgbClr val="FF8080"/>
                        </a:solidFill>
                        <a:effectLst/>
                        <a:latin typeface="Calibri" panose="020F0502020204030204" pitchFamily="34" charset="0"/>
                        <a:ea typeface="+mn-ea"/>
                        <a:cs typeface="+mn-cs"/>
                      </a:endParaRPr>
                    </a:p>
                  </a:txBody>
                  <a:tcPr marL="0" marR="0" marT="0" marB="0" anchor="ctr"/>
                </a:tc>
                <a:tc>
                  <a:txBody>
                    <a:bodyPr/>
                    <a:lstStyle/>
                    <a:p>
                      <a:pPr marL="0" algn="ctr" defTabSz="914377" rtl="0" eaLnBrk="1" fontAlgn="b" latinLnBrk="0" hangingPunct="1"/>
                      <a:r>
                        <a:rPr lang="en-ZA" sz="2000" b="1" i="0" u="none" strike="noStrike" kern="1200" dirty="0" smtClean="0">
                          <a:solidFill>
                            <a:srgbClr val="FF8080"/>
                          </a:solidFill>
                          <a:effectLst/>
                          <a:latin typeface="Calibri" panose="020F0502020204030204" pitchFamily="34" charset="0"/>
                          <a:ea typeface="+mn-ea"/>
                          <a:cs typeface="+mn-cs"/>
                        </a:rPr>
                        <a:t>11</a:t>
                      </a:r>
                      <a:endParaRPr lang="en-ZA" sz="2000" b="1" i="0" u="none" strike="noStrike" kern="1200" dirty="0">
                        <a:solidFill>
                          <a:srgbClr val="FF8080"/>
                        </a:solidFill>
                        <a:effectLst/>
                        <a:latin typeface="Calibri" panose="020F0502020204030204" pitchFamily="34" charset="0"/>
                        <a:ea typeface="+mn-ea"/>
                        <a:cs typeface="+mn-cs"/>
                      </a:endParaRPr>
                    </a:p>
                  </a:txBody>
                  <a:tcPr marL="0" marR="0" marT="0" marB="0" anchor="ctr"/>
                </a:tc>
                <a:tc>
                  <a:txBody>
                    <a:bodyPr/>
                    <a:lstStyle/>
                    <a:p>
                      <a:pPr marL="0" algn="ctr" defTabSz="914377" rtl="0" eaLnBrk="1" fontAlgn="b" latinLnBrk="0" hangingPunct="1"/>
                      <a:r>
                        <a:rPr lang="en-ZA" sz="2000" b="1" i="0" u="none" strike="noStrike" kern="1200" dirty="0" smtClean="0">
                          <a:solidFill>
                            <a:srgbClr val="FF8080"/>
                          </a:solidFill>
                          <a:effectLst/>
                          <a:latin typeface="Calibri" panose="020F0502020204030204" pitchFamily="34" charset="0"/>
                          <a:ea typeface="+mn-ea"/>
                          <a:cs typeface="+mn-cs"/>
                        </a:rPr>
                        <a:t>225</a:t>
                      </a:r>
                      <a:endParaRPr lang="en-ZA" sz="2000" b="1" i="0" u="none" strike="noStrike" kern="1200" dirty="0">
                        <a:solidFill>
                          <a:srgbClr val="FF808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677646601"/>
                  </a:ext>
                </a:extLst>
              </a:tr>
              <a:tr h="354008">
                <a:tc>
                  <a:txBody>
                    <a:bodyPr/>
                    <a:lstStyle/>
                    <a:p>
                      <a:pPr algn="ctr" fontAlgn="b"/>
                      <a:r>
                        <a:rPr lang="en-ZA" sz="1600" b="1" u="none" strike="noStrike" dirty="0">
                          <a:effectLst/>
                        </a:rPr>
                        <a:t>% Change</a:t>
                      </a:r>
                      <a:endParaRPr lang="en-ZA"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2000" b="1" i="0" u="none" strike="noStrike" kern="1200" dirty="0" smtClean="0">
                          <a:solidFill>
                            <a:srgbClr val="000000"/>
                          </a:solidFill>
                          <a:effectLst/>
                          <a:latin typeface="Calibri" panose="020F0502020204030204" pitchFamily="34" charset="0"/>
                          <a:ea typeface="+mn-ea"/>
                          <a:cs typeface="+mn-cs"/>
                        </a:rPr>
                        <a:t>10,3%</a:t>
                      </a:r>
                    </a:p>
                  </a:txBody>
                  <a:tcPr marL="7620" marR="7620" marT="7620" marB="0" anchor="ctr">
                    <a:solidFill>
                      <a:srgbClr val="FF8080"/>
                    </a:solidFill>
                  </a:tcPr>
                </a:tc>
                <a:tc>
                  <a:txBody>
                    <a:bodyPr/>
                    <a:lstStyle/>
                    <a:p>
                      <a:pPr algn="ctr" fontAlgn="ctr"/>
                      <a:r>
                        <a:rPr lang="en-ZA" sz="2000" b="1" i="0" u="none" strike="noStrike" kern="1200" dirty="0" smtClean="0">
                          <a:solidFill>
                            <a:srgbClr val="000000"/>
                          </a:solidFill>
                          <a:effectLst/>
                          <a:latin typeface="Calibri" panose="020F0502020204030204" pitchFamily="34" charset="0"/>
                          <a:ea typeface="+mn-ea"/>
                          <a:cs typeface="+mn-cs"/>
                        </a:rPr>
                        <a:t>10,6%</a:t>
                      </a:r>
                      <a:endParaRPr lang="en-ZA" sz="2000" b="1" i="0" u="none" strike="noStrike" kern="1200" dirty="0">
                        <a:solidFill>
                          <a:srgbClr val="000000"/>
                        </a:solidFill>
                        <a:effectLst/>
                        <a:latin typeface="Calibri" panose="020F0502020204030204" pitchFamily="34" charset="0"/>
                        <a:ea typeface="+mn-ea"/>
                        <a:cs typeface="+mn-cs"/>
                      </a:endParaRPr>
                    </a:p>
                  </a:txBody>
                  <a:tcPr marL="6350" marR="6350" marT="6350" marB="0" anchor="ctr">
                    <a:solidFill>
                      <a:srgbClr val="FF8080"/>
                    </a:solidFill>
                  </a:tcPr>
                </a:tc>
                <a:tc>
                  <a:txBody>
                    <a:bodyPr/>
                    <a:lstStyle/>
                    <a:p>
                      <a:pPr algn="ctr" fontAlgn="b"/>
                      <a:r>
                        <a:rPr lang="en-ZA" sz="2000" b="1" i="0" u="none" strike="noStrike" kern="1200" dirty="0" smtClean="0">
                          <a:solidFill>
                            <a:srgbClr val="000000"/>
                          </a:solidFill>
                          <a:effectLst/>
                          <a:latin typeface="Calibri" panose="020F0502020204030204" pitchFamily="34" charset="0"/>
                          <a:ea typeface="+mn-ea"/>
                          <a:cs typeface="+mn-cs"/>
                        </a:rPr>
                        <a:t>15,9%</a:t>
                      </a:r>
                    </a:p>
                  </a:txBody>
                  <a:tcPr marL="7620" marR="7620" marT="7620" marB="0" anchor="ctr">
                    <a:solidFill>
                      <a:srgbClr val="FF8080"/>
                    </a:solidFill>
                  </a:tcPr>
                </a:tc>
                <a:tc vMerge="1">
                  <a:txBody>
                    <a:bodyPr/>
                    <a:lstStyle/>
                    <a:p>
                      <a:endParaRPr lang="en-ZA"/>
                    </a:p>
                  </a:txBody>
                  <a:tcPr/>
                </a:tc>
                <a:tc>
                  <a:txBody>
                    <a:bodyPr/>
                    <a:lstStyle/>
                    <a:p>
                      <a:pPr marL="0" algn="ctr" defTabSz="914377" rtl="0" eaLnBrk="1" fontAlgn="b" latinLnBrk="0" hangingPunct="1"/>
                      <a:r>
                        <a:rPr lang="en-ZA" sz="2000" b="1" i="0" u="none" strike="noStrike" kern="1200" dirty="0" smtClean="0">
                          <a:solidFill>
                            <a:srgbClr val="000000"/>
                          </a:solidFill>
                          <a:effectLst/>
                          <a:latin typeface="Calibri" panose="020F0502020204030204" pitchFamily="34" charset="0"/>
                          <a:ea typeface="+mn-ea"/>
                          <a:cs typeface="+mn-cs"/>
                        </a:rPr>
                        <a:t>9,8%</a:t>
                      </a:r>
                      <a:endParaRPr lang="en-ZA" sz="2000" b="1" i="0" u="none" strike="noStrike" kern="1200" dirty="0">
                        <a:solidFill>
                          <a:srgbClr val="000000"/>
                        </a:solidFill>
                        <a:effectLst/>
                        <a:latin typeface="Calibri" panose="020F0502020204030204" pitchFamily="34" charset="0"/>
                        <a:ea typeface="+mn-ea"/>
                        <a:cs typeface="+mn-cs"/>
                      </a:endParaRPr>
                    </a:p>
                  </a:txBody>
                  <a:tcPr marL="0" marR="0" marT="0" marB="0" anchor="ctr">
                    <a:solidFill>
                      <a:srgbClr val="FF8080"/>
                    </a:solidFill>
                  </a:tcPr>
                </a:tc>
                <a:tc>
                  <a:txBody>
                    <a:bodyPr/>
                    <a:lstStyle/>
                    <a:p>
                      <a:pPr marL="0" algn="ctr" defTabSz="914377" rtl="0" eaLnBrk="1" fontAlgn="b" latinLnBrk="0" hangingPunct="1"/>
                      <a:r>
                        <a:rPr lang="en-ZA" sz="2000" b="1" i="0" u="none" strike="noStrike" kern="1200" dirty="0" smtClean="0">
                          <a:solidFill>
                            <a:srgbClr val="000000"/>
                          </a:solidFill>
                          <a:effectLst/>
                          <a:latin typeface="Calibri" panose="020F0502020204030204" pitchFamily="34" charset="0"/>
                          <a:ea typeface="+mn-ea"/>
                          <a:cs typeface="+mn-cs"/>
                        </a:rPr>
                        <a:t>3,9%</a:t>
                      </a:r>
                      <a:endParaRPr lang="en-ZA" sz="2000" b="1" i="0" u="none" strike="noStrike" kern="1200" dirty="0">
                        <a:solidFill>
                          <a:srgbClr val="000000"/>
                        </a:solidFill>
                        <a:effectLst/>
                        <a:latin typeface="Calibri" panose="020F0502020204030204" pitchFamily="34" charset="0"/>
                        <a:ea typeface="+mn-ea"/>
                        <a:cs typeface="+mn-cs"/>
                      </a:endParaRPr>
                    </a:p>
                  </a:txBody>
                  <a:tcPr marL="0" marR="0" marT="0" marB="0" anchor="ctr">
                    <a:solidFill>
                      <a:srgbClr val="FF8080"/>
                    </a:solidFill>
                  </a:tcPr>
                </a:tc>
                <a:tc>
                  <a:txBody>
                    <a:bodyPr/>
                    <a:lstStyle/>
                    <a:p>
                      <a:pPr marL="0" algn="ctr" defTabSz="914377" rtl="0" eaLnBrk="1" fontAlgn="b" latinLnBrk="0" hangingPunct="1"/>
                      <a:r>
                        <a:rPr lang="en-ZA" sz="2000" b="1" i="0" u="none" strike="noStrike" kern="1200" dirty="0" smtClean="0">
                          <a:solidFill>
                            <a:srgbClr val="000000"/>
                          </a:solidFill>
                          <a:effectLst/>
                          <a:latin typeface="Calibri" panose="020F0502020204030204" pitchFamily="34" charset="0"/>
                          <a:ea typeface="+mn-ea"/>
                          <a:cs typeface="+mn-cs"/>
                        </a:rPr>
                        <a:t>13,5%</a:t>
                      </a:r>
                      <a:endParaRPr lang="en-ZA" sz="2000" b="1" i="0" u="none" strike="noStrike" kern="1200" dirty="0">
                        <a:solidFill>
                          <a:srgbClr val="000000"/>
                        </a:solidFill>
                        <a:effectLst/>
                        <a:latin typeface="Calibri" panose="020F0502020204030204" pitchFamily="34" charset="0"/>
                        <a:ea typeface="+mn-ea"/>
                        <a:cs typeface="+mn-cs"/>
                      </a:endParaRPr>
                    </a:p>
                  </a:txBody>
                  <a:tcPr marL="0" marR="0" marT="0" marB="0" anchor="ctr">
                    <a:solidFill>
                      <a:srgbClr val="FF8080"/>
                    </a:solidFill>
                  </a:tcPr>
                </a:tc>
                <a:extLst>
                  <a:ext uri="{0D108BD9-81ED-4DB2-BD59-A6C34878D82A}">
                    <a16:rowId xmlns:a16="http://schemas.microsoft.com/office/drawing/2014/main" val="1280401488"/>
                  </a:ext>
                </a:extLst>
              </a:tr>
            </a:tbl>
          </a:graphicData>
        </a:graphic>
      </p:graphicFrame>
      <p:pic>
        <p:nvPicPr>
          <p:cNvPr id="5" name="Picture 4"/>
          <p:cNvPicPr>
            <a:picLocks noChangeAspect="1"/>
          </p:cNvPicPr>
          <p:nvPr/>
        </p:nvPicPr>
        <p:blipFill>
          <a:blip r:embed="rId2"/>
          <a:stretch>
            <a:fillRect/>
          </a:stretch>
        </p:blipFill>
        <p:spPr>
          <a:xfrm>
            <a:off x="7735936" y="1361441"/>
            <a:ext cx="962040" cy="1178674"/>
          </a:xfrm>
          <a:prstGeom prst="rect">
            <a:avLst/>
          </a:prstGeom>
        </p:spPr>
      </p:pic>
      <p:pic>
        <p:nvPicPr>
          <p:cNvPr id="6" name="Picture 5"/>
          <p:cNvPicPr>
            <a:picLocks noChangeAspect="1"/>
          </p:cNvPicPr>
          <p:nvPr/>
        </p:nvPicPr>
        <p:blipFill>
          <a:blip r:embed="rId3"/>
          <a:stretch>
            <a:fillRect/>
          </a:stretch>
        </p:blipFill>
        <p:spPr>
          <a:xfrm>
            <a:off x="2872713" y="1225390"/>
            <a:ext cx="754407" cy="1314724"/>
          </a:xfrm>
          <a:prstGeom prst="rect">
            <a:avLst/>
          </a:prstGeom>
        </p:spPr>
      </p:pic>
    </p:spTree>
    <p:extLst>
      <p:ext uri="{BB962C8B-B14F-4D97-AF65-F5344CB8AC3E}">
        <p14:creationId xmlns:p14="http://schemas.microsoft.com/office/powerpoint/2010/main" val="373128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64" y="111169"/>
            <a:ext cx="11113008" cy="892733"/>
          </a:xfrm>
        </p:spPr>
        <p:txBody>
          <a:bodyPr>
            <a:noAutofit/>
          </a:bodyPr>
          <a:lstStyle/>
          <a:p>
            <a:r>
              <a:rPr lang="en-ZA" sz="2400" dirty="0"/>
              <a:t/>
            </a:r>
            <a:br>
              <a:rPr lang="en-ZA" sz="2400" dirty="0"/>
            </a:br>
            <a:r>
              <a:rPr lang="en-ZA" sz="2400" dirty="0"/>
              <a:t>MURDER </a:t>
            </a:r>
            <a:br>
              <a:rPr lang="en-ZA" sz="2400" dirty="0"/>
            </a:br>
            <a:r>
              <a:rPr lang="en-ZA" sz="2400" dirty="0"/>
              <a:t>TRENDS OVER </a:t>
            </a:r>
            <a:r>
              <a:rPr lang="en-ZA" sz="2400" dirty="0" smtClean="0"/>
              <a:t>THREE-MONTHs </a:t>
            </a:r>
            <a:r>
              <a:rPr lang="en-ZA" sz="2400" dirty="0"/>
              <a:t>PERIOD</a:t>
            </a:r>
            <a:br>
              <a:rPr lang="en-ZA" sz="2400" dirty="0"/>
            </a:br>
            <a:endParaRPr lang="en-ZA" sz="2400" dirty="0"/>
          </a:p>
        </p:txBody>
      </p:sp>
      <p:sp>
        <p:nvSpPr>
          <p:cNvPr id="4" name="Slide Number Placeholder 3"/>
          <p:cNvSpPr>
            <a:spLocks noGrp="1"/>
          </p:cNvSpPr>
          <p:nvPr>
            <p:ph type="sldNum" sz="quarter" idx="12"/>
          </p:nvPr>
        </p:nvSpPr>
        <p:spPr>
          <a:xfrm>
            <a:off x="9963912" y="6534073"/>
            <a:ext cx="2133600" cy="365125"/>
          </a:xfrm>
        </p:spPr>
        <p:txBody>
          <a:bodyPr/>
          <a:lstStyle/>
          <a:p>
            <a:fld id="{8BCE3E3E-AAEA-2C4F-AAAF-D5D0D3B13C3A}" type="slidenum">
              <a:rPr lang="en-US" smtClean="0">
                <a:solidFill>
                  <a:prstClr val="black">
                    <a:tint val="75000"/>
                  </a:prstClr>
                </a:solidFill>
              </a:rPr>
              <a:pPr/>
              <a:t>15</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791464" y="1249680"/>
            <a:ext cx="11004296" cy="5476240"/>
          </a:xfrm>
          <a:prstGeom prst="rect">
            <a:avLst/>
          </a:prstGeom>
        </p:spPr>
      </p:pic>
    </p:spTree>
    <p:extLst>
      <p:ext uri="{BB962C8B-B14F-4D97-AF65-F5344CB8AC3E}">
        <p14:creationId xmlns:p14="http://schemas.microsoft.com/office/powerpoint/2010/main" val="2674778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42240"/>
            <a:ext cx="11155680" cy="940556"/>
          </a:xfrm>
        </p:spPr>
        <p:txBody>
          <a:bodyPr>
            <a:normAutofit/>
          </a:bodyPr>
          <a:lstStyle/>
          <a:p>
            <a:r>
              <a:rPr lang="en-ZA" sz="2400" dirty="0"/>
              <a:t>MURDER</a:t>
            </a:r>
            <a:br>
              <a:rPr lang="en-ZA" sz="2400" dirty="0"/>
            </a:br>
            <a:r>
              <a:rPr lang="en-ZA" sz="2400" dirty="0"/>
              <a:t>TOP 30 </a:t>
            </a:r>
            <a:r>
              <a:rPr lang="en-ZA" sz="2400" dirty="0" smtClean="0"/>
              <a:t>STATIONS </a:t>
            </a:r>
            <a:r>
              <a:rPr lang="en-ZA" sz="2400" dirty="0">
                <a:solidFill>
                  <a:schemeClr val="accent6">
                    <a:lumMod val="50000"/>
                  </a:schemeClr>
                </a:solidFill>
                <a:latin typeface="Arial" panose="020B0604020202020204" pitchFamily="34" charset="0"/>
              </a:rPr>
              <a:t>(Volume)</a:t>
            </a:r>
            <a:endParaRPr lang="en-ZA" sz="2400" dirty="0"/>
          </a:p>
        </p:txBody>
      </p:sp>
      <p:sp>
        <p:nvSpPr>
          <p:cNvPr id="4" name="Slide Number Placeholder 3"/>
          <p:cNvSpPr>
            <a:spLocks noGrp="1"/>
          </p:cNvSpPr>
          <p:nvPr>
            <p:ph type="sldNum" sz="quarter" idx="12"/>
          </p:nvPr>
        </p:nvSpPr>
        <p:spPr>
          <a:xfrm>
            <a:off x="10042459" y="6426769"/>
            <a:ext cx="2133600" cy="365125"/>
          </a:xfrm>
        </p:spPr>
        <p:txBody>
          <a:bodyPr/>
          <a:lstStyle/>
          <a:p>
            <a:fld id="{8BCE3E3E-AAEA-2C4F-AAAF-D5D0D3B13C3A}"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80150370"/>
              </p:ext>
            </p:extLst>
          </p:nvPr>
        </p:nvGraphicFramePr>
        <p:xfrm>
          <a:off x="777240" y="1198887"/>
          <a:ext cx="11155681" cy="5653396"/>
        </p:xfrm>
        <a:graphic>
          <a:graphicData uri="http://schemas.openxmlformats.org/drawingml/2006/table">
            <a:tbl>
              <a:tblPr/>
              <a:tblGrid>
                <a:gridCol w="815862">
                  <a:extLst>
                    <a:ext uri="{9D8B030D-6E8A-4147-A177-3AD203B41FA5}">
                      <a16:colId xmlns:a16="http://schemas.microsoft.com/office/drawing/2014/main" val="423950127"/>
                    </a:ext>
                  </a:extLst>
                </a:gridCol>
                <a:gridCol w="2281087">
                  <a:extLst>
                    <a:ext uri="{9D8B030D-6E8A-4147-A177-3AD203B41FA5}">
                      <a16:colId xmlns:a16="http://schemas.microsoft.com/office/drawing/2014/main" val="3053163743"/>
                    </a:ext>
                  </a:extLst>
                </a:gridCol>
                <a:gridCol w="1648376">
                  <a:extLst>
                    <a:ext uri="{9D8B030D-6E8A-4147-A177-3AD203B41FA5}">
                      <a16:colId xmlns:a16="http://schemas.microsoft.com/office/drawing/2014/main" val="3400208671"/>
                    </a:ext>
                  </a:extLst>
                </a:gridCol>
                <a:gridCol w="1148869">
                  <a:extLst>
                    <a:ext uri="{9D8B030D-6E8A-4147-A177-3AD203B41FA5}">
                      <a16:colId xmlns:a16="http://schemas.microsoft.com/office/drawing/2014/main" val="670723295"/>
                    </a:ext>
                  </a:extLst>
                </a:gridCol>
                <a:gridCol w="1082269">
                  <a:extLst>
                    <a:ext uri="{9D8B030D-6E8A-4147-A177-3AD203B41FA5}">
                      <a16:colId xmlns:a16="http://schemas.microsoft.com/office/drawing/2014/main" val="2075886167"/>
                    </a:ext>
                  </a:extLst>
                </a:gridCol>
                <a:gridCol w="1065618">
                  <a:extLst>
                    <a:ext uri="{9D8B030D-6E8A-4147-A177-3AD203B41FA5}">
                      <a16:colId xmlns:a16="http://schemas.microsoft.com/office/drawing/2014/main" val="3583436058"/>
                    </a:ext>
                  </a:extLst>
                </a:gridCol>
                <a:gridCol w="1048967">
                  <a:extLst>
                    <a:ext uri="{9D8B030D-6E8A-4147-A177-3AD203B41FA5}">
                      <a16:colId xmlns:a16="http://schemas.microsoft.com/office/drawing/2014/main" val="516003216"/>
                    </a:ext>
                  </a:extLst>
                </a:gridCol>
                <a:gridCol w="1148869">
                  <a:extLst>
                    <a:ext uri="{9D8B030D-6E8A-4147-A177-3AD203B41FA5}">
                      <a16:colId xmlns:a16="http://schemas.microsoft.com/office/drawing/2014/main" val="1853961092"/>
                    </a:ext>
                  </a:extLst>
                </a:gridCol>
                <a:gridCol w="915764">
                  <a:extLst>
                    <a:ext uri="{9D8B030D-6E8A-4147-A177-3AD203B41FA5}">
                      <a16:colId xmlns:a16="http://schemas.microsoft.com/office/drawing/2014/main" val="690115627"/>
                    </a:ext>
                  </a:extLst>
                </a:gridCol>
              </a:tblGrid>
              <a:tr h="513946">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22359691"/>
                  </a:ext>
                </a:extLst>
              </a:tr>
              <a:tr h="171315">
                <a:tc>
                  <a:txBody>
                    <a:bodyPr/>
                    <a:lstStyle/>
                    <a:p>
                      <a:pPr algn="ctr" fontAlgn="b"/>
                      <a:r>
                        <a:rPr lang="en-ZA" sz="110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533978"/>
                  </a:ext>
                </a:extLst>
              </a:tr>
              <a:tr h="171315">
                <a:tc>
                  <a:txBody>
                    <a:bodyPr/>
                    <a:lstStyle/>
                    <a:p>
                      <a:pPr algn="ctr" fontAlgn="b"/>
                      <a:r>
                        <a:rPr lang="en-ZA" sz="110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UMLAZI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775014"/>
                  </a:ext>
                </a:extLst>
              </a:tr>
              <a:tr h="171315">
                <a:tc>
                  <a:txBody>
                    <a:bodyPr/>
                    <a:lstStyle/>
                    <a:p>
                      <a:pPr algn="ctr" fontAlgn="b"/>
                      <a:r>
                        <a:rPr lang="en-ZA" sz="110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NYANGA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193066"/>
                  </a:ext>
                </a:extLst>
              </a:tr>
              <a:tr h="171315">
                <a:tc>
                  <a:txBody>
                    <a:bodyPr/>
                    <a:lstStyle/>
                    <a:p>
                      <a:pPr algn="ctr" fontAlgn="b"/>
                      <a:r>
                        <a:rPr lang="en-ZA" sz="110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DELFT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315437"/>
                  </a:ext>
                </a:extLst>
              </a:tr>
              <a:tr h="171315">
                <a:tc>
                  <a:txBody>
                    <a:bodyPr/>
                    <a:lstStyle/>
                    <a:p>
                      <a:pPr algn="ctr" fontAlgn="b"/>
                      <a:r>
                        <a:rPr lang="en-ZA" sz="110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PLESSISLAER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240859"/>
                  </a:ext>
                </a:extLst>
              </a:tr>
              <a:tr h="171315">
                <a:tc>
                  <a:txBody>
                    <a:bodyPr/>
                    <a:lstStyle/>
                    <a:p>
                      <a:pPr algn="ctr" fontAlgn="b"/>
                      <a:r>
                        <a:rPr lang="en-ZA" sz="110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MARIANNHILL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11529"/>
                  </a:ext>
                </a:extLst>
              </a:tr>
              <a:tr h="171315">
                <a:tc>
                  <a:txBody>
                    <a:bodyPr/>
                    <a:lstStyle/>
                    <a:p>
                      <a:pPr algn="ctr" fontAlgn="b"/>
                      <a:r>
                        <a:rPr lang="en-ZA" sz="110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KRAAIFONTEIN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584663"/>
                  </a:ext>
                </a:extLst>
              </a:tr>
              <a:tr h="171315">
                <a:tc>
                  <a:txBody>
                    <a:bodyPr/>
                    <a:lstStyle/>
                    <a:p>
                      <a:pPr algn="ctr" fontAlgn="b"/>
                      <a:r>
                        <a:rPr lang="en-ZA" sz="110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PHILIPPI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853954"/>
                  </a:ext>
                </a:extLst>
              </a:tr>
              <a:tr h="171315">
                <a:tc>
                  <a:txBody>
                    <a:bodyPr/>
                    <a:lstStyle/>
                    <a:p>
                      <a:pPr algn="ctr" fontAlgn="b"/>
                      <a:r>
                        <a:rPr lang="en-ZA" sz="110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HARARE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689658"/>
                  </a:ext>
                </a:extLst>
              </a:tr>
              <a:tr h="171315">
                <a:tc>
                  <a:txBody>
                    <a:bodyPr/>
                    <a:lstStyle/>
                    <a:p>
                      <a:pPr algn="ctr" fontAlgn="b"/>
                      <a:r>
                        <a:rPr lang="en-ZA" sz="110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MTHATHA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4900290"/>
                  </a:ext>
                </a:extLst>
              </a:tr>
              <a:tr h="171315">
                <a:tc>
                  <a:txBody>
                    <a:bodyPr/>
                    <a:lstStyle/>
                    <a:p>
                      <a:pPr algn="ctr" fontAlgn="b"/>
                      <a:r>
                        <a:rPr lang="en-ZA" sz="110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LUSIKISIKI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003472"/>
                  </a:ext>
                </a:extLst>
              </a:tr>
              <a:tr h="171315">
                <a:tc>
                  <a:txBody>
                    <a:bodyPr/>
                    <a:lstStyle/>
                    <a:p>
                      <a:pPr algn="ctr" fontAlgn="b"/>
                      <a:r>
                        <a:rPr lang="en-ZA" sz="110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KHAYELITSHA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545772"/>
                  </a:ext>
                </a:extLst>
              </a:tr>
              <a:tr h="171315">
                <a:tc>
                  <a:txBody>
                    <a:bodyPr/>
                    <a:lstStyle/>
                    <a:p>
                      <a:pPr algn="ctr" fontAlgn="b"/>
                      <a:r>
                        <a:rPr lang="en-ZA" sz="110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MFULENI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356644"/>
                  </a:ext>
                </a:extLst>
              </a:tr>
              <a:tr h="171315">
                <a:tc>
                  <a:txBody>
                    <a:bodyPr/>
                    <a:lstStyle/>
                    <a:p>
                      <a:pPr algn="ctr" fontAlgn="b"/>
                      <a:r>
                        <a:rPr lang="en-ZA" sz="110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KWAMASHU 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867710"/>
                  </a:ext>
                </a:extLst>
              </a:tr>
              <a:tr h="171315">
                <a:tc>
                  <a:txBody>
                    <a:bodyPr/>
                    <a:lstStyle/>
                    <a:p>
                      <a:pPr algn="ctr" fontAlgn="b"/>
                      <a:r>
                        <a:rPr lang="en-ZA" sz="110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KWANOBUHLE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9594790"/>
                  </a:ext>
                </a:extLst>
              </a:tr>
              <a:tr h="171315">
                <a:tc>
                  <a:txBody>
                    <a:bodyPr/>
                    <a:lstStyle/>
                    <a:p>
                      <a:pPr algn="ctr" fontAlgn="b"/>
                      <a:r>
                        <a:rPr lang="en-ZA" sz="110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BETHELSDORP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390827"/>
                  </a:ext>
                </a:extLst>
              </a:tr>
              <a:tr h="171315">
                <a:tc>
                  <a:txBody>
                    <a:bodyPr/>
                    <a:lstStyle/>
                    <a:p>
                      <a:pPr algn="ctr" fontAlgn="b"/>
                      <a:r>
                        <a:rPr lang="en-ZA" sz="110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JEPPE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117023"/>
                  </a:ext>
                </a:extLst>
              </a:tr>
              <a:tr h="171315">
                <a:tc>
                  <a:txBody>
                    <a:bodyPr/>
                    <a:lstStyle/>
                    <a:p>
                      <a:pPr algn="ctr" fontAlgn="b"/>
                      <a:r>
                        <a:rPr lang="en-ZA" sz="110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KAGISO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1294445"/>
                  </a:ext>
                </a:extLst>
              </a:tr>
              <a:tr h="171315">
                <a:tc>
                  <a:txBody>
                    <a:bodyPr/>
                    <a:lstStyle/>
                    <a:p>
                      <a:pPr algn="ctr" fontAlgn="b"/>
                      <a:r>
                        <a:rPr lang="en-ZA" sz="110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KWADABEKA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630390"/>
                  </a:ext>
                </a:extLst>
              </a:tr>
              <a:tr h="171315">
                <a:tc>
                  <a:txBody>
                    <a:bodyPr/>
                    <a:lstStyle/>
                    <a:p>
                      <a:pPr algn="ctr" fontAlgn="b"/>
                      <a:r>
                        <a:rPr lang="en-ZA" sz="110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IVORY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179813"/>
                  </a:ext>
                </a:extLst>
              </a:tr>
              <a:tr h="171315">
                <a:tc>
                  <a:txBody>
                    <a:bodyPr/>
                    <a:lstStyle/>
                    <a:p>
                      <a:pPr algn="ctr" fontAlgn="b"/>
                      <a:r>
                        <a:rPr lang="en-ZA" sz="110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HILLBROW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615619"/>
                  </a:ext>
                </a:extLst>
              </a:tr>
              <a:tr h="171315">
                <a:tc>
                  <a:txBody>
                    <a:bodyPr/>
                    <a:lstStyle/>
                    <a:p>
                      <a:pPr algn="ctr" fontAlgn="b"/>
                      <a:r>
                        <a:rPr lang="en-ZA" sz="110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VERULAM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873653"/>
                  </a:ext>
                </a:extLst>
              </a:tr>
              <a:tr h="171315">
                <a:tc>
                  <a:txBody>
                    <a:bodyPr/>
                    <a:lstStyle/>
                    <a:p>
                      <a:pPr algn="ctr" fontAlgn="b"/>
                      <a:r>
                        <a:rPr lang="en-ZA" sz="110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ALEXANDRA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069771"/>
                  </a:ext>
                </a:extLst>
              </a:tr>
              <a:tr h="171315">
                <a:tc>
                  <a:txBody>
                    <a:bodyPr/>
                    <a:lstStyle/>
                    <a:p>
                      <a:pPr algn="ctr" fontAlgn="b"/>
                      <a:r>
                        <a:rPr lang="en-ZA" sz="110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NTUZUMA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42573"/>
                  </a:ext>
                </a:extLst>
              </a:tr>
              <a:tr h="171315">
                <a:tc>
                  <a:txBody>
                    <a:bodyPr/>
                    <a:lstStyle/>
                    <a:p>
                      <a:pPr algn="ctr" fontAlgn="b"/>
                      <a:r>
                        <a:rPr lang="en-ZA" sz="110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NEW BRIGHTON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918975"/>
                  </a:ext>
                </a:extLst>
              </a:tr>
              <a:tr h="171315">
                <a:tc>
                  <a:txBody>
                    <a:bodyPr/>
                    <a:lstStyle/>
                    <a:p>
                      <a:pPr algn="ctr" fontAlgn="b"/>
                      <a:r>
                        <a:rPr lang="en-ZA" sz="110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EMPANGENI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649024"/>
                  </a:ext>
                </a:extLst>
              </a:tr>
              <a:tr h="171315">
                <a:tc>
                  <a:txBody>
                    <a:bodyPr/>
                    <a:lstStyle/>
                    <a:p>
                      <a:pPr algn="ctr" fontAlgn="b"/>
                      <a:r>
                        <a:rPr lang="en-ZA" sz="110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GUGULETHU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094045"/>
                  </a:ext>
                </a:extLst>
              </a:tr>
              <a:tr h="171315">
                <a:tc>
                  <a:txBody>
                    <a:bodyPr/>
                    <a:lstStyle/>
                    <a:p>
                      <a:pPr algn="ctr" fontAlgn="b"/>
                      <a:r>
                        <a:rPr lang="en-ZA" sz="110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 KZN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935522"/>
                  </a:ext>
                </a:extLst>
              </a:tr>
              <a:tr h="171315">
                <a:tc>
                  <a:txBody>
                    <a:bodyPr/>
                    <a:lstStyle/>
                    <a:p>
                      <a:pPr algn="ctr" fontAlgn="b"/>
                      <a:r>
                        <a:rPr lang="en-ZA" sz="110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SAMORA MACHEL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75451"/>
                  </a:ext>
                </a:extLst>
              </a:tr>
              <a:tr h="171315">
                <a:tc>
                  <a:txBody>
                    <a:bodyPr/>
                    <a:lstStyle/>
                    <a:p>
                      <a:pPr algn="ctr" fontAlgn="b"/>
                      <a:r>
                        <a:rPr lang="en-ZA" sz="110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MOROKA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92508"/>
                  </a:ext>
                </a:extLst>
              </a:tr>
            </a:tbl>
          </a:graphicData>
        </a:graphic>
      </p:graphicFrame>
    </p:spTree>
    <p:extLst>
      <p:ext uri="{BB962C8B-B14F-4D97-AF65-F5344CB8AC3E}">
        <p14:creationId xmlns:p14="http://schemas.microsoft.com/office/powerpoint/2010/main" val="3038285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72" y="248648"/>
            <a:ext cx="6479039" cy="950751"/>
          </a:xfrm>
        </p:spPr>
        <p:txBody>
          <a:bodyPr>
            <a:normAutofit/>
          </a:bodyPr>
          <a:lstStyle/>
          <a:p>
            <a:r>
              <a:rPr lang="en-ZA" sz="2100" dirty="0">
                <a:latin typeface="Arial" panose="020B0604020202020204" pitchFamily="34" charset="0"/>
                <a:cs typeface="Arial" panose="020B0604020202020204" pitchFamily="34" charset="0"/>
              </a:rPr>
              <a:t>MURDER: MOTIVE/CAUSATIVE FACTORS</a:t>
            </a:r>
            <a:br>
              <a:rPr lang="en-ZA" sz="2100" dirty="0">
                <a:latin typeface="Arial" panose="020B0604020202020204" pitchFamily="34" charset="0"/>
                <a:cs typeface="Arial" panose="020B0604020202020204" pitchFamily="34" charset="0"/>
              </a:rPr>
            </a:br>
            <a:r>
              <a:rPr lang="en-ZA" sz="2100" dirty="0" smtClean="0">
                <a:latin typeface="Arial" panose="020B0604020202020204" pitchFamily="34" charset="0"/>
                <a:cs typeface="Arial" panose="020B0604020202020204" pitchFamily="34" charset="0"/>
              </a:rPr>
              <a:t>JULY TO SEPTEMBER 2022/2023</a:t>
            </a:r>
            <a:endParaRPr lang="en-ZA" sz="2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847542" y="6492875"/>
            <a:ext cx="34445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E3E3E-AAEA-2C4F-AAAF-D5D0D3B13C3A}" type="slidenum">
              <a:rPr kumimoji="0" lang="en-US" sz="1200" b="0" i="0" u="none" strike="noStrike" kern="1200" cap="none" spc="0" normalizeH="0" baseline="0" noProof="0" smtClean="0">
                <a:ln>
                  <a:noFill/>
                </a:ln>
                <a:solidFill>
                  <a:prstClr val="black">
                    <a:tint val="7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Tw Cen MT Condensed" panose="020B0606020104020203"/>
              <a:ea typeface="+mn-ea"/>
              <a:cs typeface="+mn-cs"/>
            </a:endParaRPr>
          </a:p>
        </p:txBody>
      </p:sp>
      <p:sp>
        <p:nvSpPr>
          <p:cNvPr id="7" name="TextBox 6"/>
          <p:cNvSpPr txBox="1"/>
          <p:nvPr/>
        </p:nvSpPr>
        <p:spPr>
          <a:xfrm>
            <a:off x="713673" y="6622138"/>
            <a:ext cx="25447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Sample size: murder </a:t>
            </a:r>
            <a:r>
              <a:rPr kumimoji="0" lang="en-ZA"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6 342 Counts</a:t>
            </a:r>
            <a:endPar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0" name="Content Placeholder 8"/>
          <p:cNvGraphicFramePr>
            <a:graphicFrameLocks/>
          </p:cNvGraphicFramePr>
          <p:nvPr>
            <p:extLst>
              <p:ext uri="{D42A27DB-BD31-4B8C-83A1-F6EECF244321}">
                <p14:modId xmlns:p14="http://schemas.microsoft.com/office/powerpoint/2010/main" val="142069219"/>
              </p:ext>
            </p:extLst>
          </p:nvPr>
        </p:nvGraphicFramePr>
        <p:xfrm>
          <a:off x="782272" y="1199399"/>
          <a:ext cx="11218582" cy="5409978"/>
        </p:xfrm>
        <a:graphic>
          <a:graphicData uri="http://schemas.openxmlformats.org/drawingml/2006/table">
            <a:tbl>
              <a:tblPr firstRow="1" firstCol="1" bandRow="1"/>
              <a:tblGrid>
                <a:gridCol w="4296647">
                  <a:extLst>
                    <a:ext uri="{9D8B030D-6E8A-4147-A177-3AD203B41FA5}">
                      <a16:colId xmlns:a16="http://schemas.microsoft.com/office/drawing/2014/main" val="2076780379"/>
                    </a:ext>
                  </a:extLst>
                </a:gridCol>
                <a:gridCol w="625773">
                  <a:extLst>
                    <a:ext uri="{9D8B030D-6E8A-4147-A177-3AD203B41FA5}">
                      <a16:colId xmlns:a16="http://schemas.microsoft.com/office/drawing/2014/main" val="63686920"/>
                    </a:ext>
                  </a:extLst>
                </a:gridCol>
                <a:gridCol w="625773">
                  <a:extLst>
                    <a:ext uri="{9D8B030D-6E8A-4147-A177-3AD203B41FA5}">
                      <a16:colId xmlns:a16="http://schemas.microsoft.com/office/drawing/2014/main" val="3439771880"/>
                    </a:ext>
                  </a:extLst>
                </a:gridCol>
                <a:gridCol w="625773">
                  <a:extLst>
                    <a:ext uri="{9D8B030D-6E8A-4147-A177-3AD203B41FA5}">
                      <a16:colId xmlns:a16="http://schemas.microsoft.com/office/drawing/2014/main" val="4147963049"/>
                    </a:ext>
                  </a:extLst>
                </a:gridCol>
                <a:gridCol w="715169">
                  <a:extLst>
                    <a:ext uri="{9D8B030D-6E8A-4147-A177-3AD203B41FA5}">
                      <a16:colId xmlns:a16="http://schemas.microsoft.com/office/drawing/2014/main" val="1686034688"/>
                    </a:ext>
                  </a:extLst>
                </a:gridCol>
                <a:gridCol w="715169">
                  <a:extLst>
                    <a:ext uri="{9D8B030D-6E8A-4147-A177-3AD203B41FA5}">
                      <a16:colId xmlns:a16="http://schemas.microsoft.com/office/drawing/2014/main" val="3758510845"/>
                    </a:ext>
                  </a:extLst>
                </a:gridCol>
                <a:gridCol w="625773">
                  <a:extLst>
                    <a:ext uri="{9D8B030D-6E8A-4147-A177-3AD203B41FA5}">
                      <a16:colId xmlns:a16="http://schemas.microsoft.com/office/drawing/2014/main" val="393256756"/>
                    </a:ext>
                  </a:extLst>
                </a:gridCol>
                <a:gridCol w="715169">
                  <a:extLst>
                    <a:ext uri="{9D8B030D-6E8A-4147-A177-3AD203B41FA5}">
                      <a16:colId xmlns:a16="http://schemas.microsoft.com/office/drawing/2014/main" val="2520187007"/>
                    </a:ext>
                  </a:extLst>
                </a:gridCol>
                <a:gridCol w="804565">
                  <a:extLst>
                    <a:ext uri="{9D8B030D-6E8A-4147-A177-3AD203B41FA5}">
                      <a16:colId xmlns:a16="http://schemas.microsoft.com/office/drawing/2014/main" val="3335150107"/>
                    </a:ext>
                  </a:extLst>
                </a:gridCol>
                <a:gridCol w="715169">
                  <a:extLst>
                    <a:ext uri="{9D8B030D-6E8A-4147-A177-3AD203B41FA5}">
                      <a16:colId xmlns:a16="http://schemas.microsoft.com/office/drawing/2014/main" val="1704515022"/>
                    </a:ext>
                  </a:extLst>
                </a:gridCol>
                <a:gridCol w="753602">
                  <a:extLst>
                    <a:ext uri="{9D8B030D-6E8A-4147-A177-3AD203B41FA5}">
                      <a16:colId xmlns:a16="http://schemas.microsoft.com/office/drawing/2014/main" val="1065962395"/>
                    </a:ext>
                  </a:extLst>
                </a:gridCol>
              </a:tblGrid>
              <a:tr h="334081">
                <a:tc>
                  <a:txBody>
                    <a:bodyPr/>
                    <a:lstStyle/>
                    <a:p>
                      <a:pPr algn="r" rtl="0" fontAlgn="ctr"/>
                      <a:r>
                        <a:rPr lang="en-ZA" sz="1600" b="1" i="1" u="none" strike="noStrike" dirty="0" smtClean="0">
                          <a:solidFill>
                            <a:srgbClr val="000000"/>
                          </a:solidFill>
                          <a:effectLst>
                            <a:outerShdw blurRad="50800" dist="38100" algn="tr" rotWithShape="0">
                              <a:prstClr val="black">
                                <a:alpha val="40000"/>
                              </a:prstClr>
                            </a:outerShdw>
                          </a:effectLst>
                          <a:latin typeface="Arial" panose="020B0604020202020204" pitchFamily="34" charset="0"/>
                        </a:rPr>
                        <a:t>Murder causative factors</a:t>
                      </a:r>
                      <a:endParaRPr lang="en-ZA" sz="1600" b="1" i="1"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6350" marR="6350" marT="635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EC</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FS</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dirty="0">
                          <a:solidFill>
                            <a:srgbClr val="000000"/>
                          </a:solidFill>
                          <a:effectLst>
                            <a:outerShdw blurRad="50800" dist="38100" algn="tr" rotWithShape="0">
                              <a:prstClr val="black">
                                <a:alpha val="40000"/>
                              </a:prstClr>
                            </a:outerShdw>
                          </a:effectLst>
                          <a:latin typeface="Arial" panose="020B0604020202020204" pitchFamily="34" charset="0"/>
                        </a:rPr>
                        <a:t>GP</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dirty="0">
                          <a:solidFill>
                            <a:srgbClr val="000000"/>
                          </a:solidFill>
                          <a:effectLst>
                            <a:outerShdw blurRad="50800" dist="38100" algn="tr" rotWithShape="0">
                              <a:prstClr val="black">
                                <a:alpha val="40000"/>
                              </a:prstClr>
                            </a:outerShdw>
                          </a:effectLst>
                          <a:latin typeface="Arial" panose="020B0604020202020204" pitchFamily="34" charset="0"/>
                        </a:rPr>
                        <a:t>KZN</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dirty="0">
                          <a:solidFill>
                            <a:srgbClr val="000000"/>
                          </a:solidFill>
                          <a:effectLst>
                            <a:outerShdw blurRad="50800" dist="38100" algn="tr" rotWithShape="0">
                              <a:prstClr val="black">
                                <a:alpha val="40000"/>
                              </a:prstClr>
                            </a:outerShdw>
                          </a:effectLst>
                          <a:latin typeface="Arial" panose="020B0604020202020204" pitchFamily="34" charset="0"/>
                        </a:rPr>
                        <a:t>LP</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dirty="0">
                          <a:solidFill>
                            <a:srgbClr val="000000"/>
                          </a:solidFill>
                          <a:effectLst>
                            <a:outerShdw blurRad="50800" dist="38100" algn="tr" rotWithShape="0">
                              <a:prstClr val="black">
                                <a:alpha val="40000"/>
                              </a:prstClr>
                            </a:outerShdw>
                          </a:effectLst>
                          <a:latin typeface="Arial" panose="020B0604020202020204" pitchFamily="34" charset="0"/>
                        </a:rPr>
                        <a:t>MP</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NW</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dirty="0">
                          <a:solidFill>
                            <a:srgbClr val="000000"/>
                          </a:solidFill>
                          <a:effectLst>
                            <a:outerShdw blurRad="50800" dist="38100" algn="tr" rotWithShape="0">
                              <a:prstClr val="black">
                                <a:alpha val="40000"/>
                              </a:prstClr>
                            </a:outerShdw>
                          </a:effectLst>
                          <a:latin typeface="Arial" panose="020B0604020202020204" pitchFamily="34" charset="0"/>
                        </a:rPr>
                        <a:t>NC</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WC</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dirty="0">
                          <a:solidFill>
                            <a:schemeClr val="bg1"/>
                          </a:solidFill>
                          <a:effectLst>
                            <a:outerShdw blurRad="50800" dist="38100" algn="tr" rotWithShape="0">
                              <a:prstClr val="black">
                                <a:alpha val="40000"/>
                              </a:prstClr>
                            </a:outerShdw>
                          </a:effectLst>
                          <a:latin typeface="Arial" panose="020B0604020202020204" pitchFamily="34" charset="0"/>
                        </a:rPr>
                        <a:t>RSA</a:t>
                      </a:r>
                    </a:p>
                  </a:txBody>
                  <a:tcPr marL="6350" marR="6350" marT="635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70C0"/>
                    </a:solidFill>
                  </a:tcPr>
                </a:tc>
                <a:extLst>
                  <a:ext uri="{0D108BD9-81ED-4DB2-BD59-A6C34878D82A}">
                    <a16:rowId xmlns:a16="http://schemas.microsoft.com/office/drawing/2014/main" val="1160087986"/>
                  </a:ext>
                </a:extLst>
              </a:tr>
              <a:tr h="614264">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Arguments/ Misunderstanding/ Road Rage / Provocation</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127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dirty="0">
                          <a:solidFill>
                            <a:srgbClr val="000000"/>
                          </a:solidFill>
                          <a:effectLst/>
                          <a:latin typeface="Arial" panose="020B0604020202020204" pitchFamily="34" charset="0"/>
                          <a:cs typeface="Arial" panose="020B0604020202020204" pitchFamily="34" charset="0"/>
                        </a:rPr>
                        <a:t>13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141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298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46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40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59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56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176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1" i="0" u="none" strike="noStrike" dirty="0">
                          <a:solidFill>
                            <a:schemeClr val="bg1"/>
                          </a:solidFill>
                          <a:effectLst/>
                          <a:latin typeface="Arial" panose="020B0604020202020204" pitchFamily="34" charset="0"/>
                          <a:cs typeface="Arial" panose="020B0604020202020204" pitchFamily="34" charset="0"/>
                        </a:rPr>
                        <a:t>956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a16="http://schemas.microsoft.com/office/drawing/2014/main" val="3474305357"/>
                  </a:ext>
                </a:extLst>
              </a:tr>
              <a:tr h="473419">
                <a:tc>
                  <a:txBody>
                    <a:bodyPr/>
                    <a:lstStyle/>
                    <a:p>
                      <a:pPr algn="r" fontAlgn="b"/>
                      <a:r>
                        <a:rPr lang="en-GB" sz="1400" b="0" i="0" u="none" strike="noStrike" dirty="0">
                          <a:solidFill>
                            <a:srgbClr val="000000"/>
                          </a:solidFill>
                          <a:effectLst/>
                          <a:latin typeface="Arial" panose="020B0604020202020204" pitchFamily="34" charset="0"/>
                          <a:cs typeface="Arial" panose="020B0604020202020204" pitchFamily="34" charset="0"/>
                        </a:rPr>
                        <a:t>Vigilantism / Mob justice</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74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109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142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51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33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32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71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1" i="0" u="none" strike="noStrike" dirty="0">
                          <a:solidFill>
                            <a:schemeClr val="bg1"/>
                          </a:solidFill>
                          <a:effectLst/>
                          <a:latin typeface="Arial" panose="020B0604020202020204" pitchFamily="34" charset="0"/>
                          <a:cs typeface="Arial" panose="020B0604020202020204" pitchFamily="34" charset="0"/>
                        </a:rPr>
                        <a:t>528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a16="http://schemas.microsoft.com/office/drawing/2014/main" val="2426446765"/>
                  </a:ext>
                </a:extLst>
              </a:tr>
              <a:tr h="326087">
                <a:tc>
                  <a:txBody>
                    <a:bodyPr/>
                    <a:lstStyle/>
                    <a:p>
                      <a:pPr algn="r" fontAlgn="b"/>
                      <a:r>
                        <a:rPr lang="en-GB" sz="1400" b="0" i="0" u="none" strike="noStrike" dirty="0">
                          <a:solidFill>
                            <a:srgbClr val="000000"/>
                          </a:solidFill>
                          <a:effectLst/>
                          <a:latin typeface="Arial" panose="020B0604020202020204" pitchFamily="34" charset="0"/>
                          <a:cs typeface="Arial" panose="020B0604020202020204" pitchFamily="34" charset="0"/>
                        </a:rPr>
                        <a:t>Robbery </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92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116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54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1" i="0" u="none" strike="noStrike" dirty="0">
                          <a:solidFill>
                            <a:schemeClr val="bg1"/>
                          </a:solidFill>
                          <a:effectLst/>
                          <a:latin typeface="Arial" panose="020B0604020202020204" pitchFamily="34" charset="0"/>
                          <a:cs typeface="Arial" panose="020B0604020202020204" pitchFamily="34" charset="0"/>
                        </a:rPr>
                        <a:t>362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a16="http://schemas.microsoft.com/office/drawing/2014/main" val="2914150837"/>
                  </a:ext>
                </a:extLst>
              </a:tr>
              <a:tr h="326087">
                <a:tc>
                  <a:txBody>
                    <a:bodyPr/>
                    <a:lstStyle/>
                    <a:p>
                      <a:pPr algn="r" fontAlgn="b"/>
                      <a:r>
                        <a:rPr lang="en-GB" sz="1400" b="0" i="0" u="none" strike="noStrike" dirty="0">
                          <a:solidFill>
                            <a:srgbClr val="000000"/>
                          </a:solidFill>
                          <a:effectLst/>
                          <a:latin typeface="Arial" panose="020B0604020202020204" pitchFamily="34" charset="0"/>
                          <a:cs typeface="Arial" panose="020B0604020202020204" pitchFamily="34" charset="0"/>
                        </a:rPr>
                        <a:t>Retaliation/Revenge/Punishment</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183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105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1" i="0" u="none" strike="noStrike" dirty="0">
                          <a:solidFill>
                            <a:schemeClr val="bg1"/>
                          </a:solidFill>
                          <a:effectLst/>
                          <a:latin typeface="Arial" panose="020B0604020202020204" pitchFamily="34" charset="0"/>
                          <a:cs typeface="Arial" panose="020B0604020202020204" pitchFamily="34" charset="0"/>
                        </a:rPr>
                        <a:t>348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a16="http://schemas.microsoft.com/office/drawing/2014/main" val="3205551730"/>
                  </a:ext>
                </a:extLst>
              </a:tr>
              <a:tr h="326087">
                <a:tc>
                  <a:txBody>
                    <a:bodyPr/>
                    <a:lstStyle/>
                    <a:p>
                      <a:pPr algn="r" fontAlgn="b"/>
                      <a:r>
                        <a:rPr lang="en-GB" sz="1400" b="0" i="0" u="none" strike="noStrike" dirty="0">
                          <a:solidFill>
                            <a:srgbClr val="000000"/>
                          </a:solidFill>
                          <a:effectLst/>
                          <a:latin typeface="Arial" panose="020B0604020202020204" pitchFamily="34" charset="0"/>
                          <a:cs typeface="Arial" panose="020B0604020202020204" pitchFamily="34" charset="0"/>
                        </a:rPr>
                        <a:t>Gang-related</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175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1" i="0" u="none" strike="noStrike" dirty="0">
                          <a:solidFill>
                            <a:schemeClr val="bg1"/>
                          </a:solidFill>
                          <a:effectLst/>
                          <a:latin typeface="Arial" panose="020B0604020202020204" pitchFamily="34" charset="0"/>
                          <a:cs typeface="Arial" panose="020B0604020202020204" pitchFamily="34" charset="0"/>
                        </a:rPr>
                        <a:t>202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a16="http://schemas.microsoft.com/office/drawing/2014/main" val="1520991892"/>
                  </a:ext>
                </a:extLst>
              </a:tr>
              <a:tr h="429210">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During commission of other crimes (not robbery or rape)</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47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1" i="0" u="none" strike="noStrike" dirty="0">
                          <a:solidFill>
                            <a:schemeClr val="bg1"/>
                          </a:solidFill>
                          <a:effectLst/>
                          <a:latin typeface="Arial" panose="020B0604020202020204" pitchFamily="34" charset="0"/>
                          <a:cs typeface="Arial" panose="020B0604020202020204" pitchFamily="34" charset="0"/>
                        </a:rPr>
                        <a:t>77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a16="http://schemas.microsoft.com/office/drawing/2014/main" val="44850725"/>
                  </a:ext>
                </a:extLst>
              </a:tr>
              <a:tr h="326087">
                <a:tc>
                  <a:txBody>
                    <a:bodyPr/>
                    <a:lstStyle/>
                    <a:p>
                      <a:pPr algn="r" fontAlgn="b"/>
                      <a:r>
                        <a:rPr lang="en-GB" sz="1400" b="0" i="0" u="none" strike="noStrike" dirty="0">
                          <a:solidFill>
                            <a:srgbClr val="000000"/>
                          </a:solidFill>
                          <a:effectLst/>
                          <a:latin typeface="Arial" panose="020B0604020202020204" pitchFamily="34" charset="0"/>
                          <a:cs typeface="Arial" panose="020B0604020202020204" pitchFamily="34" charset="0"/>
                        </a:rPr>
                        <a:t>Hijacking and attempts</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1" i="0" u="none" strike="noStrike" dirty="0">
                          <a:solidFill>
                            <a:schemeClr val="bg1"/>
                          </a:solidFill>
                          <a:effectLst/>
                          <a:latin typeface="Arial" panose="020B0604020202020204" pitchFamily="34" charset="0"/>
                          <a:cs typeface="Arial" panose="020B0604020202020204" pitchFamily="34" charset="0"/>
                        </a:rPr>
                        <a:t>69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a16="http://schemas.microsoft.com/office/drawing/2014/main" val="3311816092"/>
                  </a:ext>
                </a:extLst>
              </a:tr>
              <a:tr h="553205">
                <a:tc>
                  <a:txBody>
                    <a:bodyPr/>
                    <a:lstStyle/>
                    <a:p>
                      <a:pPr algn="r" fontAlgn="b"/>
                      <a:r>
                        <a:rPr lang="en-GB" sz="1400" b="0" i="0" u="none" strike="noStrike" dirty="0">
                          <a:solidFill>
                            <a:srgbClr val="000000"/>
                          </a:solidFill>
                          <a:effectLst/>
                          <a:latin typeface="Arial" panose="020B0604020202020204" pitchFamily="34" charset="0"/>
                          <a:cs typeface="Arial" panose="020B0604020202020204" pitchFamily="34" charset="0"/>
                        </a:rPr>
                        <a:t>Taxi-related</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34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1" i="0" u="none" strike="noStrike" dirty="0">
                          <a:solidFill>
                            <a:schemeClr val="bg1"/>
                          </a:solidFill>
                          <a:effectLst/>
                          <a:latin typeface="Arial" panose="020B0604020202020204" pitchFamily="34" charset="0"/>
                          <a:cs typeface="Arial" panose="020B0604020202020204" pitchFamily="34" charset="0"/>
                        </a:rPr>
                        <a:t>64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a16="http://schemas.microsoft.com/office/drawing/2014/main" val="375055330"/>
                  </a:ext>
                </a:extLst>
              </a:tr>
              <a:tr h="506907">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Law enforcement &amp; security guards in the line of duty(excl. police murder)</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1" i="0" u="none" strike="noStrike" dirty="0">
                          <a:solidFill>
                            <a:schemeClr val="bg1"/>
                          </a:solidFill>
                          <a:effectLst/>
                          <a:latin typeface="Arial" panose="020B0604020202020204" pitchFamily="34" charset="0"/>
                          <a:cs typeface="Arial" panose="020B0604020202020204" pitchFamily="34" charset="0"/>
                        </a:rPr>
                        <a:t>24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a16="http://schemas.microsoft.com/office/drawing/2014/main" val="858058462"/>
                  </a:ext>
                </a:extLst>
              </a:tr>
              <a:tr h="326087">
                <a:tc>
                  <a:txBody>
                    <a:bodyPr/>
                    <a:lstStyle/>
                    <a:p>
                      <a:pPr algn="r" fontAlgn="b"/>
                      <a:r>
                        <a:rPr lang="en-GB" sz="1400" b="0" i="0" u="none" strike="noStrike" dirty="0">
                          <a:solidFill>
                            <a:srgbClr val="000000"/>
                          </a:solidFill>
                          <a:effectLst/>
                          <a:latin typeface="Arial" panose="020B0604020202020204" pitchFamily="34" charset="0"/>
                          <a:cs typeface="Arial" panose="020B0604020202020204" pitchFamily="34" charset="0"/>
                        </a:rPr>
                        <a:t>Intervention in an argument</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1" i="0" u="none" strike="noStrike" dirty="0">
                          <a:solidFill>
                            <a:schemeClr val="bg1"/>
                          </a:solidFill>
                          <a:effectLst/>
                          <a:latin typeface="Arial" panose="020B0604020202020204" pitchFamily="34" charset="0"/>
                          <a:cs typeface="Arial" panose="020B0604020202020204" pitchFamily="34" charset="0"/>
                        </a:rPr>
                        <a:t>23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a16="http://schemas.microsoft.com/office/drawing/2014/main" val="2586711363"/>
                  </a:ext>
                </a:extLst>
              </a:tr>
              <a:tr h="538510">
                <a:tc>
                  <a:txBody>
                    <a:bodyPr/>
                    <a:lstStyle/>
                    <a:p>
                      <a:pPr algn="r" fontAlgn="b"/>
                      <a:r>
                        <a:rPr lang="en-GB" sz="1400" b="0" i="0" u="none" strike="noStrike" dirty="0">
                          <a:solidFill>
                            <a:srgbClr val="000000"/>
                          </a:solidFill>
                          <a:effectLst/>
                          <a:latin typeface="Arial" panose="020B0604020202020204" pitchFamily="34" charset="0"/>
                          <a:cs typeface="Arial" panose="020B0604020202020204" pitchFamily="34" charset="0"/>
                        </a:rPr>
                        <a:t>Rape-related</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fontAlgn="b"/>
                      <a:r>
                        <a:rPr lang="en-GB" sz="1400" b="1" i="0" u="none" strike="noStrike" dirty="0">
                          <a:solidFill>
                            <a:schemeClr val="bg1"/>
                          </a:solidFill>
                          <a:effectLst/>
                          <a:latin typeface="Arial" panose="020B0604020202020204" pitchFamily="34" charset="0"/>
                          <a:cs typeface="Arial" panose="020B0604020202020204" pitchFamily="34" charset="0"/>
                        </a:rPr>
                        <a:t>21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a16="http://schemas.microsoft.com/office/drawing/2014/main" val="1371398982"/>
                  </a:ext>
                </a:extLst>
              </a:tr>
              <a:tr h="326087">
                <a:tc>
                  <a:txBody>
                    <a:bodyPr/>
                    <a:lstStyle/>
                    <a:p>
                      <a:pPr algn="r" fontAlgn="b"/>
                      <a:r>
                        <a:rPr lang="en-GB" sz="1400" b="0" i="0" u="none" strike="noStrike" dirty="0">
                          <a:solidFill>
                            <a:srgbClr val="000000"/>
                          </a:solidFill>
                          <a:effectLst/>
                          <a:latin typeface="Arial" panose="020B0604020202020204" pitchFamily="34" charset="0"/>
                          <a:cs typeface="Arial" panose="020B0604020202020204" pitchFamily="34" charset="0"/>
                        </a:rPr>
                        <a:t>Illicit mining</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13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fontAlgn="b"/>
                      <a:r>
                        <a:rPr lang="en-GB" sz="1400" b="1" i="0" u="none" strike="noStrike" dirty="0">
                          <a:solidFill>
                            <a:schemeClr val="bg1"/>
                          </a:solidFill>
                          <a:effectLst/>
                          <a:latin typeface="Arial" panose="020B0604020202020204" pitchFamily="34" charset="0"/>
                          <a:cs typeface="Arial" panose="020B0604020202020204" pitchFamily="34" charset="0"/>
                        </a:rPr>
                        <a:t>17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extLst>
                  <a:ext uri="{0D108BD9-81ED-4DB2-BD59-A6C34878D82A}">
                    <a16:rowId xmlns:a16="http://schemas.microsoft.com/office/drawing/2014/main" val="1065762916"/>
                  </a:ext>
                </a:extLst>
              </a:tr>
            </a:tbl>
          </a:graphicData>
        </a:graphic>
      </p:graphicFrame>
    </p:spTree>
    <p:extLst>
      <p:ext uri="{BB962C8B-B14F-4D97-AF65-F5344CB8AC3E}">
        <p14:creationId xmlns:p14="http://schemas.microsoft.com/office/powerpoint/2010/main" val="1332345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253" y="397830"/>
            <a:ext cx="6306902" cy="733192"/>
          </a:xfrm>
        </p:spPr>
        <p:txBody>
          <a:bodyPr>
            <a:normAutofit/>
          </a:bodyPr>
          <a:lstStyle/>
          <a:p>
            <a:r>
              <a:rPr lang="en-ZA" sz="2000" dirty="0">
                <a:latin typeface="Arial" panose="020B0604020202020204" pitchFamily="34" charset="0"/>
                <a:cs typeface="Arial" panose="020B0604020202020204" pitchFamily="34" charset="0"/>
              </a:rPr>
              <a:t>MULTIPLE MURDERS </a:t>
            </a:r>
            <a:r>
              <a:rPr lang="en-ZA" sz="2000" dirty="0" smtClean="0">
                <a:latin typeface="Arial" panose="020B0604020202020204" pitchFamily="34" charset="0"/>
                <a:cs typeface="Arial" panose="020B0604020202020204" pitchFamily="34" charset="0"/>
              </a:rPr>
              <a:t/>
            </a:r>
            <a:br>
              <a:rPr lang="en-ZA" sz="2000" dirty="0" smtClean="0">
                <a:latin typeface="Arial" panose="020B0604020202020204" pitchFamily="34" charset="0"/>
                <a:cs typeface="Arial" panose="020B0604020202020204" pitchFamily="34" charset="0"/>
              </a:rPr>
            </a:br>
            <a:r>
              <a:rPr lang="en-ZA" sz="2000" dirty="0" smtClean="0">
                <a:latin typeface="Arial" panose="020B0604020202020204" pitchFamily="34" charset="0"/>
                <a:cs typeface="Arial" panose="020B0604020202020204" pitchFamily="34" charset="0"/>
              </a:rPr>
              <a:t>JULY </a:t>
            </a:r>
            <a:r>
              <a:rPr lang="en-ZA" sz="2000" dirty="0">
                <a:latin typeface="Arial" panose="020B0604020202020204" pitchFamily="34" charset="0"/>
                <a:cs typeface="Arial" panose="020B0604020202020204" pitchFamily="34" charset="0"/>
              </a:rPr>
              <a:t>to </a:t>
            </a:r>
            <a:r>
              <a:rPr lang="en-ZA" sz="2000" dirty="0" smtClean="0">
                <a:latin typeface="Arial" panose="020B0604020202020204" pitchFamily="34" charset="0"/>
                <a:cs typeface="Arial" panose="020B0604020202020204" pitchFamily="34" charset="0"/>
              </a:rPr>
              <a:t>SEPTEMBER </a:t>
            </a:r>
            <a:r>
              <a:rPr lang="en-ZA" sz="2000" dirty="0">
                <a:latin typeface="Arial" panose="020B0604020202020204" pitchFamily="34" charset="0"/>
                <a:cs typeface="Arial" panose="020B0604020202020204" pitchFamily="34" charset="0"/>
              </a:rPr>
              <a:t>2022/2023</a:t>
            </a:r>
          </a:p>
        </p:txBody>
      </p:sp>
      <p:sp>
        <p:nvSpPr>
          <p:cNvPr id="3" name="Slide Number Placeholder 2"/>
          <p:cNvSpPr>
            <a:spLocks noGrp="1"/>
          </p:cNvSpPr>
          <p:nvPr>
            <p:ph type="sldNum" sz="quarter" idx="12"/>
          </p:nvPr>
        </p:nvSpPr>
        <p:spPr>
          <a:xfrm>
            <a:off x="11722608" y="6583679"/>
            <a:ext cx="384046" cy="27432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9163657" y="1590261"/>
            <a:ext cx="2558951" cy="278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4"/>
          <p:cNvGraphicFramePr>
            <a:graphicFrameLocks noGrp="1"/>
          </p:cNvGraphicFramePr>
          <p:nvPr>
            <p:ph idx="1"/>
            <p:extLst>
              <p:ext uri="{D42A27DB-BD31-4B8C-83A1-F6EECF244321}">
                <p14:modId xmlns:p14="http://schemas.microsoft.com/office/powerpoint/2010/main" val="2429197998"/>
              </p:ext>
            </p:extLst>
          </p:nvPr>
        </p:nvGraphicFramePr>
        <p:xfrm>
          <a:off x="710125" y="1209961"/>
          <a:ext cx="11297150" cy="5209310"/>
        </p:xfrm>
        <a:graphic>
          <a:graphicData uri="http://schemas.openxmlformats.org/drawingml/2006/table">
            <a:tbl>
              <a:tblPr firstRow="1" firstCol="1" lastRow="1" lastCol="1"/>
              <a:tblGrid>
                <a:gridCol w="781739">
                  <a:extLst>
                    <a:ext uri="{9D8B030D-6E8A-4147-A177-3AD203B41FA5}">
                      <a16:colId xmlns:a16="http://schemas.microsoft.com/office/drawing/2014/main" val="2355612466"/>
                    </a:ext>
                  </a:extLst>
                </a:gridCol>
                <a:gridCol w="1728738">
                  <a:extLst>
                    <a:ext uri="{9D8B030D-6E8A-4147-A177-3AD203B41FA5}">
                      <a16:colId xmlns:a16="http://schemas.microsoft.com/office/drawing/2014/main" val="4043172570"/>
                    </a:ext>
                  </a:extLst>
                </a:gridCol>
                <a:gridCol w="1255239">
                  <a:extLst>
                    <a:ext uri="{9D8B030D-6E8A-4147-A177-3AD203B41FA5}">
                      <a16:colId xmlns:a16="http://schemas.microsoft.com/office/drawing/2014/main" val="1221109887"/>
                    </a:ext>
                  </a:extLst>
                </a:gridCol>
                <a:gridCol w="1255239">
                  <a:extLst>
                    <a:ext uri="{9D8B030D-6E8A-4147-A177-3AD203B41FA5}">
                      <a16:colId xmlns:a16="http://schemas.microsoft.com/office/drawing/2014/main" val="2889901464"/>
                    </a:ext>
                  </a:extLst>
                </a:gridCol>
                <a:gridCol w="1255239">
                  <a:extLst>
                    <a:ext uri="{9D8B030D-6E8A-4147-A177-3AD203B41FA5}">
                      <a16:colId xmlns:a16="http://schemas.microsoft.com/office/drawing/2014/main" val="2076759930"/>
                    </a:ext>
                  </a:extLst>
                </a:gridCol>
                <a:gridCol w="1255239">
                  <a:extLst>
                    <a:ext uri="{9D8B030D-6E8A-4147-A177-3AD203B41FA5}">
                      <a16:colId xmlns:a16="http://schemas.microsoft.com/office/drawing/2014/main" val="3945154039"/>
                    </a:ext>
                  </a:extLst>
                </a:gridCol>
                <a:gridCol w="1255239">
                  <a:extLst>
                    <a:ext uri="{9D8B030D-6E8A-4147-A177-3AD203B41FA5}">
                      <a16:colId xmlns:a16="http://schemas.microsoft.com/office/drawing/2014/main" val="3989947524"/>
                    </a:ext>
                  </a:extLst>
                </a:gridCol>
                <a:gridCol w="1255239">
                  <a:extLst>
                    <a:ext uri="{9D8B030D-6E8A-4147-A177-3AD203B41FA5}">
                      <a16:colId xmlns:a16="http://schemas.microsoft.com/office/drawing/2014/main" val="1243462678"/>
                    </a:ext>
                  </a:extLst>
                </a:gridCol>
                <a:gridCol w="1255239">
                  <a:extLst>
                    <a:ext uri="{9D8B030D-6E8A-4147-A177-3AD203B41FA5}">
                      <a16:colId xmlns:a16="http://schemas.microsoft.com/office/drawing/2014/main" val="2882040985"/>
                    </a:ext>
                  </a:extLst>
                </a:gridCol>
              </a:tblGrid>
              <a:tr h="360780">
                <a:tc rowSpan="2" gridSpan="2">
                  <a:txBody>
                    <a:bodyPr/>
                    <a:lstStyle/>
                    <a:p>
                      <a:pPr algn="ctr" rtl="0" fontAlgn="ctr"/>
                      <a:endParaRPr lang="en-ZA" sz="1600" b="1" i="0" u="none" strike="noStrike" dirty="0">
                        <a:solidFill>
                          <a:srgbClr val="FFFFFF"/>
                        </a:solidFill>
                        <a:effectLst/>
                        <a:latin typeface="Arial" panose="020B0604020202020204" pitchFamily="34" charset="0"/>
                      </a:endParaRP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rowSpan="2" hMerge="1">
                  <a:txBody>
                    <a:bodyPr/>
                    <a:lstStyle/>
                    <a:p>
                      <a:endParaRPr lang="en-ZA"/>
                    </a:p>
                  </a:txBody>
                  <a:tcPr/>
                </a:tc>
                <a:tc gridSpan="5">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ZA" sz="1600" b="1" i="0" u="none" strike="noStrike" dirty="0" smtClean="0">
                          <a:solidFill>
                            <a:srgbClr val="FFFFFF"/>
                          </a:solidFill>
                          <a:effectLst/>
                          <a:latin typeface="Arial" panose="020B0604020202020204" pitchFamily="34" charset="0"/>
                        </a:rPr>
                        <a:t>Count Of Victims</a:t>
                      </a:r>
                      <a:endParaRPr lang="en-ZA" sz="1600" b="1" i="0" u="none" strike="noStrike" dirty="0">
                        <a:solidFill>
                          <a:srgbClr val="FFFFFF"/>
                        </a:solidFill>
                        <a:effectLst/>
                        <a:latin typeface="Arial" panose="020B0604020202020204" pitchFamily="34" charset="0"/>
                      </a:endParaRP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hMerge="1">
                  <a:txBody>
                    <a:bodyPr/>
                    <a:lstStyle/>
                    <a:p>
                      <a:pPr algn="ctr" rtl="0" fontAlgn="ctr"/>
                      <a:endParaRPr lang="en-ZA" sz="1600" b="1" i="0" u="none" strike="noStrike" dirty="0">
                        <a:solidFill>
                          <a:srgbClr val="FFFFFF"/>
                        </a:solidFill>
                        <a:effectLst/>
                        <a:latin typeface="Arial" panose="020B0604020202020204" pitchFamily="34" charset="0"/>
                      </a:endParaRP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hMerge="1">
                  <a:txBody>
                    <a:bodyPr/>
                    <a:lstStyle/>
                    <a:p>
                      <a:pPr algn="ctr" rtl="0" fontAlgn="ctr"/>
                      <a:endParaRPr lang="en-ZA" sz="1600" b="1" i="0" u="none" strike="noStrike" dirty="0">
                        <a:solidFill>
                          <a:srgbClr val="FFFFFF"/>
                        </a:solidFill>
                        <a:effectLst/>
                        <a:latin typeface="Arial" panose="020B0604020202020204" pitchFamily="34" charset="0"/>
                      </a:endParaRP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hMerge="1">
                  <a:txBody>
                    <a:bodyPr/>
                    <a:lstStyle/>
                    <a:p>
                      <a:pPr algn="ctr" rtl="0" fontAlgn="ctr"/>
                      <a:endParaRPr lang="en-ZA" sz="1600" b="1" i="0" u="none" strike="noStrike" dirty="0">
                        <a:solidFill>
                          <a:srgbClr val="FFFFFF"/>
                        </a:solidFill>
                        <a:effectLst/>
                        <a:latin typeface="Arial" panose="020B0604020202020204" pitchFamily="34" charset="0"/>
                      </a:endParaRP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hMerge="1">
                  <a:txBody>
                    <a:bodyPr/>
                    <a:lstStyle/>
                    <a:p>
                      <a:pPr algn="ctr" rtl="0" fontAlgn="ctr"/>
                      <a:endParaRPr lang="en-ZA" sz="1600" b="1" i="0" u="none" strike="noStrike" dirty="0">
                        <a:solidFill>
                          <a:srgbClr val="FFFFFF"/>
                        </a:solidFill>
                        <a:effectLst/>
                        <a:latin typeface="Arial" panose="020B0604020202020204" pitchFamily="34" charset="0"/>
                      </a:endParaRP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a:txBody>
                    <a:bodyPr/>
                    <a:lstStyle/>
                    <a:p>
                      <a:pPr algn="ctr" rtl="0" fontAlgn="ctr"/>
                      <a:endParaRPr lang="en-ZA" sz="1600" b="1" i="0" u="none" strike="noStrike" dirty="0">
                        <a:solidFill>
                          <a:schemeClr val="bg1"/>
                        </a:solidFill>
                        <a:effectLst/>
                        <a:latin typeface="Arial" panose="020B0604020202020204" pitchFamily="34" charset="0"/>
                      </a:endParaRP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endParaRPr lang="en-ZA" sz="1600" b="1" i="0" u="none" strike="noStrike" dirty="0">
                        <a:solidFill>
                          <a:srgbClr val="FFFFFF"/>
                        </a:solidFill>
                        <a:effectLst/>
                        <a:latin typeface="Arial" panose="020B0604020202020204" pitchFamily="34" charset="0"/>
                      </a:endParaRP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D6295"/>
                    </a:solidFill>
                  </a:tcPr>
                </a:tc>
                <a:extLst>
                  <a:ext uri="{0D108BD9-81ED-4DB2-BD59-A6C34878D82A}">
                    <a16:rowId xmlns:a16="http://schemas.microsoft.com/office/drawing/2014/main" val="2036169191"/>
                  </a:ext>
                </a:extLst>
              </a:tr>
              <a:tr h="360780">
                <a:tc gridSpan="2" vMerge="1">
                  <a:txBody>
                    <a:bodyPr/>
                    <a:lstStyle/>
                    <a:p>
                      <a:pPr algn="ctr" rtl="0" fontAlgn="ctr"/>
                      <a:endParaRPr lang="en-ZA" sz="1600" b="1" i="0" u="none" strike="noStrike" dirty="0">
                        <a:solidFill>
                          <a:srgbClr val="FFFFFF"/>
                        </a:solidFill>
                        <a:effectLst/>
                        <a:latin typeface="Arial" panose="020B0604020202020204" pitchFamily="34" charset="0"/>
                      </a:endParaRP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hMerge="1" vMerge="1">
                  <a:txBody>
                    <a:bodyPr/>
                    <a:lstStyle/>
                    <a:p>
                      <a:endParaRPr lang="en-ZA"/>
                    </a:p>
                  </a:txBody>
                  <a:tcPr/>
                </a:tc>
                <a:tc>
                  <a:txBody>
                    <a:bodyPr/>
                    <a:lstStyle/>
                    <a:p>
                      <a:pPr algn="ctr" rtl="0" fontAlgn="ctr"/>
                      <a:r>
                        <a:rPr lang="en-ZA" sz="1600" b="1" i="0" u="none" strike="noStrike" dirty="0">
                          <a:solidFill>
                            <a:srgbClr val="FFFFFF"/>
                          </a:solidFill>
                          <a:effectLst/>
                          <a:latin typeface="Arial" panose="020B0604020202020204" pitchFamily="34" charset="0"/>
                        </a:rPr>
                        <a:t>2</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a:txBody>
                    <a:bodyPr/>
                    <a:lstStyle/>
                    <a:p>
                      <a:pPr algn="ctr" rtl="0" fontAlgn="ctr"/>
                      <a:r>
                        <a:rPr lang="en-ZA" sz="1600" b="1" i="0" u="none" strike="noStrike" dirty="0">
                          <a:solidFill>
                            <a:srgbClr val="FFFFFF"/>
                          </a:solidFill>
                          <a:effectLst/>
                          <a:latin typeface="Arial" panose="020B0604020202020204" pitchFamily="34" charset="0"/>
                        </a:rPr>
                        <a:t>3</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a:txBody>
                    <a:bodyPr/>
                    <a:lstStyle/>
                    <a:p>
                      <a:pPr algn="ctr" rtl="0" fontAlgn="ctr"/>
                      <a:r>
                        <a:rPr lang="en-ZA" sz="1600" b="1" i="0" u="none" strike="noStrike" dirty="0">
                          <a:solidFill>
                            <a:srgbClr val="FFFFFF"/>
                          </a:solidFill>
                          <a:effectLst/>
                          <a:latin typeface="Arial" panose="020B0604020202020204" pitchFamily="34" charset="0"/>
                        </a:rPr>
                        <a:t>4</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a:txBody>
                    <a:bodyPr/>
                    <a:lstStyle/>
                    <a:p>
                      <a:pPr algn="ctr" rtl="0" fontAlgn="ctr"/>
                      <a:r>
                        <a:rPr lang="en-ZA" sz="1600" b="1" i="0" u="none" strike="noStrike" dirty="0">
                          <a:solidFill>
                            <a:srgbClr val="FFFFFF"/>
                          </a:solidFill>
                          <a:effectLst/>
                          <a:latin typeface="Arial" panose="020B0604020202020204" pitchFamily="34" charset="0"/>
                        </a:rPr>
                        <a:t>7</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a:txBody>
                    <a:bodyPr/>
                    <a:lstStyle/>
                    <a:p>
                      <a:pPr algn="ctr" rtl="0" fontAlgn="ctr"/>
                      <a:r>
                        <a:rPr lang="en-ZA" sz="1600" b="1" i="0" u="none" strike="noStrike" dirty="0">
                          <a:solidFill>
                            <a:srgbClr val="FFFFFF"/>
                          </a:solidFill>
                          <a:effectLst/>
                          <a:latin typeface="Arial" panose="020B0604020202020204" pitchFamily="34" charset="0"/>
                        </a:rPr>
                        <a:t>17</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a:txBody>
                    <a:bodyPr/>
                    <a:lstStyle/>
                    <a:p>
                      <a:pPr algn="ctr" rtl="0" fontAlgn="ctr"/>
                      <a:r>
                        <a:rPr lang="en-ZA" sz="1600" b="1" i="0" u="none" strike="noStrike" dirty="0">
                          <a:solidFill>
                            <a:schemeClr val="bg1"/>
                          </a:solidFill>
                          <a:effectLst/>
                          <a:latin typeface="Arial" panose="020B0604020202020204" pitchFamily="34" charset="0"/>
                        </a:rPr>
                        <a:t>Dockets</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dirty="0">
                          <a:solidFill>
                            <a:srgbClr val="FFFFFF"/>
                          </a:solidFill>
                          <a:effectLst/>
                          <a:latin typeface="Arial" panose="020B0604020202020204" pitchFamily="34" charset="0"/>
                        </a:rPr>
                        <a:t>Victims</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D6295"/>
                    </a:solidFill>
                  </a:tcPr>
                </a:tc>
                <a:extLst>
                  <a:ext uri="{0D108BD9-81ED-4DB2-BD59-A6C34878D82A}">
                    <a16:rowId xmlns:a16="http://schemas.microsoft.com/office/drawing/2014/main" val="1861139213"/>
                  </a:ext>
                </a:extLst>
              </a:tr>
              <a:tr h="536770">
                <a:tc rowSpan="8">
                  <a:txBody>
                    <a:bodyPr/>
                    <a:lstStyle/>
                    <a:p>
                      <a:pPr algn="ctr" rtl="0" fontAlgn="ctr"/>
                      <a:r>
                        <a:rPr lang="en-ZA" sz="1600" b="1" i="0" u="none" strike="noStrike" dirty="0" smtClean="0">
                          <a:solidFill>
                            <a:srgbClr val="FFFFFF"/>
                          </a:solidFill>
                          <a:effectLst/>
                          <a:latin typeface="Arial" panose="020B0604020202020204" pitchFamily="34" charset="0"/>
                        </a:rPr>
                        <a:t>Number of cases reported per province</a:t>
                      </a:r>
                      <a:endParaRPr lang="en-ZA" sz="1600" b="1" i="0" u="none" strike="noStrike" dirty="0">
                        <a:solidFill>
                          <a:srgbClr val="FFFFFF"/>
                        </a:solidFill>
                        <a:effectLst/>
                        <a:latin typeface="Arial" panose="020B0604020202020204" pitchFamily="34" charset="0"/>
                      </a:endParaRPr>
                    </a:p>
                  </a:txBody>
                  <a:tcPr marL="3777" marR="3777" marT="3777" marB="0" vert="vert27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a:txBody>
                    <a:bodyPr/>
                    <a:lstStyle/>
                    <a:p>
                      <a:pPr algn="ctr" rtl="0" fontAlgn="ctr"/>
                      <a:r>
                        <a:rPr lang="en-ZA" sz="1600" b="1" i="0" u="none" strike="noStrike">
                          <a:solidFill>
                            <a:srgbClr val="000000"/>
                          </a:solidFill>
                          <a:effectLst/>
                          <a:latin typeface="Arial" panose="020B0604020202020204" pitchFamily="34" charset="0"/>
                        </a:rPr>
                        <a:t>Eastern Cape</a:t>
                      </a:r>
                    </a:p>
                  </a:txBody>
                  <a:tcPr marL="3777" marR="3777" marT="3777"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26</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6</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dirty="0">
                          <a:solidFill>
                            <a:srgbClr val="000000"/>
                          </a:solidFill>
                          <a:effectLst/>
                          <a:latin typeface="Arial" panose="020B0604020202020204" pitchFamily="34" charset="0"/>
                        </a:rPr>
                        <a:t>1</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1" i="0" u="none" strike="noStrike" dirty="0">
                          <a:solidFill>
                            <a:schemeClr val="bg1"/>
                          </a:solidFill>
                          <a:effectLst/>
                          <a:latin typeface="Arial" panose="020B0604020202020204" pitchFamily="34" charset="0"/>
                        </a:rPr>
                        <a:t>33</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a:solidFill>
                            <a:srgbClr val="FFFFFF"/>
                          </a:solidFill>
                          <a:effectLst/>
                          <a:latin typeface="Arial" panose="020B0604020202020204" pitchFamily="34" charset="0"/>
                        </a:rPr>
                        <a:t>74</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D6295"/>
                    </a:solidFill>
                  </a:tcPr>
                </a:tc>
                <a:extLst>
                  <a:ext uri="{0D108BD9-81ED-4DB2-BD59-A6C34878D82A}">
                    <a16:rowId xmlns:a16="http://schemas.microsoft.com/office/drawing/2014/main" val="3942465172"/>
                  </a:ext>
                </a:extLst>
              </a:tr>
              <a:tr h="360780">
                <a:tc vMerge="1">
                  <a:txBody>
                    <a:bodyPr/>
                    <a:lstStyle/>
                    <a:p>
                      <a:endParaRPr lang="en-ZA"/>
                    </a:p>
                  </a:txBody>
                  <a:tcPr/>
                </a:tc>
                <a:tc>
                  <a:txBody>
                    <a:bodyPr/>
                    <a:lstStyle/>
                    <a:p>
                      <a:pPr algn="ctr" rtl="0" fontAlgn="ctr"/>
                      <a:r>
                        <a:rPr lang="en-ZA" sz="1600" b="1" i="0" u="none" strike="noStrike">
                          <a:solidFill>
                            <a:srgbClr val="000000"/>
                          </a:solidFill>
                          <a:effectLst/>
                          <a:latin typeface="Arial" panose="020B0604020202020204" pitchFamily="34" charset="0"/>
                        </a:rPr>
                        <a:t>Free State</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4</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1</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1" i="0" u="none" strike="noStrike" dirty="0">
                          <a:solidFill>
                            <a:schemeClr val="bg1"/>
                          </a:solidFill>
                          <a:effectLst/>
                          <a:latin typeface="Arial" panose="020B0604020202020204" pitchFamily="34" charset="0"/>
                        </a:rPr>
                        <a:t>5</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a:solidFill>
                            <a:srgbClr val="FFFFFF"/>
                          </a:solidFill>
                          <a:effectLst/>
                          <a:latin typeface="Arial" panose="020B0604020202020204" pitchFamily="34" charset="0"/>
                        </a:rPr>
                        <a:t>15</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D6295"/>
                    </a:solidFill>
                  </a:tcPr>
                </a:tc>
                <a:extLst>
                  <a:ext uri="{0D108BD9-81ED-4DB2-BD59-A6C34878D82A}">
                    <a16:rowId xmlns:a16="http://schemas.microsoft.com/office/drawing/2014/main" val="831048693"/>
                  </a:ext>
                </a:extLst>
              </a:tr>
              <a:tr h="360780">
                <a:tc vMerge="1">
                  <a:txBody>
                    <a:bodyPr/>
                    <a:lstStyle/>
                    <a:p>
                      <a:endParaRPr lang="en-ZA"/>
                    </a:p>
                  </a:txBody>
                  <a:tcPr/>
                </a:tc>
                <a:tc>
                  <a:txBody>
                    <a:bodyPr/>
                    <a:lstStyle/>
                    <a:p>
                      <a:pPr algn="ctr" rtl="0" fontAlgn="ctr"/>
                      <a:r>
                        <a:rPr lang="en-ZA" sz="1600" b="1" i="0" u="none" strike="noStrike">
                          <a:solidFill>
                            <a:srgbClr val="000000"/>
                          </a:solidFill>
                          <a:effectLst/>
                          <a:latin typeface="Arial" panose="020B0604020202020204" pitchFamily="34" charset="0"/>
                        </a:rPr>
                        <a:t>Gauteng</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48</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8</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2</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1</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1" i="0" u="none" strike="noStrike" dirty="0">
                          <a:solidFill>
                            <a:schemeClr val="bg1"/>
                          </a:solidFill>
                          <a:effectLst/>
                          <a:latin typeface="Arial" panose="020B0604020202020204" pitchFamily="34" charset="0"/>
                        </a:rPr>
                        <a:t>59</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a:solidFill>
                            <a:srgbClr val="FFFFFF"/>
                          </a:solidFill>
                          <a:effectLst/>
                          <a:latin typeface="Arial" panose="020B0604020202020204" pitchFamily="34" charset="0"/>
                        </a:rPr>
                        <a:t>145</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D6295"/>
                    </a:solidFill>
                  </a:tcPr>
                </a:tc>
                <a:extLst>
                  <a:ext uri="{0D108BD9-81ED-4DB2-BD59-A6C34878D82A}">
                    <a16:rowId xmlns:a16="http://schemas.microsoft.com/office/drawing/2014/main" val="1384514535"/>
                  </a:ext>
                </a:extLst>
              </a:tr>
              <a:tr h="536770">
                <a:tc vMerge="1">
                  <a:txBody>
                    <a:bodyPr/>
                    <a:lstStyle/>
                    <a:p>
                      <a:endParaRPr lang="en-ZA"/>
                    </a:p>
                  </a:txBody>
                  <a:tcPr/>
                </a:tc>
                <a:tc>
                  <a:txBody>
                    <a:bodyPr/>
                    <a:lstStyle/>
                    <a:p>
                      <a:pPr algn="ctr" rtl="0" fontAlgn="ctr"/>
                      <a:r>
                        <a:rPr lang="en-ZA" sz="1600" b="1" i="0" u="none" strike="noStrike">
                          <a:solidFill>
                            <a:srgbClr val="000000"/>
                          </a:solidFill>
                          <a:effectLst/>
                          <a:latin typeface="Arial" panose="020B0604020202020204" pitchFamily="34" charset="0"/>
                        </a:rPr>
                        <a:t>KwaZulu- Natal</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66</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9</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3</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2</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1" i="0" u="none" strike="noStrike" dirty="0">
                          <a:solidFill>
                            <a:schemeClr val="bg1"/>
                          </a:solidFill>
                          <a:effectLst/>
                          <a:latin typeface="Arial" panose="020B0604020202020204" pitchFamily="34" charset="0"/>
                        </a:rPr>
                        <a:t>80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a:solidFill>
                            <a:srgbClr val="FFFFFF"/>
                          </a:solidFill>
                          <a:effectLst/>
                          <a:latin typeface="Arial" panose="020B0604020202020204" pitchFamily="34" charset="0"/>
                        </a:rPr>
                        <a:t>185</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D6295"/>
                    </a:solidFill>
                  </a:tcPr>
                </a:tc>
                <a:extLst>
                  <a:ext uri="{0D108BD9-81ED-4DB2-BD59-A6C34878D82A}">
                    <a16:rowId xmlns:a16="http://schemas.microsoft.com/office/drawing/2014/main" val="1744180168"/>
                  </a:ext>
                </a:extLst>
              </a:tr>
              <a:tr h="360780">
                <a:tc vMerge="1">
                  <a:txBody>
                    <a:bodyPr/>
                    <a:lstStyle/>
                    <a:p>
                      <a:endParaRPr lang="en-ZA"/>
                    </a:p>
                  </a:txBody>
                  <a:tcPr/>
                </a:tc>
                <a:tc>
                  <a:txBody>
                    <a:bodyPr/>
                    <a:lstStyle/>
                    <a:p>
                      <a:pPr algn="ctr" rtl="0" fontAlgn="ctr"/>
                      <a:r>
                        <a:rPr lang="en-ZA" sz="1600" b="1" i="0" u="none" strike="noStrike">
                          <a:solidFill>
                            <a:srgbClr val="000000"/>
                          </a:solidFill>
                          <a:effectLst/>
                          <a:latin typeface="Arial" panose="020B0604020202020204" pitchFamily="34" charset="0"/>
                        </a:rPr>
                        <a:t>Limpopo</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2</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1" i="0" u="none" strike="noStrike" dirty="0">
                          <a:solidFill>
                            <a:schemeClr val="bg1"/>
                          </a:solidFill>
                          <a:effectLst/>
                          <a:latin typeface="Arial" panose="020B0604020202020204" pitchFamily="34" charset="0"/>
                        </a:rPr>
                        <a:t>2</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a:solidFill>
                            <a:srgbClr val="FFFFFF"/>
                          </a:solidFill>
                          <a:effectLst/>
                          <a:latin typeface="Arial" panose="020B0604020202020204" pitchFamily="34" charset="0"/>
                        </a:rPr>
                        <a:t>4</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D6295"/>
                    </a:solidFill>
                  </a:tcPr>
                </a:tc>
                <a:extLst>
                  <a:ext uri="{0D108BD9-81ED-4DB2-BD59-A6C34878D82A}">
                    <a16:rowId xmlns:a16="http://schemas.microsoft.com/office/drawing/2014/main" val="1582595577"/>
                  </a:ext>
                </a:extLst>
              </a:tr>
              <a:tr h="536770">
                <a:tc vMerge="1">
                  <a:txBody>
                    <a:bodyPr/>
                    <a:lstStyle/>
                    <a:p>
                      <a:endParaRPr lang="en-ZA"/>
                    </a:p>
                  </a:txBody>
                  <a:tcPr/>
                </a:tc>
                <a:tc>
                  <a:txBody>
                    <a:bodyPr/>
                    <a:lstStyle/>
                    <a:p>
                      <a:pPr algn="ctr" rtl="0" fontAlgn="ctr"/>
                      <a:r>
                        <a:rPr lang="en-ZA" sz="1600" b="1" i="0" u="none" strike="noStrike">
                          <a:solidFill>
                            <a:srgbClr val="000000"/>
                          </a:solidFill>
                          <a:effectLst/>
                          <a:latin typeface="Arial" panose="020B0604020202020204" pitchFamily="34" charset="0"/>
                        </a:rPr>
                        <a:t>Mpumalanga</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5</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2</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1" i="0" u="none" strike="noStrike" dirty="0">
                          <a:solidFill>
                            <a:schemeClr val="bg1"/>
                          </a:solidFill>
                          <a:effectLst/>
                          <a:latin typeface="Arial" panose="020B0604020202020204" pitchFamily="34" charset="0"/>
                        </a:rPr>
                        <a:t>7</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a:solidFill>
                            <a:srgbClr val="FFFFFF"/>
                          </a:solidFill>
                          <a:effectLst/>
                          <a:latin typeface="Arial" panose="020B0604020202020204" pitchFamily="34" charset="0"/>
                        </a:rPr>
                        <a:t>16</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D6295"/>
                    </a:solidFill>
                  </a:tcPr>
                </a:tc>
                <a:extLst>
                  <a:ext uri="{0D108BD9-81ED-4DB2-BD59-A6C34878D82A}">
                    <a16:rowId xmlns:a16="http://schemas.microsoft.com/office/drawing/2014/main" val="2498593488"/>
                  </a:ext>
                </a:extLst>
              </a:tr>
              <a:tr h="536770">
                <a:tc vMerge="1">
                  <a:txBody>
                    <a:bodyPr/>
                    <a:lstStyle/>
                    <a:p>
                      <a:endParaRPr lang="en-ZA"/>
                    </a:p>
                  </a:txBody>
                  <a:tcPr/>
                </a:tc>
                <a:tc>
                  <a:txBody>
                    <a:bodyPr/>
                    <a:lstStyle/>
                    <a:p>
                      <a:pPr algn="ctr" rtl="0" fontAlgn="ctr"/>
                      <a:r>
                        <a:rPr lang="en-ZA" sz="1600" b="1" i="0" u="none" strike="noStrike">
                          <a:solidFill>
                            <a:srgbClr val="000000"/>
                          </a:solidFill>
                          <a:effectLst/>
                          <a:latin typeface="Arial" panose="020B0604020202020204" pitchFamily="34" charset="0"/>
                        </a:rPr>
                        <a:t>North West</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8</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2</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1</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1" i="0" u="none" strike="noStrike" dirty="0">
                          <a:solidFill>
                            <a:schemeClr val="bg1"/>
                          </a:solidFill>
                          <a:effectLst/>
                          <a:latin typeface="Arial" panose="020B0604020202020204" pitchFamily="34" charset="0"/>
                        </a:rPr>
                        <a:t>11</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a:solidFill>
                            <a:srgbClr val="FFFFFF"/>
                          </a:solidFill>
                          <a:effectLst/>
                          <a:latin typeface="Arial" panose="020B0604020202020204" pitchFamily="34" charset="0"/>
                        </a:rPr>
                        <a:t>26</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D6295"/>
                    </a:solidFill>
                  </a:tcPr>
                </a:tc>
                <a:extLst>
                  <a:ext uri="{0D108BD9-81ED-4DB2-BD59-A6C34878D82A}">
                    <a16:rowId xmlns:a16="http://schemas.microsoft.com/office/drawing/2014/main" val="3055861798"/>
                  </a:ext>
                </a:extLst>
              </a:tr>
              <a:tr h="536770">
                <a:tc vMerge="1">
                  <a:txBody>
                    <a:bodyPr/>
                    <a:lstStyle/>
                    <a:p>
                      <a:endParaRPr lang="en-ZA"/>
                    </a:p>
                  </a:txBody>
                  <a:tcPr/>
                </a:tc>
                <a:tc>
                  <a:txBody>
                    <a:bodyPr/>
                    <a:lstStyle/>
                    <a:p>
                      <a:pPr algn="ctr" rtl="0" fontAlgn="ctr"/>
                      <a:r>
                        <a:rPr lang="en-ZA" sz="1600" b="1" i="0" u="none" strike="noStrike">
                          <a:solidFill>
                            <a:srgbClr val="000000"/>
                          </a:solidFill>
                          <a:effectLst/>
                          <a:latin typeface="Arial" panose="020B0604020202020204" pitchFamily="34" charset="0"/>
                        </a:rPr>
                        <a:t>Western Cape</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46</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7</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DF5"/>
                    </a:solidFill>
                  </a:tcPr>
                </a:tc>
                <a:tc>
                  <a:txBody>
                    <a:bodyPr/>
                    <a:lstStyle/>
                    <a:p>
                      <a:pPr algn="ctr" rtl="0" fontAlgn="ctr"/>
                      <a:r>
                        <a:rPr lang="en-ZA" sz="1600" b="1" i="0" u="none" strike="noStrike" dirty="0">
                          <a:solidFill>
                            <a:schemeClr val="bg1"/>
                          </a:solidFill>
                          <a:effectLst/>
                          <a:latin typeface="Arial" panose="020B0604020202020204" pitchFamily="34" charset="0"/>
                        </a:rPr>
                        <a:t>53</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a:solidFill>
                            <a:srgbClr val="FFFFFF"/>
                          </a:solidFill>
                          <a:effectLst/>
                          <a:latin typeface="Arial" panose="020B0604020202020204" pitchFamily="34" charset="0"/>
                        </a:rPr>
                        <a:t>113</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D6295"/>
                    </a:solidFill>
                  </a:tcPr>
                </a:tc>
                <a:extLst>
                  <a:ext uri="{0D108BD9-81ED-4DB2-BD59-A6C34878D82A}">
                    <a16:rowId xmlns:a16="http://schemas.microsoft.com/office/drawing/2014/main" val="1037098809"/>
                  </a:ext>
                </a:extLst>
              </a:tr>
              <a:tr h="360780">
                <a:tc rowSpan="2">
                  <a:txBody>
                    <a:bodyPr/>
                    <a:lstStyle/>
                    <a:p>
                      <a:pPr algn="ctr" rtl="0" fontAlgn="ctr"/>
                      <a:r>
                        <a:rPr lang="en-ZA" sz="1600" b="1" i="0" u="none" strike="noStrike" dirty="0" smtClean="0">
                          <a:solidFill>
                            <a:srgbClr val="FFFFFF"/>
                          </a:solidFill>
                          <a:effectLst/>
                          <a:latin typeface="Arial" panose="020B0604020202020204" pitchFamily="34" charset="0"/>
                        </a:rPr>
                        <a:t>Total RSA </a:t>
                      </a:r>
                      <a:endParaRPr lang="en-ZA" sz="1600" b="1" i="0" u="none" strike="noStrike" dirty="0">
                        <a:solidFill>
                          <a:srgbClr val="FFFFFF"/>
                        </a:solidFill>
                        <a:effectLst/>
                        <a:latin typeface="Arial" panose="020B0604020202020204" pitchFamily="34" charset="0"/>
                      </a:endParaRP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D6295"/>
                    </a:solidFill>
                  </a:tcPr>
                </a:tc>
                <a:tc>
                  <a:txBody>
                    <a:bodyPr/>
                    <a:lstStyle/>
                    <a:p>
                      <a:pPr algn="ctr" rtl="0" fontAlgn="ctr"/>
                      <a:r>
                        <a:rPr lang="en-ZA" sz="1600" b="1" i="0" u="none" strike="noStrike" dirty="0">
                          <a:solidFill>
                            <a:srgbClr val="FFFFFF"/>
                          </a:solidFill>
                          <a:effectLst/>
                          <a:latin typeface="Arial" panose="020B0604020202020204" pitchFamily="34" charset="0"/>
                        </a:rPr>
                        <a:t>Dockets</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dirty="0">
                          <a:solidFill>
                            <a:srgbClr val="FFFFFF"/>
                          </a:solidFill>
                          <a:effectLst/>
                          <a:latin typeface="Arial" panose="020B0604020202020204" pitchFamily="34" charset="0"/>
                        </a:rPr>
                        <a:t>205</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dirty="0">
                          <a:solidFill>
                            <a:srgbClr val="FFFFFF"/>
                          </a:solidFill>
                          <a:effectLst/>
                          <a:latin typeface="Arial" panose="020B0604020202020204" pitchFamily="34" charset="0"/>
                        </a:rPr>
                        <a:t>34</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dirty="0">
                          <a:solidFill>
                            <a:srgbClr val="FFFFFF"/>
                          </a:solidFill>
                          <a:effectLst/>
                          <a:latin typeface="Arial" panose="020B0604020202020204" pitchFamily="34" charset="0"/>
                        </a:rPr>
                        <a:t>7</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dirty="0">
                          <a:solidFill>
                            <a:srgbClr val="FFFFFF"/>
                          </a:solidFill>
                          <a:effectLst/>
                          <a:latin typeface="Arial" panose="020B0604020202020204" pitchFamily="34" charset="0"/>
                        </a:rPr>
                        <a:t>3</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dirty="0">
                          <a:solidFill>
                            <a:srgbClr val="FFFFFF"/>
                          </a:solidFill>
                          <a:effectLst/>
                          <a:latin typeface="Arial" panose="020B0604020202020204" pitchFamily="34" charset="0"/>
                        </a:rPr>
                        <a:t>1</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dirty="0">
                          <a:solidFill>
                            <a:schemeClr val="bg1"/>
                          </a:solidFill>
                          <a:effectLst/>
                          <a:latin typeface="Arial" panose="020B0604020202020204" pitchFamily="34" charset="0"/>
                        </a:rPr>
                        <a:t>250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rtl="0" fontAlgn="ctr"/>
                      <a:r>
                        <a:rPr lang="en-ZA" sz="1600" b="1" i="0" u="none" strike="noStrike" dirty="0" smtClean="0">
                          <a:solidFill>
                            <a:srgbClr val="FFFFFF"/>
                          </a:solidFill>
                          <a:effectLst/>
                          <a:latin typeface="Arial" panose="020B0604020202020204" pitchFamily="34" charset="0"/>
                        </a:rPr>
                        <a:t>578</a:t>
                      </a:r>
                      <a:r>
                        <a:rPr lang="en-ZA" sz="1600" b="1" i="0" u="none" strike="noStrike" dirty="0">
                          <a:solidFill>
                            <a:srgbClr val="FFFFFF"/>
                          </a:solidFill>
                          <a:effectLst/>
                          <a:latin typeface="Arial" panose="020B0604020202020204" pitchFamily="34" charset="0"/>
                        </a:rPr>
                        <a:t> </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D6295"/>
                    </a:solidFill>
                  </a:tcPr>
                </a:tc>
                <a:extLst>
                  <a:ext uri="{0D108BD9-81ED-4DB2-BD59-A6C34878D82A}">
                    <a16:rowId xmlns:a16="http://schemas.microsoft.com/office/drawing/2014/main" val="815475668"/>
                  </a:ext>
                </a:extLst>
              </a:tr>
              <a:tr h="360780">
                <a:tc vMerge="1">
                  <a:txBody>
                    <a:bodyPr/>
                    <a:lstStyle/>
                    <a:p>
                      <a:endParaRPr lang="en-ZA"/>
                    </a:p>
                  </a:txBody>
                  <a:tcPr/>
                </a:tc>
                <a:tc>
                  <a:txBody>
                    <a:bodyPr/>
                    <a:lstStyle/>
                    <a:p>
                      <a:pPr algn="ctr" rtl="0" fontAlgn="ctr"/>
                      <a:r>
                        <a:rPr lang="en-ZA" sz="1600" b="1" i="0" u="none" strike="noStrike">
                          <a:solidFill>
                            <a:srgbClr val="FFFFFF"/>
                          </a:solidFill>
                          <a:effectLst/>
                          <a:latin typeface="Arial" panose="020B0604020202020204" pitchFamily="34" charset="0"/>
                        </a:rPr>
                        <a:t>Victims</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a:txBody>
                    <a:bodyPr/>
                    <a:lstStyle/>
                    <a:p>
                      <a:pPr algn="ctr" rtl="0" fontAlgn="ctr"/>
                      <a:r>
                        <a:rPr lang="en-ZA" sz="1600" b="1" i="0" u="none" strike="noStrike">
                          <a:solidFill>
                            <a:srgbClr val="FFFFFF"/>
                          </a:solidFill>
                          <a:effectLst/>
                          <a:latin typeface="Arial" panose="020B0604020202020204" pitchFamily="34" charset="0"/>
                        </a:rPr>
                        <a:t>410</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a:txBody>
                    <a:bodyPr/>
                    <a:lstStyle/>
                    <a:p>
                      <a:pPr algn="ctr" rtl="0" fontAlgn="ctr"/>
                      <a:r>
                        <a:rPr lang="en-ZA" sz="1600" b="1" i="0" u="none" strike="noStrike">
                          <a:solidFill>
                            <a:srgbClr val="FFFFFF"/>
                          </a:solidFill>
                          <a:effectLst/>
                          <a:latin typeface="Arial" panose="020B0604020202020204" pitchFamily="34" charset="0"/>
                        </a:rPr>
                        <a:t>102</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a:txBody>
                    <a:bodyPr/>
                    <a:lstStyle/>
                    <a:p>
                      <a:pPr algn="ctr" rtl="0" fontAlgn="ctr"/>
                      <a:r>
                        <a:rPr lang="en-ZA" sz="1600" b="1" i="0" u="none" strike="noStrike">
                          <a:solidFill>
                            <a:srgbClr val="FFFFFF"/>
                          </a:solidFill>
                          <a:effectLst/>
                          <a:latin typeface="Arial" panose="020B0604020202020204" pitchFamily="34" charset="0"/>
                        </a:rPr>
                        <a:t>28</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a:txBody>
                    <a:bodyPr/>
                    <a:lstStyle/>
                    <a:p>
                      <a:pPr algn="ctr" rtl="0" fontAlgn="ctr"/>
                      <a:r>
                        <a:rPr lang="en-ZA" sz="1600" b="1" i="0" u="none" strike="noStrike">
                          <a:solidFill>
                            <a:srgbClr val="FFFFFF"/>
                          </a:solidFill>
                          <a:effectLst/>
                          <a:latin typeface="Arial" panose="020B0604020202020204" pitchFamily="34" charset="0"/>
                        </a:rPr>
                        <a:t>21</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a:txBody>
                    <a:bodyPr/>
                    <a:lstStyle/>
                    <a:p>
                      <a:pPr algn="ctr" rtl="0" fontAlgn="ctr"/>
                      <a:r>
                        <a:rPr lang="en-ZA" sz="1600" b="1" i="0" u="none" strike="noStrike">
                          <a:solidFill>
                            <a:srgbClr val="FFFFFF"/>
                          </a:solidFill>
                          <a:effectLst/>
                          <a:latin typeface="Arial" panose="020B0604020202020204" pitchFamily="34" charset="0"/>
                        </a:rPr>
                        <a:t>17</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tc>
                  <a:txBody>
                    <a:bodyPr/>
                    <a:lstStyle/>
                    <a:p>
                      <a:pPr algn="ctr" rtl="0" fontAlgn="ctr"/>
                      <a:r>
                        <a:rPr lang="en-ZA" sz="1600" b="1" i="0" u="none" strike="noStrike">
                          <a:solidFill>
                            <a:srgbClr val="FFFFFF"/>
                          </a:solidFill>
                          <a:effectLst/>
                          <a:latin typeface="Arial" panose="020B0604020202020204" pitchFamily="34" charset="0"/>
                        </a:rPr>
                        <a:t>578</a:t>
                      </a: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D6295"/>
                    </a:solidFill>
                  </a:tcPr>
                </a:tc>
                <a:tc>
                  <a:txBody>
                    <a:bodyPr/>
                    <a:lstStyle/>
                    <a:p>
                      <a:pPr algn="ctr" rtl="0" fontAlgn="ctr"/>
                      <a:endParaRPr lang="en-ZA" sz="1600" b="1" i="0" u="none" strike="noStrike" dirty="0">
                        <a:solidFill>
                          <a:srgbClr val="FFFFFF"/>
                        </a:solidFill>
                        <a:effectLst/>
                        <a:latin typeface="Arial" panose="020B0604020202020204" pitchFamily="34" charset="0"/>
                      </a:endParaRPr>
                    </a:p>
                  </a:txBody>
                  <a:tcPr marL="3777" marR="3777" marT="37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6295"/>
                    </a:solidFill>
                  </a:tcPr>
                </a:tc>
                <a:extLst>
                  <a:ext uri="{0D108BD9-81ED-4DB2-BD59-A6C34878D82A}">
                    <a16:rowId xmlns:a16="http://schemas.microsoft.com/office/drawing/2014/main" val="2453031463"/>
                  </a:ext>
                </a:extLst>
              </a:tr>
            </a:tbl>
          </a:graphicData>
        </a:graphic>
      </p:graphicFrame>
    </p:spTree>
    <p:extLst>
      <p:ext uri="{BB962C8B-B14F-4D97-AF65-F5344CB8AC3E}">
        <p14:creationId xmlns:p14="http://schemas.microsoft.com/office/powerpoint/2010/main" val="74573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67" y="325799"/>
            <a:ext cx="9190693" cy="1001555"/>
          </a:xfrm>
        </p:spPr>
        <p:txBody>
          <a:bodyPr>
            <a:normAutofit/>
          </a:bodyPr>
          <a:lstStyle/>
          <a:p>
            <a:r>
              <a:rPr lang="en-ZA" sz="2000" dirty="0">
                <a:latin typeface="Arial" panose="020B0604020202020204" pitchFamily="34" charset="0"/>
                <a:cs typeface="Arial" panose="020B0604020202020204" pitchFamily="34" charset="0"/>
              </a:rPr>
              <a:t>MULTIPLE MURDERS:  </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CAUSATIVE FACTORS FOR CASES WITH FIVE AND MORE COUNTS</a:t>
            </a:r>
            <a:br>
              <a:rPr lang="en-ZA" sz="2000" dirty="0">
                <a:latin typeface="Arial" panose="020B0604020202020204" pitchFamily="34" charset="0"/>
                <a:cs typeface="Arial" panose="020B0604020202020204" pitchFamily="34" charset="0"/>
              </a:rPr>
            </a:br>
            <a:r>
              <a:rPr lang="en-ZA" sz="2000" dirty="0" smtClean="0">
                <a:latin typeface="Arial" panose="020B0604020202020204" pitchFamily="34" charset="0"/>
                <a:cs typeface="Arial" panose="020B0604020202020204" pitchFamily="34" charset="0"/>
              </a:rPr>
              <a:t>JULY TO SEPTEMBER </a:t>
            </a:r>
            <a:r>
              <a:rPr lang="en-ZA" sz="2000" dirty="0">
                <a:latin typeface="Arial" panose="020B0604020202020204" pitchFamily="34" charset="0"/>
                <a:cs typeface="Arial" panose="020B0604020202020204" pitchFamily="34" charset="0"/>
              </a:rPr>
              <a:t>2022/2023</a:t>
            </a:r>
            <a:endParaRPr lang="en-ZA" sz="2000" dirty="0"/>
          </a:p>
        </p:txBody>
      </p:sp>
      <p:sp>
        <p:nvSpPr>
          <p:cNvPr id="3" name="Slide Number Placeholder 2"/>
          <p:cNvSpPr>
            <a:spLocks noGrp="1"/>
          </p:cNvSpPr>
          <p:nvPr>
            <p:ph type="sldNum" sz="quarter" idx="12"/>
          </p:nvPr>
        </p:nvSpPr>
        <p:spPr>
          <a:xfrm>
            <a:off x="11637264" y="6605216"/>
            <a:ext cx="554736" cy="25278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2299749"/>
              </p:ext>
            </p:extLst>
          </p:nvPr>
        </p:nvGraphicFramePr>
        <p:xfrm>
          <a:off x="776267" y="1614789"/>
          <a:ext cx="11037041" cy="4852510"/>
        </p:xfrm>
        <a:graphic>
          <a:graphicData uri="http://schemas.openxmlformats.org/drawingml/2006/table">
            <a:tbl>
              <a:tblPr/>
              <a:tblGrid>
                <a:gridCol w="7240897">
                  <a:extLst>
                    <a:ext uri="{9D8B030D-6E8A-4147-A177-3AD203B41FA5}">
                      <a16:colId xmlns:a16="http://schemas.microsoft.com/office/drawing/2014/main" val="3444190189"/>
                    </a:ext>
                  </a:extLst>
                </a:gridCol>
                <a:gridCol w="1690254">
                  <a:extLst>
                    <a:ext uri="{9D8B030D-6E8A-4147-A177-3AD203B41FA5}">
                      <a16:colId xmlns:a16="http://schemas.microsoft.com/office/drawing/2014/main" val="2031401231"/>
                    </a:ext>
                  </a:extLst>
                </a:gridCol>
                <a:gridCol w="2105890">
                  <a:extLst>
                    <a:ext uri="{9D8B030D-6E8A-4147-A177-3AD203B41FA5}">
                      <a16:colId xmlns:a16="http://schemas.microsoft.com/office/drawing/2014/main" val="2545412039"/>
                    </a:ext>
                  </a:extLst>
                </a:gridCol>
              </a:tblGrid>
              <a:tr h="1048108">
                <a:tc>
                  <a:txBody>
                    <a:bodyPr/>
                    <a:lstStyle/>
                    <a:p>
                      <a:pPr algn="ctr" rtl="0" fontAlgn="ctr"/>
                      <a:r>
                        <a:rPr lang="en-ZA" sz="1600" b="1" i="1" u="none" strike="noStrike">
                          <a:solidFill>
                            <a:srgbClr val="000000"/>
                          </a:solidFill>
                          <a:effectLst/>
                          <a:latin typeface="Arial" panose="020B0604020202020204" pitchFamily="34" charset="0"/>
                        </a:rPr>
                        <a:t>Circumstances/causative factors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1600" b="1" i="1" u="none" strike="noStrike">
                          <a:solidFill>
                            <a:srgbClr val="000000"/>
                          </a:solidFill>
                          <a:effectLst/>
                          <a:latin typeface="Arial" panose="020B0604020202020204" pitchFamily="34" charset="0"/>
                        </a:rPr>
                        <a:t>Number of victims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1600" b="1" i="1" u="none" strike="noStrike">
                          <a:solidFill>
                            <a:srgbClr val="000000"/>
                          </a:solidFill>
                          <a:effectLst/>
                          <a:latin typeface="Arial" panose="020B0604020202020204" pitchFamily="34" charset="0"/>
                        </a:rPr>
                        <a:t>Station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27895079"/>
                  </a:ext>
                </a:extLst>
              </a:tr>
              <a:tr h="930048">
                <a:tc>
                  <a:txBody>
                    <a:bodyPr/>
                    <a:lstStyle/>
                    <a:p>
                      <a:pPr algn="l" rtl="0" fontAlgn="ctr"/>
                      <a:r>
                        <a:rPr lang="en-ZA" sz="1600" b="1" i="1" u="none" strike="noStrike" dirty="0" smtClean="0">
                          <a:solidFill>
                            <a:srgbClr val="000000"/>
                          </a:solidFill>
                          <a:effectLst/>
                          <a:latin typeface="Arial" panose="020B0604020202020204" pitchFamily="34" charset="0"/>
                        </a:rPr>
                        <a:t>Mass shooting (Tavern)</a:t>
                      </a:r>
                      <a:r>
                        <a:rPr lang="en-ZA" sz="1600" b="1" i="1" u="none" strike="noStrike" baseline="0" dirty="0" smtClean="0">
                          <a:solidFill>
                            <a:srgbClr val="000000"/>
                          </a:solidFill>
                          <a:effectLst/>
                          <a:latin typeface="Arial" panose="020B0604020202020204" pitchFamily="34" charset="0"/>
                        </a:rPr>
                        <a:t>:</a:t>
                      </a:r>
                      <a:r>
                        <a:rPr lang="en-ZA" sz="1600" b="1" i="1" u="none" strike="noStrike" dirty="0" smtClean="0">
                          <a:solidFill>
                            <a:srgbClr val="000000"/>
                          </a:solidFill>
                          <a:effectLst/>
                          <a:latin typeface="Arial" panose="020B0604020202020204" pitchFamily="34" charset="0"/>
                        </a:rPr>
                        <a:t> </a:t>
                      </a:r>
                      <a:r>
                        <a:rPr lang="en-ZA" sz="1600" b="0" i="1" u="none" strike="noStrike" dirty="0">
                          <a:solidFill>
                            <a:srgbClr val="000000"/>
                          </a:solidFill>
                          <a:effectLst/>
                          <a:latin typeface="Arial" panose="020B0604020202020204" pitchFamily="34" charset="0"/>
                        </a:rPr>
                        <a:t>armed suspects entered at </a:t>
                      </a:r>
                      <a:r>
                        <a:rPr lang="en-ZA" sz="1600" b="0" i="1" u="none" strike="noStrike" dirty="0" err="1">
                          <a:solidFill>
                            <a:srgbClr val="000000"/>
                          </a:solidFill>
                          <a:effectLst/>
                          <a:latin typeface="Arial" panose="020B0604020202020204" pitchFamily="34" charset="0"/>
                        </a:rPr>
                        <a:t>Mdlalose</a:t>
                      </a:r>
                      <a:r>
                        <a:rPr lang="en-ZA" sz="1600" b="0" i="1" u="none" strike="noStrike" dirty="0">
                          <a:solidFill>
                            <a:srgbClr val="000000"/>
                          </a:solidFill>
                          <a:effectLst/>
                          <a:latin typeface="Arial" panose="020B0604020202020204" pitchFamily="34" charset="0"/>
                        </a:rPr>
                        <a:t> tavern in </a:t>
                      </a:r>
                      <a:r>
                        <a:rPr lang="en-ZA" sz="1600" b="0" i="1" u="none" strike="noStrike" dirty="0" err="1">
                          <a:solidFill>
                            <a:srgbClr val="000000"/>
                          </a:solidFill>
                          <a:effectLst/>
                          <a:latin typeface="Arial" panose="020B0604020202020204" pitchFamily="34" charset="0"/>
                        </a:rPr>
                        <a:t>Nomzamo</a:t>
                      </a:r>
                      <a:r>
                        <a:rPr lang="en-ZA" sz="1600" b="0" i="1" u="none" strike="noStrike" dirty="0">
                          <a:solidFill>
                            <a:srgbClr val="000000"/>
                          </a:solidFill>
                          <a:effectLst/>
                          <a:latin typeface="Arial" panose="020B0604020202020204" pitchFamily="34" charset="0"/>
                        </a:rPr>
                        <a:t> Park and fired shot </a:t>
                      </a:r>
                      <a:endParaRPr lang="en-ZA" sz="1600" b="1" i="1"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600" b="0" i="1" u="none" strike="noStrike" dirty="0">
                          <a:solidFill>
                            <a:srgbClr val="000000"/>
                          </a:solidFill>
                          <a:effectLst/>
                          <a:latin typeface="Arial" panose="020B0604020202020204" pitchFamily="34" charset="0"/>
                        </a:rPr>
                        <a:t>X </a:t>
                      </a:r>
                      <a:r>
                        <a:rPr lang="en-ZA" sz="1600" b="0" i="1" u="none" strike="noStrike" dirty="0" smtClean="0">
                          <a:solidFill>
                            <a:srgbClr val="000000"/>
                          </a:solidFill>
                          <a:effectLst/>
                          <a:latin typeface="Arial" panose="020B0604020202020204" pitchFamily="34" charset="0"/>
                        </a:rPr>
                        <a:t>17</a:t>
                      </a:r>
                      <a:endParaRPr lang="en-ZA" sz="1600" b="0" i="1"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600" b="0" i="1" u="none" strike="noStrike">
                          <a:solidFill>
                            <a:srgbClr val="000000"/>
                          </a:solidFill>
                          <a:effectLst/>
                          <a:latin typeface="Arial" panose="020B0604020202020204" pitchFamily="34" charset="0"/>
                        </a:rPr>
                        <a:t>Orlando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919443"/>
                  </a:ext>
                </a:extLst>
              </a:tr>
              <a:tr h="1198692">
                <a:tc>
                  <a:txBody>
                    <a:bodyPr/>
                    <a:lstStyle/>
                    <a:p>
                      <a:pPr algn="l" rtl="0" fontAlgn="ctr"/>
                      <a:r>
                        <a:rPr lang="en-ZA" sz="1600" b="1" i="1" u="none" strike="noStrike">
                          <a:solidFill>
                            <a:srgbClr val="000000"/>
                          </a:solidFill>
                          <a:effectLst/>
                          <a:latin typeface="Arial" panose="020B0604020202020204" pitchFamily="34" charset="0"/>
                        </a:rPr>
                        <a:t>Mass shooting: </a:t>
                      </a:r>
                      <a:r>
                        <a:rPr lang="en-ZA" sz="1600" b="0" i="1" u="none" strike="noStrike">
                          <a:solidFill>
                            <a:srgbClr val="000000"/>
                          </a:solidFill>
                          <a:effectLst/>
                          <a:latin typeface="Arial" panose="020B0604020202020204" pitchFamily="34" charset="0"/>
                        </a:rPr>
                        <a:t>a group of people opened fire at people sitting inside a container (spaza shop), six died on the scene and one died at  the hospital</a:t>
                      </a:r>
                      <a:r>
                        <a:rPr lang="en-ZA" sz="1600" b="1" i="1" u="none" strike="noStrike">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600" b="0" i="1" u="none" strike="noStrike" dirty="0" smtClean="0">
                          <a:solidFill>
                            <a:srgbClr val="000000"/>
                          </a:solidFill>
                          <a:effectLst/>
                          <a:latin typeface="Arial" panose="020B0604020202020204" pitchFamily="34" charset="0"/>
                        </a:rPr>
                        <a:t>X 7</a:t>
                      </a:r>
                      <a:endParaRPr lang="en-ZA" sz="1600" b="0" i="1"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600" b="0" i="1" u="none" strike="noStrike">
                          <a:solidFill>
                            <a:srgbClr val="000000"/>
                          </a:solidFill>
                          <a:effectLst/>
                          <a:latin typeface="Arial" panose="020B0604020202020204" pitchFamily="34" charset="0"/>
                        </a:rPr>
                        <a:t>Mariannhill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1398318"/>
                  </a:ext>
                </a:extLst>
              </a:tr>
              <a:tr h="837831">
                <a:tc>
                  <a:txBody>
                    <a:bodyPr/>
                    <a:lstStyle/>
                    <a:p>
                      <a:pPr algn="l" rtl="0" fontAlgn="ctr"/>
                      <a:r>
                        <a:rPr lang="en-ZA" sz="1600" b="1" i="1" u="none" strike="noStrike" dirty="0">
                          <a:solidFill>
                            <a:srgbClr val="000000"/>
                          </a:solidFill>
                          <a:effectLst/>
                          <a:latin typeface="Arial" panose="020B0604020202020204" pitchFamily="34" charset="0"/>
                        </a:rPr>
                        <a:t>Mass shooting: </a:t>
                      </a:r>
                      <a:r>
                        <a:rPr lang="en-ZA" sz="1600" b="0" i="1" u="none" strike="noStrike" dirty="0">
                          <a:solidFill>
                            <a:srgbClr val="000000"/>
                          </a:solidFill>
                          <a:effectLst/>
                          <a:latin typeface="Arial" panose="020B0604020202020204" pitchFamily="34" charset="0"/>
                        </a:rPr>
                        <a:t>seven gunned down inside the house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600" b="0" i="1" u="none" strike="noStrike">
                          <a:solidFill>
                            <a:srgbClr val="000000"/>
                          </a:solidFill>
                          <a:effectLst/>
                          <a:latin typeface="Arial" panose="020B0604020202020204" pitchFamily="34" charset="0"/>
                        </a:rPr>
                        <a:t>X 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a:solidFill>
                            <a:srgbClr val="000000"/>
                          </a:solidFill>
                          <a:effectLst/>
                          <a:latin typeface="Arial" panose="020B0604020202020204" pitchFamily="34" charset="0"/>
                        </a:rPr>
                        <a:t>Mariannhill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423433"/>
                  </a:ext>
                </a:extLst>
              </a:tr>
              <a:tr h="837831">
                <a:tc>
                  <a:txBody>
                    <a:bodyPr/>
                    <a:lstStyle/>
                    <a:p>
                      <a:pPr algn="l" rtl="0" fontAlgn="ctr"/>
                      <a:r>
                        <a:rPr lang="en-ZA" sz="1600" b="1" i="1" u="none" strike="noStrike" dirty="0" smtClean="0">
                          <a:solidFill>
                            <a:srgbClr val="000000"/>
                          </a:solidFill>
                          <a:effectLst/>
                          <a:latin typeface="Arial" panose="020B0604020202020204" pitchFamily="34" charset="0"/>
                        </a:rPr>
                        <a:t>Farm</a:t>
                      </a:r>
                      <a:r>
                        <a:rPr lang="en-ZA" sz="1600" b="1" i="1" u="none" strike="noStrike" baseline="0" dirty="0" smtClean="0">
                          <a:solidFill>
                            <a:srgbClr val="000000"/>
                          </a:solidFill>
                          <a:effectLst/>
                          <a:latin typeface="Arial" panose="020B0604020202020204" pitchFamily="34" charset="0"/>
                        </a:rPr>
                        <a:t> murder: </a:t>
                      </a:r>
                      <a:r>
                        <a:rPr lang="en-ZA" sz="1600" b="0" i="1" u="none" strike="noStrike" baseline="0" dirty="0" smtClean="0">
                          <a:solidFill>
                            <a:srgbClr val="000000"/>
                          </a:solidFill>
                          <a:effectLst/>
                          <a:latin typeface="Arial" panose="020B0604020202020204" pitchFamily="34" charset="0"/>
                        </a:rPr>
                        <a:t>seven people murder at the farm during house robbery</a:t>
                      </a:r>
                      <a:endParaRPr lang="en-ZA" sz="1600" b="0" i="1"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600" b="0" i="1" u="none" strike="noStrike" dirty="0" smtClean="0">
                          <a:solidFill>
                            <a:srgbClr val="000000"/>
                          </a:solidFill>
                          <a:effectLst/>
                          <a:latin typeface="Arial" panose="020B0604020202020204" pitchFamily="34" charset="0"/>
                        </a:rPr>
                        <a:t>X 7</a:t>
                      </a:r>
                      <a:endParaRPr lang="en-ZA" sz="1600" b="0" i="1"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err="1" smtClean="0">
                          <a:solidFill>
                            <a:srgbClr val="000000"/>
                          </a:solidFill>
                          <a:effectLst/>
                          <a:latin typeface="Arial" panose="020B0604020202020204" pitchFamily="34" charset="0"/>
                        </a:rPr>
                        <a:t>Kestell</a:t>
                      </a:r>
                      <a:endParaRPr lang="en-ZA" sz="16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759418"/>
                  </a:ext>
                </a:extLst>
              </a:tr>
            </a:tbl>
          </a:graphicData>
        </a:graphic>
      </p:graphicFrame>
    </p:spTree>
    <p:extLst>
      <p:ext uri="{BB962C8B-B14F-4D97-AF65-F5344CB8AC3E}">
        <p14:creationId xmlns:p14="http://schemas.microsoft.com/office/powerpoint/2010/main" val="1995249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514" y="603316"/>
            <a:ext cx="11028486" cy="886119"/>
          </a:xfrm>
        </p:spPr>
        <p:txBody>
          <a:bodyPr>
            <a:noAutofit/>
          </a:bodyPr>
          <a:lstStyle/>
          <a:p>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TABLE </a:t>
            </a:r>
            <a:r>
              <a:rPr lang="en-US" sz="3200" b="1" dirty="0">
                <a:cs typeface="Arial" pitchFamily="34" charset="0"/>
              </a:rPr>
              <a:t>OF CONTENTS</a:t>
            </a:r>
            <a:r>
              <a:rPr lang="en-ZA" sz="3200" b="1" dirty="0">
                <a:solidFill>
                  <a:schemeClr val="bg1"/>
                </a:solidFill>
              </a:rPr>
              <a:t/>
            </a:r>
            <a:br>
              <a:rPr lang="en-ZA" sz="3200" b="1" dirty="0">
                <a:solidFill>
                  <a:schemeClr val="bg1"/>
                </a:solidFill>
              </a:rPr>
            </a:br>
            <a:endParaRPr lang="en-US" sz="3200" dirty="0"/>
          </a:p>
        </p:txBody>
      </p:sp>
      <p:sp>
        <p:nvSpPr>
          <p:cNvPr id="4" name="Slide Number Placeholder 3"/>
          <p:cNvSpPr>
            <a:spLocks noGrp="1"/>
          </p:cNvSpPr>
          <p:nvPr>
            <p:ph type="sldNum" sz="quarter" idx="12"/>
          </p:nvPr>
        </p:nvSpPr>
        <p:spPr/>
        <p:txBody>
          <a:bodyPr/>
          <a:lstStyle/>
          <a:p>
            <a:fld id="{8BCE3E3E-AAEA-2C4F-AAAF-D5D0D3B13C3A}" type="slidenum">
              <a:rPr lang="en-US" smtClean="0">
                <a:solidFill>
                  <a:prstClr val="black">
                    <a:tint val="75000"/>
                  </a:prstClr>
                </a:solidFill>
              </a:rPr>
              <a:pPr/>
              <a:t>2</a:t>
            </a:fld>
            <a:endParaRPr lang="en-US" dirty="0">
              <a:solidFill>
                <a:prstClr val="black">
                  <a:tint val="75000"/>
                </a:prstClr>
              </a:solidFill>
            </a:endParaRPr>
          </a:p>
        </p:txBody>
      </p:sp>
      <p:sp>
        <p:nvSpPr>
          <p:cNvPr id="6" name="Content Placeholder 5"/>
          <p:cNvSpPr txBox="1">
            <a:spLocks noGrp="1"/>
          </p:cNvSpPr>
          <p:nvPr>
            <p:ph idx="1"/>
          </p:nvPr>
        </p:nvSpPr>
        <p:spPr>
          <a:xfrm>
            <a:off x="1477457" y="1662921"/>
            <a:ext cx="8664069" cy="4498667"/>
          </a:xfrm>
          <a:prstGeom prst="rect">
            <a:avLst/>
          </a:prstGeom>
          <a:noFill/>
        </p:spPr>
        <p:txBody>
          <a:bodyPr wrap="square" rtlCol="0">
            <a:spAutoFit/>
          </a:bodyPr>
          <a:lstStyle/>
          <a:p>
            <a:pPr algn="just">
              <a:lnSpc>
                <a:spcPct val="150000"/>
              </a:lnSpc>
              <a:buFont typeface="Wingdings" panose="05000000000000000000" pitchFamily="2" charset="2"/>
              <a:buChar char="q"/>
            </a:pPr>
            <a:r>
              <a:rPr lang="en-ZA" sz="1800" b="1" dirty="0" smtClean="0">
                <a:ea typeface="Segoe UI" panose="020B0502040204020203" pitchFamily="34" charset="0"/>
              </a:rPr>
              <a:t>Crime </a:t>
            </a:r>
            <a:r>
              <a:rPr lang="en-ZA" sz="1800" b="1" dirty="0">
                <a:ea typeface="Segoe UI" panose="020B0502040204020203" pitchFamily="34" charset="0"/>
              </a:rPr>
              <a:t>statistics </a:t>
            </a:r>
            <a:r>
              <a:rPr lang="en-ZA" sz="1800" b="1" dirty="0" smtClean="0">
                <a:ea typeface="Segoe UI" panose="020B0502040204020203" pitchFamily="34" charset="0"/>
              </a:rPr>
              <a:t>analysis</a:t>
            </a:r>
          </a:p>
          <a:p>
            <a:pPr lvl="1" algn="just">
              <a:lnSpc>
                <a:spcPct val="150000"/>
              </a:lnSpc>
              <a:buFont typeface="Wingdings" panose="05000000000000000000" pitchFamily="2" charset="2"/>
              <a:buChar char="q"/>
            </a:pPr>
            <a:r>
              <a:rPr lang="en-ZA" sz="1400" b="1" dirty="0">
                <a:ea typeface="Segoe UI" panose="020B0502040204020203" pitchFamily="34" charset="0"/>
              </a:rPr>
              <a:t>National crime </a:t>
            </a:r>
            <a:r>
              <a:rPr lang="en-ZA" sz="1400" b="1" dirty="0" smtClean="0">
                <a:ea typeface="Segoe UI" panose="020B0502040204020203" pitchFamily="34" charset="0"/>
              </a:rPr>
              <a:t>overview</a:t>
            </a:r>
          </a:p>
          <a:p>
            <a:pPr marL="742950" lvl="1" indent="-285750" algn="just">
              <a:lnSpc>
                <a:spcPct val="150000"/>
              </a:lnSpc>
              <a:buFont typeface="Wingdings" panose="05000000000000000000" pitchFamily="2" charset="2"/>
              <a:buChar char="§"/>
            </a:pPr>
            <a:r>
              <a:rPr lang="en-ZA" dirty="0">
                <a:ea typeface="Segoe UI" panose="020B0502040204020203" pitchFamily="34" charset="0"/>
              </a:rPr>
              <a:t>Highlights of </a:t>
            </a:r>
            <a:endParaRPr lang="en-ZA" sz="1400" dirty="0">
              <a:ea typeface="Segoe UI" panose="020B0502040204020203" pitchFamily="34" charset="0"/>
            </a:endParaRPr>
          </a:p>
          <a:p>
            <a:pPr marL="925826" lvl="2" indent="-285750" algn="just">
              <a:lnSpc>
                <a:spcPct val="150000"/>
              </a:lnSpc>
              <a:buFont typeface="Wingdings" panose="05000000000000000000" pitchFamily="2" charset="2"/>
              <a:buChar char="§"/>
            </a:pPr>
            <a:r>
              <a:rPr lang="en-ZA" sz="1800" dirty="0">
                <a:ea typeface="Segoe UI" panose="020B0502040204020203" pitchFamily="34" charset="0"/>
              </a:rPr>
              <a:t>The 17 community-reported serious crimes</a:t>
            </a:r>
          </a:p>
          <a:p>
            <a:pPr marL="1392158" lvl="5" indent="-285750" algn="just">
              <a:lnSpc>
                <a:spcPct val="150000"/>
              </a:lnSpc>
              <a:buFont typeface="Wingdings" panose="05000000000000000000" pitchFamily="2" charset="2"/>
              <a:buChar char="§"/>
            </a:pPr>
            <a:r>
              <a:rPr lang="en-ZA" sz="1600" dirty="0">
                <a:ea typeface="Segoe UI" panose="020B0502040204020203" pitchFamily="34" charset="0"/>
              </a:rPr>
              <a:t>Contact crimes</a:t>
            </a:r>
          </a:p>
          <a:p>
            <a:pPr marL="1392158" lvl="5" indent="-285750" algn="just">
              <a:lnSpc>
                <a:spcPct val="150000"/>
              </a:lnSpc>
              <a:buFont typeface="Wingdings" panose="05000000000000000000" pitchFamily="2" charset="2"/>
              <a:buChar char="§"/>
            </a:pPr>
            <a:r>
              <a:rPr lang="en-ZA" sz="1600" dirty="0" smtClean="0">
                <a:ea typeface="Segoe UI" panose="020B0502040204020203" pitchFamily="34" charset="0"/>
              </a:rPr>
              <a:t>Sexual offences</a:t>
            </a:r>
            <a:endParaRPr lang="en-ZA" sz="1600" dirty="0">
              <a:ea typeface="Segoe UI" panose="020B0502040204020203" pitchFamily="34" charset="0"/>
            </a:endParaRPr>
          </a:p>
          <a:p>
            <a:pPr marL="1392158" lvl="5" indent="-285750" algn="just">
              <a:lnSpc>
                <a:spcPct val="150000"/>
              </a:lnSpc>
              <a:buFont typeface="Wingdings" panose="05000000000000000000" pitchFamily="2" charset="2"/>
              <a:buChar char="§"/>
            </a:pPr>
            <a:r>
              <a:rPr lang="en-US" sz="1600" dirty="0"/>
              <a:t>Robbery with aggravating circumstances </a:t>
            </a:r>
          </a:p>
          <a:p>
            <a:pPr marL="1392158" lvl="5" indent="-285750" algn="just">
              <a:lnSpc>
                <a:spcPct val="150000"/>
              </a:lnSpc>
              <a:buFont typeface="Wingdings" panose="05000000000000000000" pitchFamily="2" charset="2"/>
              <a:buChar char="§"/>
            </a:pPr>
            <a:r>
              <a:rPr lang="en-ZA" sz="1600" dirty="0">
                <a:ea typeface="Segoe UI" panose="020B0502040204020203" pitchFamily="34" charset="0"/>
              </a:rPr>
              <a:t>Contact-related crimes</a:t>
            </a:r>
          </a:p>
          <a:p>
            <a:pPr marL="1392158" lvl="5" indent="-285750" algn="just">
              <a:lnSpc>
                <a:spcPct val="150000"/>
              </a:lnSpc>
              <a:buFont typeface="Wingdings" panose="05000000000000000000" pitchFamily="2" charset="2"/>
              <a:buChar char="§"/>
            </a:pPr>
            <a:r>
              <a:rPr lang="en-ZA" sz="1600" dirty="0">
                <a:ea typeface="Segoe UI" panose="020B0502040204020203" pitchFamily="34" charset="0"/>
              </a:rPr>
              <a:t>Property-related crimes</a:t>
            </a:r>
          </a:p>
          <a:p>
            <a:pPr lvl="1" algn="just">
              <a:lnSpc>
                <a:spcPct val="150000"/>
              </a:lnSpc>
              <a:buFont typeface="Wingdings" panose="05000000000000000000" pitchFamily="2" charset="2"/>
              <a:buChar char="q"/>
            </a:pPr>
            <a:r>
              <a:rPr lang="en-ZA" sz="1400" b="1" dirty="0" smtClean="0">
                <a:ea typeface="Segoe UI" panose="020B0502040204020203" pitchFamily="34" charset="0"/>
              </a:rPr>
              <a:t>Provincial tables</a:t>
            </a:r>
            <a:endParaRPr lang="en-ZA" sz="1400" b="1" dirty="0">
              <a:ea typeface="Segoe UI" panose="020B0502040204020203" pitchFamily="34" charset="0"/>
            </a:endParaRPr>
          </a:p>
        </p:txBody>
      </p:sp>
    </p:spTree>
    <p:extLst>
      <p:ext uri="{BB962C8B-B14F-4D97-AF65-F5344CB8AC3E}">
        <p14:creationId xmlns:p14="http://schemas.microsoft.com/office/powerpoint/2010/main" val="66924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28" y="374904"/>
            <a:ext cx="7662672" cy="940556"/>
          </a:xfrm>
        </p:spPr>
        <p:txBody>
          <a:bodyPr/>
          <a:lstStyle/>
          <a:p>
            <a:r>
              <a:rPr lang="en-ZA" sz="2000" dirty="0">
                <a:latin typeface="Arial" panose="020B0604020202020204" pitchFamily="34" charset="0"/>
                <a:cs typeface="Arial" panose="020B0604020202020204" pitchFamily="34" charset="0"/>
              </a:rPr>
              <a:t>Murder: frequently used instrument</a:t>
            </a:r>
            <a:br>
              <a:rPr lang="en-ZA" sz="2000" dirty="0">
                <a:latin typeface="Arial" panose="020B0604020202020204" pitchFamily="34" charset="0"/>
                <a:cs typeface="Arial" panose="020B0604020202020204" pitchFamily="34" charset="0"/>
              </a:rPr>
            </a:br>
            <a:r>
              <a:rPr lang="en-ZA" sz="2000" dirty="0" smtClean="0">
                <a:latin typeface="Arial" panose="020B0604020202020204" pitchFamily="34" charset="0"/>
                <a:cs typeface="Arial" panose="020B0604020202020204" pitchFamily="34" charset="0"/>
              </a:rPr>
              <a:t>JULY to SEPTEMBER 2022/2023</a:t>
            </a:r>
            <a:endParaRPr lang="en-ZA"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22364065"/>
              </p:ext>
            </p:extLst>
          </p:nvPr>
        </p:nvGraphicFramePr>
        <p:xfrm>
          <a:off x="658368" y="1453899"/>
          <a:ext cx="11411713" cy="4771409"/>
        </p:xfrm>
        <a:graphic>
          <a:graphicData uri="http://schemas.openxmlformats.org/drawingml/2006/table">
            <a:tbl>
              <a:tblPr firstRow="1" firstCol="1" bandRow="1"/>
              <a:tblGrid>
                <a:gridCol w="1641346">
                  <a:extLst>
                    <a:ext uri="{9D8B030D-6E8A-4147-A177-3AD203B41FA5}">
                      <a16:colId xmlns:a16="http://schemas.microsoft.com/office/drawing/2014/main" val="3997083324"/>
                    </a:ext>
                  </a:extLst>
                </a:gridCol>
                <a:gridCol w="1005488">
                  <a:extLst>
                    <a:ext uri="{9D8B030D-6E8A-4147-A177-3AD203B41FA5}">
                      <a16:colId xmlns:a16="http://schemas.microsoft.com/office/drawing/2014/main" val="2382412254"/>
                    </a:ext>
                  </a:extLst>
                </a:gridCol>
                <a:gridCol w="674704">
                  <a:extLst>
                    <a:ext uri="{9D8B030D-6E8A-4147-A177-3AD203B41FA5}">
                      <a16:colId xmlns:a16="http://schemas.microsoft.com/office/drawing/2014/main" val="3038402773"/>
                    </a:ext>
                  </a:extLst>
                </a:gridCol>
                <a:gridCol w="1039194">
                  <a:extLst>
                    <a:ext uri="{9D8B030D-6E8A-4147-A177-3AD203B41FA5}">
                      <a16:colId xmlns:a16="http://schemas.microsoft.com/office/drawing/2014/main" val="3992615018"/>
                    </a:ext>
                  </a:extLst>
                </a:gridCol>
                <a:gridCol w="987833">
                  <a:extLst>
                    <a:ext uri="{9D8B030D-6E8A-4147-A177-3AD203B41FA5}">
                      <a16:colId xmlns:a16="http://schemas.microsoft.com/office/drawing/2014/main" val="3693844482"/>
                    </a:ext>
                  </a:extLst>
                </a:gridCol>
                <a:gridCol w="1100672">
                  <a:extLst>
                    <a:ext uri="{9D8B030D-6E8A-4147-A177-3AD203B41FA5}">
                      <a16:colId xmlns:a16="http://schemas.microsoft.com/office/drawing/2014/main" val="2929231166"/>
                    </a:ext>
                  </a:extLst>
                </a:gridCol>
                <a:gridCol w="1473262">
                  <a:extLst>
                    <a:ext uri="{9D8B030D-6E8A-4147-A177-3AD203B41FA5}">
                      <a16:colId xmlns:a16="http://schemas.microsoft.com/office/drawing/2014/main" val="3411984490"/>
                    </a:ext>
                  </a:extLst>
                </a:gridCol>
                <a:gridCol w="742482">
                  <a:extLst>
                    <a:ext uri="{9D8B030D-6E8A-4147-A177-3AD203B41FA5}">
                      <a16:colId xmlns:a16="http://schemas.microsoft.com/office/drawing/2014/main" val="3052724020"/>
                    </a:ext>
                  </a:extLst>
                </a:gridCol>
                <a:gridCol w="1047116">
                  <a:extLst>
                    <a:ext uri="{9D8B030D-6E8A-4147-A177-3AD203B41FA5}">
                      <a16:colId xmlns:a16="http://schemas.microsoft.com/office/drawing/2014/main" val="567401746"/>
                    </a:ext>
                  </a:extLst>
                </a:gridCol>
                <a:gridCol w="973334">
                  <a:extLst>
                    <a:ext uri="{9D8B030D-6E8A-4147-A177-3AD203B41FA5}">
                      <a16:colId xmlns:a16="http://schemas.microsoft.com/office/drawing/2014/main" val="2974902463"/>
                    </a:ext>
                  </a:extLst>
                </a:gridCol>
                <a:gridCol w="726282">
                  <a:extLst>
                    <a:ext uri="{9D8B030D-6E8A-4147-A177-3AD203B41FA5}">
                      <a16:colId xmlns:a16="http://schemas.microsoft.com/office/drawing/2014/main" val="2662059478"/>
                    </a:ext>
                  </a:extLst>
                </a:gridCol>
              </a:tblGrid>
              <a:tr h="720937">
                <a:tc>
                  <a:txBody>
                    <a:bodyPr/>
                    <a:lstStyle/>
                    <a:p>
                      <a:pPr algn="r">
                        <a:lnSpc>
                          <a:spcPct val="107000"/>
                        </a:lnSpc>
                        <a:spcAft>
                          <a:spcPts val="0"/>
                        </a:spcAft>
                      </a:pPr>
                      <a:r>
                        <a:rPr lang="en-ZA" sz="16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Instrument Used</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Eastern Cape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Free State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KwaZulu-Natal</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Limpopo</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Mpumalanga</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 West</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Northern Cape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Western Cape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0070C0"/>
                    </a:solidFill>
                  </a:tcPr>
                </a:tc>
                <a:extLst>
                  <a:ext uri="{0D108BD9-81ED-4DB2-BD59-A6C34878D82A}">
                    <a16:rowId xmlns:a16="http://schemas.microsoft.com/office/drawing/2014/main" val="3258633516"/>
                  </a:ext>
                </a:extLst>
              </a:tr>
              <a:tr h="921077">
                <a:tc>
                  <a:txBody>
                    <a:bodyPr/>
                    <a:lstStyle/>
                    <a:p>
                      <a:pPr algn="r">
                        <a:lnSpc>
                          <a:spcPct val="107000"/>
                        </a:lnSpc>
                        <a:spcAft>
                          <a:spcPts val="0"/>
                        </a:spcAft>
                      </a:pPr>
                      <a:r>
                        <a:rPr lang="en-ZA" sz="16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Firearm</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algn="ctr" rtl="0" fontAlgn="ctr"/>
                      <a:r>
                        <a:rPr lang="en-ZA" sz="1600" b="0" i="0" u="none" strike="noStrike" dirty="0">
                          <a:solidFill>
                            <a:srgbClr val="000000"/>
                          </a:solidFill>
                          <a:effectLst/>
                          <a:latin typeface="Arial" panose="020B0604020202020204" pitchFamily="34" charset="0"/>
                        </a:rPr>
                        <a:t>264</a:t>
                      </a:r>
                    </a:p>
                  </a:txBody>
                  <a:tcPr marL="7620" marR="7620" marT="7620" marB="0" anchor="ctr">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40</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768</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961</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62</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96</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85</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6</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526</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fontAlgn="t"/>
                      <a:r>
                        <a:rPr lang="en-ZA" sz="1800" b="1" i="0" u="none" strike="noStrike" dirty="0" smtClean="0">
                          <a:solidFill>
                            <a:schemeClr val="bg1"/>
                          </a:solidFill>
                          <a:effectLst/>
                          <a:latin typeface="Arial" panose="020B0604020202020204" pitchFamily="34" charset="0"/>
                        </a:rPr>
                        <a:t>2 808</a:t>
                      </a:r>
                      <a:endParaRPr lang="en-ZA" sz="1800" b="1" i="0" u="none" strike="noStrike" dirty="0">
                        <a:solidFill>
                          <a:schemeClr val="bg1"/>
                        </a:solidFill>
                        <a:effectLst/>
                        <a:latin typeface="Arial" panose="020B0604020202020204" pitchFamily="34" charset="0"/>
                      </a:endParaRP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3958604671"/>
                  </a:ext>
                </a:extLst>
              </a:tr>
              <a:tr h="466217">
                <a:tc>
                  <a:txBody>
                    <a:bodyPr/>
                    <a:lstStyle/>
                    <a:p>
                      <a:pPr algn="r">
                        <a:lnSpc>
                          <a:spcPct val="107000"/>
                        </a:lnSpc>
                        <a:spcAft>
                          <a:spcPts val="0"/>
                        </a:spcAft>
                      </a:pPr>
                      <a:r>
                        <a:rPr lang="en-ZA" sz="16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Knives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rPr>
                        <a:t>179</a:t>
                      </a:r>
                    </a:p>
                  </a:txBody>
                  <a:tcPr marL="7620" marR="7620" marT="762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47</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162</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204</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34</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39</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51</a:t>
                      </a:r>
                    </a:p>
                  </a:txBody>
                  <a:tcPr marL="7620" marR="7620" marT="7620" marB="0" anchor="ctr">
                    <a:lnL>
                      <a:noFill/>
                    </a:lnL>
                    <a:lnR>
                      <a:noFill/>
                    </a:lnR>
                    <a:lnT>
                      <a:noFill/>
                    </a:lnT>
                    <a:lnB>
                      <a:noFill/>
                    </a:lnB>
                  </a:tcPr>
                </a:tc>
                <a:tc>
                  <a:txBody>
                    <a:bodyPr/>
                    <a:lstStyle/>
                    <a:p>
                      <a:pPr algn="ctr" rtl="0" fontAlgn="ctr"/>
                      <a:r>
                        <a:rPr lang="en-ZA" sz="1600" b="0" i="0" u="none" strike="noStrike" dirty="0">
                          <a:solidFill>
                            <a:srgbClr val="000000"/>
                          </a:solidFill>
                          <a:effectLst/>
                          <a:latin typeface="Arial" panose="020B0604020202020204" pitchFamily="34" charset="0"/>
                        </a:rPr>
                        <a:t>41</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173</a:t>
                      </a:r>
                    </a:p>
                  </a:txBody>
                  <a:tcPr marL="7620" marR="7620" marT="7620" marB="0" anchor="ctr">
                    <a:lnL>
                      <a:noFill/>
                    </a:lnL>
                    <a:lnR>
                      <a:noFill/>
                    </a:lnR>
                    <a:lnT>
                      <a:noFill/>
                    </a:lnT>
                    <a:lnB>
                      <a:noFill/>
                    </a:lnB>
                  </a:tcPr>
                </a:tc>
                <a:tc>
                  <a:txBody>
                    <a:bodyPr/>
                    <a:lstStyle/>
                    <a:p>
                      <a:pPr algn="ctr" fontAlgn="t"/>
                      <a:r>
                        <a:rPr lang="en-ZA" sz="1800" b="1" i="0" u="none" strike="noStrike" dirty="0">
                          <a:solidFill>
                            <a:schemeClr val="bg1"/>
                          </a:solidFill>
                          <a:effectLst/>
                          <a:latin typeface="Arial" panose="020B0604020202020204" pitchFamily="34" charset="0"/>
                        </a:rPr>
                        <a:t>930</a:t>
                      </a:r>
                    </a:p>
                  </a:txBody>
                  <a:tcPr marL="7620" marR="7620" marT="7620" marB="0" anchor="ctr">
                    <a:lnL>
                      <a:noFill/>
                    </a:lnL>
                    <a:lnR>
                      <a:noFill/>
                    </a:lnR>
                    <a:lnT>
                      <a:noFill/>
                    </a:lnT>
                    <a:lnB>
                      <a:noFill/>
                    </a:lnB>
                    <a:solidFill>
                      <a:srgbClr val="0070C0"/>
                    </a:solidFill>
                  </a:tcPr>
                </a:tc>
                <a:extLst>
                  <a:ext uri="{0D108BD9-81ED-4DB2-BD59-A6C34878D82A}">
                    <a16:rowId xmlns:a16="http://schemas.microsoft.com/office/drawing/2014/main" val="4061380417"/>
                  </a:ext>
                </a:extLst>
              </a:tr>
              <a:tr h="809667">
                <a:tc>
                  <a:txBody>
                    <a:bodyPr/>
                    <a:lstStyle/>
                    <a:p>
                      <a:pPr algn="r">
                        <a:lnSpc>
                          <a:spcPct val="107000"/>
                        </a:lnSpc>
                        <a:spcAft>
                          <a:spcPts val="0"/>
                        </a:spcAft>
                      </a:pPr>
                      <a:r>
                        <a:rPr lang="en-ZA" sz="16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Sharp Instrument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rPr>
                        <a:t>105</a:t>
                      </a:r>
                    </a:p>
                  </a:txBody>
                  <a:tcPr marL="7620" marR="7620" marT="762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27</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65</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119</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28</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28</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25</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10</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149</a:t>
                      </a:r>
                    </a:p>
                  </a:txBody>
                  <a:tcPr marL="7620" marR="7620" marT="7620" marB="0" anchor="ctr">
                    <a:lnL>
                      <a:noFill/>
                    </a:lnL>
                    <a:lnR>
                      <a:noFill/>
                    </a:lnR>
                    <a:lnT>
                      <a:noFill/>
                    </a:lnT>
                    <a:lnB>
                      <a:noFill/>
                    </a:lnB>
                    <a:solidFill>
                      <a:srgbClr val="F2F2F2"/>
                    </a:solidFill>
                  </a:tcPr>
                </a:tc>
                <a:tc>
                  <a:txBody>
                    <a:bodyPr/>
                    <a:lstStyle/>
                    <a:p>
                      <a:pPr algn="ctr" fontAlgn="t"/>
                      <a:r>
                        <a:rPr lang="en-ZA" sz="1800" b="1" i="0" u="none" strike="noStrike" dirty="0">
                          <a:solidFill>
                            <a:schemeClr val="bg1"/>
                          </a:solidFill>
                          <a:effectLst/>
                          <a:latin typeface="Arial" panose="020B0604020202020204" pitchFamily="34" charset="0"/>
                        </a:rPr>
                        <a:t>556</a:t>
                      </a:r>
                    </a:p>
                  </a:txBody>
                  <a:tcPr marL="7620" marR="7620" marT="7620" marB="0" anchor="ctr">
                    <a:lnL>
                      <a:noFill/>
                    </a:lnL>
                    <a:lnR>
                      <a:noFill/>
                    </a:lnR>
                    <a:lnT>
                      <a:noFill/>
                    </a:lnT>
                    <a:lnB>
                      <a:noFill/>
                    </a:lnB>
                    <a:solidFill>
                      <a:srgbClr val="0070C0"/>
                    </a:solidFill>
                  </a:tcPr>
                </a:tc>
                <a:extLst>
                  <a:ext uri="{0D108BD9-81ED-4DB2-BD59-A6C34878D82A}">
                    <a16:rowId xmlns:a16="http://schemas.microsoft.com/office/drawing/2014/main" val="3723458212"/>
                  </a:ext>
                </a:extLst>
              </a:tr>
              <a:tr h="466217">
                <a:tc>
                  <a:txBody>
                    <a:bodyPr/>
                    <a:lstStyle/>
                    <a:p>
                      <a:pPr algn="r">
                        <a:lnSpc>
                          <a:spcPct val="107000"/>
                        </a:lnSpc>
                        <a:spcAft>
                          <a:spcPts val="0"/>
                        </a:spcAft>
                      </a:pPr>
                      <a:r>
                        <a:rPr lang="en-ZA" sz="16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Blunt Instrument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rPr>
                        <a:t>60</a:t>
                      </a:r>
                    </a:p>
                  </a:txBody>
                  <a:tcPr marL="7620" marR="7620" marT="762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10</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20</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48</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8</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13</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6</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4</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15</a:t>
                      </a:r>
                    </a:p>
                  </a:txBody>
                  <a:tcPr marL="7620" marR="7620" marT="7620" marB="0" anchor="ctr">
                    <a:lnL>
                      <a:noFill/>
                    </a:lnL>
                    <a:lnR>
                      <a:noFill/>
                    </a:lnR>
                    <a:lnT>
                      <a:noFill/>
                    </a:lnT>
                    <a:lnB>
                      <a:noFill/>
                    </a:lnB>
                  </a:tcPr>
                </a:tc>
                <a:tc>
                  <a:txBody>
                    <a:bodyPr/>
                    <a:lstStyle/>
                    <a:p>
                      <a:pPr algn="ctr" fontAlgn="t"/>
                      <a:r>
                        <a:rPr lang="en-ZA" sz="1800" b="1" i="0" u="none" strike="noStrike" dirty="0">
                          <a:solidFill>
                            <a:schemeClr val="bg1"/>
                          </a:solidFill>
                          <a:effectLst/>
                          <a:latin typeface="Arial" panose="020B0604020202020204" pitchFamily="34" charset="0"/>
                        </a:rPr>
                        <a:t>184</a:t>
                      </a:r>
                    </a:p>
                  </a:txBody>
                  <a:tcPr marL="7620" marR="7620" marT="7620" marB="0" anchor="ctr">
                    <a:lnL>
                      <a:noFill/>
                    </a:lnL>
                    <a:lnR>
                      <a:noFill/>
                    </a:lnR>
                    <a:lnT>
                      <a:noFill/>
                    </a:lnT>
                    <a:lnB>
                      <a:noFill/>
                    </a:lnB>
                    <a:solidFill>
                      <a:srgbClr val="0070C0"/>
                    </a:solidFill>
                  </a:tcPr>
                </a:tc>
                <a:extLst>
                  <a:ext uri="{0D108BD9-81ED-4DB2-BD59-A6C34878D82A}">
                    <a16:rowId xmlns:a16="http://schemas.microsoft.com/office/drawing/2014/main" val="2468715397"/>
                  </a:ext>
                </a:extLst>
              </a:tr>
              <a:tr h="466217">
                <a:tc>
                  <a:txBody>
                    <a:bodyPr/>
                    <a:lstStyle/>
                    <a:p>
                      <a:pPr algn="r">
                        <a:lnSpc>
                          <a:spcPct val="107000"/>
                        </a:lnSpc>
                        <a:spcAft>
                          <a:spcPts val="0"/>
                        </a:spcAft>
                      </a:pPr>
                      <a:r>
                        <a:rPr lang="en-ZA" sz="16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Body part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rPr>
                        <a:t>13</a:t>
                      </a:r>
                    </a:p>
                  </a:txBody>
                  <a:tcPr marL="7620" marR="7620" marT="762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600" b="0" i="0" u="none" strike="noStrike" dirty="0">
                          <a:solidFill>
                            <a:srgbClr val="000000"/>
                          </a:solidFill>
                          <a:effectLst/>
                          <a:latin typeface="Arial" panose="020B0604020202020204" pitchFamily="34" charset="0"/>
                        </a:rPr>
                        <a:t>6</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44</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24</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4</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10</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9</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5</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19</a:t>
                      </a:r>
                    </a:p>
                  </a:txBody>
                  <a:tcPr marL="7620" marR="7620" marT="7620" marB="0" anchor="ctr">
                    <a:lnL>
                      <a:noFill/>
                    </a:lnL>
                    <a:lnR>
                      <a:noFill/>
                    </a:lnR>
                    <a:lnT>
                      <a:noFill/>
                    </a:lnT>
                    <a:lnB>
                      <a:noFill/>
                    </a:lnB>
                    <a:solidFill>
                      <a:srgbClr val="F2F2F2"/>
                    </a:solidFill>
                  </a:tcPr>
                </a:tc>
                <a:tc>
                  <a:txBody>
                    <a:bodyPr/>
                    <a:lstStyle/>
                    <a:p>
                      <a:pPr algn="ctr" fontAlgn="t"/>
                      <a:r>
                        <a:rPr lang="en-ZA" sz="1800" b="1" i="0" u="none" strike="noStrike" dirty="0">
                          <a:solidFill>
                            <a:schemeClr val="bg1"/>
                          </a:solidFill>
                          <a:effectLst/>
                          <a:latin typeface="Arial" panose="020B0604020202020204" pitchFamily="34" charset="0"/>
                        </a:rPr>
                        <a:t>134</a:t>
                      </a:r>
                    </a:p>
                  </a:txBody>
                  <a:tcPr marL="7620" marR="7620" marT="7620" marB="0" anchor="ctr">
                    <a:lnL>
                      <a:noFill/>
                    </a:lnL>
                    <a:lnR>
                      <a:noFill/>
                    </a:lnR>
                    <a:lnT>
                      <a:noFill/>
                    </a:lnT>
                    <a:lnB>
                      <a:noFill/>
                    </a:lnB>
                    <a:solidFill>
                      <a:srgbClr val="0070C0"/>
                    </a:solidFill>
                  </a:tcPr>
                </a:tc>
                <a:extLst>
                  <a:ext uri="{0D108BD9-81ED-4DB2-BD59-A6C34878D82A}">
                    <a16:rowId xmlns:a16="http://schemas.microsoft.com/office/drawing/2014/main" val="650928075"/>
                  </a:ext>
                </a:extLst>
              </a:tr>
              <a:tr h="921077">
                <a:tc>
                  <a:txBody>
                    <a:bodyPr/>
                    <a:lstStyle/>
                    <a:p>
                      <a:pPr algn="r">
                        <a:lnSpc>
                          <a:spcPct val="107000"/>
                        </a:lnSpc>
                        <a:spcAft>
                          <a:spcPts val="0"/>
                        </a:spcAft>
                      </a:pPr>
                      <a:r>
                        <a:rPr lang="en-ZA" sz="16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Stone/ Brick/ Rock</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rPr>
                        <a:t>11</a:t>
                      </a:r>
                    </a:p>
                  </a:txBody>
                  <a:tcPr marL="7620" marR="7620" marT="762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3</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29</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21</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13</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10</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3</a:t>
                      </a:r>
                    </a:p>
                  </a:txBody>
                  <a:tcPr marL="7620" marR="7620" marT="7620" marB="0" anchor="ctr">
                    <a:lnL>
                      <a:noFill/>
                    </a:lnL>
                    <a:lnR>
                      <a:noFill/>
                    </a:lnR>
                    <a:lnT>
                      <a:noFill/>
                    </a:lnT>
                    <a:lnB>
                      <a:noFill/>
                    </a:lnB>
                  </a:tcPr>
                </a:tc>
                <a:tc>
                  <a:txBody>
                    <a:bodyPr/>
                    <a:lstStyle/>
                    <a:p>
                      <a:pPr algn="ctr" rtl="0" fontAlgn="ctr"/>
                      <a:r>
                        <a:rPr lang="en-ZA" sz="1600" b="0" i="0" u="none" strike="noStrike" dirty="0" smtClean="0">
                          <a:solidFill>
                            <a:srgbClr val="000000"/>
                          </a:solidFill>
                          <a:effectLst/>
                          <a:latin typeface="Arial" panose="020B0604020202020204" pitchFamily="34" charset="0"/>
                        </a:rPr>
                        <a:t>0</a:t>
                      </a:r>
                      <a:endParaRPr lang="en-ZA" sz="1600" b="0" i="0" u="none" strike="noStrike" dirty="0">
                        <a:solidFill>
                          <a:srgbClr val="000000"/>
                        </a:solidFill>
                        <a:effectLst/>
                        <a:latin typeface="Arial" panose="020B0604020202020204" pitchFamily="34" charset="0"/>
                      </a:endParaRP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19</a:t>
                      </a:r>
                    </a:p>
                  </a:txBody>
                  <a:tcPr marL="7620" marR="7620" marT="7620" marB="0" anchor="ctr">
                    <a:lnL>
                      <a:noFill/>
                    </a:lnL>
                    <a:lnR>
                      <a:noFill/>
                    </a:lnR>
                    <a:lnT>
                      <a:noFill/>
                    </a:lnT>
                    <a:lnB>
                      <a:noFill/>
                    </a:lnB>
                  </a:tcPr>
                </a:tc>
                <a:tc>
                  <a:txBody>
                    <a:bodyPr/>
                    <a:lstStyle/>
                    <a:p>
                      <a:pPr algn="ctr" fontAlgn="t"/>
                      <a:r>
                        <a:rPr lang="en-ZA" sz="1800" b="1" i="0" u="none" strike="noStrike" dirty="0">
                          <a:solidFill>
                            <a:schemeClr val="bg1"/>
                          </a:solidFill>
                          <a:effectLst/>
                          <a:latin typeface="Arial" panose="020B0604020202020204" pitchFamily="34" charset="0"/>
                        </a:rPr>
                        <a:t>109</a:t>
                      </a:r>
                    </a:p>
                  </a:txBody>
                  <a:tcPr marL="7620" marR="7620" marT="7620" marB="0" anchor="ctr">
                    <a:lnL>
                      <a:noFill/>
                    </a:lnL>
                    <a:lnR>
                      <a:noFill/>
                    </a:lnR>
                    <a:lnT>
                      <a:noFill/>
                    </a:lnT>
                    <a:lnB>
                      <a:noFill/>
                    </a:lnB>
                    <a:solidFill>
                      <a:srgbClr val="0070C0"/>
                    </a:solidFill>
                  </a:tcPr>
                </a:tc>
                <a:extLst>
                  <a:ext uri="{0D108BD9-81ED-4DB2-BD59-A6C34878D82A}">
                    <a16:rowId xmlns:a16="http://schemas.microsoft.com/office/drawing/2014/main" val="1317369305"/>
                  </a:ext>
                </a:extLst>
              </a:tr>
            </a:tbl>
          </a:graphicData>
        </a:graphic>
      </p:graphicFrame>
      <p:sp>
        <p:nvSpPr>
          <p:cNvPr id="4" name="Slide Number Placeholder 3"/>
          <p:cNvSpPr>
            <a:spLocks noGrp="1"/>
          </p:cNvSpPr>
          <p:nvPr>
            <p:ph type="sldNum" sz="quarter" idx="12"/>
          </p:nvPr>
        </p:nvSpPr>
        <p:spPr/>
        <p:txBody>
          <a:bodyPr/>
          <a:lstStyle/>
          <a:p>
            <a:fld id="{70AAA570-3596-44A9-950A-E638EE719369}" type="slidenum">
              <a:rPr lang="en-ZA" smtClean="0"/>
              <a:pPr/>
              <a:t>20</a:t>
            </a:fld>
            <a:endParaRPr lang="en-ZA" dirty="0"/>
          </a:p>
        </p:txBody>
      </p:sp>
      <p:sp>
        <p:nvSpPr>
          <p:cNvPr id="6" name="TextBox 5"/>
          <p:cNvSpPr txBox="1"/>
          <p:nvPr/>
        </p:nvSpPr>
        <p:spPr>
          <a:xfrm>
            <a:off x="795528" y="6470704"/>
            <a:ext cx="25447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Sample size: murder </a:t>
            </a:r>
            <a:r>
              <a:rPr kumimoji="0" lang="en-ZA"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6 342 Counts</a:t>
            </a:r>
            <a:endPar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0572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391" y="0"/>
            <a:ext cx="11110609" cy="1177047"/>
          </a:xfrm>
        </p:spPr>
        <p:txBody>
          <a:bodyPr/>
          <a:lstStyle/>
          <a:p>
            <a:r>
              <a:rPr lang="en-ZA" sz="2000" dirty="0">
                <a:latin typeface="Arial" panose="020B0604020202020204" pitchFamily="34" charset="0"/>
                <a:cs typeface="Arial" panose="020B0604020202020204" pitchFamily="34" charset="0"/>
              </a:rPr>
              <a:t>MURDER OF MEMBERS OF THE POLICE</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ON/OFF DUTY MEMBERS</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TREND OVER THREE-MONTH PERIOD</a:t>
            </a:r>
            <a:endParaRPr lang="en-ZA" sz="2000" dirty="0"/>
          </a:p>
        </p:txBody>
      </p:sp>
      <p:sp>
        <p:nvSpPr>
          <p:cNvPr id="4" name="Slide Number Placeholder 3"/>
          <p:cNvSpPr>
            <a:spLocks noGrp="1"/>
          </p:cNvSpPr>
          <p:nvPr>
            <p:ph type="sldNum" sz="quarter" idx="12"/>
          </p:nvPr>
        </p:nvSpPr>
        <p:spPr>
          <a:xfrm>
            <a:off x="11811000" y="6567948"/>
            <a:ext cx="317090" cy="1967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graphicFrame>
        <p:nvGraphicFramePr>
          <p:cNvPr id="8" name="Chart 7"/>
          <p:cNvGraphicFramePr>
            <a:graphicFrameLocks/>
          </p:cNvGraphicFramePr>
          <p:nvPr>
            <p:extLst>
              <p:ext uri="{D42A27DB-BD31-4B8C-83A1-F6EECF244321}">
                <p14:modId xmlns:p14="http://schemas.microsoft.com/office/powerpoint/2010/main" val="509551083"/>
              </p:ext>
            </p:extLst>
          </p:nvPr>
        </p:nvGraphicFramePr>
        <p:xfrm>
          <a:off x="700391" y="931818"/>
          <a:ext cx="10719449" cy="3230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92416259"/>
              </p:ext>
            </p:extLst>
          </p:nvPr>
        </p:nvGraphicFramePr>
        <p:xfrm>
          <a:off x="957945" y="4258491"/>
          <a:ext cx="10543176" cy="940525"/>
        </p:xfrm>
        <a:graphic>
          <a:graphicData uri="http://schemas.openxmlformats.org/drawingml/2006/table">
            <a:tbl>
              <a:tblPr firstRow="1" firstCol="1" bandRow="1"/>
              <a:tblGrid>
                <a:gridCol w="1506168">
                  <a:extLst>
                    <a:ext uri="{9D8B030D-6E8A-4147-A177-3AD203B41FA5}">
                      <a16:colId xmlns:a16="http://schemas.microsoft.com/office/drawing/2014/main" val="1512609972"/>
                    </a:ext>
                  </a:extLst>
                </a:gridCol>
                <a:gridCol w="1506168">
                  <a:extLst>
                    <a:ext uri="{9D8B030D-6E8A-4147-A177-3AD203B41FA5}">
                      <a16:colId xmlns:a16="http://schemas.microsoft.com/office/drawing/2014/main" val="3682452196"/>
                    </a:ext>
                  </a:extLst>
                </a:gridCol>
                <a:gridCol w="1506168">
                  <a:extLst>
                    <a:ext uri="{9D8B030D-6E8A-4147-A177-3AD203B41FA5}">
                      <a16:colId xmlns:a16="http://schemas.microsoft.com/office/drawing/2014/main" val="1031295016"/>
                    </a:ext>
                  </a:extLst>
                </a:gridCol>
                <a:gridCol w="1506168">
                  <a:extLst>
                    <a:ext uri="{9D8B030D-6E8A-4147-A177-3AD203B41FA5}">
                      <a16:colId xmlns:a16="http://schemas.microsoft.com/office/drawing/2014/main" val="2536515895"/>
                    </a:ext>
                  </a:extLst>
                </a:gridCol>
                <a:gridCol w="1506168">
                  <a:extLst>
                    <a:ext uri="{9D8B030D-6E8A-4147-A177-3AD203B41FA5}">
                      <a16:colId xmlns:a16="http://schemas.microsoft.com/office/drawing/2014/main" val="353427068"/>
                    </a:ext>
                  </a:extLst>
                </a:gridCol>
                <a:gridCol w="1506168">
                  <a:extLst>
                    <a:ext uri="{9D8B030D-6E8A-4147-A177-3AD203B41FA5}">
                      <a16:colId xmlns:a16="http://schemas.microsoft.com/office/drawing/2014/main" val="442159784"/>
                    </a:ext>
                  </a:extLst>
                </a:gridCol>
                <a:gridCol w="1506168">
                  <a:extLst>
                    <a:ext uri="{9D8B030D-6E8A-4147-A177-3AD203B41FA5}">
                      <a16:colId xmlns:a16="http://schemas.microsoft.com/office/drawing/2014/main" val="3301740075"/>
                    </a:ext>
                  </a:extLst>
                </a:gridCol>
              </a:tblGrid>
              <a:tr h="361705">
                <a:tc>
                  <a:txBody>
                    <a:bodyPr/>
                    <a:lstStyle/>
                    <a:p>
                      <a:pPr algn="r">
                        <a:lnSpc>
                          <a:spcPct val="107000"/>
                        </a:lnSpc>
                        <a:spcAft>
                          <a:spcPts val="0"/>
                        </a:spcAft>
                      </a:pPr>
                      <a:r>
                        <a:rPr lang="en-ZA" sz="14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Jul to Sept</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Eastern Cape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Gauteng</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KwaZulu-Natal</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Mpumalanga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RSA</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chemeClr val="tx1"/>
                    </a:solidFill>
                  </a:tcPr>
                </a:tc>
                <a:extLst>
                  <a:ext uri="{0D108BD9-81ED-4DB2-BD59-A6C34878D82A}">
                    <a16:rowId xmlns:a16="http://schemas.microsoft.com/office/drawing/2014/main" val="2508743854"/>
                  </a:ext>
                </a:extLst>
              </a:tr>
              <a:tr h="289410">
                <a:tc>
                  <a:txBody>
                    <a:bodyPr/>
                    <a:lstStyle/>
                    <a:p>
                      <a:pPr algn="r">
                        <a:lnSpc>
                          <a:spcPct val="107000"/>
                        </a:lnSpc>
                        <a:spcAft>
                          <a:spcPts val="0"/>
                        </a:spcAft>
                      </a:pPr>
                      <a:r>
                        <a:rPr lang="en-ZA" sz="14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Off duty</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18</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chemeClr val="tx1"/>
                    </a:solidFill>
                  </a:tcPr>
                </a:tc>
                <a:extLst>
                  <a:ext uri="{0D108BD9-81ED-4DB2-BD59-A6C34878D82A}">
                    <a16:rowId xmlns:a16="http://schemas.microsoft.com/office/drawing/2014/main" val="3879325344"/>
                  </a:ext>
                </a:extLst>
              </a:tr>
              <a:tr h="289410">
                <a:tc>
                  <a:txBody>
                    <a:bodyPr/>
                    <a:lstStyle/>
                    <a:p>
                      <a:pPr algn="r">
                        <a:lnSpc>
                          <a:spcPct val="107000"/>
                        </a:lnSpc>
                        <a:spcAft>
                          <a:spcPts val="0"/>
                        </a:spcAft>
                      </a:pPr>
                      <a:r>
                        <a:rPr lang="en-ZA" sz="14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duty</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tx1"/>
                    </a:solidFill>
                  </a:tcPr>
                </a:tc>
                <a:extLst>
                  <a:ext uri="{0D108BD9-81ED-4DB2-BD59-A6C34878D82A}">
                    <a16:rowId xmlns:a16="http://schemas.microsoft.com/office/drawing/2014/main" val="156147106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05436807"/>
              </p:ext>
            </p:extLst>
          </p:nvPr>
        </p:nvGraphicFramePr>
        <p:xfrm>
          <a:off x="957945" y="5294808"/>
          <a:ext cx="10644777" cy="1328904"/>
        </p:xfrm>
        <a:graphic>
          <a:graphicData uri="http://schemas.openxmlformats.org/drawingml/2006/table">
            <a:tbl>
              <a:tblPr firstRow="1" firstCol="1" bandRow="1"/>
              <a:tblGrid>
                <a:gridCol w="1182753">
                  <a:extLst>
                    <a:ext uri="{9D8B030D-6E8A-4147-A177-3AD203B41FA5}">
                      <a16:colId xmlns:a16="http://schemas.microsoft.com/office/drawing/2014/main" val="3574377139"/>
                    </a:ext>
                  </a:extLst>
                </a:gridCol>
                <a:gridCol w="1182753">
                  <a:extLst>
                    <a:ext uri="{9D8B030D-6E8A-4147-A177-3AD203B41FA5}">
                      <a16:colId xmlns:a16="http://schemas.microsoft.com/office/drawing/2014/main" val="2713651022"/>
                    </a:ext>
                  </a:extLst>
                </a:gridCol>
                <a:gridCol w="1182753">
                  <a:extLst>
                    <a:ext uri="{9D8B030D-6E8A-4147-A177-3AD203B41FA5}">
                      <a16:colId xmlns:a16="http://schemas.microsoft.com/office/drawing/2014/main" val="1872582203"/>
                    </a:ext>
                  </a:extLst>
                </a:gridCol>
                <a:gridCol w="1182753">
                  <a:extLst>
                    <a:ext uri="{9D8B030D-6E8A-4147-A177-3AD203B41FA5}">
                      <a16:colId xmlns:a16="http://schemas.microsoft.com/office/drawing/2014/main" val="339971297"/>
                    </a:ext>
                  </a:extLst>
                </a:gridCol>
                <a:gridCol w="1026803">
                  <a:extLst>
                    <a:ext uri="{9D8B030D-6E8A-4147-A177-3AD203B41FA5}">
                      <a16:colId xmlns:a16="http://schemas.microsoft.com/office/drawing/2014/main" val="1502893899"/>
                    </a:ext>
                  </a:extLst>
                </a:gridCol>
                <a:gridCol w="1338703">
                  <a:extLst>
                    <a:ext uri="{9D8B030D-6E8A-4147-A177-3AD203B41FA5}">
                      <a16:colId xmlns:a16="http://schemas.microsoft.com/office/drawing/2014/main" val="3221554852"/>
                    </a:ext>
                  </a:extLst>
                </a:gridCol>
                <a:gridCol w="1182753">
                  <a:extLst>
                    <a:ext uri="{9D8B030D-6E8A-4147-A177-3AD203B41FA5}">
                      <a16:colId xmlns:a16="http://schemas.microsoft.com/office/drawing/2014/main" val="2222899677"/>
                    </a:ext>
                  </a:extLst>
                </a:gridCol>
                <a:gridCol w="1182753">
                  <a:extLst>
                    <a:ext uri="{9D8B030D-6E8A-4147-A177-3AD203B41FA5}">
                      <a16:colId xmlns:a16="http://schemas.microsoft.com/office/drawing/2014/main" val="598057497"/>
                    </a:ext>
                  </a:extLst>
                </a:gridCol>
                <a:gridCol w="1182753">
                  <a:extLst>
                    <a:ext uri="{9D8B030D-6E8A-4147-A177-3AD203B41FA5}">
                      <a16:colId xmlns:a16="http://schemas.microsoft.com/office/drawing/2014/main" val="2050512262"/>
                    </a:ext>
                  </a:extLst>
                </a:gridCol>
              </a:tblGrid>
              <a:tr h="487869">
                <a:tc>
                  <a:txBody>
                    <a:bodyPr/>
                    <a:lstStyle/>
                    <a:p>
                      <a:pPr algn="r">
                        <a:lnSpc>
                          <a:spcPct val="107000"/>
                        </a:lnSpc>
                        <a:spcAft>
                          <a:spcPts val="0"/>
                        </a:spcAft>
                      </a:pPr>
                      <a:r>
                        <a:rPr lang="en-ZA" sz="1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Eastern Cape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Free State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Gauteng</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KwaZulu-Natal</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Mpumalanga</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 West</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RSA</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chemeClr val="tx1"/>
                    </a:solidFill>
                  </a:tcPr>
                </a:tc>
                <a:extLst>
                  <a:ext uri="{0D108BD9-81ED-4DB2-BD59-A6C34878D82A}">
                    <a16:rowId xmlns:a16="http://schemas.microsoft.com/office/drawing/2014/main" val="1856232183"/>
                  </a:ext>
                </a:extLst>
              </a:tr>
              <a:tr h="280345">
                <a:tc>
                  <a:txBody>
                    <a:bodyPr/>
                    <a:lstStyle/>
                    <a:p>
                      <a:pPr algn="r">
                        <a:lnSpc>
                          <a:spcPct val="107000"/>
                        </a:lnSpc>
                        <a:spcAft>
                          <a:spcPts val="0"/>
                        </a:spcAft>
                      </a:pPr>
                      <a:r>
                        <a:rPr lang="en-ZA" sz="14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2021/2022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24</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chemeClr val="tx1"/>
                    </a:solidFill>
                  </a:tcPr>
                </a:tc>
                <a:extLst>
                  <a:ext uri="{0D108BD9-81ED-4DB2-BD59-A6C34878D82A}">
                    <a16:rowId xmlns:a16="http://schemas.microsoft.com/office/drawing/2014/main" val="2249073908"/>
                  </a:ext>
                </a:extLst>
              </a:tr>
              <a:tr h="280345">
                <a:tc>
                  <a:txBody>
                    <a:bodyPr/>
                    <a:lstStyle/>
                    <a:p>
                      <a:pPr algn="r">
                        <a:lnSpc>
                          <a:spcPct val="107000"/>
                        </a:lnSpc>
                        <a:spcAft>
                          <a:spcPts val="0"/>
                        </a:spcAft>
                      </a:pPr>
                      <a:r>
                        <a:rPr lang="en-ZA" sz="14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2022/2023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22</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tx1"/>
                    </a:solidFill>
                  </a:tcPr>
                </a:tc>
                <a:extLst>
                  <a:ext uri="{0D108BD9-81ED-4DB2-BD59-A6C34878D82A}">
                    <a16:rowId xmlns:a16="http://schemas.microsoft.com/office/drawing/2014/main" val="1645980382"/>
                  </a:ext>
                </a:extLst>
              </a:tr>
              <a:tr h="280345">
                <a:tc>
                  <a:txBody>
                    <a:bodyPr/>
                    <a:lstStyle/>
                    <a:p>
                      <a:pPr algn="r">
                        <a:lnSpc>
                          <a:spcPct val="107000"/>
                        </a:lnSpc>
                        <a:spcAft>
                          <a:spcPts val="0"/>
                        </a:spcAft>
                      </a:pPr>
                      <a:r>
                        <a:rPr lang="en-ZA" sz="14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Case diff</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ZA" sz="14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07000"/>
                        </a:lnSpc>
                        <a:spcAft>
                          <a:spcPts val="0"/>
                        </a:spcAft>
                      </a:pPr>
                      <a:r>
                        <a:rPr lang="en-ZA" sz="14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4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400" b="1" dirty="0" smtClean="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b="1"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4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4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tx1"/>
                    </a:solidFill>
                  </a:tcPr>
                </a:tc>
                <a:extLst>
                  <a:ext uri="{0D108BD9-81ED-4DB2-BD59-A6C34878D82A}">
                    <a16:rowId xmlns:a16="http://schemas.microsoft.com/office/drawing/2014/main" val="1887756371"/>
                  </a:ext>
                </a:extLst>
              </a:tr>
            </a:tbl>
          </a:graphicData>
        </a:graphic>
      </p:graphicFrame>
    </p:spTree>
    <p:extLst>
      <p:ext uri="{BB962C8B-B14F-4D97-AF65-F5344CB8AC3E}">
        <p14:creationId xmlns:p14="http://schemas.microsoft.com/office/powerpoint/2010/main" val="3250379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757" y="229616"/>
            <a:ext cx="11052243" cy="940556"/>
          </a:xfrm>
        </p:spPr>
        <p:txBody>
          <a:bodyPr/>
          <a:lstStyle/>
          <a:p>
            <a:r>
              <a:rPr lang="en-ZA" sz="2000" dirty="0">
                <a:latin typeface="Arial" panose="020B0604020202020204" pitchFamily="34" charset="0"/>
                <a:cs typeface="Arial" panose="020B0604020202020204" pitchFamily="34" charset="0"/>
              </a:rPr>
              <a:t>MURDERS OF FARMING COMMUNITY </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TREND OVER THREE-MONTH PERIOD</a:t>
            </a:r>
            <a:endParaRPr lang="en-ZA" sz="2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graphicFrame>
        <p:nvGraphicFramePr>
          <p:cNvPr id="10" name="Diagram 9"/>
          <p:cNvGraphicFramePr/>
          <p:nvPr>
            <p:extLst>
              <p:ext uri="{D42A27DB-BD31-4B8C-83A1-F6EECF244321}">
                <p14:modId xmlns:p14="http://schemas.microsoft.com/office/powerpoint/2010/main" val="2819132689"/>
              </p:ext>
            </p:extLst>
          </p:nvPr>
        </p:nvGraphicFramePr>
        <p:xfrm>
          <a:off x="9335294" y="1230672"/>
          <a:ext cx="2582386" cy="5221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65217891"/>
              </p:ext>
            </p:extLst>
          </p:nvPr>
        </p:nvGraphicFramePr>
        <p:xfrm>
          <a:off x="436880" y="4251959"/>
          <a:ext cx="8778239" cy="2248640"/>
        </p:xfrm>
        <a:graphic>
          <a:graphicData uri="http://schemas.openxmlformats.org/drawingml/2006/table">
            <a:tbl>
              <a:tblPr firstRow="1" firstCol="1" bandRow="1"/>
              <a:tblGrid>
                <a:gridCol w="1105747">
                  <a:extLst>
                    <a:ext uri="{9D8B030D-6E8A-4147-A177-3AD203B41FA5}">
                      <a16:colId xmlns:a16="http://schemas.microsoft.com/office/drawing/2014/main" val="3970545342"/>
                    </a:ext>
                  </a:extLst>
                </a:gridCol>
                <a:gridCol w="184969">
                  <a:extLst>
                    <a:ext uri="{9D8B030D-6E8A-4147-A177-3AD203B41FA5}">
                      <a16:colId xmlns:a16="http://schemas.microsoft.com/office/drawing/2014/main" val="4200004067"/>
                    </a:ext>
                  </a:extLst>
                </a:gridCol>
                <a:gridCol w="769301">
                  <a:extLst>
                    <a:ext uri="{9D8B030D-6E8A-4147-A177-3AD203B41FA5}">
                      <a16:colId xmlns:a16="http://schemas.microsoft.com/office/drawing/2014/main" val="916139707"/>
                    </a:ext>
                  </a:extLst>
                </a:gridCol>
                <a:gridCol w="759685">
                  <a:extLst>
                    <a:ext uri="{9D8B030D-6E8A-4147-A177-3AD203B41FA5}">
                      <a16:colId xmlns:a16="http://schemas.microsoft.com/office/drawing/2014/main" val="301925098"/>
                    </a:ext>
                  </a:extLst>
                </a:gridCol>
                <a:gridCol w="817382">
                  <a:extLst>
                    <a:ext uri="{9D8B030D-6E8A-4147-A177-3AD203B41FA5}">
                      <a16:colId xmlns:a16="http://schemas.microsoft.com/office/drawing/2014/main" val="1320099911"/>
                    </a:ext>
                  </a:extLst>
                </a:gridCol>
                <a:gridCol w="673138">
                  <a:extLst>
                    <a:ext uri="{9D8B030D-6E8A-4147-A177-3AD203B41FA5}">
                      <a16:colId xmlns:a16="http://schemas.microsoft.com/office/drawing/2014/main" val="3689501547"/>
                    </a:ext>
                  </a:extLst>
                </a:gridCol>
                <a:gridCol w="631771">
                  <a:extLst>
                    <a:ext uri="{9D8B030D-6E8A-4147-A177-3AD203B41FA5}">
                      <a16:colId xmlns:a16="http://schemas.microsoft.com/office/drawing/2014/main" val="183893960"/>
                    </a:ext>
                  </a:extLst>
                </a:gridCol>
                <a:gridCol w="185612">
                  <a:extLst>
                    <a:ext uri="{9D8B030D-6E8A-4147-A177-3AD203B41FA5}">
                      <a16:colId xmlns:a16="http://schemas.microsoft.com/office/drawing/2014/main" val="1071063180"/>
                    </a:ext>
                  </a:extLst>
                </a:gridCol>
                <a:gridCol w="740452">
                  <a:extLst>
                    <a:ext uri="{9D8B030D-6E8A-4147-A177-3AD203B41FA5}">
                      <a16:colId xmlns:a16="http://schemas.microsoft.com/office/drawing/2014/main" val="3504850528"/>
                    </a:ext>
                  </a:extLst>
                </a:gridCol>
                <a:gridCol w="817382">
                  <a:extLst>
                    <a:ext uri="{9D8B030D-6E8A-4147-A177-3AD203B41FA5}">
                      <a16:colId xmlns:a16="http://schemas.microsoft.com/office/drawing/2014/main" val="133540060"/>
                    </a:ext>
                  </a:extLst>
                </a:gridCol>
                <a:gridCol w="558302">
                  <a:extLst>
                    <a:ext uri="{9D8B030D-6E8A-4147-A177-3AD203B41FA5}">
                      <a16:colId xmlns:a16="http://schemas.microsoft.com/office/drawing/2014/main" val="902673524"/>
                    </a:ext>
                  </a:extLst>
                </a:gridCol>
                <a:gridCol w="767249">
                  <a:extLst>
                    <a:ext uri="{9D8B030D-6E8A-4147-A177-3AD203B41FA5}">
                      <a16:colId xmlns:a16="http://schemas.microsoft.com/office/drawing/2014/main" val="2836123820"/>
                    </a:ext>
                  </a:extLst>
                </a:gridCol>
                <a:gridCol w="767249">
                  <a:extLst>
                    <a:ext uri="{9D8B030D-6E8A-4147-A177-3AD203B41FA5}">
                      <a16:colId xmlns:a16="http://schemas.microsoft.com/office/drawing/2014/main" val="222269476"/>
                    </a:ext>
                  </a:extLst>
                </a:gridCol>
              </a:tblGrid>
              <a:tr h="215849">
                <a:tc>
                  <a:txBody>
                    <a:bodyPr/>
                    <a:lstStyle/>
                    <a:p>
                      <a:pPr algn="r">
                        <a:lnSpc>
                          <a:spcPct val="107000"/>
                        </a:lnSpc>
                        <a:spcAft>
                          <a:spcPts val="0"/>
                        </a:spcAft>
                      </a:pPr>
                      <a:r>
                        <a:rPr lang="en-ZA"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gridSpan="2">
                  <a:txBody>
                    <a:bodyPr/>
                    <a:lstStyle/>
                    <a:p>
                      <a:pPr algn="ct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hMerge="1">
                  <a:txBody>
                    <a:bodyPr/>
                    <a:lstStyle/>
                    <a:p>
                      <a:endParaRPr lang="en-ZA"/>
                    </a:p>
                  </a:txBody>
                  <a:tcPr/>
                </a:tc>
                <a:tc>
                  <a:txBody>
                    <a:bodyPr/>
                    <a:lstStyle/>
                    <a:p>
                      <a:pPr algn="ct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FS</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GP</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KZN</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LP</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gridSpan="2">
                  <a:txBody>
                    <a:bodyPr/>
                    <a:lstStyle/>
                    <a:p>
                      <a:pPr algn="ct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hMerge="1">
                  <a:txBody>
                    <a:bodyPr/>
                    <a:lstStyle/>
                    <a:p>
                      <a:endParaRPr lang="en-ZA"/>
                    </a:p>
                  </a:txBody>
                  <a:tcPr/>
                </a:tc>
                <a:tc>
                  <a:txBody>
                    <a:bodyPr/>
                    <a:lstStyle/>
                    <a:p>
                      <a:pPr algn="ct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NW</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NC</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WC</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RSA</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chemeClr val="tx1"/>
                    </a:solidFill>
                  </a:tcPr>
                </a:tc>
                <a:extLst>
                  <a:ext uri="{0D108BD9-81ED-4DB2-BD59-A6C34878D82A}">
                    <a16:rowId xmlns:a16="http://schemas.microsoft.com/office/drawing/2014/main" val="3569079145"/>
                  </a:ext>
                </a:extLst>
              </a:tr>
              <a:tr h="215849">
                <a:tc gridSpan="13">
                  <a:txBody>
                    <a:bodyPr/>
                    <a:lstStyle/>
                    <a:p>
                      <a:pPr algn="ct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Murder counts at farms and small holdings (number of victims)</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80542763"/>
                  </a:ext>
                </a:extLst>
              </a:tr>
              <a:tr h="431699">
                <a:tc gridSpan="2">
                  <a:txBody>
                    <a:bodyPr/>
                    <a:lstStyle/>
                    <a:p>
                      <a:pPr algn="r">
                        <a:lnSpc>
                          <a:spcPct val="107000"/>
                        </a:lnSpc>
                        <a:spcAft>
                          <a:spcPts val="0"/>
                        </a:spcAft>
                      </a:pPr>
                      <a:r>
                        <a:rPr lang="en-ZA"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2020/2021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hMerge="1">
                  <a:txBody>
                    <a:bodyPr/>
                    <a:lstStyle/>
                    <a:p>
                      <a:pPr algn="ctr">
                        <a:lnSpc>
                          <a:spcPct val="107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hMerge="1">
                  <a:txBody>
                    <a:bodyPr/>
                    <a:lstStyle/>
                    <a:p>
                      <a:pPr algn="ctr">
                        <a:lnSpc>
                          <a:spcPct val="107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13</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tx1"/>
                    </a:solidFill>
                  </a:tcPr>
                </a:tc>
                <a:extLst>
                  <a:ext uri="{0D108BD9-81ED-4DB2-BD59-A6C34878D82A}">
                    <a16:rowId xmlns:a16="http://schemas.microsoft.com/office/drawing/2014/main" val="4159089862"/>
                  </a:ext>
                </a:extLst>
              </a:tr>
              <a:tr h="431699">
                <a:tc gridSpan="2">
                  <a:txBody>
                    <a:bodyPr/>
                    <a:lstStyle/>
                    <a:p>
                      <a:pPr algn="r">
                        <a:lnSpc>
                          <a:spcPct val="107000"/>
                        </a:lnSpc>
                        <a:spcAft>
                          <a:spcPts val="0"/>
                        </a:spcAft>
                      </a:pPr>
                      <a:r>
                        <a:rPr lang="en-ZA" sz="16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2021/2022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hMerge="1">
                  <a:txBody>
                    <a:bodyPr/>
                    <a:lstStyle/>
                    <a:p>
                      <a:pPr algn="ctr">
                        <a:lnSpc>
                          <a:spcPct val="107000"/>
                        </a:lnSpc>
                        <a:spcAft>
                          <a:spcPts val="0"/>
                        </a:spcAft>
                      </a:pP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gridSpan="2">
                  <a:txBody>
                    <a:bodyPr/>
                    <a:lstStyle/>
                    <a:p>
                      <a:pPr algn="ctr">
                        <a:lnSpc>
                          <a:spcPct val="107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hMerge="1">
                  <a:txBody>
                    <a:bodyPr/>
                    <a:lstStyle/>
                    <a:p>
                      <a:pPr algn="ctr">
                        <a:lnSpc>
                          <a:spcPct val="107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15</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tx1"/>
                    </a:solidFill>
                  </a:tcPr>
                </a:tc>
                <a:extLst>
                  <a:ext uri="{0D108BD9-81ED-4DB2-BD59-A6C34878D82A}">
                    <a16:rowId xmlns:a16="http://schemas.microsoft.com/office/drawing/2014/main" val="3237224190"/>
                  </a:ext>
                </a:extLst>
              </a:tr>
              <a:tr h="431699">
                <a:tc gridSpan="2">
                  <a:txBody>
                    <a:bodyPr/>
                    <a:lstStyle/>
                    <a:p>
                      <a:pPr algn="r">
                        <a:lnSpc>
                          <a:spcPct val="107000"/>
                        </a:lnSpc>
                        <a:spcAft>
                          <a:spcPts val="0"/>
                        </a:spcAft>
                      </a:pPr>
                      <a:r>
                        <a:rPr lang="en-ZA" sz="16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2022/2023</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hMerge="1">
                  <a:txBody>
                    <a:bodyPr/>
                    <a:lstStyle/>
                    <a:p>
                      <a:pPr algn="ctr">
                        <a:lnSpc>
                          <a:spcPct val="107000"/>
                        </a:lnSpc>
                        <a:spcAft>
                          <a:spcPts val="0"/>
                        </a:spcAft>
                      </a:pP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gridSpan="2">
                  <a:txBody>
                    <a:bodyPr/>
                    <a:lstStyle/>
                    <a:p>
                      <a:pPr algn="ctr">
                        <a:lnSpc>
                          <a:spcPct val="107000"/>
                        </a:lnSpc>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hMerge="1">
                  <a:txBody>
                    <a:bodyPr/>
                    <a:lstStyle/>
                    <a:p>
                      <a:pPr algn="ctr">
                        <a:lnSpc>
                          <a:spcPct val="107000"/>
                        </a:lnSpc>
                        <a:spcAft>
                          <a:spcPts val="0"/>
                        </a:spcAft>
                      </a:pP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6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16</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tx1"/>
                    </a:solidFill>
                  </a:tcPr>
                </a:tc>
                <a:extLst>
                  <a:ext uri="{0D108BD9-81ED-4DB2-BD59-A6C34878D82A}">
                    <a16:rowId xmlns:a16="http://schemas.microsoft.com/office/drawing/2014/main" val="3983412795"/>
                  </a:ext>
                </a:extLst>
              </a:tr>
              <a:tr h="431699">
                <a:tc gridSpan="2">
                  <a:txBody>
                    <a:bodyPr/>
                    <a:lstStyle/>
                    <a:p>
                      <a:pPr algn="r">
                        <a:lnSpc>
                          <a:spcPct val="107000"/>
                        </a:lnSpc>
                        <a:spcAft>
                          <a:spcPts val="0"/>
                        </a:spcAft>
                      </a:pPr>
                      <a:r>
                        <a:rPr lang="en-ZA" sz="16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Counts Diff</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hMerge="1">
                  <a:txBody>
                    <a:bodyPr/>
                    <a:lstStyle/>
                    <a:p>
                      <a:pPr algn="ctr">
                        <a:lnSpc>
                          <a:spcPct val="107000"/>
                        </a:lnSpc>
                        <a:spcAft>
                          <a:spcPts val="0"/>
                        </a:spcAft>
                      </a:pP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07000"/>
                        </a:lnSpc>
                        <a:spcAft>
                          <a:spcPts val="0"/>
                        </a:spcAft>
                      </a:pPr>
                      <a:r>
                        <a:rPr lang="en-ZA" sz="1600" b="1">
                          <a:solidFill>
                            <a:srgbClr val="92D05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07000"/>
                        </a:lnSpc>
                        <a:spcAft>
                          <a:spcPts val="0"/>
                        </a:spcAft>
                      </a:pPr>
                      <a:r>
                        <a:rPr lang="en-ZA"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6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gridSpan="2">
                  <a:txBody>
                    <a:bodyPr/>
                    <a:lstStyle/>
                    <a:p>
                      <a:pPr algn="ctr">
                        <a:lnSpc>
                          <a:spcPct val="107000"/>
                        </a:lnSpc>
                        <a:spcAft>
                          <a:spcPts val="0"/>
                        </a:spcAft>
                      </a:pPr>
                      <a:r>
                        <a:rPr lang="en-ZA" sz="16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hMerge="1">
                  <a:txBody>
                    <a:bodyPr/>
                    <a:lstStyle/>
                    <a:p>
                      <a:pPr algn="ctr">
                        <a:lnSpc>
                          <a:spcPct val="107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6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6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tx1"/>
                    </a:solidFill>
                  </a:tcPr>
                </a:tc>
                <a:extLst>
                  <a:ext uri="{0D108BD9-81ED-4DB2-BD59-A6C34878D82A}">
                    <a16:rowId xmlns:a16="http://schemas.microsoft.com/office/drawing/2014/main" val="429204620"/>
                  </a:ext>
                </a:extLst>
              </a:tr>
            </a:tbl>
          </a:graphicData>
        </a:graphic>
      </p:graphicFrame>
      <p:sp>
        <p:nvSpPr>
          <p:cNvPr id="8" name="TextBox 7"/>
          <p:cNvSpPr txBox="1"/>
          <p:nvPr/>
        </p:nvSpPr>
        <p:spPr>
          <a:xfrm>
            <a:off x="265188" y="1806948"/>
            <a:ext cx="1656184" cy="1631216"/>
          </a:xfrm>
          <a:prstGeom prst="rect">
            <a:avLst/>
          </a:prstGeom>
          <a:solidFill>
            <a:schemeClr val="accent2">
              <a:lumMod val="75000"/>
            </a:schemeClr>
          </a:solidFill>
          <a:effectLst>
            <a:glow rad="228600">
              <a:schemeClr val="accent1">
                <a:satMod val="175000"/>
                <a:alpha val="40000"/>
              </a:schemeClr>
            </a:glow>
            <a:outerShdw blurRad="40000" dist="23000" dir="5400000" rotWithShape="0">
              <a:srgbClr val="000000">
                <a:alpha val="35000"/>
              </a:srgbClr>
            </a:outerShdw>
          </a:effectLst>
          <a:scene3d>
            <a:camera prst="perspectiveHeroicExtremeRightFacing"/>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smtClean="0">
                <a:ln>
                  <a:noFill/>
                </a:ln>
                <a:solidFill>
                  <a:prstClr val="black"/>
                </a:solidFill>
                <a:effectLst/>
                <a:uLnTx/>
                <a:uFillTx/>
                <a:latin typeface="Tw Cen MT" panose="020B0602020104020603"/>
                <a:ea typeface="+mn-ea"/>
                <a:cs typeface="+mn-cs"/>
              </a:rPr>
              <a:t>16 </a:t>
            </a:r>
            <a:r>
              <a:rPr kumimoji="0" lang="en-ZA" sz="1800" b="1" i="0" u="none" strike="noStrike" kern="1200" cap="none" spc="0" normalizeH="0" baseline="0" noProof="0" dirty="0">
                <a:ln>
                  <a:noFill/>
                </a:ln>
                <a:solidFill>
                  <a:prstClr val="black"/>
                </a:solidFill>
                <a:effectLst/>
                <a:uLnTx/>
                <a:uFillTx/>
                <a:latin typeface="Tw Cen MT" panose="020B0602020104020603"/>
                <a:ea typeface="+mn-ea"/>
                <a:cs typeface="+mn-cs"/>
              </a:rPr>
              <a:t>Victims murdered </a:t>
            </a:r>
            <a:r>
              <a:rPr kumimoji="0" lang="en-ZA" sz="1800" b="1" i="0" u="none" strike="noStrike" kern="1200" cap="none" spc="0" normalizeH="0" baseline="0" noProof="0" dirty="0" smtClean="0">
                <a:ln>
                  <a:noFill/>
                </a:ln>
                <a:solidFill>
                  <a:prstClr val="black"/>
                </a:solidFill>
                <a:effectLst/>
                <a:uLnTx/>
                <a:uFillTx/>
                <a:latin typeface="Tw Cen MT" panose="020B0602020104020603"/>
                <a:ea typeface="+mn-ea"/>
                <a:cs typeface="+mn-cs"/>
              </a:rPr>
              <a:t>in</a:t>
            </a:r>
            <a:r>
              <a:rPr kumimoji="0" lang="en-ZA" sz="3200" b="1" i="0" u="none" strike="noStrike" kern="1200" cap="none" spc="0" normalizeH="0" baseline="0" noProof="0" dirty="0" smtClean="0">
                <a:ln>
                  <a:noFill/>
                </a:ln>
                <a:solidFill>
                  <a:prstClr val="black"/>
                </a:solidFill>
                <a:effectLst/>
                <a:uLnTx/>
                <a:uFillTx/>
                <a:latin typeface="Tw Cen MT" panose="020B0602020104020603"/>
                <a:ea typeface="+mn-ea"/>
                <a:cs typeface="+mn-cs"/>
              </a:rPr>
              <a:t>10 </a:t>
            </a:r>
            <a:r>
              <a:rPr kumimoji="0" lang="en-ZA" sz="1800" b="1" i="0" u="none" strike="noStrike" kern="1200" cap="none" spc="0" normalizeH="0" baseline="0" noProof="0" dirty="0">
                <a:ln>
                  <a:noFill/>
                </a:ln>
                <a:solidFill>
                  <a:prstClr val="black"/>
                </a:solidFill>
                <a:effectLst/>
                <a:uLnTx/>
                <a:uFillTx/>
                <a:latin typeface="Tw Cen MT" panose="020B0602020104020603"/>
                <a:ea typeface="+mn-ea"/>
                <a:cs typeface="+mn-cs"/>
              </a:rPr>
              <a:t>incidents. </a:t>
            </a:r>
          </a:p>
        </p:txBody>
      </p:sp>
      <p:pic>
        <p:nvPicPr>
          <p:cNvPr id="3" name="Picture 2"/>
          <p:cNvPicPr>
            <a:picLocks noChangeAspect="1"/>
          </p:cNvPicPr>
          <p:nvPr/>
        </p:nvPicPr>
        <p:blipFill>
          <a:blip r:embed="rId7"/>
          <a:stretch>
            <a:fillRect/>
          </a:stretch>
        </p:blipFill>
        <p:spPr>
          <a:xfrm>
            <a:off x="1584790" y="1230672"/>
            <a:ext cx="7750504" cy="2852112"/>
          </a:xfrm>
          <a:prstGeom prst="rect">
            <a:avLst/>
          </a:prstGeom>
        </p:spPr>
      </p:pic>
    </p:spTree>
    <p:extLst>
      <p:ext uri="{BB962C8B-B14F-4D97-AF65-F5344CB8AC3E}">
        <p14:creationId xmlns:p14="http://schemas.microsoft.com/office/powerpoint/2010/main" val="3393251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894" y="224855"/>
            <a:ext cx="11115650" cy="950751"/>
          </a:xfrm>
        </p:spPr>
        <p:txBody>
          <a:bodyPr>
            <a:normAutofit/>
          </a:bodyPr>
          <a:lstStyle/>
          <a:p>
            <a:r>
              <a:rPr lang="en-ZA" sz="2400" dirty="0"/>
              <a:t>RAPE </a:t>
            </a:r>
            <a:br>
              <a:rPr lang="en-ZA" sz="2400" dirty="0"/>
            </a:br>
            <a:r>
              <a:rPr lang="en-ZA" sz="2400" dirty="0"/>
              <a:t>TRENDS OVER </a:t>
            </a:r>
            <a:r>
              <a:rPr lang="en-ZA" sz="2400" dirty="0" smtClean="0"/>
              <a:t>THREE-MONTHs </a:t>
            </a:r>
            <a:r>
              <a:rPr lang="en-ZA" sz="2400" dirty="0"/>
              <a:t>PERIOD</a:t>
            </a:r>
            <a:endParaRPr lang="en-ZA" sz="2400" dirty="0">
              <a:solidFill>
                <a:schemeClr val="accent6">
                  <a:lumMod val="75000"/>
                </a:schemeClr>
              </a:solidFill>
            </a:endParaRPr>
          </a:p>
        </p:txBody>
      </p:sp>
      <p:sp>
        <p:nvSpPr>
          <p:cNvPr id="4" name="Slide Number Placeholder 3"/>
          <p:cNvSpPr>
            <a:spLocks noGrp="1"/>
          </p:cNvSpPr>
          <p:nvPr>
            <p:ph type="sldNum" sz="quarter" idx="12"/>
          </p:nvPr>
        </p:nvSpPr>
        <p:spPr>
          <a:xfrm>
            <a:off x="9988295" y="6492875"/>
            <a:ext cx="2133600" cy="365125"/>
          </a:xfrm>
        </p:spPr>
        <p:txBody>
          <a:bodyPr/>
          <a:lstStyle/>
          <a:p>
            <a:fld id="{8BCE3E3E-AAEA-2C4F-AAAF-D5D0D3B13C3A}" type="slidenum">
              <a:rPr lang="en-US" smtClean="0">
                <a:solidFill>
                  <a:prstClr val="black">
                    <a:tint val="75000"/>
                  </a:prstClr>
                </a:solidFill>
              </a:rPr>
              <a:pPr/>
              <a:t>23</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729895" y="1249680"/>
            <a:ext cx="11115650" cy="5465556"/>
          </a:xfrm>
          <a:prstGeom prst="rect">
            <a:avLst/>
          </a:prstGeom>
        </p:spPr>
      </p:pic>
    </p:spTree>
    <p:extLst>
      <p:ext uri="{BB962C8B-B14F-4D97-AF65-F5344CB8AC3E}">
        <p14:creationId xmlns:p14="http://schemas.microsoft.com/office/powerpoint/2010/main" val="109419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192" y="124271"/>
            <a:ext cx="11056952" cy="950751"/>
          </a:xfrm>
        </p:spPr>
        <p:txBody>
          <a:bodyPr>
            <a:normAutofit/>
          </a:bodyPr>
          <a:lstStyle/>
          <a:p>
            <a:r>
              <a:rPr lang="en-ZA" sz="2400" dirty="0"/>
              <a:t>RAPE</a:t>
            </a:r>
            <a:br>
              <a:rPr lang="en-ZA" sz="2400" dirty="0"/>
            </a:br>
            <a:r>
              <a:rPr lang="en-ZA" sz="2400" dirty="0"/>
              <a:t>TOP 30 </a:t>
            </a:r>
            <a:r>
              <a:rPr lang="en-ZA" sz="2400" dirty="0" smtClean="0"/>
              <a:t>STATIONS </a:t>
            </a:r>
            <a:r>
              <a:rPr lang="en-ZA" sz="2400" dirty="0">
                <a:solidFill>
                  <a:schemeClr val="accent6">
                    <a:lumMod val="50000"/>
                  </a:schemeClr>
                </a:solidFill>
                <a:latin typeface="Arial" panose="020B0604020202020204" pitchFamily="34" charset="0"/>
              </a:rPr>
              <a:t>(Volume)</a:t>
            </a:r>
            <a:r>
              <a:rPr lang="en-ZA" sz="2400" dirty="0" smtClean="0"/>
              <a:t> </a:t>
            </a:r>
            <a:endParaRPr lang="en-ZA" sz="2400" dirty="0"/>
          </a:p>
        </p:txBody>
      </p:sp>
      <p:sp>
        <p:nvSpPr>
          <p:cNvPr id="4" name="Slide Number Placeholder 3"/>
          <p:cNvSpPr>
            <a:spLocks noGrp="1"/>
          </p:cNvSpPr>
          <p:nvPr>
            <p:ph type="sldNum" sz="quarter" idx="12"/>
          </p:nvPr>
        </p:nvSpPr>
        <p:spPr>
          <a:xfrm>
            <a:off x="9993807" y="6492875"/>
            <a:ext cx="2133600" cy="365125"/>
          </a:xfrm>
        </p:spPr>
        <p:txBody>
          <a:bodyPr/>
          <a:lstStyle/>
          <a:p>
            <a:fld id="{8BCE3E3E-AAEA-2C4F-AAAF-D5D0D3B13C3A}" type="slidenum">
              <a:rPr lang="en-US" smtClean="0">
                <a:solidFill>
                  <a:prstClr val="black">
                    <a:tint val="75000"/>
                  </a:prstClr>
                </a:solidFill>
              </a:rPr>
              <a:pPr/>
              <a:t>24</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31317965"/>
              </p:ext>
            </p:extLst>
          </p:nvPr>
        </p:nvGraphicFramePr>
        <p:xfrm>
          <a:off x="763192" y="1227422"/>
          <a:ext cx="11144330" cy="5449455"/>
        </p:xfrm>
        <a:graphic>
          <a:graphicData uri="http://schemas.openxmlformats.org/drawingml/2006/table">
            <a:tbl>
              <a:tblPr/>
              <a:tblGrid>
                <a:gridCol w="815033">
                  <a:extLst>
                    <a:ext uri="{9D8B030D-6E8A-4147-A177-3AD203B41FA5}">
                      <a16:colId xmlns:a16="http://schemas.microsoft.com/office/drawing/2014/main" val="2320738204"/>
                    </a:ext>
                  </a:extLst>
                </a:gridCol>
                <a:gridCol w="2278765">
                  <a:extLst>
                    <a:ext uri="{9D8B030D-6E8A-4147-A177-3AD203B41FA5}">
                      <a16:colId xmlns:a16="http://schemas.microsoft.com/office/drawing/2014/main" val="459164424"/>
                    </a:ext>
                  </a:extLst>
                </a:gridCol>
                <a:gridCol w="1646698">
                  <a:extLst>
                    <a:ext uri="{9D8B030D-6E8A-4147-A177-3AD203B41FA5}">
                      <a16:colId xmlns:a16="http://schemas.microsoft.com/office/drawing/2014/main" val="2276882487"/>
                    </a:ext>
                  </a:extLst>
                </a:gridCol>
                <a:gridCol w="1147700">
                  <a:extLst>
                    <a:ext uri="{9D8B030D-6E8A-4147-A177-3AD203B41FA5}">
                      <a16:colId xmlns:a16="http://schemas.microsoft.com/office/drawing/2014/main" val="3759353858"/>
                    </a:ext>
                  </a:extLst>
                </a:gridCol>
                <a:gridCol w="1081167">
                  <a:extLst>
                    <a:ext uri="{9D8B030D-6E8A-4147-A177-3AD203B41FA5}">
                      <a16:colId xmlns:a16="http://schemas.microsoft.com/office/drawing/2014/main" val="879822454"/>
                    </a:ext>
                  </a:extLst>
                </a:gridCol>
                <a:gridCol w="1064534">
                  <a:extLst>
                    <a:ext uri="{9D8B030D-6E8A-4147-A177-3AD203B41FA5}">
                      <a16:colId xmlns:a16="http://schemas.microsoft.com/office/drawing/2014/main" val="1397787431"/>
                    </a:ext>
                  </a:extLst>
                </a:gridCol>
                <a:gridCol w="1047900">
                  <a:extLst>
                    <a:ext uri="{9D8B030D-6E8A-4147-A177-3AD203B41FA5}">
                      <a16:colId xmlns:a16="http://schemas.microsoft.com/office/drawing/2014/main" val="2865443669"/>
                    </a:ext>
                  </a:extLst>
                </a:gridCol>
                <a:gridCol w="1147700">
                  <a:extLst>
                    <a:ext uri="{9D8B030D-6E8A-4147-A177-3AD203B41FA5}">
                      <a16:colId xmlns:a16="http://schemas.microsoft.com/office/drawing/2014/main" val="519194387"/>
                    </a:ext>
                  </a:extLst>
                </a:gridCol>
                <a:gridCol w="914833">
                  <a:extLst>
                    <a:ext uri="{9D8B030D-6E8A-4147-A177-3AD203B41FA5}">
                      <a16:colId xmlns:a16="http://schemas.microsoft.com/office/drawing/2014/main" val="3081618968"/>
                    </a:ext>
                  </a:extLst>
                </a:gridCol>
              </a:tblGrid>
              <a:tr h="42025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950595028"/>
                  </a:ext>
                </a:extLst>
              </a:tr>
              <a:tr h="140085">
                <a:tc>
                  <a:txBody>
                    <a:bodyPr/>
                    <a:lstStyle/>
                    <a:p>
                      <a:pPr algn="ctr" fontAlgn="b"/>
                      <a:r>
                        <a:rPr lang="en-ZA" sz="110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824851"/>
                  </a:ext>
                </a:extLst>
              </a:tr>
              <a:tr h="140085">
                <a:tc>
                  <a:txBody>
                    <a:bodyPr/>
                    <a:lstStyle/>
                    <a:p>
                      <a:pPr algn="ctr" fontAlgn="b"/>
                      <a:r>
                        <a:rPr lang="en-ZA" sz="110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MTHATHA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380858"/>
                  </a:ext>
                </a:extLst>
              </a:tr>
              <a:tr h="140085">
                <a:tc>
                  <a:txBody>
                    <a:bodyPr/>
                    <a:lstStyle/>
                    <a:p>
                      <a:pPr algn="ctr" fontAlgn="b"/>
                      <a:r>
                        <a:rPr lang="en-ZA" sz="110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DELFT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966972"/>
                  </a:ext>
                </a:extLst>
              </a:tr>
              <a:tr h="140085">
                <a:tc>
                  <a:txBody>
                    <a:bodyPr/>
                    <a:lstStyle/>
                    <a:p>
                      <a:pPr algn="ctr" fontAlgn="b"/>
                      <a:r>
                        <a:rPr lang="en-ZA" sz="110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LUSIKISIKI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967754"/>
                  </a:ext>
                </a:extLst>
              </a:tr>
              <a:tr h="140085">
                <a:tc>
                  <a:txBody>
                    <a:bodyPr/>
                    <a:lstStyle/>
                    <a:p>
                      <a:pPr algn="ctr" fontAlgn="b"/>
                      <a:r>
                        <a:rPr lang="en-ZA" sz="110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THOHOYANDOU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844902"/>
                  </a:ext>
                </a:extLst>
              </a:tr>
              <a:tr h="140085">
                <a:tc>
                  <a:txBody>
                    <a:bodyPr/>
                    <a:lstStyle/>
                    <a:p>
                      <a:pPr algn="ctr" fontAlgn="b"/>
                      <a:r>
                        <a:rPr lang="en-ZA" sz="110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HARARE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028200"/>
                  </a:ext>
                </a:extLst>
              </a:tr>
              <a:tr h="140085">
                <a:tc>
                  <a:txBody>
                    <a:bodyPr/>
                    <a:lstStyle/>
                    <a:p>
                      <a:pPr algn="ctr" fontAlgn="b"/>
                      <a:r>
                        <a:rPr lang="en-ZA" sz="110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PLESSISLAER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514228"/>
                  </a:ext>
                </a:extLst>
              </a:tr>
              <a:tr h="140085">
                <a:tc>
                  <a:txBody>
                    <a:bodyPr/>
                    <a:lstStyle/>
                    <a:p>
                      <a:pPr algn="ctr" fontAlgn="b"/>
                      <a:r>
                        <a:rPr lang="en-ZA" sz="110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UMLAZI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50568"/>
                  </a:ext>
                </a:extLst>
              </a:tr>
              <a:tr h="140085">
                <a:tc>
                  <a:txBody>
                    <a:bodyPr/>
                    <a:lstStyle/>
                    <a:p>
                      <a:pPr algn="ctr" fontAlgn="b"/>
                      <a:r>
                        <a:rPr lang="en-ZA" sz="110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KRAAIFONTEIN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81606"/>
                  </a:ext>
                </a:extLst>
              </a:tr>
              <a:tr h="140085">
                <a:tc>
                  <a:txBody>
                    <a:bodyPr/>
                    <a:lstStyle/>
                    <a:p>
                      <a:pPr algn="ctr" fontAlgn="b"/>
                      <a:r>
                        <a:rPr lang="en-ZA" sz="110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TSAKANE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76063"/>
                  </a:ext>
                </a:extLst>
              </a:tr>
              <a:tr h="140085">
                <a:tc>
                  <a:txBody>
                    <a:bodyPr/>
                    <a:lstStyle/>
                    <a:p>
                      <a:pPr algn="ctr" fontAlgn="b"/>
                      <a:r>
                        <a:rPr lang="en-ZA" sz="110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SESHEGO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763583"/>
                  </a:ext>
                </a:extLst>
              </a:tr>
              <a:tr h="140085">
                <a:tc>
                  <a:txBody>
                    <a:bodyPr/>
                    <a:lstStyle/>
                    <a:p>
                      <a:pPr algn="ctr" fontAlgn="b"/>
                      <a:r>
                        <a:rPr lang="en-ZA" sz="110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TEMBISA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9348430"/>
                  </a:ext>
                </a:extLst>
              </a:tr>
              <a:tr h="140085">
                <a:tc>
                  <a:txBody>
                    <a:bodyPr/>
                    <a:lstStyle/>
                    <a:p>
                      <a:pPr algn="ctr" fontAlgn="b"/>
                      <a:r>
                        <a:rPr lang="en-ZA" sz="110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MMABATHO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150118"/>
                  </a:ext>
                </a:extLst>
              </a:tr>
              <a:tr h="140085">
                <a:tc>
                  <a:txBody>
                    <a:bodyPr/>
                    <a:lstStyle/>
                    <a:p>
                      <a:pPr algn="ctr" fontAlgn="b"/>
                      <a:r>
                        <a:rPr lang="en-ZA" sz="110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BLOEMSPRUIT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FREE 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988767"/>
                  </a:ext>
                </a:extLst>
              </a:tr>
              <a:tr h="140085">
                <a:tc>
                  <a:txBody>
                    <a:bodyPr/>
                    <a:lstStyle/>
                    <a:p>
                      <a:pPr algn="ctr" fontAlgn="b"/>
                      <a:r>
                        <a:rPr lang="en-ZA" sz="110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MFULENI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316922"/>
                  </a:ext>
                </a:extLst>
              </a:tr>
              <a:tr h="140085">
                <a:tc>
                  <a:txBody>
                    <a:bodyPr/>
                    <a:lstStyle/>
                    <a:p>
                      <a:pPr algn="ctr" fontAlgn="b"/>
                      <a:r>
                        <a:rPr lang="en-ZA" sz="110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MANKWENG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085475"/>
                  </a:ext>
                </a:extLst>
              </a:tr>
              <a:tr h="140085">
                <a:tc>
                  <a:txBody>
                    <a:bodyPr/>
                    <a:lstStyle/>
                    <a:p>
                      <a:pPr algn="ctr" fontAlgn="b"/>
                      <a:r>
                        <a:rPr lang="en-ZA" sz="110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HONEYDEW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655032"/>
                  </a:ext>
                </a:extLst>
              </a:tr>
              <a:tr h="140085">
                <a:tc>
                  <a:txBody>
                    <a:bodyPr/>
                    <a:lstStyle/>
                    <a:p>
                      <a:pPr algn="ctr" fontAlgn="b"/>
                      <a:r>
                        <a:rPr lang="en-ZA" sz="110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EMPANGENI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773957"/>
                  </a:ext>
                </a:extLst>
              </a:tr>
              <a:tr h="140085">
                <a:tc>
                  <a:txBody>
                    <a:bodyPr/>
                    <a:lstStyle/>
                    <a:p>
                      <a:pPr algn="ctr" fontAlgn="b"/>
                      <a:r>
                        <a:rPr lang="en-ZA" sz="110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DIEPSLOOT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086208"/>
                  </a:ext>
                </a:extLst>
              </a:tr>
              <a:tr h="140085">
                <a:tc>
                  <a:txBody>
                    <a:bodyPr/>
                    <a:lstStyle/>
                    <a:p>
                      <a:pPr algn="ctr" fontAlgn="b"/>
                      <a:r>
                        <a:rPr lang="en-ZA" sz="110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IVORY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22185"/>
                  </a:ext>
                </a:extLst>
              </a:tr>
              <a:tr h="140085">
                <a:tc>
                  <a:txBody>
                    <a:bodyPr/>
                    <a:lstStyle/>
                    <a:p>
                      <a:pPr algn="ctr" fontAlgn="b"/>
                      <a:r>
                        <a:rPr lang="en-ZA" sz="110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DUTYWA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6752203"/>
                  </a:ext>
                </a:extLst>
              </a:tr>
              <a:tr h="140085">
                <a:tc>
                  <a:txBody>
                    <a:bodyPr/>
                    <a:lstStyle/>
                    <a:p>
                      <a:pPr algn="ctr" fontAlgn="b"/>
                      <a:r>
                        <a:rPr lang="en-ZA" sz="110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NGQELENI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436059"/>
                  </a:ext>
                </a:extLst>
              </a:tr>
              <a:tr h="140085">
                <a:tc>
                  <a:txBody>
                    <a:bodyPr/>
                    <a:lstStyle/>
                    <a:p>
                      <a:pPr algn="ctr" fontAlgn="b"/>
                      <a:r>
                        <a:rPr lang="en-ZA" sz="110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PIENAAR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20607"/>
                  </a:ext>
                </a:extLst>
              </a:tr>
              <a:tr h="140085">
                <a:tc>
                  <a:txBody>
                    <a:bodyPr/>
                    <a:lstStyle/>
                    <a:p>
                      <a:pPr algn="ctr" fontAlgn="b"/>
                      <a:r>
                        <a:rPr lang="en-ZA" sz="110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IKAGENG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366193"/>
                  </a:ext>
                </a:extLst>
              </a:tr>
              <a:tr h="140085">
                <a:tc>
                  <a:txBody>
                    <a:bodyPr/>
                    <a:lstStyle/>
                    <a:p>
                      <a:pPr algn="ctr" fontAlgn="b"/>
                      <a:r>
                        <a:rPr lang="en-ZA" sz="110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THABONG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FREE 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806526"/>
                  </a:ext>
                </a:extLst>
              </a:tr>
              <a:tr h="140085">
                <a:tc>
                  <a:txBody>
                    <a:bodyPr/>
                    <a:lstStyle/>
                    <a:p>
                      <a:pPr algn="ctr" fontAlgn="b"/>
                      <a:r>
                        <a:rPr lang="en-ZA" sz="110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ESIKHALENI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327761"/>
                  </a:ext>
                </a:extLst>
              </a:tr>
              <a:tr h="140085">
                <a:tc>
                  <a:txBody>
                    <a:bodyPr/>
                    <a:lstStyle/>
                    <a:p>
                      <a:pPr algn="ctr" fontAlgn="b"/>
                      <a:r>
                        <a:rPr lang="en-ZA" sz="110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JHB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730510"/>
                  </a:ext>
                </a:extLst>
              </a:tr>
              <a:tr h="140085">
                <a:tc>
                  <a:txBody>
                    <a:bodyPr/>
                    <a:lstStyle/>
                    <a:p>
                      <a:pPr algn="ctr" fontAlgn="b"/>
                      <a:r>
                        <a:rPr lang="en-ZA" sz="110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 LONDON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806118"/>
                  </a:ext>
                </a:extLst>
              </a:tr>
              <a:tr h="140085">
                <a:tc>
                  <a:txBody>
                    <a:bodyPr/>
                    <a:lstStyle/>
                    <a:p>
                      <a:pPr algn="ctr" fontAlgn="b"/>
                      <a:r>
                        <a:rPr lang="en-ZA" sz="110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NYANGA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079902"/>
                  </a:ext>
                </a:extLst>
              </a:tr>
              <a:tr h="140085">
                <a:tc>
                  <a:txBody>
                    <a:bodyPr/>
                    <a:lstStyle/>
                    <a:p>
                      <a:pPr algn="ctr" fontAlgn="b"/>
                      <a:r>
                        <a:rPr lang="en-ZA" sz="110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ALEXANDRA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968102"/>
                  </a:ext>
                </a:extLst>
              </a:tr>
            </a:tbl>
          </a:graphicData>
        </a:graphic>
      </p:graphicFrame>
    </p:spTree>
    <p:extLst>
      <p:ext uri="{BB962C8B-B14F-4D97-AF65-F5344CB8AC3E}">
        <p14:creationId xmlns:p14="http://schemas.microsoft.com/office/powerpoint/2010/main" val="404403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252" y="85580"/>
            <a:ext cx="4694428" cy="940556"/>
          </a:xfrm>
        </p:spPr>
        <p:txBody>
          <a:bodyPr>
            <a:normAutofit/>
          </a:bodyPr>
          <a:lstStyle/>
          <a:p>
            <a:r>
              <a:rPr lang="en-ZA" sz="2000" dirty="0">
                <a:latin typeface="Arial" panose="020B0604020202020204" pitchFamily="34" charset="0"/>
                <a:cs typeface="Arial" panose="020B0604020202020204" pitchFamily="34" charset="0"/>
              </a:rPr>
              <a:t>RAPE </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PLACE OF OCCURRENCE</a:t>
            </a:r>
            <a:endParaRPr lang="en-ZA" sz="2000" dirty="0"/>
          </a:p>
        </p:txBody>
      </p:sp>
      <p:sp>
        <p:nvSpPr>
          <p:cNvPr id="4" name="Slide Number Placeholder 3"/>
          <p:cNvSpPr>
            <a:spLocks noGrp="1"/>
          </p:cNvSpPr>
          <p:nvPr>
            <p:ph type="sldNum" sz="quarter" idx="12"/>
          </p:nvPr>
        </p:nvSpPr>
        <p:spPr>
          <a:xfrm>
            <a:off x="10058400" y="655226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E3E3E-AAEA-2C4F-AAAF-D5D0D3B13C3A}" type="slidenum">
              <a:rPr kumimoji="0" lang="en-US" sz="1200" b="1" i="0" u="none" strike="noStrike" kern="1200" cap="none" spc="0" normalizeH="0" baseline="0" noProof="0" smtClean="0">
                <a:ln>
                  <a:noFill/>
                </a:ln>
                <a:solidFill>
                  <a:prstClr val="black">
                    <a:tint val="7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prstClr val="black">
                  <a:tint val="75000"/>
                </a:prstClr>
              </a:solidFill>
              <a:effectLst/>
              <a:uLnTx/>
              <a:uFillTx/>
              <a:latin typeface="Tw Cen MT Condensed" panose="020B0606020104020203"/>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16936484"/>
              </p:ext>
            </p:extLst>
          </p:nvPr>
        </p:nvGraphicFramePr>
        <p:xfrm>
          <a:off x="747485" y="1223036"/>
          <a:ext cx="11220992" cy="5329231"/>
        </p:xfrm>
        <a:graphic>
          <a:graphicData uri="http://schemas.openxmlformats.org/drawingml/2006/table">
            <a:tbl>
              <a:tblPr firstRow="1" firstCol="1" bandRow="1"/>
              <a:tblGrid>
                <a:gridCol w="3962131">
                  <a:extLst>
                    <a:ext uri="{9D8B030D-6E8A-4147-A177-3AD203B41FA5}">
                      <a16:colId xmlns:a16="http://schemas.microsoft.com/office/drawing/2014/main" val="4006732622"/>
                    </a:ext>
                  </a:extLst>
                </a:gridCol>
                <a:gridCol w="725886">
                  <a:extLst>
                    <a:ext uri="{9D8B030D-6E8A-4147-A177-3AD203B41FA5}">
                      <a16:colId xmlns:a16="http://schemas.microsoft.com/office/drawing/2014/main" val="2659204759"/>
                    </a:ext>
                  </a:extLst>
                </a:gridCol>
                <a:gridCol w="725886">
                  <a:extLst>
                    <a:ext uri="{9D8B030D-6E8A-4147-A177-3AD203B41FA5}">
                      <a16:colId xmlns:a16="http://schemas.microsoft.com/office/drawing/2014/main" val="2551445899"/>
                    </a:ext>
                  </a:extLst>
                </a:gridCol>
                <a:gridCol w="725886">
                  <a:extLst>
                    <a:ext uri="{9D8B030D-6E8A-4147-A177-3AD203B41FA5}">
                      <a16:colId xmlns:a16="http://schemas.microsoft.com/office/drawing/2014/main" val="3228094634"/>
                    </a:ext>
                  </a:extLst>
                </a:gridCol>
                <a:gridCol w="725886">
                  <a:extLst>
                    <a:ext uri="{9D8B030D-6E8A-4147-A177-3AD203B41FA5}">
                      <a16:colId xmlns:a16="http://schemas.microsoft.com/office/drawing/2014/main" val="2108616999"/>
                    </a:ext>
                  </a:extLst>
                </a:gridCol>
                <a:gridCol w="725886">
                  <a:extLst>
                    <a:ext uri="{9D8B030D-6E8A-4147-A177-3AD203B41FA5}">
                      <a16:colId xmlns:a16="http://schemas.microsoft.com/office/drawing/2014/main" val="2565977546"/>
                    </a:ext>
                  </a:extLst>
                </a:gridCol>
                <a:gridCol w="725886">
                  <a:extLst>
                    <a:ext uri="{9D8B030D-6E8A-4147-A177-3AD203B41FA5}">
                      <a16:colId xmlns:a16="http://schemas.microsoft.com/office/drawing/2014/main" val="1500899892"/>
                    </a:ext>
                  </a:extLst>
                </a:gridCol>
                <a:gridCol w="725886">
                  <a:extLst>
                    <a:ext uri="{9D8B030D-6E8A-4147-A177-3AD203B41FA5}">
                      <a16:colId xmlns:a16="http://schemas.microsoft.com/office/drawing/2014/main" val="3485266366"/>
                    </a:ext>
                  </a:extLst>
                </a:gridCol>
                <a:gridCol w="687370">
                  <a:extLst>
                    <a:ext uri="{9D8B030D-6E8A-4147-A177-3AD203B41FA5}">
                      <a16:colId xmlns:a16="http://schemas.microsoft.com/office/drawing/2014/main" val="2112322412"/>
                    </a:ext>
                  </a:extLst>
                </a:gridCol>
                <a:gridCol w="764403">
                  <a:extLst>
                    <a:ext uri="{9D8B030D-6E8A-4147-A177-3AD203B41FA5}">
                      <a16:colId xmlns:a16="http://schemas.microsoft.com/office/drawing/2014/main" val="2862704457"/>
                    </a:ext>
                  </a:extLst>
                </a:gridCol>
                <a:gridCol w="725886">
                  <a:extLst>
                    <a:ext uri="{9D8B030D-6E8A-4147-A177-3AD203B41FA5}">
                      <a16:colId xmlns:a16="http://schemas.microsoft.com/office/drawing/2014/main" val="2196387848"/>
                    </a:ext>
                  </a:extLst>
                </a:gridCol>
              </a:tblGrid>
              <a:tr h="202114">
                <a:tc>
                  <a:txBody>
                    <a:bodyPr/>
                    <a:lstStyle/>
                    <a:p>
                      <a:pPr algn="ctr" rtl="0" fontAlgn="ctr"/>
                      <a:r>
                        <a:rPr lang="en-ZA" sz="1200" b="1" i="1" u="none" strike="noStrike" dirty="0">
                          <a:solidFill>
                            <a:srgbClr val="000000"/>
                          </a:solidFill>
                          <a:effectLst/>
                          <a:latin typeface="Arial" panose="020B0604020202020204" pitchFamily="34" charset="0"/>
                          <a:cs typeface="Arial" panose="020B0604020202020204" pitchFamily="34" charset="0"/>
                        </a:rPr>
                        <a:t>Place of occurrence</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200" b="1" i="1" u="none" strike="noStrike" dirty="0">
                          <a:solidFill>
                            <a:srgbClr val="000000"/>
                          </a:solidFill>
                          <a:effectLst/>
                          <a:latin typeface="Arial" panose="020B0604020202020204" pitchFamily="34" charset="0"/>
                          <a:cs typeface="Arial" panose="020B0604020202020204" pitchFamily="34" charset="0"/>
                        </a:rPr>
                        <a:t>EC</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200" b="1" i="1" u="none" strike="noStrike" dirty="0">
                          <a:solidFill>
                            <a:srgbClr val="000000"/>
                          </a:solidFill>
                          <a:effectLst/>
                          <a:latin typeface="Arial" panose="020B0604020202020204" pitchFamily="34" charset="0"/>
                          <a:cs typeface="Arial" panose="020B0604020202020204" pitchFamily="34" charset="0"/>
                        </a:rPr>
                        <a:t>FS</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200" b="1" i="1" u="none" strike="noStrike" dirty="0">
                          <a:solidFill>
                            <a:srgbClr val="000000"/>
                          </a:solidFill>
                          <a:effectLst/>
                          <a:latin typeface="Arial" panose="020B0604020202020204" pitchFamily="34" charset="0"/>
                          <a:cs typeface="Arial" panose="020B0604020202020204" pitchFamily="34" charset="0"/>
                        </a:rPr>
                        <a:t>GP</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200" b="1" i="1" u="none" strike="noStrike" dirty="0">
                          <a:solidFill>
                            <a:srgbClr val="000000"/>
                          </a:solidFill>
                          <a:effectLst/>
                          <a:latin typeface="Arial" panose="020B0604020202020204" pitchFamily="34" charset="0"/>
                          <a:cs typeface="Arial" panose="020B0604020202020204" pitchFamily="34" charset="0"/>
                        </a:rPr>
                        <a:t>KZN</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200" b="1" i="1" u="none" strike="noStrike" dirty="0">
                          <a:solidFill>
                            <a:srgbClr val="000000"/>
                          </a:solidFill>
                          <a:effectLst/>
                          <a:latin typeface="Arial" panose="020B0604020202020204" pitchFamily="34" charset="0"/>
                          <a:cs typeface="Arial" panose="020B0604020202020204" pitchFamily="34" charset="0"/>
                        </a:rPr>
                        <a:t>LP</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200" b="1" i="1" u="none" strike="noStrike" dirty="0">
                          <a:solidFill>
                            <a:srgbClr val="000000"/>
                          </a:solidFill>
                          <a:effectLst/>
                          <a:latin typeface="Arial" panose="020B0604020202020204" pitchFamily="34" charset="0"/>
                          <a:cs typeface="Arial" panose="020B0604020202020204" pitchFamily="34" charset="0"/>
                        </a:rPr>
                        <a:t>MP</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200" b="1" i="1" u="none" strike="noStrike" dirty="0">
                          <a:solidFill>
                            <a:srgbClr val="000000"/>
                          </a:solidFill>
                          <a:effectLst/>
                          <a:latin typeface="Arial" panose="020B0604020202020204" pitchFamily="34" charset="0"/>
                          <a:cs typeface="Arial" panose="020B0604020202020204" pitchFamily="34" charset="0"/>
                        </a:rPr>
                        <a:t>NW</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200" b="1" i="1" u="none" strike="noStrike" dirty="0">
                          <a:solidFill>
                            <a:srgbClr val="000000"/>
                          </a:solidFill>
                          <a:effectLst/>
                          <a:latin typeface="Arial" panose="020B0604020202020204" pitchFamily="34" charset="0"/>
                          <a:cs typeface="Arial" panose="020B0604020202020204" pitchFamily="34" charset="0"/>
                        </a:rPr>
                        <a:t>NC</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200" b="1" i="1" u="none" strike="noStrike" dirty="0">
                          <a:solidFill>
                            <a:srgbClr val="000000"/>
                          </a:solidFill>
                          <a:effectLst/>
                          <a:latin typeface="Arial" panose="020B0604020202020204" pitchFamily="34" charset="0"/>
                          <a:cs typeface="Arial" panose="020B0604020202020204" pitchFamily="34" charset="0"/>
                        </a:rPr>
                        <a:t>WC</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200" b="1" i="1" u="none" strike="noStrike" dirty="0">
                          <a:solidFill>
                            <a:srgbClr val="FFFFFF"/>
                          </a:solidFill>
                          <a:effectLst/>
                          <a:latin typeface="Arial" panose="020B0604020202020204" pitchFamily="34" charset="0"/>
                          <a:cs typeface="Arial" panose="020B0604020202020204" pitchFamily="34" charset="0"/>
                        </a:rPr>
                        <a:t>Total</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560867746"/>
                  </a:ext>
                </a:extLst>
              </a:tr>
              <a:tr h="674896">
                <a:tc>
                  <a:txBody>
                    <a:bodyPr/>
                    <a:lstStyle/>
                    <a:p>
                      <a:pPr algn="r" fontAlgn="b"/>
                      <a:r>
                        <a:rPr lang="en-ZA" sz="1400" b="0" i="0" u="none" strike="noStrike" dirty="0">
                          <a:solidFill>
                            <a:srgbClr val="000000"/>
                          </a:solidFill>
                          <a:effectLst/>
                          <a:latin typeface="Calibri" panose="020F0502020204030204" pitchFamily="34" charset="0"/>
                        </a:rPr>
                        <a:t>Residences of perpetrator/ victim (including residence known by victim/ perpetrator e.g. family/friends/ neighbours)</a:t>
                      </a:r>
                    </a:p>
                  </a:txBody>
                  <a:tcPr marL="6350" marR="6350" marT="6350"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algn="ctr" fontAlgn="b"/>
                      <a:r>
                        <a:rPr lang="en-GB" sz="1600" b="0" i="0" u="none" strike="noStrike" dirty="0">
                          <a:solidFill>
                            <a:srgbClr val="000000"/>
                          </a:solidFill>
                          <a:effectLst/>
                          <a:latin typeface="Calibri" panose="020F0502020204030204" pitchFamily="34" charset="0"/>
                        </a:rPr>
                        <a:t>704</a:t>
                      </a:r>
                    </a:p>
                  </a:txBody>
                  <a:tcPr marL="6350" marR="6350" marT="6350" marB="0" anchor="ctr">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230</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774</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1 128</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416</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271</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415</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123</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1 022</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fontAlgn="b"/>
                      <a:r>
                        <a:rPr lang="en-GB" sz="1600" b="1" i="0" u="none" strike="noStrike" dirty="0">
                          <a:solidFill>
                            <a:schemeClr val="bg1"/>
                          </a:solidFill>
                          <a:effectLst/>
                          <a:latin typeface="Calibri" panose="020F0502020204030204" pitchFamily="34" charset="0"/>
                        </a:rPr>
                        <a:t>5 083</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chemeClr val="accent2">
                        <a:lumMod val="75000"/>
                      </a:schemeClr>
                    </a:solidFill>
                  </a:tcPr>
                </a:tc>
                <a:extLst>
                  <a:ext uri="{0D108BD9-81ED-4DB2-BD59-A6C34878D82A}">
                    <a16:rowId xmlns:a16="http://schemas.microsoft.com/office/drawing/2014/main" val="226067322"/>
                  </a:ext>
                </a:extLst>
              </a:tr>
              <a:tr h="546820">
                <a:tc>
                  <a:txBody>
                    <a:bodyPr/>
                    <a:lstStyle/>
                    <a:p>
                      <a:pPr algn="r" fontAlgn="b"/>
                      <a:r>
                        <a:rPr lang="en-ZA" sz="1400" b="0" i="0" u="none" strike="noStrike" dirty="0">
                          <a:solidFill>
                            <a:srgbClr val="000000"/>
                          </a:solidFill>
                          <a:effectLst/>
                          <a:latin typeface="Calibri" panose="020F0502020204030204" pitchFamily="34" charset="0"/>
                        </a:rPr>
                        <a:t>Public place (street/open field/ recreational centre/ park/ beach / parking </a:t>
                      </a:r>
                      <a:r>
                        <a:rPr lang="en-ZA" sz="1400" b="0" i="0" u="none" strike="noStrike" dirty="0" smtClean="0">
                          <a:solidFill>
                            <a:srgbClr val="000000"/>
                          </a:solidFill>
                          <a:effectLst/>
                          <a:latin typeface="Calibri" panose="020F0502020204030204" pitchFamily="34" charset="0"/>
                        </a:rPr>
                        <a:t>area)</a:t>
                      </a:r>
                      <a:endParaRPr lang="en-ZA" sz="1400" b="0" i="0" u="none" strike="noStrike" dirty="0">
                        <a:solidFill>
                          <a:srgbClr val="000000"/>
                        </a:solidFill>
                        <a:effectLst/>
                        <a:latin typeface="Calibri" panose="020F0502020204030204" pitchFamily="34" charset="0"/>
                      </a:endParaRP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dirty="0">
                          <a:solidFill>
                            <a:srgbClr val="000000"/>
                          </a:solidFill>
                          <a:effectLst/>
                          <a:latin typeface="Calibri" panose="020F0502020204030204" pitchFamily="34" charset="0"/>
                        </a:rPr>
                        <a:t>264</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70</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300</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281</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210</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122</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124</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50</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230</a:t>
                      </a:r>
                    </a:p>
                  </a:txBody>
                  <a:tcPr marL="6350" marR="6350" marT="6350" marB="0" anchor="ctr">
                    <a:lnL>
                      <a:noFill/>
                    </a:lnL>
                    <a:lnR>
                      <a:noFill/>
                    </a:lnR>
                    <a:lnT>
                      <a:noFill/>
                    </a:lnT>
                    <a:lnB>
                      <a:noFill/>
                    </a:lnB>
                  </a:tcPr>
                </a:tc>
                <a:tc>
                  <a:txBody>
                    <a:bodyPr/>
                    <a:lstStyle/>
                    <a:p>
                      <a:pPr algn="ctr" fontAlgn="b"/>
                      <a:r>
                        <a:rPr lang="en-GB" sz="1600" b="1" i="0" u="none" strike="noStrike" dirty="0">
                          <a:solidFill>
                            <a:schemeClr val="bg1"/>
                          </a:solidFill>
                          <a:effectLst/>
                          <a:latin typeface="Calibri" panose="020F0502020204030204" pitchFamily="34" charset="0"/>
                        </a:rPr>
                        <a:t>1 651</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4264018997"/>
                  </a:ext>
                </a:extLst>
              </a:tr>
              <a:tr h="261207">
                <a:tc>
                  <a:txBody>
                    <a:bodyPr/>
                    <a:lstStyle/>
                    <a:p>
                      <a:pPr algn="r" fontAlgn="b"/>
                      <a:r>
                        <a:rPr lang="en-ZA" sz="1400" b="0" i="0" u="none" strike="noStrike" dirty="0">
                          <a:solidFill>
                            <a:srgbClr val="000000"/>
                          </a:solidFill>
                          <a:effectLst/>
                          <a:latin typeface="Calibri" panose="020F0502020204030204" pitchFamily="34" charset="0"/>
                        </a:rPr>
                        <a:t>Mode of transport  (bus / car / taxi)</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Calibri" panose="020F0502020204030204" pitchFamily="34" charset="0"/>
                        </a:rPr>
                        <a:t>29</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8</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25</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64</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32</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21</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6</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62</a:t>
                      </a:r>
                    </a:p>
                  </a:txBody>
                  <a:tcPr marL="6350" marR="6350" marT="6350" marB="0" anchor="ctr">
                    <a:lnL>
                      <a:noFill/>
                    </a:lnL>
                    <a:lnR>
                      <a:noFill/>
                    </a:lnR>
                    <a:lnT>
                      <a:noFill/>
                    </a:lnT>
                    <a:lnB>
                      <a:noFill/>
                    </a:lnB>
                    <a:solidFill>
                      <a:srgbClr val="F2F2F2"/>
                    </a:solidFill>
                  </a:tcPr>
                </a:tc>
                <a:tc>
                  <a:txBody>
                    <a:bodyPr/>
                    <a:lstStyle/>
                    <a:p>
                      <a:pPr algn="ctr" fontAlgn="b"/>
                      <a:r>
                        <a:rPr lang="en-GB" sz="1600" b="1" i="0" u="none" strike="noStrike" dirty="0">
                          <a:solidFill>
                            <a:schemeClr val="bg1"/>
                          </a:solidFill>
                          <a:effectLst/>
                          <a:latin typeface="Calibri" panose="020F0502020204030204" pitchFamily="34" charset="0"/>
                        </a:rPr>
                        <a:t>250</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3310189536"/>
                  </a:ext>
                </a:extLst>
              </a:tr>
              <a:tr h="261207">
                <a:tc>
                  <a:txBody>
                    <a:bodyPr/>
                    <a:lstStyle/>
                    <a:p>
                      <a:pPr algn="r" fontAlgn="b"/>
                      <a:r>
                        <a:rPr lang="en-ZA" sz="1400" b="0" i="0" u="none" strike="noStrike" dirty="0">
                          <a:solidFill>
                            <a:srgbClr val="000000"/>
                          </a:solidFill>
                          <a:effectLst/>
                          <a:latin typeface="Calibri" panose="020F0502020204030204" pitchFamily="34" charset="0"/>
                        </a:rPr>
                        <a:t>Agricultural land / farm / plot / small holding</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Calibri" panose="020F0502020204030204" pitchFamily="34" charset="0"/>
                        </a:rPr>
                        <a:t>3</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3</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10</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16</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6</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5</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6</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0</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44</a:t>
                      </a:r>
                    </a:p>
                  </a:txBody>
                  <a:tcPr marL="6350" marR="6350" marT="6350" marB="0" anchor="ctr">
                    <a:lnL>
                      <a:noFill/>
                    </a:lnL>
                    <a:lnR>
                      <a:noFill/>
                    </a:lnR>
                    <a:lnT>
                      <a:noFill/>
                    </a:lnT>
                    <a:lnB>
                      <a:noFill/>
                    </a:lnB>
                  </a:tcPr>
                </a:tc>
                <a:tc>
                  <a:txBody>
                    <a:bodyPr/>
                    <a:lstStyle/>
                    <a:p>
                      <a:pPr algn="ctr" fontAlgn="b"/>
                      <a:r>
                        <a:rPr lang="en-GB" sz="1600" b="1" i="0" u="none" strike="noStrike" dirty="0">
                          <a:solidFill>
                            <a:schemeClr val="bg1"/>
                          </a:solidFill>
                          <a:effectLst/>
                          <a:latin typeface="Calibri" panose="020F0502020204030204" pitchFamily="34" charset="0"/>
                        </a:rPr>
                        <a:t>93</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922093048"/>
                  </a:ext>
                </a:extLst>
              </a:tr>
              <a:tr h="452724">
                <a:tc>
                  <a:txBody>
                    <a:bodyPr/>
                    <a:lstStyle/>
                    <a:p>
                      <a:pPr algn="r" fontAlgn="b"/>
                      <a:r>
                        <a:rPr lang="en-ZA" sz="1400" b="0" i="0" u="none" strike="noStrike" dirty="0">
                          <a:solidFill>
                            <a:srgbClr val="000000"/>
                          </a:solidFill>
                          <a:effectLst/>
                          <a:latin typeface="Calibri" panose="020F0502020204030204" pitchFamily="34" charset="0"/>
                        </a:rPr>
                        <a:t>Educational institutions (school, university, college, day care facility)</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Calibri" panose="020F0502020204030204" pitchFamily="34" charset="0"/>
                        </a:rPr>
                        <a:t>12</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4</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17</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19</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9</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6</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0</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13</a:t>
                      </a:r>
                    </a:p>
                  </a:txBody>
                  <a:tcPr marL="6350" marR="6350" marT="6350" marB="0" anchor="ctr">
                    <a:lnL>
                      <a:noFill/>
                    </a:lnL>
                    <a:lnR>
                      <a:noFill/>
                    </a:lnR>
                    <a:lnT>
                      <a:noFill/>
                    </a:lnT>
                    <a:lnB>
                      <a:noFill/>
                    </a:lnB>
                    <a:solidFill>
                      <a:srgbClr val="F2F2F2"/>
                    </a:solidFill>
                  </a:tcPr>
                </a:tc>
                <a:tc>
                  <a:txBody>
                    <a:bodyPr/>
                    <a:lstStyle/>
                    <a:p>
                      <a:pPr algn="ctr" fontAlgn="b"/>
                      <a:r>
                        <a:rPr lang="en-GB" sz="1600" b="1" i="0" u="none" strike="noStrike" dirty="0">
                          <a:solidFill>
                            <a:schemeClr val="bg1"/>
                          </a:solidFill>
                          <a:effectLst/>
                          <a:latin typeface="Calibri" panose="020F0502020204030204" pitchFamily="34" charset="0"/>
                        </a:rPr>
                        <a:t>83</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2401278969"/>
                  </a:ext>
                </a:extLst>
              </a:tr>
              <a:tr h="261207">
                <a:tc>
                  <a:txBody>
                    <a:bodyPr/>
                    <a:lstStyle/>
                    <a:p>
                      <a:pPr algn="r" fontAlgn="b"/>
                      <a:r>
                        <a:rPr lang="en-GB" sz="1400" b="0" i="0" u="none" strike="noStrike" dirty="0">
                          <a:solidFill>
                            <a:srgbClr val="000000"/>
                          </a:solidFill>
                          <a:effectLst/>
                          <a:latin typeface="Calibri" panose="020F0502020204030204" pitchFamily="34" charset="0"/>
                        </a:rPr>
                        <a:t>Abandoned building</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dirty="0">
                          <a:solidFill>
                            <a:srgbClr val="000000"/>
                          </a:solidFill>
                          <a:effectLst/>
                          <a:latin typeface="Calibri" panose="020F0502020204030204" pitchFamily="34" charset="0"/>
                        </a:rPr>
                        <a:t>17</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5</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15</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4</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8</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1</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4</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5</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10</a:t>
                      </a:r>
                    </a:p>
                  </a:txBody>
                  <a:tcPr marL="6350" marR="6350" marT="6350" marB="0" anchor="ctr">
                    <a:lnL>
                      <a:noFill/>
                    </a:lnL>
                    <a:lnR>
                      <a:noFill/>
                    </a:lnR>
                    <a:lnT>
                      <a:noFill/>
                    </a:lnT>
                    <a:lnB>
                      <a:noFill/>
                    </a:lnB>
                  </a:tcPr>
                </a:tc>
                <a:tc>
                  <a:txBody>
                    <a:bodyPr/>
                    <a:lstStyle/>
                    <a:p>
                      <a:pPr algn="ctr" fontAlgn="b"/>
                      <a:r>
                        <a:rPr lang="en-GB" sz="1600" b="1" i="0" u="none" strike="noStrike" dirty="0">
                          <a:solidFill>
                            <a:schemeClr val="bg1"/>
                          </a:solidFill>
                          <a:effectLst/>
                          <a:latin typeface="Calibri" panose="020F0502020204030204" pitchFamily="34" charset="0"/>
                        </a:rPr>
                        <a:t>69</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1143813239"/>
                  </a:ext>
                </a:extLst>
              </a:tr>
              <a:tr h="452140">
                <a:tc>
                  <a:txBody>
                    <a:bodyPr/>
                    <a:lstStyle/>
                    <a:p>
                      <a:pPr algn="r" fontAlgn="b"/>
                      <a:r>
                        <a:rPr lang="en-ZA" sz="1400" b="0" i="0" u="none" strike="noStrike" dirty="0">
                          <a:solidFill>
                            <a:srgbClr val="000000"/>
                          </a:solidFill>
                          <a:effectLst/>
                          <a:latin typeface="Calibri" panose="020F0502020204030204" pitchFamily="34" charset="0"/>
                        </a:rPr>
                        <a:t>Liquor outlets (</a:t>
                      </a:r>
                      <a:r>
                        <a:rPr lang="en-ZA" sz="1400" b="0" i="0" u="none" strike="noStrike" dirty="0" err="1">
                          <a:solidFill>
                            <a:srgbClr val="000000"/>
                          </a:solidFill>
                          <a:effectLst/>
                          <a:latin typeface="Calibri" panose="020F0502020204030204" pitchFamily="34" charset="0"/>
                        </a:rPr>
                        <a:t>shebeen</a:t>
                      </a:r>
                      <a:r>
                        <a:rPr lang="en-ZA" sz="1400" b="0" i="0" u="none" strike="noStrike" dirty="0">
                          <a:solidFill>
                            <a:srgbClr val="000000"/>
                          </a:solidFill>
                          <a:effectLst/>
                          <a:latin typeface="Calibri" panose="020F0502020204030204" pitchFamily="34" charset="0"/>
                        </a:rPr>
                        <a:t>/ tavern / pub/ night club / bottle store)</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Calibri" panose="020F0502020204030204" pitchFamily="34" charset="0"/>
                        </a:rPr>
                        <a:t>18</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5</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7</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11</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10</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4</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5</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2</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tcPr>
                </a:tc>
                <a:tc>
                  <a:txBody>
                    <a:bodyPr/>
                    <a:lstStyle/>
                    <a:p>
                      <a:pPr algn="ctr" fontAlgn="b"/>
                      <a:r>
                        <a:rPr lang="en-GB" sz="1600" b="1" i="0" u="none" strike="noStrike" dirty="0">
                          <a:solidFill>
                            <a:schemeClr val="bg1"/>
                          </a:solidFill>
                          <a:effectLst/>
                          <a:latin typeface="Calibri" panose="020F0502020204030204" pitchFamily="34" charset="0"/>
                        </a:rPr>
                        <a:t>65</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4169566216"/>
                  </a:ext>
                </a:extLst>
              </a:tr>
              <a:tr h="283733">
                <a:tc>
                  <a:txBody>
                    <a:bodyPr/>
                    <a:lstStyle/>
                    <a:p>
                      <a:pPr algn="r" fontAlgn="b"/>
                      <a:r>
                        <a:rPr lang="en-ZA" sz="1400" b="0" i="0" u="none" strike="noStrike" dirty="0">
                          <a:solidFill>
                            <a:srgbClr val="000000"/>
                          </a:solidFill>
                          <a:effectLst/>
                          <a:latin typeface="Calibri" panose="020F0502020204030204" pitchFamily="34" charset="0"/>
                        </a:rPr>
                        <a:t>Hotel / guest house / </a:t>
                      </a:r>
                      <a:r>
                        <a:rPr lang="en-ZA" sz="1400" b="0" i="0" u="none" strike="noStrike" dirty="0" err="1">
                          <a:solidFill>
                            <a:srgbClr val="000000"/>
                          </a:solidFill>
                          <a:effectLst/>
                          <a:latin typeface="Calibri" panose="020F0502020204030204" pitchFamily="34" charset="0"/>
                        </a:rPr>
                        <a:t>BnB</a:t>
                      </a:r>
                      <a:r>
                        <a:rPr lang="en-ZA" sz="1400" b="0" i="0" u="none" strike="noStrike" dirty="0">
                          <a:solidFill>
                            <a:srgbClr val="000000"/>
                          </a:solidFill>
                          <a:effectLst/>
                          <a:latin typeface="Calibri" panose="020F0502020204030204" pitchFamily="34" charset="0"/>
                        </a:rPr>
                        <a:t>/ motel / holiday resort</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Calibri" panose="020F0502020204030204" pitchFamily="34" charset="0"/>
                        </a:rPr>
                        <a:t>11</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1</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13</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7</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3</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6</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9</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2</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7</a:t>
                      </a:r>
                    </a:p>
                  </a:txBody>
                  <a:tcPr marL="6350" marR="6350" marT="6350" marB="0" anchor="ctr">
                    <a:lnL>
                      <a:noFill/>
                    </a:lnL>
                    <a:lnR>
                      <a:noFill/>
                    </a:lnR>
                    <a:lnT>
                      <a:noFill/>
                    </a:lnT>
                    <a:lnB>
                      <a:noFill/>
                    </a:lnB>
                  </a:tcPr>
                </a:tc>
                <a:tc>
                  <a:txBody>
                    <a:bodyPr/>
                    <a:lstStyle/>
                    <a:p>
                      <a:pPr algn="ctr" fontAlgn="b"/>
                      <a:r>
                        <a:rPr lang="en-GB" sz="1600" b="1" i="0" u="none" strike="noStrike" dirty="0">
                          <a:solidFill>
                            <a:schemeClr val="bg1"/>
                          </a:solidFill>
                          <a:effectLst/>
                          <a:latin typeface="Calibri" panose="020F0502020204030204" pitchFamily="34" charset="0"/>
                        </a:rPr>
                        <a:t>59</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1621131323"/>
                  </a:ext>
                </a:extLst>
              </a:tr>
              <a:tr h="261207">
                <a:tc>
                  <a:txBody>
                    <a:bodyPr/>
                    <a:lstStyle/>
                    <a:p>
                      <a:pPr algn="r" fontAlgn="b"/>
                      <a:r>
                        <a:rPr lang="en-GB" sz="1400" b="0" i="0" u="none" strike="noStrike" dirty="0">
                          <a:solidFill>
                            <a:srgbClr val="000000"/>
                          </a:solidFill>
                          <a:effectLst/>
                          <a:latin typeface="Calibri" panose="020F0502020204030204" pitchFamily="34" charset="0"/>
                        </a:rPr>
                        <a:t>Prison/ holding cells</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Calibri" panose="020F0502020204030204" pitchFamily="34" charset="0"/>
                        </a:rPr>
                        <a:t>2</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7</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1</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1</a:t>
                      </a:r>
                    </a:p>
                  </a:txBody>
                  <a:tcPr marL="6350" marR="6350" marT="6350" marB="0" anchor="ctr">
                    <a:lnL>
                      <a:noFill/>
                    </a:lnL>
                    <a:lnR>
                      <a:noFill/>
                    </a:lnR>
                    <a:lnT>
                      <a:noFill/>
                    </a:lnT>
                    <a:lnB>
                      <a:noFill/>
                    </a:lnB>
                    <a:solidFill>
                      <a:srgbClr val="F2F2F2"/>
                    </a:solidFill>
                  </a:tcPr>
                </a:tc>
                <a:tc>
                  <a:txBody>
                    <a:bodyPr/>
                    <a:lstStyle/>
                    <a:p>
                      <a:pPr algn="ctr" fontAlgn="b"/>
                      <a:endParaRPr lang="en-GB" sz="16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4</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26</a:t>
                      </a:r>
                    </a:p>
                  </a:txBody>
                  <a:tcPr marL="6350" marR="6350" marT="6350" marB="0" anchor="ctr">
                    <a:lnL>
                      <a:noFill/>
                    </a:lnL>
                    <a:lnR>
                      <a:noFill/>
                    </a:lnR>
                    <a:lnT>
                      <a:noFill/>
                    </a:lnT>
                    <a:lnB>
                      <a:noFill/>
                    </a:lnB>
                    <a:solidFill>
                      <a:srgbClr val="F2F2F2"/>
                    </a:solidFill>
                  </a:tcPr>
                </a:tc>
                <a:tc>
                  <a:txBody>
                    <a:bodyPr/>
                    <a:lstStyle/>
                    <a:p>
                      <a:pPr algn="ctr" fontAlgn="b"/>
                      <a:r>
                        <a:rPr lang="en-GB" sz="1600" b="1" i="0" u="none" strike="noStrike" dirty="0">
                          <a:solidFill>
                            <a:schemeClr val="bg1"/>
                          </a:solidFill>
                          <a:effectLst/>
                          <a:latin typeface="Calibri" panose="020F0502020204030204" pitchFamily="34" charset="0"/>
                        </a:rPr>
                        <a:t>46</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3033482429"/>
                  </a:ext>
                </a:extLst>
              </a:tr>
              <a:tr h="261207">
                <a:tc>
                  <a:txBody>
                    <a:bodyPr/>
                    <a:lstStyle/>
                    <a:p>
                      <a:pPr algn="r" fontAlgn="b"/>
                      <a:r>
                        <a:rPr lang="en-GB" sz="1400" b="0" i="0" u="none" strike="noStrike" dirty="0">
                          <a:solidFill>
                            <a:srgbClr val="000000"/>
                          </a:solidFill>
                          <a:effectLst/>
                          <a:latin typeface="Calibri" panose="020F0502020204030204" pitchFamily="34" charset="0"/>
                        </a:rPr>
                        <a:t>Sea/ river / lake / pool / dam</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Calibri" panose="020F0502020204030204" pitchFamily="34" charset="0"/>
                        </a:rPr>
                        <a:t>5</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0</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8</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8</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5</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3</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0</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10</a:t>
                      </a:r>
                    </a:p>
                  </a:txBody>
                  <a:tcPr marL="6350" marR="6350" marT="6350" marB="0" anchor="ctr">
                    <a:lnL>
                      <a:noFill/>
                    </a:lnL>
                    <a:lnR>
                      <a:noFill/>
                    </a:lnR>
                    <a:lnT>
                      <a:noFill/>
                    </a:lnT>
                    <a:lnB>
                      <a:noFill/>
                    </a:lnB>
                  </a:tcPr>
                </a:tc>
                <a:tc>
                  <a:txBody>
                    <a:bodyPr/>
                    <a:lstStyle/>
                    <a:p>
                      <a:pPr algn="ctr" fontAlgn="b"/>
                      <a:r>
                        <a:rPr lang="en-GB" sz="1600" b="1" i="0" u="none" strike="noStrike" dirty="0">
                          <a:solidFill>
                            <a:schemeClr val="bg1"/>
                          </a:solidFill>
                          <a:effectLst/>
                          <a:latin typeface="Calibri" panose="020F0502020204030204" pitchFamily="34" charset="0"/>
                        </a:rPr>
                        <a:t>41</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3799904361"/>
                  </a:ext>
                </a:extLst>
              </a:tr>
              <a:tr h="452140">
                <a:tc>
                  <a:txBody>
                    <a:bodyPr/>
                    <a:lstStyle/>
                    <a:p>
                      <a:pPr algn="r" fontAlgn="b"/>
                      <a:r>
                        <a:rPr lang="en-ZA" sz="1400" b="0" i="0" u="none" strike="noStrike" dirty="0">
                          <a:solidFill>
                            <a:srgbClr val="000000"/>
                          </a:solidFill>
                          <a:effectLst/>
                          <a:latin typeface="Calibri" panose="020F0502020204030204" pitchFamily="34" charset="0"/>
                        </a:rPr>
                        <a:t>Public transport premises (bus stop/taxi rank, railway premises e.g. track/station)</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Calibri" panose="020F0502020204030204" pitchFamily="34" charset="0"/>
                        </a:rPr>
                        <a:t>3</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5</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13</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0</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1</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1</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0</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9</a:t>
                      </a:r>
                    </a:p>
                  </a:txBody>
                  <a:tcPr marL="6350" marR="6350" marT="6350" marB="0" anchor="ctr">
                    <a:lnL>
                      <a:noFill/>
                    </a:lnL>
                    <a:lnR>
                      <a:noFill/>
                    </a:lnR>
                    <a:lnT>
                      <a:noFill/>
                    </a:lnT>
                    <a:lnB>
                      <a:noFill/>
                    </a:lnB>
                    <a:solidFill>
                      <a:srgbClr val="F2F2F2"/>
                    </a:solidFill>
                  </a:tcPr>
                </a:tc>
                <a:tc>
                  <a:txBody>
                    <a:bodyPr/>
                    <a:lstStyle/>
                    <a:p>
                      <a:pPr algn="ctr" fontAlgn="b"/>
                      <a:r>
                        <a:rPr lang="en-GB" sz="1600" b="1" i="0" u="none" strike="noStrike" dirty="0">
                          <a:solidFill>
                            <a:schemeClr val="bg1"/>
                          </a:solidFill>
                          <a:effectLst/>
                          <a:latin typeface="Calibri" panose="020F0502020204030204" pitchFamily="34" charset="0"/>
                        </a:rPr>
                        <a:t>35</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337238089"/>
                  </a:ext>
                </a:extLst>
              </a:tr>
              <a:tr h="674896">
                <a:tc>
                  <a:txBody>
                    <a:bodyPr/>
                    <a:lstStyle/>
                    <a:p>
                      <a:pPr algn="r" fontAlgn="b"/>
                      <a:r>
                        <a:rPr lang="en-ZA" sz="1400" b="0" i="0" u="none" strike="noStrike" dirty="0">
                          <a:solidFill>
                            <a:srgbClr val="000000"/>
                          </a:solidFill>
                          <a:effectLst/>
                          <a:latin typeface="Calibri" panose="020F0502020204030204" pitchFamily="34" charset="0"/>
                        </a:rPr>
                        <a:t>Business premises (mall/ restaurant /work place / office park / entertainment centre e.g. movie theatre, gambling facility)</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dirty="0">
                          <a:solidFill>
                            <a:srgbClr val="000000"/>
                          </a:solidFill>
                          <a:effectLst/>
                          <a:latin typeface="Calibri" panose="020F0502020204030204" pitchFamily="34" charset="0"/>
                        </a:rPr>
                        <a:t>1</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1</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7</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2</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0</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0</a:t>
                      </a:r>
                    </a:p>
                  </a:txBody>
                  <a:tcPr marL="6350" marR="6350" marT="635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13</a:t>
                      </a:r>
                    </a:p>
                  </a:txBody>
                  <a:tcPr marL="6350" marR="6350" marT="6350" marB="0" anchor="ctr">
                    <a:lnL>
                      <a:noFill/>
                    </a:lnL>
                    <a:lnR>
                      <a:noFill/>
                    </a:lnR>
                    <a:lnT>
                      <a:noFill/>
                    </a:lnT>
                    <a:lnB>
                      <a:noFill/>
                    </a:lnB>
                  </a:tcPr>
                </a:tc>
                <a:tc>
                  <a:txBody>
                    <a:bodyPr/>
                    <a:lstStyle/>
                    <a:p>
                      <a:pPr algn="ctr" fontAlgn="b"/>
                      <a:r>
                        <a:rPr lang="en-GB" sz="1600" b="1" i="0" u="none" strike="noStrike" dirty="0">
                          <a:solidFill>
                            <a:schemeClr val="bg1"/>
                          </a:solidFill>
                          <a:effectLst/>
                          <a:latin typeface="Calibri" panose="020F0502020204030204" pitchFamily="34" charset="0"/>
                        </a:rPr>
                        <a:t>28</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2204395546"/>
                  </a:ext>
                </a:extLst>
              </a:tr>
              <a:tr h="283733">
                <a:tc>
                  <a:txBody>
                    <a:bodyPr/>
                    <a:lstStyle/>
                    <a:p>
                      <a:pPr algn="r" fontAlgn="b"/>
                      <a:r>
                        <a:rPr lang="en-GB" sz="1400" b="0" i="0" u="none" strike="noStrike" dirty="0">
                          <a:solidFill>
                            <a:srgbClr val="000000"/>
                          </a:solidFill>
                          <a:effectLst/>
                          <a:latin typeface="Calibri" panose="020F0502020204030204" pitchFamily="34" charset="0"/>
                        </a:rPr>
                        <a:t>Tuckshop/</a:t>
                      </a:r>
                      <a:r>
                        <a:rPr lang="en-GB" sz="1400" b="0" i="0" u="none" strike="noStrike" dirty="0" err="1">
                          <a:solidFill>
                            <a:srgbClr val="000000"/>
                          </a:solidFill>
                          <a:effectLst/>
                          <a:latin typeface="Calibri" panose="020F0502020204030204" pitchFamily="34" charset="0"/>
                        </a:rPr>
                        <a:t>spaza</a:t>
                      </a:r>
                      <a:endParaRPr lang="en-GB" sz="1400" b="0" i="0" u="none" strike="noStrike" dirty="0">
                        <a:solidFill>
                          <a:srgbClr val="000000"/>
                        </a:solidFill>
                        <a:effectLst/>
                        <a:latin typeface="Calibri" panose="020F0502020204030204" pitchFamily="34" charset="0"/>
                      </a:endParaRP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Calibri" panose="020F0502020204030204" pitchFamily="34" charset="0"/>
                        </a:rPr>
                        <a:t>1</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1</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7</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a:solidFill>
                            <a:srgbClr val="000000"/>
                          </a:solidFill>
                          <a:effectLst/>
                          <a:latin typeface="Calibri" panose="020F0502020204030204" pitchFamily="34" charset="0"/>
                        </a:rPr>
                        <a:t>0</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1</a:t>
                      </a:r>
                    </a:p>
                  </a:txBody>
                  <a:tcPr marL="6350" marR="6350" marT="6350" marB="0" anchor="ctr">
                    <a:lnL>
                      <a:noFill/>
                    </a:lnL>
                    <a:lnR>
                      <a:noFill/>
                    </a:lnR>
                    <a:lnT>
                      <a:noFill/>
                    </a:lnT>
                    <a:lnB>
                      <a:noFill/>
                    </a:lnB>
                    <a:solidFill>
                      <a:srgbClr val="F2F2F2"/>
                    </a:solidFill>
                  </a:tcPr>
                </a:tc>
                <a:tc>
                  <a:txBody>
                    <a:bodyPr/>
                    <a:lstStyle/>
                    <a:p>
                      <a:pPr algn="ctr" fontAlgn="b"/>
                      <a:r>
                        <a:rPr lang="en-GB" sz="1600" b="0" i="0" u="none" strike="noStrike" dirty="0">
                          <a:solidFill>
                            <a:srgbClr val="000000"/>
                          </a:solidFill>
                          <a:effectLst/>
                          <a:latin typeface="Calibri" panose="020F0502020204030204" pitchFamily="34" charset="0"/>
                        </a:rPr>
                        <a:t>3</a:t>
                      </a:r>
                    </a:p>
                  </a:txBody>
                  <a:tcPr marL="6350" marR="6350" marT="6350" marB="0" anchor="ctr">
                    <a:lnL>
                      <a:noFill/>
                    </a:lnL>
                    <a:lnR>
                      <a:noFill/>
                    </a:lnR>
                    <a:lnT>
                      <a:noFill/>
                    </a:lnT>
                    <a:lnB>
                      <a:noFill/>
                    </a:lnB>
                    <a:solidFill>
                      <a:srgbClr val="F2F2F2"/>
                    </a:solidFill>
                  </a:tcPr>
                </a:tc>
                <a:tc>
                  <a:txBody>
                    <a:bodyPr/>
                    <a:lstStyle/>
                    <a:p>
                      <a:pPr algn="ctr" fontAlgn="b"/>
                      <a:r>
                        <a:rPr lang="en-GB" sz="1600" b="1" i="0" u="none" strike="noStrike" dirty="0">
                          <a:solidFill>
                            <a:schemeClr val="bg1"/>
                          </a:solidFill>
                          <a:effectLst/>
                          <a:latin typeface="Calibri" panose="020F0502020204030204" pitchFamily="34" charset="0"/>
                        </a:rPr>
                        <a:t>19</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1162391305"/>
                  </a:ext>
                </a:extLst>
              </a:tr>
            </a:tbl>
          </a:graphicData>
        </a:graphic>
      </p:graphicFrame>
      <p:sp>
        <p:nvSpPr>
          <p:cNvPr id="8" name="TextBox 7"/>
          <p:cNvSpPr txBox="1"/>
          <p:nvPr/>
        </p:nvSpPr>
        <p:spPr>
          <a:xfrm>
            <a:off x="0" y="6611719"/>
            <a:ext cx="17684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Sample size: Rape </a:t>
            </a:r>
            <a:r>
              <a:rPr kumimoji="0" lang="en-ZA"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8 227</a:t>
            </a:r>
            <a:endPar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2388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88" y="263685"/>
            <a:ext cx="8935516" cy="660548"/>
          </a:xfrm>
        </p:spPr>
        <p:txBody>
          <a:bodyPr>
            <a:normAutofit/>
          </a:bodyPr>
          <a:lstStyle/>
          <a:p>
            <a:r>
              <a:rPr lang="en-ZA" sz="2000" dirty="0">
                <a:latin typeface="Arial" panose="020B0604020202020204" pitchFamily="34" charset="0"/>
                <a:cs typeface="Arial" panose="020B0604020202020204" pitchFamily="34" charset="0"/>
              </a:rPr>
              <a:t>CONTACT </a:t>
            </a:r>
            <a:r>
              <a:rPr lang="en-ZA" sz="2000" dirty="0" smtClean="0">
                <a:latin typeface="Arial" panose="020B0604020202020204" pitchFamily="34" charset="0"/>
                <a:cs typeface="Arial" panose="020B0604020202020204" pitchFamily="34" charset="0"/>
              </a:rPr>
              <a:t>CRIMEs: </a:t>
            </a:r>
            <a:r>
              <a:rPr lang="en-ZA" sz="2000" dirty="0">
                <a:latin typeface="Arial" panose="020B0604020202020204" pitchFamily="34" charset="0"/>
                <a:cs typeface="Arial" panose="020B0604020202020204" pitchFamily="34" charset="0"/>
              </a:rPr>
              <a:t>LIQUOR AND DRUG-RELATED </a:t>
            </a:r>
            <a:r>
              <a:rPr lang="en-ZA" sz="2000" dirty="0" smtClean="0">
                <a:latin typeface="Arial" panose="020B0604020202020204" pitchFamily="34" charset="0"/>
                <a:cs typeface="Arial" panose="020B0604020202020204" pitchFamily="34" charset="0"/>
              </a:rPr>
              <a:t>OFFENCES 2022/2023(July to September)</a:t>
            </a: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454580" y="6470703"/>
            <a:ext cx="356420" cy="28405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E3E3E-AAEA-2C4F-AAAF-D5D0D3B13C3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5"/>
          <p:cNvSpPr/>
          <p:nvPr/>
        </p:nvSpPr>
        <p:spPr>
          <a:xfrm>
            <a:off x="362807" y="5369491"/>
            <a:ext cx="3451212" cy="1101212"/>
          </a:xfrm>
          <a:prstGeom prst="rect">
            <a:avLst/>
          </a:prstGeom>
          <a:solidFill>
            <a:schemeClr val="accent1">
              <a:lumMod val="75000"/>
            </a:schemeClr>
          </a:solid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Confirmed incidents </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occurred at Liquor Outlets (</a:t>
            </a: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Tavern/ </a:t>
            </a:r>
            <a:r>
              <a:rPr kumimoji="0" lang="en-ZA" sz="16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shebeen</a:t>
            </a: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/pub/bar/night </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clubs etc.)</a:t>
            </a:r>
          </a:p>
        </p:txBody>
      </p:sp>
      <p:graphicFrame>
        <p:nvGraphicFramePr>
          <p:cNvPr id="12" name="Diagram 11"/>
          <p:cNvGraphicFramePr/>
          <p:nvPr>
            <p:extLst/>
          </p:nvPr>
        </p:nvGraphicFramePr>
        <p:xfrm>
          <a:off x="4345245" y="5449388"/>
          <a:ext cx="7109335" cy="1006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idx="1"/>
          </p:nvPr>
        </p:nvPicPr>
        <p:blipFill>
          <a:blip r:embed="rId7"/>
          <a:stretch>
            <a:fillRect/>
          </a:stretch>
        </p:blipFill>
        <p:spPr>
          <a:xfrm>
            <a:off x="766618" y="1119981"/>
            <a:ext cx="11044382" cy="3941546"/>
          </a:xfrm>
          <a:prstGeom prst="rect">
            <a:avLst/>
          </a:prstGeom>
        </p:spPr>
      </p:pic>
    </p:spTree>
    <p:extLst>
      <p:ext uri="{BB962C8B-B14F-4D97-AF65-F5344CB8AC3E}">
        <p14:creationId xmlns:p14="http://schemas.microsoft.com/office/powerpoint/2010/main" val="3444929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50651"/>
            <a:ext cx="10614594" cy="730445"/>
          </a:xfrm>
        </p:spPr>
        <p:txBody>
          <a:bodyPr>
            <a:noAutofit/>
          </a:bodyPr>
          <a:lstStyle/>
          <a:p>
            <a:r>
              <a:rPr lang="en-ZA" sz="2000" dirty="0">
                <a:latin typeface="Arial" panose="020B0604020202020204" pitchFamily="34" charset="0"/>
                <a:cs typeface="Arial" panose="020B0604020202020204" pitchFamily="34" charset="0"/>
              </a:rPr>
              <a:t>Murder at liquor outlet: most frequently used instrument </a:t>
            </a:r>
            <a:r>
              <a:rPr lang="en-ZA" sz="2000" dirty="0" smtClean="0">
                <a:latin typeface="Arial" panose="020B0604020202020204" pitchFamily="34" charset="0"/>
                <a:cs typeface="Arial" panose="020B0604020202020204" pitchFamily="34" charset="0"/>
              </a:rPr>
              <a:t/>
            </a:r>
            <a:br>
              <a:rPr lang="en-ZA" sz="2000" dirty="0" smtClean="0">
                <a:latin typeface="Arial" panose="020B0604020202020204" pitchFamily="34" charset="0"/>
                <a:cs typeface="Arial" panose="020B0604020202020204" pitchFamily="34" charset="0"/>
              </a:rPr>
            </a:br>
            <a:r>
              <a:rPr lang="en-ZA" sz="2000" dirty="0" smtClean="0">
                <a:latin typeface="Arial" panose="020B0604020202020204" pitchFamily="34" charset="0"/>
                <a:cs typeface="Arial" panose="020B0604020202020204" pitchFamily="34" charset="0"/>
              </a:rPr>
              <a:t>JULY </a:t>
            </a:r>
            <a:r>
              <a:rPr lang="en-ZA" sz="2000" dirty="0">
                <a:latin typeface="Arial" panose="020B0604020202020204" pitchFamily="34" charset="0"/>
                <a:cs typeface="Arial" panose="020B0604020202020204" pitchFamily="34" charset="0"/>
              </a:rPr>
              <a:t>TO </a:t>
            </a:r>
            <a:r>
              <a:rPr lang="en-ZA" sz="2000" dirty="0" smtClean="0">
                <a:latin typeface="Arial" panose="020B0604020202020204" pitchFamily="34" charset="0"/>
                <a:cs typeface="Arial" panose="020B0604020202020204" pitchFamily="34" charset="0"/>
              </a:rPr>
              <a:t>September </a:t>
            </a:r>
            <a:r>
              <a:rPr lang="en-ZA" sz="2000" dirty="0">
                <a:latin typeface="Arial" panose="020B0604020202020204" pitchFamily="34" charset="0"/>
                <a:cs typeface="Arial" panose="020B0604020202020204" pitchFamily="34" charset="0"/>
              </a:rPr>
              <a:t>2022/2023 </a:t>
            </a:r>
          </a:p>
        </p:txBody>
      </p:sp>
      <p:sp>
        <p:nvSpPr>
          <p:cNvPr id="4" name="Slide Number Placeholder 3"/>
          <p:cNvSpPr>
            <a:spLocks noGrp="1"/>
          </p:cNvSpPr>
          <p:nvPr>
            <p:ph type="sldNum" sz="quarter" idx="12"/>
          </p:nvPr>
        </p:nvSpPr>
        <p:spPr>
          <a:xfrm>
            <a:off x="11638722" y="6479906"/>
            <a:ext cx="454742" cy="2651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2683329"/>
              </p:ext>
            </p:extLst>
          </p:nvPr>
        </p:nvGraphicFramePr>
        <p:xfrm>
          <a:off x="853441" y="1473817"/>
          <a:ext cx="11064533" cy="4613368"/>
        </p:xfrm>
        <a:graphic>
          <a:graphicData uri="http://schemas.openxmlformats.org/drawingml/2006/table">
            <a:tbl>
              <a:tblPr firstRow="1" firstCol="1" bandRow="1"/>
              <a:tblGrid>
                <a:gridCol w="1222351">
                  <a:extLst>
                    <a:ext uri="{9D8B030D-6E8A-4147-A177-3AD203B41FA5}">
                      <a16:colId xmlns:a16="http://schemas.microsoft.com/office/drawing/2014/main" val="2913425034"/>
                    </a:ext>
                  </a:extLst>
                </a:gridCol>
                <a:gridCol w="992302">
                  <a:extLst>
                    <a:ext uri="{9D8B030D-6E8A-4147-A177-3AD203B41FA5}">
                      <a16:colId xmlns:a16="http://schemas.microsoft.com/office/drawing/2014/main" val="5526189"/>
                    </a:ext>
                  </a:extLst>
                </a:gridCol>
                <a:gridCol w="753925">
                  <a:extLst>
                    <a:ext uri="{9D8B030D-6E8A-4147-A177-3AD203B41FA5}">
                      <a16:colId xmlns:a16="http://schemas.microsoft.com/office/drawing/2014/main" val="3464661026"/>
                    </a:ext>
                  </a:extLst>
                </a:gridCol>
                <a:gridCol w="961602">
                  <a:extLst>
                    <a:ext uri="{9D8B030D-6E8A-4147-A177-3AD203B41FA5}">
                      <a16:colId xmlns:a16="http://schemas.microsoft.com/office/drawing/2014/main" val="668472487"/>
                    </a:ext>
                  </a:extLst>
                </a:gridCol>
                <a:gridCol w="993888">
                  <a:extLst>
                    <a:ext uri="{9D8B030D-6E8A-4147-A177-3AD203B41FA5}">
                      <a16:colId xmlns:a16="http://schemas.microsoft.com/office/drawing/2014/main" val="3001208933"/>
                    </a:ext>
                  </a:extLst>
                </a:gridCol>
                <a:gridCol w="1122159">
                  <a:extLst>
                    <a:ext uri="{9D8B030D-6E8A-4147-A177-3AD203B41FA5}">
                      <a16:colId xmlns:a16="http://schemas.microsoft.com/office/drawing/2014/main" val="2260463391"/>
                    </a:ext>
                  </a:extLst>
                </a:gridCol>
                <a:gridCol w="1472070">
                  <a:extLst>
                    <a:ext uri="{9D8B030D-6E8A-4147-A177-3AD203B41FA5}">
                      <a16:colId xmlns:a16="http://schemas.microsoft.com/office/drawing/2014/main" val="2456948418"/>
                    </a:ext>
                  </a:extLst>
                </a:gridCol>
                <a:gridCol w="767013">
                  <a:extLst>
                    <a:ext uri="{9D8B030D-6E8A-4147-A177-3AD203B41FA5}">
                      <a16:colId xmlns:a16="http://schemas.microsoft.com/office/drawing/2014/main" val="3652193770"/>
                    </a:ext>
                  </a:extLst>
                </a:gridCol>
                <a:gridCol w="1040771">
                  <a:extLst>
                    <a:ext uri="{9D8B030D-6E8A-4147-A177-3AD203B41FA5}">
                      <a16:colId xmlns:a16="http://schemas.microsoft.com/office/drawing/2014/main" val="3792141429"/>
                    </a:ext>
                  </a:extLst>
                </a:gridCol>
                <a:gridCol w="987146">
                  <a:extLst>
                    <a:ext uri="{9D8B030D-6E8A-4147-A177-3AD203B41FA5}">
                      <a16:colId xmlns:a16="http://schemas.microsoft.com/office/drawing/2014/main" val="1316181898"/>
                    </a:ext>
                  </a:extLst>
                </a:gridCol>
                <a:gridCol w="751306">
                  <a:extLst>
                    <a:ext uri="{9D8B030D-6E8A-4147-A177-3AD203B41FA5}">
                      <a16:colId xmlns:a16="http://schemas.microsoft.com/office/drawing/2014/main" val="494479384"/>
                    </a:ext>
                  </a:extLst>
                </a:gridCol>
              </a:tblGrid>
              <a:tr h="828633">
                <a:tc>
                  <a:txBody>
                    <a:bodyPr/>
                    <a:lstStyle/>
                    <a:p>
                      <a:pPr algn="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Instrument Used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Eastern Cape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Free State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Gauteng</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KwaZulu-Natal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Limpopo</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Mpumalanga</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 West</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Northern Cape</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6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0070C0"/>
                    </a:solidFill>
                  </a:tcPr>
                </a:tc>
                <a:extLst>
                  <a:ext uri="{0D108BD9-81ED-4DB2-BD59-A6C34878D82A}">
                    <a16:rowId xmlns:a16="http://schemas.microsoft.com/office/drawing/2014/main" val="1512783410"/>
                  </a:ext>
                </a:extLst>
              </a:tr>
              <a:tr h="1049572">
                <a:tc>
                  <a:txBody>
                    <a:bodyPr/>
                    <a:lstStyle/>
                    <a:p>
                      <a:pPr algn="r">
                        <a:lnSpc>
                          <a:spcPct val="107000"/>
                        </a:lnSpc>
                        <a:spcAft>
                          <a:spcPts val="0"/>
                        </a:spcAft>
                      </a:pPr>
                      <a:r>
                        <a:rPr lang="en-ZA"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Firearm</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algn="ctr" rtl="0" fontAlgn="ctr"/>
                      <a:r>
                        <a:rPr lang="en-ZA" sz="1600" b="0" i="0" u="none" strike="noStrike" dirty="0">
                          <a:solidFill>
                            <a:srgbClr val="000000"/>
                          </a:solidFill>
                          <a:effectLst/>
                          <a:latin typeface="Arial" panose="020B0604020202020204" pitchFamily="34" charset="0"/>
                        </a:rPr>
                        <a:t>13</a:t>
                      </a:r>
                    </a:p>
                  </a:txBody>
                  <a:tcPr marL="7620" marR="7620" marT="7620" marB="0" anchor="ctr">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2</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58</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31</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5</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11</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10</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3</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600" b="1" i="0" u="none" strike="noStrike">
                          <a:solidFill>
                            <a:srgbClr val="FFFFFF"/>
                          </a:solidFill>
                          <a:effectLst/>
                          <a:latin typeface="Arial" panose="020B0604020202020204" pitchFamily="34" charset="0"/>
                        </a:rPr>
                        <a:t>133</a:t>
                      </a:r>
                    </a:p>
                  </a:txBody>
                  <a:tcPr marL="7620" marR="7620" marT="7620" marB="0" anchor="ctr">
                    <a:lnL>
                      <a:noFill/>
                    </a:lnL>
                    <a:lnR>
                      <a:noFill/>
                    </a:lnR>
                    <a:lnT w="12700" cap="flat" cmpd="sng" algn="ctr">
                      <a:solidFill>
                        <a:srgbClr val="7F7F7F"/>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940597632"/>
                  </a:ext>
                </a:extLst>
              </a:tr>
              <a:tr h="1075974">
                <a:tc>
                  <a:txBody>
                    <a:bodyPr/>
                    <a:lstStyle/>
                    <a:p>
                      <a:pPr algn="r">
                        <a:lnSpc>
                          <a:spcPct val="107000"/>
                        </a:lnSpc>
                        <a:spcAft>
                          <a:spcPts val="0"/>
                        </a:spcAft>
                      </a:pPr>
                      <a:r>
                        <a:rPr lang="en-ZA"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Knives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rPr>
                        <a:t>17</a:t>
                      </a:r>
                    </a:p>
                  </a:txBody>
                  <a:tcPr marL="7620" marR="7620" marT="762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4</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9</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11</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8</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5</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6</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2</a:t>
                      </a:r>
                    </a:p>
                  </a:txBody>
                  <a:tcPr marL="7620" marR="7620" marT="7620" marB="0" anchor="ctr">
                    <a:lnL>
                      <a:noFill/>
                    </a:lnL>
                    <a:lnR>
                      <a:noFill/>
                    </a:lnR>
                    <a:lnT>
                      <a:noFill/>
                    </a:lnT>
                    <a:lnB>
                      <a:noFill/>
                    </a:lnB>
                  </a:tcPr>
                </a:tc>
                <a:tc>
                  <a:txBody>
                    <a:bodyPr/>
                    <a:lstStyle/>
                    <a:p>
                      <a:pPr algn="ctr" rtl="0" fontAlgn="ctr"/>
                      <a:r>
                        <a:rPr lang="en-ZA" sz="1600" b="0" i="0" u="none" strike="noStrike">
                          <a:solidFill>
                            <a:srgbClr val="000000"/>
                          </a:solidFill>
                          <a:effectLst/>
                          <a:latin typeface="Arial" panose="020B0604020202020204" pitchFamily="34" charset="0"/>
                        </a:rPr>
                        <a:t>3</a:t>
                      </a:r>
                    </a:p>
                  </a:txBody>
                  <a:tcPr marL="7620" marR="7620" marT="7620" marB="0" anchor="ctr">
                    <a:lnL>
                      <a:noFill/>
                    </a:lnL>
                    <a:lnR>
                      <a:noFill/>
                    </a:lnR>
                    <a:lnT>
                      <a:noFill/>
                    </a:lnT>
                    <a:lnB>
                      <a:noFill/>
                    </a:lnB>
                  </a:tcPr>
                </a:tc>
                <a:tc>
                  <a:txBody>
                    <a:bodyPr/>
                    <a:lstStyle/>
                    <a:p>
                      <a:pPr algn="ctr" rtl="0" fontAlgn="ctr"/>
                      <a:r>
                        <a:rPr lang="en-ZA" sz="1600" b="1" i="0" u="none" strike="noStrike">
                          <a:solidFill>
                            <a:srgbClr val="FFFFFF"/>
                          </a:solidFill>
                          <a:effectLst/>
                          <a:latin typeface="Arial" panose="020B0604020202020204" pitchFamily="34" charset="0"/>
                        </a:rPr>
                        <a:t>65</a:t>
                      </a:r>
                    </a:p>
                  </a:txBody>
                  <a:tcPr marL="7620" marR="7620" marT="7620" marB="0" anchor="ctr">
                    <a:lnL>
                      <a:noFill/>
                    </a:lnL>
                    <a:lnR>
                      <a:noFill/>
                    </a:lnR>
                    <a:lnT>
                      <a:noFill/>
                    </a:lnT>
                    <a:lnB>
                      <a:noFill/>
                    </a:lnB>
                    <a:solidFill>
                      <a:srgbClr val="0070C0"/>
                    </a:solidFill>
                  </a:tcPr>
                </a:tc>
                <a:extLst>
                  <a:ext uri="{0D108BD9-81ED-4DB2-BD59-A6C34878D82A}">
                    <a16:rowId xmlns:a16="http://schemas.microsoft.com/office/drawing/2014/main" val="1254601348"/>
                  </a:ext>
                </a:extLst>
              </a:tr>
              <a:tr h="1659189">
                <a:tc>
                  <a:txBody>
                    <a:bodyPr/>
                    <a:lstStyle/>
                    <a:p>
                      <a:pPr algn="r">
                        <a:lnSpc>
                          <a:spcPct val="107000"/>
                        </a:lnSpc>
                        <a:spcAft>
                          <a:spcPts val="0"/>
                        </a:spcAft>
                      </a:pPr>
                      <a:r>
                        <a:rPr lang="en-ZA"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Sharp Instrument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600" b="0" i="0" u="none" strike="noStrike">
                          <a:solidFill>
                            <a:srgbClr val="000000"/>
                          </a:solidFill>
                          <a:effectLst/>
                          <a:latin typeface="Arial" panose="020B0604020202020204" pitchFamily="34" charset="0"/>
                        </a:rPr>
                        <a:t>4</a:t>
                      </a:r>
                    </a:p>
                  </a:txBody>
                  <a:tcPr marL="7620" marR="7620" marT="762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1</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3</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3</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5</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2</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7620" marR="7620" marT="7620" marB="0" anchor="ctr">
                    <a:lnL>
                      <a:noFill/>
                    </a:lnL>
                    <a:lnR>
                      <a:noFill/>
                    </a:lnR>
                    <a:lnT>
                      <a:noFill/>
                    </a:lnT>
                    <a:lnB>
                      <a:noFill/>
                    </a:lnB>
                    <a:solidFill>
                      <a:srgbClr val="F2F2F2"/>
                    </a:solidFill>
                  </a:tcPr>
                </a:tc>
                <a:tc>
                  <a:txBody>
                    <a:bodyPr/>
                    <a:lstStyle/>
                    <a:p>
                      <a:pPr algn="ctr" rtl="0" fontAlgn="ctr"/>
                      <a:r>
                        <a:rPr lang="en-ZA" sz="1600" b="0" i="0" u="none" strike="noStrike">
                          <a:solidFill>
                            <a:srgbClr val="000000"/>
                          </a:solidFill>
                          <a:effectLst/>
                          <a:latin typeface="Arial" panose="020B0604020202020204" pitchFamily="34" charset="0"/>
                        </a:rPr>
                        <a:t>1</a:t>
                      </a:r>
                    </a:p>
                  </a:txBody>
                  <a:tcPr marL="7620" marR="7620" marT="7620" marB="0" anchor="ctr">
                    <a:lnL>
                      <a:noFill/>
                    </a:lnL>
                    <a:lnR>
                      <a:noFill/>
                    </a:lnR>
                    <a:lnT>
                      <a:noFill/>
                    </a:lnT>
                    <a:lnB>
                      <a:noFill/>
                    </a:lnB>
                    <a:solidFill>
                      <a:srgbClr val="F2F2F2"/>
                    </a:solidFill>
                  </a:tcPr>
                </a:tc>
                <a:tc>
                  <a:txBody>
                    <a:bodyPr/>
                    <a:lstStyle/>
                    <a:p>
                      <a:pPr algn="ctr" rtl="0" fontAlgn="ctr"/>
                      <a:r>
                        <a:rPr lang="en-ZA" sz="1600" b="1" i="0" u="none" strike="noStrike" dirty="0">
                          <a:solidFill>
                            <a:srgbClr val="FFFFFF"/>
                          </a:solidFill>
                          <a:effectLst/>
                          <a:latin typeface="Arial" panose="020B0604020202020204" pitchFamily="34" charset="0"/>
                        </a:rPr>
                        <a:t>19</a:t>
                      </a:r>
                    </a:p>
                  </a:txBody>
                  <a:tcPr marL="7620" marR="7620" marT="7620" marB="0" anchor="ctr">
                    <a:lnL>
                      <a:noFill/>
                    </a:lnL>
                    <a:lnR>
                      <a:noFill/>
                    </a:lnR>
                    <a:lnT>
                      <a:noFill/>
                    </a:lnT>
                    <a:lnB>
                      <a:noFill/>
                    </a:lnB>
                    <a:solidFill>
                      <a:srgbClr val="0070C0"/>
                    </a:solidFill>
                  </a:tcPr>
                </a:tc>
                <a:extLst>
                  <a:ext uri="{0D108BD9-81ED-4DB2-BD59-A6C34878D82A}">
                    <a16:rowId xmlns:a16="http://schemas.microsoft.com/office/drawing/2014/main" val="1898830244"/>
                  </a:ext>
                </a:extLst>
              </a:tr>
            </a:tbl>
          </a:graphicData>
        </a:graphic>
      </p:graphicFrame>
    </p:spTree>
    <p:extLst>
      <p:ext uri="{BB962C8B-B14F-4D97-AF65-F5344CB8AC3E}">
        <p14:creationId xmlns:p14="http://schemas.microsoft.com/office/powerpoint/2010/main" val="3942058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87" y="263684"/>
            <a:ext cx="9174056" cy="950751"/>
          </a:xfrm>
        </p:spPr>
        <p:txBody>
          <a:bodyPr>
            <a:normAutofit/>
          </a:bodyPr>
          <a:lstStyle/>
          <a:p>
            <a:r>
              <a:rPr lang="en-ZA" sz="2000" dirty="0" smtClean="0">
                <a:latin typeface="Arial" panose="020B0604020202020204" pitchFamily="34" charset="0"/>
                <a:cs typeface="Arial" panose="020B0604020202020204" pitchFamily="34" charset="0"/>
              </a:rPr>
              <a:t>Murder and rape: educational premises</a:t>
            </a:r>
            <a:br>
              <a:rPr lang="en-ZA" sz="2000" dirty="0" smtClean="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 </a:t>
            </a:r>
            <a:r>
              <a:rPr lang="en-ZA" sz="2000" dirty="0" smtClean="0">
                <a:latin typeface="Arial" panose="020B0604020202020204" pitchFamily="34" charset="0"/>
                <a:cs typeface="Arial" panose="020B0604020202020204" pitchFamily="34" charset="0"/>
              </a:rPr>
              <a:t>2022/2023(JULY TO SEPTEMBER)</a:t>
            </a: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835580" y="6550223"/>
            <a:ext cx="356420" cy="28405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E3E3E-AAEA-2C4F-AAAF-D5D0D3B13C3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p:cNvSpPr txBox="1"/>
          <p:nvPr/>
        </p:nvSpPr>
        <p:spPr>
          <a:xfrm>
            <a:off x="0" y="6396334"/>
            <a:ext cx="35356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Tw Cen MT" panose="020B0602020104020603"/>
                <a:ea typeface="+mn-ea"/>
                <a:cs typeface="+mn-cs"/>
              </a:rPr>
              <a:t>*School: Primary , Secondary, High Schools</a:t>
            </a:r>
            <a:endParaRPr kumimoji="0" lang="en-ZA" sz="1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8" name="Content Placeholder 7"/>
          <p:cNvPicPr>
            <a:picLocks noGrp="1" noChangeAspect="1"/>
          </p:cNvPicPr>
          <p:nvPr>
            <p:ph idx="1"/>
          </p:nvPr>
        </p:nvPicPr>
        <p:blipFill>
          <a:blip r:embed="rId2"/>
          <a:stretch>
            <a:fillRect/>
          </a:stretch>
        </p:blipFill>
        <p:spPr>
          <a:xfrm>
            <a:off x="844587" y="1412240"/>
            <a:ext cx="10990993" cy="4896485"/>
          </a:xfrm>
          <a:prstGeom prst="rect">
            <a:avLst/>
          </a:prstGeom>
        </p:spPr>
      </p:pic>
    </p:spTree>
    <p:extLst>
      <p:ext uri="{BB962C8B-B14F-4D97-AF65-F5344CB8AC3E}">
        <p14:creationId xmlns:p14="http://schemas.microsoft.com/office/powerpoint/2010/main" val="3268722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28" y="260649"/>
            <a:ext cx="7200800" cy="806735"/>
          </a:xfrm>
        </p:spPr>
        <p:txBody>
          <a:bodyPr>
            <a:noAutofit/>
          </a:bodyPr>
          <a:lstStyle/>
          <a:p>
            <a:r>
              <a:rPr lang="en-ZA" sz="2000" dirty="0">
                <a:latin typeface="Arial" panose="020B0604020202020204" pitchFamily="34" charset="0"/>
                <a:cs typeface="Arial" panose="020B0604020202020204" pitchFamily="34" charset="0"/>
              </a:rPr>
              <a:t>SELECTED DOMESTIC VIOLENCE-RELATED CRIMES</a:t>
            </a:r>
            <a:br>
              <a:rPr lang="en-ZA" sz="2000" dirty="0">
                <a:latin typeface="Arial" panose="020B0604020202020204" pitchFamily="34" charset="0"/>
                <a:cs typeface="Arial" panose="020B0604020202020204" pitchFamily="34" charset="0"/>
              </a:rPr>
            </a:br>
            <a:r>
              <a:rPr lang="en-ZA" sz="2000" dirty="0" smtClean="0">
                <a:latin typeface="Arial" panose="020B0604020202020204" pitchFamily="34" charset="0"/>
                <a:cs typeface="Arial" panose="020B0604020202020204" pitchFamily="34" charset="0"/>
              </a:rPr>
              <a:t>JULY TO September 2022/2023</a:t>
            </a:r>
            <a:r>
              <a:rPr lang="en-ZA" sz="2000" dirty="0">
                <a:latin typeface="Arial" panose="020B0604020202020204" pitchFamily="34" charset="0"/>
                <a:cs typeface="Arial" panose="020B0604020202020204" pitchFamily="34" charset="0"/>
              </a:rPr>
              <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BY </a:t>
            </a:r>
            <a:r>
              <a:rPr lang="en-ZA" sz="2000" i="1" dirty="0">
                <a:latin typeface="Arial" panose="020B0604020202020204" pitchFamily="34" charset="0"/>
                <a:cs typeface="Arial" panose="020B0604020202020204" pitchFamily="34" charset="0"/>
              </a:rPr>
              <a:t>PROVINCIAL BREAKDOWN AND SEX</a:t>
            </a:r>
          </a:p>
        </p:txBody>
      </p:sp>
      <p:sp>
        <p:nvSpPr>
          <p:cNvPr id="4" name="Slide Number Placeholder 3"/>
          <p:cNvSpPr>
            <a:spLocks noGrp="1"/>
          </p:cNvSpPr>
          <p:nvPr>
            <p:ph type="sldNum" sz="quarter" idx="12"/>
          </p:nvPr>
        </p:nvSpPr>
        <p:spPr>
          <a:xfrm>
            <a:off x="10885512" y="6492875"/>
            <a:ext cx="13064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E3E3E-AAEA-2C4F-AAAF-D5D0D3B13C3A}" type="slidenum">
              <a:rPr kumimoji="0" lang="en-US" sz="1200" b="0" i="0" u="none" strike="noStrike" kern="1200" cap="none" spc="0" normalizeH="0" baseline="0" noProof="0" smtClean="0">
                <a:ln>
                  <a:noFill/>
                </a:ln>
                <a:solidFill>
                  <a:prstClr val="black">
                    <a:tint val="7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Tw Cen MT Condensed" panose="020B0606020104020203"/>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636273238"/>
              </p:ext>
            </p:extLst>
          </p:nvPr>
        </p:nvGraphicFramePr>
        <p:xfrm>
          <a:off x="824528" y="1194435"/>
          <a:ext cx="11022032" cy="5572122"/>
        </p:xfrm>
        <a:graphic>
          <a:graphicData uri="http://schemas.openxmlformats.org/drawingml/2006/table">
            <a:tbl>
              <a:tblPr/>
              <a:tblGrid>
                <a:gridCol w="1491586">
                  <a:extLst>
                    <a:ext uri="{9D8B030D-6E8A-4147-A177-3AD203B41FA5}">
                      <a16:colId xmlns:a16="http://schemas.microsoft.com/office/drawing/2014/main" val="4291364765"/>
                    </a:ext>
                  </a:extLst>
                </a:gridCol>
                <a:gridCol w="785045">
                  <a:extLst>
                    <a:ext uri="{9D8B030D-6E8A-4147-A177-3AD203B41FA5}">
                      <a16:colId xmlns:a16="http://schemas.microsoft.com/office/drawing/2014/main" val="600106701"/>
                    </a:ext>
                  </a:extLst>
                </a:gridCol>
                <a:gridCol w="722241">
                  <a:extLst>
                    <a:ext uri="{9D8B030D-6E8A-4147-A177-3AD203B41FA5}">
                      <a16:colId xmlns:a16="http://schemas.microsoft.com/office/drawing/2014/main" val="4201865174"/>
                    </a:ext>
                  </a:extLst>
                </a:gridCol>
                <a:gridCol w="580933">
                  <a:extLst>
                    <a:ext uri="{9D8B030D-6E8A-4147-A177-3AD203B41FA5}">
                      <a16:colId xmlns:a16="http://schemas.microsoft.com/office/drawing/2014/main" val="3322516850"/>
                    </a:ext>
                  </a:extLst>
                </a:gridCol>
                <a:gridCol w="628036">
                  <a:extLst>
                    <a:ext uri="{9D8B030D-6E8A-4147-A177-3AD203B41FA5}">
                      <a16:colId xmlns:a16="http://schemas.microsoft.com/office/drawing/2014/main" val="2611538258"/>
                    </a:ext>
                  </a:extLst>
                </a:gridCol>
                <a:gridCol w="1303175">
                  <a:extLst>
                    <a:ext uri="{9D8B030D-6E8A-4147-A177-3AD203B41FA5}">
                      <a16:colId xmlns:a16="http://schemas.microsoft.com/office/drawing/2014/main" val="1096733607"/>
                    </a:ext>
                  </a:extLst>
                </a:gridCol>
                <a:gridCol w="628036">
                  <a:extLst>
                    <a:ext uri="{9D8B030D-6E8A-4147-A177-3AD203B41FA5}">
                      <a16:colId xmlns:a16="http://schemas.microsoft.com/office/drawing/2014/main" val="244963430"/>
                    </a:ext>
                  </a:extLst>
                </a:gridCol>
                <a:gridCol w="675139">
                  <a:extLst>
                    <a:ext uri="{9D8B030D-6E8A-4147-A177-3AD203B41FA5}">
                      <a16:colId xmlns:a16="http://schemas.microsoft.com/office/drawing/2014/main" val="2552622025"/>
                    </a:ext>
                  </a:extLst>
                </a:gridCol>
                <a:gridCol w="957755">
                  <a:extLst>
                    <a:ext uri="{9D8B030D-6E8A-4147-A177-3AD203B41FA5}">
                      <a16:colId xmlns:a16="http://schemas.microsoft.com/office/drawing/2014/main" val="3006879804"/>
                    </a:ext>
                  </a:extLst>
                </a:gridCol>
                <a:gridCol w="942054">
                  <a:extLst>
                    <a:ext uri="{9D8B030D-6E8A-4147-A177-3AD203B41FA5}">
                      <a16:colId xmlns:a16="http://schemas.microsoft.com/office/drawing/2014/main" val="4028235389"/>
                    </a:ext>
                  </a:extLst>
                </a:gridCol>
                <a:gridCol w="439625">
                  <a:extLst>
                    <a:ext uri="{9D8B030D-6E8A-4147-A177-3AD203B41FA5}">
                      <a16:colId xmlns:a16="http://schemas.microsoft.com/office/drawing/2014/main" val="1414165701"/>
                    </a:ext>
                  </a:extLst>
                </a:gridCol>
                <a:gridCol w="957755">
                  <a:extLst>
                    <a:ext uri="{9D8B030D-6E8A-4147-A177-3AD203B41FA5}">
                      <a16:colId xmlns:a16="http://schemas.microsoft.com/office/drawing/2014/main" val="2115452054"/>
                    </a:ext>
                  </a:extLst>
                </a:gridCol>
                <a:gridCol w="910652">
                  <a:extLst>
                    <a:ext uri="{9D8B030D-6E8A-4147-A177-3AD203B41FA5}">
                      <a16:colId xmlns:a16="http://schemas.microsoft.com/office/drawing/2014/main" val="3881712272"/>
                    </a:ext>
                  </a:extLst>
                </a:gridCol>
              </a:tblGrid>
              <a:tr h="1650570">
                <a:tc>
                  <a:txBody>
                    <a:bodyPr/>
                    <a:lstStyle/>
                    <a:p>
                      <a:pPr algn="l" rtl="0" fontAlgn="b"/>
                      <a:r>
                        <a:rPr lang="en-ZA" sz="1400" b="1" i="0" u="none" strike="noStrike">
                          <a:solidFill>
                            <a:srgbClr val="000000"/>
                          </a:solidFill>
                          <a:effectLst/>
                          <a:latin typeface="Calibri" panose="020F0502020204030204" pitchFamily="34" charset="0"/>
                        </a:rPr>
                        <a:t>Province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ZA" sz="1600" b="1" i="0" u="none" strike="noStrike" dirty="0">
                          <a:solidFill>
                            <a:srgbClr val="000000"/>
                          </a:solidFill>
                          <a:effectLst/>
                          <a:latin typeface="Calibri" panose="020F0502020204030204" pitchFamily="34" charset="0"/>
                        </a:rPr>
                        <a:t>Murder</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ZA" sz="1600" b="1" i="0" u="none" strike="noStrike" dirty="0">
                          <a:solidFill>
                            <a:srgbClr val="000000"/>
                          </a:solidFill>
                          <a:effectLst/>
                          <a:latin typeface="Calibri" panose="020F0502020204030204" pitchFamily="34" charset="0"/>
                        </a:rPr>
                        <a:t>Attempted murder</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ZA" sz="1600" b="1" i="0" u="none" strike="noStrike" dirty="0">
                          <a:solidFill>
                            <a:srgbClr val="000000"/>
                          </a:solidFill>
                          <a:effectLst/>
                          <a:latin typeface="Calibri" panose="020F0502020204030204" pitchFamily="34" charset="0"/>
                        </a:rPr>
                        <a:t>Rape</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ZA" sz="1600" b="1" i="0" u="none" strike="noStrike" dirty="0">
                          <a:solidFill>
                            <a:srgbClr val="000000"/>
                          </a:solidFill>
                          <a:effectLst/>
                          <a:latin typeface="Calibri" panose="020F0502020204030204" pitchFamily="34" charset="0"/>
                        </a:rPr>
                        <a:t>Sexual Assault</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ZA" sz="1600" b="1" i="0" u="none" strike="noStrike" dirty="0">
                          <a:solidFill>
                            <a:srgbClr val="000000"/>
                          </a:solidFill>
                          <a:effectLst/>
                          <a:latin typeface="Calibri" panose="020F0502020204030204" pitchFamily="34" charset="0"/>
                        </a:rPr>
                        <a:t>Assault </a:t>
                      </a:r>
                      <a:r>
                        <a:rPr lang="en-ZA" sz="1600" b="1" i="0" u="none" strike="noStrike" dirty="0" smtClean="0">
                          <a:solidFill>
                            <a:srgbClr val="000000"/>
                          </a:solidFill>
                          <a:effectLst/>
                          <a:latin typeface="Calibri" panose="020F0502020204030204" pitchFamily="34" charset="0"/>
                        </a:rPr>
                        <a:t>with the intent to inflict grievous bodily harm</a:t>
                      </a:r>
                      <a:endParaRPr lang="en-ZA" sz="1600" b="1" i="0" u="none" strike="noStrike" dirty="0">
                        <a:solidFill>
                          <a:srgbClr val="000000"/>
                        </a:solidFill>
                        <a:effectLst/>
                        <a:latin typeface="Calibri" panose="020F0502020204030204" pitchFamily="34" charset="0"/>
                      </a:endParaRP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ZA" sz="1600" b="1" i="0" u="none" strike="noStrike" dirty="0">
                          <a:solidFill>
                            <a:srgbClr val="000000"/>
                          </a:solidFill>
                          <a:effectLst/>
                          <a:latin typeface="Calibri" panose="020F0502020204030204" pitchFamily="34" charset="0"/>
                        </a:rPr>
                        <a:t>Common assault</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ZA" sz="1600" b="1" i="0" u="none" strike="noStrike" dirty="0">
                          <a:solidFill>
                            <a:srgbClr val="000000"/>
                          </a:solidFill>
                          <a:effectLst/>
                          <a:latin typeface="Calibri" panose="020F0502020204030204" pitchFamily="34" charset="0"/>
                        </a:rPr>
                        <a:t>Common robbery</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ZA" sz="1600" b="1" i="0" u="none" strike="noStrike" dirty="0">
                          <a:solidFill>
                            <a:srgbClr val="000000"/>
                          </a:solidFill>
                          <a:effectLst/>
                          <a:latin typeface="Calibri" panose="020F0502020204030204" pitchFamily="34" charset="0"/>
                        </a:rPr>
                        <a:t>Robbery with aggravating circumstances</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ZA" sz="1600" b="1" i="0" u="none" strike="noStrike" dirty="0">
                          <a:solidFill>
                            <a:srgbClr val="000000"/>
                          </a:solidFill>
                          <a:effectLst/>
                          <a:latin typeface="Calibri" panose="020F0502020204030204" pitchFamily="34" charset="0"/>
                        </a:rPr>
                        <a:t>All theft not mentioned elsewhere</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ZA" sz="1600" b="1" i="0" u="none" strike="noStrike" dirty="0">
                          <a:solidFill>
                            <a:srgbClr val="000000"/>
                          </a:solidFill>
                          <a:effectLst/>
                          <a:latin typeface="Calibri" panose="020F0502020204030204" pitchFamily="34" charset="0"/>
                        </a:rPr>
                        <a:t>Arson</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ZA" sz="1600" b="1" i="0" u="none" strike="noStrike" dirty="0">
                          <a:solidFill>
                            <a:srgbClr val="000000"/>
                          </a:solidFill>
                          <a:effectLst/>
                          <a:latin typeface="Calibri" panose="020F0502020204030204" pitchFamily="34" charset="0"/>
                        </a:rPr>
                        <a:t>Malicious damage to property</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ZA" sz="1600" b="1" i="0" u="none" strike="noStrike" dirty="0">
                          <a:solidFill>
                            <a:srgbClr val="000000"/>
                          </a:solidFill>
                          <a:effectLst/>
                          <a:latin typeface="Calibri" panose="020F0502020204030204" pitchFamily="34" charset="0"/>
                        </a:rPr>
                        <a:t>Burglary at residential premises</a:t>
                      </a: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91632040"/>
                  </a:ext>
                </a:extLst>
              </a:tr>
              <a:tr h="326796">
                <a:tc>
                  <a:txBody>
                    <a:bodyPr/>
                    <a:lstStyle/>
                    <a:p>
                      <a:pPr algn="l" rtl="0" fontAlgn="b"/>
                      <a:r>
                        <a:rPr lang="en-ZA" sz="1600" b="1" i="0" u="none" strike="noStrike">
                          <a:solidFill>
                            <a:srgbClr val="000000"/>
                          </a:solidFill>
                          <a:effectLst/>
                          <a:latin typeface="Calibri" panose="020F0502020204030204" pitchFamily="34" charset="0"/>
                        </a:rPr>
                        <a:t>Eastern Cape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dirty="0">
                          <a:effectLst/>
                          <a:latin typeface="Arial" panose="020B0604020202020204" pitchFamily="34" charset="0"/>
                        </a:rPr>
                        <a:t>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871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1 070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521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606774"/>
                  </a:ext>
                </a:extLst>
              </a:tr>
              <a:tr h="326796">
                <a:tc>
                  <a:txBody>
                    <a:bodyPr/>
                    <a:lstStyle/>
                    <a:p>
                      <a:pPr algn="l" rtl="0" fontAlgn="b"/>
                      <a:r>
                        <a:rPr lang="en-ZA" sz="1600" b="1" i="0" u="none" strike="noStrike">
                          <a:solidFill>
                            <a:srgbClr val="000000"/>
                          </a:solidFill>
                          <a:effectLst/>
                          <a:latin typeface="Calibri" panose="020F0502020204030204" pitchFamily="34" charset="0"/>
                        </a:rPr>
                        <a:t>Free State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dirty="0">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491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1 436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214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505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016469"/>
                  </a:ext>
                </a:extLst>
              </a:tr>
              <a:tr h="326796">
                <a:tc>
                  <a:txBody>
                    <a:bodyPr/>
                    <a:lstStyle/>
                    <a:p>
                      <a:pPr algn="l" rtl="0" fontAlgn="b"/>
                      <a:r>
                        <a:rPr lang="en-ZA" sz="1600" b="1" i="0" u="none" strike="noStrike">
                          <a:solidFill>
                            <a:srgbClr val="000000"/>
                          </a:solidFill>
                          <a:effectLst/>
                          <a:latin typeface="Calibri" panose="020F0502020204030204" pitchFamily="34" charset="0"/>
                        </a:rPr>
                        <a:t>Gauteng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effectLst/>
                          <a:latin typeface="Arial" panose="020B0604020202020204" pitchFamily="34" charset="0"/>
                        </a:rPr>
                        <a:t>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158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1 805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5 025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415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1 603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37856"/>
                  </a:ext>
                </a:extLst>
              </a:tr>
              <a:tr h="326796">
                <a:tc>
                  <a:txBody>
                    <a:bodyPr/>
                    <a:lstStyle/>
                    <a:p>
                      <a:pPr algn="l" rtl="0" fontAlgn="b"/>
                      <a:r>
                        <a:rPr lang="en-ZA" sz="1600" b="1" i="0" u="none" strike="noStrike">
                          <a:solidFill>
                            <a:srgbClr val="000000"/>
                          </a:solidFill>
                          <a:effectLst/>
                          <a:latin typeface="Calibri" panose="020F0502020204030204" pitchFamily="34" charset="0"/>
                        </a:rPr>
                        <a:t>KwaZulu/Natal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effectLst/>
                          <a:latin typeface="Arial" panose="020B0604020202020204" pitchFamily="34" charset="0"/>
                        </a:rPr>
                        <a:t>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905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1 681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519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915955"/>
                  </a:ext>
                </a:extLst>
              </a:tr>
              <a:tr h="326796">
                <a:tc>
                  <a:txBody>
                    <a:bodyPr/>
                    <a:lstStyle/>
                    <a:p>
                      <a:pPr algn="l" rtl="0" fontAlgn="b"/>
                      <a:r>
                        <a:rPr lang="en-ZA" sz="1600" b="1" i="0" u="none" strike="noStrike">
                          <a:solidFill>
                            <a:srgbClr val="000000"/>
                          </a:solidFill>
                          <a:effectLst/>
                          <a:latin typeface="Calibri" panose="020F0502020204030204" pitchFamily="34" charset="0"/>
                        </a:rPr>
                        <a:t>Limpopo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effectLst/>
                          <a:latin typeface="Arial" panose="020B060402020202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359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663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259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031395"/>
                  </a:ext>
                </a:extLst>
              </a:tr>
              <a:tr h="326796">
                <a:tc>
                  <a:txBody>
                    <a:bodyPr/>
                    <a:lstStyle/>
                    <a:p>
                      <a:pPr algn="l" rtl="0" fontAlgn="b"/>
                      <a:r>
                        <a:rPr lang="en-ZA" sz="1600" b="1" i="0" u="none" strike="noStrike">
                          <a:solidFill>
                            <a:srgbClr val="000000"/>
                          </a:solidFill>
                          <a:effectLst/>
                          <a:latin typeface="Calibri" panose="020F0502020204030204" pitchFamily="34" charset="0"/>
                        </a:rPr>
                        <a:t>Mpumalanga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effectLst/>
                          <a:latin typeface="Arial" panose="020B060402020202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344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583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236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698963"/>
                  </a:ext>
                </a:extLst>
              </a:tr>
              <a:tr h="326796">
                <a:tc>
                  <a:txBody>
                    <a:bodyPr/>
                    <a:lstStyle/>
                    <a:p>
                      <a:pPr algn="l" rtl="0" fontAlgn="b"/>
                      <a:r>
                        <a:rPr lang="en-ZA" sz="1600" b="1" i="0" u="none" strike="noStrike">
                          <a:solidFill>
                            <a:srgbClr val="000000"/>
                          </a:solidFill>
                          <a:effectLst/>
                          <a:latin typeface="Calibri" panose="020F0502020204030204" pitchFamily="34" charset="0"/>
                        </a:rPr>
                        <a:t>North West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456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628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293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372876"/>
                  </a:ext>
                </a:extLst>
              </a:tr>
              <a:tr h="326796">
                <a:tc>
                  <a:txBody>
                    <a:bodyPr/>
                    <a:lstStyle/>
                    <a:p>
                      <a:pPr algn="l" rtl="0" fontAlgn="b"/>
                      <a:r>
                        <a:rPr lang="en-ZA" sz="1600" b="1" i="0" u="none" strike="noStrike">
                          <a:solidFill>
                            <a:srgbClr val="000000"/>
                          </a:solidFill>
                          <a:effectLst/>
                          <a:latin typeface="Calibri" panose="020F0502020204030204" pitchFamily="34" charset="0"/>
                        </a:rPr>
                        <a:t>Northern Cape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342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83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694890"/>
                  </a:ext>
                </a:extLst>
              </a:tr>
              <a:tr h="326796">
                <a:tc>
                  <a:txBody>
                    <a:bodyPr/>
                    <a:lstStyle/>
                    <a:p>
                      <a:pPr algn="l" rtl="0" fontAlgn="b"/>
                      <a:r>
                        <a:rPr lang="en-ZA" sz="1600" b="1" i="0" u="none" strike="noStrike">
                          <a:solidFill>
                            <a:srgbClr val="000000"/>
                          </a:solidFill>
                          <a:effectLst/>
                          <a:latin typeface="Calibri" panose="020F0502020204030204" pitchFamily="34" charset="0"/>
                        </a:rPr>
                        <a:t>Western Cape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600" b="0" i="0" u="none" strike="noStrike">
                          <a:effectLst/>
                          <a:latin typeface="Arial" panose="020B06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1 240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3 951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821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effectLst/>
                          <a:latin typeface="Arial" panose="020B0604020202020204" pitchFamily="34" charset="0"/>
                        </a:rPr>
                        <a:t>1 420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panose="020B0604020202020204" pitchFamily="34" charset="0"/>
                        </a:rPr>
                        <a:t>231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644193"/>
                  </a:ext>
                </a:extLst>
              </a:tr>
              <a:tr h="326796">
                <a:tc>
                  <a:txBody>
                    <a:bodyPr/>
                    <a:lstStyle/>
                    <a:p>
                      <a:pPr algn="l" rtl="0" fontAlgn="b"/>
                      <a:r>
                        <a:rPr lang="en-ZA" sz="1600" b="1" i="0" u="none" strike="noStrike">
                          <a:solidFill>
                            <a:srgbClr val="000000"/>
                          </a:solidFill>
                          <a:effectLst/>
                          <a:latin typeface="Calibri" panose="020F0502020204030204" pitchFamily="34" charset="0"/>
                        </a:rPr>
                        <a:t>Female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130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a:solidFill>
                            <a:srgbClr val="000000"/>
                          </a:solidFill>
                          <a:effectLst/>
                          <a:latin typeface="Calibri" panose="020F0502020204030204" pitchFamily="34" charset="0"/>
                        </a:rPr>
                        <a:t>148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793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140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4 698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12 642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135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1 300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3 655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a:solidFill>
                            <a:srgbClr val="000000"/>
                          </a:solidFill>
                          <a:effectLst/>
                          <a:latin typeface="Calibri" panose="020F0502020204030204" pitchFamily="34" charset="0"/>
                        </a:rPr>
                        <a:t>278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87974110"/>
                  </a:ext>
                </a:extLst>
              </a:tr>
              <a:tr h="326796">
                <a:tc>
                  <a:txBody>
                    <a:bodyPr/>
                    <a:lstStyle/>
                    <a:p>
                      <a:pPr algn="l" rtl="0" fontAlgn="b"/>
                      <a:r>
                        <a:rPr lang="en-ZA" sz="1600" b="1" i="0" u="none" strike="noStrike">
                          <a:solidFill>
                            <a:srgbClr val="000000"/>
                          </a:solidFill>
                          <a:effectLst/>
                          <a:latin typeface="Calibri" panose="020F0502020204030204" pitchFamily="34" charset="0"/>
                        </a:rPr>
                        <a:t>Male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109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1 964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2 737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739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a:solidFill>
                            <a:srgbClr val="000000"/>
                          </a:solidFill>
                          <a:effectLst/>
                          <a:latin typeface="Calibri" panose="020F0502020204030204" pitchFamily="34" charset="0"/>
                        </a:rPr>
                        <a:t>1 846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a:solidFill>
                            <a:srgbClr val="000000"/>
                          </a:solidFill>
                          <a:effectLst/>
                          <a:latin typeface="Calibri" panose="020F0502020204030204" pitchFamily="34" charset="0"/>
                        </a:rPr>
                        <a:t>196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060669703"/>
                  </a:ext>
                </a:extLst>
              </a:tr>
              <a:tr h="326796">
                <a:tc>
                  <a:txBody>
                    <a:bodyPr/>
                    <a:lstStyle/>
                    <a:p>
                      <a:pPr algn="l" rtl="0" fontAlgn="b"/>
                      <a:r>
                        <a:rPr lang="en-ZA" sz="1600" b="1" i="0" u="none" strike="noStrike">
                          <a:solidFill>
                            <a:srgbClr val="FFFFFF"/>
                          </a:solidFill>
                          <a:effectLst/>
                          <a:latin typeface="Calibri" panose="020F0502020204030204" pitchFamily="34" charset="0"/>
                        </a:rPr>
                        <a:t>RSA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1600" b="1" i="0" u="none" strike="noStrike" dirty="0">
                          <a:solidFill>
                            <a:srgbClr val="FFFFFF"/>
                          </a:solidFill>
                          <a:effectLst/>
                          <a:latin typeface="Calibri" panose="020F0502020204030204" pitchFamily="34" charset="0"/>
                        </a:rPr>
                        <a:t>239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1600" b="1" i="0" u="none" strike="noStrike">
                          <a:solidFill>
                            <a:srgbClr val="FFFFFF"/>
                          </a:solidFill>
                          <a:effectLst/>
                          <a:latin typeface="Calibri" panose="020F0502020204030204" pitchFamily="34" charset="0"/>
                        </a:rPr>
                        <a:t>221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1600" b="1" i="0" u="none" strike="noStrike">
                          <a:solidFill>
                            <a:srgbClr val="FFFFFF"/>
                          </a:solidFill>
                          <a:effectLst/>
                          <a:latin typeface="Calibri" panose="020F0502020204030204" pitchFamily="34" charset="0"/>
                        </a:rPr>
                        <a:t>835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1600" b="1" i="0" u="none" strike="noStrike">
                          <a:solidFill>
                            <a:srgbClr val="FFFFFF"/>
                          </a:solidFill>
                          <a:effectLst/>
                          <a:latin typeface="Calibri" panose="020F0502020204030204" pitchFamily="34" charset="0"/>
                        </a:rPr>
                        <a:t>143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1600" b="1" i="0" u="none" strike="noStrike">
                          <a:solidFill>
                            <a:srgbClr val="FFFFFF"/>
                          </a:solidFill>
                          <a:effectLst/>
                          <a:latin typeface="Calibri" panose="020F0502020204030204" pitchFamily="34" charset="0"/>
                        </a:rPr>
                        <a:t>6 662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1600" b="1" i="0" u="none" strike="noStrike">
                          <a:solidFill>
                            <a:srgbClr val="FFFFFF"/>
                          </a:solidFill>
                          <a:effectLst/>
                          <a:latin typeface="Calibri" panose="020F0502020204030204" pitchFamily="34" charset="0"/>
                        </a:rPr>
                        <a:t>15 379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1600" b="1" i="0" u="none" strike="noStrike">
                          <a:solidFill>
                            <a:srgbClr val="FFFFFF"/>
                          </a:solidFill>
                          <a:effectLst/>
                          <a:latin typeface="Calibri" panose="020F0502020204030204" pitchFamily="34" charset="0"/>
                        </a:rPr>
                        <a:t>176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1600" b="1" i="0" u="none" strike="noStrike">
                          <a:solidFill>
                            <a:srgbClr val="FFFFFF"/>
                          </a:solidFill>
                          <a:effectLst/>
                          <a:latin typeface="Calibri" panose="020F0502020204030204" pitchFamily="34" charset="0"/>
                        </a:rPr>
                        <a:t>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1600" b="1" i="0" u="none" strike="noStrike">
                          <a:solidFill>
                            <a:srgbClr val="FFFFFF"/>
                          </a:solidFill>
                          <a:effectLst/>
                          <a:latin typeface="Calibri" panose="020F0502020204030204" pitchFamily="34" charset="0"/>
                        </a:rPr>
                        <a:t>2 039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1600" b="1" i="0" u="none" strike="noStrike">
                          <a:solidFill>
                            <a:srgbClr val="FFFFFF"/>
                          </a:solidFill>
                          <a:effectLst/>
                          <a:latin typeface="Calibri" panose="020F0502020204030204" pitchFamily="34" charset="0"/>
                        </a:rPr>
                        <a:t>146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1600" b="1" i="0" u="none" strike="noStrike">
                          <a:solidFill>
                            <a:srgbClr val="FFFFFF"/>
                          </a:solidFill>
                          <a:effectLst/>
                          <a:latin typeface="Calibri" panose="020F0502020204030204" pitchFamily="34" charset="0"/>
                        </a:rPr>
                        <a:t>5 501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ZA" sz="1600" b="1" i="0" u="none" strike="noStrike" dirty="0">
                          <a:solidFill>
                            <a:srgbClr val="FFFFFF"/>
                          </a:solidFill>
                          <a:effectLst/>
                          <a:latin typeface="Calibri" panose="020F0502020204030204" pitchFamily="34" charset="0"/>
                        </a:rPr>
                        <a:t>474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592663581"/>
                  </a:ext>
                </a:extLst>
              </a:tr>
            </a:tbl>
          </a:graphicData>
        </a:graphic>
      </p:graphicFrame>
    </p:spTree>
    <p:extLst>
      <p:ext uri="{BB962C8B-B14F-4D97-AF65-F5344CB8AC3E}">
        <p14:creationId xmlns:p14="http://schemas.microsoft.com/office/powerpoint/2010/main" val="2412339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56284"/>
            <a:ext cx="11027664" cy="943331"/>
          </a:xfrm>
        </p:spPr>
        <p:txBody>
          <a:bodyPr>
            <a:normAutofit/>
          </a:bodyPr>
          <a:lstStyle/>
          <a:p>
            <a:r>
              <a:rPr lang="en-ZA" sz="2400" dirty="0"/>
              <a:t>REPUBLIC OF SOUTH AFRICA </a:t>
            </a:r>
            <a:br>
              <a:rPr lang="en-ZA" sz="2400" dirty="0"/>
            </a:br>
            <a:r>
              <a:rPr lang="en-ZA" sz="2400" dirty="0"/>
              <a:t>CRIME SITUATION</a:t>
            </a:r>
          </a:p>
        </p:txBody>
      </p:sp>
      <p:sp>
        <p:nvSpPr>
          <p:cNvPr id="4" name="Slide Number Placeholder 3"/>
          <p:cNvSpPr>
            <a:spLocks noGrp="1"/>
          </p:cNvSpPr>
          <p:nvPr>
            <p:ph type="sldNum" sz="quarter" idx="12"/>
          </p:nvPr>
        </p:nvSpPr>
        <p:spPr>
          <a:xfrm>
            <a:off x="10058400" y="6600985"/>
            <a:ext cx="2133600" cy="365125"/>
          </a:xfrm>
        </p:spPr>
        <p:txBody>
          <a:bodyPr/>
          <a:lstStyle/>
          <a:p>
            <a:fld id="{8BCE3E3E-AAEA-2C4F-AAAF-D5D0D3B13C3A}" type="slidenum">
              <a:rPr lang="en-US" smtClean="0">
                <a:solidFill>
                  <a:prstClr val="black">
                    <a:tint val="75000"/>
                  </a:prstClr>
                </a:solidFill>
              </a:rPr>
              <a:pPr/>
              <a:t>3</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51108533"/>
              </p:ext>
            </p:extLst>
          </p:nvPr>
        </p:nvGraphicFramePr>
        <p:xfrm>
          <a:off x="786384" y="1340486"/>
          <a:ext cx="11027664" cy="5334000"/>
        </p:xfrm>
        <a:graphic>
          <a:graphicData uri="http://schemas.openxmlformats.org/drawingml/2006/table">
            <a:tbl>
              <a:tblPr/>
              <a:tblGrid>
                <a:gridCol w="4144995">
                  <a:extLst>
                    <a:ext uri="{9D8B030D-6E8A-4147-A177-3AD203B41FA5}">
                      <a16:colId xmlns:a16="http://schemas.microsoft.com/office/drawing/2014/main" val="190149876"/>
                    </a:ext>
                  </a:extLst>
                </a:gridCol>
                <a:gridCol w="912557">
                  <a:extLst>
                    <a:ext uri="{9D8B030D-6E8A-4147-A177-3AD203B41FA5}">
                      <a16:colId xmlns:a16="http://schemas.microsoft.com/office/drawing/2014/main" val="3129505401"/>
                    </a:ext>
                  </a:extLst>
                </a:gridCol>
                <a:gridCol w="912557">
                  <a:extLst>
                    <a:ext uri="{9D8B030D-6E8A-4147-A177-3AD203B41FA5}">
                      <a16:colId xmlns:a16="http://schemas.microsoft.com/office/drawing/2014/main" val="1211499262"/>
                    </a:ext>
                  </a:extLst>
                </a:gridCol>
                <a:gridCol w="901564">
                  <a:extLst>
                    <a:ext uri="{9D8B030D-6E8A-4147-A177-3AD203B41FA5}">
                      <a16:colId xmlns:a16="http://schemas.microsoft.com/office/drawing/2014/main" val="1740451227"/>
                    </a:ext>
                  </a:extLst>
                </a:gridCol>
                <a:gridCol w="934549">
                  <a:extLst>
                    <a:ext uri="{9D8B030D-6E8A-4147-A177-3AD203B41FA5}">
                      <a16:colId xmlns:a16="http://schemas.microsoft.com/office/drawing/2014/main" val="1985946730"/>
                    </a:ext>
                  </a:extLst>
                </a:gridCol>
                <a:gridCol w="945543">
                  <a:extLst>
                    <a:ext uri="{9D8B030D-6E8A-4147-A177-3AD203B41FA5}">
                      <a16:colId xmlns:a16="http://schemas.microsoft.com/office/drawing/2014/main" val="1195402235"/>
                    </a:ext>
                  </a:extLst>
                </a:gridCol>
                <a:gridCol w="967532">
                  <a:extLst>
                    <a:ext uri="{9D8B030D-6E8A-4147-A177-3AD203B41FA5}">
                      <a16:colId xmlns:a16="http://schemas.microsoft.com/office/drawing/2014/main" val="3466750478"/>
                    </a:ext>
                  </a:extLst>
                </a:gridCol>
                <a:gridCol w="1308367">
                  <a:extLst>
                    <a:ext uri="{9D8B030D-6E8A-4147-A177-3AD203B41FA5}">
                      <a16:colId xmlns:a16="http://schemas.microsoft.com/office/drawing/2014/main" val="1404457526"/>
                    </a:ext>
                  </a:extLst>
                </a:gridCol>
              </a:tblGrid>
              <a:tr h="219674">
                <a:tc>
                  <a:txBody>
                    <a:bodyPr/>
                    <a:lstStyle/>
                    <a:p>
                      <a:pPr algn="ctr" fontAlgn="ctr"/>
                      <a:r>
                        <a:rPr lang="en-ZA" sz="1400" b="1" i="0" u="none" strike="noStrike" dirty="0">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dirty="0">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dirty="0">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ZA" sz="1400" b="1" i="0" u="none" strike="noStrike" dirty="0">
                          <a:solidFill>
                            <a:schemeClr val="bg1"/>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92559074"/>
                  </a:ext>
                </a:extLst>
              </a:tr>
              <a:tr h="101583">
                <a:tc gridSpan="8">
                  <a:txBody>
                    <a:bodyPr/>
                    <a:lstStyle/>
                    <a:p>
                      <a:pPr algn="ctr" fontAlgn="b"/>
                      <a:r>
                        <a:rPr lang="en-ZA" sz="1400" b="1" i="0" u="none" strike="noStrike" dirty="0">
                          <a:solidFill>
                            <a:srgbClr val="000000"/>
                          </a:solidFill>
                          <a:effectLst/>
                          <a:latin typeface="Calibri" panose="020F0502020204030204" pitchFamily="34" charset="0"/>
                        </a:rPr>
                        <a:t>CONTACT CRIMES ( CRIMES AGAINST THE  PERSON)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675510657"/>
                  </a:ext>
                </a:extLst>
              </a:tr>
              <a:tr h="109964">
                <a:tc>
                  <a:txBody>
                    <a:bodyPr/>
                    <a:lstStyle/>
                    <a:p>
                      <a:pPr algn="l" fontAlgn="ctr"/>
                      <a:r>
                        <a:rPr lang="en-ZA" sz="1400" b="0" i="0" u="none" strike="noStrike">
                          <a:solidFill>
                            <a:srgbClr val="000000"/>
                          </a:solidFill>
                          <a:effectLst/>
                          <a:latin typeface="Calibri" panose="020F0502020204030204" pitchFamily="34" charset="0"/>
                        </a:rPr>
                        <a:t>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5 554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5 446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263509755"/>
                  </a:ext>
                </a:extLst>
              </a:tr>
              <a:tr h="109964">
                <a:tc>
                  <a:txBody>
                    <a:bodyPr/>
                    <a:lstStyle/>
                    <a:p>
                      <a:pPr algn="l" fontAlgn="ctr"/>
                      <a:r>
                        <a:rPr lang="en-ZA" sz="1400" b="0" i="0" u="none" strike="noStrike">
                          <a:solidFill>
                            <a:srgbClr val="000000"/>
                          </a:solidFill>
                          <a:effectLst/>
                          <a:latin typeface="Calibri" panose="020F0502020204030204" pitchFamily="34" charset="0"/>
                        </a:rPr>
                        <a:t>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13 730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11 423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11 964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13 283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92470199"/>
                  </a:ext>
                </a:extLst>
              </a:tr>
              <a:tr h="109964">
                <a:tc>
                  <a:txBody>
                    <a:bodyPr/>
                    <a:lstStyle/>
                    <a:p>
                      <a:pPr algn="l" fontAlgn="ctr"/>
                      <a:r>
                        <a:rPr lang="en-ZA" sz="1400" b="0" i="0" u="none" strike="noStrike">
                          <a:solidFill>
                            <a:srgbClr val="000000"/>
                          </a:solidFill>
                          <a:effectLst/>
                          <a:latin typeface="Calibri" panose="020F0502020204030204" pitchFamily="34" charset="0"/>
                        </a:rPr>
                        <a:t>Attempted 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4 889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4 856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4 941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12721146"/>
                  </a:ext>
                </a:extLst>
              </a:tr>
              <a:tr h="109964">
                <a:tc>
                  <a:txBody>
                    <a:bodyPr/>
                    <a:lstStyle/>
                    <a:p>
                      <a:pPr algn="l" fontAlgn="ctr"/>
                      <a:r>
                        <a:rPr lang="en-ZA" sz="1400" b="0" i="0" u="none" strike="noStrike">
                          <a:solidFill>
                            <a:srgbClr val="000000"/>
                          </a:solidFill>
                          <a:effectLst/>
                          <a:latin typeface="Calibri" panose="020F0502020204030204" pitchFamily="34" charset="0"/>
                        </a:rPr>
                        <a:t>Assault with the intent to inflict grievous bodily harm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39 893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39 807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34 890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35 625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41 251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5 626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97149896"/>
                  </a:ext>
                </a:extLst>
              </a:tr>
              <a:tr h="109964">
                <a:tc>
                  <a:txBody>
                    <a:bodyPr/>
                    <a:lstStyle/>
                    <a:p>
                      <a:pPr algn="l" fontAlgn="ctr"/>
                      <a:r>
                        <a:rPr lang="en-ZA" sz="1400" b="0" i="0" u="none" strike="noStrike">
                          <a:solidFill>
                            <a:srgbClr val="000000"/>
                          </a:solidFill>
                          <a:effectLst/>
                          <a:latin typeface="Calibri" panose="020F0502020204030204" pitchFamily="34" charset="0"/>
                        </a:rPr>
                        <a:t>Common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38 289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38 993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36 851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37 137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44 389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782795521"/>
                  </a:ext>
                </a:extLst>
              </a:tr>
              <a:tr h="109964">
                <a:tc>
                  <a:txBody>
                    <a:bodyPr/>
                    <a:lstStyle/>
                    <a:p>
                      <a:pPr algn="l" fontAlgn="ctr"/>
                      <a:r>
                        <a:rPr lang="en-ZA" sz="1400" b="0" i="0" u="none" strike="noStrike">
                          <a:solidFill>
                            <a:srgbClr val="000000"/>
                          </a:solidFill>
                          <a:effectLst/>
                          <a:latin typeface="Calibri" panose="020F0502020204030204" pitchFamily="34" charset="0"/>
                        </a:rPr>
                        <a:t>Common robbery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12 746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13 201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9 864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9 619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98589627"/>
                  </a:ext>
                </a:extLst>
              </a:tr>
              <a:tr h="109964">
                <a:tc>
                  <a:txBody>
                    <a:bodyPr/>
                    <a:lstStyle/>
                    <a:p>
                      <a:pPr algn="l" fontAlgn="ctr"/>
                      <a:r>
                        <a:rPr lang="en-ZA" sz="1400" b="0" i="0" u="none" strike="noStrike">
                          <a:solidFill>
                            <a:srgbClr val="000000"/>
                          </a:solidFill>
                          <a:effectLst/>
                          <a:latin typeface="Calibri" panose="020F0502020204030204" pitchFamily="34" charset="0"/>
                        </a:rPr>
                        <a:t>Robbery with aggravating circumstances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36 304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37 617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32 745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31 480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38 412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405111030"/>
                  </a:ext>
                </a:extLst>
              </a:tr>
              <a:tr h="109964">
                <a:tc>
                  <a:txBody>
                    <a:bodyPr/>
                    <a:lstStyle/>
                    <a:p>
                      <a:pPr algn="l" fontAlgn="ctr"/>
                      <a:r>
                        <a:rPr lang="en-ZA" sz="1400" b="1" i="0" u="none" strike="noStrike">
                          <a:solidFill>
                            <a:srgbClr val="000000"/>
                          </a:solidFill>
                          <a:effectLst/>
                          <a:latin typeface="Calibri" panose="020F0502020204030204" pitchFamily="34" charset="0"/>
                        </a:rPr>
                        <a:t>Total Contact Crimes (Crimes against the person)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150 420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153 650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135 821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137 145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162 518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25 373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83455035"/>
                  </a:ext>
                </a:extLst>
              </a:tr>
              <a:tr h="109964">
                <a:tc gridSpan="8">
                  <a:txBody>
                    <a:bodyPr/>
                    <a:lstStyle/>
                    <a:p>
                      <a:pPr algn="ctr" fontAlgn="b"/>
                      <a:r>
                        <a:rPr lang="en-ZA" sz="1400" b="1" i="0" u="none" strike="noStrike">
                          <a:solidFill>
                            <a:srgbClr val="000000"/>
                          </a:solidFill>
                          <a:effectLst/>
                          <a:latin typeface="Calibri" panose="020F0502020204030204" pitchFamily="34" charset="0"/>
                        </a:rPr>
                        <a:t>Total Sexual Offences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56168188"/>
                  </a:ext>
                </a:extLst>
              </a:tr>
              <a:tr h="109964">
                <a:tc>
                  <a:txBody>
                    <a:bodyPr/>
                    <a:lstStyle/>
                    <a:p>
                      <a:pPr algn="l" fontAlgn="ctr"/>
                      <a:r>
                        <a:rPr lang="en-ZA" sz="1400" b="0" i="0" u="none" strike="noStrike">
                          <a:solidFill>
                            <a:srgbClr val="000000"/>
                          </a:solidFill>
                          <a:effectLst/>
                          <a:latin typeface="Calibri" panose="020F0502020204030204" pitchFamily="34" charset="0"/>
                        </a:rPr>
                        <a:t>Rape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10 985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8 922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441772520"/>
                  </a:ext>
                </a:extLst>
              </a:tr>
              <a:tr h="109964">
                <a:tc>
                  <a:txBody>
                    <a:bodyPr/>
                    <a:lstStyle/>
                    <a:p>
                      <a:pPr algn="l" fontAlgn="ctr"/>
                      <a:r>
                        <a:rPr lang="en-ZA" sz="1400" b="0" i="0" u="none" strike="noStrike">
                          <a:solidFill>
                            <a:srgbClr val="000000"/>
                          </a:solidFill>
                          <a:effectLst/>
                          <a:latin typeface="Calibri" panose="020F0502020204030204" pitchFamily="34" charset="0"/>
                        </a:rPr>
                        <a:t>Sexual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458108375"/>
                  </a:ext>
                </a:extLst>
              </a:tr>
              <a:tr h="109964">
                <a:tc>
                  <a:txBody>
                    <a:bodyPr/>
                    <a:lstStyle/>
                    <a:p>
                      <a:pPr algn="l" fontAlgn="ctr"/>
                      <a:r>
                        <a:rPr lang="en-ZA" sz="1400" b="0" i="0" u="none" strike="noStrike">
                          <a:solidFill>
                            <a:srgbClr val="000000"/>
                          </a:solidFill>
                          <a:effectLst/>
                          <a:latin typeface="Calibri" panose="020F0502020204030204" pitchFamily="34" charset="0"/>
                        </a:rPr>
                        <a:t>Attempted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414652137"/>
                  </a:ext>
                </a:extLst>
              </a:tr>
              <a:tr h="109964">
                <a:tc>
                  <a:txBody>
                    <a:bodyPr/>
                    <a:lstStyle/>
                    <a:p>
                      <a:pPr algn="l" fontAlgn="ctr"/>
                      <a:r>
                        <a:rPr lang="en-ZA" sz="1400" b="0" i="0" u="none" strike="noStrike">
                          <a:solidFill>
                            <a:srgbClr val="000000"/>
                          </a:solidFill>
                          <a:effectLst/>
                          <a:latin typeface="Calibri" panose="020F0502020204030204" pitchFamily="34" charset="0"/>
                        </a:rPr>
                        <a:t>Contact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041928679"/>
                  </a:ext>
                </a:extLst>
              </a:tr>
              <a:tr h="109964">
                <a:tc>
                  <a:txBody>
                    <a:bodyPr/>
                    <a:lstStyle/>
                    <a:p>
                      <a:pPr algn="l" fontAlgn="ctr"/>
                      <a:r>
                        <a:rPr lang="en-ZA" sz="1400" b="1" i="0" u="none" strike="noStrike">
                          <a:solidFill>
                            <a:srgbClr val="000000"/>
                          </a:solidFill>
                          <a:effectLst/>
                          <a:latin typeface="Calibri" panose="020F0502020204030204" pitchFamily="34" charset="0"/>
                        </a:rPr>
                        <a:t>Total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12 745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13 730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11 423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11 964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13 283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58284971"/>
                  </a:ext>
                </a:extLst>
              </a:tr>
              <a:tr h="109964">
                <a:tc gridSpan="8">
                  <a:txBody>
                    <a:bodyPr/>
                    <a:lstStyle/>
                    <a:p>
                      <a:pPr algn="ctr" fontAlgn="b"/>
                      <a:r>
                        <a:rPr lang="en-ZA" sz="1400" b="1" i="0" u="none" strike="noStrike">
                          <a:solidFill>
                            <a:srgbClr val="000000"/>
                          </a:solidFill>
                          <a:effectLst/>
                          <a:latin typeface="Calibri" panose="020F0502020204030204" pitchFamily="34" charset="0"/>
                        </a:rPr>
                        <a:t>SOME SUBCATEGORIES OF AGGRAVATED ROBBERY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9924579"/>
                  </a:ext>
                </a:extLst>
              </a:tr>
              <a:tr h="109964">
                <a:tc>
                  <a:txBody>
                    <a:bodyPr/>
                    <a:lstStyle/>
                    <a:p>
                      <a:pPr algn="l" fontAlgn="ctr"/>
                      <a:r>
                        <a:rPr lang="en-ZA" sz="1400" b="0" i="0" u="none" strike="noStrike">
                          <a:solidFill>
                            <a:srgbClr val="000000"/>
                          </a:solidFill>
                          <a:effectLst/>
                          <a:latin typeface="Calibri" panose="020F0502020204030204" pitchFamily="34" charset="0"/>
                        </a:rPr>
                        <a:t>Carjacking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4 249</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4 882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4 803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4 973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95073489"/>
                  </a:ext>
                </a:extLst>
              </a:tr>
              <a:tr h="109964">
                <a:tc>
                  <a:txBody>
                    <a:bodyPr/>
                    <a:lstStyle/>
                    <a:p>
                      <a:pPr algn="l" fontAlgn="ctr"/>
                      <a:r>
                        <a:rPr lang="en-ZA" sz="1400" b="0" i="0" u="none" strike="noStrike">
                          <a:solidFill>
                            <a:srgbClr val="000000"/>
                          </a:solidFill>
                          <a:effectLst/>
                          <a:latin typeface="Calibri" panose="020F0502020204030204" pitchFamily="34" charset="0"/>
                        </a:rPr>
                        <a:t>Robbery at 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5 603</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5 825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453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223985537"/>
                  </a:ext>
                </a:extLst>
              </a:tr>
              <a:tr h="109964">
                <a:tc>
                  <a:txBody>
                    <a:bodyPr/>
                    <a:lstStyle/>
                    <a:p>
                      <a:pPr algn="l" fontAlgn="ctr"/>
                      <a:r>
                        <a:rPr lang="en-ZA" sz="1400" b="0" i="0" u="none" strike="noStrike">
                          <a:solidFill>
                            <a:srgbClr val="000000"/>
                          </a:solidFill>
                          <a:effectLst/>
                          <a:latin typeface="Calibri" panose="020F0502020204030204" pitchFamily="34" charset="0"/>
                        </a:rPr>
                        <a:t>Robbery at non-residential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5 360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4 937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5 294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118259145"/>
                  </a:ext>
                </a:extLst>
              </a:tr>
              <a:tr h="103615">
                <a:tc>
                  <a:txBody>
                    <a:bodyPr/>
                    <a:lstStyle/>
                    <a:p>
                      <a:pPr algn="l" fontAlgn="ctr"/>
                      <a:r>
                        <a:rPr lang="en-ZA" sz="1400" b="0" i="0" u="none" strike="noStrike">
                          <a:solidFill>
                            <a:srgbClr val="000000"/>
                          </a:solidFill>
                          <a:effectLst/>
                          <a:latin typeface="Calibri" panose="020F0502020204030204" pitchFamily="34" charset="0"/>
                        </a:rPr>
                        <a:t>Robbery of cash in transit</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650900036"/>
                  </a:ext>
                </a:extLst>
              </a:tr>
              <a:tr h="109964">
                <a:tc>
                  <a:txBody>
                    <a:bodyPr/>
                    <a:lstStyle/>
                    <a:p>
                      <a:pPr algn="l" fontAlgn="ctr"/>
                      <a:r>
                        <a:rPr lang="en-ZA" sz="1400" b="0" i="0" u="none" strike="noStrike">
                          <a:solidFill>
                            <a:srgbClr val="000000"/>
                          </a:solidFill>
                          <a:effectLst/>
                          <a:latin typeface="Calibri" panose="020F0502020204030204" pitchFamily="34" charset="0"/>
                        </a:rPr>
                        <a:t>Bank robbery</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smtClean="0">
                          <a:solidFill>
                            <a:srgbClr val="000000"/>
                          </a:solidFill>
                          <a:effectLst/>
                          <a:latin typeface="Calibri" panose="020F0502020204030204" pitchFamily="34" charset="0"/>
                        </a:rPr>
                        <a:t>2</a:t>
                      </a:r>
                      <a:r>
                        <a:rPr lang="en-ZA" sz="1400" b="1" i="0" u="none" strike="noStrike" baseline="0" dirty="0" smtClean="0">
                          <a:solidFill>
                            <a:srgbClr val="000000"/>
                          </a:solidFill>
                          <a:effectLst/>
                          <a:latin typeface="Calibri" panose="020F0502020204030204" pitchFamily="34" charset="0"/>
                        </a:rPr>
                        <a:t> counts more</a:t>
                      </a:r>
                      <a:endParaRPr lang="en-ZA"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50731131"/>
                  </a:ext>
                </a:extLst>
              </a:tr>
              <a:tr h="109964">
                <a:tc>
                  <a:txBody>
                    <a:bodyPr/>
                    <a:lstStyle/>
                    <a:p>
                      <a:pPr algn="l" fontAlgn="ctr"/>
                      <a:r>
                        <a:rPr lang="en-ZA" sz="1400" b="0" i="0" u="none" strike="noStrike">
                          <a:solidFill>
                            <a:srgbClr val="000000"/>
                          </a:solidFill>
                          <a:effectLst/>
                          <a:latin typeface="Calibri" panose="020F0502020204030204" pitchFamily="34" charset="0"/>
                        </a:rPr>
                        <a:t>Truck hijacking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291</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36,8%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289481819"/>
                  </a:ext>
                </a:extLst>
              </a:tr>
            </a:tbl>
          </a:graphicData>
        </a:graphic>
      </p:graphicFrame>
      <p:pic>
        <p:nvPicPr>
          <p:cNvPr id="9" name="Picture 8"/>
          <p:cNvPicPr>
            <a:picLocks noChangeAspect="1"/>
          </p:cNvPicPr>
          <p:nvPr/>
        </p:nvPicPr>
        <p:blipFill>
          <a:blip r:embed="rId2"/>
          <a:stretch>
            <a:fillRect/>
          </a:stretch>
        </p:blipFill>
        <p:spPr>
          <a:xfrm>
            <a:off x="5800436" y="506000"/>
            <a:ext cx="3777673" cy="834486"/>
          </a:xfrm>
          <a:prstGeom prst="rect">
            <a:avLst/>
          </a:prstGeom>
        </p:spPr>
      </p:pic>
    </p:spTree>
    <p:extLst>
      <p:ext uri="{BB962C8B-B14F-4D97-AF65-F5344CB8AC3E}">
        <p14:creationId xmlns:p14="http://schemas.microsoft.com/office/powerpoint/2010/main" val="152348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28" y="583360"/>
            <a:ext cx="10524744" cy="940556"/>
          </a:xfrm>
        </p:spPr>
        <p:txBody>
          <a:bodyPr/>
          <a:lstStyle/>
          <a:p>
            <a:r>
              <a:rPr lang="en-ZA" sz="2400" dirty="0"/>
              <a:t>SOME SUB-CATEGORIES OF </a:t>
            </a:r>
            <a:r>
              <a:rPr lang="en-US" sz="2400" dirty="0"/>
              <a:t>ROBBERY WITH AGGRAVATING CIRCUMSTANCES CRIMES</a:t>
            </a:r>
            <a:endParaRPr lang="en-ZA" dirty="0"/>
          </a:p>
        </p:txBody>
      </p:sp>
      <p:sp>
        <p:nvSpPr>
          <p:cNvPr id="4" name="Slide Number Placeholder 3"/>
          <p:cNvSpPr>
            <a:spLocks noGrp="1"/>
          </p:cNvSpPr>
          <p:nvPr>
            <p:ph type="sldNum" sz="quarter" idx="12"/>
          </p:nvPr>
        </p:nvSpPr>
        <p:spPr/>
        <p:txBody>
          <a:bodyPr/>
          <a:lstStyle/>
          <a:p>
            <a:fld id="{70AAA570-3596-44A9-950A-E638EE719369}" type="slidenum">
              <a:rPr lang="en-ZA" smtClean="0"/>
              <a:pPr/>
              <a:t>30</a:t>
            </a:fld>
            <a:endParaRPr lang="en-ZA" dirty="0"/>
          </a:p>
        </p:txBody>
      </p:sp>
      <p:sp>
        <p:nvSpPr>
          <p:cNvPr id="6" name="Right Brace 5"/>
          <p:cNvSpPr/>
          <p:nvPr/>
        </p:nvSpPr>
        <p:spPr>
          <a:xfrm>
            <a:off x="6766560" y="1432560"/>
            <a:ext cx="1122631" cy="2035572"/>
          </a:xfrm>
          <a:prstGeom prst="rightBrace">
            <a:avLst>
              <a:gd name="adj1" fmla="val 15322"/>
              <a:gd name="adj2" fmla="val 4655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pic>
        <p:nvPicPr>
          <p:cNvPr id="7" name="Picture 6"/>
          <p:cNvPicPr>
            <a:picLocks noChangeAspect="1"/>
          </p:cNvPicPr>
          <p:nvPr/>
        </p:nvPicPr>
        <p:blipFill>
          <a:blip r:embed="rId2"/>
          <a:stretch>
            <a:fillRect/>
          </a:stretch>
        </p:blipFill>
        <p:spPr>
          <a:xfrm>
            <a:off x="7889191" y="1873108"/>
            <a:ext cx="1938696" cy="1182727"/>
          </a:xfrm>
          <a:prstGeom prst="rect">
            <a:avLst/>
          </a:prstGeom>
        </p:spPr>
      </p:pic>
      <p:sp>
        <p:nvSpPr>
          <p:cNvPr id="9" name="Title 2"/>
          <p:cNvSpPr txBox="1">
            <a:spLocks/>
          </p:cNvSpPr>
          <p:nvPr/>
        </p:nvSpPr>
        <p:spPr bwMode="auto">
          <a:xfrm>
            <a:off x="838249" y="1523916"/>
            <a:ext cx="5928311" cy="4392488"/>
          </a:xfrm>
          <a:prstGeom prst="rect">
            <a:avLst/>
          </a:prstGeom>
          <a:solidFill>
            <a:schemeClr val="bg1">
              <a:alpha val="90000"/>
            </a:schemeClr>
          </a:solidFill>
          <a:ln>
            <a:noFill/>
          </a:ln>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0"/>
              </a:spcBef>
              <a:spcAft>
                <a:spcPct val="0"/>
              </a:spcAft>
              <a:defRPr sz="2000" b="1" kern="1200">
                <a:solidFill>
                  <a:schemeClr val="bg1"/>
                </a:solidFill>
                <a:latin typeface="Arial"/>
                <a:ea typeface="+mj-ea"/>
                <a:cs typeface="Arial"/>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273050" lvl="1" indent="-273050" algn="l">
              <a:buFont typeface="Wingdings" panose="05000000000000000000" pitchFamily="2" charset="2"/>
              <a:buChar char="§"/>
            </a:pPr>
            <a:r>
              <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Carjacking </a:t>
            </a:r>
          </a:p>
          <a:p>
            <a:pPr marL="273050" lvl="1" indent="-273050" algn="l">
              <a:buFont typeface="Wingdings" panose="05000000000000000000" pitchFamily="2" charset="2"/>
              <a:buChar char="§"/>
            </a:pPr>
            <a:endParaRPr lang="en-ZA" sz="240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Robbery at residential premises</a:t>
            </a:r>
          </a:p>
          <a:p>
            <a:pPr marL="273050" lvl="1" indent="-273050" algn="l">
              <a:buFont typeface="Wingdings" panose="05000000000000000000" pitchFamily="2" charset="2"/>
              <a:buChar char="§"/>
            </a:pPr>
            <a:endPar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Robbery at non-residential premises</a:t>
            </a:r>
          </a:p>
          <a:p>
            <a:pPr marL="273050" lvl="1" indent="-273050" algn="l">
              <a:buFont typeface="Wingdings" panose="05000000000000000000" pitchFamily="2" charset="2"/>
              <a:buChar char="§"/>
            </a:pPr>
            <a:endPar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Robbery of cash in </a:t>
            </a:r>
            <a:r>
              <a:rPr lang="en-ZA" sz="2400"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transit</a:t>
            </a:r>
          </a:p>
          <a:p>
            <a:pPr marL="273050" lvl="1" indent="-273050" algn="l">
              <a:buFont typeface="Wingdings" panose="05000000000000000000" pitchFamily="2" charset="2"/>
              <a:buChar char="§"/>
            </a:pPr>
            <a:endParaRPr lang="en-ZA" sz="2400"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2400"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Truck Hijacking</a:t>
            </a:r>
          </a:p>
          <a:p>
            <a:pPr marL="273050" lvl="1" indent="-273050" algn="l">
              <a:buFont typeface="Wingdings" panose="05000000000000000000" pitchFamily="2" charset="2"/>
              <a:buChar char="§"/>
            </a:pPr>
            <a:endPar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endPar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0" lvl="1" algn="l"/>
            <a:endParaRPr lang="en-ZA" sz="18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93753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57782"/>
            <a:ext cx="10786872" cy="940556"/>
          </a:xfrm>
        </p:spPr>
        <p:txBody>
          <a:bodyPr>
            <a:normAutofit/>
          </a:bodyPr>
          <a:lstStyle/>
          <a:p>
            <a:r>
              <a:rPr lang="en-ZA" sz="2400" dirty="0" smtClean="0"/>
              <a:t>TRIO Crimes</a:t>
            </a:r>
            <a:r>
              <a:rPr lang="en-ZA" sz="2400" dirty="0"/>
              <a:t/>
            </a:r>
            <a:br>
              <a:rPr lang="en-ZA" sz="2400" dirty="0"/>
            </a:br>
            <a:r>
              <a:rPr lang="en-ZA" sz="2400" dirty="0"/>
              <a:t>TRENDS OVER </a:t>
            </a:r>
            <a:r>
              <a:rPr lang="en-ZA" sz="2400" dirty="0" smtClean="0"/>
              <a:t>THREE-MONTHs </a:t>
            </a:r>
            <a:r>
              <a:rPr lang="en-ZA" sz="2400" dirty="0"/>
              <a:t>PERIOD</a:t>
            </a:r>
          </a:p>
        </p:txBody>
      </p:sp>
      <p:sp>
        <p:nvSpPr>
          <p:cNvPr id="4" name="Slide Number Placeholder 3"/>
          <p:cNvSpPr>
            <a:spLocks noGrp="1"/>
          </p:cNvSpPr>
          <p:nvPr>
            <p:ph type="sldNum" sz="quarter" idx="12"/>
          </p:nvPr>
        </p:nvSpPr>
        <p:spPr>
          <a:xfrm>
            <a:off x="10058400" y="6511800"/>
            <a:ext cx="2133600" cy="365125"/>
          </a:xfrm>
        </p:spPr>
        <p:txBody>
          <a:bodyPr/>
          <a:lstStyle/>
          <a:p>
            <a:fld id="{8BCE3E3E-AAEA-2C4F-AAAF-D5D0D3B13C3A}" type="slidenum">
              <a:rPr lang="en-US" smtClean="0">
                <a:solidFill>
                  <a:prstClr val="black">
                    <a:tint val="75000"/>
                  </a:prstClr>
                </a:solidFill>
              </a:rPr>
              <a:pPr/>
              <a:t>31</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894080" y="1310640"/>
            <a:ext cx="11064239" cy="5455920"/>
          </a:xfrm>
          <a:prstGeom prst="rect">
            <a:avLst/>
          </a:prstGeom>
        </p:spPr>
      </p:pic>
    </p:spTree>
    <p:extLst>
      <p:ext uri="{BB962C8B-B14F-4D97-AF65-F5344CB8AC3E}">
        <p14:creationId xmlns:p14="http://schemas.microsoft.com/office/powerpoint/2010/main" val="4234665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03823"/>
            <a:ext cx="4480560" cy="630617"/>
          </a:xfrm>
        </p:spPr>
        <p:txBody>
          <a:bodyPr>
            <a:normAutofit fontScale="90000"/>
          </a:bodyPr>
          <a:lstStyle/>
          <a:p>
            <a:r>
              <a:rPr lang="en-ZA" sz="2400" dirty="0"/>
              <a:t>TRIO Crimes</a:t>
            </a:r>
            <a:br>
              <a:rPr lang="en-ZA" sz="2400" dirty="0"/>
            </a:br>
            <a:r>
              <a:rPr lang="en-ZA" sz="2400" dirty="0"/>
              <a:t>TOP 30 </a:t>
            </a:r>
            <a:r>
              <a:rPr lang="en-ZA" sz="2400" dirty="0" smtClean="0"/>
              <a:t>STATIONS</a:t>
            </a:r>
            <a:r>
              <a:rPr lang="en-ZA" sz="2400" dirty="0">
                <a:solidFill>
                  <a:schemeClr val="accent6">
                    <a:lumMod val="50000"/>
                  </a:schemeClr>
                </a:solidFill>
                <a:latin typeface="Arial" panose="020B0604020202020204" pitchFamily="34" charset="0"/>
              </a:rPr>
              <a:t> (Volume)</a:t>
            </a:r>
            <a:r>
              <a:rPr lang="en-ZA" sz="2400" dirty="0" smtClean="0"/>
              <a:t> </a:t>
            </a:r>
            <a:endParaRPr lang="en-ZA" sz="2400" dirty="0">
              <a:solidFill>
                <a:schemeClr val="accent6">
                  <a:lumMod val="75000"/>
                </a:schemeClr>
              </a:solidFill>
            </a:endParaRPr>
          </a:p>
        </p:txBody>
      </p:sp>
      <p:sp>
        <p:nvSpPr>
          <p:cNvPr id="4" name="Slide Number Placeholder 3"/>
          <p:cNvSpPr>
            <a:spLocks noGrp="1"/>
          </p:cNvSpPr>
          <p:nvPr>
            <p:ph type="sldNum" sz="quarter" idx="12"/>
          </p:nvPr>
        </p:nvSpPr>
        <p:spPr>
          <a:xfrm>
            <a:off x="10058400" y="6515692"/>
            <a:ext cx="2133600" cy="365125"/>
          </a:xfrm>
        </p:spPr>
        <p:txBody>
          <a:bodyPr/>
          <a:lstStyle/>
          <a:p>
            <a:fld id="{8BCE3E3E-AAEA-2C4F-AAAF-D5D0D3B13C3A}" type="slidenum">
              <a:rPr lang="en-US" smtClean="0">
                <a:solidFill>
                  <a:prstClr val="black">
                    <a:tint val="75000"/>
                  </a:prstClr>
                </a:solidFill>
              </a:rPr>
              <a:pPr/>
              <a:t>32</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13249815"/>
              </p:ext>
            </p:extLst>
          </p:nvPr>
        </p:nvGraphicFramePr>
        <p:xfrm>
          <a:off x="792480" y="1310003"/>
          <a:ext cx="11074399" cy="5532120"/>
        </p:xfrm>
        <a:graphic>
          <a:graphicData uri="http://schemas.openxmlformats.org/drawingml/2006/table">
            <a:tbl>
              <a:tblPr/>
              <a:tblGrid>
                <a:gridCol w="715890">
                  <a:extLst>
                    <a:ext uri="{9D8B030D-6E8A-4147-A177-3AD203B41FA5}">
                      <a16:colId xmlns:a16="http://schemas.microsoft.com/office/drawing/2014/main" val="1499102330"/>
                    </a:ext>
                  </a:extLst>
                </a:gridCol>
                <a:gridCol w="2001573">
                  <a:extLst>
                    <a:ext uri="{9D8B030D-6E8A-4147-A177-3AD203B41FA5}">
                      <a16:colId xmlns:a16="http://schemas.microsoft.com/office/drawing/2014/main" val="862318911"/>
                    </a:ext>
                  </a:extLst>
                </a:gridCol>
                <a:gridCol w="1446391">
                  <a:extLst>
                    <a:ext uri="{9D8B030D-6E8A-4147-A177-3AD203B41FA5}">
                      <a16:colId xmlns:a16="http://schemas.microsoft.com/office/drawing/2014/main" val="3118698447"/>
                    </a:ext>
                  </a:extLst>
                </a:gridCol>
                <a:gridCol w="1008093">
                  <a:extLst>
                    <a:ext uri="{9D8B030D-6E8A-4147-A177-3AD203B41FA5}">
                      <a16:colId xmlns:a16="http://schemas.microsoft.com/office/drawing/2014/main" val="116448437"/>
                    </a:ext>
                  </a:extLst>
                </a:gridCol>
                <a:gridCol w="949652">
                  <a:extLst>
                    <a:ext uri="{9D8B030D-6E8A-4147-A177-3AD203B41FA5}">
                      <a16:colId xmlns:a16="http://schemas.microsoft.com/office/drawing/2014/main" val="2492167307"/>
                    </a:ext>
                  </a:extLst>
                </a:gridCol>
                <a:gridCol w="935042">
                  <a:extLst>
                    <a:ext uri="{9D8B030D-6E8A-4147-A177-3AD203B41FA5}">
                      <a16:colId xmlns:a16="http://schemas.microsoft.com/office/drawing/2014/main" val="2425211868"/>
                    </a:ext>
                  </a:extLst>
                </a:gridCol>
                <a:gridCol w="920432">
                  <a:extLst>
                    <a:ext uri="{9D8B030D-6E8A-4147-A177-3AD203B41FA5}">
                      <a16:colId xmlns:a16="http://schemas.microsoft.com/office/drawing/2014/main" val="475911413"/>
                    </a:ext>
                  </a:extLst>
                </a:gridCol>
                <a:gridCol w="1008093">
                  <a:extLst>
                    <a:ext uri="{9D8B030D-6E8A-4147-A177-3AD203B41FA5}">
                      <a16:colId xmlns:a16="http://schemas.microsoft.com/office/drawing/2014/main" val="4263829076"/>
                    </a:ext>
                  </a:extLst>
                </a:gridCol>
                <a:gridCol w="803551">
                  <a:extLst>
                    <a:ext uri="{9D8B030D-6E8A-4147-A177-3AD203B41FA5}">
                      <a16:colId xmlns:a16="http://schemas.microsoft.com/office/drawing/2014/main" val="2554325380"/>
                    </a:ext>
                  </a:extLst>
                </a:gridCol>
                <a:gridCol w="1285682">
                  <a:extLst>
                    <a:ext uri="{9D8B030D-6E8A-4147-A177-3AD203B41FA5}">
                      <a16:colId xmlns:a16="http://schemas.microsoft.com/office/drawing/2014/main" val="3357237085"/>
                    </a:ext>
                  </a:extLst>
                </a:gridCol>
              </a:tblGrid>
              <a:tr h="42025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2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48990298"/>
                  </a:ext>
                </a:extLst>
              </a:tr>
              <a:tr h="140085">
                <a:tc>
                  <a:txBody>
                    <a:bodyPr/>
                    <a:lstStyle/>
                    <a:p>
                      <a:pPr algn="ctr" fontAlgn="b"/>
                      <a:r>
                        <a:rPr lang="en-ZA" sz="110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NYANGA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89115852"/>
                  </a:ext>
                </a:extLst>
              </a:tr>
              <a:tr h="140085">
                <a:tc>
                  <a:txBody>
                    <a:bodyPr/>
                    <a:lstStyle/>
                    <a:p>
                      <a:pPr algn="ctr" fontAlgn="b"/>
                      <a:r>
                        <a:rPr lang="en-ZA" sz="110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PLESSISLAER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2111117"/>
                  </a:ext>
                </a:extLst>
              </a:tr>
              <a:tr h="140085">
                <a:tc>
                  <a:txBody>
                    <a:bodyPr/>
                    <a:lstStyle/>
                    <a:p>
                      <a:pPr algn="ctr" fontAlgn="b"/>
                      <a:r>
                        <a:rPr lang="en-ZA" sz="110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TEMBISA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256292983"/>
                  </a:ext>
                </a:extLst>
              </a:tr>
              <a:tr h="140085">
                <a:tc>
                  <a:txBody>
                    <a:bodyPr/>
                    <a:lstStyle/>
                    <a:p>
                      <a:pPr algn="ctr" fontAlgn="b"/>
                      <a:r>
                        <a:rPr lang="en-ZA" sz="110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HARARE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988263335"/>
                  </a:ext>
                </a:extLst>
              </a:tr>
              <a:tr h="140085">
                <a:tc>
                  <a:txBody>
                    <a:bodyPr/>
                    <a:lstStyle/>
                    <a:p>
                      <a:pPr algn="ctr" fontAlgn="b"/>
                      <a:r>
                        <a:rPr lang="en-ZA" sz="110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OLIEVENHOUTBOSCH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126930284"/>
                  </a:ext>
                </a:extLst>
              </a:tr>
              <a:tr h="140085">
                <a:tc>
                  <a:txBody>
                    <a:bodyPr/>
                    <a:lstStyle/>
                    <a:p>
                      <a:pPr algn="ctr" fontAlgn="b"/>
                      <a:r>
                        <a:rPr lang="en-ZA" sz="110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MFULENI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62,2%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625564"/>
                  </a:ext>
                </a:extLst>
              </a:tr>
              <a:tr h="140085">
                <a:tc>
                  <a:txBody>
                    <a:bodyPr/>
                    <a:lstStyle/>
                    <a:p>
                      <a:pPr algn="ctr" fontAlgn="b"/>
                      <a:r>
                        <a:rPr lang="en-ZA" sz="110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MTHATHA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93,5%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73823246"/>
                  </a:ext>
                </a:extLst>
              </a:tr>
              <a:tr h="140085">
                <a:tc>
                  <a:txBody>
                    <a:bodyPr/>
                    <a:lstStyle/>
                    <a:p>
                      <a:pPr algn="ctr" fontAlgn="b"/>
                      <a:r>
                        <a:rPr lang="en-ZA" sz="110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UMLAZI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1280751"/>
                  </a:ext>
                </a:extLst>
              </a:tr>
              <a:tr h="140085">
                <a:tc>
                  <a:txBody>
                    <a:bodyPr/>
                    <a:lstStyle/>
                    <a:p>
                      <a:pPr algn="ctr" fontAlgn="b"/>
                      <a:r>
                        <a:rPr lang="en-ZA" sz="110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PHILIPPI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181236819"/>
                  </a:ext>
                </a:extLst>
              </a:tr>
              <a:tr h="140085">
                <a:tc>
                  <a:txBody>
                    <a:bodyPr/>
                    <a:lstStyle/>
                    <a:p>
                      <a:pPr algn="ctr" fontAlgn="b"/>
                      <a:r>
                        <a:rPr lang="en-ZA" sz="110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PRETORIA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66309721"/>
                  </a:ext>
                </a:extLst>
              </a:tr>
              <a:tr h="140085">
                <a:tc>
                  <a:txBody>
                    <a:bodyPr/>
                    <a:lstStyle/>
                    <a:p>
                      <a:pPr algn="ctr" fontAlgn="b"/>
                      <a:r>
                        <a:rPr lang="en-ZA" sz="110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MIDRAND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13444935"/>
                  </a:ext>
                </a:extLst>
              </a:tr>
              <a:tr h="140085">
                <a:tc>
                  <a:txBody>
                    <a:bodyPr/>
                    <a:lstStyle/>
                    <a:p>
                      <a:pPr algn="ctr" fontAlgn="b"/>
                      <a:r>
                        <a:rPr lang="en-ZA" sz="110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AKASIA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599627447"/>
                  </a:ext>
                </a:extLst>
              </a:tr>
              <a:tr h="140085">
                <a:tc>
                  <a:txBody>
                    <a:bodyPr/>
                    <a:lstStyle/>
                    <a:p>
                      <a:pPr algn="ctr" fontAlgn="b"/>
                      <a:r>
                        <a:rPr lang="en-ZA" sz="110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JHB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244692690"/>
                  </a:ext>
                </a:extLst>
              </a:tr>
              <a:tr h="140085">
                <a:tc>
                  <a:txBody>
                    <a:bodyPr/>
                    <a:lstStyle/>
                    <a:p>
                      <a:pPr algn="ctr" fontAlgn="b"/>
                      <a:r>
                        <a:rPr lang="en-ZA" sz="110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HONEYDEW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712546942"/>
                  </a:ext>
                </a:extLst>
              </a:tr>
              <a:tr h="140085">
                <a:tc>
                  <a:txBody>
                    <a:bodyPr/>
                    <a:lstStyle/>
                    <a:p>
                      <a:pPr algn="ctr" fontAlgn="b"/>
                      <a:r>
                        <a:rPr lang="en-ZA" sz="110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EMPANGENI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085820177"/>
                  </a:ext>
                </a:extLst>
              </a:tr>
              <a:tr h="140085">
                <a:tc>
                  <a:txBody>
                    <a:bodyPr/>
                    <a:lstStyle/>
                    <a:p>
                      <a:pPr algn="ctr" fontAlgn="b"/>
                      <a:r>
                        <a:rPr lang="en-ZA" sz="110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JEPPE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661467104"/>
                  </a:ext>
                </a:extLst>
              </a:tr>
              <a:tr h="140085">
                <a:tc>
                  <a:txBody>
                    <a:bodyPr/>
                    <a:lstStyle/>
                    <a:p>
                      <a:pPr algn="ctr" fontAlgn="b"/>
                      <a:r>
                        <a:rPr lang="en-ZA" sz="110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SPRINGS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106,3%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68157444"/>
                  </a:ext>
                </a:extLst>
              </a:tr>
              <a:tr h="140085">
                <a:tc>
                  <a:txBody>
                    <a:bodyPr/>
                    <a:lstStyle/>
                    <a:p>
                      <a:pPr algn="ctr" fontAlgn="b"/>
                      <a:r>
                        <a:rPr lang="en-ZA" sz="110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THOHOYANDOU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041898679"/>
                  </a:ext>
                </a:extLst>
              </a:tr>
              <a:tr h="140085">
                <a:tc>
                  <a:txBody>
                    <a:bodyPr/>
                    <a:lstStyle/>
                    <a:p>
                      <a:pPr algn="ctr" fontAlgn="b"/>
                      <a:r>
                        <a:rPr lang="en-ZA" sz="110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MARIANNHILL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46,3%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204497418"/>
                  </a:ext>
                </a:extLst>
              </a:tr>
              <a:tr h="140085">
                <a:tc>
                  <a:txBody>
                    <a:bodyPr/>
                    <a:lstStyle/>
                    <a:p>
                      <a:pPr algn="ctr" fontAlgn="b"/>
                      <a:r>
                        <a:rPr lang="en-ZA" sz="110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SOSHANGUVE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299501966"/>
                  </a:ext>
                </a:extLst>
              </a:tr>
              <a:tr h="140085">
                <a:tc>
                  <a:txBody>
                    <a:bodyPr/>
                    <a:lstStyle/>
                    <a:p>
                      <a:pPr algn="ctr" fontAlgn="b"/>
                      <a:r>
                        <a:rPr lang="en-ZA" sz="110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MONDEOR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21194500"/>
                  </a:ext>
                </a:extLst>
              </a:tr>
              <a:tr h="140085">
                <a:tc>
                  <a:txBody>
                    <a:bodyPr/>
                    <a:lstStyle/>
                    <a:p>
                      <a:pPr algn="ctr" fontAlgn="b"/>
                      <a:r>
                        <a:rPr lang="en-ZA" sz="110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KWAZAKELE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104,3%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15895539"/>
                  </a:ext>
                </a:extLst>
              </a:tr>
              <a:tr h="140085">
                <a:tc>
                  <a:txBody>
                    <a:bodyPr/>
                    <a:lstStyle/>
                    <a:p>
                      <a:pPr algn="ctr" fontAlgn="b"/>
                      <a:r>
                        <a:rPr lang="en-ZA" sz="110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RIETGAT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296800600"/>
                  </a:ext>
                </a:extLst>
              </a:tr>
              <a:tr h="140085">
                <a:tc>
                  <a:txBody>
                    <a:bodyPr/>
                    <a:lstStyle/>
                    <a:p>
                      <a:pPr algn="ctr" fontAlgn="b"/>
                      <a:r>
                        <a:rPr lang="en-ZA" sz="110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VERULAM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6035311"/>
                  </a:ext>
                </a:extLst>
              </a:tr>
              <a:tr h="140085">
                <a:tc>
                  <a:txBody>
                    <a:bodyPr/>
                    <a:lstStyle/>
                    <a:p>
                      <a:pPr algn="ctr" fontAlgn="b"/>
                      <a:r>
                        <a:rPr lang="en-ZA" sz="110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IVORY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466789074"/>
                  </a:ext>
                </a:extLst>
              </a:tr>
              <a:tr h="140085">
                <a:tc>
                  <a:txBody>
                    <a:bodyPr/>
                    <a:lstStyle/>
                    <a:p>
                      <a:pPr algn="ctr" fontAlgn="b"/>
                      <a:r>
                        <a:rPr lang="en-ZA" sz="110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PINETOWN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074028409"/>
                  </a:ext>
                </a:extLst>
              </a:tr>
              <a:tr h="140085">
                <a:tc>
                  <a:txBody>
                    <a:bodyPr/>
                    <a:lstStyle/>
                    <a:p>
                      <a:pPr algn="ctr" fontAlgn="b"/>
                      <a:r>
                        <a:rPr lang="en-ZA" sz="110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MAMELODI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185827690"/>
                  </a:ext>
                </a:extLst>
              </a:tr>
              <a:tr h="140085">
                <a:tc>
                  <a:txBody>
                    <a:bodyPr/>
                    <a:lstStyle/>
                    <a:p>
                      <a:pPr algn="ctr" fontAlgn="b"/>
                      <a:r>
                        <a:rPr lang="en-ZA" sz="110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BRAMLEY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86353460"/>
                  </a:ext>
                </a:extLst>
              </a:tr>
              <a:tr h="140085">
                <a:tc>
                  <a:txBody>
                    <a:bodyPr/>
                    <a:lstStyle/>
                    <a:p>
                      <a:pPr algn="ctr" fontAlgn="b"/>
                      <a:r>
                        <a:rPr lang="en-ZA" sz="110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RANDFONTEIN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660584325"/>
                  </a:ext>
                </a:extLst>
              </a:tr>
              <a:tr h="140085">
                <a:tc>
                  <a:txBody>
                    <a:bodyPr/>
                    <a:lstStyle/>
                    <a:p>
                      <a:pPr algn="ctr" fontAlgn="b"/>
                      <a:r>
                        <a:rPr lang="en-ZA" sz="110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MABOPANE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77,6%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45026776"/>
                  </a:ext>
                </a:extLst>
              </a:tr>
            </a:tbl>
          </a:graphicData>
        </a:graphic>
      </p:graphicFrame>
    </p:spTree>
    <p:extLst>
      <p:ext uri="{BB962C8B-B14F-4D97-AF65-F5344CB8AC3E}">
        <p14:creationId xmlns:p14="http://schemas.microsoft.com/office/powerpoint/2010/main" val="1711638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232662"/>
            <a:ext cx="10786872" cy="940556"/>
          </a:xfrm>
        </p:spPr>
        <p:txBody>
          <a:bodyPr>
            <a:normAutofit/>
          </a:bodyPr>
          <a:lstStyle/>
          <a:p>
            <a:r>
              <a:rPr lang="en-ZA" sz="2400" dirty="0"/>
              <a:t>CARJACKING </a:t>
            </a:r>
            <a:br>
              <a:rPr lang="en-ZA" sz="2400" dirty="0"/>
            </a:br>
            <a:r>
              <a:rPr lang="en-ZA" sz="2400" dirty="0"/>
              <a:t>TRENDS OVER </a:t>
            </a:r>
            <a:r>
              <a:rPr lang="en-ZA" sz="2400" dirty="0" smtClean="0"/>
              <a:t>THREE-MONTHs </a:t>
            </a:r>
            <a:r>
              <a:rPr lang="en-ZA" sz="2400" dirty="0"/>
              <a:t>PERIOD</a:t>
            </a:r>
          </a:p>
        </p:txBody>
      </p:sp>
      <p:sp>
        <p:nvSpPr>
          <p:cNvPr id="4" name="Slide Number Placeholder 3"/>
          <p:cNvSpPr>
            <a:spLocks noGrp="1"/>
          </p:cNvSpPr>
          <p:nvPr>
            <p:ph type="sldNum" sz="quarter" idx="12"/>
          </p:nvPr>
        </p:nvSpPr>
        <p:spPr>
          <a:xfrm>
            <a:off x="10058400" y="6511800"/>
            <a:ext cx="2133600" cy="365125"/>
          </a:xfrm>
        </p:spPr>
        <p:txBody>
          <a:bodyPr/>
          <a:lstStyle/>
          <a:p>
            <a:fld id="{8BCE3E3E-AAEA-2C4F-AAAF-D5D0D3B13C3A}" type="slidenum">
              <a:rPr lang="en-US" smtClean="0">
                <a:solidFill>
                  <a:prstClr val="black">
                    <a:tint val="75000"/>
                  </a:prstClr>
                </a:solidFill>
              </a:rPr>
              <a:pPr/>
              <a:t>33</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786384" y="1259840"/>
            <a:ext cx="11110976" cy="5445760"/>
          </a:xfrm>
          <a:prstGeom prst="rect">
            <a:avLst/>
          </a:prstGeom>
        </p:spPr>
      </p:pic>
    </p:spTree>
    <p:extLst>
      <p:ext uri="{BB962C8B-B14F-4D97-AF65-F5344CB8AC3E}">
        <p14:creationId xmlns:p14="http://schemas.microsoft.com/office/powerpoint/2010/main" val="87878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302545"/>
            <a:ext cx="11103864" cy="870673"/>
          </a:xfrm>
        </p:spPr>
        <p:txBody>
          <a:bodyPr>
            <a:normAutofit/>
          </a:bodyPr>
          <a:lstStyle/>
          <a:p>
            <a:r>
              <a:rPr lang="en-ZA" sz="2400" dirty="0"/>
              <a:t>CARJACKING</a:t>
            </a:r>
            <a:br>
              <a:rPr lang="en-ZA" sz="2400" dirty="0"/>
            </a:br>
            <a:r>
              <a:rPr lang="en-ZA" sz="2400" dirty="0"/>
              <a:t>TOP 30 </a:t>
            </a:r>
            <a:r>
              <a:rPr lang="en-ZA" sz="2400" dirty="0" smtClean="0"/>
              <a:t>STATIONS </a:t>
            </a:r>
            <a:r>
              <a:rPr lang="en-ZA" sz="2400" dirty="0">
                <a:solidFill>
                  <a:schemeClr val="accent6">
                    <a:lumMod val="50000"/>
                  </a:schemeClr>
                </a:solidFill>
                <a:latin typeface="Arial" panose="020B0604020202020204" pitchFamily="34" charset="0"/>
              </a:rPr>
              <a:t>(Volume)</a:t>
            </a:r>
            <a:r>
              <a:rPr lang="en-ZA" sz="2400" dirty="0"/>
              <a:t> </a:t>
            </a:r>
            <a:endParaRPr lang="en-ZA" sz="2400" dirty="0">
              <a:solidFill>
                <a:schemeClr val="accent6">
                  <a:lumMod val="75000"/>
                </a:schemeClr>
              </a:solidFill>
            </a:endParaRPr>
          </a:p>
        </p:txBody>
      </p:sp>
      <p:sp>
        <p:nvSpPr>
          <p:cNvPr id="4" name="Slide Number Placeholder 3"/>
          <p:cNvSpPr>
            <a:spLocks noGrp="1"/>
          </p:cNvSpPr>
          <p:nvPr>
            <p:ph type="sldNum" sz="quarter" idx="12"/>
          </p:nvPr>
        </p:nvSpPr>
        <p:spPr>
          <a:xfrm>
            <a:off x="10058400" y="6515692"/>
            <a:ext cx="2133600" cy="365125"/>
          </a:xfrm>
        </p:spPr>
        <p:txBody>
          <a:bodyPr/>
          <a:lstStyle/>
          <a:p>
            <a:fld id="{8BCE3E3E-AAEA-2C4F-AAAF-D5D0D3B13C3A}" type="slidenum">
              <a:rPr lang="en-US" smtClean="0">
                <a:solidFill>
                  <a:prstClr val="black">
                    <a:tint val="75000"/>
                  </a:prstClr>
                </a:solidFill>
              </a:rPr>
              <a:pPr/>
              <a:t>34</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6691902"/>
              </p:ext>
            </p:extLst>
          </p:nvPr>
        </p:nvGraphicFramePr>
        <p:xfrm>
          <a:off x="786384" y="1173218"/>
          <a:ext cx="11131296" cy="5532120"/>
        </p:xfrm>
        <a:graphic>
          <a:graphicData uri="http://schemas.openxmlformats.org/drawingml/2006/table">
            <a:tbl>
              <a:tblPr/>
              <a:tblGrid>
                <a:gridCol w="719569">
                  <a:extLst>
                    <a:ext uri="{9D8B030D-6E8A-4147-A177-3AD203B41FA5}">
                      <a16:colId xmlns:a16="http://schemas.microsoft.com/office/drawing/2014/main" val="2128754884"/>
                    </a:ext>
                  </a:extLst>
                </a:gridCol>
                <a:gridCol w="2011856">
                  <a:extLst>
                    <a:ext uri="{9D8B030D-6E8A-4147-A177-3AD203B41FA5}">
                      <a16:colId xmlns:a16="http://schemas.microsoft.com/office/drawing/2014/main" val="4146104620"/>
                    </a:ext>
                  </a:extLst>
                </a:gridCol>
                <a:gridCol w="1453822">
                  <a:extLst>
                    <a:ext uri="{9D8B030D-6E8A-4147-A177-3AD203B41FA5}">
                      <a16:colId xmlns:a16="http://schemas.microsoft.com/office/drawing/2014/main" val="146596896"/>
                    </a:ext>
                  </a:extLst>
                </a:gridCol>
                <a:gridCol w="1013272">
                  <a:extLst>
                    <a:ext uri="{9D8B030D-6E8A-4147-A177-3AD203B41FA5}">
                      <a16:colId xmlns:a16="http://schemas.microsoft.com/office/drawing/2014/main" val="3291331193"/>
                    </a:ext>
                  </a:extLst>
                </a:gridCol>
                <a:gridCol w="954532">
                  <a:extLst>
                    <a:ext uri="{9D8B030D-6E8A-4147-A177-3AD203B41FA5}">
                      <a16:colId xmlns:a16="http://schemas.microsoft.com/office/drawing/2014/main" val="1095293036"/>
                    </a:ext>
                  </a:extLst>
                </a:gridCol>
                <a:gridCol w="939846">
                  <a:extLst>
                    <a:ext uri="{9D8B030D-6E8A-4147-A177-3AD203B41FA5}">
                      <a16:colId xmlns:a16="http://schemas.microsoft.com/office/drawing/2014/main" val="633226444"/>
                    </a:ext>
                  </a:extLst>
                </a:gridCol>
                <a:gridCol w="925161">
                  <a:extLst>
                    <a:ext uri="{9D8B030D-6E8A-4147-A177-3AD203B41FA5}">
                      <a16:colId xmlns:a16="http://schemas.microsoft.com/office/drawing/2014/main" val="787314176"/>
                    </a:ext>
                  </a:extLst>
                </a:gridCol>
                <a:gridCol w="1013272">
                  <a:extLst>
                    <a:ext uri="{9D8B030D-6E8A-4147-A177-3AD203B41FA5}">
                      <a16:colId xmlns:a16="http://schemas.microsoft.com/office/drawing/2014/main" val="3181856608"/>
                    </a:ext>
                  </a:extLst>
                </a:gridCol>
                <a:gridCol w="807679">
                  <a:extLst>
                    <a:ext uri="{9D8B030D-6E8A-4147-A177-3AD203B41FA5}">
                      <a16:colId xmlns:a16="http://schemas.microsoft.com/office/drawing/2014/main" val="3672436751"/>
                    </a:ext>
                  </a:extLst>
                </a:gridCol>
                <a:gridCol w="1292287">
                  <a:extLst>
                    <a:ext uri="{9D8B030D-6E8A-4147-A177-3AD203B41FA5}">
                      <a16:colId xmlns:a16="http://schemas.microsoft.com/office/drawing/2014/main" val="203546121"/>
                    </a:ext>
                  </a:extLst>
                </a:gridCol>
              </a:tblGrid>
              <a:tr h="42025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dirty="0">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2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74069967"/>
                  </a:ext>
                </a:extLst>
              </a:tr>
              <a:tr h="140085">
                <a:tc>
                  <a:txBody>
                    <a:bodyPr/>
                    <a:lstStyle/>
                    <a:p>
                      <a:pPr algn="ctr" fontAlgn="b"/>
                      <a:r>
                        <a:rPr lang="en-ZA" sz="110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NYANGA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77,6%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289880896"/>
                  </a:ext>
                </a:extLst>
              </a:tr>
              <a:tr h="140085">
                <a:tc>
                  <a:txBody>
                    <a:bodyPr/>
                    <a:lstStyle/>
                    <a:p>
                      <a:pPr algn="ctr" fontAlgn="b"/>
                      <a:r>
                        <a:rPr lang="en-ZA" sz="110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HARARE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761355859"/>
                  </a:ext>
                </a:extLst>
              </a:tr>
              <a:tr h="140085">
                <a:tc>
                  <a:txBody>
                    <a:bodyPr/>
                    <a:lstStyle/>
                    <a:p>
                      <a:pPr algn="ctr" fontAlgn="b"/>
                      <a:r>
                        <a:rPr lang="en-ZA" sz="110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PHILIPPI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883821936"/>
                  </a:ext>
                </a:extLst>
              </a:tr>
              <a:tr h="140085">
                <a:tc>
                  <a:txBody>
                    <a:bodyPr/>
                    <a:lstStyle/>
                    <a:p>
                      <a:pPr algn="ctr" fontAlgn="b"/>
                      <a:r>
                        <a:rPr lang="en-ZA" sz="110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PRETORIA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10961500"/>
                  </a:ext>
                </a:extLst>
              </a:tr>
              <a:tr h="140085">
                <a:tc>
                  <a:txBody>
                    <a:bodyPr/>
                    <a:lstStyle/>
                    <a:p>
                      <a:pPr algn="ctr" fontAlgn="b"/>
                      <a:r>
                        <a:rPr lang="en-ZA" sz="110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OLIEVENHOUTBOSCH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47253911"/>
                  </a:ext>
                </a:extLst>
              </a:tr>
              <a:tr h="140085">
                <a:tc>
                  <a:txBody>
                    <a:bodyPr/>
                    <a:lstStyle/>
                    <a:p>
                      <a:pPr algn="ctr" fontAlgn="b"/>
                      <a:r>
                        <a:rPr lang="en-ZA" sz="110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MFULENI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136,7%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210168119"/>
                  </a:ext>
                </a:extLst>
              </a:tr>
              <a:tr h="140085">
                <a:tc>
                  <a:txBody>
                    <a:bodyPr/>
                    <a:lstStyle/>
                    <a:p>
                      <a:pPr algn="ctr" fontAlgn="b"/>
                      <a:r>
                        <a:rPr lang="en-ZA" sz="110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SANDRINGHAM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13180388"/>
                  </a:ext>
                </a:extLst>
              </a:tr>
              <a:tr h="140085">
                <a:tc>
                  <a:txBody>
                    <a:bodyPr/>
                    <a:lstStyle/>
                    <a:p>
                      <a:pPr algn="ctr" fontAlgn="b"/>
                      <a:r>
                        <a:rPr lang="en-ZA" sz="110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BRAMLEY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74,4%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686996450"/>
                  </a:ext>
                </a:extLst>
              </a:tr>
              <a:tr h="140085">
                <a:tc>
                  <a:txBody>
                    <a:bodyPr/>
                    <a:lstStyle/>
                    <a:p>
                      <a:pPr algn="ctr" fontAlgn="b"/>
                      <a:r>
                        <a:rPr lang="en-ZA" sz="110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MIDRAND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83,8%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623342652"/>
                  </a:ext>
                </a:extLst>
              </a:tr>
              <a:tr h="140085">
                <a:tc>
                  <a:txBody>
                    <a:bodyPr/>
                    <a:lstStyle/>
                    <a:p>
                      <a:pPr algn="ctr" fontAlgn="b"/>
                      <a:r>
                        <a:rPr lang="en-ZA" sz="110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MTHATHA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90166498"/>
                  </a:ext>
                </a:extLst>
              </a:tr>
              <a:tr h="140085">
                <a:tc>
                  <a:txBody>
                    <a:bodyPr/>
                    <a:lstStyle/>
                    <a:p>
                      <a:pPr algn="ctr" fontAlgn="b"/>
                      <a:r>
                        <a:rPr lang="en-ZA" sz="110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TEMBISA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359530861"/>
                  </a:ext>
                </a:extLst>
              </a:tr>
              <a:tr h="140085">
                <a:tc>
                  <a:txBody>
                    <a:bodyPr/>
                    <a:lstStyle/>
                    <a:p>
                      <a:pPr algn="ctr" fontAlgn="b"/>
                      <a:r>
                        <a:rPr lang="en-ZA" sz="110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JEPPE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72512939"/>
                  </a:ext>
                </a:extLst>
              </a:tr>
              <a:tr h="140085">
                <a:tc>
                  <a:txBody>
                    <a:bodyPr/>
                    <a:lstStyle/>
                    <a:p>
                      <a:pPr algn="ctr" fontAlgn="b"/>
                      <a:r>
                        <a:rPr lang="en-ZA" sz="110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AKASIA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41825787"/>
                  </a:ext>
                </a:extLst>
              </a:tr>
              <a:tr h="140085">
                <a:tc>
                  <a:txBody>
                    <a:bodyPr/>
                    <a:lstStyle/>
                    <a:p>
                      <a:pPr algn="ctr" fontAlgn="b"/>
                      <a:r>
                        <a:rPr lang="en-ZA" sz="110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MOTHERWELL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76,7%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791394654"/>
                  </a:ext>
                </a:extLst>
              </a:tr>
              <a:tr h="140085">
                <a:tc>
                  <a:txBody>
                    <a:bodyPr/>
                    <a:lstStyle/>
                    <a:p>
                      <a:pPr algn="ctr" fontAlgn="b"/>
                      <a:r>
                        <a:rPr lang="en-ZA" sz="110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DELFT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44,4%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465042443"/>
                  </a:ext>
                </a:extLst>
              </a:tr>
              <a:tr h="140085">
                <a:tc>
                  <a:txBody>
                    <a:bodyPr/>
                    <a:lstStyle/>
                    <a:p>
                      <a:pPr algn="ctr" fontAlgn="b"/>
                      <a:r>
                        <a:rPr lang="en-ZA" sz="110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MARIANNHILL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48,6%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70345518"/>
                  </a:ext>
                </a:extLst>
              </a:tr>
              <a:tr h="140085">
                <a:tc>
                  <a:txBody>
                    <a:bodyPr/>
                    <a:lstStyle/>
                    <a:p>
                      <a:pPr algn="ctr" fontAlgn="b"/>
                      <a:r>
                        <a:rPr lang="en-ZA" sz="110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ORANGE FARMS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20764933"/>
                  </a:ext>
                </a:extLst>
              </a:tr>
              <a:tr h="140085">
                <a:tc>
                  <a:txBody>
                    <a:bodyPr/>
                    <a:lstStyle/>
                    <a:p>
                      <a:pPr algn="ctr" fontAlgn="b"/>
                      <a:r>
                        <a:rPr lang="en-ZA" sz="110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GUGULETHU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63817866"/>
                  </a:ext>
                </a:extLst>
              </a:tr>
              <a:tr h="140085">
                <a:tc>
                  <a:txBody>
                    <a:bodyPr/>
                    <a:lstStyle/>
                    <a:p>
                      <a:pPr algn="ctr" fontAlgn="b"/>
                      <a:r>
                        <a:rPr lang="en-ZA" sz="110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LENASIA SOUTH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778053118"/>
                  </a:ext>
                </a:extLst>
              </a:tr>
              <a:tr h="140085">
                <a:tc>
                  <a:txBody>
                    <a:bodyPr/>
                    <a:lstStyle/>
                    <a:p>
                      <a:pPr algn="ctr" fontAlgn="b"/>
                      <a:r>
                        <a:rPr lang="en-ZA" sz="110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ALEXANDRA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26898696"/>
                  </a:ext>
                </a:extLst>
              </a:tr>
              <a:tr h="140085">
                <a:tc>
                  <a:txBody>
                    <a:bodyPr/>
                    <a:lstStyle/>
                    <a:p>
                      <a:pPr algn="ctr" fontAlgn="b"/>
                      <a:r>
                        <a:rPr lang="en-ZA" sz="110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MABOPANE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108,3%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31755329"/>
                  </a:ext>
                </a:extLst>
              </a:tr>
              <a:tr h="140085">
                <a:tc>
                  <a:txBody>
                    <a:bodyPr/>
                    <a:lstStyle/>
                    <a:p>
                      <a:pPr algn="ctr" fontAlgn="b"/>
                      <a:r>
                        <a:rPr lang="en-ZA" sz="110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MAMELODI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08286193"/>
                  </a:ext>
                </a:extLst>
              </a:tr>
              <a:tr h="140085">
                <a:tc>
                  <a:txBody>
                    <a:bodyPr/>
                    <a:lstStyle/>
                    <a:p>
                      <a:pPr algn="ctr" fontAlgn="b"/>
                      <a:r>
                        <a:rPr lang="en-ZA" sz="110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IVORY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15309519"/>
                  </a:ext>
                </a:extLst>
              </a:tr>
              <a:tr h="140085">
                <a:tc>
                  <a:txBody>
                    <a:bodyPr/>
                    <a:lstStyle/>
                    <a:p>
                      <a:pPr algn="ctr" fontAlgn="b"/>
                      <a:r>
                        <a:rPr lang="en-ZA" sz="110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KWAZAKELE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245923175"/>
                  </a:ext>
                </a:extLst>
              </a:tr>
              <a:tr h="140085">
                <a:tc>
                  <a:txBody>
                    <a:bodyPr/>
                    <a:lstStyle/>
                    <a:p>
                      <a:pPr algn="ctr" fontAlgn="b"/>
                      <a:r>
                        <a:rPr lang="en-ZA" sz="110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MOROKA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084401772"/>
                  </a:ext>
                </a:extLst>
              </a:tr>
              <a:tr h="140085">
                <a:tc>
                  <a:txBody>
                    <a:bodyPr/>
                    <a:lstStyle/>
                    <a:p>
                      <a:pPr algn="ctr" fontAlgn="b"/>
                      <a:r>
                        <a:rPr lang="en-ZA" sz="110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EVATON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45,2%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031018380"/>
                  </a:ext>
                </a:extLst>
              </a:tr>
              <a:tr h="140085">
                <a:tc>
                  <a:txBody>
                    <a:bodyPr/>
                    <a:lstStyle/>
                    <a:p>
                      <a:pPr algn="ctr" fontAlgn="b"/>
                      <a:r>
                        <a:rPr lang="en-ZA" sz="110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ELDORADO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504835770"/>
                  </a:ext>
                </a:extLst>
              </a:tr>
              <a:tr h="140085">
                <a:tc>
                  <a:txBody>
                    <a:bodyPr/>
                    <a:lstStyle/>
                    <a:p>
                      <a:pPr algn="ctr" fontAlgn="b"/>
                      <a:r>
                        <a:rPr lang="en-ZA" sz="110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SAMORA MACHEL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447019731"/>
                  </a:ext>
                </a:extLst>
              </a:tr>
              <a:tr h="140085">
                <a:tc>
                  <a:txBody>
                    <a:bodyPr/>
                    <a:lstStyle/>
                    <a:p>
                      <a:pPr algn="ctr" fontAlgn="b"/>
                      <a:r>
                        <a:rPr lang="en-ZA" sz="110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GERMISTON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668592"/>
                  </a:ext>
                </a:extLst>
              </a:tr>
              <a:tr h="140085">
                <a:tc>
                  <a:txBody>
                    <a:bodyPr/>
                    <a:lstStyle/>
                    <a:p>
                      <a:pPr algn="ctr" fontAlgn="b"/>
                      <a:r>
                        <a:rPr lang="en-ZA" sz="110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UMLAZI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712968096"/>
                  </a:ext>
                </a:extLst>
              </a:tr>
            </a:tbl>
          </a:graphicData>
        </a:graphic>
      </p:graphicFrame>
    </p:spTree>
    <p:extLst>
      <p:ext uri="{BB962C8B-B14F-4D97-AF65-F5344CB8AC3E}">
        <p14:creationId xmlns:p14="http://schemas.microsoft.com/office/powerpoint/2010/main" val="188448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47" y="232537"/>
            <a:ext cx="6641973" cy="940556"/>
          </a:xfrm>
        </p:spPr>
        <p:txBody>
          <a:bodyPr>
            <a:normAutofit/>
          </a:bodyPr>
          <a:lstStyle/>
          <a:p>
            <a:r>
              <a:rPr lang="en-ZA" sz="2400" dirty="0"/>
              <a:t>ROBBERY AT RESIDENTIAL PREMISES </a:t>
            </a:r>
            <a:br>
              <a:rPr lang="en-ZA" sz="2400" dirty="0"/>
            </a:br>
            <a:r>
              <a:rPr lang="en-ZA" sz="2400" dirty="0"/>
              <a:t>TRENDS OVER </a:t>
            </a:r>
            <a:r>
              <a:rPr lang="en-ZA" sz="2400" dirty="0" smtClean="0"/>
              <a:t>THREE-MONTHs </a:t>
            </a:r>
            <a:r>
              <a:rPr lang="en-ZA" sz="2400" dirty="0"/>
              <a:t>PERIOD</a:t>
            </a:r>
            <a:endParaRPr lang="en-ZA" sz="2400" dirty="0">
              <a:solidFill>
                <a:srgbClr val="FF0000"/>
              </a:solidFill>
            </a:endParaRPr>
          </a:p>
        </p:txBody>
      </p:sp>
      <p:sp>
        <p:nvSpPr>
          <p:cNvPr id="4" name="Slide Number Placeholder 3"/>
          <p:cNvSpPr>
            <a:spLocks noGrp="1"/>
          </p:cNvSpPr>
          <p:nvPr>
            <p:ph type="sldNum" sz="quarter" idx="12"/>
          </p:nvPr>
        </p:nvSpPr>
        <p:spPr>
          <a:xfrm>
            <a:off x="10058400" y="6492875"/>
            <a:ext cx="2133600" cy="365125"/>
          </a:xfrm>
        </p:spPr>
        <p:txBody>
          <a:bodyPr/>
          <a:lstStyle/>
          <a:p>
            <a:fld id="{8BCE3E3E-AAEA-2C4F-AAAF-D5D0D3B13C3A}" type="slidenum">
              <a:rPr lang="en-US" smtClean="0">
                <a:solidFill>
                  <a:prstClr val="black">
                    <a:tint val="75000"/>
                  </a:prstClr>
                </a:solidFill>
              </a:rPr>
              <a:pPr/>
              <a:t>35</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795146" y="1290320"/>
            <a:ext cx="11081893" cy="5425440"/>
          </a:xfrm>
          <a:prstGeom prst="rect">
            <a:avLst/>
          </a:prstGeom>
        </p:spPr>
      </p:pic>
    </p:spTree>
    <p:extLst>
      <p:ext uri="{BB962C8B-B14F-4D97-AF65-F5344CB8AC3E}">
        <p14:creationId xmlns:p14="http://schemas.microsoft.com/office/powerpoint/2010/main" val="215411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344" y="148600"/>
            <a:ext cx="11067288" cy="940556"/>
          </a:xfrm>
        </p:spPr>
        <p:txBody>
          <a:bodyPr>
            <a:normAutofit/>
          </a:bodyPr>
          <a:lstStyle/>
          <a:p>
            <a:r>
              <a:rPr lang="en-ZA" sz="2400" dirty="0"/>
              <a:t>ROBBERY AT RESIDENTIAL PREMISES </a:t>
            </a:r>
            <a:br>
              <a:rPr lang="en-ZA" sz="2400" dirty="0"/>
            </a:br>
            <a:r>
              <a:rPr lang="en-ZA" sz="2400" dirty="0"/>
              <a:t>TOP 30 </a:t>
            </a:r>
            <a:r>
              <a:rPr lang="en-ZA" sz="2400" dirty="0" smtClean="0"/>
              <a:t>STATIONS</a:t>
            </a:r>
            <a:r>
              <a:rPr lang="en-ZA" sz="2400" dirty="0">
                <a:solidFill>
                  <a:schemeClr val="accent6">
                    <a:lumMod val="50000"/>
                  </a:schemeClr>
                </a:solidFill>
                <a:latin typeface="Arial" panose="020B0604020202020204" pitchFamily="34" charset="0"/>
              </a:rPr>
              <a:t> (Volume)</a:t>
            </a:r>
            <a:r>
              <a:rPr lang="en-ZA" sz="2400" dirty="0" smtClean="0"/>
              <a:t> </a:t>
            </a:r>
            <a:endParaRPr lang="en-ZA" sz="2400" dirty="0"/>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36</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1866185"/>
              </p:ext>
            </p:extLst>
          </p:nvPr>
        </p:nvGraphicFramePr>
        <p:xfrm>
          <a:off x="720344" y="1231396"/>
          <a:ext cx="11146537" cy="5532120"/>
        </p:xfrm>
        <a:graphic>
          <a:graphicData uri="http://schemas.openxmlformats.org/drawingml/2006/table">
            <a:tbl>
              <a:tblPr/>
              <a:tblGrid>
                <a:gridCol w="720554">
                  <a:extLst>
                    <a:ext uri="{9D8B030D-6E8A-4147-A177-3AD203B41FA5}">
                      <a16:colId xmlns:a16="http://schemas.microsoft.com/office/drawing/2014/main" val="2315989243"/>
                    </a:ext>
                  </a:extLst>
                </a:gridCol>
                <a:gridCol w="2014611">
                  <a:extLst>
                    <a:ext uri="{9D8B030D-6E8A-4147-A177-3AD203B41FA5}">
                      <a16:colId xmlns:a16="http://schemas.microsoft.com/office/drawing/2014/main" val="3494457662"/>
                    </a:ext>
                  </a:extLst>
                </a:gridCol>
                <a:gridCol w="1455813">
                  <a:extLst>
                    <a:ext uri="{9D8B030D-6E8A-4147-A177-3AD203B41FA5}">
                      <a16:colId xmlns:a16="http://schemas.microsoft.com/office/drawing/2014/main" val="1104044196"/>
                    </a:ext>
                  </a:extLst>
                </a:gridCol>
                <a:gridCol w="1014659">
                  <a:extLst>
                    <a:ext uri="{9D8B030D-6E8A-4147-A177-3AD203B41FA5}">
                      <a16:colId xmlns:a16="http://schemas.microsoft.com/office/drawing/2014/main" val="3269179806"/>
                    </a:ext>
                  </a:extLst>
                </a:gridCol>
                <a:gridCol w="955838">
                  <a:extLst>
                    <a:ext uri="{9D8B030D-6E8A-4147-A177-3AD203B41FA5}">
                      <a16:colId xmlns:a16="http://schemas.microsoft.com/office/drawing/2014/main" val="3979768388"/>
                    </a:ext>
                  </a:extLst>
                </a:gridCol>
                <a:gridCol w="941133">
                  <a:extLst>
                    <a:ext uri="{9D8B030D-6E8A-4147-A177-3AD203B41FA5}">
                      <a16:colId xmlns:a16="http://schemas.microsoft.com/office/drawing/2014/main" val="1107692450"/>
                    </a:ext>
                  </a:extLst>
                </a:gridCol>
                <a:gridCol w="926428">
                  <a:extLst>
                    <a:ext uri="{9D8B030D-6E8A-4147-A177-3AD203B41FA5}">
                      <a16:colId xmlns:a16="http://schemas.microsoft.com/office/drawing/2014/main" val="827310960"/>
                    </a:ext>
                  </a:extLst>
                </a:gridCol>
                <a:gridCol w="1014659">
                  <a:extLst>
                    <a:ext uri="{9D8B030D-6E8A-4147-A177-3AD203B41FA5}">
                      <a16:colId xmlns:a16="http://schemas.microsoft.com/office/drawing/2014/main" val="1958693146"/>
                    </a:ext>
                  </a:extLst>
                </a:gridCol>
                <a:gridCol w="808785">
                  <a:extLst>
                    <a:ext uri="{9D8B030D-6E8A-4147-A177-3AD203B41FA5}">
                      <a16:colId xmlns:a16="http://schemas.microsoft.com/office/drawing/2014/main" val="2622651584"/>
                    </a:ext>
                  </a:extLst>
                </a:gridCol>
                <a:gridCol w="1294057">
                  <a:extLst>
                    <a:ext uri="{9D8B030D-6E8A-4147-A177-3AD203B41FA5}">
                      <a16:colId xmlns:a16="http://schemas.microsoft.com/office/drawing/2014/main" val="1929179916"/>
                    </a:ext>
                  </a:extLst>
                </a:gridCol>
              </a:tblGrid>
              <a:tr h="42025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2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29373605"/>
                  </a:ext>
                </a:extLst>
              </a:tr>
              <a:tr h="140085">
                <a:tc>
                  <a:txBody>
                    <a:bodyPr/>
                    <a:lstStyle/>
                    <a:p>
                      <a:pPr algn="ctr" fontAlgn="b"/>
                      <a:r>
                        <a:rPr lang="en-ZA" sz="110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PLESSISLAER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65,8%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488666025"/>
                  </a:ext>
                </a:extLst>
              </a:tr>
              <a:tr h="140085">
                <a:tc>
                  <a:txBody>
                    <a:bodyPr/>
                    <a:lstStyle/>
                    <a:p>
                      <a:pPr algn="ctr" fontAlgn="b"/>
                      <a:r>
                        <a:rPr lang="en-ZA" sz="110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KWADUKUZA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839182170"/>
                  </a:ext>
                </a:extLst>
              </a:tr>
              <a:tr h="140085">
                <a:tc>
                  <a:txBody>
                    <a:bodyPr/>
                    <a:lstStyle/>
                    <a:p>
                      <a:pPr algn="ctr" fontAlgn="b"/>
                      <a:r>
                        <a:rPr lang="en-ZA" sz="110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UMLAZI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04297279"/>
                  </a:ext>
                </a:extLst>
              </a:tr>
              <a:tr h="140085">
                <a:tc>
                  <a:txBody>
                    <a:bodyPr/>
                    <a:lstStyle/>
                    <a:p>
                      <a:pPr algn="ctr" fontAlgn="b"/>
                      <a:r>
                        <a:rPr lang="en-ZA" sz="110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TEMBISA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511350691"/>
                  </a:ext>
                </a:extLst>
              </a:tr>
              <a:tr h="140085">
                <a:tc>
                  <a:txBody>
                    <a:bodyPr/>
                    <a:lstStyle/>
                    <a:p>
                      <a:pPr algn="ctr" fontAlgn="b"/>
                      <a:r>
                        <a:rPr lang="en-ZA" sz="110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EMPANGENI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192220611"/>
                  </a:ext>
                </a:extLst>
              </a:tr>
              <a:tr h="140085">
                <a:tc>
                  <a:txBody>
                    <a:bodyPr/>
                    <a:lstStyle/>
                    <a:p>
                      <a:pPr algn="ctr" fontAlgn="b"/>
                      <a:r>
                        <a:rPr lang="en-ZA" sz="110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MONDEOR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88443590"/>
                  </a:ext>
                </a:extLst>
              </a:tr>
              <a:tr h="140085">
                <a:tc>
                  <a:txBody>
                    <a:bodyPr/>
                    <a:lstStyle/>
                    <a:p>
                      <a:pPr algn="ctr" fontAlgn="b"/>
                      <a:r>
                        <a:rPr lang="en-ZA" sz="110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VERULAM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22986374"/>
                  </a:ext>
                </a:extLst>
              </a:tr>
              <a:tr h="140085">
                <a:tc>
                  <a:txBody>
                    <a:bodyPr/>
                    <a:lstStyle/>
                    <a:p>
                      <a:pPr algn="ctr" fontAlgn="b"/>
                      <a:r>
                        <a:rPr lang="en-ZA" sz="110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HONEYDEW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428304362"/>
                  </a:ext>
                </a:extLst>
              </a:tr>
              <a:tr h="140085">
                <a:tc>
                  <a:txBody>
                    <a:bodyPr/>
                    <a:lstStyle/>
                    <a:p>
                      <a:pPr algn="ctr" fontAlgn="b"/>
                      <a:r>
                        <a:rPr lang="en-ZA" sz="110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ESIKHALENI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73,1%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094732244"/>
                  </a:ext>
                </a:extLst>
              </a:tr>
              <a:tr h="140085">
                <a:tc>
                  <a:txBody>
                    <a:bodyPr/>
                    <a:lstStyle/>
                    <a:p>
                      <a:pPr algn="ctr" fontAlgn="b"/>
                      <a:r>
                        <a:rPr lang="en-ZA" sz="110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MTHATHA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695760770"/>
                  </a:ext>
                </a:extLst>
              </a:tr>
              <a:tr h="140085">
                <a:tc>
                  <a:txBody>
                    <a:bodyPr/>
                    <a:lstStyle/>
                    <a:p>
                      <a:pPr algn="ctr" fontAlgn="b"/>
                      <a:r>
                        <a:rPr lang="en-ZA" sz="110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KAGISO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526287496"/>
                  </a:ext>
                </a:extLst>
              </a:tr>
              <a:tr h="140085">
                <a:tc>
                  <a:txBody>
                    <a:bodyPr/>
                    <a:lstStyle/>
                    <a:p>
                      <a:pPr algn="ctr" fontAlgn="b"/>
                      <a:r>
                        <a:rPr lang="en-ZA" sz="110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AKASIA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986106494"/>
                  </a:ext>
                </a:extLst>
              </a:tr>
              <a:tr h="140085">
                <a:tc>
                  <a:txBody>
                    <a:bodyPr/>
                    <a:lstStyle/>
                    <a:p>
                      <a:pPr algn="ctr" fontAlgn="b"/>
                      <a:r>
                        <a:rPr lang="en-ZA" sz="110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OLIEVENHOUTBOSCH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90,9%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71273563"/>
                  </a:ext>
                </a:extLst>
              </a:tr>
              <a:tr h="140085">
                <a:tc>
                  <a:txBody>
                    <a:bodyPr/>
                    <a:lstStyle/>
                    <a:p>
                      <a:pPr algn="ctr" fontAlgn="b"/>
                      <a:r>
                        <a:rPr lang="en-ZA" sz="110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SPRINGS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3242445"/>
                  </a:ext>
                </a:extLst>
              </a:tr>
              <a:tr h="140085">
                <a:tc>
                  <a:txBody>
                    <a:bodyPr/>
                    <a:lstStyle/>
                    <a:p>
                      <a:pPr algn="ctr" fontAlgn="b"/>
                      <a:r>
                        <a:rPr lang="en-ZA" sz="110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27926767"/>
                  </a:ext>
                </a:extLst>
              </a:tr>
              <a:tr h="140085">
                <a:tc>
                  <a:txBody>
                    <a:bodyPr/>
                    <a:lstStyle/>
                    <a:p>
                      <a:pPr algn="ctr" fontAlgn="b"/>
                      <a:r>
                        <a:rPr lang="en-ZA" sz="110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MFULENI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4721473"/>
                  </a:ext>
                </a:extLst>
              </a:tr>
              <a:tr h="140085">
                <a:tc>
                  <a:txBody>
                    <a:bodyPr/>
                    <a:lstStyle/>
                    <a:p>
                      <a:pPr algn="ctr" fontAlgn="b"/>
                      <a:r>
                        <a:rPr lang="en-ZA" sz="110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MOFFATVIEW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90,5%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418647508"/>
                  </a:ext>
                </a:extLst>
              </a:tr>
              <a:tr h="140085">
                <a:tc>
                  <a:txBody>
                    <a:bodyPr/>
                    <a:lstStyle/>
                    <a:p>
                      <a:pPr algn="ctr" fontAlgn="b"/>
                      <a:r>
                        <a:rPr lang="en-ZA" sz="110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ROODEPOORT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40858153"/>
                  </a:ext>
                </a:extLst>
              </a:tr>
              <a:tr h="140085">
                <a:tc>
                  <a:txBody>
                    <a:bodyPr/>
                    <a:lstStyle/>
                    <a:p>
                      <a:pPr algn="ctr" fontAlgn="b"/>
                      <a:r>
                        <a:rPr lang="en-ZA" sz="110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SOSHANGUVE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149738506"/>
                  </a:ext>
                </a:extLst>
              </a:tr>
              <a:tr h="140085">
                <a:tc>
                  <a:txBody>
                    <a:bodyPr/>
                    <a:lstStyle/>
                    <a:p>
                      <a:pPr algn="ctr" fontAlgn="b"/>
                      <a:r>
                        <a:rPr lang="en-ZA" sz="110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RANDFONTEIN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63,6%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94301417"/>
                  </a:ext>
                </a:extLst>
              </a:tr>
              <a:tr h="140085">
                <a:tc>
                  <a:txBody>
                    <a:bodyPr/>
                    <a:lstStyle/>
                    <a:p>
                      <a:pPr algn="ctr" fontAlgn="b"/>
                      <a:r>
                        <a:rPr lang="en-ZA" sz="110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KWAZAKELE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40301296"/>
                  </a:ext>
                </a:extLst>
              </a:tr>
              <a:tr h="140085">
                <a:tc>
                  <a:txBody>
                    <a:bodyPr/>
                    <a:lstStyle/>
                    <a:p>
                      <a:pPr algn="ctr" fontAlgn="b"/>
                      <a:r>
                        <a:rPr lang="en-ZA" sz="110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KHAYELITSHA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319046589"/>
                  </a:ext>
                </a:extLst>
              </a:tr>
              <a:tr h="140085">
                <a:tc>
                  <a:txBody>
                    <a:bodyPr/>
                    <a:lstStyle/>
                    <a:p>
                      <a:pPr algn="ctr" fontAlgn="b"/>
                      <a:r>
                        <a:rPr lang="en-ZA" sz="110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BHEKITHEMBA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40169793"/>
                  </a:ext>
                </a:extLst>
              </a:tr>
              <a:tr h="140085">
                <a:tc>
                  <a:txBody>
                    <a:bodyPr/>
                    <a:lstStyle/>
                    <a:p>
                      <a:pPr algn="ctr" fontAlgn="b"/>
                      <a:r>
                        <a:rPr lang="en-ZA" sz="110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MTUNZINI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069171824"/>
                  </a:ext>
                </a:extLst>
              </a:tr>
              <a:tr h="140085">
                <a:tc>
                  <a:txBody>
                    <a:bodyPr/>
                    <a:lstStyle/>
                    <a:p>
                      <a:pPr algn="ctr" fontAlgn="b"/>
                      <a:r>
                        <a:rPr lang="en-ZA" sz="110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RIETGAT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738144773"/>
                  </a:ext>
                </a:extLst>
              </a:tr>
              <a:tr h="140085">
                <a:tc>
                  <a:txBody>
                    <a:bodyPr/>
                    <a:lstStyle/>
                    <a:p>
                      <a:pPr algn="ctr" fontAlgn="b"/>
                      <a:r>
                        <a:rPr lang="en-ZA" sz="110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BROOKLYN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50754817"/>
                  </a:ext>
                </a:extLst>
              </a:tr>
              <a:tr h="140085">
                <a:tc>
                  <a:txBody>
                    <a:bodyPr/>
                    <a:lstStyle/>
                    <a:p>
                      <a:pPr algn="ctr" fontAlgn="b"/>
                      <a:r>
                        <a:rPr lang="en-ZA" sz="110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CALCUTTA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242507851"/>
                  </a:ext>
                </a:extLst>
              </a:tr>
              <a:tr h="140085">
                <a:tc>
                  <a:txBody>
                    <a:bodyPr/>
                    <a:lstStyle/>
                    <a:p>
                      <a:pPr algn="ctr" fontAlgn="b"/>
                      <a:r>
                        <a:rPr lang="en-ZA" sz="110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PHILIPPI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360901096"/>
                  </a:ext>
                </a:extLst>
              </a:tr>
              <a:tr h="140085">
                <a:tc>
                  <a:txBody>
                    <a:bodyPr/>
                    <a:lstStyle/>
                    <a:p>
                      <a:pPr algn="ctr" fontAlgn="b"/>
                      <a:r>
                        <a:rPr lang="en-ZA" sz="110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MARIANNHILL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82,4%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73865323"/>
                  </a:ext>
                </a:extLst>
              </a:tr>
              <a:tr h="140085">
                <a:tc>
                  <a:txBody>
                    <a:bodyPr/>
                    <a:lstStyle/>
                    <a:p>
                      <a:pPr algn="ctr" fontAlgn="b"/>
                      <a:r>
                        <a:rPr lang="en-ZA" sz="110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KABOKWENI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95790741"/>
                  </a:ext>
                </a:extLst>
              </a:tr>
            </a:tbl>
          </a:graphicData>
        </a:graphic>
      </p:graphicFrame>
    </p:spTree>
    <p:extLst>
      <p:ext uri="{BB962C8B-B14F-4D97-AF65-F5344CB8AC3E}">
        <p14:creationId xmlns:p14="http://schemas.microsoft.com/office/powerpoint/2010/main" val="390806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150368"/>
            <a:ext cx="11091672" cy="932688"/>
          </a:xfrm>
        </p:spPr>
        <p:txBody>
          <a:bodyPr>
            <a:normAutofit/>
          </a:bodyPr>
          <a:lstStyle/>
          <a:p>
            <a:r>
              <a:rPr lang="en-ZA" sz="2400" dirty="0"/>
              <a:t>ROBBERY AT NON-RESIDENTIAL PREMISES </a:t>
            </a:r>
            <a:br>
              <a:rPr lang="en-ZA" sz="2400" dirty="0"/>
            </a:br>
            <a:r>
              <a:rPr lang="en-ZA" sz="2400" dirty="0"/>
              <a:t>TRENDS OVER </a:t>
            </a:r>
            <a:r>
              <a:rPr lang="en-ZA" sz="2400" dirty="0" smtClean="0"/>
              <a:t>THREE-MONTHs </a:t>
            </a:r>
            <a:r>
              <a:rPr lang="en-ZA" sz="2400" dirty="0"/>
              <a:t>PERIOD</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37</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816864" y="1249680"/>
            <a:ext cx="11091672" cy="5527040"/>
          </a:xfrm>
          <a:prstGeom prst="rect">
            <a:avLst/>
          </a:prstGeom>
        </p:spPr>
      </p:pic>
    </p:spTree>
    <p:extLst>
      <p:ext uri="{BB962C8B-B14F-4D97-AF65-F5344CB8AC3E}">
        <p14:creationId xmlns:p14="http://schemas.microsoft.com/office/powerpoint/2010/main" val="427429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880" y="109992"/>
            <a:ext cx="11049000" cy="872480"/>
          </a:xfrm>
        </p:spPr>
        <p:txBody>
          <a:bodyPr>
            <a:normAutofit/>
          </a:bodyPr>
          <a:lstStyle/>
          <a:p>
            <a:r>
              <a:rPr lang="en-ZA" sz="2400" dirty="0"/>
              <a:t>ROBBERY AT NON-RESIDENTIAL PREMISES </a:t>
            </a:r>
            <a:br>
              <a:rPr lang="en-ZA" sz="2400" dirty="0"/>
            </a:br>
            <a:r>
              <a:rPr lang="en-ZA" sz="2400" dirty="0"/>
              <a:t>TOP 30 STATIONS </a:t>
            </a:r>
            <a:r>
              <a:rPr lang="en-ZA" sz="2400" dirty="0">
                <a:solidFill>
                  <a:schemeClr val="accent6">
                    <a:lumMod val="50000"/>
                  </a:schemeClr>
                </a:solidFill>
                <a:latin typeface="Arial" panose="020B0604020202020204" pitchFamily="34" charset="0"/>
              </a:rPr>
              <a:t>(Volume)</a:t>
            </a:r>
            <a:r>
              <a:rPr lang="en-ZA" sz="2400" dirty="0"/>
              <a:t> </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38</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69082510"/>
              </p:ext>
            </p:extLst>
          </p:nvPr>
        </p:nvGraphicFramePr>
        <p:xfrm>
          <a:off x="764577" y="1205992"/>
          <a:ext cx="10975303" cy="5449455"/>
        </p:xfrm>
        <a:graphic>
          <a:graphicData uri="http://schemas.openxmlformats.org/drawingml/2006/table">
            <a:tbl>
              <a:tblPr/>
              <a:tblGrid>
                <a:gridCol w="802671">
                  <a:extLst>
                    <a:ext uri="{9D8B030D-6E8A-4147-A177-3AD203B41FA5}">
                      <a16:colId xmlns:a16="http://schemas.microsoft.com/office/drawing/2014/main" val="486953707"/>
                    </a:ext>
                  </a:extLst>
                </a:gridCol>
                <a:gridCol w="2244202">
                  <a:extLst>
                    <a:ext uri="{9D8B030D-6E8A-4147-A177-3AD203B41FA5}">
                      <a16:colId xmlns:a16="http://schemas.microsoft.com/office/drawing/2014/main" val="4159498439"/>
                    </a:ext>
                  </a:extLst>
                </a:gridCol>
                <a:gridCol w="1621723">
                  <a:extLst>
                    <a:ext uri="{9D8B030D-6E8A-4147-A177-3AD203B41FA5}">
                      <a16:colId xmlns:a16="http://schemas.microsoft.com/office/drawing/2014/main" val="277935230"/>
                    </a:ext>
                  </a:extLst>
                </a:gridCol>
                <a:gridCol w="1130293">
                  <a:extLst>
                    <a:ext uri="{9D8B030D-6E8A-4147-A177-3AD203B41FA5}">
                      <a16:colId xmlns:a16="http://schemas.microsoft.com/office/drawing/2014/main" val="2698653762"/>
                    </a:ext>
                  </a:extLst>
                </a:gridCol>
                <a:gridCol w="1064769">
                  <a:extLst>
                    <a:ext uri="{9D8B030D-6E8A-4147-A177-3AD203B41FA5}">
                      <a16:colId xmlns:a16="http://schemas.microsoft.com/office/drawing/2014/main" val="1680176319"/>
                    </a:ext>
                  </a:extLst>
                </a:gridCol>
                <a:gridCol w="1048388">
                  <a:extLst>
                    <a:ext uri="{9D8B030D-6E8A-4147-A177-3AD203B41FA5}">
                      <a16:colId xmlns:a16="http://schemas.microsoft.com/office/drawing/2014/main" val="1684091329"/>
                    </a:ext>
                  </a:extLst>
                </a:gridCol>
                <a:gridCol w="1032007">
                  <a:extLst>
                    <a:ext uri="{9D8B030D-6E8A-4147-A177-3AD203B41FA5}">
                      <a16:colId xmlns:a16="http://schemas.microsoft.com/office/drawing/2014/main" val="2673344232"/>
                    </a:ext>
                  </a:extLst>
                </a:gridCol>
                <a:gridCol w="1130293">
                  <a:extLst>
                    <a:ext uri="{9D8B030D-6E8A-4147-A177-3AD203B41FA5}">
                      <a16:colId xmlns:a16="http://schemas.microsoft.com/office/drawing/2014/main" val="2037799894"/>
                    </a:ext>
                  </a:extLst>
                </a:gridCol>
                <a:gridCol w="900957">
                  <a:extLst>
                    <a:ext uri="{9D8B030D-6E8A-4147-A177-3AD203B41FA5}">
                      <a16:colId xmlns:a16="http://schemas.microsoft.com/office/drawing/2014/main" val="931063647"/>
                    </a:ext>
                  </a:extLst>
                </a:gridCol>
              </a:tblGrid>
              <a:tr h="42025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dirty="0">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064778738"/>
                  </a:ext>
                </a:extLst>
              </a:tr>
              <a:tr h="140085">
                <a:tc>
                  <a:txBody>
                    <a:bodyPr/>
                    <a:lstStyle/>
                    <a:p>
                      <a:pPr algn="ctr" fontAlgn="b"/>
                      <a:r>
                        <a:rPr lang="en-ZA" sz="110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JHB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018598"/>
                  </a:ext>
                </a:extLst>
              </a:tr>
              <a:tr h="140085">
                <a:tc>
                  <a:txBody>
                    <a:bodyPr/>
                    <a:lstStyle/>
                    <a:p>
                      <a:pPr algn="ctr" fontAlgn="b"/>
                      <a:r>
                        <a:rPr lang="en-ZA" sz="110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THOHOYANDOU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358712"/>
                  </a:ext>
                </a:extLst>
              </a:tr>
              <a:tr h="140085">
                <a:tc>
                  <a:txBody>
                    <a:bodyPr/>
                    <a:lstStyle/>
                    <a:p>
                      <a:pPr algn="ctr" fontAlgn="b"/>
                      <a:r>
                        <a:rPr lang="en-ZA" sz="110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 LONDON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2942"/>
                  </a:ext>
                </a:extLst>
              </a:tr>
              <a:tr h="140085">
                <a:tc>
                  <a:txBody>
                    <a:bodyPr/>
                    <a:lstStyle/>
                    <a:p>
                      <a:pPr algn="ctr" fontAlgn="b"/>
                      <a:r>
                        <a:rPr lang="en-ZA" sz="110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PIETERMARITZBURG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408040"/>
                  </a:ext>
                </a:extLst>
              </a:tr>
              <a:tr h="140085">
                <a:tc>
                  <a:txBody>
                    <a:bodyPr/>
                    <a:lstStyle/>
                    <a:p>
                      <a:pPr algn="ctr" fontAlgn="b"/>
                      <a:r>
                        <a:rPr lang="en-ZA" sz="110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DURBAN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836717"/>
                  </a:ext>
                </a:extLst>
              </a:tr>
              <a:tr h="140085">
                <a:tc>
                  <a:txBody>
                    <a:bodyPr/>
                    <a:lstStyle/>
                    <a:p>
                      <a:pPr algn="ctr" fontAlgn="b"/>
                      <a:r>
                        <a:rPr lang="en-ZA" sz="110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WITBANK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743037"/>
                  </a:ext>
                </a:extLst>
              </a:tr>
              <a:tr h="140085">
                <a:tc>
                  <a:txBody>
                    <a:bodyPr/>
                    <a:lstStyle/>
                    <a:p>
                      <a:pPr algn="ctr" fontAlgn="b"/>
                      <a:r>
                        <a:rPr lang="en-ZA" sz="110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MADEIRA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932291"/>
                  </a:ext>
                </a:extLst>
              </a:tr>
              <a:tr h="140085">
                <a:tc>
                  <a:txBody>
                    <a:bodyPr/>
                    <a:lstStyle/>
                    <a:p>
                      <a:pPr algn="ctr" fontAlgn="b"/>
                      <a:r>
                        <a:rPr lang="en-ZA" sz="110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BRAKPAN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998961"/>
                  </a:ext>
                </a:extLst>
              </a:tr>
              <a:tr h="140085">
                <a:tc>
                  <a:txBody>
                    <a:bodyPr/>
                    <a:lstStyle/>
                    <a:p>
                      <a:pPr algn="ctr" fontAlgn="b"/>
                      <a:r>
                        <a:rPr lang="en-ZA" sz="110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LUSIKISIKI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218901"/>
                  </a:ext>
                </a:extLst>
              </a:tr>
              <a:tr h="140085">
                <a:tc>
                  <a:txBody>
                    <a:bodyPr/>
                    <a:lstStyle/>
                    <a:p>
                      <a:pPr algn="ctr" fontAlgn="b"/>
                      <a:r>
                        <a:rPr lang="en-ZA" sz="110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KEMPTON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183860"/>
                  </a:ext>
                </a:extLst>
              </a:tr>
              <a:tr h="140085">
                <a:tc>
                  <a:txBody>
                    <a:bodyPr/>
                    <a:lstStyle/>
                    <a:p>
                      <a:pPr algn="ctr" fontAlgn="b"/>
                      <a:r>
                        <a:rPr lang="en-ZA" sz="110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RUSTENBURG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58499"/>
                  </a:ext>
                </a:extLst>
              </a:tr>
              <a:tr h="140085">
                <a:tc>
                  <a:txBody>
                    <a:bodyPr/>
                    <a:lstStyle/>
                    <a:p>
                      <a:pPr algn="ctr" fontAlgn="b"/>
                      <a:r>
                        <a:rPr lang="en-ZA" sz="110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JEPPE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149637"/>
                  </a:ext>
                </a:extLst>
              </a:tr>
              <a:tr h="140085">
                <a:tc>
                  <a:txBody>
                    <a:bodyPr/>
                    <a:lstStyle/>
                    <a:p>
                      <a:pPr algn="ctr" fontAlgn="b"/>
                      <a:r>
                        <a:rPr lang="en-ZA" sz="110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SPRINGS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114791"/>
                  </a:ext>
                </a:extLst>
              </a:tr>
              <a:tr h="140085">
                <a:tc>
                  <a:txBody>
                    <a:bodyPr/>
                    <a:lstStyle/>
                    <a:p>
                      <a:pPr algn="ctr" fontAlgn="b"/>
                      <a:r>
                        <a:rPr lang="en-ZA" sz="110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PINETOWN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215531"/>
                  </a:ext>
                </a:extLst>
              </a:tr>
              <a:tr h="140085">
                <a:tc>
                  <a:txBody>
                    <a:bodyPr/>
                    <a:lstStyle/>
                    <a:p>
                      <a:pPr algn="ctr" fontAlgn="b"/>
                      <a:r>
                        <a:rPr lang="en-ZA" sz="110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KLERKSDORP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269622"/>
                  </a:ext>
                </a:extLst>
              </a:tr>
              <a:tr h="140085">
                <a:tc>
                  <a:txBody>
                    <a:bodyPr/>
                    <a:lstStyle/>
                    <a:p>
                      <a:pPr algn="ctr" fontAlgn="b"/>
                      <a:r>
                        <a:rPr lang="en-ZA" sz="110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GERMISTON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107057"/>
                  </a:ext>
                </a:extLst>
              </a:tr>
              <a:tr h="140085">
                <a:tc>
                  <a:txBody>
                    <a:bodyPr/>
                    <a:lstStyle/>
                    <a:p>
                      <a:pPr algn="ctr" fontAlgn="b"/>
                      <a:r>
                        <a:rPr lang="en-ZA" sz="110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EMPANGENI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579782"/>
                  </a:ext>
                </a:extLst>
              </a:tr>
              <a:tr h="140085">
                <a:tc>
                  <a:txBody>
                    <a:bodyPr/>
                    <a:lstStyle/>
                    <a:p>
                      <a:pPr algn="ctr" fontAlgn="b"/>
                      <a:r>
                        <a:rPr lang="en-ZA" sz="110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BOKSBURG NORTH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073526"/>
                  </a:ext>
                </a:extLst>
              </a:tr>
              <a:tr h="140085">
                <a:tc>
                  <a:txBody>
                    <a:bodyPr/>
                    <a:lstStyle/>
                    <a:p>
                      <a:pPr algn="ctr" fontAlgn="b"/>
                      <a:r>
                        <a:rPr lang="en-ZA" sz="110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PRETORIA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837648"/>
                  </a:ext>
                </a:extLst>
              </a:tr>
              <a:tr h="140085">
                <a:tc>
                  <a:txBody>
                    <a:bodyPr/>
                    <a:lstStyle/>
                    <a:p>
                      <a:pPr algn="ctr" fontAlgn="b"/>
                      <a:r>
                        <a:rPr lang="en-ZA" sz="110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PRETORIA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591301"/>
                  </a:ext>
                </a:extLst>
              </a:tr>
              <a:tr h="140085">
                <a:tc>
                  <a:txBody>
                    <a:bodyPr/>
                    <a:lstStyle/>
                    <a:p>
                      <a:pPr algn="ctr" fontAlgn="b"/>
                      <a:r>
                        <a:rPr lang="en-ZA" sz="110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TEMBISA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617885"/>
                  </a:ext>
                </a:extLst>
              </a:tr>
              <a:tr h="140085">
                <a:tc>
                  <a:txBody>
                    <a:bodyPr/>
                    <a:lstStyle/>
                    <a:p>
                      <a:pPr algn="ctr" fontAlgn="b"/>
                      <a:r>
                        <a:rPr lang="en-ZA" sz="110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KING WILLIAM'S TOWN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832414"/>
                  </a:ext>
                </a:extLst>
              </a:tr>
              <a:tr h="140085">
                <a:tc>
                  <a:txBody>
                    <a:bodyPr/>
                    <a:lstStyle/>
                    <a:p>
                      <a:pPr algn="ctr" fontAlgn="b"/>
                      <a:r>
                        <a:rPr lang="en-ZA" sz="110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MAMELODI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52989"/>
                  </a:ext>
                </a:extLst>
              </a:tr>
              <a:tr h="140085">
                <a:tc>
                  <a:txBody>
                    <a:bodyPr/>
                    <a:lstStyle/>
                    <a:p>
                      <a:pPr algn="ctr" fontAlgn="b"/>
                      <a:r>
                        <a:rPr lang="en-ZA" sz="110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MAHWELERENG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858151"/>
                  </a:ext>
                </a:extLst>
              </a:tr>
              <a:tr h="140085">
                <a:tc>
                  <a:txBody>
                    <a:bodyPr/>
                    <a:lstStyle/>
                    <a:p>
                      <a:pPr algn="ctr" fontAlgn="b"/>
                      <a:r>
                        <a:rPr lang="en-ZA" sz="110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PLESSISLAER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170870"/>
                  </a:ext>
                </a:extLst>
              </a:tr>
              <a:tr h="140085">
                <a:tc>
                  <a:txBody>
                    <a:bodyPr/>
                    <a:lstStyle/>
                    <a:p>
                      <a:pPr algn="ctr" fontAlgn="b"/>
                      <a:r>
                        <a:rPr lang="en-ZA" sz="110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278130"/>
                  </a:ext>
                </a:extLst>
              </a:tr>
              <a:tr h="140085">
                <a:tc>
                  <a:txBody>
                    <a:bodyPr/>
                    <a:lstStyle/>
                    <a:p>
                      <a:pPr algn="ctr" fontAlgn="b"/>
                      <a:r>
                        <a:rPr lang="en-ZA" sz="110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UMBILO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282070"/>
                  </a:ext>
                </a:extLst>
              </a:tr>
              <a:tr h="140085">
                <a:tc>
                  <a:txBody>
                    <a:bodyPr/>
                    <a:lstStyle/>
                    <a:p>
                      <a:pPr algn="ctr" fontAlgn="b"/>
                      <a:r>
                        <a:rPr lang="en-ZA" sz="110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LANGLAAGTE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858711"/>
                  </a:ext>
                </a:extLst>
              </a:tr>
              <a:tr h="140085">
                <a:tc>
                  <a:txBody>
                    <a:bodyPr/>
                    <a:lstStyle/>
                    <a:p>
                      <a:pPr algn="ctr" fontAlgn="b"/>
                      <a:r>
                        <a:rPr lang="en-ZA" sz="110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MASOYI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271505"/>
                  </a:ext>
                </a:extLst>
              </a:tr>
              <a:tr h="140085">
                <a:tc>
                  <a:txBody>
                    <a:bodyPr/>
                    <a:lstStyle/>
                    <a:p>
                      <a:pPr algn="ctr" fontAlgn="b"/>
                      <a:r>
                        <a:rPr lang="en-ZA" sz="110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VOSMAN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FF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273657"/>
                  </a:ext>
                </a:extLst>
              </a:tr>
            </a:tbl>
          </a:graphicData>
        </a:graphic>
      </p:graphicFrame>
    </p:spTree>
    <p:extLst>
      <p:ext uri="{BB962C8B-B14F-4D97-AF65-F5344CB8AC3E}">
        <p14:creationId xmlns:p14="http://schemas.microsoft.com/office/powerpoint/2010/main" val="202703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20" y="268224"/>
            <a:ext cx="5953760" cy="868680"/>
          </a:xfrm>
        </p:spPr>
        <p:txBody>
          <a:bodyPr>
            <a:normAutofit/>
          </a:bodyPr>
          <a:lstStyle/>
          <a:p>
            <a:r>
              <a:rPr lang="en-ZA" sz="2400" dirty="0"/>
              <a:t>ROBBERY OF CASH IN TRANSIT </a:t>
            </a:r>
            <a:br>
              <a:rPr lang="en-ZA" sz="2400" dirty="0"/>
            </a:br>
            <a:r>
              <a:rPr lang="en-ZA" sz="2400" dirty="0"/>
              <a:t>TRENDS OVER </a:t>
            </a:r>
            <a:r>
              <a:rPr lang="en-ZA" sz="2400" dirty="0" smtClean="0"/>
              <a:t>THREE-MONTHs </a:t>
            </a:r>
            <a:r>
              <a:rPr lang="en-ZA" sz="2400" dirty="0"/>
              <a:t>PERIOD</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39</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782320" y="1280160"/>
            <a:ext cx="11196320" cy="5506720"/>
          </a:xfrm>
          <a:prstGeom prst="rect">
            <a:avLst/>
          </a:prstGeom>
        </p:spPr>
      </p:pic>
    </p:spTree>
    <p:extLst>
      <p:ext uri="{BB962C8B-B14F-4D97-AF65-F5344CB8AC3E}">
        <p14:creationId xmlns:p14="http://schemas.microsoft.com/office/powerpoint/2010/main" val="254855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58400" y="6600985"/>
            <a:ext cx="2133600" cy="365125"/>
          </a:xfrm>
        </p:spPr>
        <p:txBody>
          <a:bodyPr/>
          <a:lstStyle/>
          <a:p>
            <a:fld id="{8BCE3E3E-AAEA-2C4F-AAAF-D5D0D3B13C3A}" type="slidenum">
              <a:rPr lang="en-US" smtClean="0">
                <a:solidFill>
                  <a:prstClr val="black">
                    <a:tint val="75000"/>
                  </a:prstClr>
                </a:solidFill>
              </a:rPr>
              <a:pPr/>
              <a:t>4</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10396584"/>
              </p:ext>
            </p:extLst>
          </p:nvPr>
        </p:nvGraphicFramePr>
        <p:xfrm>
          <a:off x="786384" y="1499615"/>
          <a:ext cx="10306488" cy="4941824"/>
        </p:xfrm>
        <a:graphic>
          <a:graphicData uri="http://schemas.openxmlformats.org/drawingml/2006/table">
            <a:tbl>
              <a:tblPr/>
              <a:tblGrid>
                <a:gridCol w="4548502">
                  <a:extLst>
                    <a:ext uri="{9D8B030D-6E8A-4147-A177-3AD203B41FA5}">
                      <a16:colId xmlns:a16="http://schemas.microsoft.com/office/drawing/2014/main" val="1999131928"/>
                    </a:ext>
                  </a:extLst>
                </a:gridCol>
                <a:gridCol w="1219824">
                  <a:extLst>
                    <a:ext uri="{9D8B030D-6E8A-4147-A177-3AD203B41FA5}">
                      <a16:colId xmlns:a16="http://schemas.microsoft.com/office/drawing/2014/main" val="2677681813"/>
                    </a:ext>
                  </a:extLst>
                </a:gridCol>
                <a:gridCol w="1126788">
                  <a:extLst>
                    <a:ext uri="{9D8B030D-6E8A-4147-A177-3AD203B41FA5}">
                      <a16:colId xmlns:a16="http://schemas.microsoft.com/office/drawing/2014/main" val="1179863047"/>
                    </a:ext>
                  </a:extLst>
                </a:gridCol>
                <a:gridCol w="1095775">
                  <a:extLst>
                    <a:ext uri="{9D8B030D-6E8A-4147-A177-3AD203B41FA5}">
                      <a16:colId xmlns:a16="http://schemas.microsoft.com/office/drawing/2014/main" val="2680785915"/>
                    </a:ext>
                  </a:extLst>
                </a:gridCol>
                <a:gridCol w="1095775">
                  <a:extLst>
                    <a:ext uri="{9D8B030D-6E8A-4147-A177-3AD203B41FA5}">
                      <a16:colId xmlns:a16="http://schemas.microsoft.com/office/drawing/2014/main" val="803842000"/>
                    </a:ext>
                  </a:extLst>
                </a:gridCol>
                <a:gridCol w="1219824">
                  <a:extLst>
                    <a:ext uri="{9D8B030D-6E8A-4147-A177-3AD203B41FA5}">
                      <a16:colId xmlns:a16="http://schemas.microsoft.com/office/drawing/2014/main" val="3355788465"/>
                    </a:ext>
                  </a:extLst>
                </a:gridCol>
              </a:tblGrid>
              <a:tr h="761226">
                <a:tc>
                  <a:txBody>
                    <a:bodyPr/>
                    <a:lstStyle/>
                    <a:p>
                      <a:pPr algn="ctr" fontAlgn="b"/>
                      <a:r>
                        <a:rPr lang="en-ZA" sz="1600" b="1" i="0" u="none" strike="noStrike" dirty="0">
                          <a:solidFill>
                            <a:srgbClr val="000000"/>
                          </a:solidFill>
                          <a:effectLst/>
                          <a:latin typeface="Calibri" panose="020F0502020204030204" pitchFamily="34" charset="0"/>
                        </a:rPr>
                        <a:t>            CRIME CATEGORY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1" i="0" u="none" strike="noStrike" dirty="0" smtClean="0">
                          <a:solidFill>
                            <a:srgbClr val="000000"/>
                          </a:solidFill>
                          <a:effectLst/>
                          <a:latin typeface="Calibri" panose="020F0502020204030204" pitchFamily="34" charset="0"/>
                        </a:rPr>
                        <a:t>July to September 2018</a:t>
                      </a:r>
                      <a:endParaRPr lang="en-ZA" sz="16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1" i="0" u="none" strike="noStrike" dirty="0" smtClean="0">
                          <a:solidFill>
                            <a:srgbClr val="000000"/>
                          </a:solidFill>
                          <a:effectLst/>
                          <a:latin typeface="Calibri" panose="020F0502020204030204" pitchFamily="34" charset="0"/>
                        </a:rPr>
                        <a:t>July to September 2019</a:t>
                      </a:r>
                      <a:endParaRPr lang="en-ZA" sz="16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ZA" sz="1600" b="1" i="0" u="none" strike="noStrike" dirty="0" smtClean="0">
                          <a:solidFill>
                            <a:schemeClr val="bg1"/>
                          </a:solidFill>
                          <a:effectLst/>
                          <a:latin typeface="Calibri" panose="020F0502020204030204" pitchFamily="34" charset="0"/>
                        </a:rPr>
                        <a:t>July to September 2020</a:t>
                      </a:r>
                      <a:endParaRPr lang="en-ZA" sz="1600" b="1" i="0" u="none" strike="noStrike" dirty="0">
                        <a:solidFill>
                          <a:schemeClr val="bg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n-ZA" sz="1600" b="1" i="0" u="none" strike="noStrike" dirty="0" smtClean="0">
                          <a:solidFill>
                            <a:srgbClr val="000000"/>
                          </a:solidFill>
                          <a:effectLst/>
                          <a:latin typeface="Calibri" panose="020F0502020204030204" pitchFamily="34" charset="0"/>
                        </a:rPr>
                        <a:t>July to September 2021</a:t>
                      </a:r>
                      <a:endParaRPr lang="en-ZA" sz="16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1600" b="1" i="0" u="none" strike="noStrike" dirty="0" smtClean="0">
                          <a:solidFill>
                            <a:srgbClr val="000000"/>
                          </a:solidFill>
                          <a:effectLst/>
                          <a:latin typeface="Calibri" panose="020F0502020204030204" pitchFamily="34" charset="0"/>
                        </a:rPr>
                        <a:t>July to September 2022</a:t>
                      </a:r>
                      <a:endParaRPr lang="en-ZA" sz="16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176650903"/>
                  </a:ext>
                </a:extLst>
              </a:tr>
              <a:tr h="327988">
                <a:tc gridSpan="6">
                  <a:txBody>
                    <a:bodyPr/>
                    <a:lstStyle/>
                    <a:p>
                      <a:pPr algn="ctr" fontAlgn="b"/>
                      <a:r>
                        <a:rPr lang="en-ZA" sz="1600" b="1" i="0" u="none" strike="noStrike" dirty="0">
                          <a:solidFill>
                            <a:srgbClr val="000000"/>
                          </a:solidFill>
                          <a:effectLst/>
                          <a:latin typeface="Calibri" panose="020F0502020204030204" pitchFamily="34" charset="0"/>
                        </a:rPr>
                        <a:t>CONTACT CRIMES ( CRIMES AGAINST THE  PERSON)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49399283"/>
                  </a:ext>
                </a:extLst>
              </a:tr>
              <a:tr h="596527">
                <a:tc>
                  <a:txBody>
                    <a:bodyPr/>
                    <a:lstStyle/>
                    <a:p>
                      <a:pPr algn="l" fontAlgn="b"/>
                      <a:r>
                        <a:rPr lang="en-ZA" sz="1800" b="0" i="0" u="none" strike="noStrike" dirty="0">
                          <a:solidFill>
                            <a:srgbClr val="000000"/>
                          </a:solidFill>
                          <a:effectLst/>
                          <a:latin typeface="Calibri" panose="020F0502020204030204" pitchFamily="34" charset="0"/>
                        </a:rPr>
                        <a:t>Murder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276986"/>
                  </a:ext>
                </a:extLst>
              </a:tr>
              <a:tr h="596527">
                <a:tc>
                  <a:txBody>
                    <a:bodyPr/>
                    <a:lstStyle/>
                    <a:p>
                      <a:pPr algn="l" fontAlgn="b"/>
                      <a:r>
                        <a:rPr lang="en-ZA" sz="1800" b="0" i="0" u="none" strike="noStrike" dirty="0">
                          <a:solidFill>
                            <a:srgbClr val="000000"/>
                          </a:solidFill>
                          <a:effectLst/>
                          <a:latin typeface="Calibri" panose="020F0502020204030204" pitchFamily="34" charset="0"/>
                        </a:rPr>
                        <a:t>Rape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436426"/>
                  </a:ext>
                </a:extLst>
              </a:tr>
              <a:tr h="596527">
                <a:tc>
                  <a:txBody>
                    <a:bodyPr/>
                    <a:lstStyle/>
                    <a:p>
                      <a:pPr algn="l" fontAlgn="b"/>
                      <a:r>
                        <a:rPr lang="en-ZA" sz="1800" b="0" i="0" u="none" strike="noStrike" dirty="0">
                          <a:solidFill>
                            <a:srgbClr val="000000"/>
                          </a:solidFill>
                          <a:effectLst/>
                          <a:latin typeface="Calibri" panose="020F0502020204030204" pitchFamily="34" charset="0"/>
                        </a:rPr>
                        <a:t>Attempted murder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950202"/>
                  </a:ext>
                </a:extLst>
              </a:tr>
              <a:tr h="869975">
                <a:tc>
                  <a:txBody>
                    <a:bodyPr/>
                    <a:lstStyle/>
                    <a:p>
                      <a:pPr algn="l" fontAlgn="b"/>
                      <a:r>
                        <a:rPr lang="en-ZA" sz="1800" b="0" i="0" u="none" strike="noStrike" dirty="0">
                          <a:solidFill>
                            <a:srgbClr val="000000"/>
                          </a:solidFill>
                          <a:effectLst/>
                          <a:latin typeface="Calibri" panose="020F0502020204030204" pitchFamily="34" charset="0"/>
                        </a:rPr>
                        <a:t>Assault with the intent to inflict grievous bodily harm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59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59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160178"/>
                  </a:ext>
                </a:extLst>
              </a:tr>
              <a:tr h="596527">
                <a:tc>
                  <a:txBody>
                    <a:bodyPr/>
                    <a:lstStyle/>
                    <a:p>
                      <a:pPr algn="l" fontAlgn="b"/>
                      <a:r>
                        <a:rPr lang="en-ZA" sz="1800" b="0" i="0" u="none" strike="noStrike">
                          <a:solidFill>
                            <a:srgbClr val="000000"/>
                          </a:solidFill>
                          <a:effectLst/>
                          <a:latin typeface="Calibri" panose="020F0502020204030204" pitchFamily="34" charset="0"/>
                        </a:rPr>
                        <a:t>Common assault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098001"/>
                  </a:ext>
                </a:extLst>
              </a:tr>
              <a:tr h="596527">
                <a:tc>
                  <a:txBody>
                    <a:bodyPr/>
                    <a:lstStyle/>
                    <a:p>
                      <a:pPr algn="l" fontAlgn="b"/>
                      <a:r>
                        <a:rPr lang="en-ZA" sz="1800" b="0" i="0" u="none" strike="noStrike" dirty="0">
                          <a:solidFill>
                            <a:srgbClr val="000000"/>
                          </a:solidFill>
                          <a:effectLst/>
                          <a:latin typeface="Calibri" panose="020F0502020204030204" pitchFamily="34" charset="0"/>
                        </a:rPr>
                        <a:t>Common robbery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798584"/>
                  </a:ext>
                </a:extLst>
              </a:tr>
            </a:tbl>
          </a:graphicData>
        </a:graphic>
      </p:graphicFrame>
      <p:sp>
        <p:nvSpPr>
          <p:cNvPr id="8" name="Title 1"/>
          <p:cNvSpPr txBox="1">
            <a:spLocks/>
          </p:cNvSpPr>
          <p:nvPr/>
        </p:nvSpPr>
        <p:spPr>
          <a:xfrm>
            <a:off x="376159" y="6467300"/>
            <a:ext cx="7920880" cy="364524"/>
          </a:xfrm>
          <a:prstGeom prst="rect">
            <a:avLst/>
          </a:prstGeom>
        </p:spPr>
        <p:txBody>
          <a:bodyPr vert="horz" lIns="51435" tIns="25718" rIns="51435" bIns="25718"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en-ZA" sz="1200" b="1" dirty="0">
                <a:solidFill>
                  <a:srgbClr val="F79646">
                    <a:lumMod val="75000"/>
                  </a:srgbClr>
                </a:solidFill>
                <a:latin typeface="Calibri"/>
              </a:rPr>
              <a:t>PER CAPITA (*RATIO PER 100 000 OF THE POPULATION). MID-YEAR POPULATION ESTIMATES, </a:t>
            </a:r>
            <a:r>
              <a:rPr lang="en-ZA" sz="1200" b="1" dirty="0" smtClean="0">
                <a:solidFill>
                  <a:srgbClr val="F79646">
                    <a:lumMod val="75000"/>
                  </a:srgbClr>
                </a:solidFill>
                <a:latin typeface="Calibri"/>
              </a:rPr>
              <a:t>2021 </a:t>
            </a:r>
            <a:r>
              <a:rPr lang="en-ZA" sz="1200" b="1" dirty="0">
                <a:solidFill>
                  <a:srgbClr val="F79646">
                    <a:lumMod val="75000"/>
                  </a:srgbClr>
                </a:solidFill>
                <a:latin typeface="Calibri"/>
              </a:rPr>
              <a:t>SERIES </a:t>
            </a:r>
          </a:p>
        </p:txBody>
      </p:sp>
      <p:sp>
        <p:nvSpPr>
          <p:cNvPr id="10" name="Title 1"/>
          <p:cNvSpPr>
            <a:spLocks noGrp="1"/>
          </p:cNvSpPr>
          <p:nvPr>
            <p:ph type="title"/>
          </p:nvPr>
        </p:nvSpPr>
        <p:spPr/>
        <p:txBody>
          <a:bodyPr>
            <a:normAutofit/>
          </a:bodyPr>
          <a:lstStyle/>
          <a:p>
            <a:r>
              <a:rPr lang="en-ZA" sz="2400" dirty="0"/>
              <a:t>SELECTED CONTACT CRIMES</a:t>
            </a:r>
            <a:br>
              <a:rPr lang="en-ZA" sz="2400" dirty="0"/>
            </a:br>
            <a:r>
              <a:rPr lang="en-ZA" sz="2400" dirty="0"/>
              <a:t>PER </a:t>
            </a:r>
            <a:r>
              <a:rPr lang="en-ZA" sz="2400" dirty="0" smtClean="0"/>
              <a:t>RATIO:RSA</a:t>
            </a:r>
            <a:endParaRPr lang="en-ZA" sz="2400" dirty="0"/>
          </a:p>
        </p:txBody>
      </p:sp>
      <p:pic>
        <p:nvPicPr>
          <p:cNvPr id="2" name="Picture 1"/>
          <p:cNvPicPr>
            <a:picLocks noChangeAspect="1"/>
          </p:cNvPicPr>
          <p:nvPr/>
        </p:nvPicPr>
        <p:blipFill>
          <a:blip r:embed="rId2"/>
          <a:stretch>
            <a:fillRect/>
          </a:stretch>
        </p:blipFill>
        <p:spPr>
          <a:xfrm>
            <a:off x="6493164" y="801760"/>
            <a:ext cx="4599707" cy="749873"/>
          </a:xfrm>
          <a:prstGeom prst="rect">
            <a:avLst/>
          </a:prstGeom>
        </p:spPr>
      </p:pic>
    </p:spTree>
    <p:extLst>
      <p:ext uri="{BB962C8B-B14F-4D97-AF65-F5344CB8AC3E}">
        <p14:creationId xmlns:p14="http://schemas.microsoft.com/office/powerpoint/2010/main" val="408751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74320"/>
            <a:ext cx="5266944" cy="1014984"/>
          </a:xfrm>
        </p:spPr>
        <p:txBody>
          <a:bodyPr/>
          <a:lstStyle/>
          <a:p>
            <a:r>
              <a:rPr lang="en-ZA" sz="2000" dirty="0">
                <a:latin typeface="Arial" panose="020B0604020202020204" pitchFamily="34" charset="0"/>
                <a:cs typeface="Arial" panose="020B0604020202020204" pitchFamily="34" charset="0"/>
              </a:rPr>
              <a:t>TYPE OF CIT</a:t>
            </a:r>
            <a:br>
              <a:rPr lang="en-ZA" sz="2000" dirty="0">
                <a:latin typeface="Arial" panose="020B0604020202020204" pitchFamily="34" charset="0"/>
                <a:cs typeface="Arial" panose="020B0604020202020204" pitchFamily="34" charset="0"/>
              </a:rPr>
            </a:br>
            <a:r>
              <a:rPr lang="en-ZA" sz="2000" dirty="0" smtClean="0">
                <a:latin typeface="Arial" panose="020B0604020202020204" pitchFamily="34" charset="0"/>
                <a:cs typeface="Arial" panose="020B0604020202020204" pitchFamily="34" charset="0"/>
              </a:rPr>
              <a:t>JULY TO SEPTEMBER 2022/2023</a:t>
            </a: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091555" y="6583680"/>
            <a:ext cx="973667"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7" name="Content Placeholder 6"/>
          <p:cNvPicPr>
            <a:picLocks noGrp="1" noChangeAspect="1"/>
          </p:cNvPicPr>
          <p:nvPr>
            <p:ph idx="1"/>
          </p:nvPr>
        </p:nvPicPr>
        <p:blipFill>
          <a:blip r:embed="rId2"/>
          <a:stretch>
            <a:fillRect/>
          </a:stretch>
        </p:blipFill>
        <p:spPr>
          <a:xfrm>
            <a:off x="802640" y="1289304"/>
            <a:ext cx="10962639" cy="5294376"/>
          </a:xfrm>
          <a:prstGeom prst="rect">
            <a:avLst/>
          </a:prstGeom>
        </p:spPr>
      </p:pic>
    </p:spTree>
    <p:extLst>
      <p:ext uri="{BB962C8B-B14F-4D97-AF65-F5344CB8AC3E}">
        <p14:creationId xmlns:p14="http://schemas.microsoft.com/office/powerpoint/2010/main" val="28547361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640" y="210312"/>
            <a:ext cx="11058144" cy="923544"/>
          </a:xfrm>
        </p:spPr>
        <p:txBody>
          <a:bodyPr>
            <a:normAutofit/>
          </a:bodyPr>
          <a:lstStyle/>
          <a:p>
            <a:r>
              <a:rPr lang="en-ZA" sz="2400" dirty="0"/>
              <a:t>TRUCK HIJACKING</a:t>
            </a:r>
            <a:br>
              <a:rPr lang="en-ZA" sz="2400" dirty="0"/>
            </a:br>
            <a:r>
              <a:rPr lang="en-ZA" sz="2400" dirty="0" smtClean="0"/>
              <a:t>TRENDS OVER THREE-MONTHs PERIOD</a:t>
            </a:r>
            <a:endParaRPr lang="en-ZA" sz="2400" dirty="0"/>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41</a:t>
            </a:fld>
            <a:endParaRPr lang="en-US" dirty="0">
              <a:solidFill>
                <a:prstClr val="black">
                  <a:tint val="75000"/>
                </a:prstClr>
              </a:solidFill>
            </a:endParaRPr>
          </a:p>
        </p:txBody>
      </p:sp>
      <p:pic>
        <p:nvPicPr>
          <p:cNvPr id="3" name="Picture 2"/>
          <p:cNvPicPr>
            <a:picLocks noChangeAspect="1"/>
          </p:cNvPicPr>
          <p:nvPr/>
        </p:nvPicPr>
        <p:blipFill rotWithShape="1">
          <a:blip r:embed="rId2"/>
          <a:srcRect b="3626"/>
          <a:stretch/>
        </p:blipFill>
        <p:spPr>
          <a:xfrm>
            <a:off x="802640" y="1310640"/>
            <a:ext cx="11135360" cy="5330305"/>
          </a:xfrm>
          <a:prstGeom prst="rect">
            <a:avLst/>
          </a:prstGeom>
        </p:spPr>
      </p:pic>
    </p:spTree>
    <p:extLst>
      <p:ext uri="{BB962C8B-B14F-4D97-AF65-F5344CB8AC3E}">
        <p14:creationId xmlns:p14="http://schemas.microsoft.com/office/powerpoint/2010/main" val="843631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606" y="440751"/>
            <a:ext cx="6966065" cy="835904"/>
          </a:xfrm>
        </p:spPr>
        <p:txBody>
          <a:bodyPr>
            <a:normAutofit/>
          </a:bodyPr>
          <a:lstStyle/>
          <a:p>
            <a:r>
              <a:rPr lang="en-ZA" sz="2400" dirty="0"/>
              <a:t>TRUCK HIJACKING</a:t>
            </a:r>
            <a:br>
              <a:rPr lang="en-ZA" sz="2400" dirty="0"/>
            </a:br>
            <a:r>
              <a:rPr lang="en-ZA" sz="2400" dirty="0"/>
              <a:t>TOP 30 </a:t>
            </a:r>
            <a:r>
              <a:rPr lang="en-ZA" sz="2400" dirty="0" smtClean="0"/>
              <a:t>STATIONS</a:t>
            </a:r>
            <a:r>
              <a:rPr lang="en-ZA" sz="2400" dirty="0">
                <a:solidFill>
                  <a:schemeClr val="accent6">
                    <a:lumMod val="50000"/>
                  </a:schemeClr>
                </a:solidFill>
                <a:latin typeface="Arial" panose="020B0604020202020204" pitchFamily="34" charset="0"/>
              </a:rPr>
              <a:t> (Volume)</a:t>
            </a:r>
            <a:r>
              <a:rPr lang="en-ZA" sz="2400" dirty="0"/>
              <a:t> </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42</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76036590"/>
              </p:ext>
            </p:extLst>
          </p:nvPr>
        </p:nvGraphicFramePr>
        <p:xfrm>
          <a:off x="792480" y="1381123"/>
          <a:ext cx="11012424" cy="5449455"/>
        </p:xfrm>
        <a:graphic>
          <a:graphicData uri="http://schemas.openxmlformats.org/drawingml/2006/table">
            <a:tbl>
              <a:tblPr/>
              <a:tblGrid>
                <a:gridCol w="805386">
                  <a:extLst>
                    <a:ext uri="{9D8B030D-6E8A-4147-A177-3AD203B41FA5}">
                      <a16:colId xmlns:a16="http://schemas.microsoft.com/office/drawing/2014/main" val="391257574"/>
                    </a:ext>
                  </a:extLst>
                </a:gridCol>
                <a:gridCol w="2251793">
                  <a:extLst>
                    <a:ext uri="{9D8B030D-6E8A-4147-A177-3AD203B41FA5}">
                      <a16:colId xmlns:a16="http://schemas.microsoft.com/office/drawing/2014/main" val="3125040600"/>
                    </a:ext>
                  </a:extLst>
                </a:gridCol>
                <a:gridCol w="1627208">
                  <a:extLst>
                    <a:ext uri="{9D8B030D-6E8A-4147-A177-3AD203B41FA5}">
                      <a16:colId xmlns:a16="http://schemas.microsoft.com/office/drawing/2014/main" val="2036920522"/>
                    </a:ext>
                  </a:extLst>
                </a:gridCol>
                <a:gridCol w="1134116">
                  <a:extLst>
                    <a:ext uri="{9D8B030D-6E8A-4147-A177-3AD203B41FA5}">
                      <a16:colId xmlns:a16="http://schemas.microsoft.com/office/drawing/2014/main" val="1476712168"/>
                    </a:ext>
                  </a:extLst>
                </a:gridCol>
                <a:gridCol w="1068370">
                  <a:extLst>
                    <a:ext uri="{9D8B030D-6E8A-4147-A177-3AD203B41FA5}">
                      <a16:colId xmlns:a16="http://schemas.microsoft.com/office/drawing/2014/main" val="1965867265"/>
                    </a:ext>
                  </a:extLst>
                </a:gridCol>
                <a:gridCol w="1051934">
                  <a:extLst>
                    <a:ext uri="{9D8B030D-6E8A-4147-A177-3AD203B41FA5}">
                      <a16:colId xmlns:a16="http://schemas.microsoft.com/office/drawing/2014/main" val="4267525152"/>
                    </a:ext>
                  </a:extLst>
                </a:gridCol>
                <a:gridCol w="1035497">
                  <a:extLst>
                    <a:ext uri="{9D8B030D-6E8A-4147-A177-3AD203B41FA5}">
                      <a16:colId xmlns:a16="http://schemas.microsoft.com/office/drawing/2014/main" val="1669538016"/>
                    </a:ext>
                  </a:extLst>
                </a:gridCol>
                <a:gridCol w="1134116">
                  <a:extLst>
                    <a:ext uri="{9D8B030D-6E8A-4147-A177-3AD203B41FA5}">
                      <a16:colId xmlns:a16="http://schemas.microsoft.com/office/drawing/2014/main" val="3683544253"/>
                    </a:ext>
                  </a:extLst>
                </a:gridCol>
                <a:gridCol w="904004">
                  <a:extLst>
                    <a:ext uri="{9D8B030D-6E8A-4147-A177-3AD203B41FA5}">
                      <a16:colId xmlns:a16="http://schemas.microsoft.com/office/drawing/2014/main" val="3162912971"/>
                    </a:ext>
                  </a:extLst>
                </a:gridCol>
              </a:tblGrid>
              <a:tr h="42025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65364269"/>
                  </a:ext>
                </a:extLst>
              </a:tr>
              <a:tr h="140085">
                <a:tc>
                  <a:txBody>
                    <a:bodyPr/>
                    <a:lstStyle/>
                    <a:p>
                      <a:pPr algn="ctr" fontAlgn="b"/>
                      <a:r>
                        <a:rPr lang="en-ZA" sz="110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DELMAS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129258"/>
                  </a:ext>
                </a:extLst>
              </a:tr>
              <a:tr h="140085">
                <a:tc>
                  <a:txBody>
                    <a:bodyPr/>
                    <a:lstStyle/>
                    <a:p>
                      <a:pPr algn="ctr" fontAlgn="b"/>
                      <a:r>
                        <a:rPr lang="en-ZA" sz="110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BOKSBURG NORTH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6578457"/>
                  </a:ext>
                </a:extLst>
              </a:tr>
              <a:tr h="140085">
                <a:tc>
                  <a:txBody>
                    <a:bodyPr/>
                    <a:lstStyle/>
                    <a:p>
                      <a:pPr algn="ctr" fontAlgn="b"/>
                      <a:r>
                        <a:rPr lang="en-ZA" sz="110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KEMPTON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2563592"/>
                  </a:ext>
                </a:extLst>
              </a:tr>
              <a:tr h="140085">
                <a:tc>
                  <a:txBody>
                    <a:bodyPr/>
                    <a:lstStyle/>
                    <a:p>
                      <a:pPr algn="ctr" fontAlgn="b"/>
                      <a:r>
                        <a:rPr lang="en-ZA" sz="110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AKASIA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552108"/>
                  </a:ext>
                </a:extLst>
              </a:tr>
              <a:tr h="140085">
                <a:tc>
                  <a:txBody>
                    <a:bodyPr/>
                    <a:lstStyle/>
                    <a:p>
                      <a:pPr algn="ctr" fontAlgn="b"/>
                      <a:r>
                        <a:rPr lang="en-ZA" sz="110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ALBERTON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718552"/>
                  </a:ext>
                </a:extLst>
              </a:tr>
              <a:tr h="140085">
                <a:tc>
                  <a:txBody>
                    <a:bodyPr/>
                    <a:lstStyle/>
                    <a:p>
                      <a:pPr algn="ctr" fontAlgn="b"/>
                      <a:r>
                        <a:rPr lang="en-ZA" sz="110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ORANGE FARMS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402966"/>
                  </a:ext>
                </a:extLst>
              </a:tr>
              <a:tr h="140085">
                <a:tc>
                  <a:txBody>
                    <a:bodyPr/>
                    <a:lstStyle/>
                    <a:p>
                      <a:pPr algn="ctr" fontAlgn="b"/>
                      <a:r>
                        <a:rPr lang="en-ZA" sz="110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BEDFORDVIEW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941511"/>
                  </a:ext>
                </a:extLst>
              </a:tr>
              <a:tr h="140085">
                <a:tc>
                  <a:txBody>
                    <a:bodyPr/>
                    <a:lstStyle/>
                    <a:p>
                      <a:pPr algn="ctr" fontAlgn="b"/>
                      <a:r>
                        <a:rPr lang="en-ZA" sz="110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WESTONARIA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477639"/>
                  </a:ext>
                </a:extLst>
              </a:tr>
              <a:tr h="140085">
                <a:tc>
                  <a:txBody>
                    <a:bodyPr/>
                    <a:lstStyle/>
                    <a:p>
                      <a:pPr algn="ctr" fontAlgn="b"/>
                      <a:r>
                        <a:rPr lang="en-ZA" sz="110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WIERDABRUG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255792"/>
                  </a:ext>
                </a:extLst>
              </a:tr>
              <a:tr h="140085">
                <a:tc>
                  <a:txBody>
                    <a:bodyPr/>
                    <a:lstStyle/>
                    <a:p>
                      <a:pPr algn="ctr" fontAlgn="b"/>
                      <a:r>
                        <a:rPr lang="en-ZA" sz="110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LYTTELTON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739733"/>
                  </a:ext>
                </a:extLst>
              </a:tr>
              <a:tr h="140085">
                <a:tc>
                  <a:txBody>
                    <a:bodyPr/>
                    <a:lstStyle/>
                    <a:p>
                      <a:pPr algn="ctr" fontAlgn="b"/>
                      <a:r>
                        <a:rPr lang="en-ZA" sz="110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HEIDELBERG (GP)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853394"/>
                  </a:ext>
                </a:extLst>
              </a:tr>
              <a:tr h="140085">
                <a:tc>
                  <a:txBody>
                    <a:bodyPr/>
                    <a:lstStyle/>
                    <a:p>
                      <a:pPr algn="ctr" fontAlgn="b"/>
                      <a:r>
                        <a:rPr lang="en-ZA" sz="110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THE BARRAGE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570031"/>
                  </a:ext>
                </a:extLst>
              </a:tr>
              <a:tr h="140085">
                <a:tc>
                  <a:txBody>
                    <a:bodyPr/>
                    <a:lstStyle/>
                    <a:p>
                      <a:pPr algn="ctr" fontAlgn="b"/>
                      <a:r>
                        <a:rPr lang="en-ZA" sz="110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GUGULETHU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835318"/>
                  </a:ext>
                </a:extLst>
              </a:tr>
              <a:tr h="140085">
                <a:tc>
                  <a:txBody>
                    <a:bodyPr/>
                    <a:lstStyle/>
                    <a:p>
                      <a:pPr algn="ctr" fontAlgn="b"/>
                      <a:r>
                        <a:rPr lang="en-ZA" sz="110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VANDERBIJLPARK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173762"/>
                  </a:ext>
                </a:extLst>
              </a:tr>
              <a:tr h="140085">
                <a:tc>
                  <a:txBody>
                    <a:bodyPr/>
                    <a:lstStyle/>
                    <a:p>
                      <a:pPr algn="ctr" fontAlgn="b"/>
                      <a:r>
                        <a:rPr lang="en-ZA" sz="110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ELDORADO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593047"/>
                  </a:ext>
                </a:extLst>
              </a:tr>
              <a:tr h="140085">
                <a:tc>
                  <a:txBody>
                    <a:bodyPr/>
                    <a:lstStyle/>
                    <a:p>
                      <a:pPr algn="ctr" fontAlgn="b"/>
                      <a:r>
                        <a:rPr lang="en-ZA" sz="110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FLORIDA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871564"/>
                  </a:ext>
                </a:extLst>
              </a:tr>
              <a:tr h="140085">
                <a:tc>
                  <a:txBody>
                    <a:bodyPr/>
                    <a:lstStyle/>
                    <a:p>
                      <a:pPr algn="ctr" fontAlgn="b"/>
                      <a:r>
                        <a:rPr lang="en-ZA" sz="110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BUSHBUCKRIDGE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832038"/>
                  </a:ext>
                </a:extLst>
              </a:tr>
              <a:tr h="140085">
                <a:tc>
                  <a:txBody>
                    <a:bodyPr/>
                    <a:lstStyle/>
                    <a:p>
                      <a:pPr algn="ctr" fontAlgn="b"/>
                      <a:r>
                        <a:rPr lang="en-ZA" sz="110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MABOPANE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351984"/>
                  </a:ext>
                </a:extLst>
              </a:tr>
              <a:tr h="140085">
                <a:tc>
                  <a:txBody>
                    <a:bodyPr/>
                    <a:lstStyle/>
                    <a:p>
                      <a:pPr algn="ctr" fontAlgn="b"/>
                      <a:r>
                        <a:rPr lang="en-ZA" sz="110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GERMISTON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737844"/>
                  </a:ext>
                </a:extLst>
              </a:tr>
              <a:tr h="140085">
                <a:tc>
                  <a:txBody>
                    <a:bodyPr/>
                    <a:lstStyle/>
                    <a:p>
                      <a:pPr algn="ctr" fontAlgn="b"/>
                      <a:r>
                        <a:rPr lang="en-ZA" sz="110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SANDTON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495602"/>
                  </a:ext>
                </a:extLst>
              </a:tr>
              <a:tr h="140085">
                <a:tc>
                  <a:txBody>
                    <a:bodyPr/>
                    <a:lstStyle/>
                    <a:p>
                      <a:pPr algn="ctr" fontAlgn="b"/>
                      <a:r>
                        <a:rPr lang="en-ZA" sz="110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OLIEVENHOUTBOSCH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023259"/>
                  </a:ext>
                </a:extLst>
              </a:tr>
              <a:tr h="140085">
                <a:tc>
                  <a:txBody>
                    <a:bodyPr/>
                    <a:lstStyle/>
                    <a:p>
                      <a:pPr algn="ctr" fontAlgn="b"/>
                      <a:r>
                        <a:rPr lang="en-ZA" sz="110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BOITEKONG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34307"/>
                  </a:ext>
                </a:extLst>
              </a:tr>
              <a:tr h="140085">
                <a:tc>
                  <a:txBody>
                    <a:bodyPr/>
                    <a:lstStyle/>
                    <a:p>
                      <a:pPr algn="ctr" fontAlgn="b"/>
                      <a:r>
                        <a:rPr lang="en-ZA" sz="110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OLIFANTSFONTEIN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061268"/>
                  </a:ext>
                </a:extLst>
              </a:tr>
              <a:tr h="140085">
                <a:tc>
                  <a:txBody>
                    <a:bodyPr/>
                    <a:lstStyle/>
                    <a:p>
                      <a:pPr algn="ctr" fontAlgn="b"/>
                      <a:r>
                        <a:rPr lang="en-ZA" sz="110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MIDRAND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406050"/>
                  </a:ext>
                </a:extLst>
              </a:tr>
              <a:tr h="140085">
                <a:tc>
                  <a:txBody>
                    <a:bodyPr/>
                    <a:lstStyle/>
                    <a:p>
                      <a:pPr algn="ctr" fontAlgn="b"/>
                      <a:r>
                        <a:rPr lang="en-ZA" sz="110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SWARTKOPS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287618"/>
                  </a:ext>
                </a:extLst>
              </a:tr>
              <a:tr h="140085">
                <a:tc>
                  <a:txBody>
                    <a:bodyPr/>
                    <a:lstStyle/>
                    <a:p>
                      <a:pPr algn="ctr" fontAlgn="b"/>
                      <a:r>
                        <a:rPr lang="en-ZA" sz="110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LANGLAAGTE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526560"/>
                  </a:ext>
                </a:extLst>
              </a:tr>
              <a:tr h="140085">
                <a:tc>
                  <a:txBody>
                    <a:bodyPr/>
                    <a:lstStyle/>
                    <a:p>
                      <a:pPr algn="ctr" fontAlgn="b"/>
                      <a:r>
                        <a:rPr lang="en-ZA" sz="110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BOKSBURG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159459"/>
                  </a:ext>
                </a:extLst>
              </a:tr>
              <a:tr h="140085">
                <a:tc>
                  <a:txBody>
                    <a:bodyPr/>
                    <a:lstStyle/>
                    <a:p>
                      <a:pPr algn="ctr" fontAlgn="b"/>
                      <a:r>
                        <a:rPr lang="en-ZA" sz="110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CLEVELAND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829066"/>
                  </a:ext>
                </a:extLst>
              </a:tr>
              <a:tr h="140085">
                <a:tc>
                  <a:txBody>
                    <a:bodyPr/>
                    <a:lstStyle/>
                    <a:p>
                      <a:pPr algn="ctr" fontAlgn="b"/>
                      <a:r>
                        <a:rPr lang="en-ZA" sz="110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DESPATCH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946932"/>
                  </a:ext>
                </a:extLst>
              </a:tr>
              <a:tr h="140085">
                <a:tc>
                  <a:txBody>
                    <a:bodyPr/>
                    <a:lstStyle/>
                    <a:p>
                      <a:pPr algn="ctr" fontAlgn="b"/>
                      <a:r>
                        <a:rPr lang="en-ZA" sz="110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RANDBURG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71973"/>
                  </a:ext>
                </a:extLst>
              </a:tr>
            </a:tbl>
          </a:graphicData>
        </a:graphic>
      </p:graphicFrame>
    </p:spTree>
    <p:extLst>
      <p:ext uri="{BB962C8B-B14F-4D97-AF65-F5344CB8AC3E}">
        <p14:creationId xmlns:p14="http://schemas.microsoft.com/office/powerpoint/2010/main" val="603907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656" y="361696"/>
            <a:ext cx="6582664" cy="886968"/>
          </a:xfrm>
        </p:spPr>
        <p:txBody>
          <a:bodyPr>
            <a:normAutofit/>
          </a:bodyPr>
          <a:lstStyle/>
          <a:p>
            <a:r>
              <a:rPr lang="en-ZA" sz="2400" dirty="0"/>
              <a:t>KIDNAPPING</a:t>
            </a:r>
            <a:br>
              <a:rPr lang="en-ZA" sz="2400" dirty="0"/>
            </a:br>
            <a:r>
              <a:rPr lang="en-ZA" sz="2400" dirty="0"/>
              <a:t>TRENDS OVER </a:t>
            </a:r>
            <a:r>
              <a:rPr lang="en-ZA" sz="2400" dirty="0" smtClean="0"/>
              <a:t>THREE-MONTHs </a:t>
            </a:r>
            <a:r>
              <a:rPr lang="en-ZA" sz="2400" dirty="0"/>
              <a:t>PERIOD</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43</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803656" y="1241000"/>
            <a:ext cx="11022584" cy="5515399"/>
          </a:xfrm>
          <a:prstGeom prst="rect">
            <a:avLst/>
          </a:prstGeom>
        </p:spPr>
      </p:pic>
    </p:spTree>
    <p:extLst>
      <p:ext uri="{BB962C8B-B14F-4D97-AF65-F5344CB8AC3E}">
        <p14:creationId xmlns:p14="http://schemas.microsoft.com/office/powerpoint/2010/main" val="2939941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323467"/>
            <a:ext cx="11021568" cy="905256"/>
          </a:xfrm>
        </p:spPr>
        <p:txBody>
          <a:bodyPr>
            <a:normAutofit/>
          </a:bodyPr>
          <a:lstStyle/>
          <a:p>
            <a:r>
              <a:rPr lang="en-ZA" sz="2400" dirty="0"/>
              <a:t>KIDNAPPING </a:t>
            </a:r>
            <a:br>
              <a:rPr lang="en-ZA" sz="2400" dirty="0"/>
            </a:br>
            <a:r>
              <a:rPr lang="en-ZA" sz="2400" dirty="0"/>
              <a:t>TOP 30 </a:t>
            </a:r>
            <a:r>
              <a:rPr lang="en-ZA" sz="2400" dirty="0" smtClean="0"/>
              <a:t>STATIONS</a:t>
            </a:r>
            <a:r>
              <a:rPr lang="en-ZA" sz="2400" dirty="0">
                <a:solidFill>
                  <a:srgbClr val="62A39F">
                    <a:lumMod val="50000"/>
                  </a:srgbClr>
                </a:solidFill>
                <a:latin typeface="Arial" panose="020B0604020202020204" pitchFamily="34" charset="0"/>
              </a:rPr>
              <a:t> (Volume)</a:t>
            </a:r>
            <a:r>
              <a:rPr lang="en-ZA" sz="2400" dirty="0"/>
              <a:t> </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44</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83225458"/>
              </p:ext>
            </p:extLst>
          </p:nvPr>
        </p:nvGraphicFramePr>
        <p:xfrm>
          <a:off x="792480" y="1228723"/>
          <a:ext cx="10942319" cy="5449455"/>
        </p:xfrm>
        <a:graphic>
          <a:graphicData uri="http://schemas.openxmlformats.org/drawingml/2006/table">
            <a:tbl>
              <a:tblPr/>
              <a:tblGrid>
                <a:gridCol w="800259">
                  <a:extLst>
                    <a:ext uri="{9D8B030D-6E8A-4147-A177-3AD203B41FA5}">
                      <a16:colId xmlns:a16="http://schemas.microsoft.com/office/drawing/2014/main" val="1875120409"/>
                    </a:ext>
                  </a:extLst>
                </a:gridCol>
                <a:gridCol w="2237459">
                  <a:extLst>
                    <a:ext uri="{9D8B030D-6E8A-4147-A177-3AD203B41FA5}">
                      <a16:colId xmlns:a16="http://schemas.microsoft.com/office/drawing/2014/main" val="1409918559"/>
                    </a:ext>
                  </a:extLst>
                </a:gridCol>
                <a:gridCol w="1616849">
                  <a:extLst>
                    <a:ext uri="{9D8B030D-6E8A-4147-A177-3AD203B41FA5}">
                      <a16:colId xmlns:a16="http://schemas.microsoft.com/office/drawing/2014/main" val="1098059868"/>
                    </a:ext>
                  </a:extLst>
                </a:gridCol>
                <a:gridCol w="1126896">
                  <a:extLst>
                    <a:ext uri="{9D8B030D-6E8A-4147-A177-3AD203B41FA5}">
                      <a16:colId xmlns:a16="http://schemas.microsoft.com/office/drawing/2014/main" val="438213331"/>
                    </a:ext>
                  </a:extLst>
                </a:gridCol>
                <a:gridCol w="1061569">
                  <a:extLst>
                    <a:ext uri="{9D8B030D-6E8A-4147-A177-3AD203B41FA5}">
                      <a16:colId xmlns:a16="http://schemas.microsoft.com/office/drawing/2014/main" val="3249686569"/>
                    </a:ext>
                  </a:extLst>
                </a:gridCol>
                <a:gridCol w="1045237">
                  <a:extLst>
                    <a:ext uri="{9D8B030D-6E8A-4147-A177-3AD203B41FA5}">
                      <a16:colId xmlns:a16="http://schemas.microsoft.com/office/drawing/2014/main" val="686061894"/>
                    </a:ext>
                  </a:extLst>
                </a:gridCol>
                <a:gridCol w="1028905">
                  <a:extLst>
                    <a:ext uri="{9D8B030D-6E8A-4147-A177-3AD203B41FA5}">
                      <a16:colId xmlns:a16="http://schemas.microsoft.com/office/drawing/2014/main" val="1490318275"/>
                    </a:ext>
                  </a:extLst>
                </a:gridCol>
                <a:gridCol w="1126896">
                  <a:extLst>
                    <a:ext uri="{9D8B030D-6E8A-4147-A177-3AD203B41FA5}">
                      <a16:colId xmlns:a16="http://schemas.microsoft.com/office/drawing/2014/main" val="3420717328"/>
                    </a:ext>
                  </a:extLst>
                </a:gridCol>
                <a:gridCol w="898249">
                  <a:extLst>
                    <a:ext uri="{9D8B030D-6E8A-4147-A177-3AD203B41FA5}">
                      <a16:colId xmlns:a16="http://schemas.microsoft.com/office/drawing/2014/main" val="3801761708"/>
                    </a:ext>
                  </a:extLst>
                </a:gridCol>
              </a:tblGrid>
              <a:tr h="42025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26608592"/>
                  </a:ext>
                </a:extLst>
              </a:tr>
              <a:tr h="140085">
                <a:tc>
                  <a:txBody>
                    <a:bodyPr/>
                    <a:lstStyle/>
                    <a:p>
                      <a:pPr algn="ctr" fontAlgn="b"/>
                      <a:r>
                        <a:rPr lang="en-ZA" sz="110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VOSLOORUS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708663"/>
                  </a:ext>
                </a:extLst>
              </a:tr>
              <a:tr h="140085">
                <a:tc>
                  <a:txBody>
                    <a:bodyPr/>
                    <a:lstStyle/>
                    <a:p>
                      <a:pPr algn="ctr" fontAlgn="b"/>
                      <a:r>
                        <a:rPr lang="en-ZA" sz="110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JHB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383231"/>
                  </a:ext>
                </a:extLst>
              </a:tr>
              <a:tr h="140085">
                <a:tc>
                  <a:txBody>
                    <a:bodyPr/>
                    <a:lstStyle/>
                    <a:p>
                      <a:pPr algn="ctr" fontAlgn="b"/>
                      <a:r>
                        <a:rPr lang="en-ZA" sz="110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TEMBISA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418164"/>
                  </a:ext>
                </a:extLst>
              </a:tr>
              <a:tr h="140085">
                <a:tc>
                  <a:txBody>
                    <a:bodyPr/>
                    <a:lstStyle/>
                    <a:p>
                      <a:pPr algn="ctr" fontAlgn="b"/>
                      <a:r>
                        <a:rPr lang="en-ZA" sz="110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DELMAS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327135"/>
                  </a:ext>
                </a:extLst>
              </a:tr>
              <a:tr h="140085">
                <a:tc>
                  <a:txBody>
                    <a:bodyPr/>
                    <a:lstStyle/>
                    <a:p>
                      <a:pPr algn="ctr" fontAlgn="b"/>
                      <a:r>
                        <a:rPr lang="en-ZA" sz="110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MIDRAND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369354"/>
                  </a:ext>
                </a:extLst>
              </a:tr>
              <a:tr h="140085">
                <a:tc>
                  <a:txBody>
                    <a:bodyPr/>
                    <a:lstStyle/>
                    <a:p>
                      <a:pPr algn="ctr" fontAlgn="b"/>
                      <a:r>
                        <a:rPr lang="en-ZA" sz="110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MONDEOR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618506"/>
                  </a:ext>
                </a:extLst>
              </a:tr>
              <a:tr h="140085">
                <a:tc>
                  <a:txBody>
                    <a:bodyPr/>
                    <a:lstStyle/>
                    <a:p>
                      <a:pPr algn="ctr" fontAlgn="b"/>
                      <a:r>
                        <a:rPr lang="en-ZA" sz="110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WESTONARIA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766136"/>
                  </a:ext>
                </a:extLst>
              </a:tr>
              <a:tr h="140085">
                <a:tc>
                  <a:txBody>
                    <a:bodyPr/>
                    <a:lstStyle/>
                    <a:p>
                      <a:pPr algn="ctr" fontAlgn="b"/>
                      <a:r>
                        <a:rPr lang="en-ZA" sz="110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MABOPANE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934717"/>
                  </a:ext>
                </a:extLst>
              </a:tr>
              <a:tr h="140085">
                <a:tc>
                  <a:txBody>
                    <a:bodyPr/>
                    <a:lstStyle/>
                    <a:p>
                      <a:pPr algn="ctr" fontAlgn="b"/>
                      <a:r>
                        <a:rPr lang="en-ZA" sz="110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BOKSBURG NORTH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704644"/>
                  </a:ext>
                </a:extLst>
              </a:tr>
              <a:tr h="140085">
                <a:tc>
                  <a:txBody>
                    <a:bodyPr/>
                    <a:lstStyle/>
                    <a:p>
                      <a:pPr algn="ctr" fontAlgn="b"/>
                      <a:r>
                        <a:rPr lang="en-ZA" sz="110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HEIDELBERG (GP)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671323"/>
                  </a:ext>
                </a:extLst>
              </a:tr>
              <a:tr h="140085">
                <a:tc>
                  <a:txBody>
                    <a:bodyPr/>
                    <a:lstStyle/>
                    <a:p>
                      <a:pPr algn="ctr" fontAlgn="b"/>
                      <a:r>
                        <a:rPr lang="en-ZA" sz="110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LENASIA SOUTH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572152"/>
                  </a:ext>
                </a:extLst>
              </a:tr>
              <a:tr h="140085">
                <a:tc>
                  <a:txBody>
                    <a:bodyPr/>
                    <a:lstStyle/>
                    <a:p>
                      <a:pPr algn="ctr" fontAlgn="b"/>
                      <a:r>
                        <a:rPr lang="en-ZA" sz="110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CLEVELAND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933288"/>
                  </a:ext>
                </a:extLst>
              </a:tr>
              <a:tr h="140085">
                <a:tc>
                  <a:txBody>
                    <a:bodyPr/>
                    <a:lstStyle/>
                    <a:p>
                      <a:pPr algn="ctr" fontAlgn="b"/>
                      <a:r>
                        <a:rPr lang="en-ZA" sz="110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KEMPTON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08799"/>
                  </a:ext>
                </a:extLst>
              </a:tr>
              <a:tr h="140085">
                <a:tc>
                  <a:txBody>
                    <a:bodyPr/>
                    <a:lstStyle/>
                    <a:p>
                      <a:pPr algn="ctr" fontAlgn="b"/>
                      <a:r>
                        <a:rPr lang="en-ZA" sz="110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RIETGAT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84642"/>
                  </a:ext>
                </a:extLst>
              </a:tr>
              <a:tr h="140085">
                <a:tc>
                  <a:txBody>
                    <a:bodyPr/>
                    <a:lstStyle/>
                    <a:p>
                      <a:pPr algn="ctr" fontAlgn="b"/>
                      <a:r>
                        <a:rPr lang="en-ZA" sz="110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RANDFONTEIN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060354"/>
                  </a:ext>
                </a:extLst>
              </a:tr>
              <a:tr h="140085">
                <a:tc>
                  <a:txBody>
                    <a:bodyPr/>
                    <a:lstStyle/>
                    <a:p>
                      <a:pPr algn="ctr" fontAlgn="b"/>
                      <a:r>
                        <a:rPr lang="en-ZA" sz="110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MOROKA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912705"/>
                  </a:ext>
                </a:extLst>
              </a:tr>
              <a:tr h="140085">
                <a:tc>
                  <a:txBody>
                    <a:bodyPr/>
                    <a:lstStyle/>
                    <a:p>
                      <a:pPr algn="ctr" fontAlgn="b"/>
                      <a:r>
                        <a:rPr lang="en-ZA" sz="110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GERMISTON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581818"/>
                  </a:ext>
                </a:extLst>
              </a:tr>
              <a:tr h="140085">
                <a:tc>
                  <a:txBody>
                    <a:bodyPr/>
                    <a:lstStyle/>
                    <a:p>
                      <a:pPr algn="ctr" fontAlgn="b"/>
                      <a:r>
                        <a:rPr lang="en-ZA" sz="110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PROTEA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83157"/>
                  </a:ext>
                </a:extLst>
              </a:tr>
              <a:tr h="140085">
                <a:tc>
                  <a:txBody>
                    <a:bodyPr/>
                    <a:lstStyle/>
                    <a:p>
                      <a:pPr algn="ctr" fontAlgn="b"/>
                      <a:r>
                        <a:rPr lang="en-ZA" sz="110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726144"/>
                  </a:ext>
                </a:extLst>
              </a:tr>
              <a:tr h="140085">
                <a:tc>
                  <a:txBody>
                    <a:bodyPr/>
                    <a:lstStyle/>
                    <a:p>
                      <a:pPr algn="ctr" fontAlgn="b"/>
                      <a:r>
                        <a:rPr lang="en-ZA" sz="110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DURBAN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658893"/>
                  </a:ext>
                </a:extLst>
              </a:tr>
              <a:tr h="140085">
                <a:tc>
                  <a:txBody>
                    <a:bodyPr/>
                    <a:lstStyle/>
                    <a:p>
                      <a:pPr algn="ctr" fontAlgn="b"/>
                      <a:r>
                        <a:rPr lang="en-ZA" sz="110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ELDORADO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373958"/>
                  </a:ext>
                </a:extLst>
              </a:tr>
              <a:tr h="140085">
                <a:tc>
                  <a:txBody>
                    <a:bodyPr/>
                    <a:lstStyle/>
                    <a:p>
                      <a:pPr algn="ctr" fontAlgn="b"/>
                      <a:r>
                        <a:rPr lang="en-ZA" sz="110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EVATON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139530"/>
                  </a:ext>
                </a:extLst>
              </a:tr>
              <a:tr h="140085">
                <a:tc>
                  <a:txBody>
                    <a:bodyPr/>
                    <a:lstStyle/>
                    <a:p>
                      <a:pPr algn="ctr" fontAlgn="b"/>
                      <a:r>
                        <a:rPr lang="en-ZA" sz="110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PRETORIA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304607"/>
                  </a:ext>
                </a:extLst>
              </a:tr>
              <a:tr h="140085">
                <a:tc>
                  <a:txBody>
                    <a:bodyPr/>
                    <a:lstStyle/>
                    <a:p>
                      <a:pPr algn="ctr" fontAlgn="b"/>
                      <a:r>
                        <a:rPr lang="en-ZA" sz="110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IVORY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010503"/>
                  </a:ext>
                </a:extLst>
              </a:tr>
              <a:tr h="140085">
                <a:tc>
                  <a:txBody>
                    <a:bodyPr/>
                    <a:lstStyle/>
                    <a:p>
                      <a:pPr algn="ctr" fontAlgn="b"/>
                      <a:r>
                        <a:rPr lang="en-ZA" sz="110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UMLAZI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5452"/>
                  </a:ext>
                </a:extLst>
              </a:tr>
              <a:tr h="140085">
                <a:tc>
                  <a:txBody>
                    <a:bodyPr/>
                    <a:lstStyle/>
                    <a:p>
                      <a:pPr algn="ctr" fontAlgn="b"/>
                      <a:r>
                        <a:rPr lang="en-ZA" sz="110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VANDERBIJLPARK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012552"/>
                  </a:ext>
                </a:extLst>
              </a:tr>
              <a:tr h="140085">
                <a:tc>
                  <a:txBody>
                    <a:bodyPr/>
                    <a:lstStyle/>
                    <a:p>
                      <a:pPr algn="ctr" fontAlgn="b"/>
                      <a:r>
                        <a:rPr lang="en-ZA" sz="110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JEPPE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129845"/>
                  </a:ext>
                </a:extLst>
              </a:tr>
              <a:tr h="140085">
                <a:tc>
                  <a:txBody>
                    <a:bodyPr/>
                    <a:lstStyle/>
                    <a:p>
                      <a:pPr algn="ctr" fontAlgn="b"/>
                      <a:r>
                        <a:rPr lang="en-ZA" sz="110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SANDRINGHAM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571901"/>
                  </a:ext>
                </a:extLst>
              </a:tr>
              <a:tr h="140085">
                <a:tc>
                  <a:txBody>
                    <a:bodyPr/>
                    <a:lstStyle/>
                    <a:p>
                      <a:pPr algn="ctr" fontAlgn="b"/>
                      <a:r>
                        <a:rPr lang="en-ZA" sz="110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ORANGE FARMS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891172"/>
                  </a:ext>
                </a:extLst>
              </a:tr>
              <a:tr h="140085">
                <a:tc>
                  <a:txBody>
                    <a:bodyPr/>
                    <a:lstStyle/>
                    <a:p>
                      <a:pPr algn="ctr" fontAlgn="b"/>
                      <a:r>
                        <a:rPr lang="en-ZA" sz="110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BOOYSENS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FF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808392"/>
                  </a:ext>
                </a:extLst>
              </a:tr>
            </a:tbl>
          </a:graphicData>
        </a:graphic>
      </p:graphicFrame>
    </p:spTree>
    <p:extLst>
      <p:ext uri="{BB962C8B-B14F-4D97-AF65-F5344CB8AC3E}">
        <p14:creationId xmlns:p14="http://schemas.microsoft.com/office/powerpoint/2010/main" val="2332806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70" y="409012"/>
            <a:ext cx="8459354" cy="564381"/>
          </a:xfrm>
        </p:spPr>
        <p:txBody>
          <a:bodyPr>
            <a:noAutofit/>
          </a:bodyPr>
          <a:lstStyle/>
          <a:p>
            <a:r>
              <a:rPr lang="en-ZA" sz="2000" dirty="0">
                <a:latin typeface="Arial" panose="020B0604020202020204" pitchFamily="34" charset="0"/>
                <a:cs typeface="Arial" panose="020B0604020202020204" pitchFamily="34" charset="0"/>
              </a:rPr>
              <a:t>KIDNAPPING: CIRCUMSTANCES/CAUSATIVE </a:t>
            </a:r>
            <a:r>
              <a:rPr lang="en-ZA" sz="2000" dirty="0" smtClean="0">
                <a:latin typeface="Arial" panose="020B0604020202020204" pitchFamily="34" charset="0"/>
                <a:cs typeface="Arial" panose="020B0604020202020204" pitchFamily="34" charset="0"/>
              </a:rPr>
              <a:t>FACTORS:</a:t>
            </a:r>
            <a:br>
              <a:rPr lang="en-ZA" sz="2000" dirty="0" smtClean="0">
                <a:latin typeface="Arial" panose="020B0604020202020204" pitchFamily="34" charset="0"/>
                <a:cs typeface="Arial" panose="020B0604020202020204" pitchFamily="34" charset="0"/>
              </a:rPr>
            </a:br>
            <a:r>
              <a:rPr lang="en-ZA" sz="2000" dirty="0" smtClean="0">
                <a:latin typeface="Arial" panose="020B0604020202020204" pitchFamily="34" charset="0"/>
                <a:cs typeface="Arial" panose="020B0604020202020204" pitchFamily="34" charset="0"/>
              </a:rPr>
              <a:t>JULY– SEPTEMBER 2022</a:t>
            </a:r>
            <a:endParaRPr lang="en-ZA"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749548" y="6492875"/>
            <a:ext cx="4424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E3E3E-AAEA-2C4F-AAAF-D5D0D3B13C3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488963042"/>
              </p:ext>
            </p:extLst>
          </p:nvPr>
        </p:nvGraphicFramePr>
        <p:xfrm>
          <a:off x="818607" y="1297578"/>
          <a:ext cx="11077830" cy="5141873"/>
        </p:xfrm>
        <a:graphic>
          <a:graphicData uri="http://schemas.openxmlformats.org/drawingml/2006/table">
            <a:tbl>
              <a:tblPr firstRow="1" firstCol="1" bandRow="1"/>
              <a:tblGrid>
                <a:gridCol w="3765511">
                  <a:extLst>
                    <a:ext uri="{9D8B030D-6E8A-4147-A177-3AD203B41FA5}">
                      <a16:colId xmlns:a16="http://schemas.microsoft.com/office/drawing/2014/main" val="1421710342"/>
                    </a:ext>
                  </a:extLst>
                </a:gridCol>
                <a:gridCol w="599058">
                  <a:extLst>
                    <a:ext uri="{9D8B030D-6E8A-4147-A177-3AD203B41FA5}">
                      <a16:colId xmlns:a16="http://schemas.microsoft.com/office/drawing/2014/main" val="4290160569"/>
                    </a:ext>
                  </a:extLst>
                </a:gridCol>
                <a:gridCol w="703656">
                  <a:extLst>
                    <a:ext uri="{9D8B030D-6E8A-4147-A177-3AD203B41FA5}">
                      <a16:colId xmlns:a16="http://schemas.microsoft.com/office/drawing/2014/main" val="3425334521"/>
                    </a:ext>
                  </a:extLst>
                </a:gridCol>
                <a:gridCol w="741692">
                  <a:extLst>
                    <a:ext uri="{9D8B030D-6E8A-4147-A177-3AD203B41FA5}">
                      <a16:colId xmlns:a16="http://schemas.microsoft.com/office/drawing/2014/main" val="1807208437"/>
                    </a:ext>
                  </a:extLst>
                </a:gridCol>
                <a:gridCol w="713165">
                  <a:extLst>
                    <a:ext uri="{9D8B030D-6E8A-4147-A177-3AD203B41FA5}">
                      <a16:colId xmlns:a16="http://schemas.microsoft.com/office/drawing/2014/main" val="3504225936"/>
                    </a:ext>
                  </a:extLst>
                </a:gridCol>
                <a:gridCol w="684639">
                  <a:extLst>
                    <a:ext uri="{9D8B030D-6E8A-4147-A177-3AD203B41FA5}">
                      <a16:colId xmlns:a16="http://schemas.microsoft.com/office/drawing/2014/main" val="1010262227"/>
                    </a:ext>
                  </a:extLst>
                </a:gridCol>
                <a:gridCol w="665620">
                  <a:extLst>
                    <a:ext uri="{9D8B030D-6E8A-4147-A177-3AD203B41FA5}">
                      <a16:colId xmlns:a16="http://schemas.microsoft.com/office/drawing/2014/main" val="3223406433"/>
                    </a:ext>
                  </a:extLst>
                </a:gridCol>
                <a:gridCol w="770218">
                  <a:extLst>
                    <a:ext uri="{9D8B030D-6E8A-4147-A177-3AD203B41FA5}">
                      <a16:colId xmlns:a16="http://schemas.microsoft.com/office/drawing/2014/main" val="1450204738"/>
                    </a:ext>
                  </a:extLst>
                </a:gridCol>
                <a:gridCol w="684639">
                  <a:extLst>
                    <a:ext uri="{9D8B030D-6E8A-4147-A177-3AD203B41FA5}">
                      <a16:colId xmlns:a16="http://schemas.microsoft.com/office/drawing/2014/main" val="993377892"/>
                    </a:ext>
                  </a:extLst>
                </a:gridCol>
                <a:gridCol w="759379">
                  <a:extLst>
                    <a:ext uri="{9D8B030D-6E8A-4147-A177-3AD203B41FA5}">
                      <a16:colId xmlns:a16="http://schemas.microsoft.com/office/drawing/2014/main" val="2367892063"/>
                    </a:ext>
                  </a:extLst>
                </a:gridCol>
                <a:gridCol w="990253">
                  <a:extLst>
                    <a:ext uri="{9D8B030D-6E8A-4147-A177-3AD203B41FA5}">
                      <a16:colId xmlns:a16="http://schemas.microsoft.com/office/drawing/2014/main" val="2418407734"/>
                    </a:ext>
                  </a:extLst>
                </a:gridCol>
              </a:tblGrid>
              <a:tr h="523788">
                <a:tc>
                  <a:txBody>
                    <a:bodyPr/>
                    <a:lstStyle/>
                    <a:p>
                      <a:pPr algn="r" rtl="0" fontAlgn="ctr"/>
                      <a:r>
                        <a:rPr lang="en-ZA" sz="1400" b="1" i="1" u="none" strike="noStrike" dirty="0">
                          <a:solidFill>
                            <a:srgbClr val="000000"/>
                          </a:solidFill>
                          <a:effectLst/>
                          <a:latin typeface="Arial" panose="020B0604020202020204" pitchFamily="34" charset="0"/>
                        </a:rPr>
                        <a:t> </a:t>
                      </a:r>
                    </a:p>
                  </a:txBody>
                  <a:tcPr marL="1610" marR="1610" marT="161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rtl="0" fontAlgn="ctr"/>
                      <a:r>
                        <a:rPr lang="en-ZA" sz="1400" b="1" i="1" u="none" strike="noStrike" dirty="0">
                          <a:solidFill>
                            <a:srgbClr val="000000"/>
                          </a:solidFill>
                          <a:effectLst/>
                          <a:latin typeface="Arial" panose="020B0604020202020204" pitchFamily="34" charset="0"/>
                        </a:rPr>
                        <a:t>EC</a:t>
                      </a:r>
                    </a:p>
                  </a:txBody>
                  <a:tcPr marL="1610" marR="1610" marT="16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rPr>
                        <a:t>FS</a:t>
                      </a:r>
                    </a:p>
                  </a:txBody>
                  <a:tcPr marL="1610" marR="1610" marT="16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rPr>
                        <a:t>GP</a:t>
                      </a:r>
                    </a:p>
                  </a:txBody>
                  <a:tcPr marL="1610" marR="1610" marT="16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rPr>
                        <a:t>KZN</a:t>
                      </a:r>
                    </a:p>
                  </a:txBody>
                  <a:tcPr marL="1610" marR="1610" marT="16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rPr>
                        <a:t>LP</a:t>
                      </a:r>
                    </a:p>
                  </a:txBody>
                  <a:tcPr marL="1610" marR="1610" marT="16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rPr>
                        <a:t>MP</a:t>
                      </a:r>
                    </a:p>
                  </a:txBody>
                  <a:tcPr marL="1610" marR="1610" marT="16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rPr>
                        <a:t>NW</a:t>
                      </a:r>
                    </a:p>
                  </a:txBody>
                  <a:tcPr marL="1610" marR="1610" marT="16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rPr>
                        <a:t>NC</a:t>
                      </a:r>
                    </a:p>
                  </a:txBody>
                  <a:tcPr marL="1610" marR="1610" marT="16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rPr>
                        <a:t>WC</a:t>
                      </a:r>
                    </a:p>
                  </a:txBody>
                  <a:tcPr marL="1610" marR="1610" marT="16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dirty="0">
                          <a:solidFill>
                            <a:srgbClr val="FFFFFF"/>
                          </a:solidFill>
                          <a:effectLst/>
                          <a:latin typeface="Arial" panose="020B0604020202020204" pitchFamily="34" charset="0"/>
                        </a:rPr>
                        <a:t>Total</a:t>
                      </a:r>
                    </a:p>
                  </a:txBody>
                  <a:tcPr marL="1610" marR="1610" marT="1610" marB="0" anchor="ctr">
                    <a:lnL>
                      <a:noFill/>
                    </a:lnL>
                    <a:lnR>
                      <a:noFill/>
                    </a:lnR>
                    <a:lnT>
                      <a:noFill/>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746433152"/>
                  </a:ext>
                </a:extLst>
              </a:tr>
              <a:tr h="287180">
                <a:tc>
                  <a:txBody>
                    <a:bodyPr/>
                    <a:lstStyle/>
                    <a:p>
                      <a:pPr algn="r" fontAlgn="b"/>
                      <a:r>
                        <a:rPr lang="en-ZA" sz="1600" b="1" i="1" u="none" strike="noStrike" dirty="0" smtClean="0">
                          <a:solidFill>
                            <a:schemeClr val="bg1"/>
                          </a:solidFill>
                          <a:effectLst/>
                          <a:latin typeface="Arial" panose="020B0604020202020204" pitchFamily="34" charset="0"/>
                          <a:cs typeface="Arial" panose="020B0604020202020204" pitchFamily="34" charset="0"/>
                        </a:rPr>
                        <a:t>Sample</a:t>
                      </a:r>
                      <a:r>
                        <a:rPr lang="en-ZA" sz="1600" b="1" i="1" u="none" strike="noStrike" baseline="0" dirty="0" smtClean="0">
                          <a:solidFill>
                            <a:srgbClr val="000000"/>
                          </a:solidFill>
                          <a:effectLst/>
                          <a:latin typeface="Arial" panose="020B0604020202020204" pitchFamily="34" charset="0"/>
                          <a:cs typeface="Arial" panose="020B0604020202020204" pitchFamily="34" charset="0"/>
                        </a:rPr>
                        <a:t> </a:t>
                      </a:r>
                      <a:r>
                        <a:rPr lang="en-ZA" sz="1600" b="1" i="1" u="none" strike="noStrike" baseline="0" dirty="0" smtClean="0">
                          <a:solidFill>
                            <a:schemeClr val="bg1"/>
                          </a:solidFill>
                          <a:effectLst/>
                          <a:latin typeface="Arial" panose="020B0604020202020204" pitchFamily="34" charset="0"/>
                          <a:cs typeface="Arial" panose="020B0604020202020204" pitchFamily="34" charset="0"/>
                        </a:rPr>
                        <a:t>size</a:t>
                      </a:r>
                      <a:endParaRPr lang="en-ZA" sz="1600" b="1" i="1" u="none" strike="noStrike" dirty="0">
                        <a:solidFill>
                          <a:schemeClr val="bg1"/>
                        </a:solidFill>
                        <a:effectLst/>
                        <a:latin typeface="Arial" panose="020B0604020202020204" pitchFamily="34" charset="0"/>
                        <a:cs typeface="Arial" panose="020B0604020202020204" pitchFamily="34" charset="0"/>
                      </a:endParaRPr>
                    </a:p>
                  </a:txBody>
                  <a:tcPr marL="5443" marR="5443" marT="5443" marB="0" anchor="b">
                    <a:lnL>
                      <a:noFill/>
                    </a:lnL>
                    <a:lnR w="63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7F7F7F"/>
                    </a:solidFill>
                  </a:tcPr>
                </a:tc>
                <a:tc>
                  <a:txBody>
                    <a:bodyPr/>
                    <a:lstStyle/>
                    <a:p>
                      <a:pPr algn="ctr" rtl="0" fontAlgn="b"/>
                      <a:r>
                        <a:rPr lang="en-ZA" sz="1600" b="1" i="0" u="none" strike="noStrike" dirty="0">
                          <a:solidFill>
                            <a:srgbClr val="000000"/>
                          </a:solidFill>
                          <a:effectLst/>
                          <a:latin typeface="Arial" panose="020B0604020202020204" pitchFamily="34" charset="0"/>
                        </a:rPr>
                        <a:t>166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ZA" sz="1600" b="1" i="0" u="none" strike="noStrike" dirty="0">
                          <a:solidFill>
                            <a:srgbClr val="000000"/>
                          </a:solidFill>
                          <a:effectLst/>
                          <a:latin typeface="Arial" panose="020B0604020202020204" pitchFamily="34" charset="0"/>
                        </a:rPr>
                        <a:t>113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ZA" sz="1600" b="1" i="0" u="none" strike="noStrike" dirty="0">
                          <a:solidFill>
                            <a:srgbClr val="000000"/>
                          </a:solidFill>
                          <a:effectLst/>
                          <a:latin typeface="Arial" panose="020B0604020202020204" pitchFamily="34" charset="0"/>
                        </a:rPr>
                        <a:t>1 935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ZA" sz="1600" b="1" i="0" u="none" strike="noStrike" dirty="0">
                          <a:solidFill>
                            <a:srgbClr val="000000"/>
                          </a:solidFill>
                          <a:effectLst/>
                          <a:latin typeface="Arial" panose="020B0604020202020204" pitchFamily="34" charset="0"/>
                        </a:rPr>
                        <a:t>713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ZA" sz="1600" b="1" i="0" u="none" strike="noStrike" dirty="0">
                          <a:solidFill>
                            <a:srgbClr val="000000"/>
                          </a:solidFill>
                          <a:effectLst/>
                          <a:latin typeface="Arial" panose="020B0604020202020204" pitchFamily="34" charset="0"/>
                        </a:rPr>
                        <a:t>103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ZA" sz="1600" b="1" i="0" u="none" strike="noStrike" dirty="0">
                          <a:solidFill>
                            <a:srgbClr val="000000"/>
                          </a:solidFill>
                          <a:effectLst/>
                          <a:latin typeface="Arial" panose="020B0604020202020204" pitchFamily="34" charset="0"/>
                        </a:rPr>
                        <a:t>224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ZA" sz="1600" b="1" i="0" u="none" strike="noStrike" dirty="0">
                          <a:solidFill>
                            <a:srgbClr val="000000"/>
                          </a:solidFill>
                          <a:effectLst/>
                          <a:latin typeface="Arial" panose="020B0604020202020204" pitchFamily="34" charset="0"/>
                        </a:rPr>
                        <a:t>157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ZA" sz="1600" b="1" i="0" u="none" strike="noStrike" dirty="0">
                          <a:solidFill>
                            <a:srgbClr val="000000"/>
                          </a:solidFill>
                          <a:effectLst/>
                          <a:latin typeface="Arial" panose="020B060402020202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ZA" sz="1600" b="1" i="0" u="none" strike="noStrike" dirty="0">
                          <a:solidFill>
                            <a:srgbClr val="000000"/>
                          </a:solidFill>
                          <a:effectLst/>
                          <a:latin typeface="Arial" panose="020B0604020202020204" pitchFamily="34" charset="0"/>
                        </a:rPr>
                        <a:t>213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en-ZA" sz="1600" b="1" i="0" u="none" strike="noStrike" dirty="0">
                          <a:solidFill>
                            <a:srgbClr val="FFFFFF"/>
                          </a:solidFill>
                          <a:effectLst/>
                          <a:latin typeface="Arial" panose="020B0604020202020204" pitchFamily="34" charset="0"/>
                        </a:rPr>
                        <a:t>3 648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317058185"/>
                  </a:ext>
                </a:extLst>
              </a:tr>
              <a:tr h="423884">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Hijacking-related</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1 048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153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88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1 408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658789641"/>
                  </a:ext>
                </a:extLst>
              </a:tr>
              <a:tr h="339107">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Robbery-related</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639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79031151"/>
                  </a:ext>
                </a:extLst>
              </a:tr>
              <a:tr h="339107">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Rape-related</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331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886926763"/>
                  </a:ext>
                </a:extLst>
              </a:tr>
              <a:tr h="399181">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Taxi-related</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235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441923798"/>
                  </a:ext>
                </a:extLst>
              </a:tr>
              <a:tr h="287180">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Retaliation/revenge/punishment</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218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570209936"/>
                  </a:ext>
                </a:extLst>
              </a:tr>
              <a:tr h="339107">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Domestic-related</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125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705628937"/>
                  </a:ext>
                </a:extLst>
              </a:tr>
              <a:tr h="287180">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Intimidation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998436314"/>
                  </a:ext>
                </a:extLst>
              </a:tr>
              <a:tr h="298090">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Ransom</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77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502821781"/>
                  </a:ext>
                </a:extLst>
              </a:tr>
              <a:tr h="287180">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Children removed from guardian/ parent without permission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71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17776944"/>
                  </a:ext>
                </a:extLst>
              </a:tr>
              <a:tr h="287180">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Extortion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724877948"/>
                  </a:ext>
                </a:extLst>
              </a:tr>
              <a:tr h="262499">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Sexual assault </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187389333"/>
                  </a:ext>
                </a:extLst>
              </a:tr>
              <a:tr h="287180">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Mob Justice</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169158169"/>
                  </a:ext>
                </a:extLst>
              </a:tr>
              <a:tr h="287180">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Human Trafficking</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703342185"/>
                  </a:ext>
                </a:extLst>
              </a:tr>
            </a:tbl>
          </a:graphicData>
        </a:graphic>
      </p:graphicFrame>
    </p:spTree>
    <p:extLst>
      <p:ext uri="{BB962C8B-B14F-4D97-AF65-F5344CB8AC3E}">
        <p14:creationId xmlns:p14="http://schemas.microsoft.com/office/powerpoint/2010/main" val="1975485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640" y="284744"/>
            <a:ext cx="6248400" cy="890768"/>
          </a:xfrm>
        </p:spPr>
        <p:txBody>
          <a:bodyPr>
            <a:normAutofit/>
          </a:bodyPr>
          <a:lstStyle/>
          <a:p>
            <a:r>
              <a:rPr lang="en-ZA" sz="2400" dirty="0"/>
              <a:t>PROPERTY-RELATED CRIME</a:t>
            </a:r>
            <a:br>
              <a:rPr lang="en-ZA" sz="2400" dirty="0"/>
            </a:br>
            <a:r>
              <a:rPr lang="en-ZA" sz="2400" dirty="0"/>
              <a:t>TREND OVER </a:t>
            </a:r>
            <a:r>
              <a:rPr lang="en-ZA" sz="2400" dirty="0" smtClean="0"/>
              <a:t>THREE-MONTHs </a:t>
            </a:r>
            <a:r>
              <a:rPr lang="en-ZA" sz="2400" dirty="0"/>
              <a:t>PERIOD</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46</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802640" y="1259840"/>
            <a:ext cx="11043920" cy="5492643"/>
          </a:xfrm>
          <a:prstGeom prst="rect">
            <a:avLst/>
          </a:prstGeom>
        </p:spPr>
      </p:pic>
    </p:spTree>
    <p:extLst>
      <p:ext uri="{BB962C8B-B14F-4D97-AF65-F5344CB8AC3E}">
        <p14:creationId xmlns:p14="http://schemas.microsoft.com/office/powerpoint/2010/main" val="983017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623" y="320040"/>
            <a:ext cx="5220486" cy="868680"/>
          </a:xfrm>
        </p:spPr>
        <p:txBody>
          <a:bodyPr>
            <a:normAutofit/>
          </a:bodyPr>
          <a:lstStyle/>
          <a:p>
            <a:r>
              <a:rPr lang="en-ZA" sz="2400" dirty="0"/>
              <a:t>PROPERTY-RELATED CRIME</a:t>
            </a:r>
            <a:br>
              <a:rPr lang="en-ZA" sz="2400" dirty="0"/>
            </a:br>
            <a:r>
              <a:rPr lang="en-ZA" sz="2400" dirty="0"/>
              <a:t>TOP 30 </a:t>
            </a:r>
            <a:r>
              <a:rPr lang="en-ZA" sz="2400" dirty="0" smtClean="0"/>
              <a:t>STATIONS</a:t>
            </a:r>
            <a:r>
              <a:rPr lang="en-ZA" sz="2400" dirty="0">
                <a:solidFill>
                  <a:srgbClr val="62A39F">
                    <a:lumMod val="50000"/>
                  </a:srgbClr>
                </a:solidFill>
                <a:latin typeface="Arial" panose="020B0604020202020204" pitchFamily="34" charset="0"/>
              </a:rPr>
              <a:t> (Volume)</a:t>
            </a:r>
            <a:r>
              <a:rPr lang="en-ZA" sz="2400" dirty="0"/>
              <a:t> </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47</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47077388"/>
              </p:ext>
            </p:extLst>
          </p:nvPr>
        </p:nvGraphicFramePr>
        <p:xfrm>
          <a:off x="801622" y="1220363"/>
          <a:ext cx="11030713" cy="5532120"/>
        </p:xfrm>
        <a:graphic>
          <a:graphicData uri="http://schemas.openxmlformats.org/drawingml/2006/table">
            <a:tbl>
              <a:tblPr/>
              <a:tblGrid>
                <a:gridCol w="731400">
                  <a:extLst>
                    <a:ext uri="{9D8B030D-6E8A-4147-A177-3AD203B41FA5}">
                      <a16:colId xmlns:a16="http://schemas.microsoft.com/office/drawing/2014/main" val="1249967417"/>
                    </a:ext>
                  </a:extLst>
                </a:gridCol>
                <a:gridCol w="2044935">
                  <a:extLst>
                    <a:ext uri="{9D8B030D-6E8A-4147-A177-3AD203B41FA5}">
                      <a16:colId xmlns:a16="http://schemas.microsoft.com/office/drawing/2014/main" val="2241300145"/>
                    </a:ext>
                  </a:extLst>
                </a:gridCol>
                <a:gridCol w="1477727">
                  <a:extLst>
                    <a:ext uri="{9D8B030D-6E8A-4147-A177-3AD203B41FA5}">
                      <a16:colId xmlns:a16="http://schemas.microsoft.com/office/drawing/2014/main" val="2446500840"/>
                    </a:ext>
                  </a:extLst>
                </a:gridCol>
                <a:gridCol w="1029932">
                  <a:extLst>
                    <a:ext uri="{9D8B030D-6E8A-4147-A177-3AD203B41FA5}">
                      <a16:colId xmlns:a16="http://schemas.microsoft.com/office/drawing/2014/main" val="2502231200"/>
                    </a:ext>
                  </a:extLst>
                </a:gridCol>
                <a:gridCol w="970226">
                  <a:extLst>
                    <a:ext uri="{9D8B030D-6E8A-4147-A177-3AD203B41FA5}">
                      <a16:colId xmlns:a16="http://schemas.microsoft.com/office/drawing/2014/main" val="1419976107"/>
                    </a:ext>
                  </a:extLst>
                </a:gridCol>
                <a:gridCol w="955298">
                  <a:extLst>
                    <a:ext uri="{9D8B030D-6E8A-4147-A177-3AD203B41FA5}">
                      <a16:colId xmlns:a16="http://schemas.microsoft.com/office/drawing/2014/main" val="2326361149"/>
                    </a:ext>
                  </a:extLst>
                </a:gridCol>
                <a:gridCol w="940372">
                  <a:extLst>
                    <a:ext uri="{9D8B030D-6E8A-4147-A177-3AD203B41FA5}">
                      <a16:colId xmlns:a16="http://schemas.microsoft.com/office/drawing/2014/main" val="3113410364"/>
                    </a:ext>
                  </a:extLst>
                </a:gridCol>
                <a:gridCol w="1029932">
                  <a:extLst>
                    <a:ext uri="{9D8B030D-6E8A-4147-A177-3AD203B41FA5}">
                      <a16:colId xmlns:a16="http://schemas.microsoft.com/office/drawing/2014/main" val="1580646461"/>
                    </a:ext>
                  </a:extLst>
                </a:gridCol>
                <a:gridCol w="820959">
                  <a:extLst>
                    <a:ext uri="{9D8B030D-6E8A-4147-A177-3AD203B41FA5}">
                      <a16:colId xmlns:a16="http://schemas.microsoft.com/office/drawing/2014/main" val="2689082987"/>
                    </a:ext>
                  </a:extLst>
                </a:gridCol>
                <a:gridCol w="1029932">
                  <a:extLst>
                    <a:ext uri="{9D8B030D-6E8A-4147-A177-3AD203B41FA5}">
                      <a16:colId xmlns:a16="http://schemas.microsoft.com/office/drawing/2014/main" val="2950833166"/>
                    </a:ext>
                  </a:extLst>
                </a:gridCol>
              </a:tblGrid>
              <a:tr h="475403">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2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31558250"/>
                  </a:ext>
                </a:extLst>
              </a:tr>
              <a:tr h="158468">
                <a:tc>
                  <a:txBody>
                    <a:bodyPr/>
                    <a:lstStyle/>
                    <a:p>
                      <a:pPr algn="ctr" fontAlgn="b"/>
                      <a:r>
                        <a:rPr lang="en-ZA" sz="110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CAPE TOWN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1 084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898607513"/>
                  </a:ext>
                </a:extLst>
              </a:tr>
              <a:tr h="158468">
                <a:tc>
                  <a:txBody>
                    <a:bodyPr/>
                    <a:lstStyle/>
                    <a:p>
                      <a:pPr algn="ctr" fontAlgn="b"/>
                      <a:r>
                        <a:rPr lang="en-ZA" sz="110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RUSTENBURG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031172568"/>
                  </a:ext>
                </a:extLst>
              </a:tr>
              <a:tr h="158468">
                <a:tc>
                  <a:txBody>
                    <a:bodyPr/>
                    <a:lstStyle/>
                    <a:p>
                      <a:pPr algn="ctr" fontAlgn="b"/>
                      <a:r>
                        <a:rPr lang="en-ZA" sz="110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HONEYDEW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55944955"/>
                  </a:ext>
                </a:extLst>
              </a:tr>
              <a:tr h="158468">
                <a:tc>
                  <a:txBody>
                    <a:bodyPr/>
                    <a:lstStyle/>
                    <a:p>
                      <a:pPr algn="ctr" fontAlgn="b"/>
                      <a:r>
                        <a:rPr lang="en-ZA" sz="110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PARK ROAD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FREE 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621444554"/>
                  </a:ext>
                </a:extLst>
              </a:tr>
              <a:tr h="158468">
                <a:tc>
                  <a:txBody>
                    <a:bodyPr/>
                    <a:lstStyle/>
                    <a:p>
                      <a:pPr algn="ctr" fontAlgn="b"/>
                      <a:r>
                        <a:rPr lang="en-ZA" sz="110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STELLENBOSCH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015224626"/>
                  </a:ext>
                </a:extLst>
              </a:tr>
              <a:tr h="158468">
                <a:tc>
                  <a:txBody>
                    <a:bodyPr/>
                    <a:lstStyle/>
                    <a:p>
                      <a:pPr algn="ctr" fontAlgn="b"/>
                      <a:r>
                        <a:rPr lang="en-ZA" sz="110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DURBAN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356872033"/>
                  </a:ext>
                </a:extLst>
              </a:tr>
              <a:tr h="158468">
                <a:tc>
                  <a:txBody>
                    <a:bodyPr/>
                    <a:lstStyle/>
                    <a:p>
                      <a:pPr algn="ctr" fontAlgn="b"/>
                      <a:r>
                        <a:rPr lang="en-ZA" sz="110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NELSPRUIT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56,3%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263298337"/>
                  </a:ext>
                </a:extLst>
              </a:tr>
              <a:tr h="158468">
                <a:tc>
                  <a:txBody>
                    <a:bodyPr/>
                    <a:lstStyle/>
                    <a:p>
                      <a:pPr algn="ctr" fontAlgn="b"/>
                      <a:r>
                        <a:rPr lang="en-ZA" sz="110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BROOKLYN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19619955"/>
                  </a:ext>
                </a:extLst>
              </a:tr>
              <a:tr h="158468">
                <a:tc>
                  <a:txBody>
                    <a:bodyPr/>
                    <a:lstStyle/>
                    <a:p>
                      <a:pPr algn="ctr" fontAlgn="b"/>
                      <a:r>
                        <a:rPr lang="en-ZA" sz="110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WITBANK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7075207"/>
                  </a:ext>
                </a:extLst>
              </a:tr>
              <a:tr h="158468">
                <a:tc>
                  <a:txBody>
                    <a:bodyPr/>
                    <a:lstStyle/>
                    <a:p>
                      <a:pPr algn="ctr" fontAlgn="b"/>
                      <a:r>
                        <a:rPr lang="en-ZA" sz="110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 LONDON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56,6%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09077637"/>
                  </a:ext>
                </a:extLst>
              </a:tr>
              <a:tr h="158468">
                <a:tc>
                  <a:txBody>
                    <a:bodyPr/>
                    <a:lstStyle/>
                    <a:p>
                      <a:pPr algn="ctr" fontAlgn="b"/>
                      <a:r>
                        <a:rPr lang="en-ZA" sz="110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ROODEPOORT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Calibri" panose="020F0502020204030204" pitchFamily="34" charset="0"/>
                        </a:rPr>
                        <a:t>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06249240"/>
                  </a:ext>
                </a:extLst>
              </a:tr>
              <a:tr h="158468">
                <a:tc>
                  <a:txBody>
                    <a:bodyPr/>
                    <a:lstStyle/>
                    <a:p>
                      <a:pPr algn="ctr" fontAlgn="b"/>
                      <a:r>
                        <a:rPr lang="en-ZA" sz="110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KRUGERSDORP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46,5%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83936072"/>
                  </a:ext>
                </a:extLst>
              </a:tr>
              <a:tr h="158468">
                <a:tc>
                  <a:txBody>
                    <a:bodyPr/>
                    <a:lstStyle/>
                    <a:p>
                      <a:pPr algn="ctr" fontAlgn="b"/>
                      <a:r>
                        <a:rPr lang="en-ZA" sz="110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UMBILO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52460652"/>
                  </a:ext>
                </a:extLst>
              </a:tr>
              <a:tr h="158468">
                <a:tc>
                  <a:txBody>
                    <a:bodyPr/>
                    <a:lstStyle/>
                    <a:p>
                      <a:pPr algn="ctr" fontAlgn="b"/>
                      <a:r>
                        <a:rPr lang="en-ZA" sz="110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BELLVILLE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19384487"/>
                  </a:ext>
                </a:extLst>
              </a:tr>
              <a:tr h="158468">
                <a:tc>
                  <a:txBody>
                    <a:bodyPr/>
                    <a:lstStyle/>
                    <a:p>
                      <a:pPr algn="ctr" fontAlgn="b"/>
                      <a:r>
                        <a:rPr lang="en-ZA" sz="110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SUNNYSIDE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482155651"/>
                  </a:ext>
                </a:extLst>
              </a:tr>
              <a:tr h="158468">
                <a:tc>
                  <a:txBody>
                    <a:bodyPr/>
                    <a:lstStyle/>
                    <a:p>
                      <a:pPr algn="ctr" fontAlgn="b"/>
                      <a:r>
                        <a:rPr lang="en-ZA" sz="110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MIDDELBURG MPUMALANG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325803232"/>
                  </a:ext>
                </a:extLst>
              </a:tr>
              <a:tr h="158468">
                <a:tc>
                  <a:txBody>
                    <a:bodyPr/>
                    <a:lstStyle/>
                    <a:p>
                      <a:pPr algn="ctr" fontAlgn="b"/>
                      <a:r>
                        <a:rPr lang="en-ZA" sz="110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MIDRAND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34319818"/>
                  </a:ext>
                </a:extLst>
              </a:tr>
              <a:tr h="158468">
                <a:tc>
                  <a:txBody>
                    <a:bodyPr/>
                    <a:lstStyle/>
                    <a:p>
                      <a:pPr algn="ctr" fontAlgn="b"/>
                      <a:r>
                        <a:rPr lang="en-ZA" sz="110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JHB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37002860"/>
                  </a:ext>
                </a:extLst>
              </a:tr>
              <a:tr h="158468">
                <a:tc>
                  <a:txBody>
                    <a:bodyPr/>
                    <a:lstStyle/>
                    <a:p>
                      <a:pPr algn="ctr" fontAlgn="b"/>
                      <a:r>
                        <a:rPr lang="en-ZA" sz="110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LYTTELTON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157924701"/>
                  </a:ext>
                </a:extLst>
              </a:tr>
              <a:tr h="158468">
                <a:tc>
                  <a:txBody>
                    <a:bodyPr/>
                    <a:lstStyle/>
                    <a:p>
                      <a:pPr algn="ctr" fontAlgn="b"/>
                      <a:r>
                        <a:rPr lang="en-ZA" sz="110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POLOKWANE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014122716"/>
                  </a:ext>
                </a:extLst>
              </a:tr>
              <a:tr h="158468">
                <a:tc>
                  <a:txBody>
                    <a:bodyPr/>
                    <a:lstStyle/>
                    <a:p>
                      <a:pPr algn="ctr" fontAlgn="b"/>
                      <a:r>
                        <a:rPr lang="en-ZA" sz="110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HUMEWOOD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177077657"/>
                  </a:ext>
                </a:extLst>
              </a:tr>
              <a:tr h="158468">
                <a:tc>
                  <a:txBody>
                    <a:bodyPr/>
                    <a:lstStyle/>
                    <a:p>
                      <a:pPr algn="ctr" fontAlgn="b"/>
                      <a:r>
                        <a:rPr lang="en-ZA" sz="110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WIERDABRUG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060879861"/>
                  </a:ext>
                </a:extLst>
              </a:tr>
              <a:tr h="158468">
                <a:tc>
                  <a:txBody>
                    <a:bodyPr/>
                    <a:lstStyle/>
                    <a:p>
                      <a:pPr algn="ctr" fontAlgn="b"/>
                      <a:r>
                        <a:rPr lang="en-ZA" sz="110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WORCESTER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102502904"/>
                  </a:ext>
                </a:extLst>
              </a:tr>
              <a:tr h="158468">
                <a:tc>
                  <a:txBody>
                    <a:bodyPr/>
                    <a:lstStyle/>
                    <a:p>
                      <a:pPr algn="ctr" fontAlgn="b"/>
                      <a:r>
                        <a:rPr lang="en-ZA" sz="110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CAMBRIDGE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06295256"/>
                  </a:ext>
                </a:extLst>
              </a:tr>
              <a:tr h="158468">
                <a:tc>
                  <a:txBody>
                    <a:bodyPr/>
                    <a:lstStyle/>
                    <a:p>
                      <a:pPr algn="ctr" fontAlgn="b"/>
                      <a:r>
                        <a:rPr lang="en-ZA" sz="110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PINETOWN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-52,7%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765184844"/>
                  </a:ext>
                </a:extLst>
              </a:tr>
              <a:tr h="158468">
                <a:tc>
                  <a:txBody>
                    <a:bodyPr/>
                    <a:lstStyle/>
                    <a:p>
                      <a:pPr algn="ctr" fontAlgn="b"/>
                      <a:r>
                        <a:rPr lang="en-ZA" sz="110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MITCHELLS PLAIN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071774414"/>
                  </a:ext>
                </a:extLst>
              </a:tr>
              <a:tr h="158468">
                <a:tc>
                  <a:txBody>
                    <a:bodyPr/>
                    <a:lstStyle/>
                    <a:p>
                      <a:pPr algn="ctr" fontAlgn="b"/>
                      <a:r>
                        <a:rPr lang="en-ZA" sz="110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PRETORIA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060807145"/>
                  </a:ext>
                </a:extLst>
              </a:tr>
              <a:tr h="158468">
                <a:tc>
                  <a:txBody>
                    <a:bodyPr/>
                    <a:lstStyle/>
                    <a:p>
                      <a:pPr algn="ctr" fontAlgn="b"/>
                      <a:r>
                        <a:rPr lang="en-ZA" sz="110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BENONI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8837173"/>
                  </a:ext>
                </a:extLst>
              </a:tr>
              <a:tr h="158468">
                <a:tc>
                  <a:txBody>
                    <a:bodyPr/>
                    <a:lstStyle/>
                    <a:p>
                      <a:pPr algn="ctr" fontAlgn="b"/>
                      <a:r>
                        <a:rPr lang="en-ZA" sz="110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KEMPTON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101427573"/>
                  </a:ext>
                </a:extLst>
              </a:tr>
              <a:tr h="158468">
                <a:tc>
                  <a:txBody>
                    <a:bodyPr/>
                    <a:lstStyle/>
                    <a:p>
                      <a:pPr algn="ctr" fontAlgn="b"/>
                      <a:r>
                        <a:rPr lang="en-ZA" sz="110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KIMBERLEY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01841676"/>
                  </a:ext>
                </a:extLst>
              </a:tr>
            </a:tbl>
          </a:graphicData>
        </a:graphic>
      </p:graphicFrame>
    </p:spTree>
    <p:extLst>
      <p:ext uri="{BB962C8B-B14F-4D97-AF65-F5344CB8AC3E}">
        <p14:creationId xmlns:p14="http://schemas.microsoft.com/office/powerpoint/2010/main" val="1596499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599704"/>
            <a:ext cx="5829900" cy="890768"/>
          </a:xfrm>
        </p:spPr>
        <p:txBody>
          <a:bodyPr>
            <a:normAutofit/>
          </a:bodyPr>
          <a:lstStyle/>
          <a:p>
            <a:r>
              <a:rPr lang="en-ZA" sz="2400" dirty="0"/>
              <a:t>STOCK THEFT </a:t>
            </a:r>
            <a:br>
              <a:rPr lang="en-ZA" sz="2400" dirty="0"/>
            </a:br>
            <a:r>
              <a:rPr lang="en-ZA" sz="2400" dirty="0"/>
              <a:t>TRENDS OVER </a:t>
            </a:r>
            <a:r>
              <a:rPr lang="en-ZA" sz="2400" dirty="0" smtClean="0"/>
              <a:t>THREE-MONTHs </a:t>
            </a:r>
            <a:r>
              <a:rPr lang="en-ZA" sz="2400" dirty="0"/>
              <a:t>PERIOD</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48</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783336" y="1402080"/>
            <a:ext cx="11103864" cy="5344160"/>
          </a:xfrm>
          <a:prstGeom prst="rect">
            <a:avLst/>
          </a:prstGeom>
        </p:spPr>
      </p:pic>
    </p:spTree>
    <p:extLst>
      <p:ext uri="{BB962C8B-B14F-4D97-AF65-F5344CB8AC3E}">
        <p14:creationId xmlns:p14="http://schemas.microsoft.com/office/powerpoint/2010/main" val="799645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624" y="608848"/>
            <a:ext cx="11039856" cy="881624"/>
          </a:xfrm>
        </p:spPr>
        <p:txBody>
          <a:bodyPr>
            <a:normAutofit/>
          </a:bodyPr>
          <a:lstStyle/>
          <a:p>
            <a:r>
              <a:rPr lang="en-ZA" sz="2400" dirty="0"/>
              <a:t>STOCK THEFT </a:t>
            </a:r>
            <a:br>
              <a:rPr lang="en-ZA" sz="2400" dirty="0"/>
            </a:br>
            <a:r>
              <a:rPr lang="en-ZA" sz="2400" dirty="0"/>
              <a:t>TOP 30 </a:t>
            </a:r>
            <a:r>
              <a:rPr lang="en-ZA" sz="2400" dirty="0" smtClean="0"/>
              <a:t>STATIONS </a:t>
            </a:r>
            <a:r>
              <a:rPr lang="en-ZA" sz="2400" dirty="0">
                <a:solidFill>
                  <a:schemeClr val="accent6">
                    <a:lumMod val="50000"/>
                  </a:schemeClr>
                </a:solidFill>
                <a:latin typeface="Arial" panose="020B0604020202020204" pitchFamily="34" charset="0"/>
              </a:rPr>
              <a:t>(Volume)</a:t>
            </a:r>
            <a:r>
              <a:rPr lang="en-ZA" sz="2400" dirty="0"/>
              <a:t> </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49</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07894941"/>
              </p:ext>
            </p:extLst>
          </p:nvPr>
        </p:nvGraphicFramePr>
        <p:xfrm>
          <a:off x="801624" y="1370963"/>
          <a:ext cx="11039856" cy="5449455"/>
        </p:xfrm>
        <a:graphic>
          <a:graphicData uri="http://schemas.openxmlformats.org/drawingml/2006/table">
            <a:tbl>
              <a:tblPr/>
              <a:tblGrid>
                <a:gridCol w="807392">
                  <a:extLst>
                    <a:ext uri="{9D8B030D-6E8A-4147-A177-3AD203B41FA5}">
                      <a16:colId xmlns:a16="http://schemas.microsoft.com/office/drawing/2014/main" val="845036233"/>
                    </a:ext>
                  </a:extLst>
                </a:gridCol>
                <a:gridCol w="2257403">
                  <a:extLst>
                    <a:ext uri="{9D8B030D-6E8A-4147-A177-3AD203B41FA5}">
                      <a16:colId xmlns:a16="http://schemas.microsoft.com/office/drawing/2014/main" val="755307983"/>
                    </a:ext>
                  </a:extLst>
                </a:gridCol>
                <a:gridCol w="1631261">
                  <a:extLst>
                    <a:ext uri="{9D8B030D-6E8A-4147-A177-3AD203B41FA5}">
                      <a16:colId xmlns:a16="http://schemas.microsoft.com/office/drawing/2014/main" val="3669510000"/>
                    </a:ext>
                  </a:extLst>
                </a:gridCol>
                <a:gridCol w="1136941">
                  <a:extLst>
                    <a:ext uri="{9D8B030D-6E8A-4147-A177-3AD203B41FA5}">
                      <a16:colId xmlns:a16="http://schemas.microsoft.com/office/drawing/2014/main" val="2411118351"/>
                    </a:ext>
                  </a:extLst>
                </a:gridCol>
                <a:gridCol w="1071031">
                  <a:extLst>
                    <a:ext uri="{9D8B030D-6E8A-4147-A177-3AD203B41FA5}">
                      <a16:colId xmlns:a16="http://schemas.microsoft.com/office/drawing/2014/main" val="267624947"/>
                    </a:ext>
                  </a:extLst>
                </a:gridCol>
                <a:gridCol w="1054554">
                  <a:extLst>
                    <a:ext uri="{9D8B030D-6E8A-4147-A177-3AD203B41FA5}">
                      <a16:colId xmlns:a16="http://schemas.microsoft.com/office/drawing/2014/main" val="2516209374"/>
                    </a:ext>
                  </a:extLst>
                </a:gridCol>
                <a:gridCol w="1038077">
                  <a:extLst>
                    <a:ext uri="{9D8B030D-6E8A-4147-A177-3AD203B41FA5}">
                      <a16:colId xmlns:a16="http://schemas.microsoft.com/office/drawing/2014/main" val="257154466"/>
                    </a:ext>
                  </a:extLst>
                </a:gridCol>
                <a:gridCol w="1136941">
                  <a:extLst>
                    <a:ext uri="{9D8B030D-6E8A-4147-A177-3AD203B41FA5}">
                      <a16:colId xmlns:a16="http://schemas.microsoft.com/office/drawing/2014/main" val="4063080131"/>
                    </a:ext>
                  </a:extLst>
                </a:gridCol>
                <a:gridCol w="906256">
                  <a:extLst>
                    <a:ext uri="{9D8B030D-6E8A-4147-A177-3AD203B41FA5}">
                      <a16:colId xmlns:a16="http://schemas.microsoft.com/office/drawing/2014/main" val="996922156"/>
                    </a:ext>
                  </a:extLst>
                </a:gridCol>
              </a:tblGrid>
              <a:tr h="42025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06323917"/>
                  </a:ext>
                </a:extLst>
              </a:tr>
              <a:tr h="140085">
                <a:tc>
                  <a:txBody>
                    <a:bodyPr/>
                    <a:lstStyle/>
                    <a:p>
                      <a:pPr algn="ctr" fontAlgn="b"/>
                      <a:r>
                        <a:rPr lang="en-ZA" sz="110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QUMBU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979438"/>
                  </a:ext>
                </a:extLst>
              </a:tr>
              <a:tr h="140085">
                <a:tc>
                  <a:txBody>
                    <a:bodyPr/>
                    <a:lstStyle/>
                    <a:p>
                      <a:pPr algn="ctr" fontAlgn="b"/>
                      <a:r>
                        <a:rPr lang="en-ZA" sz="110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TSOLO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217350"/>
                  </a:ext>
                </a:extLst>
              </a:tr>
              <a:tr h="140085">
                <a:tc>
                  <a:txBody>
                    <a:bodyPr/>
                    <a:lstStyle/>
                    <a:p>
                      <a:pPr algn="ctr" fontAlgn="b"/>
                      <a:r>
                        <a:rPr lang="en-ZA" sz="110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UTRECHT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453288"/>
                  </a:ext>
                </a:extLst>
              </a:tr>
              <a:tr h="140085">
                <a:tc>
                  <a:txBody>
                    <a:bodyPr/>
                    <a:lstStyle/>
                    <a:p>
                      <a:pPr algn="ctr" fontAlgn="b"/>
                      <a:r>
                        <a:rPr lang="en-ZA" sz="110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SULENKAMA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620855"/>
                  </a:ext>
                </a:extLst>
              </a:tr>
              <a:tr h="140085">
                <a:tc>
                  <a:txBody>
                    <a:bodyPr/>
                    <a:lstStyle/>
                    <a:p>
                      <a:pPr algn="ctr" fontAlgn="b"/>
                      <a:r>
                        <a:rPr lang="en-ZA" sz="110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MTHATHA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785506"/>
                  </a:ext>
                </a:extLst>
              </a:tr>
              <a:tr h="140085">
                <a:tc>
                  <a:txBody>
                    <a:bodyPr/>
                    <a:lstStyle/>
                    <a:p>
                      <a:pPr algn="ctr" fontAlgn="b"/>
                      <a:r>
                        <a:rPr lang="en-ZA" sz="110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MOUNT FRERE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591268"/>
                  </a:ext>
                </a:extLst>
              </a:tr>
              <a:tr h="140085">
                <a:tc>
                  <a:txBody>
                    <a:bodyPr/>
                    <a:lstStyle/>
                    <a:p>
                      <a:pPr algn="ctr" fontAlgn="b"/>
                      <a:r>
                        <a:rPr lang="en-ZA" sz="110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AMANGWE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198886"/>
                  </a:ext>
                </a:extLst>
              </a:tr>
              <a:tr h="140085">
                <a:tc>
                  <a:txBody>
                    <a:bodyPr/>
                    <a:lstStyle/>
                    <a:p>
                      <a:pPr algn="ctr" fontAlgn="b"/>
                      <a:r>
                        <a:rPr lang="en-ZA" sz="110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IMPENDLE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1719715"/>
                  </a:ext>
                </a:extLst>
              </a:tr>
              <a:tr h="140085">
                <a:tc>
                  <a:txBody>
                    <a:bodyPr/>
                    <a:lstStyle/>
                    <a:p>
                      <a:pPr algn="ctr" fontAlgn="b"/>
                      <a:r>
                        <a:rPr lang="en-ZA" sz="110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MQANDULI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770131"/>
                  </a:ext>
                </a:extLst>
              </a:tr>
              <a:tr h="140085">
                <a:tc>
                  <a:txBody>
                    <a:bodyPr/>
                    <a:lstStyle/>
                    <a:p>
                      <a:pPr algn="ctr" fontAlgn="b"/>
                      <a:r>
                        <a:rPr lang="en-ZA" sz="110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DANNHAUSER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514624"/>
                  </a:ext>
                </a:extLst>
              </a:tr>
              <a:tr h="140085">
                <a:tc>
                  <a:txBody>
                    <a:bodyPr/>
                    <a:lstStyle/>
                    <a:p>
                      <a:pPr algn="ctr" fontAlgn="b"/>
                      <a:r>
                        <a:rPr lang="en-ZA" sz="110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TAYLORS HALT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876801"/>
                  </a:ext>
                </a:extLst>
              </a:tr>
              <a:tr h="140085">
                <a:tc>
                  <a:txBody>
                    <a:bodyPr/>
                    <a:lstStyle/>
                    <a:p>
                      <a:pPr algn="ctr" fontAlgn="b"/>
                      <a:r>
                        <a:rPr lang="en-ZA" sz="110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ESTCOURT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614779"/>
                  </a:ext>
                </a:extLst>
              </a:tr>
              <a:tr h="140085">
                <a:tc>
                  <a:txBody>
                    <a:bodyPr/>
                    <a:lstStyle/>
                    <a:p>
                      <a:pPr algn="ctr" fontAlgn="b"/>
                      <a:r>
                        <a:rPr lang="en-ZA" sz="110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MADIKWE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64766"/>
                  </a:ext>
                </a:extLst>
              </a:tr>
              <a:tr h="140085">
                <a:tc>
                  <a:txBody>
                    <a:bodyPr/>
                    <a:lstStyle/>
                    <a:p>
                      <a:pPr algn="ctr" fontAlgn="b"/>
                      <a:r>
                        <a:rPr lang="en-ZA" sz="110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LEBOWAKGOMO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405282"/>
                  </a:ext>
                </a:extLst>
              </a:tr>
              <a:tr h="140085">
                <a:tc>
                  <a:txBody>
                    <a:bodyPr/>
                    <a:lstStyle/>
                    <a:p>
                      <a:pPr algn="ctr" fontAlgn="b"/>
                      <a:r>
                        <a:rPr lang="en-ZA" sz="110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TAUNG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098456"/>
                  </a:ext>
                </a:extLst>
              </a:tr>
              <a:tr h="140085">
                <a:tc>
                  <a:txBody>
                    <a:bodyPr/>
                    <a:lstStyle/>
                    <a:p>
                      <a:pPr algn="ctr" fontAlgn="b"/>
                      <a:r>
                        <a:rPr lang="en-ZA" sz="110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GILEAD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129107"/>
                  </a:ext>
                </a:extLst>
              </a:tr>
              <a:tr h="140085">
                <a:tc>
                  <a:txBody>
                    <a:bodyPr/>
                    <a:lstStyle/>
                    <a:p>
                      <a:pPr algn="ctr" fontAlgn="b"/>
                      <a:r>
                        <a:rPr lang="en-ZA" sz="110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BITYI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928083"/>
                  </a:ext>
                </a:extLst>
              </a:tr>
              <a:tr h="140085">
                <a:tc>
                  <a:txBody>
                    <a:bodyPr/>
                    <a:lstStyle/>
                    <a:p>
                      <a:pPr algn="ctr" fontAlgn="b"/>
                      <a:r>
                        <a:rPr lang="en-ZA" sz="110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MMABATHO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800223"/>
                  </a:ext>
                </a:extLst>
              </a:tr>
              <a:tr h="140085">
                <a:tc>
                  <a:txBody>
                    <a:bodyPr/>
                    <a:lstStyle/>
                    <a:p>
                      <a:pPr algn="ctr" fontAlgn="b"/>
                      <a:r>
                        <a:rPr lang="en-ZA" sz="110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DIRKIESDORP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748120"/>
                  </a:ext>
                </a:extLst>
              </a:tr>
              <a:tr h="140085">
                <a:tc>
                  <a:txBody>
                    <a:bodyPr/>
                    <a:lstStyle/>
                    <a:p>
                      <a:pPr algn="ctr" fontAlgn="b"/>
                      <a:r>
                        <a:rPr lang="en-ZA" sz="110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NGQAMAKHWE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394503"/>
                  </a:ext>
                </a:extLst>
              </a:tr>
              <a:tr h="140085">
                <a:tc>
                  <a:txBody>
                    <a:bodyPr/>
                    <a:lstStyle/>
                    <a:p>
                      <a:pPr algn="ctr" fontAlgn="b"/>
                      <a:r>
                        <a:rPr lang="en-ZA" sz="110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MABESKRAAL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675732"/>
                  </a:ext>
                </a:extLst>
              </a:tr>
              <a:tr h="140085">
                <a:tc>
                  <a:txBody>
                    <a:bodyPr/>
                    <a:lstStyle/>
                    <a:p>
                      <a:pPr algn="ctr" fontAlgn="b"/>
                      <a:r>
                        <a:rPr lang="en-ZA" sz="110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DUTYWA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100196"/>
                  </a:ext>
                </a:extLst>
              </a:tr>
              <a:tr h="140085">
                <a:tc>
                  <a:txBody>
                    <a:bodyPr/>
                    <a:lstStyle/>
                    <a:p>
                      <a:pPr algn="ctr" fontAlgn="b"/>
                      <a:r>
                        <a:rPr lang="en-ZA" sz="110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ERMELO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612060"/>
                  </a:ext>
                </a:extLst>
              </a:tr>
              <a:tr h="140085">
                <a:tc>
                  <a:txBody>
                    <a:bodyPr/>
                    <a:lstStyle/>
                    <a:p>
                      <a:pPr algn="ctr" fontAlgn="b"/>
                      <a:r>
                        <a:rPr lang="en-ZA" sz="110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DAGGAKRAAL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481789"/>
                  </a:ext>
                </a:extLst>
              </a:tr>
              <a:tr h="140085">
                <a:tc>
                  <a:txBody>
                    <a:bodyPr/>
                    <a:lstStyle/>
                    <a:p>
                      <a:pPr algn="ctr" fontAlgn="b"/>
                      <a:r>
                        <a:rPr lang="en-ZA" sz="110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INTSIKENI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058663"/>
                  </a:ext>
                </a:extLst>
              </a:tr>
              <a:tr h="140085">
                <a:tc>
                  <a:txBody>
                    <a:bodyPr/>
                    <a:lstStyle/>
                    <a:p>
                      <a:pPr algn="ctr" fontAlgn="b"/>
                      <a:r>
                        <a:rPr lang="en-ZA" sz="110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MONDLO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728232"/>
                  </a:ext>
                </a:extLst>
              </a:tr>
              <a:tr h="140085">
                <a:tc>
                  <a:txBody>
                    <a:bodyPr/>
                    <a:lstStyle/>
                    <a:p>
                      <a:pPr algn="ctr" fontAlgn="b"/>
                      <a:r>
                        <a:rPr lang="en-ZA" sz="110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NTABAMHLOPHE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382267"/>
                  </a:ext>
                </a:extLst>
              </a:tr>
              <a:tr h="140085">
                <a:tc>
                  <a:txBody>
                    <a:bodyPr/>
                    <a:lstStyle/>
                    <a:p>
                      <a:pPr algn="ctr" fontAlgn="b"/>
                      <a:r>
                        <a:rPr lang="en-ZA" sz="110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HLOBANE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5909204"/>
                  </a:ext>
                </a:extLst>
              </a:tr>
              <a:tr h="140085">
                <a:tc>
                  <a:txBody>
                    <a:bodyPr/>
                    <a:lstStyle/>
                    <a:p>
                      <a:pPr algn="ctr" fontAlgn="b"/>
                      <a:r>
                        <a:rPr lang="en-ZA" sz="110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MATLALA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5599549"/>
                  </a:ext>
                </a:extLst>
              </a:tr>
              <a:tr h="140085">
                <a:tc>
                  <a:txBody>
                    <a:bodyPr/>
                    <a:lstStyle/>
                    <a:p>
                      <a:pPr algn="ctr" fontAlgn="b"/>
                      <a:r>
                        <a:rPr lang="en-ZA" sz="110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KWAMHLANGA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166675"/>
                  </a:ext>
                </a:extLst>
              </a:tr>
            </a:tbl>
          </a:graphicData>
        </a:graphic>
      </p:graphicFrame>
    </p:spTree>
    <p:extLst>
      <p:ext uri="{BB962C8B-B14F-4D97-AF65-F5344CB8AC3E}">
        <p14:creationId xmlns:p14="http://schemas.microsoft.com/office/powerpoint/2010/main" val="3460823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58400" y="6600985"/>
            <a:ext cx="2133600" cy="365125"/>
          </a:xfrm>
        </p:spPr>
        <p:txBody>
          <a:bodyPr/>
          <a:lstStyle/>
          <a:p>
            <a:fld id="{8BCE3E3E-AAEA-2C4F-AAAF-D5D0D3B13C3A}" type="slidenum">
              <a:rPr lang="en-US" smtClean="0">
                <a:solidFill>
                  <a:prstClr val="black">
                    <a:tint val="75000"/>
                  </a:prstClr>
                </a:solidFill>
              </a:rPr>
              <a:pPr/>
              <a:t>5</a:t>
            </a:fld>
            <a:endParaRPr lang="en-US" dirty="0">
              <a:solidFill>
                <a:prstClr val="black">
                  <a:tint val="75000"/>
                </a:prstClr>
              </a:solidFill>
            </a:endParaRPr>
          </a:p>
        </p:txBody>
      </p:sp>
      <p:sp>
        <p:nvSpPr>
          <p:cNvPr id="8" name="Title 1"/>
          <p:cNvSpPr txBox="1">
            <a:spLocks/>
          </p:cNvSpPr>
          <p:nvPr/>
        </p:nvSpPr>
        <p:spPr>
          <a:xfrm>
            <a:off x="376159" y="6467300"/>
            <a:ext cx="7920880" cy="364524"/>
          </a:xfrm>
          <a:prstGeom prst="rect">
            <a:avLst/>
          </a:prstGeom>
        </p:spPr>
        <p:txBody>
          <a:bodyPr vert="horz" lIns="51435" tIns="25718" rIns="51435" bIns="25718"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en-ZA" sz="1200" b="1" dirty="0">
                <a:solidFill>
                  <a:srgbClr val="F79646">
                    <a:lumMod val="75000"/>
                  </a:srgbClr>
                </a:solidFill>
                <a:latin typeface="Calibri"/>
              </a:rPr>
              <a:t>PER CAPITA (*RATIO PER 100 000 OF THE POPULATION). MID-YEAR POPULATION ESTIMATES, </a:t>
            </a:r>
            <a:r>
              <a:rPr lang="en-ZA" sz="1200" b="1" dirty="0" smtClean="0">
                <a:solidFill>
                  <a:srgbClr val="F79646">
                    <a:lumMod val="75000"/>
                  </a:srgbClr>
                </a:solidFill>
                <a:latin typeface="Calibri"/>
              </a:rPr>
              <a:t>2021 </a:t>
            </a:r>
            <a:r>
              <a:rPr lang="en-ZA" sz="1200" b="1" dirty="0">
                <a:solidFill>
                  <a:srgbClr val="F79646">
                    <a:lumMod val="75000"/>
                  </a:srgbClr>
                </a:solidFill>
                <a:latin typeface="Calibri"/>
              </a:rPr>
              <a:t>SERIES </a:t>
            </a:r>
          </a:p>
        </p:txBody>
      </p:sp>
      <p:sp>
        <p:nvSpPr>
          <p:cNvPr id="10" name="Title 1"/>
          <p:cNvSpPr>
            <a:spLocks noGrp="1"/>
          </p:cNvSpPr>
          <p:nvPr>
            <p:ph type="title"/>
          </p:nvPr>
        </p:nvSpPr>
        <p:spPr>
          <a:xfrm>
            <a:off x="786709" y="380244"/>
            <a:ext cx="6272599" cy="940556"/>
          </a:xfrm>
        </p:spPr>
        <p:txBody>
          <a:bodyPr>
            <a:normAutofit/>
          </a:bodyPr>
          <a:lstStyle/>
          <a:p>
            <a:r>
              <a:rPr lang="en-ZA" sz="2400" dirty="0" smtClean="0"/>
              <a:t>Murder</a:t>
            </a:r>
            <a:br>
              <a:rPr lang="en-ZA" sz="2400" dirty="0" smtClean="0"/>
            </a:br>
            <a:r>
              <a:rPr lang="en-ZA" sz="2400" dirty="0" smtClean="0"/>
              <a:t>PER RATIO: provincial distribution</a:t>
            </a:r>
            <a:endParaRPr lang="en-ZA" sz="2400" dirty="0"/>
          </a:p>
        </p:txBody>
      </p:sp>
      <p:pic>
        <p:nvPicPr>
          <p:cNvPr id="3" name="Picture 2"/>
          <p:cNvPicPr>
            <a:picLocks noChangeAspect="1"/>
          </p:cNvPicPr>
          <p:nvPr/>
        </p:nvPicPr>
        <p:blipFill>
          <a:blip r:embed="rId2"/>
          <a:stretch>
            <a:fillRect/>
          </a:stretch>
        </p:blipFill>
        <p:spPr>
          <a:xfrm>
            <a:off x="786709" y="1320800"/>
            <a:ext cx="11155909" cy="5146500"/>
          </a:xfrm>
          <a:prstGeom prst="rect">
            <a:avLst/>
          </a:prstGeom>
        </p:spPr>
      </p:pic>
    </p:spTree>
    <p:extLst>
      <p:ext uri="{BB962C8B-B14F-4D97-AF65-F5344CB8AC3E}">
        <p14:creationId xmlns:p14="http://schemas.microsoft.com/office/powerpoint/2010/main" val="1259414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587" y="442976"/>
            <a:ext cx="3466592" cy="431365"/>
          </a:xfrm>
        </p:spPr>
        <p:txBody>
          <a:bodyPr/>
          <a:lstStyle/>
          <a:p>
            <a:r>
              <a:rPr lang="en-ZA" sz="2000" dirty="0">
                <a:latin typeface="Arial" panose="020B0604020202020204" pitchFamily="34" charset="0"/>
                <a:cs typeface="Arial" panose="020B0604020202020204" pitchFamily="34" charset="0"/>
              </a:rPr>
              <a:t>Core diversion</a:t>
            </a:r>
          </a:p>
        </p:txBody>
      </p:sp>
      <p:sp>
        <p:nvSpPr>
          <p:cNvPr id="4" name="Slide Number Placeholder 3"/>
          <p:cNvSpPr>
            <a:spLocks noGrp="1"/>
          </p:cNvSpPr>
          <p:nvPr>
            <p:ph type="sldNum" sz="quarter" idx="12"/>
          </p:nvPr>
        </p:nvSpPr>
        <p:spPr>
          <a:xfrm>
            <a:off x="10837333" y="6562143"/>
            <a:ext cx="973667" cy="274320"/>
          </a:xfrm>
        </p:spPr>
        <p:txBody>
          <a:bodyPr/>
          <a:lstStyle/>
          <a:p>
            <a:fld id="{70AAA570-3596-44A9-950A-E638EE719369}" type="slidenum">
              <a:rPr lang="en-ZA" smtClean="0"/>
              <a:pPr/>
              <a:t>50</a:t>
            </a:fld>
            <a:endParaRPr lang="en-ZA" dirty="0"/>
          </a:p>
        </p:txBody>
      </p:sp>
      <p:pic>
        <p:nvPicPr>
          <p:cNvPr id="6" name="Content Placeholder 5"/>
          <p:cNvPicPr>
            <a:picLocks noGrp="1" noChangeAspect="1"/>
          </p:cNvPicPr>
          <p:nvPr>
            <p:ph idx="1"/>
          </p:nvPr>
        </p:nvPicPr>
        <p:blipFill>
          <a:blip r:embed="rId2"/>
          <a:stretch>
            <a:fillRect/>
          </a:stretch>
        </p:blipFill>
        <p:spPr>
          <a:xfrm>
            <a:off x="727586" y="1127124"/>
            <a:ext cx="11281534" cy="5343579"/>
          </a:xfrm>
          <a:prstGeom prst="rect">
            <a:avLst/>
          </a:prstGeom>
        </p:spPr>
      </p:pic>
    </p:spTree>
    <p:extLst>
      <p:ext uri="{BB962C8B-B14F-4D97-AF65-F5344CB8AC3E}">
        <p14:creationId xmlns:p14="http://schemas.microsoft.com/office/powerpoint/2010/main" val="3944484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68" y="493776"/>
            <a:ext cx="4980432" cy="644766"/>
          </a:xfrm>
        </p:spPr>
        <p:txBody>
          <a:bodyPr>
            <a:normAutofit/>
          </a:bodyPr>
          <a:lstStyle/>
          <a:p>
            <a:r>
              <a:rPr lang="en-ZA" sz="2400" dirty="0"/>
              <a:t>PROVINCIAL OVERVIEW </a:t>
            </a:r>
            <a:r>
              <a:rPr lang="en-ZA" sz="2400" dirty="0" smtClean="0"/>
              <a:t>TABLES</a:t>
            </a:r>
            <a:endParaRPr lang="en-ZA" sz="2400" dirty="0"/>
          </a:p>
        </p:txBody>
      </p:sp>
      <p:sp>
        <p:nvSpPr>
          <p:cNvPr id="4" name="Slide Number Placeholder 3"/>
          <p:cNvSpPr>
            <a:spLocks noGrp="1"/>
          </p:cNvSpPr>
          <p:nvPr>
            <p:ph type="sldNum" sz="quarter" idx="12"/>
          </p:nvPr>
        </p:nvSpPr>
        <p:spPr>
          <a:xfrm>
            <a:off x="9911511" y="6492875"/>
            <a:ext cx="2133600" cy="365125"/>
          </a:xfrm>
        </p:spPr>
        <p:txBody>
          <a:bodyPr/>
          <a:lstStyle/>
          <a:p>
            <a:fld id="{8BCE3E3E-AAEA-2C4F-AAAF-D5D0D3B13C3A}" type="slidenum">
              <a:rPr lang="en-US" smtClean="0">
                <a:solidFill>
                  <a:prstClr val="black">
                    <a:tint val="75000"/>
                  </a:prstClr>
                </a:solidFill>
              </a:rPr>
              <a:pPr/>
              <a:t>51</a:t>
            </a:fld>
            <a:endParaRPr lang="en-US" dirty="0">
              <a:solidFill>
                <a:prstClr val="black">
                  <a:tint val="75000"/>
                </a:prstClr>
              </a:solidFill>
            </a:endParaRPr>
          </a:p>
        </p:txBody>
      </p:sp>
      <p:sp>
        <p:nvSpPr>
          <p:cNvPr id="6" name="Title 2"/>
          <p:cNvSpPr txBox="1">
            <a:spLocks/>
          </p:cNvSpPr>
          <p:nvPr/>
        </p:nvSpPr>
        <p:spPr bwMode="auto">
          <a:xfrm>
            <a:off x="1295449" y="1229982"/>
            <a:ext cx="5928311" cy="5115953"/>
          </a:xfrm>
          <a:prstGeom prst="rect">
            <a:avLst/>
          </a:prstGeom>
          <a:solidFill>
            <a:schemeClr val="bg1">
              <a:alpha val="90000"/>
            </a:schemeClr>
          </a:solidFill>
          <a:ln>
            <a:noFill/>
          </a:ln>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0"/>
              </a:spcBef>
              <a:spcAft>
                <a:spcPct val="0"/>
              </a:spcAft>
              <a:defRPr sz="2000" b="1" kern="1200">
                <a:solidFill>
                  <a:schemeClr val="bg1"/>
                </a:solidFill>
                <a:latin typeface="Arial"/>
                <a:ea typeface="+mj-ea"/>
                <a:cs typeface="Arial"/>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273050" lvl="1" indent="-273050" algn="l">
              <a:buFont typeface="Wingdings" panose="05000000000000000000" pitchFamily="2" charset="2"/>
              <a:buChar char="§"/>
            </a:pPr>
            <a:r>
              <a:rPr lang="en-ZA" sz="1800" b="1"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Eastern Cape</a:t>
            </a:r>
          </a:p>
          <a:p>
            <a:pPr marL="273050" lvl="1" indent="-273050" algn="l">
              <a:buFont typeface="Wingdings" panose="05000000000000000000" pitchFamily="2" charset="2"/>
              <a:buChar char="§"/>
            </a:pPr>
            <a:endParaRPr lang="en-ZA" sz="1800" b="1"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1800" b="1"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Free State</a:t>
            </a:r>
          </a:p>
          <a:p>
            <a:pPr marL="273050" lvl="1" indent="-273050" algn="l">
              <a:buFont typeface="Wingdings" panose="05000000000000000000" pitchFamily="2" charset="2"/>
              <a:buChar char="§"/>
            </a:pPr>
            <a:endParaRPr lang="en-ZA" sz="1800" b="1"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1800" b="1"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Gauteng</a:t>
            </a:r>
          </a:p>
          <a:p>
            <a:pPr marL="273050" lvl="1" indent="-273050" algn="l">
              <a:buFont typeface="Wingdings" panose="05000000000000000000" pitchFamily="2" charset="2"/>
              <a:buChar char="§"/>
            </a:pPr>
            <a:endParaRPr lang="en-ZA" sz="1800" b="1"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1800" b="1"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KwaZulu-Natal</a:t>
            </a:r>
          </a:p>
          <a:p>
            <a:pPr marL="273050" lvl="1" indent="-273050" algn="l">
              <a:buFont typeface="Wingdings" panose="05000000000000000000" pitchFamily="2" charset="2"/>
              <a:buChar char="§"/>
            </a:pPr>
            <a:endParaRPr lang="en-ZA" sz="1800" b="1"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1800" b="1"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Limpopo</a:t>
            </a:r>
          </a:p>
          <a:p>
            <a:pPr marL="273050" lvl="1" indent="-273050" algn="l">
              <a:buFont typeface="Wingdings" panose="05000000000000000000" pitchFamily="2" charset="2"/>
              <a:buChar char="§"/>
            </a:pPr>
            <a:endParaRPr lang="en-ZA" sz="1800" b="1"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1800" b="1"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Mpumalanga</a:t>
            </a:r>
          </a:p>
          <a:p>
            <a:pPr marL="273050" lvl="1" indent="-273050" algn="l">
              <a:buFont typeface="Wingdings" panose="05000000000000000000" pitchFamily="2" charset="2"/>
              <a:buChar char="§"/>
            </a:pPr>
            <a:endParaRPr lang="en-ZA" sz="1800" b="1"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1800" b="1"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North West</a:t>
            </a:r>
          </a:p>
          <a:p>
            <a:pPr marL="273050" lvl="1" indent="-273050" algn="l">
              <a:buFont typeface="Wingdings" panose="05000000000000000000" pitchFamily="2" charset="2"/>
              <a:buChar char="§"/>
            </a:pPr>
            <a:endParaRPr lang="en-ZA" sz="1800" b="1"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1800" b="1"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Northern Cape</a:t>
            </a:r>
          </a:p>
          <a:p>
            <a:pPr marL="273050" lvl="1" indent="-273050" algn="l">
              <a:buFont typeface="Wingdings" panose="05000000000000000000" pitchFamily="2" charset="2"/>
              <a:buChar char="§"/>
            </a:pPr>
            <a:endParaRPr lang="en-ZA" sz="1800" b="1"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1800" b="1"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Western Cape</a:t>
            </a:r>
          </a:p>
        </p:txBody>
      </p:sp>
    </p:spTree>
    <p:extLst>
      <p:ext uri="{BB962C8B-B14F-4D97-AF65-F5344CB8AC3E}">
        <p14:creationId xmlns:p14="http://schemas.microsoft.com/office/powerpoint/2010/main" val="3435750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624" y="211592"/>
            <a:ext cx="11030712" cy="872480"/>
          </a:xfrm>
        </p:spPr>
        <p:txBody>
          <a:bodyPr>
            <a:normAutofit/>
          </a:bodyPr>
          <a:lstStyle/>
          <a:p>
            <a:r>
              <a:rPr lang="en-ZA" sz="2400" dirty="0" smtClean="0"/>
              <a:t>EASTERN </a:t>
            </a:r>
            <a:r>
              <a:rPr lang="en-ZA" sz="2400" dirty="0"/>
              <a:t>CAPE</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52</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19074310"/>
              </p:ext>
            </p:extLst>
          </p:nvPr>
        </p:nvGraphicFramePr>
        <p:xfrm>
          <a:off x="801624" y="1219196"/>
          <a:ext cx="11030711" cy="5516250"/>
        </p:xfrm>
        <a:graphic>
          <a:graphicData uri="http://schemas.openxmlformats.org/drawingml/2006/table">
            <a:tbl>
              <a:tblPr/>
              <a:tblGrid>
                <a:gridCol w="4146140">
                  <a:extLst>
                    <a:ext uri="{9D8B030D-6E8A-4147-A177-3AD203B41FA5}">
                      <a16:colId xmlns:a16="http://schemas.microsoft.com/office/drawing/2014/main" val="1786296642"/>
                    </a:ext>
                  </a:extLst>
                </a:gridCol>
                <a:gridCol w="912809">
                  <a:extLst>
                    <a:ext uri="{9D8B030D-6E8A-4147-A177-3AD203B41FA5}">
                      <a16:colId xmlns:a16="http://schemas.microsoft.com/office/drawing/2014/main" val="521340075"/>
                    </a:ext>
                  </a:extLst>
                </a:gridCol>
                <a:gridCol w="912809">
                  <a:extLst>
                    <a:ext uri="{9D8B030D-6E8A-4147-A177-3AD203B41FA5}">
                      <a16:colId xmlns:a16="http://schemas.microsoft.com/office/drawing/2014/main" val="1583860574"/>
                    </a:ext>
                  </a:extLst>
                </a:gridCol>
                <a:gridCol w="901813">
                  <a:extLst>
                    <a:ext uri="{9D8B030D-6E8A-4147-A177-3AD203B41FA5}">
                      <a16:colId xmlns:a16="http://schemas.microsoft.com/office/drawing/2014/main" val="3302247047"/>
                    </a:ext>
                  </a:extLst>
                </a:gridCol>
                <a:gridCol w="934808">
                  <a:extLst>
                    <a:ext uri="{9D8B030D-6E8A-4147-A177-3AD203B41FA5}">
                      <a16:colId xmlns:a16="http://schemas.microsoft.com/office/drawing/2014/main" val="2605871612"/>
                    </a:ext>
                  </a:extLst>
                </a:gridCol>
                <a:gridCol w="945803">
                  <a:extLst>
                    <a:ext uri="{9D8B030D-6E8A-4147-A177-3AD203B41FA5}">
                      <a16:colId xmlns:a16="http://schemas.microsoft.com/office/drawing/2014/main" val="339425203"/>
                    </a:ext>
                  </a:extLst>
                </a:gridCol>
                <a:gridCol w="967800">
                  <a:extLst>
                    <a:ext uri="{9D8B030D-6E8A-4147-A177-3AD203B41FA5}">
                      <a16:colId xmlns:a16="http://schemas.microsoft.com/office/drawing/2014/main" val="1682354751"/>
                    </a:ext>
                  </a:extLst>
                </a:gridCol>
                <a:gridCol w="1308729">
                  <a:extLst>
                    <a:ext uri="{9D8B030D-6E8A-4147-A177-3AD203B41FA5}">
                      <a16:colId xmlns:a16="http://schemas.microsoft.com/office/drawing/2014/main" val="2963138536"/>
                    </a:ext>
                  </a:extLst>
                </a:gridCol>
              </a:tblGrid>
              <a:tr h="661950">
                <a:tc>
                  <a:txBody>
                    <a:bodyPr/>
                    <a:lstStyle/>
                    <a:p>
                      <a:pPr algn="ctr" fontAlgn="ctr"/>
                      <a:r>
                        <a:rPr lang="en-ZA" sz="1400" b="1" i="0" u="none" strike="noStrike" dirty="0">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31181195"/>
                  </a:ext>
                </a:extLst>
              </a:tr>
              <a:tr h="220650">
                <a:tc gridSpan="8">
                  <a:txBody>
                    <a:bodyPr/>
                    <a:lstStyle/>
                    <a:p>
                      <a:pPr algn="ctr" fontAlgn="b"/>
                      <a:r>
                        <a:rPr lang="en-ZA" sz="1400" b="1" i="0" u="none" strike="noStrike">
                          <a:solidFill>
                            <a:srgbClr val="000000"/>
                          </a:solidFill>
                          <a:effectLst/>
                          <a:latin typeface="Calibri" panose="020F0502020204030204" pitchFamily="34" charset="0"/>
                        </a:rPr>
                        <a:t>CONTACT CRIMES ( CRIMES AGAINST THE  PERSON)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36822600"/>
                  </a:ext>
                </a:extLst>
              </a:tr>
              <a:tr h="220650">
                <a:tc>
                  <a:txBody>
                    <a:bodyPr/>
                    <a:lstStyle/>
                    <a:p>
                      <a:pPr algn="l" fontAlgn="ctr"/>
                      <a:r>
                        <a:rPr lang="en-ZA" sz="1400" b="0" i="0" u="none" strike="noStrike">
                          <a:solidFill>
                            <a:srgbClr val="000000"/>
                          </a:solidFill>
                          <a:effectLst/>
                          <a:latin typeface="Calibri" panose="020F0502020204030204" pitchFamily="34" charset="0"/>
                        </a:rPr>
                        <a:t>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96123272"/>
                  </a:ext>
                </a:extLst>
              </a:tr>
              <a:tr h="220650">
                <a:tc>
                  <a:txBody>
                    <a:bodyPr/>
                    <a:lstStyle/>
                    <a:p>
                      <a:pPr algn="l" fontAlgn="ctr"/>
                      <a:r>
                        <a:rPr lang="en-ZA" sz="1400" b="0" i="0" u="none" strike="noStrike">
                          <a:solidFill>
                            <a:srgbClr val="000000"/>
                          </a:solidFill>
                          <a:effectLst/>
                          <a:latin typeface="Calibri" panose="020F0502020204030204" pitchFamily="34" charset="0"/>
                        </a:rPr>
                        <a:t>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32896734"/>
                  </a:ext>
                </a:extLst>
              </a:tr>
              <a:tr h="220650">
                <a:tc>
                  <a:txBody>
                    <a:bodyPr/>
                    <a:lstStyle/>
                    <a:p>
                      <a:pPr algn="l" fontAlgn="ctr"/>
                      <a:r>
                        <a:rPr lang="en-ZA" sz="1400" b="0" i="0" u="none" strike="noStrike">
                          <a:solidFill>
                            <a:srgbClr val="000000"/>
                          </a:solidFill>
                          <a:effectLst/>
                          <a:latin typeface="Calibri" panose="020F0502020204030204" pitchFamily="34" charset="0"/>
                        </a:rPr>
                        <a:t>Attempted 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204131542"/>
                  </a:ext>
                </a:extLst>
              </a:tr>
              <a:tr h="220650">
                <a:tc>
                  <a:txBody>
                    <a:bodyPr/>
                    <a:lstStyle/>
                    <a:p>
                      <a:pPr algn="l" fontAlgn="ctr"/>
                      <a:r>
                        <a:rPr lang="en-ZA" sz="1400" b="0" i="0" u="none" strike="noStrike">
                          <a:solidFill>
                            <a:srgbClr val="000000"/>
                          </a:solidFill>
                          <a:effectLst/>
                          <a:latin typeface="Calibri" panose="020F0502020204030204" pitchFamily="34" charset="0"/>
                        </a:rPr>
                        <a:t>Assault with the intent to inflict grievous bodily harm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4 935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5 047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875433420"/>
                  </a:ext>
                </a:extLst>
              </a:tr>
              <a:tr h="220650">
                <a:tc>
                  <a:txBody>
                    <a:bodyPr/>
                    <a:lstStyle/>
                    <a:p>
                      <a:pPr algn="l" fontAlgn="ctr"/>
                      <a:r>
                        <a:rPr lang="en-ZA" sz="1400" b="0" i="0" u="none" strike="noStrike">
                          <a:solidFill>
                            <a:srgbClr val="000000"/>
                          </a:solidFill>
                          <a:effectLst/>
                          <a:latin typeface="Calibri" panose="020F0502020204030204" pitchFamily="34" charset="0"/>
                        </a:rPr>
                        <a:t>Common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2 948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3 076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699183394"/>
                  </a:ext>
                </a:extLst>
              </a:tr>
              <a:tr h="220650">
                <a:tc>
                  <a:txBody>
                    <a:bodyPr/>
                    <a:lstStyle/>
                    <a:p>
                      <a:pPr algn="l" fontAlgn="ctr"/>
                      <a:r>
                        <a:rPr lang="en-ZA" sz="1400" b="0" i="0" u="none" strike="noStrike">
                          <a:solidFill>
                            <a:srgbClr val="000000"/>
                          </a:solidFill>
                          <a:effectLst/>
                          <a:latin typeface="Calibri" panose="020F0502020204030204" pitchFamily="34" charset="0"/>
                        </a:rPr>
                        <a:t>Common robbery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412756300"/>
                  </a:ext>
                </a:extLst>
              </a:tr>
              <a:tr h="220650">
                <a:tc>
                  <a:txBody>
                    <a:bodyPr/>
                    <a:lstStyle/>
                    <a:p>
                      <a:pPr algn="l" fontAlgn="ctr"/>
                      <a:r>
                        <a:rPr lang="en-ZA" sz="1400" b="0" i="0" u="none" strike="noStrike">
                          <a:solidFill>
                            <a:srgbClr val="000000"/>
                          </a:solidFill>
                          <a:effectLst/>
                          <a:latin typeface="Calibri" panose="020F0502020204030204" pitchFamily="34" charset="0"/>
                        </a:rPr>
                        <a:t>Robbery with aggravating circumstances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3 635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3 042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13177927"/>
                  </a:ext>
                </a:extLst>
              </a:tr>
              <a:tr h="220650">
                <a:tc>
                  <a:txBody>
                    <a:bodyPr/>
                    <a:lstStyle/>
                    <a:p>
                      <a:pPr algn="l" fontAlgn="ctr"/>
                      <a:r>
                        <a:rPr lang="en-ZA" sz="1400" b="1" i="0" u="none" strike="noStrike">
                          <a:solidFill>
                            <a:srgbClr val="000000"/>
                          </a:solidFill>
                          <a:effectLst/>
                          <a:latin typeface="Calibri" panose="020F0502020204030204" pitchFamily="34" charset="0"/>
                        </a:rPr>
                        <a:t>Total Contact Crimes (Crimes against the person)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16 521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17 069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14 981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15 176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17 845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2 669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414358213"/>
                  </a:ext>
                </a:extLst>
              </a:tr>
              <a:tr h="220650">
                <a:tc gridSpan="8">
                  <a:txBody>
                    <a:bodyPr/>
                    <a:lstStyle/>
                    <a:p>
                      <a:pPr algn="ctr" fontAlgn="b"/>
                      <a:r>
                        <a:rPr lang="en-ZA" sz="1400" b="1" i="0" u="none" strike="noStrike">
                          <a:solidFill>
                            <a:srgbClr val="000000"/>
                          </a:solidFill>
                          <a:effectLst/>
                          <a:latin typeface="Calibri" panose="020F0502020204030204" pitchFamily="34" charset="0"/>
                        </a:rPr>
                        <a:t>Total Sexual Offences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32723187"/>
                  </a:ext>
                </a:extLst>
              </a:tr>
              <a:tr h="220650">
                <a:tc>
                  <a:txBody>
                    <a:bodyPr/>
                    <a:lstStyle/>
                    <a:p>
                      <a:pPr algn="l" fontAlgn="ctr"/>
                      <a:r>
                        <a:rPr lang="en-ZA" sz="1400" b="0" i="0" u="none" strike="noStrike">
                          <a:solidFill>
                            <a:srgbClr val="000000"/>
                          </a:solidFill>
                          <a:effectLst/>
                          <a:latin typeface="Calibri" panose="020F0502020204030204" pitchFamily="34" charset="0"/>
                        </a:rPr>
                        <a:t>Rape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67895227"/>
                  </a:ext>
                </a:extLst>
              </a:tr>
              <a:tr h="220650">
                <a:tc>
                  <a:txBody>
                    <a:bodyPr/>
                    <a:lstStyle/>
                    <a:p>
                      <a:pPr algn="l" fontAlgn="ctr"/>
                      <a:r>
                        <a:rPr lang="en-ZA" sz="1400" b="0" i="0" u="none" strike="noStrike">
                          <a:solidFill>
                            <a:srgbClr val="000000"/>
                          </a:solidFill>
                          <a:effectLst/>
                          <a:latin typeface="Calibri" panose="020F0502020204030204" pitchFamily="34" charset="0"/>
                        </a:rPr>
                        <a:t>Sexual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245717489"/>
                  </a:ext>
                </a:extLst>
              </a:tr>
              <a:tr h="220650">
                <a:tc>
                  <a:txBody>
                    <a:bodyPr/>
                    <a:lstStyle/>
                    <a:p>
                      <a:pPr algn="l" fontAlgn="ctr"/>
                      <a:r>
                        <a:rPr lang="en-ZA" sz="1400" b="0" i="0" u="none" strike="noStrike">
                          <a:solidFill>
                            <a:srgbClr val="000000"/>
                          </a:solidFill>
                          <a:effectLst/>
                          <a:latin typeface="Calibri" panose="020F0502020204030204" pitchFamily="34" charset="0"/>
                        </a:rPr>
                        <a:t>Attempted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713027213"/>
                  </a:ext>
                </a:extLst>
              </a:tr>
              <a:tr h="220650">
                <a:tc>
                  <a:txBody>
                    <a:bodyPr/>
                    <a:lstStyle/>
                    <a:p>
                      <a:pPr algn="l" fontAlgn="ctr"/>
                      <a:r>
                        <a:rPr lang="en-ZA" sz="1400" b="0" i="0" u="none" strike="noStrike">
                          <a:solidFill>
                            <a:srgbClr val="000000"/>
                          </a:solidFill>
                          <a:effectLst/>
                          <a:latin typeface="Calibri" panose="020F0502020204030204" pitchFamily="34" charset="0"/>
                        </a:rPr>
                        <a:t>Contact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410698209"/>
                  </a:ext>
                </a:extLst>
              </a:tr>
              <a:tr h="220650">
                <a:tc>
                  <a:txBody>
                    <a:bodyPr/>
                    <a:lstStyle/>
                    <a:p>
                      <a:pPr algn="l" fontAlgn="ctr"/>
                      <a:r>
                        <a:rPr lang="en-ZA" sz="1400" b="1" i="0" u="none" strike="noStrike">
                          <a:solidFill>
                            <a:srgbClr val="000000"/>
                          </a:solidFill>
                          <a:effectLst/>
                          <a:latin typeface="Calibri" panose="020F0502020204030204" pitchFamily="34" charset="0"/>
                        </a:rPr>
                        <a:t>Total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2 093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1 762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1 829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78158921"/>
                  </a:ext>
                </a:extLst>
              </a:tr>
              <a:tr h="220650">
                <a:tc gridSpan="8">
                  <a:txBody>
                    <a:bodyPr/>
                    <a:lstStyle/>
                    <a:p>
                      <a:pPr algn="ctr" fontAlgn="b"/>
                      <a:r>
                        <a:rPr lang="en-ZA" sz="1400" b="1" i="0" u="none" strike="noStrike">
                          <a:solidFill>
                            <a:srgbClr val="000000"/>
                          </a:solidFill>
                          <a:effectLst/>
                          <a:latin typeface="Calibri" panose="020F0502020204030204" pitchFamily="34" charset="0"/>
                        </a:rPr>
                        <a:t>SOME SUBCATEGORIES OF AGGRAVATED ROBBERY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39156928"/>
                  </a:ext>
                </a:extLst>
              </a:tr>
              <a:tr h="220650">
                <a:tc>
                  <a:txBody>
                    <a:bodyPr/>
                    <a:lstStyle/>
                    <a:p>
                      <a:pPr algn="l" fontAlgn="ctr"/>
                      <a:r>
                        <a:rPr lang="en-ZA" sz="1400" b="0" i="0" u="none" strike="noStrike">
                          <a:solidFill>
                            <a:srgbClr val="000000"/>
                          </a:solidFill>
                          <a:effectLst/>
                          <a:latin typeface="Calibri" panose="020F0502020204030204" pitchFamily="34" charset="0"/>
                        </a:rPr>
                        <a:t>Carjacking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294</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59905009"/>
                  </a:ext>
                </a:extLst>
              </a:tr>
              <a:tr h="220650">
                <a:tc>
                  <a:txBody>
                    <a:bodyPr/>
                    <a:lstStyle/>
                    <a:p>
                      <a:pPr algn="l" fontAlgn="ctr"/>
                      <a:r>
                        <a:rPr lang="en-ZA" sz="1400" b="0" i="0" u="none" strike="noStrike">
                          <a:solidFill>
                            <a:srgbClr val="000000"/>
                          </a:solidFill>
                          <a:effectLst/>
                          <a:latin typeface="Calibri" panose="020F0502020204030204" pitchFamily="34" charset="0"/>
                        </a:rPr>
                        <a:t>Robbery at 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554</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63888305"/>
                  </a:ext>
                </a:extLst>
              </a:tr>
              <a:tr h="220650">
                <a:tc>
                  <a:txBody>
                    <a:bodyPr/>
                    <a:lstStyle/>
                    <a:p>
                      <a:pPr algn="l" fontAlgn="ctr"/>
                      <a:r>
                        <a:rPr lang="en-ZA" sz="1400" b="0" i="0" u="none" strike="noStrike">
                          <a:solidFill>
                            <a:srgbClr val="000000"/>
                          </a:solidFill>
                          <a:effectLst/>
                          <a:latin typeface="Calibri" panose="020F0502020204030204" pitchFamily="34" charset="0"/>
                        </a:rPr>
                        <a:t>Robbery at non-residential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653</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873827629"/>
                  </a:ext>
                </a:extLst>
              </a:tr>
              <a:tr h="220650">
                <a:tc>
                  <a:txBody>
                    <a:bodyPr/>
                    <a:lstStyle/>
                    <a:p>
                      <a:pPr algn="l" fontAlgn="ctr"/>
                      <a:r>
                        <a:rPr lang="en-ZA" sz="1400" b="0" i="0" u="none" strike="noStrike">
                          <a:solidFill>
                            <a:srgbClr val="000000"/>
                          </a:solidFill>
                          <a:effectLst/>
                          <a:latin typeface="Calibri" panose="020F0502020204030204" pitchFamily="34" charset="0"/>
                        </a:rPr>
                        <a:t>Robbery of cash in transit</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775332541"/>
                  </a:ext>
                </a:extLst>
              </a:tr>
              <a:tr h="220650">
                <a:tc>
                  <a:txBody>
                    <a:bodyPr/>
                    <a:lstStyle/>
                    <a:p>
                      <a:pPr algn="l" fontAlgn="ctr"/>
                      <a:r>
                        <a:rPr lang="en-ZA" sz="1400" b="0" i="0" u="none" strike="noStrike">
                          <a:solidFill>
                            <a:srgbClr val="000000"/>
                          </a:solidFill>
                          <a:effectLst/>
                          <a:latin typeface="Calibri" panose="020F0502020204030204" pitchFamily="34" charset="0"/>
                        </a:rPr>
                        <a:t>Bank robbery</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548360155"/>
                  </a:ext>
                </a:extLst>
              </a:tr>
              <a:tr h="220650">
                <a:tc>
                  <a:txBody>
                    <a:bodyPr/>
                    <a:lstStyle/>
                    <a:p>
                      <a:pPr algn="l" fontAlgn="ctr"/>
                      <a:r>
                        <a:rPr lang="en-ZA" sz="1400" b="0" i="0" u="none" strike="noStrike">
                          <a:solidFill>
                            <a:srgbClr val="000000"/>
                          </a:solidFill>
                          <a:effectLst/>
                          <a:latin typeface="Calibri" panose="020F0502020204030204" pitchFamily="34" charset="0"/>
                        </a:rPr>
                        <a:t>Truck hijacking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30644615"/>
                  </a:ext>
                </a:extLst>
              </a:tr>
            </a:tbl>
          </a:graphicData>
        </a:graphic>
      </p:graphicFrame>
    </p:spTree>
    <p:extLst>
      <p:ext uri="{BB962C8B-B14F-4D97-AF65-F5344CB8AC3E}">
        <p14:creationId xmlns:p14="http://schemas.microsoft.com/office/powerpoint/2010/main" val="1532913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624" y="191272"/>
            <a:ext cx="11030712" cy="872480"/>
          </a:xfrm>
        </p:spPr>
        <p:txBody>
          <a:bodyPr>
            <a:normAutofit/>
          </a:bodyPr>
          <a:lstStyle/>
          <a:p>
            <a:r>
              <a:rPr lang="en-ZA" sz="2400" dirty="0" smtClean="0"/>
              <a:t>EASTERN </a:t>
            </a:r>
            <a:r>
              <a:rPr lang="en-ZA" sz="2400" dirty="0"/>
              <a:t>CAPE</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53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93433568"/>
              </p:ext>
            </p:extLst>
          </p:nvPr>
        </p:nvGraphicFramePr>
        <p:xfrm>
          <a:off x="801625" y="1205123"/>
          <a:ext cx="11030711" cy="5547360"/>
        </p:xfrm>
        <a:graphic>
          <a:graphicData uri="http://schemas.openxmlformats.org/drawingml/2006/table">
            <a:tbl>
              <a:tblPr/>
              <a:tblGrid>
                <a:gridCol w="4146140">
                  <a:extLst>
                    <a:ext uri="{9D8B030D-6E8A-4147-A177-3AD203B41FA5}">
                      <a16:colId xmlns:a16="http://schemas.microsoft.com/office/drawing/2014/main" val="1786296642"/>
                    </a:ext>
                  </a:extLst>
                </a:gridCol>
                <a:gridCol w="912809">
                  <a:extLst>
                    <a:ext uri="{9D8B030D-6E8A-4147-A177-3AD203B41FA5}">
                      <a16:colId xmlns:a16="http://schemas.microsoft.com/office/drawing/2014/main" val="521340075"/>
                    </a:ext>
                  </a:extLst>
                </a:gridCol>
                <a:gridCol w="912809">
                  <a:extLst>
                    <a:ext uri="{9D8B030D-6E8A-4147-A177-3AD203B41FA5}">
                      <a16:colId xmlns:a16="http://schemas.microsoft.com/office/drawing/2014/main" val="1583860574"/>
                    </a:ext>
                  </a:extLst>
                </a:gridCol>
                <a:gridCol w="901813">
                  <a:extLst>
                    <a:ext uri="{9D8B030D-6E8A-4147-A177-3AD203B41FA5}">
                      <a16:colId xmlns:a16="http://schemas.microsoft.com/office/drawing/2014/main" val="3302247047"/>
                    </a:ext>
                  </a:extLst>
                </a:gridCol>
                <a:gridCol w="934808">
                  <a:extLst>
                    <a:ext uri="{9D8B030D-6E8A-4147-A177-3AD203B41FA5}">
                      <a16:colId xmlns:a16="http://schemas.microsoft.com/office/drawing/2014/main" val="2605871612"/>
                    </a:ext>
                  </a:extLst>
                </a:gridCol>
                <a:gridCol w="945803">
                  <a:extLst>
                    <a:ext uri="{9D8B030D-6E8A-4147-A177-3AD203B41FA5}">
                      <a16:colId xmlns:a16="http://schemas.microsoft.com/office/drawing/2014/main" val="339425203"/>
                    </a:ext>
                  </a:extLst>
                </a:gridCol>
                <a:gridCol w="967800">
                  <a:extLst>
                    <a:ext uri="{9D8B030D-6E8A-4147-A177-3AD203B41FA5}">
                      <a16:colId xmlns:a16="http://schemas.microsoft.com/office/drawing/2014/main" val="1682354751"/>
                    </a:ext>
                  </a:extLst>
                </a:gridCol>
                <a:gridCol w="1308729">
                  <a:extLst>
                    <a:ext uri="{9D8B030D-6E8A-4147-A177-3AD203B41FA5}">
                      <a16:colId xmlns:a16="http://schemas.microsoft.com/office/drawing/2014/main" val="2963138536"/>
                    </a:ext>
                  </a:extLst>
                </a:gridCol>
              </a:tblGrid>
              <a:tr h="606156">
                <a:tc>
                  <a:txBody>
                    <a:bodyPr/>
                    <a:lstStyle/>
                    <a:p>
                      <a:pPr algn="ctr" fontAlgn="ctr"/>
                      <a:r>
                        <a:rPr lang="en-ZA" sz="1400" b="1" i="0" u="none" strike="noStrike" dirty="0">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31181195"/>
                  </a:ext>
                </a:extLst>
              </a:tr>
              <a:tr h="202052">
                <a:tc gridSpan="8">
                  <a:txBody>
                    <a:bodyPr/>
                    <a:lstStyle/>
                    <a:p>
                      <a:pPr algn="ctr" fontAlgn="b"/>
                      <a:r>
                        <a:rPr lang="en-ZA" sz="1400" b="1" i="0" u="none" strike="noStrike" dirty="0">
                          <a:solidFill>
                            <a:srgbClr val="000000"/>
                          </a:solidFill>
                          <a:effectLst/>
                          <a:latin typeface="Calibri" panose="020F0502020204030204" pitchFamily="34" charset="0"/>
                        </a:rPr>
                        <a:t>CONTACT-RELATED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73088361"/>
                  </a:ext>
                </a:extLst>
              </a:tr>
              <a:tr h="202052">
                <a:tc>
                  <a:txBody>
                    <a:bodyPr/>
                    <a:lstStyle/>
                    <a:p>
                      <a:pPr algn="l" fontAlgn="ctr"/>
                      <a:r>
                        <a:rPr lang="en-ZA" sz="1400" b="0" i="0" u="none" strike="noStrike">
                          <a:solidFill>
                            <a:srgbClr val="000000"/>
                          </a:solidFill>
                          <a:effectLst/>
                          <a:latin typeface="Calibri" panose="020F0502020204030204" pitchFamily="34" charset="0"/>
                        </a:rPr>
                        <a:t>Arson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91040437"/>
                  </a:ext>
                </a:extLst>
              </a:tr>
              <a:tr h="202052">
                <a:tc>
                  <a:txBody>
                    <a:bodyPr/>
                    <a:lstStyle/>
                    <a:p>
                      <a:pPr algn="l" fontAlgn="ctr"/>
                      <a:r>
                        <a:rPr lang="en-ZA" sz="1400" b="0" i="0" u="none" strike="noStrike">
                          <a:solidFill>
                            <a:srgbClr val="000000"/>
                          </a:solidFill>
                          <a:effectLst/>
                          <a:latin typeface="Calibri" panose="020F0502020204030204" pitchFamily="34" charset="0"/>
                        </a:rPr>
                        <a:t>Malicious damage to property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3 047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2 928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3 294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033172934"/>
                  </a:ext>
                </a:extLst>
              </a:tr>
              <a:tr h="202052">
                <a:tc>
                  <a:txBody>
                    <a:bodyPr/>
                    <a:lstStyle/>
                    <a:p>
                      <a:pPr algn="l" fontAlgn="ctr"/>
                      <a:r>
                        <a:rPr lang="en-ZA" sz="1400" b="1" i="0" u="none" strike="noStrike">
                          <a:solidFill>
                            <a:srgbClr val="000000"/>
                          </a:solidFill>
                          <a:effectLst/>
                          <a:latin typeface="Calibri" panose="020F0502020204030204" pitchFamily="34" charset="0"/>
                        </a:rPr>
                        <a:t>Total Contact-Related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2 966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3 066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14499102"/>
                  </a:ext>
                </a:extLst>
              </a:tr>
              <a:tr h="202052">
                <a:tc gridSpan="8">
                  <a:txBody>
                    <a:bodyPr/>
                    <a:lstStyle/>
                    <a:p>
                      <a:pPr algn="ctr" fontAlgn="b"/>
                      <a:r>
                        <a:rPr lang="en-ZA" sz="1400" b="1" i="0" u="none" strike="noStrike">
                          <a:solidFill>
                            <a:srgbClr val="000000"/>
                          </a:solidFill>
                          <a:effectLst/>
                          <a:latin typeface="Calibri" panose="020F0502020204030204" pitchFamily="34" charset="0"/>
                        </a:rPr>
                        <a:t>PROPERTY-RELATED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36370653"/>
                  </a:ext>
                </a:extLst>
              </a:tr>
              <a:tr h="202052">
                <a:tc>
                  <a:txBody>
                    <a:bodyPr/>
                    <a:lstStyle/>
                    <a:p>
                      <a:pPr algn="l" fontAlgn="ctr"/>
                      <a:r>
                        <a:rPr lang="en-ZA" sz="1400" b="0" i="0" u="none" strike="noStrike">
                          <a:solidFill>
                            <a:srgbClr val="000000"/>
                          </a:solidFill>
                          <a:effectLst/>
                          <a:latin typeface="Calibri" panose="020F0502020204030204" pitchFamily="34" charset="0"/>
                        </a:rPr>
                        <a:t>Burglary at non-residential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13650291"/>
                  </a:ext>
                </a:extLst>
              </a:tr>
              <a:tr h="202052">
                <a:tc>
                  <a:txBody>
                    <a:bodyPr/>
                    <a:lstStyle/>
                    <a:p>
                      <a:pPr algn="l" fontAlgn="ctr"/>
                      <a:r>
                        <a:rPr lang="en-ZA" sz="1400" b="0" i="0" u="none" strike="noStrike">
                          <a:solidFill>
                            <a:srgbClr val="000000"/>
                          </a:solidFill>
                          <a:effectLst/>
                          <a:latin typeface="Calibri" panose="020F0502020204030204" pitchFamily="34" charset="0"/>
                        </a:rPr>
                        <a:t>Burglary at 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5 784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4 352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4 831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011097815"/>
                  </a:ext>
                </a:extLst>
              </a:tr>
              <a:tr h="202052">
                <a:tc>
                  <a:txBody>
                    <a:bodyPr/>
                    <a:lstStyle/>
                    <a:p>
                      <a:pPr algn="l" fontAlgn="ctr"/>
                      <a:r>
                        <a:rPr lang="en-ZA" sz="1400" b="0" i="0" u="none" strike="noStrike">
                          <a:solidFill>
                            <a:srgbClr val="000000"/>
                          </a:solidFill>
                          <a:effectLst/>
                          <a:latin typeface="Calibri" panose="020F0502020204030204" pitchFamily="34" charset="0"/>
                        </a:rPr>
                        <a:t>Theft of motor vehicle and motorcycle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75918556"/>
                  </a:ext>
                </a:extLst>
              </a:tr>
              <a:tr h="202052">
                <a:tc>
                  <a:txBody>
                    <a:bodyPr/>
                    <a:lstStyle/>
                    <a:p>
                      <a:pPr algn="l" fontAlgn="ctr"/>
                      <a:r>
                        <a:rPr lang="en-ZA" sz="1400" b="0" i="0" u="none" strike="noStrike">
                          <a:solidFill>
                            <a:srgbClr val="000000"/>
                          </a:solidFill>
                          <a:effectLst/>
                          <a:latin typeface="Calibri" panose="020F0502020204030204" pitchFamily="34" charset="0"/>
                        </a:rPr>
                        <a:t>Theft out of or from motor vehicle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396936307"/>
                  </a:ext>
                </a:extLst>
              </a:tr>
              <a:tr h="202052">
                <a:tc>
                  <a:txBody>
                    <a:bodyPr/>
                    <a:lstStyle/>
                    <a:p>
                      <a:pPr algn="l" fontAlgn="ctr"/>
                      <a:r>
                        <a:rPr lang="en-ZA" sz="1400" b="0" i="0" u="none" strike="noStrike">
                          <a:solidFill>
                            <a:srgbClr val="000000"/>
                          </a:solidFill>
                          <a:effectLst/>
                          <a:latin typeface="Calibri" panose="020F0502020204030204" pitchFamily="34" charset="0"/>
                        </a:rPr>
                        <a:t>Stock-theft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49774148"/>
                  </a:ext>
                </a:extLst>
              </a:tr>
              <a:tr h="202052">
                <a:tc>
                  <a:txBody>
                    <a:bodyPr/>
                    <a:lstStyle/>
                    <a:p>
                      <a:pPr algn="l" fontAlgn="ctr"/>
                      <a:r>
                        <a:rPr lang="en-ZA" sz="1400" b="1" i="0" u="none" strike="noStrike">
                          <a:solidFill>
                            <a:srgbClr val="000000"/>
                          </a:solidFill>
                          <a:effectLst/>
                          <a:latin typeface="Calibri" panose="020F0502020204030204" pitchFamily="34" charset="0"/>
                        </a:rPr>
                        <a:t>Total Property-Related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13 395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12 934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11 448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9 880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11 365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1 485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61408735"/>
                  </a:ext>
                </a:extLst>
              </a:tr>
              <a:tr h="202052">
                <a:tc gridSpan="8">
                  <a:txBody>
                    <a:bodyPr/>
                    <a:lstStyle/>
                    <a:p>
                      <a:pPr algn="ctr" fontAlgn="b"/>
                      <a:r>
                        <a:rPr lang="en-ZA" sz="1400" b="1" i="0" u="none" strike="noStrike">
                          <a:solidFill>
                            <a:srgbClr val="000000"/>
                          </a:solidFill>
                          <a:effectLst/>
                          <a:latin typeface="Calibri" panose="020F0502020204030204" pitchFamily="34" charset="0"/>
                        </a:rPr>
                        <a:t>OTHER SERIOUS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394289098"/>
                  </a:ext>
                </a:extLst>
              </a:tr>
              <a:tr h="202052">
                <a:tc>
                  <a:txBody>
                    <a:bodyPr/>
                    <a:lstStyle/>
                    <a:p>
                      <a:pPr algn="l" fontAlgn="ctr"/>
                      <a:r>
                        <a:rPr lang="en-ZA" sz="1400" b="0" i="0" u="none" strike="noStrike">
                          <a:solidFill>
                            <a:srgbClr val="000000"/>
                          </a:solidFill>
                          <a:effectLst/>
                          <a:latin typeface="Calibri" panose="020F0502020204030204" pitchFamily="34" charset="0"/>
                        </a:rPr>
                        <a:t>All theft not mentioned elsewhere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5 511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5 684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6 666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03670180"/>
                  </a:ext>
                </a:extLst>
              </a:tr>
              <a:tr h="202052">
                <a:tc>
                  <a:txBody>
                    <a:bodyPr/>
                    <a:lstStyle/>
                    <a:p>
                      <a:pPr algn="l" fontAlgn="ctr"/>
                      <a:r>
                        <a:rPr lang="en-ZA" sz="1400" b="0" i="0" u="none" strike="noStrike">
                          <a:solidFill>
                            <a:srgbClr val="000000"/>
                          </a:solidFill>
                          <a:effectLst/>
                          <a:latin typeface="Calibri" panose="020F0502020204030204" pitchFamily="34" charset="0"/>
                        </a:rPr>
                        <a:t>Commercial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2 696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79887665"/>
                  </a:ext>
                </a:extLst>
              </a:tr>
              <a:tr h="202052">
                <a:tc>
                  <a:txBody>
                    <a:bodyPr/>
                    <a:lstStyle/>
                    <a:p>
                      <a:pPr algn="l" fontAlgn="ctr"/>
                      <a:r>
                        <a:rPr lang="en-ZA" sz="1400" b="0" i="0" u="none" strike="noStrike">
                          <a:solidFill>
                            <a:srgbClr val="000000"/>
                          </a:solidFill>
                          <a:effectLst/>
                          <a:latin typeface="Calibri" panose="020F0502020204030204" pitchFamily="34" charset="0"/>
                        </a:rPr>
                        <a:t>Shoplifting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157337285"/>
                  </a:ext>
                </a:extLst>
              </a:tr>
              <a:tr h="202052">
                <a:tc>
                  <a:txBody>
                    <a:bodyPr/>
                    <a:lstStyle/>
                    <a:p>
                      <a:pPr algn="l" fontAlgn="ctr"/>
                      <a:r>
                        <a:rPr lang="en-ZA" sz="1400" b="1" i="0" u="none" strike="noStrike">
                          <a:solidFill>
                            <a:srgbClr val="000000"/>
                          </a:solidFill>
                          <a:effectLst/>
                          <a:latin typeface="Calibri" panose="020F0502020204030204" pitchFamily="34" charset="0"/>
                        </a:rPr>
                        <a:t>Total Other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9 054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9 506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8 668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9 187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10 356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197783199"/>
                  </a:ext>
                </a:extLst>
              </a:tr>
              <a:tr h="202052">
                <a:tc>
                  <a:txBody>
                    <a:bodyPr/>
                    <a:lstStyle/>
                    <a:p>
                      <a:pPr algn="l" fontAlgn="ctr"/>
                      <a:r>
                        <a:rPr lang="en-ZA" sz="1400" b="1" i="0" u="none" strike="noStrike">
                          <a:solidFill>
                            <a:srgbClr val="000000"/>
                          </a:solidFill>
                          <a:effectLst/>
                          <a:latin typeface="Calibri" panose="020F0502020204030204" pitchFamily="34" charset="0"/>
                        </a:rPr>
                        <a:t>Total 17 Community Reported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41 936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42 752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38 208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37 309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43 028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5 719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079722625"/>
                  </a:ext>
                </a:extLst>
              </a:tr>
              <a:tr h="202052">
                <a:tc gridSpan="8">
                  <a:txBody>
                    <a:bodyPr/>
                    <a:lstStyle/>
                    <a:p>
                      <a:pPr algn="ctr" fontAlgn="b"/>
                      <a:r>
                        <a:rPr lang="en-ZA" sz="1400" b="1" i="0" u="none" strike="noStrike">
                          <a:solidFill>
                            <a:srgbClr val="000000"/>
                          </a:solidFill>
                          <a:effectLst/>
                          <a:latin typeface="Calibri" panose="020F0502020204030204" pitchFamily="34" charset="0"/>
                        </a:rPr>
                        <a:t>CRIME DETECTED AS A RESULT OF POLICE ACTION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2528757"/>
                  </a:ext>
                </a:extLst>
              </a:tr>
              <a:tr h="202052">
                <a:tc>
                  <a:txBody>
                    <a:bodyPr/>
                    <a:lstStyle/>
                    <a:p>
                      <a:pPr algn="l" fontAlgn="ctr"/>
                      <a:r>
                        <a:rPr lang="en-ZA" sz="1400" b="0" i="0" u="none" strike="noStrike">
                          <a:solidFill>
                            <a:srgbClr val="000000"/>
                          </a:solidFill>
                          <a:effectLst/>
                          <a:latin typeface="Calibri" panose="020F0502020204030204" pitchFamily="34" charset="0"/>
                        </a:rPr>
                        <a:t>Illegal possession of firearms and ammunition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484206107"/>
                  </a:ext>
                </a:extLst>
              </a:tr>
              <a:tr h="202052">
                <a:tc>
                  <a:txBody>
                    <a:bodyPr/>
                    <a:lstStyle/>
                    <a:p>
                      <a:pPr algn="l" fontAlgn="ctr"/>
                      <a:r>
                        <a:rPr lang="en-ZA" sz="1400" b="0" i="0" u="none" strike="noStrike">
                          <a:solidFill>
                            <a:srgbClr val="000000"/>
                          </a:solidFill>
                          <a:effectLst/>
                          <a:latin typeface="Calibri" panose="020F0502020204030204" pitchFamily="34" charset="0"/>
                        </a:rPr>
                        <a:t>Drug-related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4 551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3 622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2 581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28,7%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068752555"/>
                  </a:ext>
                </a:extLst>
              </a:tr>
              <a:tr h="202052">
                <a:tc>
                  <a:txBody>
                    <a:bodyPr/>
                    <a:lstStyle/>
                    <a:p>
                      <a:pPr algn="l" fontAlgn="ctr"/>
                      <a:r>
                        <a:rPr lang="en-ZA" sz="1400" b="0" i="0" u="none" strike="noStrike">
                          <a:solidFill>
                            <a:srgbClr val="000000"/>
                          </a:solidFill>
                          <a:effectLst/>
                          <a:latin typeface="Calibri" panose="020F0502020204030204" pitchFamily="34" charset="0"/>
                        </a:rPr>
                        <a:t>Driving under the influence of alcohol or drugs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376"/>
                    </a:solidFill>
                  </a:tcPr>
                </a:tc>
                <a:extLst>
                  <a:ext uri="{0D108BD9-81ED-4DB2-BD59-A6C34878D82A}">
                    <a16:rowId xmlns:a16="http://schemas.microsoft.com/office/drawing/2014/main" val="2994915798"/>
                  </a:ext>
                </a:extLst>
              </a:tr>
              <a:tr h="202052">
                <a:tc>
                  <a:txBody>
                    <a:bodyPr/>
                    <a:lstStyle/>
                    <a:p>
                      <a:pPr algn="l" fontAlgn="ctr"/>
                      <a:r>
                        <a:rPr lang="en-ZA" sz="1400" b="0" i="0" u="none" strike="noStrike">
                          <a:solidFill>
                            <a:srgbClr val="000000"/>
                          </a:solidFill>
                          <a:effectLst/>
                          <a:latin typeface="Calibri" panose="020F0502020204030204" pitchFamily="34" charset="0"/>
                        </a:rPr>
                        <a:t>Sexual offences detected as a result of police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smtClean="0">
                          <a:solidFill>
                            <a:srgbClr val="000000"/>
                          </a:solidFill>
                          <a:effectLst/>
                          <a:latin typeface="Calibri" panose="020F0502020204030204" pitchFamily="34" charset="0"/>
                        </a:rPr>
                        <a:t>4 counts less</a:t>
                      </a:r>
                      <a:endParaRPr lang="en-ZA"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376"/>
                    </a:solidFill>
                  </a:tcPr>
                </a:tc>
                <a:extLst>
                  <a:ext uri="{0D108BD9-81ED-4DB2-BD59-A6C34878D82A}">
                    <a16:rowId xmlns:a16="http://schemas.microsoft.com/office/drawing/2014/main" val="2053425624"/>
                  </a:ext>
                </a:extLst>
              </a:tr>
              <a:tr h="202052">
                <a:tc>
                  <a:txBody>
                    <a:bodyPr/>
                    <a:lstStyle/>
                    <a:p>
                      <a:pPr algn="l" fontAlgn="ctr"/>
                      <a:r>
                        <a:rPr lang="en-ZA" sz="1400" b="1" i="0" u="none" strike="noStrike">
                          <a:solidFill>
                            <a:srgbClr val="000000"/>
                          </a:solidFill>
                          <a:effectLst/>
                          <a:latin typeface="Calibri" panose="020F0502020204030204" pitchFamily="34" charset="0"/>
                        </a:rPr>
                        <a:t>Total crime detected as a result of police action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6 523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5 597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3 596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3 573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4 094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036505697"/>
                  </a:ext>
                </a:extLst>
              </a:tr>
            </a:tbl>
          </a:graphicData>
        </a:graphic>
      </p:graphicFrame>
    </p:spTree>
    <p:extLst>
      <p:ext uri="{BB962C8B-B14F-4D97-AF65-F5344CB8AC3E}">
        <p14:creationId xmlns:p14="http://schemas.microsoft.com/office/powerpoint/2010/main" val="392136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243088"/>
            <a:ext cx="11012424" cy="881624"/>
          </a:xfrm>
        </p:spPr>
        <p:txBody>
          <a:bodyPr>
            <a:normAutofit/>
          </a:bodyPr>
          <a:lstStyle/>
          <a:p>
            <a:r>
              <a:rPr lang="en-ZA" sz="2400" dirty="0" smtClean="0"/>
              <a:t>FREE </a:t>
            </a:r>
            <a:r>
              <a:rPr lang="en-ZA" sz="2400" dirty="0"/>
              <a:t>STATE</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54</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59895485"/>
              </p:ext>
            </p:extLst>
          </p:nvPr>
        </p:nvGraphicFramePr>
        <p:xfrm>
          <a:off x="792480" y="1226312"/>
          <a:ext cx="11135361" cy="5334000"/>
        </p:xfrm>
        <a:graphic>
          <a:graphicData uri="http://schemas.openxmlformats.org/drawingml/2006/table">
            <a:tbl>
              <a:tblPr/>
              <a:tblGrid>
                <a:gridCol w="4185475">
                  <a:extLst>
                    <a:ext uri="{9D8B030D-6E8A-4147-A177-3AD203B41FA5}">
                      <a16:colId xmlns:a16="http://schemas.microsoft.com/office/drawing/2014/main" val="3674865419"/>
                    </a:ext>
                  </a:extLst>
                </a:gridCol>
                <a:gridCol w="921469">
                  <a:extLst>
                    <a:ext uri="{9D8B030D-6E8A-4147-A177-3AD203B41FA5}">
                      <a16:colId xmlns:a16="http://schemas.microsoft.com/office/drawing/2014/main" val="4002224161"/>
                    </a:ext>
                  </a:extLst>
                </a:gridCol>
                <a:gridCol w="921469">
                  <a:extLst>
                    <a:ext uri="{9D8B030D-6E8A-4147-A177-3AD203B41FA5}">
                      <a16:colId xmlns:a16="http://schemas.microsoft.com/office/drawing/2014/main" val="2897193541"/>
                    </a:ext>
                  </a:extLst>
                </a:gridCol>
                <a:gridCol w="910369">
                  <a:extLst>
                    <a:ext uri="{9D8B030D-6E8A-4147-A177-3AD203B41FA5}">
                      <a16:colId xmlns:a16="http://schemas.microsoft.com/office/drawing/2014/main" val="348964832"/>
                    </a:ext>
                  </a:extLst>
                </a:gridCol>
                <a:gridCol w="943676">
                  <a:extLst>
                    <a:ext uri="{9D8B030D-6E8A-4147-A177-3AD203B41FA5}">
                      <a16:colId xmlns:a16="http://schemas.microsoft.com/office/drawing/2014/main" val="3355414976"/>
                    </a:ext>
                  </a:extLst>
                </a:gridCol>
                <a:gridCol w="954777">
                  <a:extLst>
                    <a:ext uri="{9D8B030D-6E8A-4147-A177-3AD203B41FA5}">
                      <a16:colId xmlns:a16="http://schemas.microsoft.com/office/drawing/2014/main" val="2907894997"/>
                    </a:ext>
                  </a:extLst>
                </a:gridCol>
                <a:gridCol w="976981">
                  <a:extLst>
                    <a:ext uri="{9D8B030D-6E8A-4147-A177-3AD203B41FA5}">
                      <a16:colId xmlns:a16="http://schemas.microsoft.com/office/drawing/2014/main" val="3294141909"/>
                    </a:ext>
                  </a:extLst>
                </a:gridCol>
                <a:gridCol w="1321145">
                  <a:extLst>
                    <a:ext uri="{9D8B030D-6E8A-4147-A177-3AD203B41FA5}">
                      <a16:colId xmlns:a16="http://schemas.microsoft.com/office/drawing/2014/main" val="2374120607"/>
                    </a:ext>
                  </a:extLst>
                </a:gridCol>
              </a:tblGrid>
              <a:tr h="187857">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0168127"/>
                  </a:ext>
                </a:extLst>
              </a:tr>
              <a:tr h="86870">
                <a:tc gridSpan="8">
                  <a:txBody>
                    <a:bodyPr/>
                    <a:lstStyle/>
                    <a:p>
                      <a:pPr algn="ctr" fontAlgn="b"/>
                      <a:r>
                        <a:rPr lang="en-ZA" sz="1400" b="1" i="0" u="none" strike="noStrike">
                          <a:solidFill>
                            <a:srgbClr val="000000"/>
                          </a:solidFill>
                          <a:effectLst/>
                          <a:latin typeface="Calibri" panose="020F0502020204030204" pitchFamily="34" charset="0"/>
                        </a:rPr>
                        <a:t>CONTACT CRIMES ( CRIMES AGAINST THE  PERSON)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58613883"/>
                  </a:ext>
                </a:extLst>
              </a:tr>
              <a:tr h="94037">
                <a:tc>
                  <a:txBody>
                    <a:bodyPr/>
                    <a:lstStyle/>
                    <a:p>
                      <a:pPr algn="l" fontAlgn="ctr"/>
                      <a:r>
                        <a:rPr lang="en-ZA" sz="1400" b="0" i="0" u="none" strike="noStrike">
                          <a:solidFill>
                            <a:srgbClr val="000000"/>
                          </a:solidFill>
                          <a:effectLst/>
                          <a:latin typeface="Calibri" panose="020F0502020204030204" pitchFamily="34" charset="0"/>
                        </a:rPr>
                        <a:t>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041633670"/>
                  </a:ext>
                </a:extLst>
              </a:tr>
              <a:tr h="94037">
                <a:tc>
                  <a:txBody>
                    <a:bodyPr/>
                    <a:lstStyle/>
                    <a:p>
                      <a:pPr algn="l" fontAlgn="ctr"/>
                      <a:r>
                        <a:rPr lang="en-ZA" sz="1400" b="0" i="0" u="none" strike="noStrike">
                          <a:solidFill>
                            <a:srgbClr val="000000"/>
                          </a:solidFill>
                          <a:effectLst/>
                          <a:latin typeface="Calibri" panose="020F0502020204030204" pitchFamily="34" charset="0"/>
                        </a:rPr>
                        <a:t>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08437700"/>
                  </a:ext>
                </a:extLst>
              </a:tr>
              <a:tr h="94037">
                <a:tc>
                  <a:txBody>
                    <a:bodyPr/>
                    <a:lstStyle/>
                    <a:p>
                      <a:pPr algn="l" fontAlgn="ctr"/>
                      <a:r>
                        <a:rPr lang="en-ZA" sz="1400" b="0" i="0" u="none" strike="noStrike">
                          <a:solidFill>
                            <a:srgbClr val="000000"/>
                          </a:solidFill>
                          <a:effectLst/>
                          <a:latin typeface="Calibri" panose="020F0502020204030204" pitchFamily="34" charset="0"/>
                        </a:rPr>
                        <a:t>Attempted 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70181755"/>
                  </a:ext>
                </a:extLst>
              </a:tr>
              <a:tr h="94037">
                <a:tc>
                  <a:txBody>
                    <a:bodyPr/>
                    <a:lstStyle/>
                    <a:p>
                      <a:pPr algn="l" fontAlgn="ctr"/>
                      <a:r>
                        <a:rPr lang="en-ZA" sz="1400" b="0" i="0" u="none" strike="noStrike">
                          <a:solidFill>
                            <a:srgbClr val="000000"/>
                          </a:solidFill>
                          <a:effectLst/>
                          <a:latin typeface="Calibri" panose="020F0502020204030204" pitchFamily="34" charset="0"/>
                        </a:rPr>
                        <a:t>Assault with the intent to inflict grievous bodily harm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2 523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2 585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2 344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2 926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600026079"/>
                  </a:ext>
                </a:extLst>
              </a:tr>
              <a:tr h="94037">
                <a:tc>
                  <a:txBody>
                    <a:bodyPr/>
                    <a:lstStyle/>
                    <a:p>
                      <a:pPr algn="l" fontAlgn="ctr"/>
                      <a:r>
                        <a:rPr lang="en-ZA" sz="1400" b="0" i="0" u="none" strike="noStrike">
                          <a:solidFill>
                            <a:srgbClr val="000000"/>
                          </a:solidFill>
                          <a:effectLst/>
                          <a:latin typeface="Calibri" panose="020F0502020204030204" pitchFamily="34" charset="0"/>
                        </a:rPr>
                        <a:t>Common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5715421"/>
                  </a:ext>
                </a:extLst>
              </a:tr>
              <a:tr h="94037">
                <a:tc>
                  <a:txBody>
                    <a:bodyPr/>
                    <a:lstStyle/>
                    <a:p>
                      <a:pPr algn="l" fontAlgn="ctr"/>
                      <a:r>
                        <a:rPr lang="en-ZA" sz="1400" b="0" i="0" u="none" strike="noStrike">
                          <a:solidFill>
                            <a:srgbClr val="000000"/>
                          </a:solidFill>
                          <a:effectLst/>
                          <a:latin typeface="Calibri" panose="020F0502020204030204" pitchFamily="34" charset="0"/>
                        </a:rPr>
                        <a:t>Common robbery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46243412"/>
                  </a:ext>
                </a:extLst>
              </a:tr>
              <a:tr h="94037">
                <a:tc>
                  <a:txBody>
                    <a:bodyPr/>
                    <a:lstStyle/>
                    <a:p>
                      <a:pPr algn="l" fontAlgn="ctr"/>
                      <a:r>
                        <a:rPr lang="en-ZA" sz="1400" b="0" i="0" u="none" strike="noStrike">
                          <a:solidFill>
                            <a:srgbClr val="000000"/>
                          </a:solidFill>
                          <a:effectLst/>
                          <a:latin typeface="Calibri" panose="020F0502020204030204" pitchFamily="34" charset="0"/>
                        </a:rPr>
                        <a:t>Robbery with aggravating circumstances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81787694"/>
                  </a:ext>
                </a:extLst>
              </a:tr>
              <a:tr h="94037">
                <a:tc>
                  <a:txBody>
                    <a:bodyPr/>
                    <a:lstStyle/>
                    <a:p>
                      <a:pPr algn="l" fontAlgn="ctr"/>
                      <a:r>
                        <a:rPr lang="en-ZA" sz="1400" b="1" i="0" u="none" strike="noStrike">
                          <a:solidFill>
                            <a:srgbClr val="000000"/>
                          </a:solidFill>
                          <a:effectLst/>
                          <a:latin typeface="Calibri" panose="020F0502020204030204" pitchFamily="34" charset="0"/>
                        </a:rPr>
                        <a:t>Total Contact Crimes (Crimes against the person)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8 955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9 008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7 686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9 670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1 534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785669326"/>
                  </a:ext>
                </a:extLst>
              </a:tr>
              <a:tr h="94037">
                <a:tc gridSpan="8">
                  <a:txBody>
                    <a:bodyPr/>
                    <a:lstStyle/>
                    <a:p>
                      <a:pPr algn="ctr" fontAlgn="b"/>
                      <a:r>
                        <a:rPr lang="en-ZA" sz="1400" b="1" i="0" u="none" strike="noStrike">
                          <a:solidFill>
                            <a:srgbClr val="000000"/>
                          </a:solidFill>
                          <a:effectLst/>
                          <a:latin typeface="Calibri" panose="020F0502020204030204" pitchFamily="34" charset="0"/>
                        </a:rPr>
                        <a:t>Total Sexual Offences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98865262"/>
                  </a:ext>
                </a:extLst>
              </a:tr>
              <a:tr h="94037">
                <a:tc>
                  <a:txBody>
                    <a:bodyPr/>
                    <a:lstStyle/>
                    <a:p>
                      <a:pPr algn="l" fontAlgn="ctr"/>
                      <a:r>
                        <a:rPr lang="en-ZA" sz="1400" b="0" i="0" u="none" strike="noStrike">
                          <a:solidFill>
                            <a:srgbClr val="000000"/>
                          </a:solidFill>
                          <a:effectLst/>
                          <a:latin typeface="Calibri" panose="020F0502020204030204" pitchFamily="34" charset="0"/>
                        </a:rPr>
                        <a:t>Rape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805818607"/>
                  </a:ext>
                </a:extLst>
              </a:tr>
              <a:tr h="94037">
                <a:tc>
                  <a:txBody>
                    <a:bodyPr/>
                    <a:lstStyle/>
                    <a:p>
                      <a:pPr algn="l" fontAlgn="ctr"/>
                      <a:r>
                        <a:rPr lang="en-ZA" sz="1400" b="0" i="0" u="none" strike="noStrike">
                          <a:solidFill>
                            <a:srgbClr val="000000"/>
                          </a:solidFill>
                          <a:effectLst/>
                          <a:latin typeface="Calibri" panose="020F0502020204030204" pitchFamily="34" charset="0"/>
                        </a:rPr>
                        <a:t>Sexual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278486335"/>
                  </a:ext>
                </a:extLst>
              </a:tr>
              <a:tr h="94037">
                <a:tc>
                  <a:txBody>
                    <a:bodyPr/>
                    <a:lstStyle/>
                    <a:p>
                      <a:pPr algn="l" fontAlgn="ctr"/>
                      <a:r>
                        <a:rPr lang="en-ZA" sz="1400" b="0" i="0" u="none" strike="noStrike">
                          <a:solidFill>
                            <a:srgbClr val="000000"/>
                          </a:solidFill>
                          <a:effectLst/>
                          <a:latin typeface="Calibri" panose="020F0502020204030204" pitchFamily="34" charset="0"/>
                        </a:rPr>
                        <a:t>Attempted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618915820"/>
                  </a:ext>
                </a:extLst>
              </a:tr>
              <a:tr h="94037">
                <a:tc>
                  <a:txBody>
                    <a:bodyPr/>
                    <a:lstStyle/>
                    <a:p>
                      <a:pPr algn="l" fontAlgn="ctr"/>
                      <a:r>
                        <a:rPr lang="en-ZA" sz="1400" b="0" i="0" u="none" strike="noStrike">
                          <a:solidFill>
                            <a:srgbClr val="000000"/>
                          </a:solidFill>
                          <a:effectLst/>
                          <a:latin typeface="Calibri" panose="020F0502020204030204" pitchFamily="34" charset="0"/>
                        </a:rPr>
                        <a:t>Contact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437830573"/>
                  </a:ext>
                </a:extLst>
              </a:tr>
              <a:tr h="94037">
                <a:tc>
                  <a:txBody>
                    <a:bodyPr/>
                    <a:lstStyle/>
                    <a:p>
                      <a:pPr algn="l" fontAlgn="ctr"/>
                      <a:r>
                        <a:rPr lang="en-ZA" sz="1400" b="1" i="0" u="none" strike="noStrike">
                          <a:solidFill>
                            <a:srgbClr val="000000"/>
                          </a:solidFill>
                          <a:effectLst/>
                          <a:latin typeface="Calibri" panose="020F0502020204030204" pitchFamily="34" charset="0"/>
                        </a:rPr>
                        <a:t>Total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600365898"/>
                  </a:ext>
                </a:extLst>
              </a:tr>
              <a:tr h="94037">
                <a:tc gridSpan="8">
                  <a:txBody>
                    <a:bodyPr/>
                    <a:lstStyle/>
                    <a:p>
                      <a:pPr algn="ctr" fontAlgn="b"/>
                      <a:r>
                        <a:rPr lang="en-ZA" sz="1400" b="1" i="0" u="none" strike="noStrike">
                          <a:solidFill>
                            <a:srgbClr val="000000"/>
                          </a:solidFill>
                          <a:effectLst/>
                          <a:latin typeface="Calibri" panose="020F0502020204030204" pitchFamily="34" charset="0"/>
                        </a:rPr>
                        <a:t>SOME SUBCATEGORIES OF AGGRAVATED ROBBERY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22084799"/>
                  </a:ext>
                </a:extLst>
              </a:tr>
              <a:tr h="94037">
                <a:tc>
                  <a:txBody>
                    <a:bodyPr/>
                    <a:lstStyle/>
                    <a:p>
                      <a:pPr algn="l" fontAlgn="ctr"/>
                      <a:r>
                        <a:rPr lang="en-ZA" sz="1400" b="0" i="0" u="none" strike="noStrike">
                          <a:solidFill>
                            <a:srgbClr val="000000"/>
                          </a:solidFill>
                          <a:effectLst/>
                          <a:latin typeface="Calibri" panose="020F0502020204030204" pitchFamily="34" charset="0"/>
                        </a:rPr>
                        <a:t>Carjacking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78</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747439976"/>
                  </a:ext>
                </a:extLst>
              </a:tr>
              <a:tr h="94037">
                <a:tc>
                  <a:txBody>
                    <a:bodyPr/>
                    <a:lstStyle/>
                    <a:p>
                      <a:pPr algn="l" fontAlgn="ctr"/>
                      <a:r>
                        <a:rPr lang="en-ZA" sz="1400" b="0" i="0" u="none" strike="noStrike">
                          <a:solidFill>
                            <a:srgbClr val="000000"/>
                          </a:solidFill>
                          <a:effectLst/>
                          <a:latin typeface="Calibri" panose="020F0502020204030204" pitchFamily="34" charset="0"/>
                        </a:rPr>
                        <a:t>Robbery at 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245</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902558828"/>
                  </a:ext>
                </a:extLst>
              </a:tr>
              <a:tr h="94037">
                <a:tc>
                  <a:txBody>
                    <a:bodyPr/>
                    <a:lstStyle/>
                    <a:p>
                      <a:pPr algn="l" fontAlgn="ctr"/>
                      <a:r>
                        <a:rPr lang="en-ZA" sz="1400" b="0" i="0" u="none" strike="noStrike">
                          <a:solidFill>
                            <a:srgbClr val="000000"/>
                          </a:solidFill>
                          <a:effectLst/>
                          <a:latin typeface="Calibri" panose="020F0502020204030204" pitchFamily="34" charset="0"/>
                        </a:rPr>
                        <a:t>Robbery at non-residential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241</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219008237"/>
                  </a:ext>
                </a:extLst>
              </a:tr>
              <a:tr h="88608">
                <a:tc>
                  <a:txBody>
                    <a:bodyPr/>
                    <a:lstStyle/>
                    <a:p>
                      <a:pPr algn="l" fontAlgn="ctr"/>
                      <a:r>
                        <a:rPr lang="en-ZA" sz="1400" b="0" i="0" u="none" strike="noStrike">
                          <a:solidFill>
                            <a:srgbClr val="000000"/>
                          </a:solidFill>
                          <a:effectLst/>
                          <a:latin typeface="Calibri" panose="020F0502020204030204" pitchFamily="34" charset="0"/>
                        </a:rPr>
                        <a:t>Robbery of cash in transit</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986878128"/>
                  </a:ext>
                </a:extLst>
              </a:tr>
              <a:tr h="94037">
                <a:tc>
                  <a:txBody>
                    <a:bodyPr/>
                    <a:lstStyle/>
                    <a:p>
                      <a:pPr algn="l" fontAlgn="ctr"/>
                      <a:r>
                        <a:rPr lang="en-ZA" sz="1400" b="0" i="0" u="none" strike="noStrike">
                          <a:solidFill>
                            <a:srgbClr val="000000"/>
                          </a:solidFill>
                          <a:effectLst/>
                          <a:latin typeface="Calibri" panose="020F0502020204030204" pitchFamily="34" charset="0"/>
                        </a:rPr>
                        <a:t>Bank robbery</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 Count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068818784"/>
                  </a:ext>
                </a:extLst>
              </a:tr>
              <a:tr h="94037">
                <a:tc>
                  <a:txBody>
                    <a:bodyPr/>
                    <a:lstStyle/>
                    <a:p>
                      <a:pPr algn="l" fontAlgn="ctr"/>
                      <a:r>
                        <a:rPr lang="en-ZA" sz="1400" b="0" i="0" u="none" strike="noStrike">
                          <a:solidFill>
                            <a:srgbClr val="000000"/>
                          </a:solidFill>
                          <a:effectLst/>
                          <a:latin typeface="Calibri" panose="020F0502020204030204" pitchFamily="34" charset="0"/>
                        </a:rPr>
                        <a:t>Truck hijacking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381401739"/>
                  </a:ext>
                </a:extLst>
              </a:tr>
            </a:tbl>
          </a:graphicData>
        </a:graphic>
      </p:graphicFrame>
    </p:spTree>
    <p:extLst>
      <p:ext uri="{BB962C8B-B14F-4D97-AF65-F5344CB8AC3E}">
        <p14:creationId xmlns:p14="http://schemas.microsoft.com/office/powerpoint/2010/main" val="2098822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243088"/>
            <a:ext cx="11012424" cy="881624"/>
          </a:xfrm>
        </p:spPr>
        <p:txBody>
          <a:bodyPr>
            <a:normAutofit/>
          </a:bodyPr>
          <a:lstStyle/>
          <a:p>
            <a:r>
              <a:rPr lang="en-ZA" sz="2400" dirty="0" smtClean="0"/>
              <a:t>FREE </a:t>
            </a:r>
            <a:r>
              <a:rPr lang="en-ZA" sz="2400" dirty="0"/>
              <a:t>STATE</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55</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93185963"/>
              </p:ext>
            </p:extLst>
          </p:nvPr>
        </p:nvGraphicFramePr>
        <p:xfrm>
          <a:off x="792480" y="1226312"/>
          <a:ext cx="11135361" cy="5547360"/>
        </p:xfrm>
        <a:graphic>
          <a:graphicData uri="http://schemas.openxmlformats.org/drawingml/2006/table">
            <a:tbl>
              <a:tblPr/>
              <a:tblGrid>
                <a:gridCol w="4185475">
                  <a:extLst>
                    <a:ext uri="{9D8B030D-6E8A-4147-A177-3AD203B41FA5}">
                      <a16:colId xmlns:a16="http://schemas.microsoft.com/office/drawing/2014/main" val="3674865419"/>
                    </a:ext>
                  </a:extLst>
                </a:gridCol>
                <a:gridCol w="921469">
                  <a:extLst>
                    <a:ext uri="{9D8B030D-6E8A-4147-A177-3AD203B41FA5}">
                      <a16:colId xmlns:a16="http://schemas.microsoft.com/office/drawing/2014/main" val="4002224161"/>
                    </a:ext>
                  </a:extLst>
                </a:gridCol>
                <a:gridCol w="921469">
                  <a:extLst>
                    <a:ext uri="{9D8B030D-6E8A-4147-A177-3AD203B41FA5}">
                      <a16:colId xmlns:a16="http://schemas.microsoft.com/office/drawing/2014/main" val="2897193541"/>
                    </a:ext>
                  </a:extLst>
                </a:gridCol>
                <a:gridCol w="910369">
                  <a:extLst>
                    <a:ext uri="{9D8B030D-6E8A-4147-A177-3AD203B41FA5}">
                      <a16:colId xmlns:a16="http://schemas.microsoft.com/office/drawing/2014/main" val="348964832"/>
                    </a:ext>
                  </a:extLst>
                </a:gridCol>
                <a:gridCol w="943676">
                  <a:extLst>
                    <a:ext uri="{9D8B030D-6E8A-4147-A177-3AD203B41FA5}">
                      <a16:colId xmlns:a16="http://schemas.microsoft.com/office/drawing/2014/main" val="3355414976"/>
                    </a:ext>
                  </a:extLst>
                </a:gridCol>
                <a:gridCol w="954777">
                  <a:extLst>
                    <a:ext uri="{9D8B030D-6E8A-4147-A177-3AD203B41FA5}">
                      <a16:colId xmlns:a16="http://schemas.microsoft.com/office/drawing/2014/main" val="2907894997"/>
                    </a:ext>
                  </a:extLst>
                </a:gridCol>
                <a:gridCol w="976981">
                  <a:extLst>
                    <a:ext uri="{9D8B030D-6E8A-4147-A177-3AD203B41FA5}">
                      <a16:colId xmlns:a16="http://schemas.microsoft.com/office/drawing/2014/main" val="3294141909"/>
                    </a:ext>
                  </a:extLst>
                </a:gridCol>
                <a:gridCol w="1321145">
                  <a:extLst>
                    <a:ext uri="{9D8B030D-6E8A-4147-A177-3AD203B41FA5}">
                      <a16:colId xmlns:a16="http://schemas.microsoft.com/office/drawing/2014/main" val="2374120607"/>
                    </a:ext>
                  </a:extLst>
                </a:gridCol>
              </a:tblGrid>
              <a:tr h="187857">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0168127"/>
                  </a:ext>
                </a:extLst>
              </a:tr>
              <a:tr h="94037">
                <a:tc gridSpan="8">
                  <a:txBody>
                    <a:bodyPr/>
                    <a:lstStyle/>
                    <a:p>
                      <a:pPr algn="ctr" fontAlgn="b"/>
                      <a:r>
                        <a:rPr lang="en-ZA" sz="1400" b="1" i="0" u="none" strike="noStrike" dirty="0">
                          <a:solidFill>
                            <a:srgbClr val="000000"/>
                          </a:solidFill>
                          <a:effectLst/>
                          <a:latin typeface="Calibri" panose="020F0502020204030204" pitchFamily="34" charset="0"/>
                        </a:rPr>
                        <a:t>CONTACT-RELATED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250285956"/>
                  </a:ext>
                </a:extLst>
              </a:tr>
              <a:tr h="94037">
                <a:tc>
                  <a:txBody>
                    <a:bodyPr/>
                    <a:lstStyle/>
                    <a:p>
                      <a:pPr algn="l" fontAlgn="ctr"/>
                      <a:r>
                        <a:rPr lang="en-ZA" sz="1400" b="0" i="0" u="none" strike="noStrike">
                          <a:solidFill>
                            <a:srgbClr val="000000"/>
                          </a:solidFill>
                          <a:effectLst/>
                          <a:latin typeface="Calibri" panose="020F0502020204030204" pitchFamily="34" charset="0"/>
                        </a:rPr>
                        <a:t>Arson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250588789"/>
                  </a:ext>
                </a:extLst>
              </a:tr>
              <a:tr h="174826">
                <a:tc>
                  <a:txBody>
                    <a:bodyPr/>
                    <a:lstStyle/>
                    <a:p>
                      <a:pPr algn="l" fontAlgn="ctr"/>
                      <a:r>
                        <a:rPr lang="en-ZA" sz="1400" b="0" i="0" u="none" strike="noStrike">
                          <a:solidFill>
                            <a:srgbClr val="000000"/>
                          </a:solidFill>
                          <a:effectLst/>
                          <a:latin typeface="Calibri" panose="020F0502020204030204" pitchFamily="34" charset="0"/>
                        </a:rPr>
                        <a:t>Malicious damage to property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93097671"/>
                  </a:ext>
                </a:extLst>
              </a:tr>
              <a:tr h="130305">
                <a:tc>
                  <a:txBody>
                    <a:bodyPr/>
                    <a:lstStyle/>
                    <a:p>
                      <a:pPr algn="l" fontAlgn="ctr"/>
                      <a:r>
                        <a:rPr lang="en-ZA" sz="1400" b="1" i="0" u="none" strike="noStrike">
                          <a:solidFill>
                            <a:srgbClr val="000000"/>
                          </a:solidFill>
                          <a:effectLst/>
                          <a:latin typeface="Calibri" panose="020F0502020204030204" pitchFamily="34" charset="0"/>
                        </a:rPr>
                        <a:t>Total Contact-Related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1 531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1 393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1 503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1 641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1 779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11955444"/>
                  </a:ext>
                </a:extLst>
              </a:tr>
              <a:tr h="127699">
                <a:tc gridSpan="8">
                  <a:txBody>
                    <a:bodyPr/>
                    <a:lstStyle/>
                    <a:p>
                      <a:pPr algn="ctr" fontAlgn="b"/>
                      <a:r>
                        <a:rPr lang="en-ZA" sz="1400" b="1" i="0" u="none" strike="noStrike">
                          <a:solidFill>
                            <a:srgbClr val="000000"/>
                          </a:solidFill>
                          <a:effectLst/>
                          <a:latin typeface="Calibri" panose="020F0502020204030204" pitchFamily="34" charset="0"/>
                        </a:rPr>
                        <a:t>PROPERTY-RELATED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68914319"/>
                  </a:ext>
                </a:extLst>
              </a:tr>
              <a:tr h="133129">
                <a:tc>
                  <a:txBody>
                    <a:bodyPr/>
                    <a:lstStyle/>
                    <a:p>
                      <a:pPr algn="l" fontAlgn="ctr"/>
                      <a:r>
                        <a:rPr lang="en-ZA" sz="1400" b="0" i="0" u="none" strike="noStrike">
                          <a:solidFill>
                            <a:srgbClr val="000000"/>
                          </a:solidFill>
                          <a:effectLst/>
                          <a:latin typeface="Calibri" panose="020F0502020204030204" pitchFamily="34" charset="0"/>
                        </a:rPr>
                        <a:t>Burglary at non-residential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896031784"/>
                  </a:ext>
                </a:extLst>
              </a:tr>
              <a:tr h="120098">
                <a:tc>
                  <a:txBody>
                    <a:bodyPr/>
                    <a:lstStyle/>
                    <a:p>
                      <a:pPr algn="l" fontAlgn="ctr"/>
                      <a:r>
                        <a:rPr lang="en-ZA" sz="1400" b="0" i="0" u="none" strike="noStrike">
                          <a:solidFill>
                            <a:srgbClr val="000000"/>
                          </a:solidFill>
                          <a:effectLst/>
                          <a:latin typeface="Calibri" panose="020F0502020204030204" pitchFamily="34" charset="0"/>
                        </a:rPr>
                        <a:t>Burglary at 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2 531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2 902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2146662"/>
                  </a:ext>
                </a:extLst>
              </a:tr>
              <a:tr h="94037">
                <a:tc>
                  <a:txBody>
                    <a:bodyPr/>
                    <a:lstStyle/>
                    <a:p>
                      <a:pPr algn="l" fontAlgn="ctr"/>
                      <a:r>
                        <a:rPr lang="en-ZA" sz="1400" b="0" i="0" u="none" strike="noStrike">
                          <a:solidFill>
                            <a:srgbClr val="000000"/>
                          </a:solidFill>
                          <a:effectLst/>
                          <a:latin typeface="Calibri" panose="020F0502020204030204" pitchFamily="34" charset="0"/>
                        </a:rPr>
                        <a:t>Theft of motor vehicle and motorcycle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46981442"/>
                  </a:ext>
                </a:extLst>
              </a:tr>
              <a:tr h="94037">
                <a:tc>
                  <a:txBody>
                    <a:bodyPr/>
                    <a:lstStyle/>
                    <a:p>
                      <a:pPr algn="l" fontAlgn="ctr"/>
                      <a:r>
                        <a:rPr lang="en-ZA" sz="1400" b="0" i="0" u="none" strike="noStrike">
                          <a:solidFill>
                            <a:srgbClr val="000000"/>
                          </a:solidFill>
                          <a:effectLst/>
                          <a:latin typeface="Calibri" panose="020F0502020204030204" pitchFamily="34" charset="0"/>
                        </a:rPr>
                        <a:t>Theft out of or from motor vehicle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165859290"/>
                  </a:ext>
                </a:extLst>
              </a:tr>
              <a:tr h="94037">
                <a:tc>
                  <a:txBody>
                    <a:bodyPr/>
                    <a:lstStyle/>
                    <a:p>
                      <a:pPr algn="l" fontAlgn="ctr"/>
                      <a:r>
                        <a:rPr lang="en-ZA" sz="1400" b="0" i="0" u="none" strike="noStrike">
                          <a:solidFill>
                            <a:srgbClr val="000000"/>
                          </a:solidFill>
                          <a:effectLst/>
                          <a:latin typeface="Calibri" panose="020F0502020204030204" pitchFamily="34" charset="0"/>
                        </a:rPr>
                        <a:t>Stock-theft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615693310"/>
                  </a:ext>
                </a:extLst>
              </a:tr>
              <a:tr h="94037">
                <a:tc>
                  <a:txBody>
                    <a:bodyPr/>
                    <a:lstStyle/>
                    <a:p>
                      <a:pPr algn="l" fontAlgn="ctr"/>
                      <a:r>
                        <a:rPr lang="en-ZA" sz="1400" b="1" i="0" u="none" strike="noStrike">
                          <a:solidFill>
                            <a:srgbClr val="000000"/>
                          </a:solidFill>
                          <a:effectLst/>
                          <a:latin typeface="Calibri" panose="020F0502020204030204" pitchFamily="34" charset="0"/>
                        </a:rPr>
                        <a:t>Total Property-Related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7 147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7 034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5 641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677330237"/>
                  </a:ext>
                </a:extLst>
              </a:tr>
              <a:tr h="94037">
                <a:tc gridSpan="8">
                  <a:txBody>
                    <a:bodyPr/>
                    <a:lstStyle/>
                    <a:p>
                      <a:pPr algn="ctr" fontAlgn="b"/>
                      <a:r>
                        <a:rPr lang="en-ZA" sz="1400" b="1" i="0" u="none" strike="noStrike">
                          <a:solidFill>
                            <a:srgbClr val="000000"/>
                          </a:solidFill>
                          <a:effectLst/>
                          <a:latin typeface="Calibri" panose="020F0502020204030204" pitchFamily="34" charset="0"/>
                        </a:rPr>
                        <a:t>OTHER SERIOUS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44395384"/>
                  </a:ext>
                </a:extLst>
              </a:tr>
              <a:tr h="94037">
                <a:tc>
                  <a:txBody>
                    <a:bodyPr/>
                    <a:lstStyle/>
                    <a:p>
                      <a:pPr algn="l" fontAlgn="ctr"/>
                      <a:r>
                        <a:rPr lang="en-ZA" sz="1400" b="0" i="0" u="none" strike="noStrike">
                          <a:solidFill>
                            <a:srgbClr val="000000"/>
                          </a:solidFill>
                          <a:effectLst/>
                          <a:latin typeface="Calibri" panose="020F0502020204030204" pitchFamily="34" charset="0"/>
                        </a:rPr>
                        <a:t>All theft not mentioned elsewhere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3 754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4 398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778339884"/>
                  </a:ext>
                </a:extLst>
              </a:tr>
              <a:tr h="94037">
                <a:tc>
                  <a:txBody>
                    <a:bodyPr/>
                    <a:lstStyle/>
                    <a:p>
                      <a:pPr algn="l" fontAlgn="ctr"/>
                      <a:r>
                        <a:rPr lang="en-ZA" sz="1400" b="0" i="0" u="none" strike="noStrike">
                          <a:solidFill>
                            <a:srgbClr val="000000"/>
                          </a:solidFill>
                          <a:effectLst/>
                          <a:latin typeface="Calibri" panose="020F0502020204030204" pitchFamily="34" charset="0"/>
                        </a:rPr>
                        <a:t>Commercial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06302034"/>
                  </a:ext>
                </a:extLst>
              </a:tr>
              <a:tr h="94037">
                <a:tc>
                  <a:txBody>
                    <a:bodyPr/>
                    <a:lstStyle/>
                    <a:p>
                      <a:pPr algn="l" fontAlgn="ctr"/>
                      <a:r>
                        <a:rPr lang="en-ZA" sz="1400" b="0" i="0" u="none" strike="noStrike">
                          <a:solidFill>
                            <a:srgbClr val="000000"/>
                          </a:solidFill>
                          <a:effectLst/>
                          <a:latin typeface="Calibri" panose="020F0502020204030204" pitchFamily="34" charset="0"/>
                        </a:rPr>
                        <a:t>Shoplifting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78299762"/>
                  </a:ext>
                </a:extLst>
              </a:tr>
              <a:tr h="94037">
                <a:tc>
                  <a:txBody>
                    <a:bodyPr/>
                    <a:lstStyle/>
                    <a:p>
                      <a:pPr algn="l" fontAlgn="ctr"/>
                      <a:r>
                        <a:rPr lang="en-ZA" sz="1400" b="1" i="0" u="none" strike="noStrike">
                          <a:solidFill>
                            <a:srgbClr val="000000"/>
                          </a:solidFill>
                          <a:effectLst/>
                          <a:latin typeface="Calibri" panose="020F0502020204030204" pitchFamily="34" charset="0"/>
                        </a:rPr>
                        <a:t>Total Other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4 832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5 541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45845650"/>
                  </a:ext>
                </a:extLst>
              </a:tr>
              <a:tr h="94037">
                <a:tc>
                  <a:txBody>
                    <a:bodyPr/>
                    <a:lstStyle/>
                    <a:p>
                      <a:pPr algn="l" fontAlgn="ctr"/>
                      <a:r>
                        <a:rPr lang="en-ZA" sz="1400" b="1" i="0" u="none" strike="noStrike">
                          <a:solidFill>
                            <a:srgbClr val="000000"/>
                          </a:solidFill>
                          <a:effectLst/>
                          <a:latin typeface="Calibri" panose="020F0502020204030204" pitchFamily="34" charset="0"/>
                        </a:rPr>
                        <a:t>Total 17 Community Reported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22 869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23 018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19 662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20 842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23 939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10008882"/>
                  </a:ext>
                </a:extLst>
              </a:tr>
              <a:tr h="94037">
                <a:tc gridSpan="8">
                  <a:txBody>
                    <a:bodyPr/>
                    <a:lstStyle/>
                    <a:p>
                      <a:pPr algn="ctr" fontAlgn="b"/>
                      <a:r>
                        <a:rPr lang="en-ZA" sz="1400" b="1" i="0" u="none" strike="noStrike">
                          <a:solidFill>
                            <a:srgbClr val="000000"/>
                          </a:solidFill>
                          <a:effectLst/>
                          <a:latin typeface="Calibri" panose="020F0502020204030204" pitchFamily="34" charset="0"/>
                        </a:rPr>
                        <a:t>CRIME DETECTED AS A RESULT OF POLICE ACTION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01352586"/>
                  </a:ext>
                </a:extLst>
              </a:tr>
              <a:tr h="94037">
                <a:tc>
                  <a:txBody>
                    <a:bodyPr/>
                    <a:lstStyle/>
                    <a:p>
                      <a:pPr algn="l" fontAlgn="ctr"/>
                      <a:r>
                        <a:rPr lang="en-ZA" sz="1400" b="0" i="0" u="none" strike="noStrike">
                          <a:solidFill>
                            <a:srgbClr val="000000"/>
                          </a:solidFill>
                          <a:effectLst/>
                          <a:latin typeface="Calibri" panose="020F0502020204030204" pitchFamily="34" charset="0"/>
                        </a:rPr>
                        <a:t>Illegal possession of firearms and ammunition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687184104"/>
                  </a:ext>
                </a:extLst>
              </a:tr>
              <a:tr h="94037">
                <a:tc>
                  <a:txBody>
                    <a:bodyPr/>
                    <a:lstStyle/>
                    <a:p>
                      <a:pPr algn="l" fontAlgn="ctr"/>
                      <a:r>
                        <a:rPr lang="en-ZA" sz="1400" b="0" i="0" u="none" strike="noStrike">
                          <a:solidFill>
                            <a:srgbClr val="000000"/>
                          </a:solidFill>
                          <a:effectLst/>
                          <a:latin typeface="Calibri" panose="020F0502020204030204" pitchFamily="34" charset="0"/>
                        </a:rPr>
                        <a:t>Drug-related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708349751"/>
                  </a:ext>
                </a:extLst>
              </a:tr>
              <a:tr h="94037">
                <a:tc>
                  <a:txBody>
                    <a:bodyPr/>
                    <a:lstStyle/>
                    <a:p>
                      <a:pPr algn="l" fontAlgn="ctr"/>
                      <a:r>
                        <a:rPr lang="en-ZA" sz="1400" b="0" i="0" u="none" strike="noStrike">
                          <a:solidFill>
                            <a:srgbClr val="000000"/>
                          </a:solidFill>
                          <a:effectLst/>
                          <a:latin typeface="Calibri" panose="020F0502020204030204" pitchFamily="34" charset="0"/>
                        </a:rPr>
                        <a:t>Driving under the influence of alcohol or drugs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15924896"/>
                  </a:ext>
                </a:extLst>
              </a:tr>
              <a:tr h="94037">
                <a:tc>
                  <a:txBody>
                    <a:bodyPr/>
                    <a:lstStyle/>
                    <a:p>
                      <a:pPr algn="l" fontAlgn="ctr"/>
                      <a:r>
                        <a:rPr lang="en-ZA" sz="1400" b="0" i="0" u="none" strike="noStrike">
                          <a:solidFill>
                            <a:srgbClr val="000000"/>
                          </a:solidFill>
                          <a:effectLst/>
                          <a:latin typeface="Calibri" panose="020F0502020204030204" pitchFamily="34" charset="0"/>
                        </a:rPr>
                        <a:t>Sexual offences detected as a result of police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362060363"/>
                  </a:ext>
                </a:extLst>
              </a:tr>
              <a:tr h="94037">
                <a:tc>
                  <a:txBody>
                    <a:bodyPr/>
                    <a:lstStyle/>
                    <a:p>
                      <a:pPr algn="l" fontAlgn="ctr"/>
                      <a:r>
                        <a:rPr lang="en-ZA" sz="1400" b="1" i="0" u="none" strike="noStrike">
                          <a:solidFill>
                            <a:srgbClr val="000000"/>
                          </a:solidFill>
                          <a:effectLst/>
                          <a:latin typeface="Calibri" panose="020F0502020204030204" pitchFamily="34" charset="0"/>
                        </a:rPr>
                        <a:t>Total crime detected as a result of police action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4 206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1 332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1 669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612943157"/>
                  </a:ext>
                </a:extLst>
              </a:tr>
            </a:tbl>
          </a:graphicData>
        </a:graphic>
      </p:graphicFrame>
    </p:spTree>
    <p:extLst>
      <p:ext uri="{BB962C8B-B14F-4D97-AF65-F5344CB8AC3E}">
        <p14:creationId xmlns:p14="http://schemas.microsoft.com/office/powerpoint/2010/main" val="215774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20" y="294904"/>
            <a:ext cx="11003280" cy="881624"/>
          </a:xfrm>
        </p:spPr>
        <p:txBody>
          <a:bodyPr>
            <a:normAutofit/>
          </a:bodyPr>
          <a:lstStyle/>
          <a:p>
            <a:r>
              <a:rPr lang="en-ZA" sz="2400" dirty="0"/>
              <a:t>GAUTENG</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56</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32087957"/>
              </p:ext>
            </p:extLst>
          </p:nvPr>
        </p:nvGraphicFramePr>
        <p:xfrm>
          <a:off x="782320" y="1176528"/>
          <a:ext cx="11104879" cy="5462950"/>
        </p:xfrm>
        <a:graphic>
          <a:graphicData uri="http://schemas.openxmlformats.org/drawingml/2006/table">
            <a:tbl>
              <a:tblPr/>
              <a:tblGrid>
                <a:gridCol w="4174018">
                  <a:extLst>
                    <a:ext uri="{9D8B030D-6E8A-4147-A177-3AD203B41FA5}">
                      <a16:colId xmlns:a16="http://schemas.microsoft.com/office/drawing/2014/main" val="1799292918"/>
                    </a:ext>
                  </a:extLst>
                </a:gridCol>
                <a:gridCol w="918947">
                  <a:extLst>
                    <a:ext uri="{9D8B030D-6E8A-4147-A177-3AD203B41FA5}">
                      <a16:colId xmlns:a16="http://schemas.microsoft.com/office/drawing/2014/main" val="2314813911"/>
                    </a:ext>
                  </a:extLst>
                </a:gridCol>
                <a:gridCol w="918947">
                  <a:extLst>
                    <a:ext uri="{9D8B030D-6E8A-4147-A177-3AD203B41FA5}">
                      <a16:colId xmlns:a16="http://schemas.microsoft.com/office/drawing/2014/main" val="2264109917"/>
                    </a:ext>
                  </a:extLst>
                </a:gridCol>
                <a:gridCol w="907877">
                  <a:extLst>
                    <a:ext uri="{9D8B030D-6E8A-4147-A177-3AD203B41FA5}">
                      <a16:colId xmlns:a16="http://schemas.microsoft.com/office/drawing/2014/main" val="1469312176"/>
                    </a:ext>
                  </a:extLst>
                </a:gridCol>
                <a:gridCol w="941093">
                  <a:extLst>
                    <a:ext uri="{9D8B030D-6E8A-4147-A177-3AD203B41FA5}">
                      <a16:colId xmlns:a16="http://schemas.microsoft.com/office/drawing/2014/main" val="1373228135"/>
                    </a:ext>
                  </a:extLst>
                </a:gridCol>
                <a:gridCol w="952163">
                  <a:extLst>
                    <a:ext uri="{9D8B030D-6E8A-4147-A177-3AD203B41FA5}">
                      <a16:colId xmlns:a16="http://schemas.microsoft.com/office/drawing/2014/main" val="4008554751"/>
                    </a:ext>
                  </a:extLst>
                </a:gridCol>
                <a:gridCol w="974306">
                  <a:extLst>
                    <a:ext uri="{9D8B030D-6E8A-4147-A177-3AD203B41FA5}">
                      <a16:colId xmlns:a16="http://schemas.microsoft.com/office/drawing/2014/main" val="2729594921"/>
                    </a:ext>
                  </a:extLst>
                </a:gridCol>
                <a:gridCol w="1317528">
                  <a:extLst>
                    <a:ext uri="{9D8B030D-6E8A-4147-A177-3AD203B41FA5}">
                      <a16:colId xmlns:a16="http://schemas.microsoft.com/office/drawing/2014/main" val="1354318381"/>
                    </a:ext>
                  </a:extLst>
                </a:gridCol>
              </a:tblGrid>
              <a:tr h="655554">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7067098"/>
                  </a:ext>
                </a:extLst>
              </a:tr>
              <a:tr h="218518">
                <a:tc gridSpan="8">
                  <a:txBody>
                    <a:bodyPr/>
                    <a:lstStyle/>
                    <a:p>
                      <a:pPr algn="ctr" fontAlgn="b"/>
                      <a:r>
                        <a:rPr lang="en-ZA" sz="1400" b="1" i="0" u="none" strike="noStrike">
                          <a:solidFill>
                            <a:srgbClr val="000000"/>
                          </a:solidFill>
                          <a:effectLst/>
                          <a:latin typeface="Calibri" panose="020F0502020204030204" pitchFamily="34" charset="0"/>
                        </a:rPr>
                        <a:t>CONTACT CRIMES ( CRIMES AGAINST THE  PERSON)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78760516"/>
                  </a:ext>
                </a:extLst>
              </a:tr>
              <a:tr h="218518">
                <a:tc>
                  <a:txBody>
                    <a:bodyPr/>
                    <a:lstStyle/>
                    <a:p>
                      <a:pPr algn="l" fontAlgn="ctr"/>
                      <a:r>
                        <a:rPr lang="en-ZA" sz="1400" b="0" i="0" u="none" strike="noStrike">
                          <a:solidFill>
                            <a:srgbClr val="000000"/>
                          </a:solidFill>
                          <a:effectLst/>
                          <a:latin typeface="Calibri" panose="020F0502020204030204" pitchFamily="34" charset="0"/>
                        </a:rPr>
                        <a:t>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636376651"/>
                  </a:ext>
                </a:extLst>
              </a:tr>
              <a:tr h="218518">
                <a:tc>
                  <a:txBody>
                    <a:bodyPr/>
                    <a:lstStyle/>
                    <a:p>
                      <a:pPr algn="l" fontAlgn="ctr"/>
                      <a:r>
                        <a:rPr lang="en-ZA" sz="1400" b="0" i="0" u="none" strike="noStrike">
                          <a:solidFill>
                            <a:srgbClr val="000000"/>
                          </a:solidFill>
                          <a:effectLst/>
                          <a:latin typeface="Calibri" panose="020F0502020204030204" pitchFamily="34" charset="0"/>
                        </a:rPr>
                        <a:t>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2 705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2 649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46269596"/>
                  </a:ext>
                </a:extLst>
              </a:tr>
              <a:tr h="218518">
                <a:tc>
                  <a:txBody>
                    <a:bodyPr/>
                    <a:lstStyle/>
                    <a:p>
                      <a:pPr algn="l" fontAlgn="ctr"/>
                      <a:r>
                        <a:rPr lang="en-ZA" sz="1400" b="0" i="0" u="none" strike="noStrike">
                          <a:solidFill>
                            <a:srgbClr val="000000"/>
                          </a:solidFill>
                          <a:effectLst/>
                          <a:latin typeface="Calibri" panose="020F0502020204030204" pitchFamily="34" charset="0"/>
                        </a:rPr>
                        <a:t>Attempted 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635770877"/>
                  </a:ext>
                </a:extLst>
              </a:tr>
              <a:tr h="218518">
                <a:tc>
                  <a:txBody>
                    <a:bodyPr/>
                    <a:lstStyle/>
                    <a:p>
                      <a:pPr algn="l" fontAlgn="ctr"/>
                      <a:r>
                        <a:rPr lang="en-ZA" sz="1400" b="0" i="0" u="none" strike="noStrike">
                          <a:solidFill>
                            <a:srgbClr val="000000"/>
                          </a:solidFill>
                          <a:effectLst/>
                          <a:latin typeface="Calibri" panose="020F0502020204030204" pitchFamily="34" charset="0"/>
                        </a:rPr>
                        <a:t>Assault with the intent to inflict grievous bodily harm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9 657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8 247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8 459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9 620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447765025"/>
                  </a:ext>
                </a:extLst>
              </a:tr>
              <a:tr h="218518">
                <a:tc>
                  <a:txBody>
                    <a:bodyPr/>
                    <a:lstStyle/>
                    <a:p>
                      <a:pPr algn="l" fontAlgn="ctr"/>
                      <a:r>
                        <a:rPr lang="en-ZA" sz="1400" b="0" i="0" u="none" strike="noStrike">
                          <a:solidFill>
                            <a:srgbClr val="000000"/>
                          </a:solidFill>
                          <a:effectLst/>
                          <a:latin typeface="Calibri" panose="020F0502020204030204" pitchFamily="34" charset="0"/>
                        </a:rPr>
                        <a:t>Common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11 068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11 128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10 536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12 521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46127275"/>
                  </a:ext>
                </a:extLst>
              </a:tr>
              <a:tr h="218518">
                <a:tc>
                  <a:txBody>
                    <a:bodyPr/>
                    <a:lstStyle/>
                    <a:p>
                      <a:pPr algn="l" fontAlgn="ctr"/>
                      <a:r>
                        <a:rPr lang="en-ZA" sz="1400" b="0" i="0" u="none" strike="noStrike">
                          <a:solidFill>
                            <a:srgbClr val="000000"/>
                          </a:solidFill>
                          <a:effectLst/>
                          <a:latin typeface="Calibri" panose="020F0502020204030204" pitchFamily="34" charset="0"/>
                        </a:rPr>
                        <a:t>Common robbery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4 337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4 573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25368989"/>
                  </a:ext>
                </a:extLst>
              </a:tr>
              <a:tr h="218518">
                <a:tc>
                  <a:txBody>
                    <a:bodyPr/>
                    <a:lstStyle/>
                    <a:p>
                      <a:pPr algn="l" fontAlgn="ctr"/>
                      <a:r>
                        <a:rPr lang="en-ZA" sz="1400" b="0" i="0" u="none" strike="noStrike">
                          <a:solidFill>
                            <a:srgbClr val="000000"/>
                          </a:solidFill>
                          <a:effectLst/>
                          <a:latin typeface="Calibri" panose="020F0502020204030204" pitchFamily="34" charset="0"/>
                        </a:rPr>
                        <a:t>Robbery with aggravating circumstances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13 468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13 866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11 726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13 932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476832294"/>
                  </a:ext>
                </a:extLst>
              </a:tr>
              <a:tr h="218518">
                <a:tc>
                  <a:txBody>
                    <a:bodyPr/>
                    <a:lstStyle/>
                    <a:p>
                      <a:pPr algn="l" fontAlgn="ctr"/>
                      <a:r>
                        <a:rPr lang="en-ZA" sz="1400" b="1" i="0" u="none" strike="noStrike">
                          <a:solidFill>
                            <a:srgbClr val="000000"/>
                          </a:solidFill>
                          <a:effectLst/>
                          <a:latin typeface="Calibri" panose="020F0502020204030204" pitchFamily="34" charset="0"/>
                        </a:rPr>
                        <a:t>Total Contact Crimes (Crimes against the person)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43 566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44 006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39 129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39 186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46 213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7 027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16872655"/>
                  </a:ext>
                </a:extLst>
              </a:tr>
              <a:tr h="218518">
                <a:tc gridSpan="8">
                  <a:txBody>
                    <a:bodyPr/>
                    <a:lstStyle/>
                    <a:p>
                      <a:pPr algn="ctr" fontAlgn="b"/>
                      <a:r>
                        <a:rPr lang="en-ZA" sz="1400" b="1" i="0" u="none" strike="noStrike">
                          <a:solidFill>
                            <a:srgbClr val="000000"/>
                          </a:solidFill>
                          <a:effectLst/>
                          <a:latin typeface="Calibri" panose="020F0502020204030204" pitchFamily="34" charset="0"/>
                        </a:rPr>
                        <a:t>Total Sexual Offences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85842628"/>
                  </a:ext>
                </a:extLst>
              </a:tr>
              <a:tr h="218518">
                <a:tc>
                  <a:txBody>
                    <a:bodyPr/>
                    <a:lstStyle/>
                    <a:p>
                      <a:pPr algn="l" fontAlgn="ctr"/>
                      <a:r>
                        <a:rPr lang="en-ZA" sz="1400" b="0" i="0" u="none" strike="noStrike">
                          <a:solidFill>
                            <a:srgbClr val="000000"/>
                          </a:solidFill>
                          <a:effectLst/>
                          <a:latin typeface="Calibri" panose="020F0502020204030204" pitchFamily="34" charset="0"/>
                        </a:rPr>
                        <a:t>Rape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38320991"/>
                  </a:ext>
                </a:extLst>
              </a:tr>
              <a:tr h="218518">
                <a:tc>
                  <a:txBody>
                    <a:bodyPr/>
                    <a:lstStyle/>
                    <a:p>
                      <a:pPr algn="l" fontAlgn="ctr"/>
                      <a:r>
                        <a:rPr lang="en-ZA" sz="1400" b="0" i="0" u="none" strike="noStrike">
                          <a:solidFill>
                            <a:srgbClr val="000000"/>
                          </a:solidFill>
                          <a:effectLst/>
                          <a:latin typeface="Calibri" panose="020F0502020204030204" pitchFamily="34" charset="0"/>
                        </a:rPr>
                        <a:t>Sexual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223860417"/>
                  </a:ext>
                </a:extLst>
              </a:tr>
              <a:tr h="218518">
                <a:tc>
                  <a:txBody>
                    <a:bodyPr/>
                    <a:lstStyle/>
                    <a:p>
                      <a:pPr algn="l" fontAlgn="ctr"/>
                      <a:r>
                        <a:rPr lang="en-ZA" sz="1400" b="0" i="0" u="none" strike="noStrike">
                          <a:solidFill>
                            <a:srgbClr val="000000"/>
                          </a:solidFill>
                          <a:effectLst/>
                          <a:latin typeface="Calibri" panose="020F0502020204030204" pitchFamily="34" charset="0"/>
                        </a:rPr>
                        <a:t>Attempted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74595133"/>
                  </a:ext>
                </a:extLst>
              </a:tr>
              <a:tr h="218518">
                <a:tc>
                  <a:txBody>
                    <a:bodyPr/>
                    <a:lstStyle/>
                    <a:p>
                      <a:pPr algn="l" fontAlgn="ctr"/>
                      <a:r>
                        <a:rPr lang="en-ZA" sz="1400" b="0" i="0" u="none" strike="noStrike">
                          <a:solidFill>
                            <a:srgbClr val="000000"/>
                          </a:solidFill>
                          <a:effectLst/>
                          <a:latin typeface="Calibri" panose="020F0502020204030204" pitchFamily="34" charset="0"/>
                        </a:rPr>
                        <a:t>Contact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043973"/>
                  </a:ext>
                </a:extLst>
              </a:tr>
              <a:tr h="218518">
                <a:tc>
                  <a:txBody>
                    <a:bodyPr/>
                    <a:lstStyle/>
                    <a:p>
                      <a:pPr algn="l" fontAlgn="ctr"/>
                      <a:r>
                        <a:rPr lang="en-ZA" sz="1400" b="1" i="0" u="none" strike="noStrike">
                          <a:solidFill>
                            <a:srgbClr val="000000"/>
                          </a:solidFill>
                          <a:effectLst/>
                          <a:latin typeface="Calibri" panose="020F0502020204030204" pitchFamily="34" charset="0"/>
                        </a:rPr>
                        <a:t>Total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2 705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2 649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2 870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17099169"/>
                  </a:ext>
                </a:extLst>
              </a:tr>
              <a:tr h="218518">
                <a:tc gridSpan="8">
                  <a:txBody>
                    <a:bodyPr/>
                    <a:lstStyle/>
                    <a:p>
                      <a:pPr algn="ctr" fontAlgn="b"/>
                      <a:r>
                        <a:rPr lang="en-ZA" sz="1400" b="1" i="0" u="none" strike="noStrike">
                          <a:solidFill>
                            <a:srgbClr val="000000"/>
                          </a:solidFill>
                          <a:effectLst/>
                          <a:latin typeface="Calibri" panose="020F0502020204030204" pitchFamily="34" charset="0"/>
                        </a:rPr>
                        <a:t>SOME SUBCATEGORIES OF AGGRAVATED ROBBERY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91664842"/>
                  </a:ext>
                </a:extLst>
              </a:tr>
              <a:tr h="218518">
                <a:tc>
                  <a:txBody>
                    <a:bodyPr/>
                    <a:lstStyle/>
                    <a:p>
                      <a:pPr algn="l" fontAlgn="ctr"/>
                      <a:r>
                        <a:rPr lang="en-ZA" sz="1400" b="0" i="0" u="none" strike="noStrike">
                          <a:solidFill>
                            <a:srgbClr val="000000"/>
                          </a:solidFill>
                          <a:effectLst/>
                          <a:latin typeface="Calibri" panose="020F0502020204030204" pitchFamily="34" charset="0"/>
                        </a:rPr>
                        <a:t>Carjacking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2 021</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2 518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2 945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07486654"/>
                  </a:ext>
                </a:extLst>
              </a:tr>
              <a:tr h="218518">
                <a:tc>
                  <a:txBody>
                    <a:bodyPr/>
                    <a:lstStyle/>
                    <a:p>
                      <a:pPr algn="l" fontAlgn="ctr"/>
                      <a:r>
                        <a:rPr lang="en-ZA" sz="1400" b="0" i="0" u="none" strike="noStrike">
                          <a:solidFill>
                            <a:srgbClr val="000000"/>
                          </a:solidFill>
                          <a:effectLst/>
                          <a:latin typeface="Calibri" panose="020F0502020204030204" pitchFamily="34" charset="0"/>
                        </a:rPr>
                        <a:t>Robbery at 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2 166</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681212378"/>
                  </a:ext>
                </a:extLst>
              </a:tr>
              <a:tr h="218518">
                <a:tc>
                  <a:txBody>
                    <a:bodyPr/>
                    <a:lstStyle/>
                    <a:p>
                      <a:pPr algn="l" fontAlgn="ctr"/>
                      <a:r>
                        <a:rPr lang="en-ZA" sz="1400" b="0" i="0" u="none" strike="noStrike">
                          <a:solidFill>
                            <a:srgbClr val="000000"/>
                          </a:solidFill>
                          <a:effectLst/>
                          <a:latin typeface="Calibri" panose="020F0502020204030204" pitchFamily="34" charset="0"/>
                        </a:rPr>
                        <a:t>Robbery at non-residential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1 816</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50324328"/>
                  </a:ext>
                </a:extLst>
              </a:tr>
              <a:tr h="218518">
                <a:tc>
                  <a:txBody>
                    <a:bodyPr/>
                    <a:lstStyle/>
                    <a:p>
                      <a:pPr algn="l" fontAlgn="ctr"/>
                      <a:r>
                        <a:rPr lang="en-ZA" sz="1400" b="0" i="0" u="none" strike="noStrike">
                          <a:solidFill>
                            <a:srgbClr val="000000"/>
                          </a:solidFill>
                          <a:effectLst/>
                          <a:latin typeface="Calibri" panose="020F0502020204030204" pitchFamily="34" charset="0"/>
                        </a:rPr>
                        <a:t>Robbery of cash in transit</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705017245"/>
                  </a:ext>
                </a:extLst>
              </a:tr>
              <a:tr h="218518">
                <a:tc>
                  <a:txBody>
                    <a:bodyPr/>
                    <a:lstStyle/>
                    <a:p>
                      <a:pPr algn="l" fontAlgn="ctr"/>
                      <a:r>
                        <a:rPr lang="en-ZA" sz="1400" b="0" i="0" u="none" strike="noStrike">
                          <a:solidFill>
                            <a:srgbClr val="000000"/>
                          </a:solidFill>
                          <a:effectLst/>
                          <a:latin typeface="Calibri" panose="020F0502020204030204" pitchFamily="34" charset="0"/>
                        </a:rPr>
                        <a:t>Bank robbery</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Counts Higher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694171988"/>
                  </a:ext>
                </a:extLst>
              </a:tr>
              <a:tr h="218518">
                <a:tc>
                  <a:txBody>
                    <a:bodyPr/>
                    <a:lstStyle/>
                    <a:p>
                      <a:pPr algn="l" fontAlgn="ctr"/>
                      <a:r>
                        <a:rPr lang="en-ZA" sz="1400" b="0" i="0" u="none" strike="noStrike" dirty="0">
                          <a:solidFill>
                            <a:srgbClr val="000000"/>
                          </a:solidFill>
                          <a:effectLst/>
                          <a:latin typeface="Calibri" panose="020F0502020204030204" pitchFamily="34" charset="0"/>
                        </a:rPr>
                        <a:t>Truck hijacking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157</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031680017"/>
                  </a:ext>
                </a:extLst>
              </a:tr>
            </a:tbl>
          </a:graphicData>
        </a:graphic>
      </p:graphicFrame>
    </p:spTree>
    <p:extLst>
      <p:ext uri="{BB962C8B-B14F-4D97-AF65-F5344CB8AC3E}">
        <p14:creationId xmlns:p14="http://schemas.microsoft.com/office/powerpoint/2010/main" val="182055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20" y="294904"/>
            <a:ext cx="11003280" cy="881624"/>
          </a:xfrm>
        </p:spPr>
        <p:txBody>
          <a:bodyPr>
            <a:normAutofit/>
          </a:bodyPr>
          <a:lstStyle/>
          <a:p>
            <a:r>
              <a:rPr lang="en-ZA" sz="2400" dirty="0"/>
              <a:t>GAUTENG</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57</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85054369"/>
              </p:ext>
            </p:extLst>
          </p:nvPr>
        </p:nvGraphicFramePr>
        <p:xfrm>
          <a:off x="782320" y="1176528"/>
          <a:ext cx="11104879" cy="5547360"/>
        </p:xfrm>
        <a:graphic>
          <a:graphicData uri="http://schemas.openxmlformats.org/drawingml/2006/table">
            <a:tbl>
              <a:tblPr/>
              <a:tblGrid>
                <a:gridCol w="4174018">
                  <a:extLst>
                    <a:ext uri="{9D8B030D-6E8A-4147-A177-3AD203B41FA5}">
                      <a16:colId xmlns:a16="http://schemas.microsoft.com/office/drawing/2014/main" val="1799292918"/>
                    </a:ext>
                  </a:extLst>
                </a:gridCol>
                <a:gridCol w="918947">
                  <a:extLst>
                    <a:ext uri="{9D8B030D-6E8A-4147-A177-3AD203B41FA5}">
                      <a16:colId xmlns:a16="http://schemas.microsoft.com/office/drawing/2014/main" val="2314813911"/>
                    </a:ext>
                  </a:extLst>
                </a:gridCol>
                <a:gridCol w="918947">
                  <a:extLst>
                    <a:ext uri="{9D8B030D-6E8A-4147-A177-3AD203B41FA5}">
                      <a16:colId xmlns:a16="http://schemas.microsoft.com/office/drawing/2014/main" val="2264109917"/>
                    </a:ext>
                  </a:extLst>
                </a:gridCol>
                <a:gridCol w="907877">
                  <a:extLst>
                    <a:ext uri="{9D8B030D-6E8A-4147-A177-3AD203B41FA5}">
                      <a16:colId xmlns:a16="http://schemas.microsoft.com/office/drawing/2014/main" val="1469312176"/>
                    </a:ext>
                  </a:extLst>
                </a:gridCol>
                <a:gridCol w="941093">
                  <a:extLst>
                    <a:ext uri="{9D8B030D-6E8A-4147-A177-3AD203B41FA5}">
                      <a16:colId xmlns:a16="http://schemas.microsoft.com/office/drawing/2014/main" val="1373228135"/>
                    </a:ext>
                  </a:extLst>
                </a:gridCol>
                <a:gridCol w="952163">
                  <a:extLst>
                    <a:ext uri="{9D8B030D-6E8A-4147-A177-3AD203B41FA5}">
                      <a16:colId xmlns:a16="http://schemas.microsoft.com/office/drawing/2014/main" val="4008554751"/>
                    </a:ext>
                  </a:extLst>
                </a:gridCol>
                <a:gridCol w="974306">
                  <a:extLst>
                    <a:ext uri="{9D8B030D-6E8A-4147-A177-3AD203B41FA5}">
                      <a16:colId xmlns:a16="http://schemas.microsoft.com/office/drawing/2014/main" val="2729594921"/>
                    </a:ext>
                  </a:extLst>
                </a:gridCol>
                <a:gridCol w="1317528">
                  <a:extLst>
                    <a:ext uri="{9D8B030D-6E8A-4147-A177-3AD203B41FA5}">
                      <a16:colId xmlns:a16="http://schemas.microsoft.com/office/drawing/2014/main" val="1354318381"/>
                    </a:ext>
                  </a:extLst>
                </a:gridCol>
              </a:tblGrid>
              <a:tr h="187857">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7067098"/>
                  </a:ext>
                </a:extLst>
              </a:tr>
              <a:tr h="94037">
                <a:tc gridSpan="8">
                  <a:txBody>
                    <a:bodyPr/>
                    <a:lstStyle/>
                    <a:p>
                      <a:pPr algn="ctr" fontAlgn="b"/>
                      <a:r>
                        <a:rPr lang="en-ZA" sz="1400" b="1" i="0" u="none" strike="noStrike" dirty="0">
                          <a:solidFill>
                            <a:srgbClr val="000000"/>
                          </a:solidFill>
                          <a:effectLst/>
                          <a:latin typeface="Calibri" panose="020F0502020204030204" pitchFamily="34" charset="0"/>
                        </a:rPr>
                        <a:t>CONTACT-RELATED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74792982"/>
                  </a:ext>
                </a:extLst>
              </a:tr>
              <a:tr h="94037">
                <a:tc>
                  <a:txBody>
                    <a:bodyPr/>
                    <a:lstStyle/>
                    <a:p>
                      <a:pPr algn="l" fontAlgn="ctr"/>
                      <a:r>
                        <a:rPr lang="en-ZA" sz="1400" b="0" i="0" u="none" strike="noStrike">
                          <a:solidFill>
                            <a:srgbClr val="000000"/>
                          </a:solidFill>
                          <a:effectLst/>
                          <a:latin typeface="Calibri" panose="020F0502020204030204" pitchFamily="34" charset="0"/>
                        </a:rPr>
                        <a:t>Arson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540604537"/>
                  </a:ext>
                </a:extLst>
              </a:tr>
              <a:tr h="174826">
                <a:tc>
                  <a:txBody>
                    <a:bodyPr/>
                    <a:lstStyle/>
                    <a:p>
                      <a:pPr algn="l" fontAlgn="ctr"/>
                      <a:r>
                        <a:rPr lang="en-ZA" sz="1400" b="0" i="0" u="none" strike="noStrike">
                          <a:solidFill>
                            <a:srgbClr val="000000"/>
                          </a:solidFill>
                          <a:effectLst/>
                          <a:latin typeface="Calibri" panose="020F0502020204030204" pitchFamily="34" charset="0"/>
                        </a:rPr>
                        <a:t>Malicious damage to property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7 730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6 780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73350079"/>
                  </a:ext>
                </a:extLst>
              </a:tr>
              <a:tr h="130305">
                <a:tc>
                  <a:txBody>
                    <a:bodyPr/>
                    <a:lstStyle/>
                    <a:p>
                      <a:pPr algn="l" fontAlgn="ctr"/>
                      <a:r>
                        <a:rPr lang="en-ZA" sz="1400" b="1" i="0" u="none" strike="noStrike">
                          <a:solidFill>
                            <a:srgbClr val="000000"/>
                          </a:solidFill>
                          <a:effectLst/>
                          <a:latin typeface="Calibri" panose="020F0502020204030204" pitchFamily="34" charset="0"/>
                        </a:rPr>
                        <a:t>Total Contact-Related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7 871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7 418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6 424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7 555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66043353"/>
                  </a:ext>
                </a:extLst>
              </a:tr>
              <a:tr h="127699">
                <a:tc gridSpan="8">
                  <a:txBody>
                    <a:bodyPr/>
                    <a:lstStyle/>
                    <a:p>
                      <a:pPr algn="ctr" fontAlgn="b"/>
                      <a:r>
                        <a:rPr lang="en-ZA" sz="1400" b="1" i="0" u="none" strike="noStrike">
                          <a:solidFill>
                            <a:srgbClr val="000000"/>
                          </a:solidFill>
                          <a:effectLst/>
                          <a:latin typeface="Calibri" panose="020F0502020204030204" pitchFamily="34" charset="0"/>
                        </a:rPr>
                        <a:t>PROPERTY-RELATED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1935438"/>
                  </a:ext>
                </a:extLst>
              </a:tr>
              <a:tr h="133129">
                <a:tc>
                  <a:txBody>
                    <a:bodyPr/>
                    <a:lstStyle/>
                    <a:p>
                      <a:pPr algn="l" fontAlgn="ctr"/>
                      <a:r>
                        <a:rPr lang="en-ZA" sz="1400" b="0" i="0" u="none" strike="noStrike">
                          <a:solidFill>
                            <a:srgbClr val="000000"/>
                          </a:solidFill>
                          <a:effectLst/>
                          <a:latin typeface="Calibri" panose="020F0502020204030204" pitchFamily="34" charset="0"/>
                        </a:rPr>
                        <a:t>Burglary at non-residential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3 793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3 407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725642619"/>
                  </a:ext>
                </a:extLst>
              </a:tr>
              <a:tr h="120098">
                <a:tc>
                  <a:txBody>
                    <a:bodyPr/>
                    <a:lstStyle/>
                    <a:p>
                      <a:pPr algn="l" fontAlgn="ctr"/>
                      <a:r>
                        <a:rPr lang="en-ZA" sz="1400" b="0" i="0" u="none" strike="noStrike">
                          <a:solidFill>
                            <a:srgbClr val="000000"/>
                          </a:solidFill>
                          <a:effectLst/>
                          <a:latin typeface="Calibri" panose="020F0502020204030204" pitchFamily="34" charset="0"/>
                        </a:rPr>
                        <a:t>Burglary at 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12 814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11 349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7 981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7 681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151239915"/>
                  </a:ext>
                </a:extLst>
              </a:tr>
              <a:tr h="94037">
                <a:tc>
                  <a:txBody>
                    <a:bodyPr/>
                    <a:lstStyle/>
                    <a:p>
                      <a:pPr algn="l" fontAlgn="ctr"/>
                      <a:r>
                        <a:rPr lang="en-ZA" sz="1400" b="0" i="0" u="none" strike="noStrike">
                          <a:solidFill>
                            <a:srgbClr val="000000"/>
                          </a:solidFill>
                          <a:effectLst/>
                          <a:latin typeface="Calibri" panose="020F0502020204030204" pitchFamily="34" charset="0"/>
                        </a:rPr>
                        <a:t>Theft of motor vehicle and motorcycle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6 086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5 298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611824066"/>
                  </a:ext>
                </a:extLst>
              </a:tr>
              <a:tr h="94037">
                <a:tc>
                  <a:txBody>
                    <a:bodyPr/>
                    <a:lstStyle/>
                    <a:p>
                      <a:pPr algn="l" fontAlgn="ctr"/>
                      <a:r>
                        <a:rPr lang="en-ZA" sz="1400" b="0" i="0" u="none" strike="noStrike">
                          <a:solidFill>
                            <a:srgbClr val="000000"/>
                          </a:solidFill>
                          <a:effectLst/>
                          <a:latin typeface="Calibri" panose="020F0502020204030204" pitchFamily="34" charset="0"/>
                        </a:rPr>
                        <a:t>Theft out of or from motor vehicle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6 379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283292362"/>
                  </a:ext>
                </a:extLst>
              </a:tr>
              <a:tr h="94037">
                <a:tc>
                  <a:txBody>
                    <a:bodyPr/>
                    <a:lstStyle/>
                    <a:p>
                      <a:pPr algn="l" fontAlgn="ctr"/>
                      <a:r>
                        <a:rPr lang="en-ZA" sz="1400" b="0" i="0" u="none" strike="noStrike">
                          <a:solidFill>
                            <a:srgbClr val="000000"/>
                          </a:solidFill>
                          <a:effectLst/>
                          <a:latin typeface="Calibri" panose="020F0502020204030204" pitchFamily="34" charset="0"/>
                        </a:rPr>
                        <a:t>Stock-theft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950154958"/>
                  </a:ext>
                </a:extLst>
              </a:tr>
              <a:tr h="94037">
                <a:tc>
                  <a:txBody>
                    <a:bodyPr/>
                    <a:lstStyle/>
                    <a:p>
                      <a:pPr algn="l" fontAlgn="ctr"/>
                      <a:r>
                        <a:rPr lang="en-ZA" sz="1400" b="1" i="0" u="none" strike="noStrike">
                          <a:solidFill>
                            <a:srgbClr val="000000"/>
                          </a:solidFill>
                          <a:effectLst/>
                          <a:latin typeface="Calibri" panose="020F0502020204030204" pitchFamily="34" charset="0"/>
                        </a:rPr>
                        <a:t>Total Property-Related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32 980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31 025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23 270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21 362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23 930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2 568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5612308"/>
                  </a:ext>
                </a:extLst>
              </a:tr>
              <a:tr h="94037">
                <a:tc gridSpan="8">
                  <a:txBody>
                    <a:bodyPr/>
                    <a:lstStyle/>
                    <a:p>
                      <a:pPr algn="ctr" fontAlgn="b"/>
                      <a:r>
                        <a:rPr lang="en-ZA" sz="1400" b="1" i="0" u="none" strike="noStrike">
                          <a:solidFill>
                            <a:srgbClr val="000000"/>
                          </a:solidFill>
                          <a:effectLst/>
                          <a:latin typeface="Calibri" panose="020F0502020204030204" pitchFamily="34" charset="0"/>
                        </a:rPr>
                        <a:t>OTHER SERIOUS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14470881"/>
                  </a:ext>
                </a:extLst>
              </a:tr>
              <a:tr h="94037">
                <a:tc>
                  <a:txBody>
                    <a:bodyPr/>
                    <a:lstStyle/>
                    <a:p>
                      <a:pPr algn="l" fontAlgn="ctr"/>
                      <a:r>
                        <a:rPr lang="en-ZA" sz="1400" b="0" i="0" u="none" strike="noStrike">
                          <a:solidFill>
                            <a:srgbClr val="000000"/>
                          </a:solidFill>
                          <a:effectLst/>
                          <a:latin typeface="Calibri" panose="020F0502020204030204" pitchFamily="34" charset="0"/>
                        </a:rPr>
                        <a:t>All theft not mentioned elsewhere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21 828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20 993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16 033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16 267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19 468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793270588"/>
                  </a:ext>
                </a:extLst>
              </a:tr>
              <a:tr h="94037">
                <a:tc>
                  <a:txBody>
                    <a:bodyPr/>
                    <a:lstStyle/>
                    <a:p>
                      <a:pPr algn="l" fontAlgn="ctr"/>
                      <a:r>
                        <a:rPr lang="en-ZA" sz="1400" b="0" i="0" u="none" strike="noStrike">
                          <a:solidFill>
                            <a:srgbClr val="000000"/>
                          </a:solidFill>
                          <a:effectLst/>
                          <a:latin typeface="Calibri" panose="020F0502020204030204" pitchFamily="34" charset="0"/>
                        </a:rPr>
                        <a:t>Commercial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7 407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7 569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8 317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48254475"/>
                  </a:ext>
                </a:extLst>
              </a:tr>
              <a:tr h="94037">
                <a:tc>
                  <a:txBody>
                    <a:bodyPr/>
                    <a:lstStyle/>
                    <a:p>
                      <a:pPr algn="l" fontAlgn="ctr"/>
                      <a:r>
                        <a:rPr lang="en-ZA" sz="1400" b="0" i="0" u="none" strike="noStrike">
                          <a:solidFill>
                            <a:srgbClr val="000000"/>
                          </a:solidFill>
                          <a:effectLst/>
                          <a:latin typeface="Calibri" panose="020F0502020204030204" pitchFamily="34" charset="0"/>
                        </a:rPr>
                        <a:t>Shoplifting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4 597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4 431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4 392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86252970"/>
                  </a:ext>
                </a:extLst>
              </a:tr>
              <a:tr h="94037">
                <a:tc>
                  <a:txBody>
                    <a:bodyPr/>
                    <a:lstStyle/>
                    <a:p>
                      <a:pPr algn="l" fontAlgn="ctr"/>
                      <a:r>
                        <a:rPr lang="en-ZA" sz="1400" b="1" i="0" u="none" strike="noStrike">
                          <a:solidFill>
                            <a:srgbClr val="000000"/>
                          </a:solidFill>
                          <a:effectLst/>
                          <a:latin typeface="Calibri" panose="020F0502020204030204" pitchFamily="34" charset="0"/>
                        </a:rPr>
                        <a:t>Total Other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33 832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32 785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27 994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27 811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33 935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87300674"/>
                  </a:ext>
                </a:extLst>
              </a:tr>
              <a:tr h="94037">
                <a:tc>
                  <a:txBody>
                    <a:bodyPr/>
                    <a:lstStyle/>
                    <a:p>
                      <a:pPr algn="l" fontAlgn="ctr"/>
                      <a:r>
                        <a:rPr lang="en-ZA" sz="1400" b="1" i="0" u="none" strike="noStrike">
                          <a:solidFill>
                            <a:srgbClr val="000000"/>
                          </a:solidFill>
                          <a:effectLst/>
                          <a:latin typeface="Calibri" panose="020F0502020204030204" pitchFamily="34" charset="0"/>
                        </a:rPr>
                        <a:t>Total 17 Community Reported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118 249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115 234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96 817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95 299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111 633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16 334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39618669"/>
                  </a:ext>
                </a:extLst>
              </a:tr>
              <a:tr h="94037">
                <a:tc gridSpan="8">
                  <a:txBody>
                    <a:bodyPr/>
                    <a:lstStyle/>
                    <a:p>
                      <a:pPr algn="ctr" fontAlgn="b"/>
                      <a:r>
                        <a:rPr lang="en-ZA" sz="1400" b="1" i="0" u="none" strike="noStrike">
                          <a:solidFill>
                            <a:srgbClr val="000000"/>
                          </a:solidFill>
                          <a:effectLst/>
                          <a:latin typeface="Calibri" panose="020F0502020204030204" pitchFamily="34" charset="0"/>
                        </a:rPr>
                        <a:t>CRIME DETECTED AS A RESULT OF POLICE ACTION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53667768"/>
                  </a:ext>
                </a:extLst>
              </a:tr>
              <a:tr h="94037">
                <a:tc>
                  <a:txBody>
                    <a:bodyPr/>
                    <a:lstStyle/>
                    <a:p>
                      <a:pPr algn="l" fontAlgn="ctr"/>
                      <a:r>
                        <a:rPr lang="en-ZA" sz="1400" b="0" i="0" u="none" strike="noStrike">
                          <a:solidFill>
                            <a:srgbClr val="000000"/>
                          </a:solidFill>
                          <a:effectLst/>
                          <a:latin typeface="Calibri" panose="020F0502020204030204" pitchFamily="34" charset="0"/>
                        </a:rPr>
                        <a:t>Illegal possession of firearms and ammunition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723108788"/>
                  </a:ext>
                </a:extLst>
              </a:tr>
              <a:tr h="94037">
                <a:tc>
                  <a:txBody>
                    <a:bodyPr/>
                    <a:lstStyle/>
                    <a:p>
                      <a:pPr algn="l" fontAlgn="ctr"/>
                      <a:r>
                        <a:rPr lang="en-ZA" sz="1400" b="0" i="0" u="none" strike="noStrike">
                          <a:solidFill>
                            <a:srgbClr val="000000"/>
                          </a:solidFill>
                          <a:effectLst/>
                          <a:latin typeface="Calibri" panose="020F0502020204030204" pitchFamily="34" charset="0"/>
                        </a:rPr>
                        <a:t>Drug-related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18 542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7 898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623724855"/>
                  </a:ext>
                </a:extLst>
              </a:tr>
              <a:tr h="94037">
                <a:tc>
                  <a:txBody>
                    <a:bodyPr/>
                    <a:lstStyle/>
                    <a:p>
                      <a:pPr algn="l" fontAlgn="ctr"/>
                      <a:r>
                        <a:rPr lang="en-ZA" sz="1400" b="0" i="0" u="none" strike="noStrike">
                          <a:solidFill>
                            <a:srgbClr val="000000"/>
                          </a:solidFill>
                          <a:effectLst/>
                          <a:latin typeface="Calibri" panose="020F0502020204030204" pitchFamily="34" charset="0"/>
                        </a:rPr>
                        <a:t>Driving under the influence of alcohol or drugs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9 397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3 644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2 912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98506241"/>
                  </a:ext>
                </a:extLst>
              </a:tr>
              <a:tr h="94037">
                <a:tc>
                  <a:txBody>
                    <a:bodyPr/>
                    <a:lstStyle/>
                    <a:p>
                      <a:pPr algn="l" fontAlgn="ctr"/>
                      <a:r>
                        <a:rPr lang="en-ZA" sz="1400" b="0" i="0" u="none" strike="noStrike">
                          <a:solidFill>
                            <a:srgbClr val="000000"/>
                          </a:solidFill>
                          <a:effectLst/>
                          <a:latin typeface="Calibri" panose="020F0502020204030204" pitchFamily="34" charset="0"/>
                        </a:rPr>
                        <a:t>Sexual offences detected as a result of police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870493031"/>
                  </a:ext>
                </a:extLst>
              </a:tr>
              <a:tr h="94037">
                <a:tc>
                  <a:txBody>
                    <a:bodyPr/>
                    <a:lstStyle/>
                    <a:p>
                      <a:pPr algn="l" fontAlgn="ctr"/>
                      <a:r>
                        <a:rPr lang="en-ZA" sz="1400" b="1" i="0" u="none" strike="noStrike">
                          <a:solidFill>
                            <a:srgbClr val="000000"/>
                          </a:solidFill>
                          <a:effectLst/>
                          <a:latin typeface="Calibri" panose="020F0502020204030204" pitchFamily="34" charset="0"/>
                        </a:rPr>
                        <a:t>Total crime detected as a result of police action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27 691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22 900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10 825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10 112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14 423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4 311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050021516"/>
                  </a:ext>
                </a:extLst>
              </a:tr>
            </a:tbl>
          </a:graphicData>
        </a:graphic>
      </p:graphicFrame>
    </p:spTree>
    <p:extLst>
      <p:ext uri="{BB962C8B-B14F-4D97-AF65-F5344CB8AC3E}">
        <p14:creationId xmlns:p14="http://schemas.microsoft.com/office/powerpoint/2010/main" val="2555432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656" y="162824"/>
            <a:ext cx="10994136" cy="890768"/>
          </a:xfrm>
        </p:spPr>
        <p:txBody>
          <a:bodyPr>
            <a:normAutofit/>
          </a:bodyPr>
          <a:lstStyle/>
          <a:p>
            <a:r>
              <a:rPr lang="en-ZA" sz="2400" dirty="0" smtClean="0"/>
              <a:t>KWAZULU-NATAL</a:t>
            </a:r>
            <a:r>
              <a:rPr lang="en-ZA" sz="2400" dirty="0"/>
              <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58</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82598166"/>
              </p:ext>
            </p:extLst>
          </p:nvPr>
        </p:nvGraphicFramePr>
        <p:xfrm>
          <a:off x="803656" y="1208406"/>
          <a:ext cx="11114024" cy="5334000"/>
        </p:xfrm>
        <a:graphic>
          <a:graphicData uri="http://schemas.openxmlformats.org/drawingml/2006/table">
            <a:tbl>
              <a:tblPr/>
              <a:tblGrid>
                <a:gridCol w="4177455">
                  <a:extLst>
                    <a:ext uri="{9D8B030D-6E8A-4147-A177-3AD203B41FA5}">
                      <a16:colId xmlns:a16="http://schemas.microsoft.com/office/drawing/2014/main" val="3176185095"/>
                    </a:ext>
                  </a:extLst>
                </a:gridCol>
                <a:gridCol w="919704">
                  <a:extLst>
                    <a:ext uri="{9D8B030D-6E8A-4147-A177-3AD203B41FA5}">
                      <a16:colId xmlns:a16="http://schemas.microsoft.com/office/drawing/2014/main" val="803162290"/>
                    </a:ext>
                  </a:extLst>
                </a:gridCol>
                <a:gridCol w="919704">
                  <a:extLst>
                    <a:ext uri="{9D8B030D-6E8A-4147-A177-3AD203B41FA5}">
                      <a16:colId xmlns:a16="http://schemas.microsoft.com/office/drawing/2014/main" val="1799934338"/>
                    </a:ext>
                  </a:extLst>
                </a:gridCol>
                <a:gridCol w="908624">
                  <a:extLst>
                    <a:ext uri="{9D8B030D-6E8A-4147-A177-3AD203B41FA5}">
                      <a16:colId xmlns:a16="http://schemas.microsoft.com/office/drawing/2014/main" val="3475737637"/>
                    </a:ext>
                  </a:extLst>
                </a:gridCol>
                <a:gridCol w="941868">
                  <a:extLst>
                    <a:ext uri="{9D8B030D-6E8A-4147-A177-3AD203B41FA5}">
                      <a16:colId xmlns:a16="http://schemas.microsoft.com/office/drawing/2014/main" val="2614391968"/>
                    </a:ext>
                  </a:extLst>
                </a:gridCol>
                <a:gridCol w="952947">
                  <a:extLst>
                    <a:ext uri="{9D8B030D-6E8A-4147-A177-3AD203B41FA5}">
                      <a16:colId xmlns:a16="http://schemas.microsoft.com/office/drawing/2014/main" val="1695946025"/>
                    </a:ext>
                  </a:extLst>
                </a:gridCol>
                <a:gridCol w="975109">
                  <a:extLst>
                    <a:ext uri="{9D8B030D-6E8A-4147-A177-3AD203B41FA5}">
                      <a16:colId xmlns:a16="http://schemas.microsoft.com/office/drawing/2014/main" val="1436505295"/>
                    </a:ext>
                  </a:extLst>
                </a:gridCol>
                <a:gridCol w="1318613">
                  <a:extLst>
                    <a:ext uri="{9D8B030D-6E8A-4147-A177-3AD203B41FA5}">
                      <a16:colId xmlns:a16="http://schemas.microsoft.com/office/drawing/2014/main" val="3955444823"/>
                    </a:ext>
                  </a:extLst>
                </a:gridCol>
              </a:tblGrid>
              <a:tr h="187857">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19033827"/>
                  </a:ext>
                </a:extLst>
              </a:tr>
              <a:tr h="86870">
                <a:tc gridSpan="8">
                  <a:txBody>
                    <a:bodyPr/>
                    <a:lstStyle/>
                    <a:p>
                      <a:pPr algn="ctr" fontAlgn="b"/>
                      <a:r>
                        <a:rPr lang="en-ZA" sz="1400" b="1" i="0" u="none" strike="noStrike">
                          <a:solidFill>
                            <a:srgbClr val="000000"/>
                          </a:solidFill>
                          <a:effectLst/>
                          <a:latin typeface="Calibri" panose="020F0502020204030204" pitchFamily="34" charset="0"/>
                        </a:rPr>
                        <a:t>CONTACT CRIMES ( CRIMES AGAINST THE  PERSON)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40309845"/>
                  </a:ext>
                </a:extLst>
              </a:tr>
              <a:tr h="94037">
                <a:tc>
                  <a:txBody>
                    <a:bodyPr/>
                    <a:lstStyle/>
                    <a:p>
                      <a:pPr algn="l" fontAlgn="ctr"/>
                      <a:r>
                        <a:rPr lang="en-ZA" sz="1400" b="0" i="0" u="none" strike="noStrike">
                          <a:solidFill>
                            <a:srgbClr val="000000"/>
                          </a:solidFill>
                          <a:effectLst/>
                          <a:latin typeface="Calibri" panose="020F0502020204030204" pitchFamily="34" charset="0"/>
                        </a:rPr>
                        <a:t>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95141811"/>
                  </a:ext>
                </a:extLst>
              </a:tr>
              <a:tr h="94037">
                <a:tc>
                  <a:txBody>
                    <a:bodyPr/>
                    <a:lstStyle/>
                    <a:p>
                      <a:pPr algn="l" fontAlgn="ctr"/>
                      <a:r>
                        <a:rPr lang="en-ZA" sz="1400" b="0" i="0" u="none" strike="noStrike">
                          <a:solidFill>
                            <a:srgbClr val="000000"/>
                          </a:solidFill>
                          <a:effectLst/>
                          <a:latin typeface="Calibri" panose="020F0502020204030204" pitchFamily="34" charset="0"/>
                        </a:rPr>
                        <a:t>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2 458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229264390"/>
                  </a:ext>
                </a:extLst>
              </a:tr>
              <a:tr h="94037">
                <a:tc>
                  <a:txBody>
                    <a:bodyPr/>
                    <a:lstStyle/>
                    <a:p>
                      <a:pPr algn="l" fontAlgn="ctr"/>
                      <a:r>
                        <a:rPr lang="en-ZA" sz="1400" b="0" i="0" u="none" strike="noStrike">
                          <a:solidFill>
                            <a:srgbClr val="000000"/>
                          </a:solidFill>
                          <a:effectLst/>
                          <a:latin typeface="Calibri" panose="020F0502020204030204" pitchFamily="34" charset="0"/>
                        </a:rPr>
                        <a:t>Attempted 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98848155"/>
                  </a:ext>
                </a:extLst>
              </a:tr>
              <a:tr h="94037">
                <a:tc>
                  <a:txBody>
                    <a:bodyPr/>
                    <a:lstStyle/>
                    <a:p>
                      <a:pPr algn="l" fontAlgn="ctr"/>
                      <a:r>
                        <a:rPr lang="en-ZA" sz="1400" b="0" i="0" u="none" strike="noStrike">
                          <a:solidFill>
                            <a:srgbClr val="000000"/>
                          </a:solidFill>
                          <a:effectLst/>
                          <a:latin typeface="Calibri" panose="020F0502020204030204" pitchFamily="34" charset="0"/>
                        </a:rPr>
                        <a:t>Assault with the intent to inflict grievous bodily harm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770354713"/>
                  </a:ext>
                </a:extLst>
              </a:tr>
              <a:tr h="94037">
                <a:tc>
                  <a:txBody>
                    <a:bodyPr/>
                    <a:lstStyle/>
                    <a:p>
                      <a:pPr algn="l" fontAlgn="ctr"/>
                      <a:r>
                        <a:rPr lang="en-ZA" sz="1400" b="0" i="0" u="none" strike="noStrike">
                          <a:solidFill>
                            <a:srgbClr val="000000"/>
                          </a:solidFill>
                          <a:effectLst/>
                          <a:latin typeface="Calibri" panose="020F0502020204030204" pitchFamily="34" charset="0"/>
                        </a:rPr>
                        <a:t>Common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5 632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5 837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5 164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5 346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21436196"/>
                  </a:ext>
                </a:extLst>
              </a:tr>
              <a:tr h="94037">
                <a:tc>
                  <a:txBody>
                    <a:bodyPr/>
                    <a:lstStyle/>
                    <a:p>
                      <a:pPr algn="l" fontAlgn="ctr"/>
                      <a:r>
                        <a:rPr lang="en-ZA" sz="1400" b="0" i="0" u="none" strike="noStrike">
                          <a:solidFill>
                            <a:srgbClr val="000000"/>
                          </a:solidFill>
                          <a:effectLst/>
                          <a:latin typeface="Calibri" panose="020F0502020204030204" pitchFamily="34" charset="0"/>
                        </a:rPr>
                        <a:t>Common robbery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40433626"/>
                  </a:ext>
                </a:extLst>
              </a:tr>
              <a:tr h="94037">
                <a:tc>
                  <a:txBody>
                    <a:bodyPr/>
                    <a:lstStyle/>
                    <a:p>
                      <a:pPr algn="l" fontAlgn="ctr"/>
                      <a:r>
                        <a:rPr lang="en-ZA" sz="1400" b="0" i="0" u="none" strike="noStrike">
                          <a:solidFill>
                            <a:srgbClr val="000000"/>
                          </a:solidFill>
                          <a:effectLst/>
                          <a:latin typeface="Calibri" panose="020F0502020204030204" pitchFamily="34" charset="0"/>
                        </a:rPr>
                        <a:t>Robbery with aggravating circumstances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5 511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5 913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5 583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6 939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048962981"/>
                  </a:ext>
                </a:extLst>
              </a:tr>
              <a:tr h="94037">
                <a:tc>
                  <a:txBody>
                    <a:bodyPr/>
                    <a:lstStyle/>
                    <a:p>
                      <a:pPr algn="l" fontAlgn="ctr"/>
                      <a:r>
                        <a:rPr lang="en-ZA" sz="1400" b="1" i="0" u="none" strike="noStrike">
                          <a:solidFill>
                            <a:srgbClr val="000000"/>
                          </a:solidFill>
                          <a:effectLst/>
                          <a:latin typeface="Calibri" panose="020F0502020204030204" pitchFamily="34" charset="0"/>
                        </a:rPr>
                        <a:t>Total Contact Crimes (Crimes against the person)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23 720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24 658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22 277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23 587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27 458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98453716"/>
                  </a:ext>
                </a:extLst>
              </a:tr>
              <a:tr h="94037">
                <a:tc gridSpan="8">
                  <a:txBody>
                    <a:bodyPr/>
                    <a:lstStyle/>
                    <a:p>
                      <a:pPr algn="ctr" fontAlgn="b"/>
                      <a:r>
                        <a:rPr lang="en-ZA" sz="1400" b="1" i="0" u="none" strike="noStrike">
                          <a:solidFill>
                            <a:srgbClr val="000000"/>
                          </a:solidFill>
                          <a:effectLst/>
                          <a:latin typeface="Calibri" panose="020F0502020204030204" pitchFamily="34" charset="0"/>
                        </a:rPr>
                        <a:t>Total Sexual Offences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72990542"/>
                  </a:ext>
                </a:extLst>
              </a:tr>
              <a:tr h="94037">
                <a:tc>
                  <a:txBody>
                    <a:bodyPr/>
                    <a:lstStyle/>
                    <a:p>
                      <a:pPr algn="l" fontAlgn="ctr"/>
                      <a:r>
                        <a:rPr lang="en-ZA" sz="1400" b="0" i="0" u="none" strike="noStrike">
                          <a:solidFill>
                            <a:srgbClr val="000000"/>
                          </a:solidFill>
                          <a:effectLst/>
                          <a:latin typeface="Calibri" panose="020F0502020204030204" pitchFamily="34" charset="0"/>
                        </a:rPr>
                        <a:t>Rape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30435111"/>
                  </a:ext>
                </a:extLst>
              </a:tr>
              <a:tr h="94037">
                <a:tc>
                  <a:txBody>
                    <a:bodyPr/>
                    <a:lstStyle/>
                    <a:p>
                      <a:pPr algn="l" fontAlgn="ctr"/>
                      <a:r>
                        <a:rPr lang="en-ZA" sz="1400" b="0" i="0" u="none" strike="noStrike">
                          <a:solidFill>
                            <a:srgbClr val="000000"/>
                          </a:solidFill>
                          <a:effectLst/>
                          <a:latin typeface="Calibri" panose="020F0502020204030204" pitchFamily="34" charset="0"/>
                        </a:rPr>
                        <a:t>Sexual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137064371"/>
                  </a:ext>
                </a:extLst>
              </a:tr>
              <a:tr h="94037">
                <a:tc>
                  <a:txBody>
                    <a:bodyPr/>
                    <a:lstStyle/>
                    <a:p>
                      <a:pPr algn="l" fontAlgn="ctr"/>
                      <a:r>
                        <a:rPr lang="en-ZA" sz="1400" b="0" i="0" u="none" strike="noStrike">
                          <a:solidFill>
                            <a:srgbClr val="000000"/>
                          </a:solidFill>
                          <a:effectLst/>
                          <a:latin typeface="Calibri" panose="020F0502020204030204" pitchFamily="34" charset="0"/>
                        </a:rPr>
                        <a:t>Attempted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58083357"/>
                  </a:ext>
                </a:extLst>
              </a:tr>
              <a:tr h="94037">
                <a:tc>
                  <a:txBody>
                    <a:bodyPr/>
                    <a:lstStyle/>
                    <a:p>
                      <a:pPr algn="l" fontAlgn="ctr"/>
                      <a:r>
                        <a:rPr lang="en-ZA" sz="1400" b="0" i="0" u="none" strike="noStrike">
                          <a:solidFill>
                            <a:srgbClr val="000000"/>
                          </a:solidFill>
                          <a:effectLst/>
                          <a:latin typeface="Calibri" panose="020F0502020204030204" pitchFamily="34" charset="0"/>
                        </a:rPr>
                        <a:t>Contact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46402018"/>
                  </a:ext>
                </a:extLst>
              </a:tr>
              <a:tr h="94037">
                <a:tc>
                  <a:txBody>
                    <a:bodyPr/>
                    <a:lstStyle/>
                    <a:p>
                      <a:pPr algn="l" fontAlgn="ctr"/>
                      <a:r>
                        <a:rPr lang="en-ZA" sz="1400" b="1" i="0" u="none" strike="noStrike">
                          <a:solidFill>
                            <a:srgbClr val="000000"/>
                          </a:solidFill>
                          <a:effectLst/>
                          <a:latin typeface="Calibri" panose="020F0502020204030204" pitchFamily="34" charset="0"/>
                        </a:rPr>
                        <a:t>Total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2 458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462655838"/>
                  </a:ext>
                </a:extLst>
              </a:tr>
              <a:tr h="94037">
                <a:tc gridSpan="8">
                  <a:txBody>
                    <a:bodyPr/>
                    <a:lstStyle/>
                    <a:p>
                      <a:pPr algn="ctr" fontAlgn="b"/>
                      <a:r>
                        <a:rPr lang="en-ZA" sz="1400" b="1" i="0" u="none" strike="noStrike">
                          <a:solidFill>
                            <a:srgbClr val="000000"/>
                          </a:solidFill>
                          <a:effectLst/>
                          <a:latin typeface="Calibri" panose="020F0502020204030204" pitchFamily="34" charset="0"/>
                        </a:rPr>
                        <a:t>SOME SUBCATEGORIES OF AGGRAVATED ROBBERY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65360641"/>
                  </a:ext>
                </a:extLst>
              </a:tr>
              <a:tr h="94037">
                <a:tc>
                  <a:txBody>
                    <a:bodyPr/>
                    <a:lstStyle/>
                    <a:p>
                      <a:pPr algn="l" fontAlgn="ctr"/>
                      <a:r>
                        <a:rPr lang="en-ZA" sz="1400" b="0" i="0" u="none" strike="noStrike">
                          <a:solidFill>
                            <a:srgbClr val="000000"/>
                          </a:solidFill>
                          <a:effectLst/>
                          <a:latin typeface="Calibri" panose="020F0502020204030204" pitchFamily="34" charset="0"/>
                        </a:rPr>
                        <a:t>Carjacking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703</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852762247"/>
                  </a:ext>
                </a:extLst>
              </a:tr>
              <a:tr h="94037">
                <a:tc>
                  <a:txBody>
                    <a:bodyPr/>
                    <a:lstStyle/>
                    <a:p>
                      <a:pPr algn="l" fontAlgn="ctr"/>
                      <a:r>
                        <a:rPr lang="en-ZA" sz="1400" b="0" i="0" u="none" strike="noStrike">
                          <a:solidFill>
                            <a:srgbClr val="000000"/>
                          </a:solidFill>
                          <a:effectLst/>
                          <a:latin typeface="Calibri" panose="020F0502020204030204" pitchFamily="34" charset="0"/>
                        </a:rPr>
                        <a:t>Robbery at 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984</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91446547"/>
                  </a:ext>
                </a:extLst>
              </a:tr>
              <a:tr h="94037">
                <a:tc>
                  <a:txBody>
                    <a:bodyPr/>
                    <a:lstStyle/>
                    <a:p>
                      <a:pPr algn="l" fontAlgn="ctr"/>
                      <a:r>
                        <a:rPr lang="en-ZA" sz="1400" b="0" i="0" u="none" strike="noStrike">
                          <a:solidFill>
                            <a:srgbClr val="000000"/>
                          </a:solidFill>
                          <a:effectLst/>
                          <a:latin typeface="Calibri" panose="020F0502020204030204" pitchFamily="34" charset="0"/>
                        </a:rPr>
                        <a:t>Robbery at non-residential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759</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00225471"/>
                  </a:ext>
                </a:extLst>
              </a:tr>
              <a:tr h="88608">
                <a:tc>
                  <a:txBody>
                    <a:bodyPr/>
                    <a:lstStyle/>
                    <a:p>
                      <a:pPr algn="l" fontAlgn="ctr"/>
                      <a:r>
                        <a:rPr lang="en-ZA" sz="1400" b="0" i="0" u="none" strike="noStrike">
                          <a:solidFill>
                            <a:srgbClr val="000000"/>
                          </a:solidFill>
                          <a:effectLst/>
                          <a:latin typeface="Calibri" panose="020F0502020204030204" pitchFamily="34" charset="0"/>
                        </a:rPr>
                        <a:t>Robbery of cash in transit</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57964918"/>
                  </a:ext>
                </a:extLst>
              </a:tr>
              <a:tr h="94037">
                <a:tc>
                  <a:txBody>
                    <a:bodyPr/>
                    <a:lstStyle/>
                    <a:p>
                      <a:pPr algn="l" fontAlgn="ctr"/>
                      <a:r>
                        <a:rPr lang="en-ZA" sz="1400" b="0" i="0" u="none" strike="noStrike">
                          <a:solidFill>
                            <a:srgbClr val="000000"/>
                          </a:solidFill>
                          <a:effectLst/>
                          <a:latin typeface="Calibri" panose="020F0502020204030204" pitchFamily="34" charset="0"/>
                        </a:rPr>
                        <a:t>Bank robbery</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 Count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865915578"/>
                  </a:ext>
                </a:extLst>
              </a:tr>
              <a:tr h="94037">
                <a:tc>
                  <a:txBody>
                    <a:bodyPr/>
                    <a:lstStyle/>
                    <a:p>
                      <a:pPr algn="l" fontAlgn="ctr"/>
                      <a:r>
                        <a:rPr lang="en-ZA" sz="1400" b="0" i="0" u="none" strike="noStrike">
                          <a:solidFill>
                            <a:srgbClr val="000000"/>
                          </a:solidFill>
                          <a:effectLst/>
                          <a:latin typeface="Calibri" panose="020F0502020204030204" pitchFamily="34" charset="0"/>
                        </a:rPr>
                        <a:t>Truck hijacking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30880225"/>
                  </a:ext>
                </a:extLst>
              </a:tr>
            </a:tbl>
          </a:graphicData>
        </a:graphic>
      </p:graphicFrame>
    </p:spTree>
    <p:extLst>
      <p:ext uri="{BB962C8B-B14F-4D97-AF65-F5344CB8AC3E}">
        <p14:creationId xmlns:p14="http://schemas.microsoft.com/office/powerpoint/2010/main" val="418246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656" y="162824"/>
            <a:ext cx="10994136" cy="890768"/>
          </a:xfrm>
        </p:spPr>
        <p:txBody>
          <a:bodyPr>
            <a:normAutofit/>
          </a:bodyPr>
          <a:lstStyle/>
          <a:p>
            <a:r>
              <a:rPr lang="en-ZA" sz="2400" dirty="0" smtClean="0"/>
              <a:t>KWAZULU-NATAL</a:t>
            </a:r>
            <a:r>
              <a:rPr lang="en-ZA" sz="2400" dirty="0"/>
              <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59</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84076532"/>
              </p:ext>
            </p:extLst>
          </p:nvPr>
        </p:nvGraphicFramePr>
        <p:xfrm>
          <a:off x="803656" y="1208406"/>
          <a:ext cx="11114024" cy="5547360"/>
        </p:xfrm>
        <a:graphic>
          <a:graphicData uri="http://schemas.openxmlformats.org/drawingml/2006/table">
            <a:tbl>
              <a:tblPr/>
              <a:tblGrid>
                <a:gridCol w="4177455">
                  <a:extLst>
                    <a:ext uri="{9D8B030D-6E8A-4147-A177-3AD203B41FA5}">
                      <a16:colId xmlns:a16="http://schemas.microsoft.com/office/drawing/2014/main" val="3176185095"/>
                    </a:ext>
                  </a:extLst>
                </a:gridCol>
                <a:gridCol w="919704">
                  <a:extLst>
                    <a:ext uri="{9D8B030D-6E8A-4147-A177-3AD203B41FA5}">
                      <a16:colId xmlns:a16="http://schemas.microsoft.com/office/drawing/2014/main" val="803162290"/>
                    </a:ext>
                  </a:extLst>
                </a:gridCol>
                <a:gridCol w="919704">
                  <a:extLst>
                    <a:ext uri="{9D8B030D-6E8A-4147-A177-3AD203B41FA5}">
                      <a16:colId xmlns:a16="http://schemas.microsoft.com/office/drawing/2014/main" val="1799934338"/>
                    </a:ext>
                  </a:extLst>
                </a:gridCol>
                <a:gridCol w="908624">
                  <a:extLst>
                    <a:ext uri="{9D8B030D-6E8A-4147-A177-3AD203B41FA5}">
                      <a16:colId xmlns:a16="http://schemas.microsoft.com/office/drawing/2014/main" val="3475737637"/>
                    </a:ext>
                  </a:extLst>
                </a:gridCol>
                <a:gridCol w="941868">
                  <a:extLst>
                    <a:ext uri="{9D8B030D-6E8A-4147-A177-3AD203B41FA5}">
                      <a16:colId xmlns:a16="http://schemas.microsoft.com/office/drawing/2014/main" val="2614391968"/>
                    </a:ext>
                  </a:extLst>
                </a:gridCol>
                <a:gridCol w="952947">
                  <a:extLst>
                    <a:ext uri="{9D8B030D-6E8A-4147-A177-3AD203B41FA5}">
                      <a16:colId xmlns:a16="http://schemas.microsoft.com/office/drawing/2014/main" val="1695946025"/>
                    </a:ext>
                  </a:extLst>
                </a:gridCol>
                <a:gridCol w="975109">
                  <a:extLst>
                    <a:ext uri="{9D8B030D-6E8A-4147-A177-3AD203B41FA5}">
                      <a16:colId xmlns:a16="http://schemas.microsoft.com/office/drawing/2014/main" val="1436505295"/>
                    </a:ext>
                  </a:extLst>
                </a:gridCol>
                <a:gridCol w="1318613">
                  <a:extLst>
                    <a:ext uri="{9D8B030D-6E8A-4147-A177-3AD203B41FA5}">
                      <a16:colId xmlns:a16="http://schemas.microsoft.com/office/drawing/2014/main" val="3955444823"/>
                    </a:ext>
                  </a:extLst>
                </a:gridCol>
              </a:tblGrid>
              <a:tr h="187857">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19033827"/>
                  </a:ext>
                </a:extLst>
              </a:tr>
              <a:tr h="94037">
                <a:tc gridSpan="8">
                  <a:txBody>
                    <a:bodyPr/>
                    <a:lstStyle/>
                    <a:p>
                      <a:pPr algn="ctr" fontAlgn="b"/>
                      <a:r>
                        <a:rPr lang="en-ZA" sz="1400" b="1" i="0" u="none" strike="noStrike" dirty="0">
                          <a:solidFill>
                            <a:srgbClr val="000000"/>
                          </a:solidFill>
                          <a:effectLst/>
                          <a:latin typeface="Calibri" panose="020F0502020204030204" pitchFamily="34" charset="0"/>
                        </a:rPr>
                        <a:t>CONTACT-RELATED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686027208"/>
                  </a:ext>
                </a:extLst>
              </a:tr>
              <a:tr h="94037">
                <a:tc>
                  <a:txBody>
                    <a:bodyPr/>
                    <a:lstStyle/>
                    <a:p>
                      <a:pPr algn="l" fontAlgn="ctr"/>
                      <a:r>
                        <a:rPr lang="en-ZA" sz="1400" b="0" i="0" u="none" strike="noStrike" dirty="0">
                          <a:solidFill>
                            <a:srgbClr val="000000"/>
                          </a:solidFill>
                          <a:effectLst/>
                          <a:latin typeface="Calibri" panose="020F0502020204030204" pitchFamily="34" charset="0"/>
                        </a:rPr>
                        <a:t>Arson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962607394"/>
                  </a:ext>
                </a:extLst>
              </a:tr>
              <a:tr h="174826">
                <a:tc>
                  <a:txBody>
                    <a:bodyPr/>
                    <a:lstStyle/>
                    <a:p>
                      <a:pPr algn="l" fontAlgn="ctr"/>
                      <a:r>
                        <a:rPr lang="en-ZA" sz="1400" b="0" i="0" u="none" strike="noStrike" dirty="0">
                          <a:solidFill>
                            <a:srgbClr val="000000"/>
                          </a:solidFill>
                          <a:effectLst/>
                          <a:latin typeface="Calibri" panose="020F0502020204030204" pitchFamily="34" charset="0"/>
                        </a:rPr>
                        <a:t>Malicious damage to property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3 428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3 342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3 601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57978532"/>
                  </a:ext>
                </a:extLst>
              </a:tr>
              <a:tr h="130305">
                <a:tc>
                  <a:txBody>
                    <a:bodyPr/>
                    <a:lstStyle/>
                    <a:p>
                      <a:pPr algn="l" fontAlgn="ctr"/>
                      <a:r>
                        <a:rPr lang="en-ZA" sz="1400" b="1" i="0" u="none" strike="noStrike" dirty="0">
                          <a:solidFill>
                            <a:srgbClr val="000000"/>
                          </a:solidFill>
                          <a:effectLst/>
                          <a:latin typeface="Calibri" panose="020F0502020204030204" pitchFamily="34" charset="0"/>
                        </a:rPr>
                        <a:t>Total Contact-Related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5 264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3 807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-1 457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715034325"/>
                  </a:ext>
                </a:extLst>
              </a:tr>
              <a:tr h="127699">
                <a:tc gridSpan="8">
                  <a:txBody>
                    <a:bodyPr/>
                    <a:lstStyle/>
                    <a:p>
                      <a:pPr algn="ctr" fontAlgn="b"/>
                      <a:r>
                        <a:rPr lang="en-ZA" sz="1400" b="1" i="0" u="none" strike="noStrike">
                          <a:solidFill>
                            <a:srgbClr val="000000"/>
                          </a:solidFill>
                          <a:effectLst/>
                          <a:latin typeface="Calibri" panose="020F0502020204030204" pitchFamily="34" charset="0"/>
                        </a:rPr>
                        <a:t>PROPERTY-RELATED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32335780"/>
                  </a:ext>
                </a:extLst>
              </a:tr>
              <a:tr h="133129">
                <a:tc>
                  <a:txBody>
                    <a:bodyPr/>
                    <a:lstStyle/>
                    <a:p>
                      <a:pPr algn="l" fontAlgn="ctr"/>
                      <a:r>
                        <a:rPr lang="en-ZA" sz="1400" b="0" i="0" u="none" strike="noStrike">
                          <a:solidFill>
                            <a:srgbClr val="000000"/>
                          </a:solidFill>
                          <a:effectLst/>
                          <a:latin typeface="Calibri" panose="020F0502020204030204" pitchFamily="34" charset="0"/>
                        </a:rPr>
                        <a:t>Burglary at non-residential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2 472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837270406"/>
                  </a:ext>
                </a:extLst>
              </a:tr>
              <a:tr h="120098">
                <a:tc>
                  <a:txBody>
                    <a:bodyPr/>
                    <a:lstStyle/>
                    <a:p>
                      <a:pPr algn="l" fontAlgn="ctr"/>
                      <a:r>
                        <a:rPr lang="en-ZA" sz="1400" b="0" i="0" u="none" strike="noStrike">
                          <a:solidFill>
                            <a:srgbClr val="000000"/>
                          </a:solidFill>
                          <a:effectLst/>
                          <a:latin typeface="Calibri" panose="020F0502020204030204" pitchFamily="34" charset="0"/>
                        </a:rPr>
                        <a:t>Burglary at 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9 759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8 360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6 763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5 606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07731715"/>
                  </a:ext>
                </a:extLst>
              </a:tr>
              <a:tr h="94037">
                <a:tc>
                  <a:txBody>
                    <a:bodyPr/>
                    <a:lstStyle/>
                    <a:p>
                      <a:pPr algn="l" fontAlgn="ctr"/>
                      <a:r>
                        <a:rPr lang="en-ZA" sz="1400" b="0" i="0" u="none" strike="noStrike">
                          <a:solidFill>
                            <a:srgbClr val="000000"/>
                          </a:solidFill>
                          <a:effectLst/>
                          <a:latin typeface="Calibri" panose="020F0502020204030204" pitchFamily="34" charset="0"/>
                        </a:rPr>
                        <a:t>Theft of motor vehicle and motorcycle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450044478"/>
                  </a:ext>
                </a:extLst>
              </a:tr>
              <a:tr h="94037">
                <a:tc>
                  <a:txBody>
                    <a:bodyPr/>
                    <a:lstStyle/>
                    <a:p>
                      <a:pPr algn="l" fontAlgn="ctr"/>
                      <a:r>
                        <a:rPr lang="en-ZA" sz="1400" b="0" i="0" u="none" strike="noStrike">
                          <a:solidFill>
                            <a:srgbClr val="000000"/>
                          </a:solidFill>
                          <a:effectLst/>
                          <a:latin typeface="Calibri" panose="020F0502020204030204" pitchFamily="34" charset="0"/>
                        </a:rPr>
                        <a:t>Theft out of or from motor vehicle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76357026"/>
                  </a:ext>
                </a:extLst>
              </a:tr>
              <a:tr h="94037">
                <a:tc>
                  <a:txBody>
                    <a:bodyPr/>
                    <a:lstStyle/>
                    <a:p>
                      <a:pPr algn="l" fontAlgn="ctr"/>
                      <a:r>
                        <a:rPr lang="en-ZA" sz="1400" b="0" i="0" u="none" strike="noStrike">
                          <a:solidFill>
                            <a:srgbClr val="000000"/>
                          </a:solidFill>
                          <a:effectLst/>
                          <a:latin typeface="Calibri" panose="020F0502020204030204" pitchFamily="34" charset="0"/>
                        </a:rPr>
                        <a:t>Stock-theft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175450700"/>
                  </a:ext>
                </a:extLst>
              </a:tr>
              <a:tr h="94037">
                <a:tc>
                  <a:txBody>
                    <a:bodyPr/>
                    <a:lstStyle/>
                    <a:p>
                      <a:pPr algn="l" fontAlgn="ctr"/>
                      <a:r>
                        <a:rPr lang="en-ZA" sz="1400" b="1" i="0" u="none" strike="noStrike">
                          <a:solidFill>
                            <a:srgbClr val="000000"/>
                          </a:solidFill>
                          <a:effectLst/>
                          <a:latin typeface="Calibri" panose="020F0502020204030204" pitchFamily="34" charset="0"/>
                        </a:rPr>
                        <a:t>Total Property-Related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20 269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18 598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15 722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17 439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15 095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-2 344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962056403"/>
                  </a:ext>
                </a:extLst>
              </a:tr>
              <a:tr h="94037">
                <a:tc gridSpan="8">
                  <a:txBody>
                    <a:bodyPr/>
                    <a:lstStyle/>
                    <a:p>
                      <a:pPr algn="ctr" fontAlgn="b"/>
                      <a:r>
                        <a:rPr lang="en-ZA" sz="1400" b="1" i="0" u="none" strike="noStrike">
                          <a:solidFill>
                            <a:srgbClr val="000000"/>
                          </a:solidFill>
                          <a:effectLst/>
                          <a:latin typeface="Calibri" panose="020F0502020204030204" pitchFamily="34" charset="0"/>
                        </a:rPr>
                        <a:t>OTHER SERIOUS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50309498"/>
                  </a:ext>
                </a:extLst>
              </a:tr>
              <a:tr h="94037">
                <a:tc>
                  <a:txBody>
                    <a:bodyPr/>
                    <a:lstStyle/>
                    <a:p>
                      <a:pPr algn="l" fontAlgn="ctr"/>
                      <a:r>
                        <a:rPr lang="en-ZA" sz="1400" b="0" i="0" u="none" strike="noStrike">
                          <a:solidFill>
                            <a:srgbClr val="000000"/>
                          </a:solidFill>
                          <a:effectLst/>
                          <a:latin typeface="Calibri" panose="020F0502020204030204" pitchFamily="34" charset="0"/>
                        </a:rPr>
                        <a:t>All theft not mentioned elsewhere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9 835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8 230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8 195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9 326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39611859"/>
                  </a:ext>
                </a:extLst>
              </a:tr>
              <a:tr h="94037">
                <a:tc>
                  <a:txBody>
                    <a:bodyPr/>
                    <a:lstStyle/>
                    <a:p>
                      <a:pPr algn="l" fontAlgn="ctr"/>
                      <a:r>
                        <a:rPr lang="en-ZA" sz="1400" b="0" i="0" u="none" strike="noStrike">
                          <a:solidFill>
                            <a:srgbClr val="000000"/>
                          </a:solidFill>
                          <a:effectLst/>
                          <a:latin typeface="Calibri" panose="020F0502020204030204" pitchFamily="34" charset="0"/>
                        </a:rPr>
                        <a:t>Commercial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3 738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4 801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752128157"/>
                  </a:ext>
                </a:extLst>
              </a:tr>
              <a:tr h="94037">
                <a:tc>
                  <a:txBody>
                    <a:bodyPr/>
                    <a:lstStyle/>
                    <a:p>
                      <a:pPr algn="l" fontAlgn="ctr"/>
                      <a:r>
                        <a:rPr lang="en-ZA" sz="1400" b="0" i="0" u="none" strike="noStrike">
                          <a:solidFill>
                            <a:srgbClr val="000000"/>
                          </a:solidFill>
                          <a:effectLst/>
                          <a:latin typeface="Calibri" panose="020F0502020204030204" pitchFamily="34" charset="0"/>
                        </a:rPr>
                        <a:t>Shoplifting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10883443"/>
                  </a:ext>
                </a:extLst>
              </a:tr>
              <a:tr h="94037">
                <a:tc>
                  <a:txBody>
                    <a:bodyPr/>
                    <a:lstStyle/>
                    <a:p>
                      <a:pPr algn="l" fontAlgn="ctr"/>
                      <a:r>
                        <a:rPr lang="en-ZA" sz="1400" b="1" i="0" u="none" strike="noStrike">
                          <a:solidFill>
                            <a:srgbClr val="000000"/>
                          </a:solidFill>
                          <a:effectLst/>
                          <a:latin typeface="Calibri" panose="020F0502020204030204" pitchFamily="34" charset="0"/>
                        </a:rPr>
                        <a:t>Total Other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16 728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15 914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14 002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13 400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16 152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2 752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144568469"/>
                  </a:ext>
                </a:extLst>
              </a:tr>
              <a:tr h="94037">
                <a:tc>
                  <a:txBody>
                    <a:bodyPr/>
                    <a:lstStyle/>
                    <a:p>
                      <a:pPr algn="l" fontAlgn="ctr"/>
                      <a:r>
                        <a:rPr lang="en-ZA" sz="1400" b="1" i="0" u="none" strike="noStrike">
                          <a:solidFill>
                            <a:srgbClr val="000000"/>
                          </a:solidFill>
                          <a:effectLst/>
                          <a:latin typeface="Calibri" panose="020F0502020204030204" pitchFamily="34" charset="0"/>
                        </a:rPr>
                        <a:t>Total 17 Community Reported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64 384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62 747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55 550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59 690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62 512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2 822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46137649"/>
                  </a:ext>
                </a:extLst>
              </a:tr>
              <a:tr h="94037">
                <a:tc gridSpan="8">
                  <a:txBody>
                    <a:bodyPr/>
                    <a:lstStyle/>
                    <a:p>
                      <a:pPr algn="ctr" fontAlgn="b"/>
                      <a:r>
                        <a:rPr lang="en-ZA" sz="1400" b="1" i="0" u="none" strike="noStrike">
                          <a:solidFill>
                            <a:srgbClr val="000000"/>
                          </a:solidFill>
                          <a:effectLst/>
                          <a:latin typeface="Calibri" panose="020F0502020204030204" pitchFamily="34" charset="0"/>
                        </a:rPr>
                        <a:t>CRIME DETECTED AS A RESULT OF POLICE ACTION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97067643"/>
                  </a:ext>
                </a:extLst>
              </a:tr>
              <a:tr h="94037">
                <a:tc>
                  <a:txBody>
                    <a:bodyPr/>
                    <a:lstStyle/>
                    <a:p>
                      <a:pPr algn="l" fontAlgn="ctr"/>
                      <a:r>
                        <a:rPr lang="en-ZA" sz="1400" b="0" i="0" u="none" strike="noStrike">
                          <a:solidFill>
                            <a:srgbClr val="000000"/>
                          </a:solidFill>
                          <a:effectLst/>
                          <a:latin typeface="Calibri" panose="020F0502020204030204" pitchFamily="34" charset="0"/>
                        </a:rPr>
                        <a:t>Illegal possession of firearms and ammunition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438305128"/>
                  </a:ext>
                </a:extLst>
              </a:tr>
              <a:tr h="94037">
                <a:tc>
                  <a:txBody>
                    <a:bodyPr/>
                    <a:lstStyle/>
                    <a:p>
                      <a:pPr algn="l" fontAlgn="ctr"/>
                      <a:r>
                        <a:rPr lang="en-ZA" sz="1400" b="0" i="0" u="none" strike="noStrike">
                          <a:solidFill>
                            <a:srgbClr val="000000"/>
                          </a:solidFill>
                          <a:effectLst/>
                          <a:latin typeface="Calibri" panose="020F0502020204030204" pitchFamily="34" charset="0"/>
                        </a:rPr>
                        <a:t>Drug-related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13 051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7 610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5 995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353941927"/>
                  </a:ext>
                </a:extLst>
              </a:tr>
              <a:tr h="94037">
                <a:tc>
                  <a:txBody>
                    <a:bodyPr/>
                    <a:lstStyle/>
                    <a:p>
                      <a:pPr algn="l" fontAlgn="ctr"/>
                      <a:r>
                        <a:rPr lang="en-ZA" sz="1400" b="0" i="0" u="none" strike="noStrike">
                          <a:solidFill>
                            <a:srgbClr val="000000"/>
                          </a:solidFill>
                          <a:effectLst/>
                          <a:latin typeface="Calibri" panose="020F0502020204030204" pitchFamily="34" charset="0"/>
                        </a:rPr>
                        <a:t>Driving under the influence of alcohol or drugs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4 822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518366102"/>
                  </a:ext>
                </a:extLst>
              </a:tr>
              <a:tr h="94037">
                <a:tc>
                  <a:txBody>
                    <a:bodyPr/>
                    <a:lstStyle/>
                    <a:p>
                      <a:pPr algn="l" fontAlgn="ctr"/>
                      <a:r>
                        <a:rPr lang="en-ZA" sz="1400" b="0" i="0" u="none" strike="noStrike">
                          <a:solidFill>
                            <a:srgbClr val="000000"/>
                          </a:solidFill>
                          <a:effectLst/>
                          <a:latin typeface="Calibri" panose="020F0502020204030204" pitchFamily="34" charset="0"/>
                        </a:rPr>
                        <a:t>Sexual offences detected as a result of police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157389900"/>
                  </a:ext>
                </a:extLst>
              </a:tr>
              <a:tr h="94037">
                <a:tc>
                  <a:txBody>
                    <a:bodyPr/>
                    <a:lstStyle/>
                    <a:p>
                      <a:pPr algn="l" fontAlgn="ctr"/>
                      <a:r>
                        <a:rPr lang="en-ZA" sz="1400" b="1" i="0" u="none" strike="noStrike">
                          <a:solidFill>
                            <a:srgbClr val="000000"/>
                          </a:solidFill>
                          <a:effectLst/>
                          <a:latin typeface="Calibri" panose="020F0502020204030204" pitchFamily="34" charset="0"/>
                        </a:rPr>
                        <a:t>Total crime detected as a result of police action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19 816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16 205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7 361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6 069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38,6%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489780174"/>
                  </a:ext>
                </a:extLst>
              </a:tr>
            </a:tbl>
          </a:graphicData>
        </a:graphic>
      </p:graphicFrame>
    </p:spTree>
    <p:extLst>
      <p:ext uri="{BB962C8B-B14F-4D97-AF65-F5344CB8AC3E}">
        <p14:creationId xmlns:p14="http://schemas.microsoft.com/office/powerpoint/2010/main" val="3140631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292856"/>
            <a:ext cx="11027664" cy="943331"/>
          </a:xfrm>
        </p:spPr>
        <p:txBody>
          <a:bodyPr>
            <a:normAutofit/>
          </a:bodyPr>
          <a:lstStyle/>
          <a:p>
            <a:r>
              <a:rPr lang="en-ZA" sz="2400" dirty="0"/>
              <a:t>REPUBLIC OF SOUTH AFRICA </a:t>
            </a:r>
            <a:br>
              <a:rPr lang="en-ZA" sz="2400" dirty="0"/>
            </a:br>
            <a:r>
              <a:rPr lang="en-ZA" sz="2400" dirty="0"/>
              <a:t>CRIME SITUATION</a:t>
            </a:r>
          </a:p>
        </p:txBody>
      </p:sp>
      <p:sp>
        <p:nvSpPr>
          <p:cNvPr id="4" name="Slide Number Placeholder 3"/>
          <p:cNvSpPr>
            <a:spLocks noGrp="1"/>
          </p:cNvSpPr>
          <p:nvPr>
            <p:ph type="sldNum" sz="quarter" idx="12"/>
          </p:nvPr>
        </p:nvSpPr>
        <p:spPr>
          <a:xfrm>
            <a:off x="10058400" y="6600985"/>
            <a:ext cx="2133600" cy="365125"/>
          </a:xfrm>
        </p:spPr>
        <p:txBody>
          <a:bodyPr/>
          <a:lstStyle/>
          <a:p>
            <a:fld id="{8BCE3E3E-AAEA-2C4F-AAAF-D5D0D3B13C3A}"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99989611"/>
              </p:ext>
            </p:extLst>
          </p:nvPr>
        </p:nvGraphicFramePr>
        <p:xfrm>
          <a:off x="786384" y="1236187"/>
          <a:ext cx="11027664" cy="5547360"/>
        </p:xfrm>
        <a:graphic>
          <a:graphicData uri="http://schemas.openxmlformats.org/drawingml/2006/table">
            <a:tbl>
              <a:tblPr/>
              <a:tblGrid>
                <a:gridCol w="4144995">
                  <a:extLst>
                    <a:ext uri="{9D8B030D-6E8A-4147-A177-3AD203B41FA5}">
                      <a16:colId xmlns:a16="http://schemas.microsoft.com/office/drawing/2014/main" val="190149876"/>
                    </a:ext>
                  </a:extLst>
                </a:gridCol>
                <a:gridCol w="912557">
                  <a:extLst>
                    <a:ext uri="{9D8B030D-6E8A-4147-A177-3AD203B41FA5}">
                      <a16:colId xmlns:a16="http://schemas.microsoft.com/office/drawing/2014/main" val="3129505401"/>
                    </a:ext>
                  </a:extLst>
                </a:gridCol>
                <a:gridCol w="912557">
                  <a:extLst>
                    <a:ext uri="{9D8B030D-6E8A-4147-A177-3AD203B41FA5}">
                      <a16:colId xmlns:a16="http://schemas.microsoft.com/office/drawing/2014/main" val="1211499262"/>
                    </a:ext>
                  </a:extLst>
                </a:gridCol>
                <a:gridCol w="901564">
                  <a:extLst>
                    <a:ext uri="{9D8B030D-6E8A-4147-A177-3AD203B41FA5}">
                      <a16:colId xmlns:a16="http://schemas.microsoft.com/office/drawing/2014/main" val="1740451227"/>
                    </a:ext>
                  </a:extLst>
                </a:gridCol>
                <a:gridCol w="934549">
                  <a:extLst>
                    <a:ext uri="{9D8B030D-6E8A-4147-A177-3AD203B41FA5}">
                      <a16:colId xmlns:a16="http://schemas.microsoft.com/office/drawing/2014/main" val="1985946730"/>
                    </a:ext>
                  </a:extLst>
                </a:gridCol>
                <a:gridCol w="945543">
                  <a:extLst>
                    <a:ext uri="{9D8B030D-6E8A-4147-A177-3AD203B41FA5}">
                      <a16:colId xmlns:a16="http://schemas.microsoft.com/office/drawing/2014/main" val="1195402235"/>
                    </a:ext>
                  </a:extLst>
                </a:gridCol>
                <a:gridCol w="967532">
                  <a:extLst>
                    <a:ext uri="{9D8B030D-6E8A-4147-A177-3AD203B41FA5}">
                      <a16:colId xmlns:a16="http://schemas.microsoft.com/office/drawing/2014/main" val="3466750478"/>
                    </a:ext>
                  </a:extLst>
                </a:gridCol>
                <a:gridCol w="1308367">
                  <a:extLst>
                    <a:ext uri="{9D8B030D-6E8A-4147-A177-3AD203B41FA5}">
                      <a16:colId xmlns:a16="http://schemas.microsoft.com/office/drawing/2014/main" val="1404457526"/>
                    </a:ext>
                  </a:extLst>
                </a:gridCol>
              </a:tblGrid>
              <a:tr h="219674">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dirty="0">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ZA" sz="1400" b="1" i="0" u="none" strike="noStrike" dirty="0">
                          <a:solidFill>
                            <a:schemeClr val="bg1"/>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92559074"/>
                  </a:ext>
                </a:extLst>
              </a:tr>
              <a:tr h="109964">
                <a:tc gridSpan="8">
                  <a:txBody>
                    <a:bodyPr/>
                    <a:lstStyle/>
                    <a:p>
                      <a:pPr algn="ctr" fontAlgn="b"/>
                      <a:r>
                        <a:rPr lang="en-ZA" sz="1400" b="1" i="0" u="none" strike="noStrike" dirty="0">
                          <a:solidFill>
                            <a:srgbClr val="000000"/>
                          </a:solidFill>
                          <a:effectLst/>
                          <a:latin typeface="Calibri" panose="020F0502020204030204" pitchFamily="34" charset="0"/>
                        </a:rPr>
                        <a:t>CONTACT-RELATED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3559376"/>
                  </a:ext>
                </a:extLst>
              </a:tr>
              <a:tr h="109964">
                <a:tc>
                  <a:txBody>
                    <a:bodyPr/>
                    <a:lstStyle/>
                    <a:p>
                      <a:pPr algn="l" fontAlgn="ctr"/>
                      <a:r>
                        <a:rPr lang="en-ZA" sz="1400" b="0" i="0" u="none" strike="noStrike">
                          <a:solidFill>
                            <a:srgbClr val="000000"/>
                          </a:solidFill>
                          <a:effectLst/>
                          <a:latin typeface="Calibri" panose="020F0502020204030204" pitchFamily="34" charset="0"/>
                        </a:rPr>
                        <a:t>Arson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033670375"/>
                  </a:ext>
                </a:extLst>
              </a:tr>
              <a:tr h="204436">
                <a:tc>
                  <a:txBody>
                    <a:bodyPr/>
                    <a:lstStyle/>
                    <a:p>
                      <a:pPr algn="l" fontAlgn="ctr"/>
                      <a:r>
                        <a:rPr lang="en-ZA" sz="1400" b="0" i="0" u="none" strike="noStrike">
                          <a:solidFill>
                            <a:srgbClr val="000000"/>
                          </a:solidFill>
                          <a:effectLst/>
                          <a:latin typeface="Calibri" panose="020F0502020204030204" pitchFamily="34" charset="0"/>
                        </a:rPr>
                        <a:t>Malicious damage to property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27 893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26 985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26 005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27 704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29 337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755793106"/>
                  </a:ext>
                </a:extLst>
              </a:tr>
              <a:tr h="152375">
                <a:tc>
                  <a:txBody>
                    <a:bodyPr/>
                    <a:lstStyle/>
                    <a:p>
                      <a:pPr algn="l" fontAlgn="ctr"/>
                      <a:r>
                        <a:rPr lang="en-ZA" sz="1400" b="1" i="0" u="none" strike="noStrike">
                          <a:solidFill>
                            <a:srgbClr val="000000"/>
                          </a:solidFill>
                          <a:effectLst/>
                          <a:latin typeface="Calibri" panose="020F0502020204030204" pitchFamily="34" charset="0"/>
                        </a:rPr>
                        <a:t>Total Contact-Related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29 019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28 042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26 991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28 988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30 394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1 406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33836382"/>
                  </a:ext>
                </a:extLst>
              </a:tr>
              <a:tr h="149327">
                <a:tc gridSpan="8">
                  <a:txBody>
                    <a:bodyPr/>
                    <a:lstStyle/>
                    <a:p>
                      <a:pPr algn="ctr" fontAlgn="b"/>
                      <a:r>
                        <a:rPr lang="en-ZA" sz="1400" b="1" i="0" u="none" strike="noStrike">
                          <a:solidFill>
                            <a:srgbClr val="000000"/>
                          </a:solidFill>
                          <a:effectLst/>
                          <a:latin typeface="Calibri" panose="020F0502020204030204" pitchFamily="34" charset="0"/>
                        </a:rPr>
                        <a:t>PROPERTY-RELATED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77014860"/>
                  </a:ext>
                </a:extLst>
              </a:tr>
              <a:tr h="155677">
                <a:tc>
                  <a:txBody>
                    <a:bodyPr/>
                    <a:lstStyle/>
                    <a:p>
                      <a:pPr algn="l" fontAlgn="ctr"/>
                      <a:r>
                        <a:rPr lang="en-ZA" sz="1400" b="0" i="0" u="none" strike="noStrike">
                          <a:solidFill>
                            <a:srgbClr val="000000"/>
                          </a:solidFill>
                          <a:effectLst/>
                          <a:latin typeface="Calibri" panose="020F0502020204030204" pitchFamily="34" charset="0"/>
                        </a:rPr>
                        <a:t>Burglary at non-residential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17 677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16 892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15 881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18 776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15 596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985840688"/>
                  </a:ext>
                </a:extLst>
              </a:tr>
              <a:tr h="140439">
                <a:tc>
                  <a:txBody>
                    <a:bodyPr/>
                    <a:lstStyle/>
                    <a:p>
                      <a:pPr algn="l" fontAlgn="ctr"/>
                      <a:r>
                        <a:rPr lang="en-ZA" sz="1400" b="0" i="0" u="none" strike="noStrike">
                          <a:solidFill>
                            <a:srgbClr val="000000"/>
                          </a:solidFill>
                          <a:effectLst/>
                          <a:latin typeface="Calibri" panose="020F0502020204030204" pitchFamily="34" charset="0"/>
                        </a:rPr>
                        <a:t>Burglary at 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54 412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49 930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39 304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35 949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40 550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4 601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864538619"/>
                  </a:ext>
                </a:extLst>
              </a:tr>
              <a:tr h="109964">
                <a:tc>
                  <a:txBody>
                    <a:bodyPr/>
                    <a:lstStyle/>
                    <a:p>
                      <a:pPr algn="l" fontAlgn="ctr"/>
                      <a:r>
                        <a:rPr lang="en-ZA" sz="1400" b="0" i="0" u="none" strike="noStrike">
                          <a:solidFill>
                            <a:srgbClr val="000000"/>
                          </a:solidFill>
                          <a:effectLst/>
                          <a:latin typeface="Calibri" panose="020F0502020204030204" pitchFamily="34" charset="0"/>
                        </a:rPr>
                        <a:t>Theft of motor vehicle and motorcycle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8 721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9 937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680542906"/>
                  </a:ext>
                </a:extLst>
              </a:tr>
              <a:tr h="109964">
                <a:tc>
                  <a:txBody>
                    <a:bodyPr/>
                    <a:lstStyle/>
                    <a:p>
                      <a:pPr algn="l" fontAlgn="ctr"/>
                      <a:r>
                        <a:rPr lang="en-ZA" sz="1400" b="0" i="0" u="none" strike="noStrike">
                          <a:solidFill>
                            <a:srgbClr val="000000"/>
                          </a:solidFill>
                          <a:effectLst/>
                          <a:latin typeface="Calibri" panose="020F0502020204030204" pitchFamily="34" charset="0"/>
                        </a:rPr>
                        <a:t>Theft out of or from motor vehicle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32 000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30 586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22 846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19 467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22 792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89795869"/>
                  </a:ext>
                </a:extLst>
              </a:tr>
              <a:tr h="109964">
                <a:tc>
                  <a:txBody>
                    <a:bodyPr/>
                    <a:lstStyle/>
                    <a:p>
                      <a:pPr algn="l" fontAlgn="ctr"/>
                      <a:r>
                        <a:rPr lang="en-ZA" sz="1400" b="0" i="0" u="none" strike="noStrike">
                          <a:solidFill>
                            <a:srgbClr val="000000"/>
                          </a:solidFill>
                          <a:effectLst/>
                          <a:latin typeface="Calibri" panose="020F0502020204030204" pitchFamily="34" charset="0"/>
                        </a:rPr>
                        <a:t>Stock-theft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7 931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7 342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99840285"/>
                  </a:ext>
                </a:extLst>
              </a:tr>
              <a:tr h="109964">
                <a:tc>
                  <a:txBody>
                    <a:bodyPr/>
                    <a:lstStyle/>
                    <a:p>
                      <a:pPr algn="l" fontAlgn="ctr"/>
                      <a:r>
                        <a:rPr lang="en-ZA" sz="1400" b="1" i="0" u="none" strike="noStrike">
                          <a:solidFill>
                            <a:srgbClr val="000000"/>
                          </a:solidFill>
                          <a:effectLst/>
                          <a:latin typeface="Calibri" panose="020F0502020204030204" pitchFamily="34" charset="0"/>
                        </a:rPr>
                        <a:t>Total Property-Related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124 348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117 539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95 516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89 576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96 217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6 641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612681673"/>
                  </a:ext>
                </a:extLst>
              </a:tr>
              <a:tr h="109964">
                <a:tc gridSpan="8">
                  <a:txBody>
                    <a:bodyPr/>
                    <a:lstStyle/>
                    <a:p>
                      <a:pPr algn="ctr" fontAlgn="b"/>
                      <a:r>
                        <a:rPr lang="en-ZA" sz="1400" b="1" i="0" u="none" strike="noStrike">
                          <a:solidFill>
                            <a:srgbClr val="000000"/>
                          </a:solidFill>
                          <a:effectLst/>
                          <a:latin typeface="Calibri" panose="020F0502020204030204" pitchFamily="34" charset="0"/>
                        </a:rPr>
                        <a:t>OTHER SERIOUS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70232620"/>
                  </a:ext>
                </a:extLst>
              </a:tr>
              <a:tr h="109964">
                <a:tc>
                  <a:txBody>
                    <a:bodyPr/>
                    <a:lstStyle/>
                    <a:p>
                      <a:pPr algn="l" fontAlgn="ctr"/>
                      <a:r>
                        <a:rPr lang="en-ZA" sz="1400" b="0" i="0" u="none" strike="noStrike">
                          <a:solidFill>
                            <a:srgbClr val="000000"/>
                          </a:solidFill>
                          <a:effectLst/>
                          <a:latin typeface="Calibri" panose="020F0502020204030204" pitchFamily="34" charset="0"/>
                        </a:rPr>
                        <a:t>All theft not mentioned elsewhere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75 408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71 362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58 154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59 671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70 576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10 905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657246346"/>
                  </a:ext>
                </a:extLst>
              </a:tr>
              <a:tr h="109964">
                <a:tc>
                  <a:txBody>
                    <a:bodyPr/>
                    <a:lstStyle/>
                    <a:p>
                      <a:pPr algn="l" fontAlgn="ctr"/>
                      <a:r>
                        <a:rPr lang="en-ZA" sz="1400" b="0" i="0" u="none" strike="noStrike">
                          <a:solidFill>
                            <a:srgbClr val="000000"/>
                          </a:solidFill>
                          <a:effectLst/>
                          <a:latin typeface="Calibri" panose="020F0502020204030204" pitchFamily="34" charset="0"/>
                        </a:rPr>
                        <a:t>Commercial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20 834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21 518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21 987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24 613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29 516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4 903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27623705"/>
                  </a:ext>
                </a:extLst>
              </a:tr>
              <a:tr h="109964">
                <a:tc>
                  <a:txBody>
                    <a:bodyPr/>
                    <a:lstStyle/>
                    <a:p>
                      <a:pPr algn="l" fontAlgn="ctr"/>
                      <a:r>
                        <a:rPr lang="en-ZA" sz="1400" b="0" i="0" u="none" strike="noStrike">
                          <a:solidFill>
                            <a:srgbClr val="000000"/>
                          </a:solidFill>
                          <a:effectLst/>
                          <a:latin typeface="Calibri" panose="020F0502020204030204" pitchFamily="34" charset="0"/>
                        </a:rPr>
                        <a:t>Shoplifting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15 224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15 192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13 808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13 289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2 763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52967518"/>
                  </a:ext>
                </a:extLst>
              </a:tr>
              <a:tr h="109964">
                <a:tc>
                  <a:txBody>
                    <a:bodyPr/>
                    <a:lstStyle/>
                    <a:p>
                      <a:pPr algn="l" fontAlgn="ctr"/>
                      <a:r>
                        <a:rPr lang="en-ZA" sz="1400" b="1" i="0" u="none" strike="noStrike">
                          <a:solidFill>
                            <a:srgbClr val="000000"/>
                          </a:solidFill>
                          <a:effectLst/>
                          <a:latin typeface="Calibri" panose="020F0502020204030204" pitchFamily="34" charset="0"/>
                        </a:rPr>
                        <a:t>Total Other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111 466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108 072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93 949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94 810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113 381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18 571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4005742"/>
                  </a:ext>
                </a:extLst>
              </a:tr>
              <a:tr h="109964">
                <a:tc>
                  <a:txBody>
                    <a:bodyPr/>
                    <a:lstStyle/>
                    <a:p>
                      <a:pPr algn="l" fontAlgn="ctr"/>
                      <a:r>
                        <a:rPr lang="en-ZA" sz="1400" b="1" i="0" u="none" strike="noStrike">
                          <a:solidFill>
                            <a:srgbClr val="000000"/>
                          </a:solidFill>
                          <a:effectLst/>
                          <a:latin typeface="Calibri" panose="020F0502020204030204" pitchFamily="34" charset="0"/>
                        </a:rPr>
                        <a:t>Total 17 Community Reported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415 253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407 303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352 277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350 519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402 510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51 991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744671718"/>
                  </a:ext>
                </a:extLst>
              </a:tr>
              <a:tr h="109964">
                <a:tc gridSpan="8">
                  <a:txBody>
                    <a:bodyPr/>
                    <a:lstStyle/>
                    <a:p>
                      <a:pPr algn="ctr" fontAlgn="b"/>
                      <a:r>
                        <a:rPr lang="en-ZA" sz="1400" b="1" i="0" u="none" strike="noStrike">
                          <a:solidFill>
                            <a:srgbClr val="000000"/>
                          </a:solidFill>
                          <a:effectLst/>
                          <a:latin typeface="Calibri" panose="020F0502020204030204" pitchFamily="34" charset="0"/>
                        </a:rPr>
                        <a:t>CRIME DETECTED AS A RESULT OF POLICE ACTION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15653917"/>
                  </a:ext>
                </a:extLst>
              </a:tr>
              <a:tr h="109964">
                <a:tc>
                  <a:txBody>
                    <a:bodyPr/>
                    <a:lstStyle/>
                    <a:p>
                      <a:pPr algn="l" fontAlgn="ctr"/>
                      <a:r>
                        <a:rPr lang="en-ZA" sz="1400" b="0" i="0" u="none" strike="noStrike">
                          <a:solidFill>
                            <a:srgbClr val="000000"/>
                          </a:solidFill>
                          <a:effectLst/>
                          <a:latin typeface="Calibri" panose="020F0502020204030204" pitchFamily="34" charset="0"/>
                        </a:rPr>
                        <a:t>Illegal possession of firearms and ammunition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4 411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4 485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3 631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3 355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4 047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800887155"/>
                  </a:ext>
                </a:extLst>
              </a:tr>
              <a:tr h="109964">
                <a:tc>
                  <a:txBody>
                    <a:bodyPr/>
                    <a:lstStyle/>
                    <a:p>
                      <a:pPr algn="l" fontAlgn="ctr"/>
                      <a:r>
                        <a:rPr lang="en-ZA" sz="1400" b="0" i="0" u="none" strike="noStrike">
                          <a:solidFill>
                            <a:srgbClr val="000000"/>
                          </a:solidFill>
                          <a:effectLst/>
                          <a:latin typeface="Calibri" panose="020F0502020204030204" pitchFamily="34" charset="0"/>
                        </a:rPr>
                        <a:t>Drug-related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79 508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45 682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29 094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30 224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38 956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8 732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103334675"/>
                  </a:ext>
                </a:extLst>
              </a:tr>
              <a:tr h="109964">
                <a:tc>
                  <a:txBody>
                    <a:bodyPr/>
                    <a:lstStyle/>
                    <a:p>
                      <a:pPr algn="l" fontAlgn="ctr"/>
                      <a:r>
                        <a:rPr lang="en-ZA" sz="1400" b="0" i="0" u="none" strike="noStrike">
                          <a:solidFill>
                            <a:srgbClr val="000000"/>
                          </a:solidFill>
                          <a:effectLst/>
                          <a:latin typeface="Calibri" panose="020F0502020204030204" pitchFamily="34" charset="0"/>
                        </a:rPr>
                        <a:t>Driving under the influence of alcohol or drugs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21 817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26 079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7 828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7 649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10 761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572287824"/>
                  </a:ext>
                </a:extLst>
              </a:tr>
              <a:tr h="109964">
                <a:tc>
                  <a:txBody>
                    <a:bodyPr/>
                    <a:lstStyle/>
                    <a:p>
                      <a:pPr algn="l" fontAlgn="ctr"/>
                      <a:r>
                        <a:rPr lang="en-ZA" sz="1400" b="0" i="0" u="none" strike="noStrike">
                          <a:solidFill>
                            <a:srgbClr val="000000"/>
                          </a:solidFill>
                          <a:effectLst/>
                          <a:latin typeface="Calibri" panose="020F0502020204030204" pitchFamily="34" charset="0"/>
                        </a:rPr>
                        <a:t>Sexual offences detected as a result of police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2 533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477322870"/>
                  </a:ext>
                </a:extLst>
              </a:tr>
              <a:tr h="109964">
                <a:tc>
                  <a:txBody>
                    <a:bodyPr/>
                    <a:lstStyle/>
                    <a:p>
                      <a:pPr algn="l" fontAlgn="ctr"/>
                      <a:r>
                        <a:rPr lang="en-ZA" sz="1400" b="1" i="0" u="none" strike="noStrike">
                          <a:solidFill>
                            <a:srgbClr val="000000"/>
                          </a:solidFill>
                          <a:effectLst/>
                          <a:latin typeface="Calibri" panose="020F0502020204030204" pitchFamily="34" charset="0"/>
                        </a:rPr>
                        <a:t>Total crime detected as a result of police action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107 620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78 779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42 121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42 750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55 918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13 168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039730912"/>
                  </a:ext>
                </a:extLst>
              </a:tr>
            </a:tbl>
          </a:graphicData>
        </a:graphic>
      </p:graphicFrame>
      <p:pic>
        <p:nvPicPr>
          <p:cNvPr id="5" name="Picture 4"/>
          <p:cNvPicPr>
            <a:picLocks noChangeAspect="1"/>
          </p:cNvPicPr>
          <p:nvPr/>
        </p:nvPicPr>
        <p:blipFill>
          <a:blip r:embed="rId2"/>
          <a:stretch>
            <a:fillRect/>
          </a:stretch>
        </p:blipFill>
        <p:spPr>
          <a:xfrm>
            <a:off x="5781964" y="401701"/>
            <a:ext cx="3909272" cy="834486"/>
          </a:xfrm>
          <a:prstGeom prst="rect">
            <a:avLst/>
          </a:prstGeom>
        </p:spPr>
      </p:pic>
    </p:spTree>
    <p:extLst>
      <p:ext uri="{BB962C8B-B14F-4D97-AF65-F5344CB8AC3E}">
        <p14:creationId xmlns:p14="http://schemas.microsoft.com/office/powerpoint/2010/main" val="336822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72984"/>
            <a:ext cx="11021568" cy="890768"/>
          </a:xfrm>
        </p:spPr>
        <p:txBody>
          <a:bodyPr>
            <a:normAutofit/>
          </a:bodyPr>
          <a:lstStyle/>
          <a:p>
            <a:r>
              <a:rPr lang="en-ZA" sz="2400" dirty="0"/>
              <a:t>LIMPOPO</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60</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79620242"/>
              </p:ext>
            </p:extLst>
          </p:nvPr>
        </p:nvGraphicFramePr>
        <p:xfrm>
          <a:off x="812800" y="1216152"/>
          <a:ext cx="11021569" cy="5334000"/>
        </p:xfrm>
        <a:graphic>
          <a:graphicData uri="http://schemas.openxmlformats.org/drawingml/2006/table">
            <a:tbl>
              <a:tblPr/>
              <a:tblGrid>
                <a:gridCol w="4142703">
                  <a:extLst>
                    <a:ext uri="{9D8B030D-6E8A-4147-A177-3AD203B41FA5}">
                      <a16:colId xmlns:a16="http://schemas.microsoft.com/office/drawing/2014/main" val="833206078"/>
                    </a:ext>
                  </a:extLst>
                </a:gridCol>
                <a:gridCol w="912053">
                  <a:extLst>
                    <a:ext uri="{9D8B030D-6E8A-4147-A177-3AD203B41FA5}">
                      <a16:colId xmlns:a16="http://schemas.microsoft.com/office/drawing/2014/main" val="3921672888"/>
                    </a:ext>
                  </a:extLst>
                </a:gridCol>
                <a:gridCol w="912053">
                  <a:extLst>
                    <a:ext uri="{9D8B030D-6E8A-4147-A177-3AD203B41FA5}">
                      <a16:colId xmlns:a16="http://schemas.microsoft.com/office/drawing/2014/main" val="1214988629"/>
                    </a:ext>
                  </a:extLst>
                </a:gridCol>
                <a:gridCol w="901066">
                  <a:extLst>
                    <a:ext uri="{9D8B030D-6E8A-4147-A177-3AD203B41FA5}">
                      <a16:colId xmlns:a16="http://schemas.microsoft.com/office/drawing/2014/main" val="1347967798"/>
                    </a:ext>
                  </a:extLst>
                </a:gridCol>
                <a:gridCol w="934033">
                  <a:extLst>
                    <a:ext uri="{9D8B030D-6E8A-4147-A177-3AD203B41FA5}">
                      <a16:colId xmlns:a16="http://schemas.microsoft.com/office/drawing/2014/main" val="1174198819"/>
                    </a:ext>
                  </a:extLst>
                </a:gridCol>
                <a:gridCol w="945020">
                  <a:extLst>
                    <a:ext uri="{9D8B030D-6E8A-4147-A177-3AD203B41FA5}">
                      <a16:colId xmlns:a16="http://schemas.microsoft.com/office/drawing/2014/main" val="4190792986"/>
                    </a:ext>
                  </a:extLst>
                </a:gridCol>
                <a:gridCol w="966997">
                  <a:extLst>
                    <a:ext uri="{9D8B030D-6E8A-4147-A177-3AD203B41FA5}">
                      <a16:colId xmlns:a16="http://schemas.microsoft.com/office/drawing/2014/main" val="1683470566"/>
                    </a:ext>
                  </a:extLst>
                </a:gridCol>
                <a:gridCol w="1307644">
                  <a:extLst>
                    <a:ext uri="{9D8B030D-6E8A-4147-A177-3AD203B41FA5}">
                      <a16:colId xmlns:a16="http://schemas.microsoft.com/office/drawing/2014/main" val="1811216928"/>
                    </a:ext>
                  </a:extLst>
                </a:gridCol>
              </a:tblGrid>
              <a:tr h="187857">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01170028"/>
                  </a:ext>
                </a:extLst>
              </a:tr>
              <a:tr h="86870">
                <a:tc gridSpan="8">
                  <a:txBody>
                    <a:bodyPr/>
                    <a:lstStyle/>
                    <a:p>
                      <a:pPr algn="ctr" fontAlgn="b"/>
                      <a:r>
                        <a:rPr lang="en-ZA" sz="1400" b="1" i="0" u="none" strike="noStrike">
                          <a:solidFill>
                            <a:srgbClr val="000000"/>
                          </a:solidFill>
                          <a:effectLst/>
                          <a:latin typeface="Calibri" panose="020F0502020204030204" pitchFamily="34" charset="0"/>
                        </a:rPr>
                        <a:t>CONTACT CRIMES ( CRIMES AGAINST THE  PERSON)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96752915"/>
                  </a:ext>
                </a:extLst>
              </a:tr>
              <a:tr h="94037">
                <a:tc>
                  <a:txBody>
                    <a:bodyPr/>
                    <a:lstStyle/>
                    <a:p>
                      <a:pPr algn="l" fontAlgn="ctr"/>
                      <a:r>
                        <a:rPr lang="en-ZA" sz="1400" b="0" i="0" u="none" strike="noStrike">
                          <a:solidFill>
                            <a:srgbClr val="000000"/>
                          </a:solidFill>
                          <a:effectLst/>
                          <a:latin typeface="Calibri" panose="020F0502020204030204" pitchFamily="34" charset="0"/>
                        </a:rPr>
                        <a:t>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29743242"/>
                  </a:ext>
                </a:extLst>
              </a:tr>
              <a:tr h="94037">
                <a:tc>
                  <a:txBody>
                    <a:bodyPr/>
                    <a:lstStyle/>
                    <a:p>
                      <a:pPr algn="l" fontAlgn="ctr"/>
                      <a:r>
                        <a:rPr lang="en-ZA" sz="1400" b="0" i="0" u="none" strike="noStrike">
                          <a:solidFill>
                            <a:srgbClr val="000000"/>
                          </a:solidFill>
                          <a:effectLst/>
                          <a:latin typeface="Calibri" panose="020F0502020204030204" pitchFamily="34" charset="0"/>
                        </a:rPr>
                        <a:t>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000663474"/>
                  </a:ext>
                </a:extLst>
              </a:tr>
              <a:tr h="94037">
                <a:tc>
                  <a:txBody>
                    <a:bodyPr/>
                    <a:lstStyle/>
                    <a:p>
                      <a:pPr algn="l" fontAlgn="ctr"/>
                      <a:r>
                        <a:rPr lang="en-ZA" sz="1400" b="0" i="0" u="none" strike="noStrike">
                          <a:solidFill>
                            <a:srgbClr val="000000"/>
                          </a:solidFill>
                          <a:effectLst/>
                          <a:latin typeface="Calibri" panose="020F0502020204030204" pitchFamily="34" charset="0"/>
                        </a:rPr>
                        <a:t>Attempted 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96397355"/>
                  </a:ext>
                </a:extLst>
              </a:tr>
              <a:tr h="94037">
                <a:tc>
                  <a:txBody>
                    <a:bodyPr/>
                    <a:lstStyle/>
                    <a:p>
                      <a:pPr algn="l" fontAlgn="ctr"/>
                      <a:r>
                        <a:rPr lang="en-ZA" sz="1400" b="0" i="0" u="none" strike="noStrike">
                          <a:solidFill>
                            <a:srgbClr val="000000"/>
                          </a:solidFill>
                          <a:effectLst/>
                          <a:latin typeface="Calibri" panose="020F0502020204030204" pitchFamily="34" charset="0"/>
                        </a:rPr>
                        <a:t>Assault with the intent to inflict grievous bodily harm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2 754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2 472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013097866"/>
                  </a:ext>
                </a:extLst>
              </a:tr>
              <a:tr h="94037">
                <a:tc>
                  <a:txBody>
                    <a:bodyPr/>
                    <a:lstStyle/>
                    <a:p>
                      <a:pPr algn="l" fontAlgn="ctr"/>
                      <a:r>
                        <a:rPr lang="en-ZA" sz="1400" b="0" i="0" u="none" strike="noStrike">
                          <a:solidFill>
                            <a:srgbClr val="000000"/>
                          </a:solidFill>
                          <a:effectLst/>
                          <a:latin typeface="Calibri" panose="020F0502020204030204" pitchFamily="34" charset="0"/>
                        </a:rPr>
                        <a:t>Common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2 551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764385319"/>
                  </a:ext>
                </a:extLst>
              </a:tr>
              <a:tr h="94037">
                <a:tc>
                  <a:txBody>
                    <a:bodyPr/>
                    <a:lstStyle/>
                    <a:p>
                      <a:pPr algn="l" fontAlgn="ctr"/>
                      <a:r>
                        <a:rPr lang="en-ZA" sz="1400" b="0" i="0" u="none" strike="noStrike">
                          <a:solidFill>
                            <a:srgbClr val="000000"/>
                          </a:solidFill>
                          <a:effectLst/>
                          <a:latin typeface="Calibri" panose="020F0502020204030204" pitchFamily="34" charset="0"/>
                        </a:rPr>
                        <a:t>Common robbery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609189071"/>
                  </a:ext>
                </a:extLst>
              </a:tr>
              <a:tr h="94037">
                <a:tc>
                  <a:txBody>
                    <a:bodyPr/>
                    <a:lstStyle/>
                    <a:p>
                      <a:pPr algn="l" fontAlgn="ctr"/>
                      <a:r>
                        <a:rPr lang="en-ZA" sz="1400" b="0" i="0" u="none" strike="noStrike">
                          <a:solidFill>
                            <a:srgbClr val="000000"/>
                          </a:solidFill>
                          <a:effectLst/>
                          <a:latin typeface="Calibri" panose="020F0502020204030204" pitchFamily="34" charset="0"/>
                        </a:rPr>
                        <a:t>Robbery with aggravating circumstances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20655510"/>
                  </a:ext>
                </a:extLst>
              </a:tr>
              <a:tr h="94037">
                <a:tc>
                  <a:txBody>
                    <a:bodyPr/>
                    <a:lstStyle/>
                    <a:p>
                      <a:pPr algn="l" fontAlgn="ctr"/>
                      <a:r>
                        <a:rPr lang="en-ZA" sz="1400" b="1" i="0" u="none" strike="noStrike">
                          <a:solidFill>
                            <a:srgbClr val="000000"/>
                          </a:solidFill>
                          <a:effectLst/>
                          <a:latin typeface="Calibri" panose="020F0502020204030204" pitchFamily="34" charset="0"/>
                        </a:rPr>
                        <a:t>Total Contact Crimes (Crimes against the person)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8 579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7 876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8 265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10 175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1 910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08306070"/>
                  </a:ext>
                </a:extLst>
              </a:tr>
              <a:tr h="94037">
                <a:tc gridSpan="8">
                  <a:txBody>
                    <a:bodyPr/>
                    <a:lstStyle/>
                    <a:p>
                      <a:pPr algn="ctr" fontAlgn="b"/>
                      <a:r>
                        <a:rPr lang="en-ZA" sz="1400" b="1" i="0" u="none" strike="noStrike">
                          <a:solidFill>
                            <a:srgbClr val="000000"/>
                          </a:solidFill>
                          <a:effectLst/>
                          <a:latin typeface="Calibri" panose="020F0502020204030204" pitchFamily="34" charset="0"/>
                        </a:rPr>
                        <a:t>Total Sexual Offences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398012"/>
                  </a:ext>
                </a:extLst>
              </a:tr>
              <a:tr h="94037">
                <a:tc>
                  <a:txBody>
                    <a:bodyPr/>
                    <a:lstStyle/>
                    <a:p>
                      <a:pPr algn="l" fontAlgn="ctr"/>
                      <a:r>
                        <a:rPr lang="en-ZA" sz="1400" b="0" i="0" u="none" strike="noStrike">
                          <a:solidFill>
                            <a:srgbClr val="000000"/>
                          </a:solidFill>
                          <a:effectLst/>
                          <a:latin typeface="Calibri" panose="020F0502020204030204" pitchFamily="34" charset="0"/>
                        </a:rPr>
                        <a:t>Rape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058738419"/>
                  </a:ext>
                </a:extLst>
              </a:tr>
              <a:tr h="94037">
                <a:tc>
                  <a:txBody>
                    <a:bodyPr/>
                    <a:lstStyle/>
                    <a:p>
                      <a:pPr algn="l" fontAlgn="ctr"/>
                      <a:r>
                        <a:rPr lang="en-ZA" sz="1400" b="0" i="0" u="none" strike="noStrike">
                          <a:solidFill>
                            <a:srgbClr val="000000"/>
                          </a:solidFill>
                          <a:effectLst/>
                          <a:latin typeface="Calibri" panose="020F0502020204030204" pitchFamily="34" charset="0"/>
                        </a:rPr>
                        <a:t>Sexual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397595410"/>
                  </a:ext>
                </a:extLst>
              </a:tr>
              <a:tr h="94037">
                <a:tc>
                  <a:txBody>
                    <a:bodyPr/>
                    <a:lstStyle/>
                    <a:p>
                      <a:pPr algn="l" fontAlgn="ctr"/>
                      <a:r>
                        <a:rPr lang="en-ZA" sz="1400" b="0" i="0" u="none" strike="noStrike">
                          <a:solidFill>
                            <a:srgbClr val="000000"/>
                          </a:solidFill>
                          <a:effectLst/>
                          <a:latin typeface="Calibri" panose="020F0502020204030204" pitchFamily="34" charset="0"/>
                        </a:rPr>
                        <a:t>Attempted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75546619"/>
                  </a:ext>
                </a:extLst>
              </a:tr>
              <a:tr h="94037">
                <a:tc>
                  <a:txBody>
                    <a:bodyPr/>
                    <a:lstStyle/>
                    <a:p>
                      <a:pPr algn="l" fontAlgn="ctr"/>
                      <a:r>
                        <a:rPr lang="en-ZA" sz="1400" b="0" i="0" u="none" strike="noStrike">
                          <a:solidFill>
                            <a:srgbClr val="000000"/>
                          </a:solidFill>
                          <a:effectLst/>
                          <a:latin typeface="Calibri" panose="020F0502020204030204" pitchFamily="34" charset="0"/>
                        </a:rPr>
                        <a:t>Contact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smtClean="0">
                          <a:solidFill>
                            <a:srgbClr val="000000"/>
                          </a:solidFill>
                          <a:effectLst/>
                          <a:latin typeface="Calibri" panose="020F0502020204030204" pitchFamily="34" charset="0"/>
                        </a:rPr>
                        <a:t>9 Counts Higher</a:t>
                      </a:r>
                      <a:endParaRPr lang="en-ZA"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44819431"/>
                  </a:ext>
                </a:extLst>
              </a:tr>
              <a:tr h="94037">
                <a:tc>
                  <a:txBody>
                    <a:bodyPr/>
                    <a:lstStyle/>
                    <a:p>
                      <a:pPr algn="l" fontAlgn="ctr"/>
                      <a:r>
                        <a:rPr lang="en-ZA" sz="1400" b="1" i="0" u="none" strike="noStrike">
                          <a:solidFill>
                            <a:srgbClr val="000000"/>
                          </a:solidFill>
                          <a:effectLst/>
                          <a:latin typeface="Calibri" panose="020F0502020204030204" pitchFamily="34" charset="0"/>
                        </a:rPr>
                        <a:t>Total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60709617"/>
                  </a:ext>
                </a:extLst>
              </a:tr>
              <a:tr h="94037">
                <a:tc gridSpan="8">
                  <a:txBody>
                    <a:bodyPr/>
                    <a:lstStyle/>
                    <a:p>
                      <a:pPr algn="ctr" fontAlgn="b"/>
                      <a:r>
                        <a:rPr lang="en-ZA" sz="1400" b="1" i="0" u="none" strike="noStrike">
                          <a:solidFill>
                            <a:srgbClr val="000000"/>
                          </a:solidFill>
                          <a:effectLst/>
                          <a:latin typeface="Calibri" panose="020F0502020204030204" pitchFamily="34" charset="0"/>
                        </a:rPr>
                        <a:t>SOME SUBCATEGORIES OF AGGRAVATED ROBBERY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058836630"/>
                  </a:ext>
                </a:extLst>
              </a:tr>
              <a:tr h="94037">
                <a:tc>
                  <a:txBody>
                    <a:bodyPr/>
                    <a:lstStyle/>
                    <a:p>
                      <a:pPr algn="l" fontAlgn="ctr"/>
                      <a:r>
                        <a:rPr lang="en-ZA" sz="1400" b="0" i="0" u="none" strike="noStrike">
                          <a:solidFill>
                            <a:srgbClr val="000000"/>
                          </a:solidFill>
                          <a:effectLst/>
                          <a:latin typeface="Calibri" panose="020F0502020204030204" pitchFamily="34" charset="0"/>
                        </a:rPr>
                        <a:t>Carjacking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04419017"/>
                  </a:ext>
                </a:extLst>
              </a:tr>
              <a:tr h="94037">
                <a:tc>
                  <a:txBody>
                    <a:bodyPr/>
                    <a:lstStyle/>
                    <a:p>
                      <a:pPr algn="l" fontAlgn="ctr"/>
                      <a:r>
                        <a:rPr lang="en-ZA" sz="1400" b="0" i="0" u="none" strike="noStrike">
                          <a:solidFill>
                            <a:srgbClr val="000000"/>
                          </a:solidFill>
                          <a:effectLst/>
                          <a:latin typeface="Calibri" panose="020F0502020204030204" pitchFamily="34" charset="0"/>
                        </a:rPr>
                        <a:t>Robbery at 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306</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456258931"/>
                  </a:ext>
                </a:extLst>
              </a:tr>
              <a:tr h="94037">
                <a:tc>
                  <a:txBody>
                    <a:bodyPr/>
                    <a:lstStyle/>
                    <a:p>
                      <a:pPr algn="l" fontAlgn="ctr"/>
                      <a:r>
                        <a:rPr lang="en-ZA" sz="1400" b="0" i="0" u="none" strike="noStrike">
                          <a:solidFill>
                            <a:srgbClr val="000000"/>
                          </a:solidFill>
                          <a:effectLst/>
                          <a:latin typeface="Calibri" panose="020F0502020204030204" pitchFamily="34" charset="0"/>
                        </a:rPr>
                        <a:t>Robbery at non-residential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470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249223382"/>
                  </a:ext>
                </a:extLst>
              </a:tr>
              <a:tr h="88608">
                <a:tc>
                  <a:txBody>
                    <a:bodyPr/>
                    <a:lstStyle/>
                    <a:p>
                      <a:pPr algn="l" fontAlgn="ctr"/>
                      <a:r>
                        <a:rPr lang="en-ZA" sz="1400" b="0" i="0" u="none" strike="noStrike">
                          <a:solidFill>
                            <a:srgbClr val="000000"/>
                          </a:solidFill>
                          <a:effectLst/>
                          <a:latin typeface="Calibri" panose="020F0502020204030204" pitchFamily="34" charset="0"/>
                        </a:rPr>
                        <a:t>Robbery of cash in transit</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910166178"/>
                  </a:ext>
                </a:extLst>
              </a:tr>
              <a:tr h="94037">
                <a:tc>
                  <a:txBody>
                    <a:bodyPr/>
                    <a:lstStyle/>
                    <a:p>
                      <a:pPr algn="l" fontAlgn="ctr"/>
                      <a:r>
                        <a:rPr lang="en-ZA" sz="1400" b="0" i="0" u="none" strike="noStrike">
                          <a:solidFill>
                            <a:srgbClr val="000000"/>
                          </a:solidFill>
                          <a:effectLst/>
                          <a:latin typeface="Calibri" panose="020F0502020204030204" pitchFamily="34" charset="0"/>
                        </a:rPr>
                        <a:t>Bank robbery</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 Count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81374477"/>
                  </a:ext>
                </a:extLst>
              </a:tr>
              <a:tr h="94037">
                <a:tc>
                  <a:txBody>
                    <a:bodyPr/>
                    <a:lstStyle/>
                    <a:p>
                      <a:pPr algn="l" fontAlgn="ctr"/>
                      <a:r>
                        <a:rPr lang="en-ZA" sz="1400" b="0" i="0" u="none" strike="noStrike">
                          <a:solidFill>
                            <a:srgbClr val="000000"/>
                          </a:solidFill>
                          <a:effectLst/>
                          <a:latin typeface="Calibri" panose="020F0502020204030204" pitchFamily="34" charset="0"/>
                        </a:rPr>
                        <a:t>Truck hijacking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smtClean="0">
                          <a:solidFill>
                            <a:srgbClr val="000000"/>
                          </a:solidFill>
                          <a:effectLst/>
                          <a:latin typeface="Calibri" panose="020F0502020204030204" pitchFamily="34" charset="0"/>
                        </a:rPr>
                        <a:t>8</a:t>
                      </a:r>
                      <a:r>
                        <a:rPr lang="en-ZA" sz="1400" b="1" i="0" u="none" strike="noStrike" baseline="0" dirty="0" smtClean="0">
                          <a:solidFill>
                            <a:srgbClr val="000000"/>
                          </a:solidFill>
                          <a:effectLst/>
                          <a:latin typeface="Calibri" panose="020F0502020204030204" pitchFamily="34" charset="0"/>
                        </a:rPr>
                        <a:t> Counts Higher</a:t>
                      </a:r>
                      <a:endParaRPr lang="en-ZA"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07844234"/>
                  </a:ext>
                </a:extLst>
              </a:tr>
            </a:tbl>
          </a:graphicData>
        </a:graphic>
      </p:graphicFrame>
    </p:spTree>
    <p:extLst>
      <p:ext uri="{BB962C8B-B14F-4D97-AF65-F5344CB8AC3E}">
        <p14:creationId xmlns:p14="http://schemas.microsoft.com/office/powerpoint/2010/main" val="95775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72984"/>
            <a:ext cx="11021568" cy="890768"/>
          </a:xfrm>
        </p:spPr>
        <p:txBody>
          <a:bodyPr>
            <a:normAutofit/>
          </a:bodyPr>
          <a:lstStyle/>
          <a:p>
            <a:r>
              <a:rPr lang="en-ZA" sz="2400" dirty="0"/>
              <a:t>LIMPOPO</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61</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0958381"/>
              </p:ext>
            </p:extLst>
          </p:nvPr>
        </p:nvGraphicFramePr>
        <p:xfrm>
          <a:off x="812800" y="1216152"/>
          <a:ext cx="11021569" cy="5547360"/>
        </p:xfrm>
        <a:graphic>
          <a:graphicData uri="http://schemas.openxmlformats.org/drawingml/2006/table">
            <a:tbl>
              <a:tblPr/>
              <a:tblGrid>
                <a:gridCol w="4142703">
                  <a:extLst>
                    <a:ext uri="{9D8B030D-6E8A-4147-A177-3AD203B41FA5}">
                      <a16:colId xmlns:a16="http://schemas.microsoft.com/office/drawing/2014/main" val="833206078"/>
                    </a:ext>
                  </a:extLst>
                </a:gridCol>
                <a:gridCol w="912053">
                  <a:extLst>
                    <a:ext uri="{9D8B030D-6E8A-4147-A177-3AD203B41FA5}">
                      <a16:colId xmlns:a16="http://schemas.microsoft.com/office/drawing/2014/main" val="3921672888"/>
                    </a:ext>
                  </a:extLst>
                </a:gridCol>
                <a:gridCol w="912053">
                  <a:extLst>
                    <a:ext uri="{9D8B030D-6E8A-4147-A177-3AD203B41FA5}">
                      <a16:colId xmlns:a16="http://schemas.microsoft.com/office/drawing/2014/main" val="1214988629"/>
                    </a:ext>
                  </a:extLst>
                </a:gridCol>
                <a:gridCol w="901066">
                  <a:extLst>
                    <a:ext uri="{9D8B030D-6E8A-4147-A177-3AD203B41FA5}">
                      <a16:colId xmlns:a16="http://schemas.microsoft.com/office/drawing/2014/main" val="1347967798"/>
                    </a:ext>
                  </a:extLst>
                </a:gridCol>
                <a:gridCol w="934033">
                  <a:extLst>
                    <a:ext uri="{9D8B030D-6E8A-4147-A177-3AD203B41FA5}">
                      <a16:colId xmlns:a16="http://schemas.microsoft.com/office/drawing/2014/main" val="1174198819"/>
                    </a:ext>
                  </a:extLst>
                </a:gridCol>
                <a:gridCol w="945020">
                  <a:extLst>
                    <a:ext uri="{9D8B030D-6E8A-4147-A177-3AD203B41FA5}">
                      <a16:colId xmlns:a16="http://schemas.microsoft.com/office/drawing/2014/main" val="4190792986"/>
                    </a:ext>
                  </a:extLst>
                </a:gridCol>
                <a:gridCol w="966997">
                  <a:extLst>
                    <a:ext uri="{9D8B030D-6E8A-4147-A177-3AD203B41FA5}">
                      <a16:colId xmlns:a16="http://schemas.microsoft.com/office/drawing/2014/main" val="1683470566"/>
                    </a:ext>
                  </a:extLst>
                </a:gridCol>
                <a:gridCol w="1307644">
                  <a:extLst>
                    <a:ext uri="{9D8B030D-6E8A-4147-A177-3AD203B41FA5}">
                      <a16:colId xmlns:a16="http://schemas.microsoft.com/office/drawing/2014/main" val="1811216928"/>
                    </a:ext>
                  </a:extLst>
                </a:gridCol>
              </a:tblGrid>
              <a:tr h="187857">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01170028"/>
                  </a:ext>
                </a:extLst>
              </a:tr>
              <a:tr h="94037">
                <a:tc gridSpan="8">
                  <a:txBody>
                    <a:bodyPr/>
                    <a:lstStyle/>
                    <a:p>
                      <a:pPr algn="ctr" fontAlgn="b"/>
                      <a:r>
                        <a:rPr lang="en-ZA" sz="1400" b="1" i="0" u="none" strike="noStrike" dirty="0">
                          <a:solidFill>
                            <a:srgbClr val="000000"/>
                          </a:solidFill>
                          <a:effectLst/>
                          <a:latin typeface="Calibri" panose="020F0502020204030204" pitchFamily="34" charset="0"/>
                        </a:rPr>
                        <a:t>CONTACT-RELATED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28443806"/>
                  </a:ext>
                </a:extLst>
              </a:tr>
              <a:tr h="94037">
                <a:tc>
                  <a:txBody>
                    <a:bodyPr/>
                    <a:lstStyle/>
                    <a:p>
                      <a:pPr algn="l" fontAlgn="ctr"/>
                      <a:r>
                        <a:rPr lang="en-ZA" sz="1400" b="0" i="0" u="none" strike="noStrike">
                          <a:solidFill>
                            <a:srgbClr val="000000"/>
                          </a:solidFill>
                          <a:effectLst/>
                          <a:latin typeface="Calibri" panose="020F0502020204030204" pitchFamily="34" charset="0"/>
                        </a:rPr>
                        <a:t>Arson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34508423"/>
                  </a:ext>
                </a:extLst>
              </a:tr>
              <a:tr h="174826">
                <a:tc>
                  <a:txBody>
                    <a:bodyPr/>
                    <a:lstStyle/>
                    <a:p>
                      <a:pPr algn="l" fontAlgn="ctr"/>
                      <a:r>
                        <a:rPr lang="en-ZA" sz="1400" b="0" i="0" u="none" strike="noStrike">
                          <a:solidFill>
                            <a:srgbClr val="000000"/>
                          </a:solidFill>
                          <a:effectLst/>
                          <a:latin typeface="Calibri" panose="020F0502020204030204" pitchFamily="34" charset="0"/>
                        </a:rPr>
                        <a:t>Malicious damage to property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128805759"/>
                  </a:ext>
                </a:extLst>
              </a:tr>
              <a:tr h="130305">
                <a:tc>
                  <a:txBody>
                    <a:bodyPr/>
                    <a:lstStyle/>
                    <a:p>
                      <a:pPr algn="l" fontAlgn="ctr"/>
                      <a:r>
                        <a:rPr lang="en-ZA" sz="1400" b="1" i="0" u="none" strike="noStrike">
                          <a:solidFill>
                            <a:srgbClr val="000000"/>
                          </a:solidFill>
                          <a:effectLst/>
                          <a:latin typeface="Calibri" panose="020F0502020204030204" pitchFamily="34" charset="0"/>
                        </a:rPr>
                        <a:t>Total Contact-Related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1 876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1 751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1 903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1 873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557951564"/>
                  </a:ext>
                </a:extLst>
              </a:tr>
              <a:tr h="127699">
                <a:tc gridSpan="8">
                  <a:txBody>
                    <a:bodyPr/>
                    <a:lstStyle/>
                    <a:p>
                      <a:pPr algn="ctr" fontAlgn="b"/>
                      <a:r>
                        <a:rPr lang="en-ZA" sz="1400" b="1" i="0" u="none" strike="noStrike">
                          <a:solidFill>
                            <a:srgbClr val="000000"/>
                          </a:solidFill>
                          <a:effectLst/>
                          <a:latin typeface="Calibri" panose="020F0502020204030204" pitchFamily="34" charset="0"/>
                        </a:rPr>
                        <a:t>PROPERTY-RELATED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22985272"/>
                  </a:ext>
                </a:extLst>
              </a:tr>
              <a:tr h="133129">
                <a:tc>
                  <a:txBody>
                    <a:bodyPr/>
                    <a:lstStyle/>
                    <a:p>
                      <a:pPr algn="l" fontAlgn="ctr"/>
                      <a:r>
                        <a:rPr lang="en-ZA" sz="1400" b="0" i="0" u="none" strike="noStrike">
                          <a:solidFill>
                            <a:srgbClr val="000000"/>
                          </a:solidFill>
                          <a:effectLst/>
                          <a:latin typeface="Calibri" panose="020F0502020204030204" pitchFamily="34" charset="0"/>
                        </a:rPr>
                        <a:t>Burglary at non-residential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362664274"/>
                  </a:ext>
                </a:extLst>
              </a:tr>
              <a:tr h="120098">
                <a:tc>
                  <a:txBody>
                    <a:bodyPr/>
                    <a:lstStyle/>
                    <a:p>
                      <a:pPr algn="l" fontAlgn="ctr"/>
                      <a:r>
                        <a:rPr lang="en-ZA" sz="1400" b="0" i="0" u="none" strike="noStrike">
                          <a:solidFill>
                            <a:srgbClr val="000000"/>
                          </a:solidFill>
                          <a:effectLst/>
                          <a:latin typeface="Calibri" panose="020F0502020204030204" pitchFamily="34" charset="0"/>
                        </a:rPr>
                        <a:t>Burglary at 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2 740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49222402"/>
                  </a:ext>
                </a:extLst>
              </a:tr>
              <a:tr h="94037">
                <a:tc>
                  <a:txBody>
                    <a:bodyPr/>
                    <a:lstStyle/>
                    <a:p>
                      <a:pPr algn="l" fontAlgn="ctr"/>
                      <a:r>
                        <a:rPr lang="en-ZA" sz="1400" b="0" i="0" u="none" strike="noStrike">
                          <a:solidFill>
                            <a:srgbClr val="000000"/>
                          </a:solidFill>
                          <a:effectLst/>
                          <a:latin typeface="Calibri" panose="020F0502020204030204" pitchFamily="34" charset="0"/>
                        </a:rPr>
                        <a:t>Theft of motor vehicle and motorcycle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330663633"/>
                  </a:ext>
                </a:extLst>
              </a:tr>
              <a:tr h="94037">
                <a:tc>
                  <a:txBody>
                    <a:bodyPr/>
                    <a:lstStyle/>
                    <a:p>
                      <a:pPr algn="l" fontAlgn="ctr"/>
                      <a:r>
                        <a:rPr lang="en-ZA" sz="1400" b="0" i="0" u="none" strike="noStrike">
                          <a:solidFill>
                            <a:srgbClr val="000000"/>
                          </a:solidFill>
                          <a:effectLst/>
                          <a:latin typeface="Calibri" panose="020F0502020204030204" pitchFamily="34" charset="0"/>
                        </a:rPr>
                        <a:t>Theft out of or from motor vehicle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10455372"/>
                  </a:ext>
                </a:extLst>
              </a:tr>
              <a:tr h="94037">
                <a:tc>
                  <a:txBody>
                    <a:bodyPr/>
                    <a:lstStyle/>
                    <a:p>
                      <a:pPr algn="l" fontAlgn="ctr"/>
                      <a:r>
                        <a:rPr lang="en-ZA" sz="1400" b="0" i="0" u="none" strike="noStrike">
                          <a:solidFill>
                            <a:srgbClr val="000000"/>
                          </a:solidFill>
                          <a:effectLst/>
                          <a:latin typeface="Calibri" panose="020F0502020204030204" pitchFamily="34" charset="0"/>
                        </a:rPr>
                        <a:t>Stock-theft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078954347"/>
                  </a:ext>
                </a:extLst>
              </a:tr>
              <a:tr h="94037">
                <a:tc>
                  <a:txBody>
                    <a:bodyPr/>
                    <a:lstStyle/>
                    <a:p>
                      <a:pPr algn="l" fontAlgn="ctr"/>
                      <a:r>
                        <a:rPr lang="en-ZA" sz="1400" b="1" i="0" u="none" strike="noStrike">
                          <a:solidFill>
                            <a:srgbClr val="000000"/>
                          </a:solidFill>
                          <a:effectLst/>
                          <a:latin typeface="Calibri" panose="020F0502020204030204" pitchFamily="34" charset="0"/>
                        </a:rPr>
                        <a:t>Total Property-Related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7 122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7 093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5 565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5 646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084415883"/>
                  </a:ext>
                </a:extLst>
              </a:tr>
              <a:tr h="94037">
                <a:tc gridSpan="8">
                  <a:txBody>
                    <a:bodyPr/>
                    <a:lstStyle/>
                    <a:p>
                      <a:pPr algn="ctr" fontAlgn="b"/>
                      <a:r>
                        <a:rPr lang="en-ZA" sz="1400" b="1" i="0" u="none" strike="noStrike">
                          <a:solidFill>
                            <a:srgbClr val="000000"/>
                          </a:solidFill>
                          <a:effectLst/>
                          <a:latin typeface="Calibri" panose="020F0502020204030204" pitchFamily="34" charset="0"/>
                        </a:rPr>
                        <a:t>OTHER SERIOUS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14152996"/>
                  </a:ext>
                </a:extLst>
              </a:tr>
              <a:tr h="94037">
                <a:tc>
                  <a:txBody>
                    <a:bodyPr/>
                    <a:lstStyle/>
                    <a:p>
                      <a:pPr algn="l" fontAlgn="ctr"/>
                      <a:r>
                        <a:rPr lang="en-ZA" sz="1400" b="0" i="0" u="none" strike="noStrike">
                          <a:solidFill>
                            <a:srgbClr val="000000"/>
                          </a:solidFill>
                          <a:effectLst/>
                          <a:latin typeface="Calibri" panose="020F0502020204030204" pitchFamily="34" charset="0"/>
                        </a:rPr>
                        <a:t>All theft not mentioned elsewhere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3 926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3 626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4 382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71121222"/>
                  </a:ext>
                </a:extLst>
              </a:tr>
              <a:tr h="94037">
                <a:tc>
                  <a:txBody>
                    <a:bodyPr/>
                    <a:lstStyle/>
                    <a:p>
                      <a:pPr algn="l" fontAlgn="ctr"/>
                      <a:r>
                        <a:rPr lang="en-ZA" sz="1400" b="0" i="0" u="none" strike="noStrike">
                          <a:solidFill>
                            <a:srgbClr val="000000"/>
                          </a:solidFill>
                          <a:effectLst/>
                          <a:latin typeface="Calibri" panose="020F0502020204030204" pitchFamily="34" charset="0"/>
                        </a:rPr>
                        <a:t>Commercial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457130840"/>
                  </a:ext>
                </a:extLst>
              </a:tr>
              <a:tr h="94037">
                <a:tc>
                  <a:txBody>
                    <a:bodyPr/>
                    <a:lstStyle/>
                    <a:p>
                      <a:pPr algn="l" fontAlgn="ctr"/>
                      <a:r>
                        <a:rPr lang="en-ZA" sz="1400" b="0" i="0" u="none" strike="noStrike">
                          <a:solidFill>
                            <a:srgbClr val="000000"/>
                          </a:solidFill>
                          <a:effectLst/>
                          <a:latin typeface="Calibri" panose="020F0502020204030204" pitchFamily="34" charset="0"/>
                        </a:rPr>
                        <a:t>Shoplifting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59610829"/>
                  </a:ext>
                </a:extLst>
              </a:tr>
              <a:tr h="94037">
                <a:tc>
                  <a:txBody>
                    <a:bodyPr/>
                    <a:lstStyle/>
                    <a:p>
                      <a:pPr algn="l" fontAlgn="ctr"/>
                      <a:r>
                        <a:rPr lang="en-ZA" sz="1400" b="1" i="0" u="none" strike="noStrike">
                          <a:solidFill>
                            <a:srgbClr val="000000"/>
                          </a:solidFill>
                          <a:effectLst/>
                          <a:latin typeface="Calibri" panose="020F0502020204030204" pitchFamily="34" charset="0"/>
                        </a:rPr>
                        <a:t>Total Other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5 964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5 476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6 751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1 063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699819711"/>
                  </a:ext>
                </a:extLst>
              </a:tr>
              <a:tr h="94037">
                <a:tc>
                  <a:txBody>
                    <a:bodyPr/>
                    <a:lstStyle/>
                    <a:p>
                      <a:pPr algn="l" fontAlgn="ctr"/>
                      <a:r>
                        <a:rPr lang="en-ZA" sz="1400" b="1" i="0" u="none" strike="noStrike">
                          <a:solidFill>
                            <a:srgbClr val="000000"/>
                          </a:solidFill>
                          <a:effectLst/>
                          <a:latin typeface="Calibri" panose="020F0502020204030204" pitchFamily="34" charset="0"/>
                        </a:rPr>
                        <a:t>Total 17 Community Reported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23 865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23 387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20 820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21 472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25 186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3 714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79333738"/>
                  </a:ext>
                </a:extLst>
              </a:tr>
              <a:tr h="94037">
                <a:tc gridSpan="8">
                  <a:txBody>
                    <a:bodyPr/>
                    <a:lstStyle/>
                    <a:p>
                      <a:pPr algn="ctr" fontAlgn="b"/>
                      <a:r>
                        <a:rPr lang="en-ZA" sz="1400" b="1" i="0" u="none" strike="noStrike">
                          <a:solidFill>
                            <a:srgbClr val="000000"/>
                          </a:solidFill>
                          <a:effectLst/>
                          <a:latin typeface="Calibri" panose="020F0502020204030204" pitchFamily="34" charset="0"/>
                        </a:rPr>
                        <a:t>CRIME DETECTED AS A RESULT OF POLICE ACTION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55496236"/>
                  </a:ext>
                </a:extLst>
              </a:tr>
              <a:tr h="94037">
                <a:tc>
                  <a:txBody>
                    <a:bodyPr/>
                    <a:lstStyle/>
                    <a:p>
                      <a:pPr algn="l" fontAlgn="ctr"/>
                      <a:r>
                        <a:rPr lang="en-ZA" sz="1400" b="0" i="0" u="none" strike="noStrike">
                          <a:solidFill>
                            <a:srgbClr val="000000"/>
                          </a:solidFill>
                          <a:effectLst/>
                          <a:latin typeface="Calibri" panose="020F0502020204030204" pitchFamily="34" charset="0"/>
                        </a:rPr>
                        <a:t>Illegal possession of firearms and ammunition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919073938"/>
                  </a:ext>
                </a:extLst>
              </a:tr>
              <a:tr h="94037">
                <a:tc>
                  <a:txBody>
                    <a:bodyPr/>
                    <a:lstStyle/>
                    <a:p>
                      <a:pPr algn="l" fontAlgn="ctr"/>
                      <a:r>
                        <a:rPr lang="en-ZA" sz="1400" b="0" i="0" u="none" strike="noStrike">
                          <a:solidFill>
                            <a:srgbClr val="000000"/>
                          </a:solidFill>
                          <a:effectLst/>
                          <a:latin typeface="Calibri" panose="020F0502020204030204" pitchFamily="34" charset="0"/>
                        </a:rPr>
                        <a:t>Drug-related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6 926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900768766"/>
                  </a:ext>
                </a:extLst>
              </a:tr>
              <a:tr h="94037">
                <a:tc>
                  <a:txBody>
                    <a:bodyPr/>
                    <a:lstStyle/>
                    <a:p>
                      <a:pPr algn="l" fontAlgn="ctr"/>
                      <a:r>
                        <a:rPr lang="en-ZA" sz="1400" b="0" i="0" u="none" strike="noStrike">
                          <a:solidFill>
                            <a:srgbClr val="000000"/>
                          </a:solidFill>
                          <a:effectLst/>
                          <a:latin typeface="Calibri" panose="020F0502020204030204" pitchFamily="34" charset="0"/>
                        </a:rPr>
                        <a:t>Driving under the influence of alcohol or drugs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376"/>
                    </a:solidFill>
                  </a:tcPr>
                </a:tc>
                <a:extLst>
                  <a:ext uri="{0D108BD9-81ED-4DB2-BD59-A6C34878D82A}">
                    <a16:rowId xmlns:a16="http://schemas.microsoft.com/office/drawing/2014/main" val="4210835811"/>
                  </a:ext>
                </a:extLst>
              </a:tr>
              <a:tr h="94037">
                <a:tc>
                  <a:txBody>
                    <a:bodyPr/>
                    <a:lstStyle/>
                    <a:p>
                      <a:pPr algn="l" fontAlgn="ctr"/>
                      <a:r>
                        <a:rPr lang="en-ZA" sz="1400" b="0" i="0" u="none" strike="noStrike">
                          <a:solidFill>
                            <a:srgbClr val="000000"/>
                          </a:solidFill>
                          <a:effectLst/>
                          <a:latin typeface="Calibri" panose="020F0502020204030204" pitchFamily="34" charset="0"/>
                        </a:rPr>
                        <a:t>Sexual offences detected as a result of police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08220619"/>
                  </a:ext>
                </a:extLst>
              </a:tr>
              <a:tr h="94037">
                <a:tc>
                  <a:txBody>
                    <a:bodyPr/>
                    <a:lstStyle/>
                    <a:p>
                      <a:pPr algn="l" fontAlgn="ctr"/>
                      <a:r>
                        <a:rPr lang="en-ZA" sz="1400" b="1" i="0" u="none" strike="noStrike">
                          <a:solidFill>
                            <a:srgbClr val="000000"/>
                          </a:solidFill>
                          <a:effectLst/>
                          <a:latin typeface="Calibri" panose="020F0502020204030204" pitchFamily="34" charset="0"/>
                        </a:rPr>
                        <a:t>Total crime detected as a result of police action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9 430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4 634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2 855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139541432"/>
                  </a:ext>
                </a:extLst>
              </a:tr>
            </a:tbl>
          </a:graphicData>
        </a:graphic>
      </p:graphicFrame>
    </p:spTree>
    <p:extLst>
      <p:ext uri="{BB962C8B-B14F-4D97-AF65-F5344CB8AC3E}">
        <p14:creationId xmlns:p14="http://schemas.microsoft.com/office/powerpoint/2010/main" val="100517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162824"/>
            <a:ext cx="11003280" cy="881624"/>
          </a:xfrm>
        </p:spPr>
        <p:txBody>
          <a:bodyPr>
            <a:normAutofit/>
          </a:bodyPr>
          <a:lstStyle/>
          <a:p>
            <a:r>
              <a:rPr lang="en-ZA" sz="2400" dirty="0"/>
              <a:t>MPUMALANGA</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62</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5383853"/>
              </p:ext>
            </p:extLst>
          </p:nvPr>
        </p:nvGraphicFramePr>
        <p:xfrm>
          <a:off x="813816" y="1186688"/>
          <a:ext cx="11003279" cy="5334000"/>
        </p:xfrm>
        <a:graphic>
          <a:graphicData uri="http://schemas.openxmlformats.org/drawingml/2006/table">
            <a:tbl>
              <a:tblPr/>
              <a:tblGrid>
                <a:gridCol w="4135830">
                  <a:extLst>
                    <a:ext uri="{9D8B030D-6E8A-4147-A177-3AD203B41FA5}">
                      <a16:colId xmlns:a16="http://schemas.microsoft.com/office/drawing/2014/main" val="3777690734"/>
                    </a:ext>
                  </a:extLst>
                </a:gridCol>
                <a:gridCol w="910539">
                  <a:extLst>
                    <a:ext uri="{9D8B030D-6E8A-4147-A177-3AD203B41FA5}">
                      <a16:colId xmlns:a16="http://schemas.microsoft.com/office/drawing/2014/main" val="1249648304"/>
                    </a:ext>
                  </a:extLst>
                </a:gridCol>
                <a:gridCol w="910539">
                  <a:extLst>
                    <a:ext uri="{9D8B030D-6E8A-4147-A177-3AD203B41FA5}">
                      <a16:colId xmlns:a16="http://schemas.microsoft.com/office/drawing/2014/main" val="3952235851"/>
                    </a:ext>
                  </a:extLst>
                </a:gridCol>
                <a:gridCol w="899570">
                  <a:extLst>
                    <a:ext uri="{9D8B030D-6E8A-4147-A177-3AD203B41FA5}">
                      <a16:colId xmlns:a16="http://schemas.microsoft.com/office/drawing/2014/main" val="1211025657"/>
                    </a:ext>
                  </a:extLst>
                </a:gridCol>
                <a:gridCol w="932483">
                  <a:extLst>
                    <a:ext uri="{9D8B030D-6E8A-4147-A177-3AD203B41FA5}">
                      <a16:colId xmlns:a16="http://schemas.microsoft.com/office/drawing/2014/main" val="1293925918"/>
                    </a:ext>
                  </a:extLst>
                </a:gridCol>
                <a:gridCol w="943452">
                  <a:extLst>
                    <a:ext uri="{9D8B030D-6E8A-4147-A177-3AD203B41FA5}">
                      <a16:colId xmlns:a16="http://schemas.microsoft.com/office/drawing/2014/main" val="4239194321"/>
                    </a:ext>
                  </a:extLst>
                </a:gridCol>
                <a:gridCol w="965392">
                  <a:extLst>
                    <a:ext uri="{9D8B030D-6E8A-4147-A177-3AD203B41FA5}">
                      <a16:colId xmlns:a16="http://schemas.microsoft.com/office/drawing/2014/main" val="763810244"/>
                    </a:ext>
                  </a:extLst>
                </a:gridCol>
                <a:gridCol w="1305474">
                  <a:extLst>
                    <a:ext uri="{9D8B030D-6E8A-4147-A177-3AD203B41FA5}">
                      <a16:colId xmlns:a16="http://schemas.microsoft.com/office/drawing/2014/main" val="3282711915"/>
                    </a:ext>
                  </a:extLst>
                </a:gridCol>
              </a:tblGrid>
              <a:tr h="187857">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89547967"/>
                  </a:ext>
                </a:extLst>
              </a:tr>
              <a:tr h="86870">
                <a:tc gridSpan="8">
                  <a:txBody>
                    <a:bodyPr/>
                    <a:lstStyle/>
                    <a:p>
                      <a:pPr algn="ctr" fontAlgn="b"/>
                      <a:r>
                        <a:rPr lang="en-ZA" sz="1400" b="1" i="0" u="none" strike="noStrike">
                          <a:solidFill>
                            <a:srgbClr val="000000"/>
                          </a:solidFill>
                          <a:effectLst/>
                          <a:latin typeface="Calibri" panose="020F0502020204030204" pitchFamily="34" charset="0"/>
                        </a:rPr>
                        <a:t>CONTACT CRIMES ( CRIMES AGAINST THE  PERSON)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280140351"/>
                  </a:ext>
                </a:extLst>
              </a:tr>
              <a:tr h="94037">
                <a:tc>
                  <a:txBody>
                    <a:bodyPr/>
                    <a:lstStyle/>
                    <a:p>
                      <a:pPr algn="l" fontAlgn="ctr"/>
                      <a:r>
                        <a:rPr lang="en-ZA" sz="1400" b="0" i="0" u="none" strike="noStrike">
                          <a:solidFill>
                            <a:srgbClr val="000000"/>
                          </a:solidFill>
                          <a:effectLst/>
                          <a:latin typeface="Calibri" panose="020F0502020204030204" pitchFamily="34" charset="0"/>
                        </a:rPr>
                        <a:t>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65542148"/>
                  </a:ext>
                </a:extLst>
              </a:tr>
              <a:tr h="94037">
                <a:tc>
                  <a:txBody>
                    <a:bodyPr/>
                    <a:lstStyle/>
                    <a:p>
                      <a:pPr algn="l" fontAlgn="ctr"/>
                      <a:r>
                        <a:rPr lang="en-ZA" sz="1400" b="0" i="0" u="none" strike="noStrike">
                          <a:solidFill>
                            <a:srgbClr val="000000"/>
                          </a:solidFill>
                          <a:effectLst/>
                          <a:latin typeface="Calibri" panose="020F0502020204030204" pitchFamily="34" charset="0"/>
                        </a:rPr>
                        <a:t>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85878345"/>
                  </a:ext>
                </a:extLst>
              </a:tr>
              <a:tr h="94037">
                <a:tc>
                  <a:txBody>
                    <a:bodyPr/>
                    <a:lstStyle/>
                    <a:p>
                      <a:pPr algn="l" fontAlgn="ctr"/>
                      <a:r>
                        <a:rPr lang="en-ZA" sz="1400" b="0" i="0" u="none" strike="noStrike">
                          <a:solidFill>
                            <a:srgbClr val="000000"/>
                          </a:solidFill>
                          <a:effectLst/>
                          <a:latin typeface="Calibri" panose="020F0502020204030204" pitchFamily="34" charset="0"/>
                        </a:rPr>
                        <a:t>Attempted 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95486930"/>
                  </a:ext>
                </a:extLst>
              </a:tr>
              <a:tr h="94037">
                <a:tc>
                  <a:txBody>
                    <a:bodyPr/>
                    <a:lstStyle/>
                    <a:p>
                      <a:pPr algn="l" fontAlgn="ctr"/>
                      <a:r>
                        <a:rPr lang="en-ZA" sz="1400" b="0" i="0" u="none" strike="noStrike">
                          <a:solidFill>
                            <a:srgbClr val="000000"/>
                          </a:solidFill>
                          <a:effectLst/>
                          <a:latin typeface="Calibri" panose="020F0502020204030204" pitchFamily="34" charset="0"/>
                        </a:rPr>
                        <a:t>Assault with the intent to inflict grievous bodily harm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2 653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2 684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2 437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2 360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476863593"/>
                  </a:ext>
                </a:extLst>
              </a:tr>
              <a:tr h="94037">
                <a:tc>
                  <a:txBody>
                    <a:bodyPr/>
                    <a:lstStyle/>
                    <a:p>
                      <a:pPr algn="l" fontAlgn="ctr"/>
                      <a:r>
                        <a:rPr lang="en-ZA" sz="1400" b="0" i="0" u="none" strike="noStrike">
                          <a:solidFill>
                            <a:srgbClr val="000000"/>
                          </a:solidFill>
                          <a:effectLst/>
                          <a:latin typeface="Calibri" panose="020F0502020204030204" pitchFamily="34" charset="0"/>
                        </a:rPr>
                        <a:t>Common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98494781"/>
                  </a:ext>
                </a:extLst>
              </a:tr>
              <a:tr h="94037">
                <a:tc>
                  <a:txBody>
                    <a:bodyPr/>
                    <a:lstStyle/>
                    <a:p>
                      <a:pPr algn="l" fontAlgn="ctr"/>
                      <a:r>
                        <a:rPr lang="en-ZA" sz="1400" b="0" i="0" u="none" strike="noStrike">
                          <a:solidFill>
                            <a:srgbClr val="000000"/>
                          </a:solidFill>
                          <a:effectLst/>
                          <a:latin typeface="Calibri" panose="020F0502020204030204" pitchFamily="34" charset="0"/>
                        </a:rPr>
                        <a:t>Common robbery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283438534"/>
                  </a:ext>
                </a:extLst>
              </a:tr>
              <a:tr h="94037">
                <a:tc>
                  <a:txBody>
                    <a:bodyPr/>
                    <a:lstStyle/>
                    <a:p>
                      <a:pPr algn="l" fontAlgn="ctr"/>
                      <a:r>
                        <a:rPr lang="en-ZA" sz="1400" b="0" i="0" u="none" strike="noStrike">
                          <a:solidFill>
                            <a:srgbClr val="000000"/>
                          </a:solidFill>
                          <a:effectLst/>
                          <a:latin typeface="Calibri" panose="020F0502020204030204" pitchFamily="34" charset="0"/>
                        </a:rPr>
                        <a:t>Robbery with aggravating circumstances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05323626"/>
                  </a:ext>
                </a:extLst>
              </a:tr>
              <a:tr h="94037">
                <a:tc>
                  <a:txBody>
                    <a:bodyPr/>
                    <a:lstStyle/>
                    <a:p>
                      <a:pPr algn="l" fontAlgn="ctr"/>
                      <a:r>
                        <a:rPr lang="en-ZA" sz="1400" b="1" i="0" u="none" strike="noStrike">
                          <a:solidFill>
                            <a:srgbClr val="000000"/>
                          </a:solidFill>
                          <a:effectLst/>
                          <a:latin typeface="Calibri" panose="020F0502020204030204" pitchFamily="34" charset="0"/>
                        </a:rPr>
                        <a:t>Total Contact Crimes (Crimes against the person)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8 494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8 955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85551395"/>
                  </a:ext>
                </a:extLst>
              </a:tr>
              <a:tr h="94037">
                <a:tc gridSpan="8">
                  <a:txBody>
                    <a:bodyPr/>
                    <a:lstStyle/>
                    <a:p>
                      <a:pPr algn="ctr" fontAlgn="b"/>
                      <a:r>
                        <a:rPr lang="en-ZA" sz="1400" b="1" i="0" u="none" strike="noStrike">
                          <a:solidFill>
                            <a:srgbClr val="000000"/>
                          </a:solidFill>
                          <a:effectLst/>
                          <a:latin typeface="Calibri" panose="020F0502020204030204" pitchFamily="34" charset="0"/>
                        </a:rPr>
                        <a:t>Total Sexual Offences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94377137"/>
                  </a:ext>
                </a:extLst>
              </a:tr>
              <a:tr h="94037">
                <a:tc>
                  <a:txBody>
                    <a:bodyPr/>
                    <a:lstStyle/>
                    <a:p>
                      <a:pPr algn="l" fontAlgn="ctr"/>
                      <a:r>
                        <a:rPr lang="en-ZA" sz="1400" b="0" i="0" u="none" strike="noStrike">
                          <a:solidFill>
                            <a:srgbClr val="000000"/>
                          </a:solidFill>
                          <a:effectLst/>
                          <a:latin typeface="Calibri" panose="020F0502020204030204" pitchFamily="34" charset="0"/>
                        </a:rPr>
                        <a:t>Rape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596501103"/>
                  </a:ext>
                </a:extLst>
              </a:tr>
              <a:tr h="94037">
                <a:tc>
                  <a:txBody>
                    <a:bodyPr/>
                    <a:lstStyle/>
                    <a:p>
                      <a:pPr algn="l" fontAlgn="ctr"/>
                      <a:r>
                        <a:rPr lang="en-ZA" sz="1400" b="0" i="0" u="none" strike="noStrike">
                          <a:solidFill>
                            <a:srgbClr val="000000"/>
                          </a:solidFill>
                          <a:effectLst/>
                          <a:latin typeface="Calibri" panose="020F0502020204030204" pitchFamily="34" charset="0"/>
                        </a:rPr>
                        <a:t>Sexual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75161986"/>
                  </a:ext>
                </a:extLst>
              </a:tr>
              <a:tr h="94037">
                <a:tc>
                  <a:txBody>
                    <a:bodyPr/>
                    <a:lstStyle/>
                    <a:p>
                      <a:pPr algn="l" fontAlgn="ctr"/>
                      <a:r>
                        <a:rPr lang="en-ZA" sz="1400" b="0" i="0" u="none" strike="noStrike">
                          <a:solidFill>
                            <a:srgbClr val="000000"/>
                          </a:solidFill>
                          <a:effectLst/>
                          <a:latin typeface="Calibri" panose="020F0502020204030204" pitchFamily="34" charset="0"/>
                        </a:rPr>
                        <a:t>Attempted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76244251"/>
                  </a:ext>
                </a:extLst>
              </a:tr>
              <a:tr h="94037">
                <a:tc>
                  <a:txBody>
                    <a:bodyPr/>
                    <a:lstStyle/>
                    <a:p>
                      <a:pPr algn="l" fontAlgn="ctr"/>
                      <a:r>
                        <a:rPr lang="en-ZA" sz="1400" b="0" i="0" u="none" strike="noStrike">
                          <a:solidFill>
                            <a:srgbClr val="000000"/>
                          </a:solidFill>
                          <a:effectLst/>
                          <a:latin typeface="Calibri" panose="020F0502020204030204" pitchFamily="34" charset="0"/>
                        </a:rPr>
                        <a:t>Contact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707013215"/>
                  </a:ext>
                </a:extLst>
              </a:tr>
              <a:tr h="94037">
                <a:tc>
                  <a:txBody>
                    <a:bodyPr/>
                    <a:lstStyle/>
                    <a:p>
                      <a:pPr algn="l" fontAlgn="ctr"/>
                      <a:r>
                        <a:rPr lang="en-ZA" sz="1400" b="1" i="0" u="none" strike="noStrike">
                          <a:solidFill>
                            <a:srgbClr val="000000"/>
                          </a:solidFill>
                          <a:effectLst/>
                          <a:latin typeface="Calibri" panose="020F0502020204030204" pitchFamily="34" charset="0"/>
                        </a:rPr>
                        <a:t>Total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770252492"/>
                  </a:ext>
                </a:extLst>
              </a:tr>
              <a:tr h="94037">
                <a:tc gridSpan="8">
                  <a:txBody>
                    <a:bodyPr/>
                    <a:lstStyle/>
                    <a:p>
                      <a:pPr algn="ctr" fontAlgn="b"/>
                      <a:r>
                        <a:rPr lang="en-ZA" sz="1400" b="1" i="0" u="none" strike="noStrike">
                          <a:solidFill>
                            <a:srgbClr val="000000"/>
                          </a:solidFill>
                          <a:effectLst/>
                          <a:latin typeface="Calibri" panose="020F0502020204030204" pitchFamily="34" charset="0"/>
                        </a:rPr>
                        <a:t>SOME SUBCATEGORIES OF AGGRAVATED ROBBERY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28455429"/>
                  </a:ext>
                </a:extLst>
              </a:tr>
              <a:tr h="94037">
                <a:tc>
                  <a:txBody>
                    <a:bodyPr/>
                    <a:lstStyle/>
                    <a:p>
                      <a:pPr algn="l" fontAlgn="ctr"/>
                      <a:r>
                        <a:rPr lang="en-ZA" sz="1400" b="0" i="0" u="none" strike="noStrike">
                          <a:solidFill>
                            <a:srgbClr val="000000"/>
                          </a:solidFill>
                          <a:effectLst/>
                          <a:latin typeface="Calibri" panose="020F0502020204030204" pitchFamily="34" charset="0"/>
                        </a:rPr>
                        <a:t>Carjacking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93808969"/>
                  </a:ext>
                </a:extLst>
              </a:tr>
              <a:tr h="94037">
                <a:tc>
                  <a:txBody>
                    <a:bodyPr/>
                    <a:lstStyle/>
                    <a:p>
                      <a:pPr algn="l" fontAlgn="ctr"/>
                      <a:r>
                        <a:rPr lang="en-ZA" sz="1400" b="0" i="0" u="none" strike="noStrike">
                          <a:solidFill>
                            <a:srgbClr val="000000"/>
                          </a:solidFill>
                          <a:effectLst/>
                          <a:latin typeface="Calibri" panose="020F0502020204030204" pitchFamily="34" charset="0"/>
                        </a:rPr>
                        <a:t>Robbery at 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269</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87619735"/>
                  </a:ext>
                </a:extLst>
              </a:tr>
              <a:tr h="94037">
                <a:tc>
                  <a:txBody>
                    <a:bodyPr/>
                    <a:lstStyle/>
                    <a:p>
                      <a:pPr algn="l" fontAlgn="ctr"/>
                      <a:r>
                        <a:rPr lang="en-ZA" sz="1400" b="0" i="0" u="none" strike="noStrike">
                          <a:solidFill>
                            <a:srgbClr val="000000"/>
                          </a:solidFill>
                          <a:effectLst/>
                          <a:latin typeface="Calibri" panose="020F0502020204030204" pitchFamily="34" charset="0"/>
                        </a:rPr>
                        <a:t>Robbery at non-residential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474</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88027566"/>
                  </a:ext>
                </a:extLst>
              </a:tr>
              <a:tr h="88608">
                <a:tc>
                  <a:txBody>
                    <a:bodyPr/>
                    <a:lstStyle/>
                    <a:p>
                      <a:pPr algn="l" fontAlgn="ctr"/>
                      <a:r>
                        <a:rPr lang="en-ZA" sz="1400" b="0" i="0" u="none" strike="noStrike">
                          <a:solidFill>
                            <a:srgbClr val="000000"/>
                          </a:solidFill>
                          <a:effectLst/>
                          <a:latin typeface="Calibri" panose="020F0502020204030204" pitchFamily="34" charset="0"/>
                        </a:rPr>
                        <a:t>Robbery of cash in transit</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smtClean="0">
                          <a:solidFill>
                            <a:srgbClr val="000000"/>
                          </a:solidFill>
                          <a:effectLst/>
                          <a:latin typeface="Calibri" panose="020F0502020204030204" pitchFamily="34" charset="0"/>
                        </a:rPr>
                        <a:t>2 Counts Higher</a:t>
                      </a:r>
                      <a:endParaRPr lang="en-ZA"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079999008"/>
                  </a:ext>
                </a:extLst>
              </a:tr>
              <a:tr h="94037">
                <a:tc>
                  <a:txBody>
                    <a:bodyPr/>
                    <a:lstStyle/>
                    <a:p>
                      <a:pPr algn="l" fontAlgn="ctr"/>
                      <a:r>
                        <a:rPr lang="en-ZA" sz="1400" b="0" i="0" u="none" strike="noStrike">
                          <a:solidFill>
                            <a:srgbClr val="000000"/>
                          </a:solidFill>
                          <a:effectLst/>
                          <a:latin typeface="Calibri" panose="020F0502020204030204" pitchFamily="34" charset="0"/>
                        </a:rPr>
                        <a:t>Bank robbery</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 Count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220062358"/>
                  </a:ext>
                </a:extLst>
              </a:tr>
              <a:tr h="94037">
                <a:tc>
                  <a:txBody>
                    <a:bodyPr/>
                    <a:lstStyle/>
                    <a:p>
                      <a:pPr algn="l" fontAlgn="ctr"/>
                      <a:r>
                        <a:rPr lang="en-ZA" sz="1400" b="0" i="0" u="none" strike="noStrike">
                          <a:solidFill>
                            <a:srgbClr val="000000"/>
                          </a:solidFill>
                          <a:effectLst/>
                          <a:latin typeface="Calibri" panose="020F0502020204030204" pitchFamily="34" charset="0"/>
                        </a:rPr>
                        <a:t>Truck hijacking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713802160"/>
                  </a:ext>
                </a:extLst>
              </a:tr>
            </a:tbl>
          </a:graphicData>
        </a:graphic>
      </p:graphicFrame>
    </p:spTree>
    <p:extLst>
      <p:ext uri="{BB962C8B-B14F-4D97-AF65-F5344CB8AC3E}">
        <p14:creationId xmlns:p14="http://schemas.microsoft.com/office/powerpoint/2010/main" val="3639099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162824"/>
            <a:ext cx="11003280" cy="881624"/>
          </a:xfrm>
        </p:spPr>
        <p:txBody>
          <a:bodyPr>
            <a:normAutofit/>
          </a:bodyPr>
          <a:lstStyle/>
          <a:p>
            <a:r>
              <a:rPr lang="en-ZA" sz="2400" dirty="0"/>
              <a:t>MPUMALANGA</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63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45424479"/>
              </p:ext>
            </p:extLst>
          </p:nvPr>
        </p:nvGraphicFramePr>
        <p:xfrm>
          <a:off x="813816" y="1186688"/>
          <a:ext cx="11003279" cy="5547360"/>
        </p:xfrm>
        <a:graphic>
          <a:graphicData uri="http://schemas.openxmlformats.org/drawingml/2006/table">
            <a:tbl>
              <a:tblPr/>
              <a:tblGrid>
                <a:gridCol w="4135830">
                  <a:extLst>
                    <a:ext uri="{9D8B030D-6E8A-4147-A177-3AD203B41FA5}">
                      <a16:colId xmlns:a16="http://schemas.microsoft.com/office/drawing/2014/main" val="3777690734"/>
                    </a:ext>
                  </a:extLst>
                </a:gridCol>
                <a:gridCol w="910539">
                  <a:extLst>
                    <a:ext uri="{9D8B030D-6E8A-4147-A177-3AD203B41FA5}">
                      <a16:colId xmlns:a16="http://schemas.microsoft.com/office/drawing/2014/main" val="1249648304"/>
                    </a:ext>
                  </a:extLst>
                </a:gridCol>
                <a:gridCol w="910539">
                  <a:extLst>
                    <a:ext uri="{9D8B030D-6E8A-4147-A177-3AD203B41FA5}">
                      <a16:colId xmlns:a16="http://schemas.microsoft.com/office/drawing/2014/main" val="3952235851"/>
                    </a:ext>
                  </a:extLst>
                </a:gridCol>
                <a:gridCol w="899570">
                  <a:extLst>
                    <a:ext uri="{9D8B030D-6E8A-4147-A177-3AD203B41FA5}">
                      <a16:colId xmlns:a16="http://schemas.microsoft.com/office/drawing/2014/main" val="1211025657"/>
                    </a:ext>
                  </a:extLst>
                </a:gridCol>
                <a:gridCol w="932483">
                  <a:extLst>
                    <a:ext uri="{9D8B030D-6E8A-4147-A177-3AD203B41FA5}">
                      <a16:colId xmlns:a16="http://schemas.microsoft.com/office/drawing/2014/main" val="1293925918"/>
                    </a:ext>
                  </a:extLst>
                </a:gridCol>
                <a:gridCol w="943452">
                  <a:extLst>
                    <a:ext uri="{9D8B030D-6E8A-4147-A177-3AD203B41FA5}">
                      <a16:colId xmlns:a16="http://schemas.microsoft.com/office/drawing/2014/main" val="4239194321"/>
                    </a:ext>
                  </a:extLst>
                </a:gridCol>
                <a:gridCol w="965392">
                  <a:extLst>
                    <a:ext uri="{9D8B030D-6E8A-4147-A177-3AD203B41FA5}">
                      <a16:colId xmlns:a16="http://schemas.microsoft.com/office/drawing/2014/main" val="763810244"/>
                    </a:ext>
                  </a:extLst>
                </a:gridCol>
                <a:gridCol w="1305474">
                  <a:extLst>
                    <a:ext uri="{9D8B030D-6E8A-4147-A177-3AD203B41FA5}">
                      <a16:colId xmlns:a16="http://schemas.microsoft.com/office/drawing/2014/main" val="3282711915"/>
                    </a:ext>
                  </a:extLst>
                </a:gridCol>
              </a:tblGrid>
              <a:tr h="187857">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89547967"/>
                  </a:ext>
                </a:extLst>
              </a:tr>
              <a:tr h="94037">
                <a:tc gridSpan="8">
                  <a:txBody>
                    <a:bodyPr/>
                    <a:lstStyle/>
                    <a:p>
                      <a:pPr algn="ctr" fontAlgn="b"/>
                      <a:r>
                        <a:rPr lang="en-ZA" sz="1400" b="1" i="0" u="none" strike="noStrike" dirty="0">
                          <a:solidFill>
                            <a:srgbClr val="000000"/>
                          </a:solidFill>
                          <a:effectLst/>
                          <a:latin typeface="Calibri" panose="020F0502020204030204" pitchFamily="34" charset="0"/>
                        </a:rPr>
                        <a:t>CONTACT-RELATED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32971463"/>
                  </a:ext>
                </a:extLst>
              </a:tr>
              <a:tr h="94037">
                <a:tc>
                  <a:txBody>
                    <a:bodyPr/>
                    <a:lstStyle/>
                    <a:p>
                      <a:pPr algn="l" fontAlgn="ctr"/>
                      <a:r>
                        <a:rPr lang="en-ZA" sz="1400" b="0" i="0" u="none" strike="noStrike" dirty="0">
                          <a:solidFill>
                            <a:srgbClr val="000000"/>
                          </a:solidFill>
                          <a:effectLst/>
                          <a:latin typeface="Calibri" panose="020F0502020204030204" pitchFamily="34" charset="0"/>
                        </a:rPr>
                        <a:t>Arson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651439096"/>
                  </a:ext>
                </a:extLst>
              </a:tr>
              <a:tr h="174826">
                <a:tc>
                  <a:txBody>
                    <a:bodyPr/>
                    <a:lstStyle/>
                    <a:p>
                      <a:pPr algn="l" fontAlgn="ctr"/>
                      <a:r>
                        <a:rPr lang="en-ZA" sz="1400" b="0" i="0" u="none" strike="noStrike" dirty="0">
                          <a:solidFill>
                            <a:srgbClr val="000000"/>
                          </a:solidFill>
                          <a:effectLst/>
                          <a:latin typeface="Calibri" panose="020F0502020204030204" pitchFamily="34" charset="0"/>
                        </a:rPr>
                        <a:t>Malicious damage to property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249879433"/>
                  </a:ext>
                </a:extLst>
              </a:tr>
              <a:tr h="130305">
                <a:tc>
                  <a:txBody>
                    <a:bodyPr/>
                    <a:lstStyle/>
                    <a:p>
                      <a:pPr algn="l" fontAlgn="ctr"/>
                      <a:r>
                        <a:rPr lang="en-ZA" sz="1400" b="1" i="0" u="none" strike="noStrike">
                          <a:solidFill>
                            <a:srgbClr val="000000"/>
                          </a:solidFill>
                          <a:effectLst/>
                          <a:latin typeface="Calibri" panose="020F0502020204030204" pitchFamily="34" charset="0"/>
                        </a:rPr>
                        <a:t>Total Contact-Related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1 611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1 559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1 554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1 567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218823327"/>
                  </a:ext>
                </a:extLst>
              </a:tr>
              <a:tr h="127699">
                <a:tc gridSpan="8">
                  <a:txBody>
                    <a:bodyPr/>
                    <a:lstStyle/>
                    <a:p>
                      <a:pPr algn="ctr" fontAlgn="b"/>
                      <a:r>
                        <a:rPr lang="en-ZA" sz="1400" b="1" i="0" u="none" strike="noStrike">
                          <a:solidFill>
                            <a:srgbClr val="000000"/>
                          </a:solidFill>
                          <a:effectLst/>
                          <a:latin typeface="Calibri" panose="020F0502020204030204" pitchFamily="34" charset="0"/>
                        </a:rPr>
                        <a:t>PROPERTY-RELATED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626680420"/>
                  </a:ext>
                </a:extLst>
              </a:tr>
              <a:tr h="133129">
                <a:tc>
                  <a:txBody>
                    <a:bodyPr/>
                    <a:lstStyle/>
                    <a:p>
                      <a:pPr algn="l" fontAlgn="ctr"/>
                      <a:r>
                        <a:rPr lang="en-ZA" sz="1400" b="0" i="0" u="none" strike="noStrike">
                          <a:solidFill>
                            <a:srgbClr val="000000"/>
                          </a:solidFill>
                          <a:effectLst/>
                          <a:latin typeface="Calibri" panose="020F0502020204030204" pitchFamily="34" charset="0"/>
                        </a:rPr>
                        <a:t>Burglary at non-residential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74743154"/>
                  </a:ext>
                </a:extLst>
              </a:tr>
              <a:tr h="120098">
                <a:tc>
                  <a:txBody>
                    <a:bodyPr/>
                    <a:lstStyle/>
                    <a:p>
                      <a:pPr algn="l" fontAlgn="ctr"/>
                      <a:r>
                        <a:rPr lang="en-ZA" sz="1400" b="0" i="0" u="none" strike="noStrike">
                          <a:solidFill>
                            <a:srgbClr val="000000"/>
                          </a:solidFill>
                          <a:effectLst/>
                          <a:latin typeface="Calibri" panose="020F0502020204030204" pitchFamily="34" charset="0"/>
                        </a:rPr>
                        <a:t>Burglary at 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3 926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3 781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700503402"/>
                  </a:ext>
                </a:extLst>
              </a:tr>
              <a:tr h="94037">
                <a:tc>
                  <a:txBody>
                    <a:bodyPr/>
                    <a:lstStyle/>
                    <a:p>
                      <a:pPr algn="l" fontAlgn="ctr"/>
                      <a:r>
                        <a:rPr lang="en-ZA" sz="1400" b="0" i="0" u="none" strike="noStrike">
                          <a:solidFill>
                            <a:srgbClr val="000000"/>
                          </a:solidFill>
                          <a:effectLst/>
                          <a:latin typeface="Calibri" panose="020F0502020204030204" pitchFamily="34" charset="0"/>
                        </a:rPr>
                        <a:t>Theft of motor vehicle and motorcycle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516871412"/>
                  </a:ext>
                </a:extLst>
              </a:tr>
              <a:tr h="94037">
                <a:tc>
                  <a:txBody>
                    <a:bodyPr/>
                    <a:lstStyle/>
                    <a:p>
                      <a:pPr algn="l" fontAlgn="ctr"/>
                      <a:r>
                        <a:rPr lang="en-ZA" sz="1400" b="0" i="0" u="none" strike="noStrike">
                          <a:solidFill>
                            <a:srgbClr val="000000"/>
                          </a:solidFill>
                          <a:effectLst/>
                          <a:latin typeface="Calibri" panose="020F0502020204030204" pitchFamily="34" charset="0"/>
                        </a:rPr>
                        <a:t>Theft out of or from motor vehicle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078217051"/>
                  </a:ext>
                </a:extLst>
              </a:tr>
              <a:tr h="94037">
                <a:tc>
                  <a:txBody>
                    <a:bodyPr/>
                    <a:lstStyle/>
                    <a:p>
                      <a:pPr algn="l" fontAlgn="ctr"/>
                      <a:r>
                        <a:rPr lang="en-ZA" sz="1400" b="0" i="0" u="none" strike="noStrike">
                          <a:solidFill>
                            <a:srgbClr val="000000"/>
                          </a:solidFill>
                          <a:effectLst/>
                          <a:latin typeface="Calibri" panose="020F0502020204030204" pitchFamily="34" charset="0"/>
                        </a:rPr>
                        <a:t>Stock-theft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460559154"/>
                  </a:ext>
                </a:extLst>
              </a:tr>
              <a:tr h="94037">
                <a:tc>
                  <a:txBody>
                    <a:bodyPr/>
                    <a:lstStyle/>
                    <a:p>
                      <a:pPr algn="l" fontAlgn="ctr"/>
                      <a:r>
                        <a:rPr lang="en-ZA" sz="1400" b="1" i="0" u="none" strike="noStrike">
                          <a:solidFill>
                            <a:srgbClr val="000000"/>
                          </a:solidFill>
                          <a:effectLst/>
                          <a:latin typeface="Calibri" panose="020F0502020204030204" pitchFamily="34" charset="0"/>
                        </a:rPr>
                        <a:t>Total Property-Related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8 066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5 939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6 594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098490034"/>
                  </a:ext>
                </a:extLst>
              </a:tr>
              <a:tr h="94037">
                <a:tc gridSpan="8">
                  <a:txBody>
                    <a:bodyPr/>
                    <a:lstStyle/>
                    <a:p>
                      <a:pPr algn="ctr" fontAlgn="b"/>
                      <a:r>
                        <a:rPr lang="en-ZA" sz="1400" b="1" i="0" u="none" strike="noStrike">
                          <a:solidFill>
                            <a:srgbClr val="000000"/>
                          </a:solidFill>
                          <a:effectLst/>
                          <a:latin typeface="Calibri" panose="020F0502020204030204" pitchFamily="34" charset="0"/>
                        </a:rPr>
                        <a:t>OTHER SERIOUS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22344843"/>
                  </a:ext>
                </a:extLst>
              </a:tr>
              <a:tr h="94037">
                <a:tc>
                  <a:txBody>
                    <a:bodyPr/>
                    <a:lstStyle/>
                    <a:p>
                      <a:pPr algn="l" fontAlgn="ctr"/>
                      <a:r>
                        <a:rPr lang="en-ZA" sz="1400" b="0" i="0" u="none" strike="noStrike">
                          <a:solidFill>
                            <a:srgbClr val="000000"/>
                          </a:solidFill>
                          <a:effectLst/>
                          <a:latin typeface="Calibri" panose="020F0502020204030204" pitchFamily="34" charset="0"/>
                        </a:rPr>
                        <a:t>All theft not mentioned elsewhere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3 977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18216862"/>
                  </a:ext>
                </a:extLst>
              </a:tr>
              <a:tr h="94037">
                <a:tc>
                  <a:txBody>
                    <a:bodyPr/>
                    <a:lstStyle/>
                    <a:p>
                      <a:pPr algn="l" fontAlgn="ctr"/>
                      <a:r>
                        <a:rPr lang="en-ZA" sz="1400" b="0" i="0" u="none" strike="noStrike">
                          <a:solidFill>
                            <a:srgbClr val="000000"/>
                          </a:solidFill>
                          <a:effectLst/>
                          <a:latin typeface="Calibri" panose="020F0502020204030204" pitchFamily="34" charset="0"/>
                        </a:rPr>
                        <a:t>Commercial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520589762"/>
                  </a:ext>
                </a:extLst>
              </a:tr>
              <a:tr h="94037">
                <a:tc>
                  <a:txBody>
                    <a:bodyPr/>
                    <a:lstStyle/>
                    <a:p>
                      <a:pPr algn="l" fontAlgn="ctr"/>
                      <a:r>
                        <a:rPr lang="en-ZA" sz="1400" b="0" i="0" u="none" strike="noStrike">
                          <a:solidFill>
                            <a:srgbClr val="000000"/>
                          </a:solidFill>
                          <a:effectLst/>
                          <a:latin typeface="Calibri" panose="020F0502020204030204" pitchFamily="34" charset="0"/>
                        </a:rPr>
                        <a:t>Shoplifting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61073071"/>
                  </a:ext>
                </a:extLst>
              </a:tr>
              <a:tr h="94037">
                <a:tc>
                  <a:txBody>
                    <a:bodyPr/>
                    <a:lstStyle/>
                    <a:p>
                      <a:pPr algn="l" fontAlgn="ctr"/>
                      <a:r>
                        <a:rPr lang="en-ZA" sz="1400" b="1" i="0" u="none" strike="noStrike">
                          <a:solidFill>
                            <a:srgbClr val="000000"/>
                          </a:solidFill>
                          <a:effectLst/>
                          <a:latin typeface="Calibri" panose="020F0502020204030204" pitchFamily="34" charset="0"/>
                        </a:rPr>
                        <a:t>Total Other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5 602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5 935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266121620"/>
                  </a:ext>
                </a:extLst>
              </a:tr>
              <a:tr h="94037">
                <a:tc>
                  <a:txBody>
                    <a:bodyPr/>
                    <a:lstStyle/>
                    <a:p>
                      <a:pPr algn="l" fontAlgn="ctr"/>
                      <a:r>
                        <a:rPr lang="en-ZA" sz="1400" b="1" i="0" u="none" strike="noStrike">
                          <a:solidFill>
                            <a:srgbClr val="000000"/>
                          </a:solidFill>
                          <a:effectLst/>
                          <a:latin typeface="Calibri" panose="020F0502020204030204" pitchFamily="34" charset="0"/>
                        </a:rPr>
                        <a:t>Total 17 Community Reported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25 178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24 544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22 056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20 977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23 051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257815856"/>
                  </a:ext>
                </a:extLst>
              </a:tr>
              <a:tr h="94037">
                <a:tc gridSpan="8">
                  <a:txBody>
                    <a:bodyPr/>
                    <a:lstStyle/>
                    <a:p>
                      <a:pPr algn="ctr" fontAlgn="b"/>
                      <a:r>
                        <a:rPr lang="en-ZA" sz="1400" b="1" i="0" u="none" strike="noStrike">
                          <a:solidFill>
                            <a:srgbClr val="000000"/>
                          </a:solidFill>
                          <a:effectLst/>
                          <a:latin typeface="Calibri" panose="020F0502020204030204" pitchFamily="34" charset="0"/>
                        </a:rPr>
                        <a:t>CRIME DETECTED AS A RESULT OF POLICE ACTION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387542190"/>
                  </a:ext>
                </a:extLst>
              </a:tr>
              <a:tr h="94037">
                <a:tc>
                  <a:txBody>
                    <a:bodyPr/>
                    <a:lstStyle/>
                    <a:p>
                      <a:pPr algn="l" fontAlgn="ctr"/>
                      <a:r>
                        <a:rPr lang="en-ZA" sz="1400" b="0" i="0" u="none" strike="noStrike">
                          <a:solidFill>
                            <a:srgbClr val="000000"/>
                          </a:solidFill>
                          <a:effectLst/>
                          <a:latin typeface="Calibri" panose="020F0502020204030204" pitchFamily="34" charset="0"/>
                        </a:rPr>
                        <a:t>Illegal possession of firearms and ammunition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291550756"/>
                  </a:ext>
                </a:extLst>
              </a:tr>
              <a:tr h="94037">
                <a:tc>
                  <a:txBody>
                    <a:bodyPr/>
                    <a:lstStyle/>
                    <a:p>
                      <a:pPr algn="l" fontAlgn="ctr"/>
                      <a:r>
                        <a:rPr lang="en-ZA" sz="1400" b="0" i="0" u="none" strike="noStrike">
                          <a:solidFill>
                            <a:srgbClr val="000000"/>
                          </a:solidFill>
                          <a:effectLst/>
                          <a:latin typeface="Calibri" panose="020F0502020204030204" pitchFamily="34" charset="0"/>
                        </a:rPr>
                        <a:t>Drug-related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3 265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243642856"/>
                  </a:ext>
                </a:extLst>
              </a:tr>
              <a:tr h="94037">
                <a:tc>
                  <a:txBody>
                    <a:bodyPr/>
                    <a:lstStyle/>
                    <a:p>
                      <a:pPr algn="l" fontAlgn="ctr"/>
                      <a:r>
                        <a:rPr lang="en-ZA" sz="1400" b="0" i="0" u="none" strike="noStrike">
                          <a:solidFill>
                            <a:srgbClr val="000000"/>
                          </a:solidFill>
                          <a:effectLst/>
                          <a:latin typeface="Calibri" panose="020F0502020204030204" pitchFamily="34" charset="0"/>
                        </a:rPr>
                        <a:t>Driving under the influence of alcohol or drugs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376"/>
                    </a:solidFill>
                  </a:tcPr>
                </a:tc>
                <a:extLst>
                  <a:ext uri="{0D108BD9-81ED-4DB2-BD59-A6C34878D82A}">
                    <a16:rowId xmlns:a16="http://schemas.microsoft.com/office/drawing/2014/main" val="14223374"/>
                  </a:ext>
                </a:extLst>
              </a:tr>
              <a:tr h="94037">
                <a:tc>
                  <a:txBody>
                    <a:bodyPr/>
                    <a:lstStyle/>
                    <a:p>
                      <a:pPr algn="l" fontAlgn="ctr"/>
                      <a:r>
                        <a:rPr lang="en-ZA" sz="1400" b="0" i="0" u="none" strike="noStrike">
                          <a:solidFill>
                            <a:srgbClr val="000000"/>
                          </a:solidFill>
                          <a:effectLst/>
                          <a:latin typeface="Calibri" panose="020F0502020204030204" pitchFamily="34" charset="0"/>
                        </a:rPr>
                        <a:t>Sexual offences detected as a result of police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787056821"/>
                  </a:ext>
                </a:extLst>
              </a:tr>
              <a:tr h="94037">
                <a:tc>
                  <a:txBody>
                    <a:bodyPr/>
                    <a:lstStyle/>
                    <a:p>
                      <a:pPr algn="l" fontAlgn="ctr"/>
                      <a:r>
                        <a:rPr lang="en-ZA" sz="1400" b="1" i="0" u="none" strike="noStrike">
                          <a:solidFill>
                            <a:srgbClr val="000000"/>
                          </a:solidFill>
                          <a:effectLst/>
                          <a:latin typeface="Calibri" panose="020F0502020204030204" pitchFamily="34" charset="0"/>
                        </a:rPr>
                        <a:t>Total crime detected as a result of police action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4 326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3 686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1 766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1 761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79811502"/>
                  </a:ext>
                </a:extLst>
              </a:tr>
            </a:tbl>
          </a:graphicData>
        </a:graphic>
      </p:graphicFrame>
    </p:spTree>
    <p:extLst>
      <p:ext uri="{BB962C8B-B14F-4D97-AF65-F5344CB8AC3E}">
        <p14:creationId xmlns:p14="http://schemas.microsoft.com/office/powerpoint/2010/main" val="2888179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204480"/>
            <a:ext cx="11058144" cy="890768"/>
          </a:xfrm>
        </p:spPr>
        <p:txBody>
          <a:bodyPr>
            <a:normAutofit/>
          </a:bodyPr>
          <a:lstStyle/>
          <a:p>
            <a:r>
              <a:rPr lang="en-ZA" sz="2400" dirty="0" smtClean="0"/>
              <a:t>NORTH </a:t>
            </a:r>
            <a:r>
              <a:rPr lang="en-ZA" sz="2400" dirty="0"/>
              <a:t>WEST</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64</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9570973"/>
              </p:ext>
            </p:extLst>
          </p:nvPr>
        </p:nvGraphicFramePr>
        <p:xfrm>
          <a:off x="783336" y="1188086"/>
          <a:ext cx="11058145" cy="5334000"/>
        </p:xfrm>
        <a:graphic>
          <a:graphicData uri="http://schemas.openxmlformats.org/drawingml/2006/table">
            <a:tbl>
              <a:tblPr/>
              <a:tblGrid>
                <a:gridCol w="4156451">
                  <a:extLst>
                    <a:ext uri="{9D8B030D-6E8A-4147-A177-3AD203B41FA5}">
                      <a16:colId xmlns:a16="http://schemas.microsoft.com/office/drawing/2014/main" val="2738857"/>
                    </a:ext>
                  </a:extLst>
                </a:gridCol>
                <a:gridCol w="915080">
                  <a:extLst>
                    <a:ext uri="{9D8B030D-6E8A-4147-A177-3AD203B41FA5}">
                      <a16:colId xmlns:a16="http://schemas.microsoft.com/office/drawing/2014/main" val="2849568858"/>
                    </a:ext>
                  </a:extLst>
                </a:gridCol>
                <a:gridCol w="915080">
                  <a:extLst>
                    <a:ext uri="{9D8B030D-6E8A-4147-A177-3AD203B41FA5}">
                      <a16:colId xmlns:a16="http://schemas.microsoft.com/office/drawing/2014/main" val="1236703172"/>
                    </a:ext>
                  </a:extLst>
                </a:gridCol>
                <a:gridCol w="904056">
                  <a:extLst>
                    <a:ext uri="{9D8B030D-6E8A-4147-A177-3AD203B41FA5}">
                      <a16:colId xmlns:a16="http://schemas.microsoft.com/office/drawing/2014/main" val="3055991968"/>
                    </a:ext>
                  </a:extLst>
                </a:gridCol>
                <a:gridCol w="937132">
                  <a:extLst>
                    <a:ext uri="{9D8B030D-6E8A-4147-A177-3AD203B41FA5}">
                      <a16:colId xmlns:a16="http://schemas.microsoft.com/office/drawing/2014/main" val="2047869513"/>
                    </a:ext>
                  </a:extLst>
                </a:gridCol>
                <a:gridCol w="948156">
                  <a:extLst>
                    <a:ext uri="{9D8B030D-6E8A-4147-A177-3AD203B41FA5}">
                      <a16:colId xmlns:a16="http://schemas.microsoft.com/office/drawing/2014/main" val="1139919382"/>
                    </a:ext>
                  </a:extLst>
                </a:gridCol>
                <a:gridCol w="970206">
                  <a:extLst>
                    <a:ext uri="{9D8B030D-6E8A-4147-A177-3AD203B41FA5}">
                      <a16:colId xmlns:a16="http://schemas.microsoft.com/office/drawing/2014/main" val="2159239122"/>
                    </a:ext>
                  </a:extLst>
                </a:gridCol>
                <a:gridCol w="1311984">
                  <a:extLst>
                    <a:ext uri="{9D8B030D-6E8A-4147-A177-3AD203B41FA5}">
                      <a16:colId xmlns:a16="http://schemas.microsoft.com/office/drawing/2014/main" val="3970732571"/>
                    </a:ext>
                  </a:extLst>
                </a:gridCol>
              </a:tblGrid>
              <a:tr h="187857">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54019562"/>
                  </a:ext>
                </a:extLst>
              </a:tr>
              <a:tr h="86870">
                <a:tc gridSpan="8">
                  <a:txBody>
                    <a:bodyPr/>
                    <a:lstStyle/>
                    <a:p>
                      <a:pPr algn="ctr" fontAlgn="b"/>
                      <a:r>
                        <a:rPr lang="en-ZA" sz="1400" b="1" i="0" u="none" strike="noStrike">
                          <a:solidFill>
                            <a:srgbClr val="000000"/>
                          </a:solidFill>
                          <a:effectLst/>
                          <a:latin typeface="Calibri" panose="020F0502020204030204" pitchFamily="34" charset="0"/>
                        </a:rPr>
                        <a:t>CONTACT CRIMES ( CRIMES AGAINST THE  PERSON)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77550544"/>
                  </a:ext>
                </a:extLst>
              </a:tr>
              <a:tr h="94037">
                <a:tc>
                  <a:txBody>
                    <a:bodyPr/>
                    <a:lstStyle/>
                    <a:p>
                      <a:pPr algn="l" fontAlgn="ctr"/>
                      <a:r>
                        <a:rPr lang="en-ZA" sz="1400" b="0" i="0" u="none" strike="noStrike">
                          <a:solidFill>
                            <a:srgbClr val="000000"/>
                          </a:solidFill>
                          <a:effectLst/>
                          <a:latin typeface="Calibri" panose="020F0502020204030204" pitchFamily="34" charset="0"/>
                        </a:rPr>
                        <a:t>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77467749"/>
                  </a:ext>
                </a:extLst>
              </a:tr>
              <a:tr h="94037">
                <a:tc>
                  <a:txBody>
                    <a:bodyPr/>
                    <a:lstStyle/>
                    <a:p>
                      <a:pPr algn="l" fontAlgn="ctr"/>
                      <a:r>
                        <a:rPr lang="en-ZA" sz="1400" b="0" i="0" u="none" strike="noStrike">
                          <a:solidFill>
                            <a:srgbClr val="000000"/>
                          </a:solidFill>
                          <a:effectLst/>
                          <a:latin typeface="Calibri" panose="020F0502020204030204" pitchFamily="34" charset="0"/>
                        </a:rPr>
                        <a:t>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51499257"/>
                  </a:ext>
                </a:extLst>
              </a:tr>
              <a:tr h="94037">
                <a:tc>
                  <a:txBody>
                    <a:bodyPr/>
                    <a:lstStyle/>
                    <a:p>
                      <a:pPr algn="l" fontAlgn="ctr"/>
                      <a:r>
                        <a:rPr lang="en-ZA" sz="1400" b="0" i="0" u="none" strike="noStrike">
                          <a:solidFill>
                            <a:srgbClr val="000000"/>
                          </a:solidFill>
                          <a:effectLst/>
                          <a:latin typeface="Calibri" panose="020F0502020204030204" pitchFamily="34" charset="0"/>
                        </a:rPr>
                        <a:t>Attempted 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21882914"/>
                  </a:ext>
                </a:extLst>
              </a:tr>
              <a:tr h="94037">
                <a:tc>
                  <a:txBody>
                    <a:bodyPr/>
                    <a:lstStyle/>
                    <a:p>
                      <a:pPr algn="l" fontAlgn="ctr"/>
                      <a:r>
                        <a:rPr lang="en-ZA" sz="1400" b="0" i="0" u="none" strike="noStrike">
                          <a:solidFill>
                            <a:srgbClr val="000000"/>
                          </a:solidFill>
                          <a:effectLst/>
                          <a:latin typeface="Calibri" panose="020F0502020204030204" pitchFamily="34" charset="0"/>
                        </a:rPr>
                        <a:t>Assault with the intent to inflict grievous bodily harm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3 085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2 776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125415208"/>
                  </a:ext>
                </a:extLst>
              </a:tr>
              <a:tr h="94037">
                <a:tc>
                  <a:txBody>
                    <a:bodyPr/>
                    <a:lstStyle/>
                    <a:p>
                      <a:pPr algn="l" fontAlgn="ctr"/>
                      <a:r>
                        <a:rPr lang="en-ZA" sz="1400" b="0" i="0" u="none" strike="noStrike">
                          <a:solidFill>
                            <a:srgbClr val="000000"/>
                          </a:solidFill>
                          <a:effectLst/>
                          <a:latin typeface="Calibri" panose="020F0502020204030204" pitchFamily="34" charset="0"/>
                        </a:rPr>
                        <a:t>Common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2 491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53014528"/>
                  </a:ext>
                </a:extLst>
              </a:tr>
              <a:tr h="94037">
                <a:tc>
                  <a:txBody>
                    <a:bodyPr/>
                    <a:lstStyle/>
                    <a:p>
                      <a:pPr algn="l" fontAlgn="ctr"/>
                      <a:r>
                        <a:rPr lang="en-ZA" sz="1400" b="0" i="0" u="none" strike="noStrike">
                          <a:solidFill>
                            <a:srgbClr val="000000"/>
                          </a:solidFill>
                          <a:effectLst/>
                          <a:latin typeface="Calibri" panose="020F0502020204030204" pitchFamily="34" charset="0"/>
                        </a:rPr>
                        <a:t>Common robbery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501170872"/>
                  </a:ext>
                </a:extLst>
              </a:tr>
              <a:tr h="94037">
                <a:tc>
                  <a:txBody>
                    <a:bodyPr/>
                    <a:lstStyle/>
                    <a:p>
                      <a:pPr algn="l" fontAlgn="ctr"/>
                      <a:r>
                        <a:rPr lang="en-ZA" sz="1400" b="0" i="0" u="none" strike="noStrike">
                          <a:solidFill>
                            <a:srgbClr val="000000"/>
                          </a:solidFill>
                          <a:effectLst/>
                          <a:latin typeface="Calibri" panose="020F0502020204030204" pitchFamily="34" charset="0"/>
                        </a:rPr>
                        <a:t>Robbery with aggravating circumstances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94281210"/>
                  </a:ext>
                </a:extLst>
              </a:tr>
              <a:tr h="94037">
                <a:tc>
                  <a:txBody>
                    <a:bodyPr/>
                    <a:lstStyle/>
                    <a:p>
                      <a:pPr algn="l" fontAlgn="ctr"/>
                      <a:r>
                        <a:rPr lang="en-ZA" sz="1400" b="1" i="0" u="none" strike="noStrike">
                          <a:solidFill>
                            <a:srgbClr val="000000"/>
                          </a:solidFill>
                          <a:effectLst/>
                          <a:latin typeface="Calibri" panose="020F0502020204030204" pitchFamily="34" charset="0"/>
                        </a:rPr>
                        <a:t>Total Contact Crimes (Crimes against the person)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8 956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7 896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10 072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1 733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409006615"/>
                  </a:ext>
                </a:extLst>
              </a:tr>
              <a:tr h="94037">
                <a:tc gridSpan="8">
                  <a:txBody>
                    <a:bodyPr/>
                    <a:lstStyle/>
                    <a:p>
                      <a:pPr algn="ctr" fontAlgn="b"/>
                      <a:r>
                        <a:rPr lang="en-ZA" sz="1400" b="1" i="0" u="none" strike="noStrike">
                          <a:solidFill>
                            <a:srgbClr val="000000"/>
                          </a:solidFill>
                          <a:effectLst/>
                          <a:latin typeface="Calibri" panose="020F0502020204030204" pitchFamily="34" charset="0"/>
                        </a:rPr>
                        <a:t>Total Sexual Offences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83139274"/>
                  </a:ext>
                </a:extLst>
              </a:tr>
              <a:tr h="94037">
                <a:tc>
                  <a:txBody>
                    <a:bodyPr/>
                    <a:lstStyle/>
                    <a:p>
                      <a:pPr algn="l" fontAlgn="ctr"/>
                      <a:r>
                        <a:rPr lang="en-ZA" sz="1400" b="0" i="0" u="none" strike="noStrike">
                          <a:solidFill>
                            <a:srgbClr val="000000"/>
                          </a:solidFill>
                          <a:effectLst/>
                          <a:latin typeface="Calibri" panose="020F0502020204030204" pitchFamily="34" charset="0"/>
                        </a:rPr>
                        <a:t>Rape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06765844"/>
                  </a:ext>
                </a:extLst>
              </a:tr>
              <a:tr h="94037">
                <a:tc>
                  <a:txBody>
                    <a:bodyPr/>
                    <a:lstStyle/>
                    <a:p>
                      <a:pPr algn="l" fontAlgn="ctr"/>
                      <a:r>
                        <a:rPr lang="en-ZA" sz="1400" b="0" i="0" u="none" strike="noStrike">
                          <a:solidFill>
                            <a:srgbClr val="000000"/>
                          </a:solidFill>
                          <a:effectLst/>
                          <a:latin typeface="Calibri" panose="020F0502020204030204" pitchFamily="34" charset="0"/>
                        </a:rPr>
                        <a:t>Sexual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602177733"/>
                  </a:ext>
                </a:extLst>
              </a:tr>
              <a:tr h="94037">
                <a:tc>
                  <a:txBody>
                    <a:bodyPr/>
                    <a:lstStyle/>
                    <a:p>
                      <a:pPr algn="l" fontAlgn="ctr"/>
                      <a:r>
                        <a:rPr lang="en-ZA" sz="1400" b="0" i="0" u="none" strike="noStrike">
                          <a:solidFill>
                            <a:srgbClr val="000000"/>
                          </a:solidFill>
                          <a:effectLst/>
                          <a:latin typeface="Calibri" panose="020F0502020204030204" pitchFamily="34" charset="0"/>
                        </a:rPr>
                        <a:t>Attempted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29753660"/>
                  </a:ext>
                </a:extLst>
              </a:tr>
              <a:tr h="94037">
                <a:tc>
                  <a:txBody>
                    <a:bodyPr/>
                    <a:lstStyle/>
                    <a:p>
                      <a:pPr algn="l" fontAlgn="ctr"/>
                      <a:r>
                        <a:rPr lang="en-ZA" sz="1400" b="0" i="0" u="none" strike="noStrike">
                          <a:solidFill>
                            <a:srgbClr val="000000"/>
                          </a:solidFill>
                          <a:effectLst/>
                          <a:latin typeface="Calibri" panose="020F0502020204030204" pitchFamily="34" charset="0"/>
                        </a:rPr>
                        <a:t>Contact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664583039"/>
                  </a:ext>
                </a:extLst>
              </a:tr>
              <a:tr h="94037">
                <a:tc>
                  <a:txBody>
                    <a:bodyPr/>
                    <a:lstStyle/>
                    <a:p>
                      <a:pPr algn="l" fontAlgn="ctr"/>
                      <a:r>
                        <a:rPr lang="en-ZA" sz="1400" b="1" i="0" u="none" strike="noStrike">
                          <a:solidFill>
                            <a:srgbClr val="000000"/>
                          </a:solidFill>
                          <a:effectLst/>
                          <a:latin typeface="Calibri" panose="020F0502020204030204" pitchFamily="34" charset="0"/>
                        </a:rPr>
                        <a:t>Total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04996046"/>
                  </a:ext>
                </a:extLst>
              </a:tr>
              <a:tr h="94037">
                <a:tc gridSpan="8">
                  <a:txBody>
                    <a:bodyPr/>
                    <a:lstStyle/>
                    <a:p>
                      <a:pPr algn="ctr" fontAlgn="b"/>
                      <a:r>
                        <a:rPr lang="en-ZA" sz="1400" b="1" i="0" u="none" strike="noStrike">
                          <a:solidFill>
                            <a:srgbClr val="000000"/>
                          </a:solidFill>
                          <a:effectLst/>
                          <a:latin typeface="Calibri" panose="020F0502020204030204" pitchFamily="34" charset="0"/>
                        </a:rPr>
                        <a:t>SOME SUBCATEGORIES OF AGGRAVATED ROBBERY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80370427"/>
                  </a:ext>
                </a:extLst>
              </a:tr>
              <a:tr h="94037">
                <a:tc>
                  <a:txBody>
                    <a:bodyPr/>
                    <a:lstStyle/>
                    <a:p>
                      <a:pPr algn="l" fontAlgn="ctr"/>
                      <a:r>
                        <a:rPr lang="en-ZA" sz="1400" b="0" i="0" u="none" strike="noStrike">
                          <a:solidFill>
                            <a:srgbClr val="000000"/>
                          </a:solidFill>
                          <a:effectLst/>
                          <a:latin typeface="Calibri" panose="020F0502020204030204" pitchFamily="34" charset="0"/>
                        </a:rPr>
                        <a:t>Carjacking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113</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97437603"/>
                  </a:ext>
                </a:extLst>
              </a:tr>
              <a:tr h="94037">
                <a:tc>
                  <a:txBody>
                    <a:bodyPr/>
                    <a:lstStyle/>
                    <a:p>
                      <a:pPr algn="l" fontAlgn="ctr"/>
                      <a:r>
                        <a:rPr lang="en-ZA" sz="1400" b="0" i="0" u="none" strike="noStrike">
                          <a:solidFill>
                            <a:srgbClr val="000000"/>
                          </a:solidFill>
                          <a:effectLst/>
                          <a:latin typeface="Calibri" panose="020F0502020204030204" pitchFamily="34" charset="0"/>
                        </a:rPr>
                        <a:t>Robbery at 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318</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388988542"/>
                  </a:ext>
                </a:extLst>
              </a:tr>
              <a:tr h="94037">
                <a:tc>
                  <a:txBody>
                    <a:bodyPr/>
                    <a:lstStyle/>
                    <a:p>
                      <a:pPr algn="l" fontAlgn="ctr"/>
                      <a:r>
                        <a:rPr lang="en-ZA" sz="1400" b="0" i="0" u="none" strike="noStrike">
                          <a:solidFill>
                            <a:srgbClr val="000000"/>
                          </a:solidFill>
                          <a:effectLst/>
                          <a:latin typeface="Calibri" panose="020F0502020204030204" pitchFamily="34" charset="0"/>
                        </a:rPr>
                        <a:t>Robbery at non-residential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341</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3962849"/>
                  </a:ext>
                </a:extLst>
              </a:tr>
              <a:tr h="88608">
                <a:tc>
                  <a:txBody>
                    <a:bodyPr/>
                    <a:lstStyle/>
                    <a:p>
                      <a:pPr algn="l" fontAlgn="ctr"/>
                      <a:r>
                        <a:rPr lang="en-ZA" sz="1400" b="0" i="0" u="none" strike="noStrike">
                          <a:solidFill>
                            <a:srgbClr val="000000"/>
                          </a:solidFill>
                          <a:effectLst/>
                          <a:latin typeface="Calibri" panose="020F0502020204030204" pitchFamily="34" charset="0"/>
                        </a:rPr>
                        <a:t>Robbery of cash in transit</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652877266"/>
                  </a:ext>
                </a:extLst>
              </a:tr>
              <a:tr h="94037">
                <a:tc>
                  <a:txBody>
                    <a:bodyPr/>
                    <a:lstStyle/>
                    <a:p>
                      <a:pPr algn="l" fontAlgn="ctr"/>
                      <a:r>
                        <a:rPr lang="en-ZA" sz="1400" b="0" i="0" u="none" strike="noStrike">
                          <a:solidFill>
                            <a:srgbClr val="000000"/>
                          </a:solidFill>
                          <a:effectLst/>
                          <a:latin typeface="Calibri" panose="020F0502020204030204" pitchFamily="34" charset="0"/>
                        </a:rPr>
                        <a:t>Bank robbery</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 Count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435786919"/>
                  </a:ext>
                </a:extLst>
              </a:tr>
              <a:tr h="94037">
                <a:tc>
                  <a:txBody>
                    <a:bodyPr/>
                    <a:lstStyle/>
                    <a:p>
                      <a:pPr algn="l" fontAlgn="ctr"/>
                      <a:r>
                        <a:rPr lang="en-ZA" sz="1400" b="0" i="0" u="none" strike="noStrike">
                          <a:solidFill>
                            <a:srgbClr val="000000"/>
                          </a:solidFill>
                          <a:effectLst/>
                          <a:latin typeface="Calibri" panose="020F0502020204030204" pitchFamily="34" charset="0"/>
                        </a:rPr>
                        <a:t>Truck hijacking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71,4%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281989742"/>
                  </a:ext>
                </a:extLst>
              </a:tr>
            </a:tbl>
          </a:graphicData>
        </a:graphic>
      </p:graphicFrame>
    </p:spTree>
    <p:extLst>
      <p:ext uri="{BB962C8B-B14F-4D97-AF65-F5344CB8AC3E}">
        <p14:creationId xmlns:p14="http://schemas.microsoft.com/office/powerpoint/2010/main" val="79701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204480"/>
            <a:ext cx="11058144" cy="890768"/>
          </a:xfrm>
        </p:spPr>
        <p:txBody>
          <a:bodyPr>
            <a:normAutofit/>
          </a:bodyPr>
          <a:lstStyle/>
          <a:p>
            <a:r>
              <a:rPr lang="en-ZA" sz="2400" dirty="0" smtClean="0"/>
              <a:t>NORTH </a:t>
            </a:r>
            <a:r>
              <a:rPr lang="en-ZA" sz="2400" dirty="0"/>
              <a:t>WEST</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65</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27565567"/>
              </p:ext>
            </p:extLst>
          </p:nvPr>
        </p:nvGraphicFramePr>
        <p:xfrm>
          <a:off x="783336" y="1188086"/>
          <a:ext cx="11058145" cy="5547360"/>
        </p:xfrm>
        <a:graphic>
          <a:graphicData uri="http://schemas.openxmlformats.org/drawingml/2006/table">
            <a:tbl>
              <a:tblPr/>
              <a:tblGrid>
                <a:gridCol w="4156451">
                  <a:extLst>
                    <a:ext uri="{9D8B030D-6E8A-4147-A177-3AD203B41FA5}">
                      <a16:colId xmlns:a16="http://schemas.microsoft.com/office/drawing/2014/main" val="2738857"/>
                    </a:ext>
                  </a:extLst>
                </a:gridCol>
                <a:gridCol w="915080">
                  <a:extLst>
                    <a:ext uri="{9D8B030D-6E8A-4147-A177-3AD203B41FA5}">
                      <a16:colId xmlns:a16="http://schemas.microsoft.com/office/drawing/2014/main" val="2849568858"/>
                    </a:ext>
                  </a:extLst>
                </a:gridCol>
                <a:gridCol w="915080">
                  <a:extLst>
                    <a:ext uri="{9D8B030D-6E8A-4147-A177-3AD203B41FA5}">
                      <a16:colId xmlns:a16="http://schemas.microsoft.com/office/drawing/2014/main" val="1236703172"/>
                    </a:ext>
                  </a:extLst>
                </a:gridCol>
                <a:gridCol w="904056">
                  <a:extLst>
                    <a:ext uri="{9D8B030D-6E8A-4147-A177-3AD203B41FA5}">
                      <a16:colId xmlns:a16="http://schemas.microsoft.com/office/drawing/2014/main" val="3055991968"/>
                    </a:ext>
                  </a:extLst>
                </a:gridCol>
                <a:gridCol w="937132">
                  <a:extLst>
                    <a:ext uri="{9D8B030D-6E8A-4147-A177-3AD203B41FA5}">
                      <a16:colId xmlns:a16="http://schemas.microsoft.com/office/drawing/2014/main" val="2047869513"/>
                    </a:ext>
                  </a:extLst>
                </a:gridCol>
                <a:gridCol w="948156">
                  <a:extLst>
                    <a:ext uri="{9D8B030D-6E8A-4147-A177-3AD203B41FA5}">
                      <a16:colId xmlns:a16="http://schemas.microsoft.com/office/drawing/2014/main" val="1139919382"/>
                    </a:ext>
                  </a:extLst>
                </a:gridCol>
                <a:gridCol w="970206">
                  <a:extLst>
                    <a:ext uri="{9D8B030D-6E8A-4147-A177-3AD203B41FA5}">
                      <a16:colId xmlns:a16="http://schemas.microsoft.com/office/drawing/2014/main" val="2159239122"/>
                    </a:ext>
                  </a:extLst>
                </a:gridCol>
                <a:gridCol w="1311984">
                  <a:extLst>
                    <a:ext uri="{9D8B030D-6E8A-4147-A177-3AD203B41FA5}">
                      <a16:colId xmlns:a16="http://schemas.microsoft.com/office/drawing/2014/main" val="3970732571"/>
                    </a:ext>
                  </a:extLst>
                </a:gridCol>
              </a:tblGrid>
              <a:tr h="187857">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54019562"/>
                  </a:ext>
                </a:extLst>
              </a:tr>
              <a:tr h="94037">
                <a:tc gridSpan="8">
                  <a:txBody>
                    <a:bodyPr/>
                    <a:lstStyle/>
                    <a:p>
                      <a:pPr algn="ctr" fontAlgn="b"/>
                      <a:r>
                        <a:rPr lang="en-ZA" sz="1400" b="1" i="0" u="none" strike="noStrike" dirty="0">
                          <a:solidFill>
                            <a:srgbClr val="000000"/>
                          </a:solidFill>
                          <a:effectLst/>
                          <a:latin typeface="Calibri" panose="020F0502020204030204" pitchFamily="34" charset="0"/>
                        </a:rPr>
                        <a:t>CONTACT-RELATED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029371818"/>
                  </a:ext>
                </a:extLst>
              </a:tr>
              <a:tr h="94037">
                <a:tc>
                  <a:txBody>
                    <a:bodyPr/>
                    <a:lstStyle/>
                    <a:p>
                      <a:pPr algn="l" fontAlgn="ctr"/>
                      <a:r>
                        <a:rPr lang="en-ZA" sz="1400" b="0" i="0" u="none" strike="noStrike">
                          <a:solidFill>
                            <a:srgbClr val="000000"/>
                          </a:solidFill>
                          <a:effectLst/>
                          <a:latin typeface="Calibri" panose="020F0502020204030204" pitchFamily="34" charset="0"/>
                        </a:rPr>
                        <a:t>Arson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74678052"/>
                  </a:ext>
                </a:extLst>
              </a:tr>
              <a:tr h="174826">
                <a:tc>
                  <a:txBody>
                    <a:bodyPr/>
                    <a:lstStyle/>
                    <a:p>
                      <a:pPr algn="l" fontAlgn="ctr"/>
                      <a:r>
                        <a:rPr lang="en-ZA" sz="1400" b="0" i="0" u="none" strike="noStrike">
                          <a:solidFill>
                            <a:srgbClr val="000000"/>
                          </a:solidFill>
                          <a:effectLst/>
                          <a:latin typeface="Calibri" panose="020F0502020204030204" pitchFamily="34" charset="0"/>
                        </a:rPr>
                        <a:t>Malicious damage to property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58914874"/>
                  </a:ext>
                </a:extLst>
              </a:tr>
              <a:tr h="130305">
                <a:tc>
                  <a:txBody>
                    <a:bodyPr/>
                    <a:lstStyle/>
                    <a:p>
                      <a:pPr algn="l" fontAlgn="ctr"/>
                      <a:r>
                        <a:rPr lang="en-ZA" sz="1400" b="1" i="0" u="none" strike="noStrike">
                          <a:solidFill>
                            <a:srgbClr val="000000"/>
                          </a:solidFill>
                          <a:effectLst/>
                          <a:latin typeface="Calibri" panose="020F0502020204030204" pitchFamily="34" charset="0"/>
                        </a:rPr>
                        <a:t>Total Contact-Related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1 652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1 643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1 582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1 859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822529783"/>
                  </a:ext>
                </a:extLst>
              </a:tr>
              <a:tr h="127699">
                <a:tc gridSpan="8">
                  <a:txBody>
                    <a:bodyPr/>
                    <a:lstStyle/>
                    <a:p>
                      <a:pPr algn="ctr" fontAlgn="b"/>
                      <a:r>
                        <a:rPr lang="en-ZA" sz="1400" b="1" i="0" u="none" strike="noStrike">
                          <a:solidFill>
                            <a:srgbClr val="000000"/>
                          </a:solidFill>
                          <a:effectLst/>
                          <a:latin typeface="Calibri" panose="020F0502020204030204" pitchFamily="34" charset="0"/>
                        </a:rPr>
                        <a:t>PROPERTY-RELATED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05492721"/>
                  </a:ext>
                </a:extLst>
              </a:tr>
              <a:tr h="133129">
                <a:tc>
                  <a:txBody>
                    <a:bodyPr/>
                    <a:lstStyle/>
                    <a:p>
                      <a:pPr algn="l" fontAlgn="ctr"/>
                      <a:r>
                        <a:rPr lang="en-ZA" sz="1400" b="0" i="0" u="none" strike="noStrike">
                          <a:solidFill>
                            <a:srgbClr val="000000"/>
                          </a:solidFill>
                          <a:effectLst/>
                          <a:latin typeface="Calibri" panose="020F0502020204030204" pitchFamily="34" charset="0"/>
                        </a:rPr>
                        <a:t>Burglary at non-residential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070466621"/>
                  </a:ext>
                </a:extLst>
              </a:tr>
              <a:tr h="120098">
                <a:tc>
                  <a:txBody>
                    <a:bodyPr/>
                    <a:lstStyle/>
                    <a:p>
                      <a:pPr algn="l" fontAlgn="ctr"/>
                      <a:r>
                        <a:rPr lang="en-ZA" sz="1400" b="0" i="0" u="none" strike="noStrike">
                          <a:solidFill>
                            <a:srgbClr val="000000"/>
                          </a:solidFill>
                          <a:effectLst/>
                          <a:latin typeface="Calibri" panose="020F0502020204030204" pitchFamily="34" charset="0"/>
                        </a:rPr>
                        <a:t>Burglary at 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3 863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2 696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71075299"/>
                  </a:ext>
                </a:extLst>
              </a:tr>
              <a:tr h="94037">
                <a:tc>
                  <a:txBody>
                    <a:bodyPr/>
                    <a:lstStyle/>
                    <a:p>
                      <a:pPr algn="l" fontAlgn="ctr"/>
                      <a:r>
                        <a:rPr lang="en-ZA" sz="1400" b="0" i="0" u="none" strike="noStrike">
                          <a:solidFill>
                            <a:srgbClr val="000000"/>
                          </a:solidFill>
                          <a:effectLst/>
                          <a:latin typeface="Calibri" panose="020F0502020204030204" pitchFamily="34" charset="0"/>
                        </a:rPr>
                        <a:t>Theft of motor vehicle and motorcycle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08838054"/>
                  </a:ext>
                </a:extLst>
              </a:tr>
              <a:tr h="94037">
                <a:tc>
                  <a:txBody>
                    <a:bodyPr/>
                    <a:lstStyle/>
                    <a:p>
                      <a:pPr algn="l" fontAlgn="ctr"/>
                      <a:r>
                        <a:rPr lang="en-ZA" sz="1400" b="0" i="0" u="none" strike="noStrike">
                          <a:solidFill>
                            <a:srgbClr val="000000"/>
                          </a:solidFill>
                          <a:effectLst/>
                          <a:latin typeface="Calibri" panose="020F0502020204030204" pitchFamily="34" charset="0"/>
                        </a:rPr>
                        <a:t>Theft out of or from motor vehicle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91422158"/>
                  </a:ext>
                </a:extLst>
              </a:tr>
              <a:tr h="94037">
                <a:tc>
                  <a:txBody>
                    <a:bodyPr/>
                    <a:lstStyle/>
                    <a:p>
                      <a:pPr algn="l" fontAlgn="ctr"/>
                      <a:r>
                        <a:rPr lang="en-ZA" sz="1400" b="0" i="0" u="none" strike="noStrike">
                          <a:solidFill>
                            <a:srgbClr val="000000"/>
                          </a:solidFill>
                          <a:effectLst/>
                          <a:latin typeface="Calibri" panose="020F0502020204030204" pitchFamily="34" charset="0"/>
                        </a:rPr>
                        <a:t>Stock-theft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631571134"/>
                  </a:ext>
                </a:extLst>
              </a:tr>
              <a:tr h="94037">
                <a:tc>
                  <a:txBody>
                    <a:bodyPr/>
                    <a:lstStyle/>
                    <a:p>
                      <a:pPr algn="l" fontAlgn="ctr"/>
                      <a:r>
                        <a:rPr lang="en-ZA" sz="1400" b="1" i="0" u="none" strike="noStrike">
                          <a:solidFill>
                            <a:srgbClr val="000000"/>
                          </a:solidFill>
                          <a:effectLst/>
                          <a:latin typeface="Calibri" panose="020F0502020204030204" pitchFamily="34" charset="0"/>
                        </a:rPr>
                        <a:t>Total Property-Related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8 275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7 215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36168704"/>
                  </a:ext>
                </a:extLst>
              </a:tr>
              <a:tr h="94037">
                <a:tc gridSpan="8">
                  <a:txBody>
                    <a:bodyPr/>
                    <a:lstStyle/>
                    <a:p>
                      <a:pPr algn="ctr" fontAlgn="b"/>
                      <a:r>
                        <a:rPr lang="en-ZA" sz="1400" b="1" i="0" u="none" strike="noStrike">
                          <a:solidFill>
                            <a:srgbClr val="000000"/>
                          </a:solidFill>
                          <a:effectLst/>
                          <a:latin typeface="Calibri" panose="020F0502020204030204" pitchFamily="34" charset="0"/>
                        </a:rPr>
                        <a:t>OTHER SERIOUS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61354852"/>
                  </a:ext>
                </a:extLst>
              </a:tr>
              <a:tr h="94037">
                <a:tc>
                  <a:txBody>
                    <a:bodyPr/>
                    <a:lstStyle/>
                    <a:p>
                      <a:pPr algn="l" fontAlgn="ctr"/>
                      <a:r>
                        <a:rPr lang="en-ZA" sz="1400" b="0" i="0" u="none" strike="noStrike">
                          <a:solidFill>
                            <a:srgbClr val="000000"/>
                          </a:solidFill>
                          <a:effectLst/>
                          <a:latin typeface="Calibri" panose="020F0502020204030204" pitchFamily="34" charset="0"/>
                        </a:rPr>
                        <a:t>All theft not mentioned elsewhere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3 638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3 445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352090027"/>
                  </a:ext>
                </a:extLst>
              </a:tr>
              <a:tr h="94037">
                <a:tc>
                  <a:txBody>
                    <a:bodyPr/>
                    <a:lstStyle/>
                    <a:p>
                      <a:pPr algn="l" fontAlgn="ctr"/>
                      <a:r>
                        <a:rPr lang="en-ZA" sz="1400" b="0" i="0" u="none" strike="noStrike">
                          <a:solidFill>
                            <a:srgbClr val="000000"/>
                          </a:solidFill>
                          <a:effectLst/>
                          <a:latin typeface="Calibri" panose="020F0502020204030204" pitchFamily="34" charset="0"/>
                        </a:rPr>
                        <a:t>Commercial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01615866"/>
                  </a:ext>
                </a:extLst>
              </a:tr>
              <a:tr h="94037">
                <a:tc>
                  <a:txBody>
                    <a:bodyPr/>
                    <a:lstStyle/>
                    <a:p>
                      <a:pPr algn="l" fontAlgn="ctr"/>
                      <a:r>
                        <a:rPr lang="en-ZA" sz="1400" b="0" i="0" u="none" strike="noStrike">
                          <a:solidFill>
                            <a:srgbClr val="000000"/>
                          </a:solidFill>
                          <a:effectLst/>
                          <a:latin typeface="Calibri" panose="020F0502020204030204" pitchFamily="34" charset="0"/>
                        </a:rPr>
                        <a:t>Shoplifting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238558341"/>
                  </a:ext>
                </a:extLst>
              </a:tr>
              <a:tr h="94037">
                <a:tc>
                  <a:txBody>
                    <a:bodyPr/>
                    <a:lstStyle/>
                    <a:p>
                      <a:pPr algn="l" fontAlgn="ctr"/>
                      <a:r>
                        <a:rPr lang="en-ZA" sz="1400" b="1" i="0" u="none" strike="noStrike">
                          <a:solidFill>
                            <a:srgbClr val="000000"/>
                          </a:solidFill>
                          <a:effectLst/>
                          <a:latin typeface="Calibri" panose="020F0502020204030204" pitchFamily="34" charset="0"/>
                        </a:rPr>
                        <a:t>Total Other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5 082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087707984"/>
                  </a:ext>
                </a:extLst>
              </a:tr>
              <a:tr h="94037">
                <a:tc>
                  <a:txBody>
                    <a:bodyPr/>
                    <a:lstStyle/>
                    <a:p>
                      <a:pPr algn="l" fontAlgn="ctr"/>
                      <a:r>
                        <a:rPr lang="en-ZA" sz="1400" b="1" i="0" u="none" strike="noStrike">
                          <a:solidFill>
                            <a:srgbClr val="000000"/>
                          </a:solidFill>
                          <a:effectLst/>
                          <a:latin typeface="Calibri" panose="020F0502020204030204" pitchFamily="34" charset="0"/>
                        </a:rPr>
                        <a:t>Total 17 Community Reported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24 249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23 095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20 926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21 113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24 564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67013488"/>
                  </a:ext>
                </a:extLst>
              </a:tr>
              <a:tr h="94037">
                <a:tc gridSpan="8">
                  <a:txBody>
                    <a:bodyPr/>
                    <a:lstStyle/>
                    <a:p>
                      <a:pPr algn="ctr" fontAlgn="b"/>
                      <a:r>
                        <a:rPr lang="en-ZA" sz="1400" b="1" i="0" u="none" strike="noStrike">
                          <a:solidFill>
                            <a:srgbClr val="000000"/>
                          </a:solidFill>
                          <a:effectLst/>
                          <a:latin typeface="Calibri" panose="020F0502020204030204" pitchFamily="34" charset="0"/>
                        </a:rPr>
                        <a:t>CRIME DETECTED AS A RESULT OF POLICE ACTION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02979903"/>
                  </a:ext>
                </a:extLst>
              </a:tr>
              <a:tr h="94037">
                <a:tc>
                  <a:txBody>
                    <a:bodyPr/>
                    <a:lstStyle/>
                    <a:p>
                      <a:pPr algn="l" fontAlgn="ctr"/>
                      <a:r>
                        <a:rPr lang="en-ZA" sz="1400" b="0" i="0" u="none" strike="noStrike">
                          <a:solidFill>
                            <a:srgbClr val="000000"/>
                          </a:solidFill>
                          <a:effectLst/>
                          <a:latin typeface="Calibri" panose="020F0502020204030204" pitchFamily="34" charset="0"/>
                        </a:rPr>
                        <a:t>Illegal possession of firearms and ammunition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236808440"/>
                  </a:ext>
                </a:extLst>
              </a:tr>
              <a:tr h="94037">
                <a:tc>
                  <a:txBody>
                    <a:bodyPr/>
                    <a:lstStyle/>
                    <a:p>
                      <a:pPr algn="l" fontAlgn="ctr"/>
                      <a:r>
                        <a:rPr lang="en-ZA" sz="1400" b="0" i="0" u="none" strike="noStrike">
                          <a:solidFill>
                            <a:srgbClr val="000000"/>
                          </a:solidFill>
                          <a:effectLst/>
                          <a:latin typeface="Calibri" panose="020F0502020204030204" pitchFamily="34" charset="0"/>
                        </a:rPr>
                        <a:t>Drug-related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3 634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549883494"/>
                  </a:ext>
                </a:extLst>
              </a:tr>
              <a:tr h="94037">
                <a:tc>
                  <a:txBody>
                    <a:bodyPr/>
                    <a:lstStyle/>
                    <a:p>
                      <a:pPr algn="l" fontAlgn="ctr"/>
                      <a:r>
                        <a:rPr lang="en-ZA" sz="1400" b="0" i="0" u="none" strike="noStrike">
                          <a:solidFill>
                            <a:srgbClr val="000000"/>
                          </a:solidFill>
                          <a:effectLst/>
                          <a:latin typeface="Calibri" panose="020F0502020204030204" pitchFamily="34" charset="0"/>
                        </a:rPr>
                        <a:t>Driving under the influence of alcohol or drugs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067366467"/>
                  </a:ext>
                </a:extLst>
              </a:tr>
              <a:tr h="94037">
                <a:tc>
                  <a:txBody>
                    <a:bodyPr/>
                    <a:lstStyle/>
                    <a:p>
                      <a:pPr algn="l" fontAlgn="ctr"/>
                      <a:r>
                        <a:rPr lang="en-ZA" sz="1400" b="0" i="0" u="none" strike="noStrike">
                          <a:solidFill>
                            <a:srgbClr val="000000"/>
                          </a:solidFill>
                          <a:effectLst/>
                          <a:latin typeface="Calibri" panose="020F0502020204030204" pitchFamily="34" charset="0"/>
                        </a:rPr>
                        <a:t>Sexual offences detected as a result of police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716545118"/>
                  </a:ext>
                </a:extLst>
              </a:tr>
              <a:tr h="94037">
                <a:tc>
                  <a:txBody>
                    <a:bodyPr/>
                    <a:lstStyle/>
                    <a:p>
                      <a:pPr algn="l" fontAlgn="ctr"/>
                      <a:r>
                        <a:rPr lang="en-ZA" sz="1400" b="1" i="0" u="none" strike="noStrike">
                          <a:solidFill>
                            <a:srgbClr val="000000"/>
                          </a:solidFill>
                          <a:effectLst/>
                          <a:latin typeface="Calibri" panose="020F0502020204030204" pitchFamily="34" charset="0"/>
                        </a:rPr>
                        <a:t>Total crime detected as a result of police action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4 441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1 063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40,7%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86645263"/>
                  </a:ext>
                </a:extLst>
              </a:tr>
            </a:tbl>
          </a:graphicData>
        </a:graphic>
      </p:graphicFrame>
    </p:spTree>
    <p:extLst>
      <p:ext uri="{BB962C8B-B14F-4D97-AF65-F5344CB8AC3E}">
        <p14:creationId xmlns:p14="http://schemas.microsoft.com/office/powerpoint/2010/main" val="256974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176" y="274584"/>
            <a:ext cx="11049000" cy="881624"/>
          </a:xfrm>
        </p:spPr>
        <p:txBody>
          <a:bodyPr>
            <a:normAutofit/>
          </a:bodyPr>
          <a:lstStyle/>
          <a:p>
            <a:r>
              <a:rPr lang="en-ZA" sz="2400" dirty="0" smtClean="0"/>
              <a:t>NORTHERN </a:t>
            </a:r>
            <a:r>
              <a:rPr lang="en-ZA" sz="2400" dirty="0"/>
              <a:t>CAPE</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66</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11522661"/>
              </p:ext>
            </p:extLst>
          </p:nvPr>
        </p:nvGraphicFramePr>
        <p:xfrm>
          <a:off x="773176" y="1194816"/>
          <a:ext cx="10951464" cy="5334000"/>
        </p:xfrm>
        <a:graphic>
          <a:graphicData uri="http://schemas.openxmlformats.org/drawingml/2006/table">
            <a:tbl>
              <a:tblPr/>
              <a:tblGrid>
                <a:gridCol w="4116353">
                  <a:extLst>
                    <a:ext uri="{9D8B030D-6E8A-4147-A177-3AD203B41FA5}">
                      <a16:colId xmlns:a16="http://schemas.microsoft.com/office/drawing/2014/main" val="3398294676"/>
                    </a:ext>
                  </a:extLst>
                </a:gridCol>
                <a:gridCol w="906252">
                  <a:extLst>
                    <a:ext uri="{9D8B030D-6E8A-4147-A177-3AD203B41FA5}">
                      <a16:colId xmlns:a16="http://schemas.microsoft.com/office/drawing/2014/main" val="28691176"/>
                    </a:ext>
                  </a:extLst>
                </a:gridCol>
                <a:gridCol w="906252">
                  <a:extLst>
                    <a:ext uri="{9D8B030D-6E8A-4147-A177-3AD203B41FA5}">
                      <a16:colId xmlns:a16="http://schemas.microsoft.com/office/drawing/2014/main" val="806288583"/>
                    </a:ext>
                  </a:extLst>
                </a:gridCol>
                <a:gridCol w="895334">
                  <a:extLst>
                    <a:ext uri="{9D8B030D-6E8A-4147-A177-3AD203B41FA5}">
                      <a16:colId xmlns:a16="http://schemas.microsoft.com/office/drawing/2014/main" val="1912068416"/>
                    </a:ext>
                  </a:extLst>
                </a:gridCol>
                <a:gridCol w="928091">
                  <a:extLst>
                    <a:ext uri="{9D8B030D-6E8A-4147-A177-3AD203B41FA5}">
                      <a16:colId xmlns:a16="http://schemas.microsoft.com/office/drawing/2014/main" val="925645676"/>
                    </a:ext>
                  </a:extLst>
                </a:gridCol>
                <a:gridCol w="939009">
                  <a:extLst>
                    <a:ext uri="{9D8B030D-6E8A-4147-A177-3AD203B41FA5}">
                      <a16:colId xmlns:a16="http://schemas.microsoft.com/office/drawing/2014/main" val="1824553119"/>
                    </a:ext>
                  </a:extLst>
                </a:gridCol>
                <a:gridCol w="960846">
                  <a:extLst>
                    <a:ext uri="{9D8B030D-6E8A-4147-A177-3AD203B41FA5}">
                      <a16:colId xmlns:a16="http://schemas.microsoft.com/office/drawing/2014/main" val="1529141483"/>
                    </a:ext>
                  </a:extLst>
                </a:gridCol>
                <a:gridCol w="1299327">
                  <a:extLst>
                    <a:ext uri="{9D8B030D-6E8A-4147-A177-3AD203B41FA5}">
                      <a16:colId xmlns:a16="http://schemas.microsoft.com/office/drawing/2014/main" val="1721460612"/>
                    </a:ext>
                  </a:extLst>
                </a:gridCol>
              </a:tblGrid>
              <a:tr h="187857">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768273870"/>
                  </a:ext>
                </a:extLst>
              </a:tr>
              <a:tr h="86870">
                <a:tc gridSpan="8">
                  <a:txBody>
                    <a:bodyPr/>
                    <a:lstStyle/>
                    <a:p>
                      <a:pPr algn="ctr" fontAlgn="b"/>
                      <a:r>
                        <a:rPr lang="en-ZA" sz="1400" b="1" i="0" u="none" strike="noStrike">
                          <a:solidFill>
                            <a:srgbClr val="000000"/>
                          </a:solidFill>
                          <a:effectLst/>
                          <a:latin typeface="Calibri" panose="020F0502020204030204" pitchFamily="34" charset="0"/>
                        </a:rPr>
                        <a:t>CONTACT CRIMES ( CRIMES AGAINST THE  PERSON)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02955179"/>
                  </a:ext>
                </a:extLst>
              </a:tr>
              <a:tr h="94037">
                <a:tc>
                  <a:txBody>
                    <a:bodyPr/>
                    <a:lstStyle/>
                    <a:p>
                      <a:pPr algn="l" fontAlgn="ctr"/>
                      <a:r>
                        <a:rPr lang="en-ZA" sz="1400" b="0" i="0" u="none" strike="noStrike">
                          <a:solidFill>
                            <a:srgbClr val="000000"/>
                          </a:solidFill>
                          <a:effectLst/>
                          <a:latin typeface="Calibri" panose="020F0502020204030204" pitchFamily="34" charset="0"/>
                        </a:rPr>
                        <a:t>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644938395"/>
                  </a:ext>
                </a:extLst>
              </a:tr>
              <a:tr h="94037">
                <a:tc>
                  <a:txBody>
                    <a:bodyPr/>
                    <a:lstStyle/>
                    <a:p>
                      <a:pPr algn="l" fontAlgn="ctr"/>
                      <a:r>
                        <a:rPr lang="en-ZA" sz="1400" b="0" i="0" u="none" strike="noStrike">
                          <a:solidFill>
                            <a:srgbClr val="000000"/>
                          </a:solidFill>
                          <a:effectLst/>
                          <a:latin typeface="Calibri" panose="020F0502020204030204" pitchFamily="34" charset="0"/>
                        </a:rPr>
                        <a:t>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918828743"/>
                  </a:ext>
                </a:extLst>
              </a:tr>
              <a:tr h="94037">
                <a:tc>
                  <a:txBody>
                    <a:bodyPr/>
                    <a:lstStyle/>
                    <a:p>
                      <a:pPr algn="l" fontAlgn="ctr"/>
                      <a:r>
                        <a:rPr lang="en-ZA" sz="1400" b="0" i="0" u="none" strike="noStrike">
                          <a:solidFill>
                            <a:srgbClr val="000000"/>
                          </a:solidFill>
                          <a:effectLst/>
                          <a:latin typeface="Calibri" panose="020F0502020204030204" pitchFamily="34" charset="0"/>
                        </a:rPr>
                        <a:t>Attempted 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99407870"/>
                  </a:ext>
                </a:extLst>
              </a:tr>
              <a:tr h="94037">
                <a:tc>
                  <a:txBody>
                    <a:bodyPr/>
                    <a:lstStyle/>
                    <a:p>
                      <a:pPr algn="l" fontAlgn="ctr"/>
                      <a:r>
                        <a:rPr lang="en-ZA" sz="1400" b="0" i="0" u="none" strike="noStrike">
                          <a:solidFill>
                            <a:srgbClr val="000000"/>
                          </a:solidFill>
                          <a:effectLst/>
                          <a:latin typeface="Calibri" panose="020F0502020204030204" pitchFamily="34" charset="0"/>
                        </a:rPr>
                        <a:t>Assault with the intent to inflict grievous bodily harm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71977845"/>
                  </a:ext>
                </a:extLst>
              </a:tr>
              <a:tr h="94037">
                <a:tc>
                  <a:txBody>
                    <a:bodyPr/>
                    <a:lstStyle/>
                    <a:p>
                      <a:pPr algn="l" fontAlgn="ctr"/>
                      <a:r>
                        <a:rPr lang="en-ZA" sz="1400" b="0" i="0" u="none" strike="noStrike">
                          <a:solidFill>
                            <a:srgbClr val="000000"/>
                          </a:solidFill>
                          <a:effectLst/>
                          <a:latin typeface="Calibri" panose="020F0502020204030204" pitchFamily="34" charset="0"/>
                        </a:rPr>
                        <a:t>Common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49300694"/>
                  </a:ext>
                </a:extLst>
              </a:tr>
              <a:tr h="94037">
                <a:tc>
                  <a:txBody>
                    <a:bodyPr/>
                    <a:lstStyle/>
                    <a:p>
                      <a:pPr algn="l" fontAlgn="ctr"/>
                      <a:r>
                        <a:rPr lang="en-ZA" sz="1400" b="0" i="0" u="none" strike="noStrike">
                          <a:solidFill>
                            <a:srgbClr val="000000"/>
                          </a:solidFill>
                          <a:effectLst/>
                          <a:latin typeface="Calibri" panose="020F0502020204030204" pitchFamily="34" charset="0"/>
                        </a:rPr>
                        <a:t>Common robbery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60008252"/>
                  </a:ext>
                </a:extLst>
              </a:tr>
              <a:tr h="94037">
                <a:tc>
                  <a:txBody>
                    <a:bodyPr/>
                    <a:lstStyle/>
                    <a:p>
                      <a:pPr algn="l" fontAlgn="ctr"/>
                      <a:r>
                        <a:rPr lang="en-ZA" sz="1400" b="0" i="0" u="none" strike="noStrike">
                          <a:solidFill>
                            <a:srgbClr val="000000"/>
                          </a:solidFill>
                          <a:effectLst/>
                          <a:latin typeface="Calibri" panose="020F0502020204030204" pitchFamily="34" charset="0"/>
                        </a:rPr>
                        <a:t>Robbery with aggravating circumstances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65486929"/>
                  </a:ext>
                </a:extLst>
              </a:tr>
              <a:tr h="94037">
                <a:tc>
                  <a:txBody>
                    <a:bodyPr/>
                    <a:lstStyle/>
                    <a:p>
                      <a:pPr algn="l" fontAlgn="ctr"/>
                      <a:r>
                        <a:rPr lang="en-ZA" sz="1400" b="1" i="0" u="none" strike="noStrike">
                          <a:solidFill>
                            <a:srgbClr val="000000"/>
                          </a:solidFill>
                          <a:effectLst/>
                          <a:latin typeface="Calibri" panose="020F0502020204030204" pitchFamily="34" charset="0"/>
                        </a:rPr>
                        <a:t>Total Contact Crimes (Crimes against the person)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4 093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4 081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3 698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4 481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098166255"/>
                  </a:ext>
                </a:extLst>
              </a:tr>
              <a:tr h="94037">
                <a:tc gridSpan="8">
                  <a:txBody>
                    <a:bodyPr/>
                    <a:lstStyle/>
                    <a:p>
                      <a:pPr algn="ctr" fontAlgn="b"/>
                      <a:r>
                        <a:rPr lang="en-ZA" sz="1400" b="1" i="0" u="none" strike="noStrike">
                          <a:solidFill>
                            <a:srgbClr val="000000"/>
                          </a:solidFill>
                          <a:effectLst/>
                          <a:latin typeface="Calibri" panose="020F0502020204030204" pitchFamily="34" charset="0"/>
                        </a:rPr>
                        <a:t>Total Sexual Offences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93629452"/>
                  </a:ext>
                </a:extLst>
              </a:tr>
              <a:tr h="94037">
                <a:tc>
                  <a:txBody>
                    <a:bodyPr/>
                    <a:lstStyle/>
                    <a:p>
                      <a:pPr algn="l" fontAlgn="ctr"/>
                      <a:r>
                        <a:rPr lang="en-ZA" sz="1400" b="0" i="0" u="none" strike="noStrike">
                          <a:solidFill>
                            <a:srgbClr val="000000"/>
                          </a:solidFill>
                          <a:effectLst/>
                          <a:latin typeface="Calibri" panose="020F0502020204030204" pitchFamily="34" charset="0"/>
                        </a:rPr>
                        <a:t>Rape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42271574"/>
                  </a:ext>
                </a:extLst>
              </a:tr>
              <a:tr h="94037">
                <a:tc>
                  <a:txBody>
                    <a:bodyPr/>
                    <a:lstStyle/>
                    <a:p>
                      <a:pPr algn="l" fontAlgn="ctr"/>
                      <a:r>
                        <a:rPr lang="en-ZA" sz="1400" b="0" i="0" u="none" strike="noStrike">
                          <a:solidFill>
                            <a:srgbClr val="000000"/>
                          </a:solidFill>
                          <a:effectLst/>
                          <a:latin typeface="Calibri" panose="020F0502020204030204" pitchFamily="34" charset="0"/>
                        </a:rPr>
                        <a:t>Sexual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14247867"/>
                  </a:ext>
                </a:extLst>
              </a:tr>
              <a:tr h="94037">
                <a:tc>
                  <a:txBody>
                    <a:bodyPr/>
                    <a:lstStyle/>
                    <a:p>
                      <a:pPr algn="l" fontAlgn="ctr"/>
                      <a:r>
                        <a:rPr lang="en-ZA" sz="1400" b="0" i="0" u="none" strike="noStrike">
                          <a:solidFill>
                            <a:srgbClr val="000000"/>
                          </a:solidFill>
                          <a:effectLst/>
                          <a:latin typeface="Calibri" panose="020F0502020204030204" pitchFamily="34" charset="0"/>
                        </a:rPr>
                        <a:t>Attempted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080925708"/>
                  </a:ext>
                </a:extLst>
              </a:tr>
              <a:tr h="94037">
                <a:tc>
                  <a:txBody>
                    <a:bodyPr/>
                    <a:lstStyle/>
                    <a:p>
                      <a:pPr algn="l" fontAlgn="ctr"/>
                      <a:r>
                        <a:rPr lang="en-ZA" sz="1400" b="0" i="0" u="none" strike="noStrike">
                          <a:solidFill>
                            <a:srgbClr val="000000"/>
                          </a:solidFill>
                          <a:effectLst/>
                          <a:latin typeface="Calibri" panose="020F0502020204030204" pitchFamily="34" charset="0"/>
                        </a:rPr>
                        <a:t>Contact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165036214"/>
                  </a:ext>
                </a:extLst>
              </a:tr>
              <a:tr h="94037">
                <a:tc>
                  <a:txBody>
                    <a:bodyPr/>
                    <a:lstStyle/>
                    <a:p>
                      <a:pPr algn="l" fontAlgn="ctr"/>
                      <a:r>
                        <a:rPr lang="en-ZA" sz="1400" b="1" i="0" u="none" strike="noStrike">
                          <a:solidFill>
                            <a:srgbClr val="000000"/>
                          </a:solidFill>
                          <a:effectLst/>
                          <a:latin typeface="Calibri" panose="020F0502020204030204" pitchFamily="34" charset="0"/>
                        </a:rPr>
                        <a:t>Total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26120260"/>
                  </a:ext>
                </a:extLst>
              </a:tr>
              <a:tr h="94037">
                <a:tc gridSpan="8">
                  <a:txBody>
                    <a:bodyPr/>
                    <a:lstStyle/>
                    <a:p>
                      <a:pPr algn="ctr" fontAlgn="b"/>
                      <a:r>
                        <a:rPr lang="en-ZA" sz="1400" b="1" i="0" u="none" strike="noStrike">
                          <a:solidFill>
                            <a:srgbClr val="000000"/>
                          </a:solidFill>
                          <a:effectLst/>
                          <a:latin typeface="Calibri" panose="020F0502020204030204" pitchFamily="34" charset="0"/>
                        </a:rPr>
                        <a:t>SOME SUBCATEGORIES OF AGGRAVATED ROBBERY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08098689"/>
                  </a:ext>
                </a:extLst>
              </a:tr>
              <a:tr h="94037">
                <a:tc>
                  <a:txBody>
                    <a:bodyPr/>
                    <a:lstStyle/>
                    <a:p>
                      <a:pPr algn="l" fontAlgn="ctr"/>
                      <a:r>
                        <a:rPr lang="en-ZA" sz="1400" b="0" i="0" u="none" strike="noStrike">
                          <a:solidFill>
                            <a:srgbClr val="000000"/>
                          </a:solidFill>
                          <a:effectLst/>
                          <a:latin typeface="Calibri" panose="020F0502020204030204" pitchFamily="34" charset="0"/>
                        </a:rPr>
                        <a:t>Carjacking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smtClean="0">
                          <a:solidFill>
                            <a:srgbClr val="000000"/>
                          </a:solidFill>
                          <a:effectLst/>
                          <a:latin typeface="Calibri" panose="020F0502020204030204" pitchFamily="34" charset="0"/>
                        </a:rPr>
                        <a:t>6 Counts Higher</a:t>
                      </a:r>
                      <a:endParaRPr lang="en-ZA"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827915171"/>
                  </a:ext>
                </a:extLst>
              </a:tr>
              <a:tr h="94037">
                <a:tc>
                  <a:txBody>
                    <a:bodyPr/>
                    <a:lstStyle/>
                    <a:p>
                      <a:pPr algn="l" fontAlgn="ctr"/>
                      <a:r>
                        <a:rPr lang="en-ZA" sz="1400" b="0" i="0" u="none" strike="noStrike">
                          <a:solidFill>
                            <a:srgbClr val="000000"/>
                          </a:solidFill>
                          <a:effectLst/>
                          <a:latin typeface="Calibri" panose="020F0502020204030204" pitchFamily="34" charset="0"/>
                        </a:rPr>
                        <a:t>Robbery at 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633554320"/>
                  </a:ext>
                </a:extLst>
              </a:tr>
              <a:tr h="94037">
                <a:tc>
                  <a:txBody>
                    <a:bodyPr/>
                    <a:lstStyle/>
                    <a:p>
                      <a:pPr algn="l" fontAlgn="ctr"/>
                      <a:r>
                        <a:rPr lang="en-ZA" sz="1400" b="0" i="0" u="none" strike="noStrike">
                          <a:solidFill>
                            <a:srgbClr val="000000"/>
                          </a:solidFill>
                          <a:effectLst/>
                          <a:latin typeface="Calibri" panose="020F0502020204030204" pitchFamily="34" charset="0"/>
                        </a:rPr>
                        <a:t>Robbery at non-residential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121</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17295723"/>
                  </a:ext>
                </a:extLst>
              </a:tr>
              <a:tr h="88608">
                <a:tc>
                  <a:txBody>
                    <a:bodyPr/>
                    <a:lstStyle/>
                    <a:p>
                      <a:pPr algn="l" fontAlgn="ctr"/>
                      <a:r>
                        <a:rPr lang="en-ZA" sz="1400" b="0" i="0" u="none" strike="noStrike">
                          <a:solidFill>
                            <a:srgbClr val="000000"/>
                          </a:solidFill>
                          <a:effectLst/>
                          <a:latin typeface="Calibri" panose="020F0502020204030204" pitchFamily="34" charset="0"/>
                        </a:rPr>
                        <a:t>Robbery of cash in transit</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Count Higher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256988132"/>
                  </a:ext>
                </a:extLst>
              </a:tr>
              <a:tr h="94037">
                <a:tc>
                  <a:txBody>
                    <a:bodyPr/>
                    <a:lstStyle/>
                    <a:p>
                      <a:pPr algn="l" fontAlgn="ctr"/>
                      <a:r>
                        <a:rPr lang="en-ZA" sz="1400" b="0" i="0" u="none" strike="noStrike">
                          <a:solidFill>
                            <a:srgbClr val="000000"/>
                          </a:solidFill>
                          <a:effectLst/>
                          <a:latin typeface="Calibri" panose="020F0502020204030204" pitchFamily="34" charset="0"/>
                        </a:rPr>
                        <a:t>Bank robbery</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 Count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354989765"/>
                  </a:ext>
                </a:extLst>
              </a:tr>
              <a:tr h="94037">
                <a:tc>
                  <a:txBody>
                    <a:bodyPr/>
                    <a:lstStyle/>
                    <a:p>
                      <a:pPr algn="l" fontAlgn="ctr"/>
                      <a:r>
                        <a:rPr lang="en-ZA" sz="1400" b="0" i="0" u="none" strike="noStrike">
                          <a:solidFill>
                            <a:srgbClr val="000000"/>
                          </a:solidFill>
                          <a:effectLst/>
                          <a:latin typeface="Calibri" panose="020F0502020204030204" pitchFamily="34" charset="0"/>
                        </a:rPr>
                        <a:t>Truck hijacking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1 Count Higher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72161130"/>
                  </a:ext>
                </a:extLst>
              </a:tr>
            </a:tbl>
          </a:graphicData>
        </a:graphic>
      </p:graphicFrame>
    </p:spTree>
    <p:extLst>
      <p:ext uri="{BB962C8B-B14F-4D97-AF65-F5344CB8AC3E}">
        <p14:creationId xmlns:p14="http://schemas.microsoft.com/office/powerpoint/2010/main" val="287649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176" y="274584"/>
            <a:ext cx="11049000" cy="881624"/>
          </a:xfrm>
        </p:spPr>
        <p:txBody>
          <a:bodyPr>
            <a:normAutofit/>
          </a:bodyPr>
          <a:lstStyle/>
          <a:p>
            <a:r>
              <a:rPr lang="en-ZA" sz="2400" dirty="0" smtClean="0"/>
              <a:t>NORTHERN </a:t>
            </a:r>
            <a:r>
              <a:rPr lang="en-ZA" sz="2400" dirty="0"/>
              <a:t>CAPE</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67</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05984219"/>
              </p:ext>
            </p:extLst>
          </p:nvPr>
        </p:nvGraphicFramePr>
        <p:xfrm>
          <a:off x="773176" y="1194816"/>
          <a:ext cx="10951464" cy="5547360"/>
        </p:xfrm>
        <a:graphic>
          <a:graphicData uri="http://schemas.openxmlformats.org/drawingml/2006/table">
            <a:tbl>
              <a:tblPr/>
              <a:tblGrid>
                <a:gridCol w="4116353">
                  <a:extLst>
                    <a:ext uri="{9D8B030D-6E8A-4147-A177-3AD203B41FA5}">
                      <a16:colId xmlns:a16="http://schemas.microsoft.com/office/drawing/2014/main" val="3398294676"/>
                    </a:ext>
                  </a:extLst>
                </a:gridCol>
                <a:gridCol w="906252">
                  <a:extLst>
                    <a:ext uri="{9D8B030D-6E8A-4147-A177-3AD203B41FA5}">
                      <a16:colId xmlns:a16="http://schemas.microsoft.com/office/drawing/2014/main" val="28691176"/>
                    </a:ext>
                  </a:extLst>
                </a:gridCol>
                <a:gridCol w="906252">
                  <a:extLst>
                    <a:ext uri="{9D8B030D-6E8A-4147-A177-3AD203B41FA5}">
                      <a16:colId xmlns:a16="http://schemas.microsoft.com/office/drawing/2014/main" val="806288583"/>
                    </a:ext>
                  </a:extLst>
                </a:gridCol>
                <a:gridCol w="895334">
                  <a:extLst>
                    <a:ext uri="{9D8B030D-6E8A-4147-A177-3AD203B41FA5}">
                      <a16:colId xmlns:a16="http://schemas.microsoft.com/office/drawing/2014/main" val="1912068416"/>
                    </a:ext>
                  </a:extLst>
                </a:gridCol>
                <a:gridCol w="928091">
                  <a:extLst>
                    <a:ext uri="{9D8B030D-6E8A-4147-A177-3AD203B41FA5}">
                      <a16:colId xmlns:a16="http://schemas.microsoft.com/office/drawing/2014/main" val="925645676"/>
                    </a:ext>
                  </a:extLst>
                </a:gridCol>
                <a:gridCol w="939009">
                  <a:extLst>
                    <a:ext uri="{9D8B030D-6E8A-4147-A177-3AD203B41FA5}">
                      <a16:colId xmlns:a16="http://schemas.microsoft.com/office/drawing/2014/main" val="1824553119"/>
                    </a:ext>
                  </a:extLst>
                </a:gridCol>
                <a:gridCol w="960846">
                  <a:extLst>
                    <a:ext uri="{9D8B030D-6E8A-4147-A177-3AD203B41FA5}">
                      <a16:colId xmlns:a16="http://schemas.microsoft.com/office/drawing/2014/main" val="1529141483"/>
                    </a:ext>
                  </a:extLst>
                </a:gridCol>
                <a:gridCol w="1299327">
                  <a:extLst>
                    <a:ext uri="{9D8B030D-6E8A-4147-A177-3AD203B41FA5}">
                      <a16:colId xmlns:a16="http://schemas.microsoft.com/office/drawing/2014/main" val="1721460612"/>
                    </a:ext>
                  </a:extLst>
                </a:gridCol>
              </a:tblGrid>
              <a:tr h="187857">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768273870"/>
                  </a:ext>
                </a:extLst>
              </a:tr>
              <a:tr h="94037">
                <a:tc gridSpan="8">
                  <a:txBody>
                    <a:bodyPr/>
                    <a:lstStyle/>
                    <a:p>
                      <a:pPr algn="ctr" fontAlgn="b"/>
                      <a:r>
                        <a:rPr lang="en-ZA" sz="1400" b="1" i="0" u="none" strike="noStrike" dirty="0">
                          <a:solidFill>
                            <a:srgbClr val="000000"/>
                          </a:solidFill>
                          <a:effectLst/>
                          <a:latin typeface="Calibri" panose="020F0502020204030204" pitchFamily="34" charset="0"/>
                        </a:rPr>
                        <a:t>CONTACT-RELATED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68857152"/>
                  </a:ext>
                </a:extLst>
              </a:tr>
              <a:tr h="94037">
                <a:tc>
                  <a:txBody>
                    <a:bodyPr/>
                    <a:lstStyle/>
                    <a:p>
                      <a:pPr algn="l" fontAlgn="ctr"/>
                      <a:r>
                        <a:rPr lang="en-ZA" sz="1400" b="0" i="0" u="none" strike="noStrike">
                          <a:solidFill>
                            <a:srgbClr val="000000"/>
                          </a:solidFill>
                          <a:effectLst/>
                          <a:latin typeface="Calibri" panose="020F0502020204030204" pitchFamily="34" charset="0"/>
                        </a:rPr>
                        <a:t>Arson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050106840"/>
                  </a:ext>
                </a:extLst>
              </a:tr>
              <a:tr h="174826">
                <a:tc>
                  <a:txBody>
                    <a:bodyPr/>
                    <a:lstStyle/>
                    <a:p>
                      <a:pPr algn="l" fontAlgn="ctr"/>
                      <a:r>
                        <a:rPr lang="en-ZA" sz="1400" b="0" i="0" u="none" strike="noStrike">
                          <a:solidFill>
                            <a:srgbClr val="000000"/>
                          </a:solidFill>
                          <a:effectLst/>
                          <a:latin typeface="Calibri" panose="020F0502020204030204" pitchFamily="34" charset="0"/>
                        </a:rPr>
                        <a:t>Malicious damage to property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00045571"/>
                  </a:ext>
                </a:extLst>
              </a:tr>
              <a:tr h="130305">
                <a:tc>
                  <a:txBody>
                    <a:bodyPr/>
                    <a:lstStyle/>
                    <a:p>
                      <a:pPr algn="l" fontAlgn="ctr"/>
                      <a:r>
                        <a:rPr lang="en-ZA" sz="1400" b="1" i="0" u="none" strike="noStrike">
                          <a:solidFill>
                            <a:srgbClr val="000000"/>
                          </a:solidFill>
                          <a:effectLst/>
                          <a:latin typeface="Calibri" panose="020F0502020204030204" pitchFamily="34" charset="0"/>
                        </a:rPr>
                        <a:t>Total Contact-Related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573920788"/>
                  </a:ext>
                </a:extLst>
              </a:tr>
              <a:tr h="127699">
                <a:tc gridSpan="8">
                  <a:txBody>
                    <a:bodyPr/>
                    <a:lstStyle/>
                    <a:p>
                      <a:pPr algn="ctr" fontAlgn="b"/>
                      <a:r>
                        <a:rPr lang="en-ZA" sz="1400" b="1" i="0" u="none" strike="noStrike">
                          <a:solidFill>
                            <a:srgbClr val="000000"/>
                          </a:solidFill>
                          <a:effectLst/>
                          <a:latin typeface="Calibri" panose="020F0502020204030204" pitchFamily="34" charset="0"/>
                        </a:rPr>
                        <a:t>PROPERTY-RELATED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54151150"/>
                  </a:ext>
                </a:extLst>
              </a:tr>
              <a:tr h="133129">
                <a:tc>
                  <a:txBody>
                    <a:bodyPr/>
                    <a:lstStyle/>
                    <a:p>
                      <a:pPr algn="l" fontAlgn="ctr"/>
                      <a:r>
                        <a:rPr lang="en-ZA" sz="1400" b="0" i="0" u="none" strike="noStrike">
                          <a:solidFill>
                            <a:srgbClr val="000000"/>
                          </a:solidFill>
                          <a:effectLst/>
                          <a:latin typeface="Calibri" panose="020F0502020204030204" pitchFamily="34" charset="0"/>
                        </a:rPr>
                        <a:t>Burglary at non-residential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481540932"/>
                  </a:ext>
                </a:extLst>
              </a:tr>
              <a:tr h="120098">
                <a:tc>
                  <a:txBody>
                    <a:bodyPr/>
                    <a:lstStyle/>
                    <a:p>
                      <a:pPr algn="l" fontAlgn="ctr"/>
                      <a:r>
                        <a:rPr lang="en-ZA" sz="1400" b="0" i="0" u="none" strike="noStrike">
                          <a:solidFill>
                            <a:srgbClr val="000000"/>
                          </a:solidFill>
                          <a:effectLst/>
                          <a:latin typeface="Calibri" panose="020F0502020204030204" pitchFamily="34" charset="0"/>
                        </a:rPr>
                        <a:t>Burglary at 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55401598"/>
                  </a:ext>
                </a:extLst>
              </a:tr>
              <a:tr h="94037">
                <a:tc>
                  <a:txBody>
                    <a:bodyPr/>
                    <a:lstStyle/>
                    <a:p>
                      <a:pPr algn="l" fontAlgn="ctr"/>
                      <a:r>
                        <a:rPr lang="en-ZA" sz="1400" b="0" i="0" u="none" strike="noStrike">
                          <a:solidFill>
                            <a:srgbClr val="000000"/>
                          </a:solidFill>
                          <a:effectLst/>
                          <a:latin typeface="Calibri" panose="020F0502020204030204" pitchFamily="34" charset="0"/>
                        </a:rPr>
                        <a:t>Theft of motor vehicle and motorcycle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956592138"/>
                  </a:ext>
                </a:extLst>
              </a:tr>
              <a:tr h="94037">
                <a:tc>
                  <a:txBody>
                    <a:bodyPr/>
                    <a:lstStyle/>
                    <a:p>
                      <a:pPr algn="l" fontAlgn="ctr"/>
                      <a:r>
                        <a:rPr lang="en-ZA" sz="1400" b="0" i="0" u="none" strike="noStrike">
                          <a:solidFill>
                            <a:srgbClr val="000000"/>
                          </a:solidFill>
                          <a:effectLst/>
                          <a:latin typeface="Calibri" panose="020F0502020204030204" pitchFamily="34" charset="0"/>
                        </a:rPr>
                        <a:t>Theft out of or from motor vehicle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066731287"/>
                  </a:ext>
                </a:extLst>
              </a:tr>
              <a:tr h="94037">
                <a:tc>
                  <a:txBody>
                    <a:bodyPr/>
                    <a:lstStyle/>
                    <a:p>
                      <a:pPr algn="l" fontAlgn="ctr"/>
                      <a:r>
                        <a:rPr lang="en-ZA" sz="1400" b="0" i="0" u="none" strike="noStrike">
                          <a:solidFill>
                            <a:srgbClr val="000000"/>
                          </a:solidFill>
                          <a:effectLst/>
                          <a:latin typeface="Calibri" panose="020F0502020204030204" pitchFamily="34" charset="0"/>
                        </a:rPr>
                        <a:t>Stock-theft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176486141"/>
                  </a:ext>
                </a:extLst>
              </a:tr>
              <a:tr h="94037">
                <a:tc>
                  <a:txBody>
                    <a:bodyPr/>
                    <a:lstStyle/>
                    <a:p>
                      <a:pPr algn="l" fontAlgn="ctr"/>
                      <a:r>
                        <a:rPr lang="en-ZA" sz="1400" b="1" i="0" u="none" strike="noStrike">
                          <a:solidFill>
                            <a:srgbClr val="000000"/>
                          </a:solidFill>
                          <a:effectLst/>
                          <a:latin typeface="Calibri" panose="020F0502020204030204" pitchFamily="34" charset="0"/>
                        </a:rPr>
                        <a:t>Total Property-Related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2 956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2 611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3 093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088366428"/>
                  </a:ext>
                </a:extLst>
              </a:tr>
              <a:tr h="94037">
                <a:tc gridSpan="8">
                  <a:txBody>
                    <a:bodyPr/>
                    <a:lstStyle/>
                    <a:p>
                      <a:pPr algn="ctr" fontAlgn="b"/>
                      <a:r>
                        <a:rPr lang="en-ZA" sz="1400" b="1" i="0" u="none" strike="noStrike">
                          <a:solidFill>
                            <a:srgbClr val="000000"/>
                          </a:solidFill>
                          <a:effectLst/>
                          <a:latin typeface="Calibri" panose="020F0502020204030204" pitchFamily="34" charset="0"/>
                        </a:rPr>
                        <a:t>OTHER SERIOUS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92435696"/>
                  </a:ext>
                </a:extLst>
              </a:tr>
              <a:tr h="94037">
                <a:tc>
                  <a:txBody>
                    <a:bodyPr/>
                    <a:lstStyle/>
                    <a:p>
                      <a:pPr algn="l" fontAlgn="ctr"/>
                      <a:r>
                        <a:rPr lang="en-ZA" sz="1400" b="0" i="0" u="none" strike="noStrike">
                          <a:solidFill>
                            <a:srgbClr val="000000"/>
                          </a:solidFill>
                          <a:effectLst/>
                          <a:latin typeface="Calibri" panose="020F0502020204030204" pitchFamily="34" charset="0"/>
                        </a:rPr>
                        <a:t>All theft not mentioned elsewhere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102636287"/>
                  </a:ext>
                </a:extLst>
              </a:tr>
              <a:tr h="94037">
                <a:tc>
                  <a:txBody>
                    <a:bodyPr/>
                    <a:lstStyle/>
                    <a:p>
                      <a:pPr algn="l" fontAlgn="ctr"/>
                      <a:r>
                        <a:rPr lang="en-ZA" sz="1400" b="0" i="0" u="none" strike="noStrike">
                          <a:solidFill>
                            <a:srgbClr val="000000"/>
                          </a:solidFill>
                          <a:effectLst/>
                          <a:latin typeface="Calibri" panose="020F0502020204030204" pitchFamily="34" charset="0"/>
                        </a:rPr>
                        <a:t>Commercial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07786020"/>
                  </a:ext>
                </a:extLst>
              </a:tr>
              <a:tr h="94037">
                <a:tc>
                  <a:txBody>
                    <a:bodyPr/>
                    <a:lstStyle/>
                    <a:p>
                      <a:pPr algn="l" fontAlgn="ctr"/>
                      <a:r>
                        <a:rPr lang="en-ZA" sz="1400" b="0" i="0" u="none" strike="noStrike">
                          <a:solidFill>
                            <a:srgbClr val="000000"/>
                          </a:solidFill>
                          <a:effectLst/>
                          <a:latin typeface="Calibri" panose="020F0502020204030204" pitchFamily="34" charset="0"/>
                        </a:rPr>
                        <a:t>Shoplifting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50211399"/>
                  </a:ext>
                </a:extLst>
              </a:tr>
              <a:tr h="94037">
                <a:tc>
                  <a:txBody>
                    <a:bodyPr/>
                    <a:lstStyle/>
                    <a:p>
                      <a:pPr algn="l" fontAlgn="ctr"/>
                      <a:r>
                        <a:rPr lang="en-ZA" sz="1400" b="1" i="0" u="none" strike="noStrike">
                          <a:solidFill>
                            <a:srgbClr val="000000"/>
                          </a:solidFill>
                          <a:effectLst/>
                          <a:latin typeface="Calibri" panose="020F0502020204030204" pitchFamily="34" charset="0"/>
                        </a:rPr>
                        <a:t>Total Other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3 053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889958124"/>
                  </a:ext>
                </a:extLst>
              </a:tr>
              <a:tr h="94037">
                <a:tc>
                  <a:txBody>
                    <a:bodyPr/>
                    <a:lstStyle/>
                    <a:p>
                      <a:pPr algn="l" fontAlgn="ctr"/>
                      <a:r>
                        <a:rPr lang="en-ZA" sz="1400" b="1" i="0" u="none" strike="noStrike">
                          <a:solidFill>
                            <a:srgbClr val="000000"/>
                          </a:solidFill>
                          <a:effectLst/>
                          <a:latin typeface="Calibri" panose="020F0502020204030204" pitchFamily="34" charset="0"/>
                        </a:rPr>
                        <a:t>Total 17 Community Reported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10 728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10 269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9 746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9 678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11 724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2 046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207370041"/>
                  </a:ext>
                </a:extLst>
              </a:tr>
              <a:tr h="94037">
                <a:tc gridSpan="8">
                  <a:txBody>
                    <a:bodyPr/>
                    <a:lstStyle/>
                    <a:p>
                      <a:pPr algn="ctr" fontAlgn="b"/>
                      <a:r>
                        <a:rPr lang="en-ZA" sz="1400" b="1" i="0" u="none" strike="noStrike">
                          <a:solidFill>
                            <a:srgbClr val="000000"/>
                          </a:solidFill>
                          <a:effectLst/>
                          <a:latin typeface="Calibri" panose="020F0502020204030204" pitchFamily="34" charset="0"/>
                        </a:rPr>
                        <a:t>CRIME DETECTED AS A RESULT OF POLICE ACTION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76499106"/>
                  </a:ext>
                </a:extLst>
              </a:tr>
              <a:tr h="94037">
                <a:tc>
                  <a:txBody>
                    <a:bodyPr/>
                    <a:lstStyle/>
                    <a:p>
                      <a:pPr algn="l" fontAlgn="ctr"/>
                      <a:r>
                        <a:rPr lang="en-ZA" sz="1400" b="0" i="0" u="none" strike="noStrike">
                          <a:solidFill>
                            <a:srgbClr val="000000"/>
                          </a:solidFill>
                          <a:effectLst/>
                          <a:latin typeface="Calibri" panose="020F0502020204030204" pitchFamily="34" charset="0"/>
                        </a:rPr>
                        <a:t>Illegal possession of firearms and ammunition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smtClean="0">
                          <a:solidFill>
                            <a:srgbClr val="000000"/>
                          </a:solidFill>
                          <a:effectLst/>
                          <a:latin typeface="Calibri" panose="020F0502020204030204" pitchFamily="34" charset="0"/>
                        </a:rPr>
                        <a:t>9 Counts Higher</a:t>
                      </a:r>
                      <a:endParaRPr lang="en-ZA"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037415519"/>
                  </a:ext>
                </a:extLst>
              </a:tr>
              <a:tr h="94037">
                <a:tc>
                  <a:txBody>
                    <a:bodyPr/>
                    <a:lstStyle/>
                    <a:p>
                      <a:pPr algn="l" fontAlgn="ctr"/>
                      <a:r>
                        <a:rPr lang="en-ZA" sz="1400" b="0" i="0" u="none" strike="noStrike">
                          <a:solidFill>
                            <a:srgbClr val="000000"/>
                          </a:solidFill>
                          <a:effectLst/>
                          <a:latin typeface="Calibri" panose="020F0502020204030204" pitchFamily="34" charset="0"/>
                        </a:rPr>
                        <a:t>Drug-related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720238842"/>
                  </a:ext>
                </a:extLst>
              </a:tr>
              <a:tr h="94037">
                <a:tc>
                  <a:txBody>
                    <a:bodyPr/>
                    <a:lstStyle/>
                    <a:p>
                      <a:pPr algn="l" fontAlgn="ctr"/>
                      <a:r>
                        <a:rPr lang="en-ZA" sz="1400" b="0" i="0" u="none" strike="noStrike">
                          <a:solidFill>
                            <a:srgbClr val="000000"/>
                          </a:solidFill>
                          <a:effectLst/>
                          <a:latin typeface="Calibri" panose="020F0502020204030204" pitchFamily="34" charset="0"/>
                        </a:rPr>
                        <a:t>Driving under the influence of alcohol or drugs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376"/>
                    </a:solidFill>
                  </a:tcPr>
                </a:tc>
                <a:extLst>
                  <a:ext uri="{0D108BD9-81ED-4DB2-BD59-A6C34878D82A}">
                    <a16:rowId xmlns:a16="http://schemas.microsoft.com/office/drawing/2014/main" val="202052505"/>
                  </a:ext>
                </a:extLst>
              </a:tr>
              <a:tr h="94037">
                <a:tc>
                  <a:txBody>
                    <a:bodyPr/>
                    <a:lstStyle/>
                    <a:p>
                      <a:pPr algn="l" fontAlgn="ctr"/>
                      <a:r>
                        <a:rPr lang="en-ZA" sz="1400" b="0" i="0" u="none" strike="noStrike">
                          <a:solidFill>
                            <a:srgbClr val="000000"/>
                          </a:solidFill>
                          <a:effectLst/>
                          <a:latin typeface="Calibri" panose="020F0502020204030204" pitchFamily="34" charset="0"/>
                        </a:rPr>
                        <a:t>Sexual offences detected as a result of police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smtClean="0">
                          <a:solidFill>
                            <a:srgbClr val="000000"/>
                          </a:solidFill>
                          <a:effectLst/>
                          <a:latin typeface="Calibri" panose="020F0502020204030204" pitchFamily="34" charset="0"/>
                        </a:rPr>
                        <a:t>1 Count Lower</a:t>
                      </a:r>
                      <a:endParaRPr lang="en-ZA"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376"/>
                    </a:solidFill>
                  </a:tcPr>
                </a:tc>
                <a:extLst>
                  <a:ext uri="{0D108BD9-81ED-4DB2-BD59-A6C34878D82A}">
                    <a16:rowId xmlns:a16="http://schemas.microsoft.com/office/drawing/2014/main" val="2943145250"/>
                  </a:ext>
                </a:extLst>
              </a:tr>
              <a:tr h="94037">
                <a:tc>
                  <a:txBody>
                    <a:bodyPr/>
                    <a:lstStyle/>
                    <a:p>
                      <a:pPr algn="l" fontAlgn="ctr"/>
                      <a:r>
                        <a:rPr lang="en-ZA" sz="1400" b="1" i="0" u="none" strike="noStrike">
                          <a:solidFill>
                            <a:srgbClr val="000000"/>
                          </a:solidFill>
                          <a:effectLst/>
                          <a:latin typeface="Calibri" panose="020F0502020204030204" pitchFamily="34" charset="0"/>
                        </a:rPr>
                        <a:t>Total crime detected as a result of police action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586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291811517"/>
                  </a:ext>
                </a:extLst>
              </a:tr>
            </a:tbl>
          </a:graphicData>
        </a:graphic>
      </p:graphicFrame>
    </p:spTree>
    <p:extLst>
      <p:ext uri="{BB962C8B-B14F-4D97-AF65-F5344CB8AC3E}">
        <p14:creationId xmlns:p14="http://schemas.microsoft.com/office/powerpoint/2010/main" val="2376863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203464"/>
            <a:ext cx="11003280" cy="890768"/>
          </a:xfrm>
        </p:spPr>
        <p:txBody>
          <a:bodyPr>
            <a:normAutofit/>
          </a:bodyPr>
          <a:lstStyle/>
          <a:p>
            <a:r>
              <a:rPr lang="en-ZA" sz="2400" dirty="0" smtClean="0"/>
              <a:t>WESTERN </a:t>
            </a:r>
            <a:r>
              <a:rPr lang="en-ZA" sz="2400" dirty="0"/>
              <a:t>CAPE</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68</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45222316"/>
              </p:ext>
            </p:extLst>
          </p:nvPr>
        </p:nvGraphicFramePr>
        <p:xfrm>
          <a:off x="792480" y="1226312"/>
          <a:ext cx="11125201" cy="5334000"/>
        </p:xfrm>
        <a:graphic>
          <a:graphicData uri="http://schemas.openxmlformats.org/drawingml/2006/table">
            <a:tbl>
              <a:tblPr/>
              <a:tblGrid>
                <a:gridCol w="4181656">
                  <a:extLst>
                    <a:ext uri="{9D8B030D-6E8A-4147-A177-3AD203B41FA5}">
                      <a16:colId xmlns:a16="http://schemas.microsoft.com/office/drawing/2014/main" val="714655293"/>
                    </a:ext>
                  </a:extLst>
                </a:gridCol>
                <a:gridCol w="920629">
                  <a:extLst>
                    <a:ext uri="{9D8B030D-6E8A-4147-A177-3AD203B41FA5}">
                      <a16:colId xmlns:a16="http://schemas.microsoft.com/office/drawing/2014/main" val="3003368415"/>
                    </a:ext>
                  </a:extLst>
                </a:gridCol>
                <a:gridCol w="920629">
                  <a:extLst>
                    <a:ext uri="{9D8B030D-6E8A-4147-A177-3AD203B41FA5}">
                      <a16:colId xmlns:a16="http://schemas.microsoft.com/office/drawing/2014/main" val="1099848197"/>
                    </a:ext>
                  </a:extLst>
                </a:gridCol>
                <a:gridCol w="909538">
                  <a:extLst>
                    <a:ext uri="{9D8B030D-6E8A-4147-A177-3AD203B41FA5}">
                      <a16:colId xmlns:a16="http://schemas.microsoft.com/office/drawing/2014/main" val="1184427136"/>
                    </a:ext>
                  </a:extLst>
                </a:gridCol>
                <a:gridCol w="942815">
                  <a:extLst>
                    <a:ext uri="{9D8B030D-6E8A-4147-A177-3AD203B41FA5}">
                      <a16:colId xmlns:a16="http://schemas.microsoft.com/office/drawing/2014/main" val="1146372603"/>
                    </a:ext>
                  </a:extLst>
                </a:gridCol>
                <a:gridCol w="953906">
                  <a:extLst>
                    <a:ext uri="{9D8B030D-6E8A-4147-A177-3AD203B41FA5}">
                      <a16:colId xmlns:a16="http://schemas.microsoft.com/office/drawing/2014/main" val="196658483"/>
                    </a:ext>
                  </a:extLst>
                </a:gridCol>
                <a:gridCol w="976089">
                  <a:extLst>
                    <a:ext uri="{9D8B030D-6E8A-4147-A177-3AD203B41FA5}">
                      <a16:colId xmlns:a16="http://schemas.microsoft.com/office/drawing/2014/main" val="4151973801"/>
                    </a:ext>
                  </a:extLst>
                </a:gridCol>
                <a:gridCol w="1319939">
                  <a:extLst>
                    <a:ext uri="{9D8B030D-6E8A-4147-A177-3AD203B41FA5}">
                      <a16:colId xmlns:a16="http://schemas.microsoft.com/office/drawing/2014/main" val="3781079494"/>
                    </a:ext>
                  </a:extLst>
                </a:gridCol>
              </a:tblGrid>
              <a:tr h="187857">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654587311"/>
                  </a:ext>
                </a:extLst>
              </a:tr>
              <a:tr h="86870">
                <a:tc gridSpan="8">
                  <a:txBody>
                    <a:bodyPr/>
                    <a:lstStyle/>
                    <a:p>
                      <a:pPr algn="ctr" fontAlgn="b"/>
                      <a:r>
                        <a:rPr lang="en-ZA" sz="1400" b="1" i="0" u="none" strike="noStrike">
                          <a:solidFill>
                            <a:srgbClr val="000000"/>
                          </a:solidFill>
                          <a:effectLst/>
                          <a:latin typeface="Calibri" panose="020F0502020204030204" pitchFamily="34" charset="0"/>
                        </a:rPr>
                        <a:t>CONTACT CRIMES ( CRIMES AGAINST THE  PERSON)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6621115"/>
                  </a:ext>
                </a:extLst>
              </a:tr>
              <a:tr h="94037">
                <a:tc>
                  <a:txBody>
                    <a:bodyPr/>
                    <a:lstStyle/>
                    <a:p>
                      <a:pPr algn="l" fontAlgn="ctr"/>
                      <a:r>
                        <a:rPr lang="en-ZA" sz="1400" b="0" i="0" u="none" strike="noStrike">
                          <a:solidFill>
                            <a:srgbClr val="000000"/>
                          </a:solidFill>
                          <a:effectLst/>
                          <a:latin typeface="Calibri" panose="020F0502020204030204" pitchFamily="34" charset="0"/>
                        </a:rPr>
                        <a:t>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27264422"/>
                  </a:ext>
                </a:extLst>
              </a:tr>
              <a:tr h="94037">
                <a:tc>
                  <a:txBody>
                    <a:bodyPr/>
                    <a:lstStyle/>
                    <a:p>
                      <a:pPr algn="l" fontAlgn="ctr"/>
                      <a:r>
                        <a:rPr lang="en-ZA" sz="1400" b="0" i="0" u="none" strike="noStrike">
                          <a:solidFill>
                            <a:srgbClr val="000000"/>
                          </a:solidFill>
                          <a:effectLst/>
                          <a:latin typeface="Calibri" panose="020F0502020204030204" pitchFamily="34" charset="0"/>
                        </a:rPr>
                        <a:t>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32331741"/>
                  </a:ext>
                </a:extLst>
              </a:tr>
              <a:tr h="94037">
                <a:tc>
                  <a:txBody>
                    <a:bodyPr/>
                    <a:lstStyle/>
                    <a:p>
                      <a:pPr algn="l" fontAlgn="ctr"/>
                      <a:r>
                        <a:rPr lang="en-ZA" sz="1400" b="0" i="0" u="none" strike="noStrike">
                          <a:solidFill>
                            <a:srgbClr val="000000"/>
                          </a:solidFill>
                          <a:effectLst/>
                          <a:latin typeface="Calibri" panose="020F0502020204030204" pitchFamily="34" charset="0"/>
                        </a:rPr>
                        <a:t>Attempted murder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397786309"/>
                  </a:ext>
                </a:extLst>
              </a:tr>
              <a:tr h="94037">
                <a:tc>
                  <a:txBody>
                    <a:bodyPr/>
                    <a:lstStyle/>
                    <a:p>
                      <a:pPr algn="l" fontAlgn="ctr"/>
                      <a:r>
                        <a:rPr lang="en-ZA" sz="1400" b="0" i="0" u="none" strike="noStrike">
                          <a:solidFill>
                            <a:srgbClr val="000000"/>
                          </a:solidFill>
                          <a:effectLst/>
                          <a:latin typeface="Calibri" panose="020F0502020204030204" pitchFamily="34" charset="0"/>
                        </a:rPr>
                        <a:t>Assault with the intent to inflict grievous bodily harm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5 592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4 646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536048846"/>
                  </a:ext>
                </a:extLst>
              </a:tr>
              <a:tr h="94037">
                <a:tc>
                  <a:txBody>
                    <a:bodyPr/>
                    <a:lstStyle/>
                    <a:p>
                      <a:pPr algn="l" fontAlgn="ctr"/>
                      <a:r>
                        <a:rPr lang="en-ZA" sz="1400" b="0" i="0" u="none" strike="noStrike">
                          <a:solidFill>
                            <a:srgbClr val="000000"/>
                          </a:solidFill>
                          <a:effectLst/>
                          <a:latin typeface="Calibri" panose="020F0502020204030204" pitchFamily="34" charset="0"/>
                        </a:rPr>
                        <a:t>Common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8 988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8 498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9 849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727774363"/>
                  </a:ext>
                </a:extLst>
              </a:tr>
              <a:tr h="94037">
                <a:tc>
                  <a:txBody>
                    <a:bodyPr/>
                    <a:lstStyle/>
                    <a:p>
                      <a:pPr algn="l" fontAlgn="ctr"/>
                      <a:r>
                        <a:rPr lang="en-ZA" sz="1400" b="0" i="0" u="none" strike="noStrike">
                          <a:solidFill>
                            <a:srgbClr val="000000"/>
                          </a:solidFill>
                          <a:effectLst/>
                          <a:latin typeface="Calibri" panose="020F0502020204030204" pitchFamily="34" charset="0"/>
                        </a:rPr>
                        <a:t>Common robbery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2 958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772703639"/>
                  </a:ext>
                </a:extLst>
              </a:tr>
              <a:tr h="94037">
                <a:tc>
                  <a:txBody>
                    <a:bodyPr/>
                    <a:lstStyle/>
                    <a:p>
                      <a:pPr algn="l" fontAlgn="ctr"/>
                      <a:r>
                        <a:rPr lang="en-ZA" sz="1400" b="0" i="0" u="none" strike="noStrike">
                          <a:solidFill>
                            <a:srgbClr val="000000"/>
                          </a:solidFill>
                          <a:effectLst/>
                          <a:latin typeface="Calibri" panose="020F0502020204030204" pitchFamily="34" charset="0"/>
                        </a:rPr>
                        <a:t>Robbery with aggravating circumstances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6 472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707595990"/>
                  </a:ext>
                </a:extLst>
              </a:tr>
              <a:tr h="94037">
                <a:tc>
                  <a:txBody>
                    <a:bodyPr/>
                    <a:lstStyle/>
                    <a:p>
                      <a:pPr algn="l" fontAlgn="ctr"/>
                      <a:r>
                        <a:rPr lang="en-ZA" sz="1400" b="1" i="0" u="none" strike="noStrike">
                          <a:solidFill>
                            <a:srgbClr val="000000"/>
                          </a:solidFill>
                          <a:effectLst/>
                          <a:latin typeface="Calibri" panose="020F0502020204030204" pitchFamily="34" charset="0"/>
                        </a:rPr>
                        <a:t>Total Contact Crimes (Crimes against the person)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27 485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28 639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24 264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22 702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27 649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4 947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60426396"/>
                  </a:ext>
                </a:extLst>
              </a:tr>
              <a:tr h="94037">
                <a:tc gridSpan="8">
                  <a:txBody>
                    <a:bodyPr/>
                    <a:lstStyle/>
                    <a:p>
                      <a:pPr algn="ctr" fontAlgn="b"/>
                      <a:r>
                        <a:rPr lang="en-ZA" sz="1400" b="1" i="0" u="none" strike="noStrike">
                          <a:solidFill>
                            <a:srgbClr val="000000"/>
                          </a:solidFill>
                          <a:effectLst/>
                          <a:latin typeface="Calibri" panose="020F0502020204030204" pitchFamily="34" charset="0"/>
                        </a:rPr>
                        <a:t>Total Sexual Offences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5323099"/>
                  </a:ext>
                </a:extLst>
              </a:tr>
              <a:tr h="94037">
                <a:tc>
                  <a:txBody>
                    <a:bodyPr/>
                    <a:lstStyle/>
                    <a:p>
                      <a:pPr algn="l" fontAlgn="ctr"/>
                      <a:r>
                        <a:rPr lang="en-ZA" sz="1400" b="0" i="0" u="none" strike="noStrike">
                          <a:solidFill>
                            <a:srgbClr val="000000"/>
                          </a:solidFill>
                          <a:effectLst/>
                          <a:latin typeface="Calibri" panose="020F0502020204030204" pitchFamily="34" charset="0"/>
                        </a:rPr>
                        <a:t>Rape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21244974"/>
                  </a:ext>
                </a:extLst>
              </a:tr>
              <a:tr h="94037">
                <a:tc>
                  <a:txBody>
                    <a:bodyPr/>
                    <a:lstStyle/>
                    <a:p>
                      <a:pPr algn="l" fontAlgn="ctr"/>
                      <a:r>
                        <a:rPr lang="en-ZA" sz="1400" b="0" i="0" u="none" strike="noStrike">
                          <a:solidFill>
                            <a:srgbClr val="000000"/>
                          </a:solidFill>
                          <a:effectLst/>
                          <a:latin typeface="Calibri" panose="020F0502020204030204" pitchFamily="34" charset="0"/>
                        </a:rPr>
                        <a:t>Sexual Assault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416237406"/>
                  </a:ext>
                </a:extLst>
              </a:tr>
              <a:tr h="94037">
                <a:tc>
                  <a:txBody>
                    <a:bodyPr/>
                    <a:lstStyle/>
                    <a:p>
                      <a:pPr algn="l" fontAlgn="ctr"/>
                      <a:r>
                        <a:rPr lang="en-ZA" sz="1400" b="0" i="0" u="none" strike="noStrike">
                          <a:solidFill>
                            <a:srgbClr val="000000"/>
                          </a:solidFill>
                          <a:effectLst/>
                          <a:latin typeface="Calibri" panose="020F0502020204030204" pitchFamily="34" charset="0"/>
                        </a:rPr>
                        <a:t>Attempted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250153798"/>
                  </a:ext>
                </a:extLst>
              </a:tr>
              <a:tr h="94037">
                <a:tc>
                  <a:txBody>
                    <a:bodyPr/>
                    <a:lstStyle/>
                    <a:p>
                      <a:pPr algn="l" fontAlgn="ctr"/>
                      <a:r>
                        <a:rPr lang="en-ZA" sz="1400" b="0" i="0" u="none" strike="noStrike">
                          <a:solidFill>
                            <a:srgbClr val="000000"/>
                          </a:solidFill>
                          <a:effectLst/>
                          <a:latin typeface="Calibri" panose="020F0502020204030204" pitchFamily="34" charset="0"/>
                        </a:rPr>
                        <a:t>Contact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840629646"/>
                  </a:ext>
                </a:extLst>
              </a:tr>
              <a:tr h="94037">
                <a:tc>
                  <a:txBody>
                    <a:bodyPr/>
                    <a:lstStyle/>
                    <a:p>
                      <a:pPr algn="l" fontAlgn="ctr"/>
                      <a:r>
                        <a:rPr lang="en-ZA" sz="1400" b="1" i="0" u="none" strike="noStrike">
                          <a:solidFill>
                            <a:srgbClr val="000000"/>
                          </a:solidFill>
                          <a:effectLst/>
                          <a:latin typeface="Calibri" panose="020F0502020204030204" pitchFamily="34" charset="0"/>
                        </a:rPr>
                        <a:t>Total Sexual Offences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1 877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1 664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1 815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44680542"/>
                  </a:ext>
                </a:extLst>
              </a:tr>
              <a:tr h="94037">
                <a:tc gridSpan="8">
                  <a:txBody>
                    <a:bodyPr/>
                    <a:lstStyle/>
                    <a:p>
                      <a:pPr algn="ctr" fontAlgn="b"/>
                      <a:r>
                        <a:rPr lang="en-ZA" sz="1400" b="1" i="0" u="none" strike="noStrike">
                          <a:solidFill>
                            <a:srgbClr val="000000"/>
                          </a:solidFill>
                          <a:effectLst/>
                          <a:latin typeface="Calibri" panose="020F0502020204030204" pitchFamily="34" charset="0"/>
                        </a:rPr>
                        <a:t>SOME SUBCATEGORIES OF AGGRAVATED ROBBERY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42122791"/>
                  </a:ext>
                </a:extLst>
              </a:tr>
              <a:tr h="94037">
                <a:tc>
                  <a:txBody>
                    <a:bodyPr/>
                    <a:lstStyle/>
                    <a:p>
                      <a:pPr algn="l" fontAlgn="ctr"/>
                      <a:r>
                        <a:rPr lang="en-ZA" sz="1400" b="0" i="0" u="none" strike="noStrike">
                          <a:solidFill>
                            <a:srgbClr val="000000"/>
                          </a:solidFill>
                          <a:effectLst/>
                          <a:latin typeface="Calibri" panose="020F0502020204030204" pitchFamily="34" charset="0"/>
                        </a:rPr>
                        <a:t>Carjacking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659</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25165176"/>
                  </a:ext>
                </a:extLst>
              </a:tr>
              <a:tr h="94037">
                <a:tc>
                  <a:txBody>
                    <a:bodyPr/>
                    <a:lstStyle/>
                    <a:p>
                      <a:pPr algn="l" fontAlgn="ctr"/>
                      <a:r>
                        <a:rPr lang="en-ZA" sz="1400" b="0" i="0" u="none" strike="noStrike">
                          <a:solidFill>
                            <a:srgbClr val="000000"/>
                          </a:solidFill>
                          <a:effectLst/>
                          <a:latin typeface="Calibri" panose="020F0502020204030204" pitchFamily="34" charset="0"/>
                        </a:rPr>
                        <a:t>Robbery at 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711</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889065830"/>
                  </a:ext>
                </a:extLst>
              </a:tr>
              <a:tr h="94037">
                <a:tc>
                  <a:txBody>
                    <a:bodyPr/>
                    <a:lstStyle/>
                    <a:p>
                      <a:pPr algn="l" fontAlgn="ctr"/>
                      <a:r>
                        <a:rPr lang="en-ZA" sz="1400" b="0" i="0" u="none" strike="noStrike">
                          <a:solidFill>
                            <a:srgbClr val="000000"/>
                          </a:solidFill>
                          <a:effectLst/>
                          <a:latin typeface="Calibri" panose="020F0502020204030204" pitchFamily="34" charset="0"/>
                        </a:rPr>
                        <a:t>Robbery at non-residential premises</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485</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57831119"/>
                  </a:ext>
                </a:extLst>
              </a:tr>
              <a:tr h="88608">
                <a:tc>
                  <a:txBody>
                    <a:bodyPr/>
                    <a:lstStyle/>
                    <a:p>
                      <a:pPr algn="l" fontAlgn="ctr"/>
                      <a:r>
                        <a:rPr lang="en-ZA" sz="1400" b="0" i="0" u="none" strike="noStrike">
                          <a:solidFill>
                            <a:srgbClr val="000000"/>
                          </a:solidFill>
                          <a:effectLst/>
                          <a:latin typeface="Calibri" panose="020F0502020204030204" pitchFamily="34" charset="0"/>
                        </a:rPr>
                        <a:t>Robbery of cash in transit</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672414414"/>
                  </a:ext>
                </a:extLst>
              </a:tr>
              <a:tr h="94037">
                <a:tc>
                  <a:txBody>
                    <a:bodyPr/>
                    <a:lstStyle/>
                    <a:p>
                      <a:pPr algn="l" fontAlgn="ctr"/>
                      <a:r>
                        <a:rPr lang="en-ZA" sz="1400" b="0" i="0" u="none" strike="noStrike">
                          <a:solidFill>
                            <a:srgbClr val="000000"/>
                          </a:solidFill>
                          <a:effectLst/>
                          <a:latin typeface="Calibri" panose="020F0502020204030204" pitchFamily="34" charset="0"/>
                        </a:rPr>
                        <a:t>Bank robbery</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 Count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448602414"/>
                  </a:ext>
                </a:extLst>
              </a:tr>
              <a:tr h="94037">
                <a:tc>
                  <a:txBody>
                    <a:bodyPr/>
                    <a:lstStyle/>
                    <a:p>
                      <a:pPr algn="l" fontAlgn="ctr"/>
                      <a:r>
                        <a:rPr lang="en-ZA" sz="1400" b="0" i="0" u="none" strike="noStrike">
                          <a:solidFill>
                            <a:srgbClr val="000000"/>
                          </a:solidFill>
                          <a:effectLst/>
                          <a:latin typeface="Calibri" panose="020F0502020204030204" pitchFamily="34" charset="0"/>
                        </a:rPr>
                        <a:t>Truck hijacking</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725549189"/>
                  </a:ext>
                </a:extLst>
              </a:tr>
            </a:tbl>
          </a:graphicData>
        </a:graphic>
      </p:graphicFrame>
    </p:spTree>
    <p:extLst>
      <p:ext uri="{BB962C8B-B14F-4D97-AF65-F5344CB8AC3E}">
        <p14:creationId xmlns:p14="http://schemas.microsoft.com/office/powerpoint/2010/main" val="425713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203464"/>
            <a:ext cx="11003280" cy="890768"/>
          </a:xfrm>
        </p:spPr>
        <p:txBody>
          <a:bodyPr>
            <a:normAutofit/>
          </a:bodyPr>
          <a:lstStyle/>
          <a:p>
            <a:r>
              <a:rPr lang="en-ZA" sz="2400" dirty="0" smtClean="0"/>
              <a:t>WESTERN </a:t>
            </a:r>
            <a:r>
              <a:rPr lang="en-ZA" sz="2400" dirty="0"/>
              <a:t>CAPE</a:t>
            </a:r>
            <a:br>
              <a:rPr lang="en-ZA" sz="2400" dirty="0"/>
            </a:br>
            <a:r>
              <a:rPr lang="en-ZA" sz="2400" dirty="0"/>
              <a:t>CRIME SITUATION</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69</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20879609"/>
              </p:ext>
            </p:extLst>
          </p:nvPr>
        </p:nvGraphicFramePr>
        <p:xfrm>
          <a:off x="792480" y="1226312"/>
          <a:ext cx="11125201" cy="5547360"/>
        </p:xfrm>
        <a:graphic>
          <a:graphicData uri="http://schemas.openxmlformats.org/drawingml/2006/table">
            <a:tbl>
              <a:tblPr/>
              <a:tblGrid>
                <a:gridCol w="4181656">
                  <a:extLst>
                    <a:ext uri="{9D8B030D-6E8A-4147-A177-3AD203B41FA5}">
                      <a16:colId xmlns:a16="http://schemas.microsoft.com/office/drawing/2014/main" val="714655293"/>
                    </a:ext>
                  </a:extLst>
                </a:gridCol>
                <a:gridCol w="920629">
                  <a:extLst>
                    <a:ext uri="{9D8B030D-6E8A-4147-A177-3AD203B41FA5}">
                      <a16:colId xmlns:a16="http://schemas.microsoft.com/office/drawing/2014/main" val="3003368415"/>
                    </a:ext>
                  </a:extLst>
                </a:gridCol>
                <a:gridCol w="920629">
                  <a:extLst>
                    <a:ext uri="{9D8B030D-6E8A-4147-A177-3AD203B41FA5}">
                      <a16:colId xmlns:a16="http://schemas.microsoft.com/office/drawing/2014/main" val="1099848197"/>
                    </a:ext>
                  </a:extLst>
                </a:gridCol>
                <a:gridCol w="909538">
                  <a:extLst>
                    <a:ext uri="{9D8B030D-6E8A-4147-A177-3AD203B41FA5}">
                      <a16:colId xmlns:a16="http://schemas.microsoft.com/office/drawing/2014/main" val="1184427136"/>
                    </a:ext>
                  </a:extLst>
                </a:gridCol>
                <a:gridCol w="942815">
                  <a:extLst>
                    <a:ext uri="{9D8B030D-6E8A-4147-A177-3AD203B41FA5}">
                      <a16:colId xmlns:a16="http://schemas.microsoft.com/office/drawing/2014/main" val="1146372603"/>
                    </a:ext>
                  </a:extLst>
                </a:gridCol>
                <a:gridCol w="953906">
                  <a:extLst>
                    <a:ext uri="{9D8B030D-6E8A-4147-A177-3AD203B41FA5}">
                      <a16:colId xmlns:a16="http://schemas.microsoft.com/office/drawing/2014/main" val="196658483"/>
                    </a:ext>
                  </a:extLst>
                </a:gridCol>
                <a:gridCol w="976089">
                  <a:extLst>
                    <a:ext uri="{9D8B030D-6E8A-4147-A177-3AD203B41FA5}">
                      <a16:colId xmlns:a16="http://schemas.microsoft.com/office/drawing/2014/main" val="4151973801"/>
                    </a:ext>
                  </a:extLst>
                </a:gridCol>
                <a:gridCol w="1319939">
                  <a:extLst>
                    <a:ext uri="{9D8B030D-6E8A-4147-A177-3AD203B41FA5}">
                      <a16:colId xmlns:a16="http://schemas.microsoft.com/office/drawing/2014/main" val="3781079494"/>
                    </a:ext>
                  </a:extLst>
                </a:gridCol>
              </a:tblGrid>
              <a:tr h="187857">
                <a:tc>
                  <a:txBody>
                    <a:bodyPr/>
                    <a:lstStyle/>
                    <a:p>
                      <a:pPr algn="ctr" fontAlgn="ctr"/>
                      <a:r>
                        <a:rPr lang="en-ZA" sz="1400" b="1" i="0" u="none" strike="noStrike">
                          <a:solidFill>
                            <a:srgbClr val="000000"/>
                          </a:solidFill>
                          <a:effectLst/>
                          <a:latin typeface="Calibri" panose="020F0502020204030204" pitchFamily="34" charset="0"/>
                        </a:rPr>
                        <a:t>            CRIME CATEGORY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654587311"/>
                  </a:ext>
                </a:extLst>
              </a:tr>
              <a:tr h="94037">
                <a:tc gridSpan="8">
                  <a:txBody>
                    <a:bodyPr/>
                    <a:lstStyle/>
                    <a:p>
                      <a:pPr algn="ctr" fontAlgn="b"/>
                      <a:r>
                        <a:rPr lang="en-ZA" sz="1400" b="1" i="0" u="none" strike="noStrike" dirty="0">
                          <a:solidFill>
                            <a:srgbClr val="000000"/>
                          </a:solidFill>
                          <a:effectLst/>
                          <a:latin typeface="Calibri" panose="020F0502020204030204" pitchFamily="34" charset="0"/>
                        </a:rPr>
                        <a:t>CONTACT-RELATED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12768069"/>
                  </a:ext>
                </a:extLst>
              </a:tr>
              <a:tr h="94037">
                <a:tc>
                  <a:txBody>
                    <a:bodyPr/>
                    <a:lstStyle/>
                    <a:p>
                      <a:pPr algn="l" fontAlgn="ctr"/>
                      <a:r>
                        <a:rPr lang="en-ZA" sz="1400" b="0" i="0" u="none" strike="noStrike">
                          <a:solidFill>
                            <a:srgbClr val="000000"/>
                          </a:solidFill>
                          <a:effectLst/>
                          <a:latin typeface="Calibri" panose="020F0502020204030204" pitchFamily="34" charset="0"/>
                        </a:rPr>
                        <a:t>Arson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21584172"/>
                  </a:ext>
                </a:extLst>
              </a:tr>
              <a:tr h="174826">
                <a:tc>
                  <a:txBody>
                    <a:bodyPr/>
                    <a:lstStyle/>
                    <a:p>
                      <a:pPr algn="l" fontAlgn="ctr"/>
                      <a:r>
                        <a:rPr lang="en-ZA" sz="1400" b="0" i="0" u="none" strike="noStrike">
                          <a:solidFill>
                            <a:srgbClr val="000000"/>
                          </a:solidFill>
                          <a:effectLst/>
                          <a:latin typeface="Calibri" panose="020F0502020204030204" pitchFamily="34" charset="0"/>
                        </a:rPr>
                        <a:t>Malicious damage to property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6 677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6 346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6 952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835855763"/>
                  </a:ext>
                </a:extLst>
              </a:tr>
              <a:tr h="130305">
                <a:tc>
                  <a:txBody>
                    <a:bodyPr/>
                    <a:lstStyle/>
                    <a:p>
                      <a:pPr algn="l" fontAlgn="ctr"/>
                      <a:r>
                        <a:rPr lang="en-ZA" sz="1400" b="1" i="0" u="none" strike="noStrike">
                          <a:solidFill>
                            <a:srgbClr val="000000"/>
                          </a:solidFill>
                          <a:effectLst/>
                          <a:latin typeface="Calibri" panose="020F0502020204030204" pitchFamily="34" charset="0"/>
                        </a:rPr>
                        <a:t>Total Contact-Related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6 267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7 153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91336008"/>
                  </a:ext>
                </a:extLst>
              </a:tr>
              <a:tr h="127699">
                <a:tc gridSpan="8">
                  <a:txBody>
                    <a:bodyPr/>
                    <a:lstStyle/>
                    <a:p>
                      <a:pPr algn="ctr" fontAlgn="b"/>
                      <a:r>
                        <a:rPr lang="en-ZA" sz="1400" b="1" i="0" u="none" strike="noStrike">
                          <a:solidFill>
                            <a:srgbClr val="000000"/>
                          </a:solidFill>
                          <a:effectLst/>
                          <a:latin typeface="Calibri" panose="020F0502020204030204" pitchFamily="34" charset="0"/>
                        </a:rPr>
                        <a:t>PROPERTY-RELATED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12647980"/>
                  </a:ext>
                </a:extLst>
              </a:tr>
              <a:tr h="133129">
                <a:tc>
                  <a:txBody>
                    <a:bodyPr/>
                    <a:lstStyle/>
                    <a:p>
                      <a:pPr algn="l" fontAlgn="ctr"/>
                      <a:r>
                        <a:rPr lang="en-ZA" sz="1400" b="0" i="0" u="none" strike="noStrike">
                          <a:solidFill>
                            <a:srgbClr val="000000"/>
                          </a:solidFill>
                          <a:effectLst/>
                          <a:latin typeface="Calibri" panose="020F0502020204030204" pitchFamily="34" charset="0"/>
                        </a:rPr>
                        <a:t>Burglary at non-residential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2 665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282923413"/>
                  </a:ext>
                </a:extLst>
              </a:tr>
              <a:tr h="120098">
                <a:tc>
                  <a:txBody>
                    <a:bodyPr/>
                    <a:lstStyle/>
                    <a:p>
                      <a:pPr algn="l" fontAlgn="ctr"/>
                      <a:r>
                        <a:rPr lang="en-ZA" sz="1400" b="0" i="0" u="none" strike="noStrike">
                          <a:solidFill>
                            <a:srgbClr val="000000"/>
                          </a:solidFill>
                          <a:effectLst/>
                          <a:latin typeface="Calibri" panose="020F0502020204030204" pitchFamily="34" charset="0"/>
                        </a:rPr>
                        <a:t>Burglary at residential premises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9 767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6 291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7 078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74694998"/>
                  </a:ext>
                </a:extLst>
              </a:tr>
              <a:tr h="94037">
                <a:tc>
                  <a:txBody>
                    <a:bodyPr/>
                    <a:lstStyle/>
                    <a:p>
                      <a:pPr algn="l" fontAlgn="ctr"/>
                      <a:r>
                        <a:rPr lang="en-ZA" sz="1400" b="0" i="0" u="none" strike="noStrike">
                          <a:solidFill>
                            <a:srgbClr val="000000"/>
                          </a:solidFill>
                          <a:effectLst/>
                          <a:latin typeface="Calibri" panose="020F0502020204030204" pitchFamily="34" charset="0"/>
                        </a:rPr>
                        <a:t>Theft of motor vehicle and motorcycle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1 269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64066274"/>
                  </a:ext>
                </a:extLst>
              </a:tr>
              <a:tr h="94037">
                <a:tc>
                  <a:txBody>
                    <a:bodyPr/>
                    <a:lstStyle/>
                    <a:p>
                      <a:pPr algn="l" fontAlgn="ctr"/>
                      <a:r>
                        <a:rPr lang="en-ZA" sz="1400" b="0" i="0" u="none" strike="noStrike">
                          <a:solidFill>
                            <a:srgbClr val="000000"/>
                          </a:solidFill>
                          <a:effectLst/>
                          <a:latin typeface="Calibri" panose="020F0502020204030204" pitchFamily="34" charset="0"/>
                        </a:rPr>
                        <a:t>Theft out of or from motor vehicle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8 526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8 531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6 365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5 354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98195458"/>
                  </a:ext>
                </a:extLst>
              </a:tr>
              <a:tr h="94037">
                <a:tc>
                  <a:txBody>
                    <a:bodyPr/>
                    <a:lstStyle/>
                    <a:p>
                      <a:pPr algn="l" fontAlgn="ctr"/>
                      <a:r>
                        <a:rPr lang="en-ZA" sz="1400" b="0" i="0" u="none" strike="noStrike">
                          <a:solidFill>
                            <a:srgbClr val="000000"/>
                          </a:solidFill>
                          <a:effectLst/>
                          <a:latin typeface="Calibri" panose="020F0502020204030204" pitchFamily="34" charset="0"/>
                        </a:rPr>
                        <a:t>Stock-theft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85940847"/>
                  </a:ext>
                </a:extLst>
              </a:tr>
              <a:tr h="94037">
                <a:tc>
                  <a:txBody>
                    <a:bodyPr/>
                    <a:lstStyle/>
                    <a:p>
                      <a:pPr algn="l" fontAlgn="ctr"/>
                      <a:r>
                        <a:rPr lang="en-ZA" sz="1400" b="1" i="0" u="none" strike="noStrike">
                          <a:solidFill>
                            <a:srgbClr val="000000"/>
                          </a:solidFill>
                          <a:effectLst/>
                          <a:latin typeface="Calibri" panose="020F0502020204030204" pitchFamily="34" charset="0"/>
                        </a:rPr>
                        <a:t>Total Property-Related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23 011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22 638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17 756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15 065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17 226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127810814"/>
                  </a:ext>
                </a:extLst>
              </a:tr>
              <a:tr h="94037">
                <a:tc gridSpan="8">
                  <a:txBody>
                    <a:bodyPr/>
                    <a:lstStyle/>
                    <a:p>
                      <a:pPr algn="ctr" fontAlgn="b"/>
                      <a:r>
                        <a:rPr lang="en-ZA" sz="1400" b="1" i="0" u="none" strike="noStrike">
                          <a:solidFill>
                            <a:srgbClr val="000000"/>
                          </a:solidFill>
                          <a:effectLst/>
                          <a:latin typeface="Calibri" panose="020F0502020204030204" pitchFamily="34" charset="0"/>
                        </a:rPr>
                        <a:t>OTHER SERIOUS CRIMES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65525300"/>
                  </a:ext>
                </a:extLst>
              </a:tr>
              <a:tr h="94037">
                <a:tc>
                  <a:txBody>
                    <a:bodyPr/>
                    <a:lstStyle/>
                    <a:p>
                      <a:pPr algn="l" fontAlgn="ctr"/>
                      <a:r>
                        <a:rPr lang="en-ZA" sz="1400" b="0" i="0" u="none" strike="noStrike">
                          <a:solidFill>
                            <a:srgbClr val="000000"/>
                          </a:solidFill>
                          <a:effectLst/>
                          <a:latin typeface="Calibri" panose="020F0502020204030204" pitchFamily="34" charset="0"/>
                        </a:rPr>
                        <a:t>All theft not mentioned elsewhere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19 633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17 091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13 234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13 541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16 381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75245987"/>
                  </a:ext>
                </a:extLst>
              </a:tr>
              <a:tr h="94037">
                <a:tc>
                  <a:txBody>
                    <a:bodyPr/>
                    <a:lstStyle/>
                    <a:p>
                      <a:pPr algn="l" fontAlgn="ctr"/>
                      <a:r>
                        <a:rPr lang="en-ZA" sz="1400" b="0" i="0" u="none" strike="noStrike">
                          <a:solidFill>
                            <a:srgbClr val="000000"/>
                          </a:solidFill>
                          <a:effectLst/>
                          <a:latin typeface="Calibri" panose="020F0502020204030204" pitchFamily="34" charset="0"/>
                        </a:rPr>
                        <a:t>Commercial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3 443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22753777"/>
                  </a:ext>
                </a:extLst>
              </a:tr>
              <a:tr h="94037">
                <a:tc>
                  <a:txBody>
                    <a:bodyPr/>
                    <a:lstStyle/>
                    <a:p>
                      <a:pPr algn="l" fontAlgn="ctr"/>
                      <a:r>
                        <a:rPr lang="en-ZA" sz="1400" b="0" i="0" u="none" strike="noStrike">
                          <a:solidFill>
                            <a:srgbClr val="000000"/>
                          </a:solidFill>
                          <a:effectLst/>
                          <a:latin typeface="Calibri" panose="020F0502020204030204" pitchFamily="34" charset="0"/>
                        </a:rPr>
                        <a:t>Shoplifting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989133188"/>
                  </a:ext>
                </a:extLst>
              </a:tr>
              <a:tr h="94037">
                <a:tc>
                  <a:txBody>
                    <a:bodyPr/>
                    <a:lstStyle/>
                    <a:p>
                      <a:pPr algn="l" fontAlgn="ctr"/>
                      <a:r>
                        <a:rPr lang="en-ZA" sz="1400" b="1" i="0" u="none" strike="noStrike">
                          <a:solidFill>
                            <a:srgbClr val="000000"/>
                          </a:solidFill>
                          <a:effectLst/>
                          <a:latin typeface="Calibri" panose="020F0502020204030204" pitchFamily="34" charset="0"/>
                        </a:rPr>
                        <a:t>Total Other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26 365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24 123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19 952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20 105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24 845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4 740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11407984"/>
                  </a:ext>
                </a:extLst>
              </a:tr>
              <a:tr h="94037">
                <a:tc>
                  <a:txBody>
                    <a:bodyPr/>
                    <a:lstStyle/>
                    <a:p>
                      <a:pPr algn="l" fontAlgn="ctr"/>
                      <a:r>
                        <a:rPr lang="en-ZA" sz="1400" b="1" i="0" u="none" strike="noStrike">
                          <a:solidFill>
                            <a:srgbClr val="000000"/>
                          </a:solidFill>
                          <a:effectLst/>
                          <a:latin typeface="Calibri" panose="020F0502020204030204" pitchFamily="34" charset="0"/>
                        </a:rPr>
                        <a:t>Total 17 Community Reported Serious Crimes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83 795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82 257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68 492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64 139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76 873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12 734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95704598"/>
                  </a:ext>
                </a:extLst>
              </a:tr>
              <a:tr h="94037">
                <a:tc gridSpan="8">
                  <a:txBody>
                    <a:bodyPr/>
                    <a:lstStyle/>
                    <a:p>
                      <a:pPr algn="ctr" fontAlgn="b"/>
                      <a:r>
                        <a:rPr lang="en-ZA" sz="1400" b="1" i="0" u="none" strike="noStrike">
                          <a:solidFill>
                            <a:srgbClr val="000000"/>
                          </a:solidFill>
                          <a:effectLst/>
                          <a:latin typeface="Calibri" panose="020F0502020204030204" pitchFamily="34" charset="0"/>
                        </a:rPr>
                        <a:t>CRIME DETECTED AS A RESULT OF POLICE ACTION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18141637"/>
                  </a:ext>
                </a:extLst>
              </a:tr>
              <a:tr h="94037">
                <a:tc>
                  <a:txBody>
                    <a:bodyPr/>
                    <a:lstStyle/>
                    <a:p>
                      <a:pPr algn="l" fontAlgn="ctr"/>
                      <a:r>
                        <a:rPr lang="en-ZA" sz="1400" b="0" i="0" u="none" strike="noStrike">
                          <a:solidFill>
                            <a:srgbClr val="000000"/>
                          </a:solidFill>
                          <a:effectLst/>
                          <a:latin typeface="Calibri" panose="020F0502020204030204" pitchFamily="34" charset="0"/>
                        </a:rPr>
                        <a:t>Illegal possession of firearms and ammunition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376"/>
                    </a:solidFill>
                  </a:tcPr>
                </a:tc>
                <a:extLst>
                  <a:ext uri="{0D108BD9-81ED-4DB2-BD59-A6C34878D82A}">
                    <a16:rowId xmlns:a16="http://schemas.microsoft.com/office/drawing/2014/main" val="347278217"/>
                  </a:ext>
                </a:extLst>
              </a:tr>
              <a:tr h="94037">
                <a:tc>
                  <a:txBody>
                    <a:bodyPr/>
                    <a:lstStyle/>
                    <a:p>
                      <a:pPr algn="l" fontAlgn="ctr"/>
                      <a:r>
                        <a:rPr lang="en-ZA" sz="1400" b="0" i="0" u="none" strike="noStrike">
                          <a:solidFill>
                            <a:srgbClr val="000000"/>
                          </a:solidFill>
                          <a:effectLst/>
                          <a:latin typeface="Calibri" panose="020F0502020204030204" pitchFamily="34" charset="0"/>
                        </a:rPr>
                        <a:t>Drug-related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25 137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15 116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15 854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570671232"/>
                  </a:ext>
                </a:extLst>
              </a:tr>
              <a:tr h="94037">
                <a:tc>
                  <a:txBody>
                    <a:bodyPr/>
                    <a:lstStyle/>
                    <a:p>
                      <a:pPr algn="l" fontAlgn="ctr"/>
                      <a:r>
                        <a:rPr lang="en-ZA" sz="1400" b="0" i="0" u="none" strike="noStrike">
                          <a:solidFill>
                            <a:srgbClr val="000000"/>
                          </a:solidFill>
                          <a:effectLst/>
                          <a:latin typeface="Calibri" panose="020F0502020204030204" pitchFamily="34" charset="0"/>
                        </a:rPr>
                        <a:t>Driving under the influence of alcohol or drugs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3 545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845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491875369"/>
                  </a:ext>
                </a:extLst>
              </a:tr>
              <a:tr h="94037">
                <a:tc>
                  <a:txBody>
                    <a:bodyPr/>
                    <a:lstStyle/>
                    <a:p>
                      <a:pPr algn="l" fontAlgn="ctr"/>
                      <a:r>
                        <a:rPr lang="en-ZA" sz="1400" b="0" i="0" u="none" strike="noStrike">
                          <a:solidFill>
                            <a:srgbClr val="000000"/>
                          </a:solidFill>
                          <a:effectLst/>
                          <a:latin typeface="Calibri" panose="020F0502020204030204" pitchFamily="34" charset="0"/>
                        </a:rPr>
                        <a:t>Sexual offences detected as a result of police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376"/>
                    </a:solidFill>
                  </a:tcPr>
                </a:tc>
                <a:extLst>
                  <a:ext uri="{0D108BD9-81ED-4DB2-BD59-A6C34878D82A}">
                    <a16:rowId xmlns:a16="http://schemas.microsoft.com/office/drawing/2014/main" val="2572984041"/>
                  </a:ext>
                </a:extLst>
              </a:tr>
              <a:tr h="94037">
                <a:tc>
                  <a:txBody>
                    <a:bodyPr/>
                    <a:lstStyle/>
                    <a:p>
                      <a:pPr algn="l" fontAlgn="ctr"/>
                      <a:r>
                        <a:rPr lang="en-ZA" sz="1400" b="1" i="0" u="none" strike="noStrike">
                          <a:solidFill>
                            <a:srgbClr val="000000"/>
                          </a:solidFill>
                          <a:effectLst/>
                          <a:latin typeface="Calibri" panose="020F0502020204030204" pitchFamily="34" charset="0"/>
                        </a:rPr>
                        <a:t>Total crime detected as a result of police action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29 737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19 528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12 316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14 469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18 775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4 306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29,8%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091906012"/>
                  </a:ext>
                </a:extLst>
              </a:tr>
            </a:tbl>
          </a:graphicData>
        </a:graphic>
      </p:graphicFrame>
    </p:spTree>
    <p:extLst>
      <p:ext uri="{BB962C8B-B14F-4D97-AF65-F5344CB8AC3E}">
        <p14:creationId xmlns:p14="http://schemas.microsoft.com/office/powerpoint/2010/main" val="114209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905" y="408502"/>
            <a:ext cx="11004803" cy="940556"/>
          </a:xfrm>
        </p:spPr>
        <p:txBody>
          <a:bodyPr>
            <a:normAutofit/>
          </a:bodyPr>
          <a:lstStyle/>
          <a:p>
            <a:r>
              <a:rPr lang="en-ZA" sz="2400" dirty="0"/>
              <a:t>17 COMMUNITY-REPORTED SERIOUS CRIMES </a:t>
            </a:r>
            <a:r>
              <a:rPr lang="en-ZA" sz="2400" dirty="0" smtClean="0"/>
              <a:t/>
            </a:r>
            <a:br>
              <a:rPr lang="en-ZA" sz="2400" dirty="0" smtClean="0"/>
            </a:br>
            <a:r>
              <a:rPr lang="en-ZA" sz="2400" dirty="0" smtClean="0"/>
              <a:t>TREND </a:t>
            </a:r>
            <a:r>
              <a:rPr lang="en-ZA" sz="2400" dirty="0"/>
              <a:t>OVER </a:t>
            </a:r>
            <a:r>
              <a:rPr lang="en-ZA" sz="2400" dirty="0" smtClean="0"/>
              <a:t>THREE-MONTHs </a:t>
            </a:r>
            <a:r>
              <a:rPr lang="en-ZA" sz="2400" dirty="0"/>
              <a:t>PERIOD</a:t>
            </a:r>
          </a:p>
        </p:txBody>
      </p:sp>
      <p:sp>
        <p:nvSpPr>
          <p:cNvPr id="4" name="Slide Number Placeholder 3"/>
          <p:cNvSpPr>
            <a:spLocks noGrp="1"/>
          </p:cNvSpPr>
          <p:nvPr>
            <p:ph type="sldNum" sz="quarter" idx="12"/>
          </p:nvPr>
        </p:nvSpPr>
        <p:spPr>
          <a:xfrm>
            <a:off x="10058400" y="6492875"/>
            <a:ext cx="2133600" cy="365125"/>
          </a:xfrm>
        </p:spPr>
        <p:txBody>
          <a:bodyPr/>
          <a:lstStyle/>
          <a:p>
            <a:fld id="{8BCE3E3E-AAEA-2C4F-AAAF-D5D0D3B13C3A}" type="slidenum">
              <a:rPr lang="en-US" smtClean="0">
                <a:solidFill>
                  <a:prstClr val="black">
                    <a:tint val="75000"/>
                  </a:prstClr>
                </a:solidFill>
              </a:rPr>
              <a:pPr/>
              <a:t>7</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956945" y="1209964"/>
            <a:ext cx="11042015" cy="5526116"/>
          </a:xfrm>
          <a:prstGeom prst="rect">
            <a:avLst/>
          </a:prstGeom>
        </p:spPr>
      </p:pic>
    </p:spTree>
    <p:extLst>
      <p:ext uri="{BB962C8B-B14F-4D97-AF65-F5344CB8AC3E}">
        <p14:creationId xmlns:p14="http://schemas.microsoft.com/office/powerpoint/2010/main" val="413584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95000"/>
            </a:schemeClr>
          </a:solidFill>
        </p:spPr>
        <p:txBody>
          <a:bodyPr/>
          <a:lstStyle/>
          <a:p>
            <a:pPr marL="0" indent="0" algn="ctr">
              <a:buNone/>
            </a:pPr>
            <a:endParaRPr lang="en-ZA" dirty="0"/>
          </a:p>
          <a:p>
            <a:pPr marL="0" indent="0" algn="ctr">
              <a:buNone/>
            </a:pPr>
            <a:endParaRPr lang="en-ZA" dirty="0"/>
          </a:p>
          <a:p>
            <a:pPr marL="0" indent="0" algn="ctr">
              <a:buNone/>
            </a:pPr>
            <a:endParaRPr lang="en-ZA" dirty="0"/>
          </a:p>
          <a:p>
            <a:pPr marL="0" indent="0" algn="ctr">
              <a:buNone/>
            </a:pPr>
            <a:r>
              <a:rPr lang="en-ZA" sz="6000" dirty="0"/>
              <a:t>Thank you</a:t>
            </a:r>
          </a:p>
        </p:txBody>
      </p:sp>
      <p:sp>
        <p:nvSpPr>
          <p:cNvPr id="4" name="Slide Number Placeholder 3"/>
          <p:cNvSpPr>
            <a:spLocks noGrp="1"/>
          </p:cNvSpPr>
          <p:nvPr>
            <p:ph type="sldNum" sz="quarter" idx="12"/>
          </p:nvPr>
        </p:nvSpPr>
        <p:spPr/>
        <p:txBody>
          <a:bodyPr/>
          <a:lstStyle/>
          <a:p>
            <a:fld id="{8BCE3E3E-AAEA-2C4F-AAAF-D5D0D3B13C3A}" type="slidenum">
              <a:rPr lang="en-US" smtClean="0">
                <a:solidFill>
                  <a:prstClr val="black">
                    <a:tint val="75000"/>
                  </a:prstClr>
                </a:solidFill>
              </a:rPr>
              <a:pPr/>
              <a:t>70</a:t>
            </a:fld>
            <a:endParaRPr lang="en-US" dirty="0">
              <a:solidFill>
                <a:prstClr val="black">
                  <a:tint val="75000"/>
                </a:prstClr>
              </a:solidFill>
            </a:endParaRPr>
          </a:p>
        </p:txBody>
      </p:sp>
      <p:sp>
        <p:nvSpPr>
          <p:cNvPr id="2" name="Rectangle 1"/>
          <p:cNvSpPr/>
          <p:nvPr/>
        </p:nvSpPr>
        <p:spPr>
          <a:xfrm>
            <a:off x="3647728" y="404664"/>
            <a:ext cx="5256584"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a:solidFill>
                  <a:schemeClr val="tx1"/>
                </a:solidFill>
              </a:rPr>
              <a:t>THE END</a:t>
            </a:r>
          </a:p>
        </p:txBody>
      </p:sp>
    </p:spTree>
    <p:extLst>
      <p:ext uri="{BB962C8B-B14F-4D97-AF65-F5344CB8AC3E}">
        <p14:creationId xmlns:p14="http://schemas.microsoft.com/office/powerpoint/2010/main" val="1980683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174372"/>
            <a:ext cx="11219688" cy="868774"/>
          </a:xfrm>
        </p:spPr>
        <p:txBody>
          <a:bodyPr>
            <a:noAutofit/>
          </a:bodyPr>
          <a:lstStyle/>
          <a:p>
            <a:r>
              <a:rPr lang="en-ZA" sz="2400" dirty="0"/>
              <a:t>17 COMMUNITY-REPORTED SERIOUS CRIMES </a:t>
            </a:r>
            <a:br>
              <a:rPr lang="en-ZA" sz="2400" dirty="0"/>
            </a:br>
            <a:r>
              <a:rPr lang="en-ZA" sz="2400" dirty="0"/>
              <a:t>TOP 30 </a:t>
            </a:r>
            <a:r>
              <a:rPr lang="en-ZA" sz="2400" dirty="0" smtClean="0"/>
              <a:t>STATIONS </a:t>
            </a:r>
            <a:r>
              <a:rPr lang="en-ZA" sz="2400" dirty="0">
                <a:solidFill>
                  <a:schemeClr val="accent6">
                    <a:lumMod val="50000"/>
                  </a:schemeClr>
                </a:solidFill>
                <a:latin typeface="Arial" panose="020B0604020202020204" pitchFamily="34" charset="0"/>
              </a:rPr>
              <a:t>(Volume)</a:t>
            </a:r>
            <a:endParaRPr lang="en-ZA" sz="2400" dirty="0"/>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8</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33239287"/>
              </p:ext>
            </p:extLst>
          </p:nvPr>
        </p:nvGraphicFramePr>
        <p:xfrm>
          <a:off x="768096" y="1223036"/>
          <a:ext cx="11219688" cy="5532120"/>
        </p:xfrm>
        <a:graphic>
          <a:graphicData uri="http://schemas.openxmlformats.org/drawingml/2006/table">
            <a:tbl>
              <a:tblPr/>
              <a:tblGrid>
                <a:gridCol w="725283">
                  <a:extLst>
                    <a:ext uri="{9D8B030D-6E8A-4147-A177-3AD203B41FA5}">
                      <a16:colId xmlns:a16="http://schemas.microsoft.com/office/drawing/2014/main" val="1301987384"/>
                    </a:ext>
                  </a:extLst>
                </a:gridCol>
                <a:gridCol w="2027832">
                  <a:extLst>
                    <a:ext uri="{9D8B030D-6E8A-4147-A177-3AD203B41FA5}">
                      <a16:colId xmlns:a16="http://schemas.microsoft.com/office/drawing/2014/main" val="2382489815"/>
                    </a:ext>
                  </a:extLst>
                </a:gridCol>
                <a:gridCol w="1465367">
                  <a:extLst>
                    <a:ext uri="{9D8B030D-6E8A-4147-A177-3AD203B41FA5}">
                      <a16:colId xmlns:a16="http://schemas.microsoft.com/office/drawing/2014/main" val="1181782987"/>
                    </a:ext>
                  </a:extLst>
                </a:gridCol>
                <a:gridCol w="1021318">
                  <a:extLst>
                    <a:ext uri="{9D8B030D-6E8A-4147-A177-3AD203B41FA5}">
                      <a16:colId xmlns:a16="http://schemas.microsoft.com/office/drawing/2014/main" val="373137449"/>
                    </a:ext>
                  </a:extLst>
                </a:gridCol>
                <a:gridCol w="962111">
                  <a:extLst>
                    <a:ext uri="{9D8B030D-6E8A-4147-A177-3AD203B41FA5}">
                      <a16:colId xmlns:a16="http://schemas.microsoft.com/office/drawing/2014/main" val="3374659409"/>
                    </a:ext>
                  </a:extLst>
                </a:gridCol>
                <a:gridCol w="947309">
                  <a:extLst>
                    <a:ext uri="{9D8B030D-6E8A-4147-A177-3AD203B41FA5}">
                      <a16:colId xmlns:a16="http://schemas.microsoft.com/office/drawing/2014/main" val="4138093250"/>
                    </a:ext>
                  </a:extLst>
                </a:gridCol>
                <a:gridCol w="932508">
                  <a:extLst>
                    <a:ext uri="{9D8B030D-6E8A-4147-A177-3AD203B41FA5}">
                      <a16:colId xmlns:a16="http://schemas.microsoft.com/office/drawing/2014/main" val="1475787008"/>
                    </a:ext>
                  </a:extLst>
                </a:gridCol>
                <a:gridCol w="1021318">
                  <a:extLst>
                    <a:ext uri="{9D8B030D-6E8A-4147-A177-3AD203B41FA5}">
                      <a16:colId xmlns:a16="http://schemas.microsoft.com/office/drawing/2014/main" val="1546149171"/>
                    </a:ext>
                  </a:extLst>
                </a:gridCol>
                <a:gridCol w="814093">
                  <a:extLst>
                    <a:ext uri="{9D8B030D-6E8A-4147-A177-3AD203B41FA5}">
                      <a16:colId xmlns:a16="http://schemas.microsoft.com/office/drawing/2014/main" val="2520415751"/>
                    </a:ext>
                  </a:extLst>
                </a:gridCol>
                <a:gridCol w="1302549">
                  <a:extLst>
                    <a:ext uri="{9D8B030D-6E8A-4147-A177-3AD203B41FA5}">
                      <a16:colId xmlns:a16="http://schemas.microsoft.com/office/drawing/2014/main" val="4119809152"/>
                    </a:ext>
                  </a:extLst>
                </a:gridCol>
              </a:tblGrid>
              <a:tr h="42025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July to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2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95321639"/>
                  </a:ext>
                </a:extLst>
              </a:tr>
              <a:tr h="140085">
                <a:tc>
                  <a:txBody>
                    <a:bodyPr/>
                    <a:lstStyle/>
                    <a:p>
                      <a:pPr algn="ctr" fontAlgn="b"/>
                      <a:r>
                        <a:rPr lang="en-ZA" sz="110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CAPE TOWN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3 200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3 028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2 887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1 273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78,9%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529513004"/>
                  </a:ext>
                </a:extLst>
              </a:tr>
              <a:tr h="140085">
                <a:tc>
                  <a:txBody>
                    <a:bodyPr/>
                    <a:lstStyle/>
                    <a:p>
                      <a:pPr algn="ctr" fontAlgn="b"/>
                      <a:r>
                        <a:rPr lang="en-ZA" sz="110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HONEYDEW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2 616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1 849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78211408"/>
                  </a:ext>
                </a:extLst>
              </a:tr>
              <a:tr h="140085">
                <a:tc>
                  <a:txBody>
                    <a:bodyPr/>
                    <a:lstStyle/>
                    <a:p>
                      <a:pPr algn="ctr" fontAlgn="b"/>
                      <a:r>
                        <a:rPr lang="en-ZA" sz="110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DURBAN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2 495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1 816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64361501"/>
                  </a:ext>
                </a:extLst>
              </a:tr>
              <a:tr h="140085">
                <a:tc>
                  <a:txBody>
                    <a:bodyPr/>
                    <a:lstStyle/>
                    <a:p>
                      <a:pPr algn="ctr" fontAlgn="b"/>
                      <a:r>
                        <a:rPr lang="en-ZA" sz="110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JHB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3 237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1 841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70852899"/>
                  </a:ext>
                </a:extLst>
              </a:tr>
              <a:tr h="140085">
                <a:tc>
                  <a:txBody>
                    <a:bodyPr/>
                    <a:lstStyle/>
                    <a:p>
                      <a:pPr algn="ctr" fontAlgn="b"/>
                      <a:r>
                        <a:rPr lang="en-ZA" sz="110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MITCHELLS PLAIN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2 797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49390223"/>
                  </a:ext>
                </a:extLst>
              </a:tr>
              <a:tr h="140085">
                <a:tc>
                  <a:txBody>
                    <a:bodyPr/>
                    <a:lstStyle/>
                    <a:p>
                      <a:pPr algn="ctr" fontAlgn="b"/>
                      <a:r>
                        <a:rPr lang="en-ZA" sz="110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PARK ROAD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FREE 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181000582"/>
                  </a:ext>
                </a:extLst>
              </a:tr>
              <a:tr h="140085">
                <a:tc>
                  <a:txBody>
                    <a:bodyPr/>
                    <a:lstStyle/>
                    <a:p>
                      <a:pPr algn="ctr" fontAlgn="b"/>
                      <a:r>
                        <a:rPr lang="en-ZA" sz="110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RUSTENBURG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1 761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1 843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1 969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83342094"/>
                  </a:ext>
                </a:extLst>
              </a:tr>
              <a:tr h="140085">
                <a:tc>
                  <a:txBody>
                    <a:bodyPr/>
                    <a:lstStyle/>
                    <a:p>
                      <a:pPr algn="ctr" fontAlgn="b"/>
                      <a:r>
                        <a:rPr lang="en-ZA" sz="110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MIDRAND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14517932"/>
                  </a:ext>
                </a:extLst>
              </a:tr>
              <a:tr h="140085">
                <a:tc>
                  <a:txBody>
                    <a:bodyPr/>
                    <a:lstStyle/>
                    <a:p>
                      <a:pPr algn="ctr" fontAlgn="b"/>
                      <a:r>
                        <a:rPr lang="en-ZA" sz="110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BROOKLYN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2338074"/>
                  </a:ext>
                </a:extLst>
              </a:tr>
              <a:tr h="140085">
                <a:tc>
                  <a:txBody>
                    <a:bodyPr/>
                    <a:lstStyle/>
                    <a:p>
                      <a:pPr algn="ctr" fontAlgn="b"/>
                      <a:r>
                        <a:rPr lang="en-ZA" sz="110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RANDFONTEIN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1 706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026104139"/>
                  </a:ext>
                </a:extLst>
              </a:tr>
              <a:tr h="140085">
                <a:tc>
                  <a:txBody>
                    <a:bodyPr/>
                    <a:lstStyle/>
                    <a:p>
                      <a:pPr algn="ctr" fontAlgn="b"/>
                      <a:r>
                        <a:rPr lang="en-ZA" sz="110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MFULENI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60618121"/>
                  </a:ext>
                </a:extLst>
              </a:tr>
              <a:tr h="140085">
                <a:tc>
                  <a:txBody>
                    <a:bodyPr/>
                    <a:lstStyle/>
                    <a:p>
                      <a:pPr algn="ctr" fontAlgn="b"/>
                      <a:r>
                        <a:rPr lang="en-ZA" sz="110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STELLENBOSCH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1 758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30034471"/>
                  </a:ext>
                </a:extLst>
              </a:tr>
              <a:tr h="140085">
                <a:tc>
                  <a:txBody>
                    <a:bodyPr/>
                    <a:lstStyle/>
                    <a:p>
                      <a:pPr algn="ctr" fontAlgn="b"/>
                      <a:r>
                        <a:rPr lang="en-ZA" sz="110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PHOENIX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260638476"/>
                  </a:ext>
                </a:extLst>
              </a:tr>
              <a:tr h="140085">
                <a:tc>
                  <a:txBody>
                    <a:bodyPr/>
                    <a:lstStyle/>
                    <a:p>
                      <a:pPr algn="ctr" fontAlgn="b"/>
                      <a:r>
                        <a:rPr lang="en-ZA" sz="110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WORCESTER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8232424"/>
                  </a:ext>
                </a:extLst>
              </a:tr>
              <a:tr h="140085">
                <a:tc>
                  <a:txBody>
                    <a:bodyPr/>
                    <a:lstStyle/>
                    <a:p>
                      <a:pPr algn="ctr" fontAlgn="b"/>
                      <a:r>
                        <a:rPr lang="en-ZA" sz="110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PINETOWN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1 923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1 775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1 777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96465228"/>
                  </a:ext>
                </a:extLst>
              </a:tr>
              <a:tr h="140085">
                <a:tc>
                  <a:txBody>
                    <a:bodyPr/>
                    <a:lstStyle/>
                    <a:p>
                      <a:pPr algn="ctr" fontAlgn="b"/>
                      <a:r>
                        <a:rPr lang="en-ZA" sz="110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KRAAIFONTEIN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1 934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1 393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13023904"/>
                  </a:ext>
                </a:extLst>
              </a:tr>
              <a:tr h="140085">
                <a:tc>
                  <a:txBody>
                    <a:bodyPr/>
                    <a:lstStyle/>
                    <a:p>
                      <a:pPr algn="ctr" fontAlgn="b"/>
                      <a:r>
                        <a:rPr lang="en-ZA" sz="110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NYANGA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1 963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296053768"/>
                  </a:ext>
                </a:extLst>
              </a:tr>
              <a:tr h="140085">
                <a:tc>
                  <a:txBody>
                    <a:bodyPr/>
                    <a:lstStyle/>
                    <a:p>
                      <a:pPr algn="ctr" fontAlgn="b"/>
                      <a:r>
                        <a:rPr lang="en-ZA" sz="110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TEMBISA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1 258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1 336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1 252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218932499"/>
                  </a:ext>
                </a:extLst>
              </a:tr>
              <a:tr h="140085">
                <a:tc>
                  <a:txBody>
                    <a:bodyPr/>
                    <a:lstStyle/>
                    <a:p>
                      <a:pPr algn="ctr" fontAlgn="b"/>
                      <a:r>
                        <a:rPr lang="en-ZA" sz="110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PRETORIA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2 218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90780451"/>
                  </a:ext>
                </a:extLst>
              </a:tr>
              <a:tr h="140085">
                <a:tc>
                  <a:txBody>
                    <a:bodyPr/>
                    <a:lstStyle/>
                    <a:p>
                      <a:pPr algn="ctr" fontAlgn="b"/>
                      <a:r>
                        <a:rPr lang="en-ZA" sz="110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1 276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702761181"/>
                  </a:ext>
                </a:extLst>
              </a:tr>
              <a:tr h="140085">
                <a:tc>
                  <a:txBody>
                    <a:bodyPr/>
                    <a:lstStyle/>
                    <a:p>
                      <a:pPr algn="ctr" fontAlgn="b"/>
                      <a:r>
                        <a:rPr lang="en-ZA" sz="110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THOHOYANDOU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1 027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1 084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44,6%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44648764"/>
                  </a:ext>
                </a:extLst>
              </a:tr>
              <a:tr h="140085">
                <a:tc>
                  <a:txBody>
                    <a:bodyPr/>
                    <a:lstStyle/>
                    <a:p>
                      <a:pPr algn="ctr" fontAlgn="b"/>
                      <a:r>
                        <a:rPr lang="en-ZA" sz="110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DELFT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1 856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634555688"/>
                  </a:ext>
                </a:extLst>
              </a:tr>
              <a:tr h="140085">
                <a:tc>
                  <a:txBody>
                    <a:bodyPr/>
                    <a:lstStyle/>
                    <a:p>
                      <a:pPr algn="ctr" fontAlgn="b"/>
                      <a:r>
                        <a:rPr lang="en-ZA" sz="110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IVORY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975288668"/>
                  </a:ext>
                </a:extLst>
              </a:tr>
              <a:tr h="140085">
                <a:tc>
                  <a:txBody>
                    <a:bodyPr/>
                    <a:lstStyle/>
                    <a:p>
                      <a:pPr algn="ctr" fontAlgn="b"/>
                      <a:r>
                        <a:rPr lang="en-ZA" sz="110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EMPANGENI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1 371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06520889"/>
                  </a:ext>
                </a:extLst>
              </a:tr>
              <a:tr h="140085">
                <a:tc>
                  <a:txBody>
                    <a:bodyPr/>
                    <a:lstStyle/>
                    <a:p>
                      <a:pPr algn="ctr" fontAlgn="b"/>
                      <a:r>
                        <a:rPr lang="en-ZA" sz="110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SUNNYSIDE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1 946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18190491"/>
                  </a:ext>
                </a:extLst>
              </a:tr>
              <a:tr h="140085">
                <a:tc>
                  <a:txBody>
                    <a:bodyPr/>
                    <a:lstStyle/>
                    <a:p>
                      <a:pPr algn="ctr" fontAlgn="b"/>
                      <a:r>
                        <a:rPr lang="en-ZA" sz="110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ROODEPOORT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1 194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45453360"/>
                  </a:ext>
                </a:extLst>
              </a:tr>
              <a:tr h="140085">
                <a:tc>
                  <a:txBody>
                    <a:bodyPr/>
                    <a:lstStyle/>
                    <a:p>
                      <a:pPr algn="ctr" fontAlgn="b"/>
                      <a:r>
                        <a:rPr lang="en-ZA" sz="110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KIMBERLEY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264454252"/>
                  </a:ext>
                </a:extLst>
              </a:tr>
              <a:tr h="140085">
                <a:tc>
                  <a:txBody>
                    <a:bodyPr/>
                    <a:lstStyle/>
                    <a:p>
                      <a:pPr algn="ctr" fontAlgn="b"/>
                      <a:r>
                        <a:rPr lang="en-ZA" sz="110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 LONDON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1 194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81856749"/>
                  </a:ext>
                </a:extLst>
              </a:tr>
              <a:tr h="140085">
                <a:tc>
                  <a:txBody>
                    <a:bodyPr/>
                    <a:lstStyle/>
                    <a:p>
                      <a:pPr algn="ctr" fontAlgn="b"/>
                      <a:r>
                        <a:rPr lang="en-ZA" sz="110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PLESSISLAER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5108723"/>
                  </a:ext>
                </a:extLst>
              </a:tr>
              <a:tr h="140085">
                <a:tc>
                  <a:txBody>
                    <a:bodyPr/>
                    <a:lstStyle/>
                    <a:p>
                      <a:pPr algn="ctr" fontAlgn="b"/>
                      <a:r>
                        <a:rPr lang="en-ZA" sz="110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ALEXANDRA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1 319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1 422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1 517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161697907"/>
                  </a:ext>
                </a:extLst>
              </a:tr>
            </a:tbl>
          </a:graphicData>
        </a:graphic>
      </p:graphicFrame>
    </p:spTree>
    <p:extLst>
      <p:ext uri="{BB962C8B-B14F-4D97-AF65-F5344CB8AC3E}">
        <p14:creationId xmlns:p14="http://schemas.microsoft.com/office/powerpoint/2010/main" val="1720914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04" y="558103"/>
            <a:ext cx="11097560" cy="950751"/>
          </a:xfrm>
        </p:spPr>
        <p:txBody>
          <a:bodyPr>
            <a:noAutofit/>
          </a:bodyPr>
          <a:lstStyle/>
          <a:p>
            <a:r>
              <a:rPr lang="en-ZA" sz="2400" dirty="0"/>
              <a:t>CONTACT </a:t>
            </a:r>
            <a:r>
              <a:rPr lang="en-ZA" sz="2400" dirty="0" smtClean="0"/>
              <a:t>CRIMEs</a:t>
            </a:r>
            <a:endParaRPr lang="en-ZA" sz="2400" dirty="0"/>
          </a:p>
        </p:txBody>
      </p:sp>
      <p:sp>
        <p:nvSpPr>
          <p:cNvPr id="4" name="Slide Number Placeholder 3"/>
          <p:cNvSpPr>
            <a:spLocks noGrp="1"/>
          </p:cNvSpPr>
          <p:nvPr>
            <p:ph type="sldNum" sz="quarter" idx="12"/>
          </p:nvPr>
        </p:nvSpPr>
        <p:spPr>
          <a:xfrm>
            <a:off x="10058400" y="6529545"/>
            <a:ext cx="2133600" cy="365125"/>
          </a:xfrm>
        </p:spPr>
        <p:txBody>
          <a:bodyPr/>
          <a:lstStyle/>
          <a:p>
            <a:fld id="{8BCE3E3E-AAEA-2C4F-AAAF-D5D0D3B13C3A}" type="slidenum">
              <a:rPr lang="en-US" smtClean="0">
                <a:solidFill>
                  <a:prstClr val="black">
                    <a:tint val="75000"/>
                  </a:prstClr>
                </a:solidFill>
              </a:rPr>
              <a:pPr/>
              <a:t>9</a:t>
            </a:fld>
            <a:endParaRPr lang="en-US" dirty="0">
              <a:solidFill>
                <a:prstClr val="black">
                  <a:tint val="75000"/>
                </a:prstClr>
              </a:solidFill>
            </a:endParaRPr>
          </a:p>
        </p:txBody>
      </p:sp>
      <p:sp>
        <p:nvSpPr>
          <p:cNvPr id="5" name="Title 2"/>
          <p:cNvSpPr txBox="1">
            <a:spLocks/>
          </p:cNvSpPr>
          <p:nvPr/>
        </p:nvSpPr>
        <p:spPr bwMode="auto">
          <a:xfrm>
            <a:off x="956728" y="1508854"/>
            <a:ext cx="10714162" cy="4852617"/>
          </a:xfrm>
          <a:prstGeom prst="rect">
            <a:avLst/>
          </a:prstGeom>
          <a:solidFill>
            <a:schemeClr val="bg1">
              <a:alpha val="90000"/>
            </a:schemeClr>
          </a:solidFill>
          <a:ln>
            <a:noFill/>
          </a:ln>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0"/>
              </a:spcBef>
              <a:spcAft>
                <a:spcPct val="0"/>
              </a:spcAft>
              <a:defRPr sz="2000" b="1" kern="1200">
                <a:solidFill>
                  <a:schemeClr val="bg1"/>
                </a:solidFill>
                <a:latin typeface="Arial"/>
                <a:ea typeface="+mj-ea"/>
                <a:cs typeface="Arial"/>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just">
              <a:defRPr/>
            </a:pPr>
            <a:r>
              <a:rPr lang="en-ZA" sz="1800" b="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Contact </a:t>
            </a:r>
            <a:r>
              <a:rPr lang="en-ZA" sz="1800" b="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crimes is the broad category of crimes </a:t>
            </a:r>
            <a:r>
              <a:rPr lang="en-ZA" sz="1800" b="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in which the victims are the targets of violence or instances where the victims are in the vicinity of property that criminals target and are subjected to the use of or threats of violence by perpetrators.</a:t>
            </a:r>
          </a:p>
          <a:p>
            <a:pPr algn="just">
              <a:defRPr/>
            </a:pPr>
            <a:r>
              <a:rPr lang="en-ZA" sz="1800" b="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The following contact crimes are discussed in this presentation</a:t>
            </a:r>
            <a:endParaRPr lang="en-ZA" sz="1800" b="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536575" indent="-363538">
              <a:buFont typeface="Arial" panose="020B0604020202020204" pitchFamily="34" charset="0"/>
              <a:buChar char="•"/>
              <a:defRPr/>
            </a:pPr>
            <a:r>
              <a:rPr lang="en-ZA" sz="1800" b="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Murder</a:t>
            </a:r>
          </a:p>
          <a:p>
            <a:pPr marL="536575" indent="-363538">
              <a:buFont typeface="Arial" panose="020B0604020202020204" pitchFamily="34" charset="0"/>
              <a:buChar char="•"/>
              <a:defRPr/>
            </a:pPr>
            <a:r>
              <a:rPr lang="en-ZA" sz="1800" b="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Rape</a:t>
            </a:r>
          </a:p>
          <a:p>
            <a:pPr marL="536575" indent="-363538">
              <a:buFont typeface="Arial" panose="020B0604020202020204" pitchFamily="34" charset="0"/>
              <a:buChar char="•"/>
              <a:defRPr/>
            </a:pPr>
            <a:r>
              <a:rPr lang="en-ZA" sz="1800" b="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Robbery </a:t>
            </a:r>
            <a:r>
              <a:rPr lang="en-ZA" sz="1800" b="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with aggravating circumstances</a:t>
            </a:r>
          </a:p>
          <a:p>
            <a:pPr marL="993775" lvl="1" indent="-363538" algn="l">
              <a:buFont typeface="Arial" panose="020B0604020202020204" pitchFamily="34" charset="0"/>
              <a:buChar char="•"/>
              <a:defRPr/>
            </a:pPr>
            <a:r>
              <a:rPr lang="en-ZA" sz="16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Carjacking</a:t>
            </a:r>
          </a:p>
          <a:p>
            <a:pPr marL="993775" lvl="1" indent="-363538" algn="l">
              <a:buFont typeface="Arial" panose="020B0604020202020204" pitchFamily="34" charset="0"/>
              <a:buChar char="•"/>
              <a:defRPr/>
            </a:pPr>
            <a:r>
              <a:rPr lang="en-ZA" sz="16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Robbery at non-residential premises</a:t>
            </a:r>
          </a:p>
          <a:p>
            <a:pPr marL="993775" lvl="1" indent="-363538" algn="l">
              <a:buFont typeface="Arial" panose="020B0604020202020204" pitchFamily="34" charset="0"/>
              <a:buChar char="•"/>
              <a:defRPr/>
            </a:pPr>
            <a:r>
              <a:rPr lang="en-ZA" sz="16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Robbery at residential premises</a:t>
            </a:r>
          </a:p>
          <a:p>
            <a:pPr marL="993775" lvl="1" indent="-363538" algn="l">
              <a:buFont typeface="Arial" panose="020B0604020202020204" pitchFamily="34" charset="0"/>
              <a:buChar char="•"/>
              <a:defRPr/>
            </a:pPr>
            <a:r>
              <a:rPr lang="en-ZA" sz="16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Robbery of cash in </a:t>
            </a:r>
            <a:r>
              <a:rPr lang="en-ZA" sz="160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transit</a:t>
            </a:r>
          </a:p>
          <a:p>
            <a:pPr marL="993775" lvl="1" indent="-363538" algn="l">
              <a:buFont typeface="Arial" panose="020B0604020202020204" pitchFamily="34" charset="0"/>
              <a:buChar char="•"/>
              <a:defRPr/>
            </a:pPr>
            <a:r>
              <a:rPr lang="en-ZA" sz="160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Truck Hijacking</a:t>
            </a:r>
            <a:endParaRPr lang="en-ZA" sz="16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536575" indent="-363538">
              <a:buFont typeface="Arial" panose="020B0604020202020204" pitchFamily="34" charset="0"/>
              <a:buChar char="•"/>
              <a:defRPr/>
            </a:pPr>
            <a:endParaRPr lang="en-ZA" sz="1800" dirty="0">
              <a:solidFill>
                <a:schemeClr val="tx2">
                  <a:lumMod val="50000"/>
                </a:schemeClr>
              </a:solidFill>
              <a:latin typeface="+mn-lt"/>
              <a:ea typeface="+mn-ea"/>
              <a:cs typeface="+mn-cs"/>
            </a:endParaRPr>
          </a:p>
          <a:p>
            <a:pPr marL="173037">
              <a:defRPr/>
            </a:pPr>
            <a:endParaRPr lang="en-ZA" sz="1600" b="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173037">
              <a:defRPr/>
            </a:pPr>
            <a:endParaRPr lang="en-ZA" sz="1600" b="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1045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C53398A652E0C4AAC14212AAB064AD0" ma:contentTypeVersion="4" ma:contentTypeDescription="Create a new document." ma:contentTypeScope="" ma:versionID="e2f8643f13a170fd084cf970ded3d32f">
  <xsd:schema xmlns:xsd="http://www.w3.org/2001/XMLSchema" xmlns:xs="http://www.w3.org/2001/XMLSchema" xmlns:p="http://schemas.microsoft.com/office/2006/metadata/properties" xmlns:ns2="22fefb09-4368-45d4-a480-36b6af93635f" xmlns:ns3="63ff2a89-b0ec-4d29-8d32-ee96a50f5001" targetNamespace="http://schemas.microsoft.com/office/2006/metadata/properties" ma:root="true" ma:fieldsID="ab1437c5b0e77787c510c85c578ab30b" ns2:_="" ns3:_="">
    <xsd:import namespace="22fefb09-4368-45d4-a480-36b6af93635f"/>
    <xsd:import namespace="63ff2a89-b0ec-4d29-8d32-ee96a50f5001"/>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fb09-4368-45d4-a480-36b6af93635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3ff2a89-b0ec-4d29-8d32-ee96a50f5001"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22fefb09-4368-45d4-a480-36b6af93635f">Z4RJZVM3C235-101-1326</_dlc_DocId>
    <_dlc_DocIdUrl xmlns="22fefb09-4368-45d4-a480-36b6af93635f">
      <Url>https://teams.sharepoint.saps.gov.za/sites/tas/RD/sm/_layouts/15/DocIdRedir.aspx?ID=Z4RJZVM3C235-101-1326</Url>
      <Description>Z4RJZVM3C235-101-1326</Description>
    </_dlc_DocIdUrl>
  </documentManagement>
</p:properties>
</file>

<file path=customXml/itemProps1.xml><?xml version="1.0" encoding="utf-8"?>
<ds:datastoreItem xmlns:ds="http://schemas.openxmlformats.org/officeDocument/2006/customXml" ds:itemID="{D069C68C-7491-43FB-BEC8-3434FCCC5EE2}">
  <ds:schemaRefs>
    <ds:schemaRef ds:uri="http://schemas.microsoft.com/sharepoint/v3/contenttype/forms"/>
  </ds:schemaRefs>
</ds:datastoreItem>
</file>

<file path=customXml/itemProps2.xml><?xml version="1.0" encoding="utf-8"?>
<ds:datastoreItem xmlns:ds="http://schemas.openxmlformats.org/officeDocument/2006/customXml" ds:itemID="{54BDF16E-058A-4764-906E-A0C684AAD8B3}">
  <ds:schemaRefs>
    <ds:schemaRef ds:uri="http://schemas.microsoft.com/sharepoint/events"/>
  </ds:schemaRefs>
</ds:datastoreItem>
</file>

<file path=customXml/itemProps3.xml><?xml version="1.0" encoding="utf-8"?>
<ds:datastoreItem xmlns:ds="http://schemas.openxmlformats.org/officeDocument/2006/customXml" ds:itemID="{3EF98173-96AB-4EF0-89B5-8DB428DE0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fb09-4368-45d4-a480-36b6af93635f"/>
    <ds:schemaRef ds:uri="63ff2a89-b0ec-4d29-8d32-ee96a50f5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3F3BFE0-B3E8-45C8-B98B-142D0D7A0793}">
  <ds:schemaRefs>
    <ds:schemaRef ds:uri="http://schemas.microsoft.com/office/2006/documentManagement/types"/>
    <ds:schemaRef ds:uri="http://schemas.openxmlformats.org/package/2006/metadata/core-properties"/>
    <ds:schemaRef ds:uri="http://www.w3.org/XML/1998/namespace"/>
    <ds:schemaRef ds:uri="http://purl.org/dc/dcmitype/"/>
    <ds:schemaRef ds:uri="63ff2a89-b0ec-4d29-8d32-ee96a50f5001"/>
    <ds:schemaRef ds:uri="http://schemas.microsoft.com/office/2006/metadata/properties"/>
    <ds:schemaRef ds:uri="http://purl.org/dc/elements/1.1/"/>
    <ds:schemaRef ds:uri="http://purl.org/dc/terms/"/>
    <ds:schemaRef ds:uri="http://schemas.microsoft.com/office/infopath/2007/PartnerControls"/>
    <ds:schemaRef ds:uri="22fefb09-4368-45d4-a480-36b6af93635f"/>
  </ds:schemaRefs>
</ds:datastoreItem>
</file>

<file path=docProps/app.xml><?xml version="1.0" encoding="utf-8"?>
<Properties xmlns="http://schemas.openxmlformats.org/officeDocument/2006/extended-properties" xmlns:vt="http://schemas.openxmlformats.org/officeDocument/2006/docPropsVTypes">
  <Template>Integral</Template>
  <TotalTime>21304</TotalTime>
  <Words>13623</Words>
  <Application>Microsoft Office PowerPoint</Application>
  <PresentationFormat>Widescreen</PresentationFormat>
  <Paragraphs>8199</Paragraphs>
  <Slides>70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Arial</vt:lpstr>
      <vt:lpstr>Calibri</vt:lpstr>
      <vt:lpstr>MS Sans Serif</vt:lpstr>
      <vt:lpstr>Segoe UI</vt:lpstr>
      <vt:lpstr>Symbol</vt:lpstr>
      <vt:lpstr>Times New Roman</vt:lpstr>
      <vt:lpstr>Tw Cen MT</vt:lpstr>
      <vt:lpstr>Tw Cen MT Condensed</vt:lpstr>
      <vt:lpstr>Wingdings</vt:lpstr>
      <vt:lpstr>Wingdings 3</vt:lpstr>
      <vt:lpstr>Integral</vt:lpstr>
      <vt:lpstr>POLICE RECORDED CRIME STATISTICS REPUBLIC OF SOUTH AFRICA</vt:lpstr>
      <vt:lpstr> TABLE OF CONTENTS </vt:lpstr>
      <vt:lpstr>REPUBLIC OF SOUTH AFRICA  CRIME SITUATION</vt:lpstr>
      <vt:lpstr>SELECTED CONTACT CRIMES PER RATIO:RSA</vt:lpstr>
      <vt:lpstr>Murder PER RATIO: provincial distribution</vt:lpstr>
      <vt:lpstr>REPUBLIC OF SOUTH AFRICA  CRIME SITUATION</vt:lpstr>
      <vt:lpstr>17 COMMUNITY-REPORTED SERIOUS CRIMES  TREND OVER THREE-MONTHs PERIOD</vt:lpstr>
      <vt:lpstr>17 COMMUNITY-REPORTED SERIOUS CRIMES  TOP 30 STATIONS (Volume)</vt:lpstr>
      <vt:lpstr>CONTACT CRIMEs</vt:lpstr>
      <vt:lpstr>CONTACT CRIMEs TRENDS OVER THREE-MONTHs PERIOD</vt:lpstr>
      <vt:lpstr>CONTACT CRIMEs  TOP 30 STATIONS (Volume)</vt:lpstr>
      <vt:lpstr>SELECTED CAUSATIVE FACTORS MURDER, ATTEMPTED MURDER AND ASSAULT GBH  JULY to SEPTEMBER 2022/2023</vt:lpstr>
      <vt:lpstr>PLACE OF OCCURRENCE   SOME CATEGORIES OF CONTACT CRIME  July to September 2022/2023</vt:lpstr>
      <vt:lpstr>SELECTED CONTACT CRIMES AGAINST WOMEN AND CHILDREN MURDER, ATTEMPTED MURDER AND ASSAULT GBH  July to September 2022/2023</vt:lpstr>
      <vt:lpstr> MURDER  TRENDS OVER THREE-MONTHs PERIOD </vt:lpstr>
      <vt:lpstr>MURDER TOP 30 STATIONS (Volume)</vt:lpstr>
      <vt:lpstr>MURDER: MOTIVE/CAUSATIVE FACTORS JULY TO SEPTEMBER 2022/2023</vt:lpstr>
      <vt:lpstr>MULTIPLE MURDERS  JULY to SEPTEMBER 2022/2023</vt:lpstr>
      <vt:lpstr>MULTIPLE MURDERS:   CAUSATIVE FACTORS FOR CASES WITH FIVE AND MORE COUNTS JULY TO SEPTEMBER 2022/2023</vt:lpstr>
      <vt:lpstr>Murder: frequently used instrument JULY to SEPTEMBER 2022/2023</vt:lpstr>
      <vt:lpstr>MURDER OF MEMBERS OF THE POLICE ON/OFF DUTY MEMBERS TREND OVER THREE-MONTH PERIOD</vt:lpstr>
      <vt:lpstr>MURDERS OF FARMING COMMUNITY  TREND OVER THREE-MONTH PERIOD</vt:lpstr>
      <vt:lpstr>RAPE  TRENDS OVER THREE-MONTHs PERIOD</vt:lpstr>
      <vt:lpstr>RAPE TOP 30 STATIONS (Volume) </vt:lpstr>
      <vt:lpstr>RAPE  PLACE OF OCCURRENCE</vt:lpstr>
      <vt:lpstr>CONTACT CRIMEs: LIQUOR AND DRUG-RELATED OFFENCES 2022/2023(July to September)</vt:lpstr>
      <vt:lpstr>Murder at liquor outlet: most frequently used instrument  JULY TO September 2022/2023 </vt:lpstr>
      <vt:lpstr>Murder and rape: educational premises  2022/2023(JULY TO SEPTEMBER)</vt:lpstr>
      <vt:lpstr>SELECTED DOMESTIC VIOLENCE-RELATED CRIMES JULY TO September 2022/2023 BY PROVINCIAL BREAKDOWN AND SEX</vt:lpstr>
      <vt:lpstr>SOME SUB-CATEGORIES OF ROBBERY WITH AGGRAVATING CIRCUMSTANCES CRIMES</vt:lpstr>
      <vt:lpstr>TRIO Crimes TRENDS OVER THREE-MONTHs PERIOD</vt:lpstr>
      <vt:lpstr>TRIO Crimes TOP 30 STATIONS (Volume) </vt:lpstr>
      <vt:lpstr>CARJACKING  TRENDS OVER THREE-MONTHs PERIOD</vt:lpstr>
      <vt:lpstr>CARJACKING TOP 30 STATIONS (Volume) </vt:lpstr>
      <vt:lpstr>ROBBERY AT RESIDENTIAL PREMISES  TRENDS OVER THREE-MONTHs PERIOD</vt:lpstr>
      <vt:lpstr>ROBBERY AT RESIDENTIAL PREMISES  TOP 30 STATIONS (Volume) </vt:lpstr>
      <vt:lpstr>ROBBERY AT NON-RESIDENTIAL PREMISES  TRENDS OVER THREE-MONTHs PERIOD</vt:lpstr>
      <vt:lpstr>ROBBERY AT NON-RESIDENTIAL PREMISES  TOP 30 STATIONS (Volume) </vt:lpstr>
      <vt:lpstr>ROBBERY OF CASH IN TRANSIT  TRENDS OVER THREE-MONTHs PERIOD</vt:lpstr>
      <vt:lpstr>TYPE OF CIT JULY TO SEPTEMBER 2022/2023</vt:lpstr>
      <vt:lpstr>TRUCK HIJACKING TRENDS OVER THREE-MONTHs PERIOD</vt:lpstr>
      <vt:lpstr>TRUCK HIJACKING TOP 30 STATIONS (Volume) </vt:lpstr>
      <vt:lpstr>KIDNAPPING TRENDS OVER THREE-MONTHs PERIOD</vt:lpstr>
      <vt:lpstr>KIDNAPPING  TOP 30 STATIONS (Volume) </vt:lpstr>
      <vt:lpstr>KIDNAPPING: CIRCUMSTANCES/CAUSATIVE FACTORS: JULY– SEPTEMBER 2022</vt:lpstr>
      <vt:lpstr>PROPERTY-RELATED CRIME TREND OVER THREE-MONTHs PERIOD</vt:lpstr>
      <vt:lpstr>PROPERTY-RELATED CRIME TOP 30 STATIONS (Volume) </vt:lpstr>
      <vt:lpstr>STOCK THEFT  TRENDS OVER THREE-MONTHs PERIOD</vt:lpstr>
      <vt:lpstr>STOCK THEFT  TOP 30 STATIONS (Volume) </vt:lpstr>
      <vt:lpstr>Core diversion</vt:lpstr>
      <vt:lpstr>PROVINCIAL OVERVIEW TABLES</vt:lpstr>
      <vt:lpstr>EASTERN CAPE CRIME SITUATION</vt:lpstr>
      <vt:lpstr>EASTERN CAPE CRIME SITUATION</vt:lpstr>
      <vt:lpstr>FREE STATE CRIME SITUATION</vt:lpstr>
      <vt:lpstr>FREE STATE CRIME SITUATION</vt:lpstr>
      <vt:lpstr>GAUTENG CRIME SITUATION</vt:lpstr>
      <vt:lpstr>GAUTENG CRIME SITUATION</vt:lpstr>
      <vt:lpstr>KWAZULU-NATAL CRIME SITUATION</vt:lpstr>
      <vt:lpstr>KWAZULU-NATAL CRIME SITUATION</vt:lpstr>
      <vt:lpstr>LIMPOPO CRIME SITUATION</vt:lpstr>
      <vt:lpstr>LIMPOPO CRIME SITUATION</vt:lpstr>
      <vt:lpstr>MPUMALANGA CRIME SITUATION</vt:lpstr>
      <vt:lpstr>MPUMALANGA CRIME SITUATION</vt:lpstr>
      <vt:lpstr>NORTH WEST CRIME SITUATION</vt:lpstr>
      <vt:lpstr>NORTH WEST CRIME SITUATION</vt:lpstr>
      <vt:lpstr>NORTHERN CAPE CRIME SITUATION</vt:lpstr>
      <vt:lpstr>NORTHERN CAPE CRIME SITUATION</vt:lpstr>
      <vt:lpstr>WESTERN CAPE CRIME SITUATION</vt:lpstr>
      <vt:lpstr>WESTERN CAPE CRIME SITUATION</vt:lpstr>
      <vt:lpstr>PowerPoint Presentation</vt:lpstr>
    </vt:vector>
  </TitlesOfParts>
  <Company>SAPS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Response Plan</dc:title>
  <dc:creator>Major General Rabie</dc:creator>
  <cp:lastModifiedBy>Crime Registrar:Comp Head:Sekhukhune N- Maj Gen</cp:lastModifiedBy>
  <cp:revision>1181</cp:revision>
  <cp:lastPrinted>2022-06-01T13:01:03Z</cp:lastPrinted>
  <dcterms:created xsi:type="dcterms:W3CDTF">2019-09-14T12:11:30Z</dcterms:created>
  <dcterms:modified xsi:type="dcterms:W3CDTF">2022-11-15T10:01:34Z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0x0101004C53398A652E0C4AAC14212AAB064AD0</vt:lpwstr>
  </property>
  <property fmtid="{D5CDD505-2E9C-101B-9397-08002B2CF9AE}" pid="3" name="_dlc_DocIdItemGuid">
    <vt:lpwstr>15be8864-0761-434b-8141-b521f0e1f406</vt:lpwstr>
  </property>
</Properties>
</file>